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76" autoAdjust="0"/>
  </p:normalViewPr>
  <p:slideViewPr>
    <p:cSldViewPr>
      <p:cViewPr varScale="1">
        <p:scale>
          <a:sx n="133" d="100"/>
          <a:sy n="133" d="100"/>
        </p:scale>
        <p:origin x="190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13AB-723C-41A1-A3D5-BBCA47FD4179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46F63-987C-498E-9ED2-CD8B8F809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:….</a:t>
            </a:r>
          </a:p>
          <a:p>
            <a:r>
              <a:rPr lang="en-US" dirty="0"/>
              <a:t>=&gt;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delta = 0, delta = 2, delta = 10, delta = 50</a:t>
            </a:r>
          </a:p>
          <a:p>
            <a:r>
              <a:rPr lang="en-US" dirty="0" err="1"/>
              <a:t>Với</a:t>
            </a:r>
            <a:r>
              <a:rPr lang="en-US" dirty="0"/>
              <a:t> delta =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qua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4(m – 1 )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q1</a:t>
            </a:r>
            <a:r>
              <a:rPr lang="en-US" dirty="0"/>
              <a:t>, q </a:t>
            </a:r>
            <a:r>
              <a:rPr lang="en-US" dirty="0" err="1"/>
              <a:t>ngang2</a:t>
            </a:r>
            <a:r>
              <a:rPr lang="en-US" dirty="0"/>
              <a:t>, …. Theo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…..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tứ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=&gt;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:….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1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15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p, p+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răng</a:t>
            </a:r>
            <a:r>
              <a:rPr lang="en-US" dirty="0"/>
              <a:t> </a:t>
            </a:r>
            <a:r>
              <a:rPr lang="en-US" dirty="0" err="1"/>
              <a:t>cưa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receiption</a:t>
            </a:r>
            <a:r>
              <a:rPr lang="en-US" dirty="0"/>
              <a:t> field,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02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, =&gt;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r>
              <a:rPr lang="en-US" dirty="0"/>
              <a:t>ACFA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bao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. </a:t>
            </a:r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CIoU</a:t>
            </a:r>
            <a:r>
              <a:rPr lang="en-US" dirty="0"/>
              <a:t> loss. 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bao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localization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r>
              <a:rPr lang="en-US" dirty="0"/>
              <a:t>Trong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ACFA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bao </a:t>
            </a:r>
            <a:r>
              <a:rPr lang="en-US" dirty="0" err="1"/>
              <a:t>lồi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. Trong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inference,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bao </a:t>
            </a:r>
            <a:r>
              <a:rPr lang="en-US" dirty="0" err="1"/>
              <a:t>lồi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….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hausdoff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…..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hausdoff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delta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: …..</a:t>
            </a:r>
          </a:p>
          <a:p>
            <a:r>
              <a:rPr lang="en-US" dirty="0" err="1"/>
              <a:t>Với</a:t>
            </a:r>
            <a:r>
              <a:rPr lang="en-US" dirty="0"/>
              <a:t> d </a:t>
            </a:r>
            <a:r>
              <a:rPr lang="en-US" dirty="0" err="1"/>
              <a:t>là</a:t>
            </a:r>
            <a:r>
              <a:rPr lang="en-US" dirty="0"/>
              <a:t>: …. , beta d </a:t>
            </a:r>
            <a:r>
              <a:rPr lang="en-US" dirty="0" err="1"/>
              <a:t>là</a:t>
            </a:r>
            <a:r>
              <a:rPr lang="en-US" dirty="0"/>
              <a:t> ….</a:t>
            </a:r>
          </a:p>
          <a:p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……. 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1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x, x’…..</a:t>
            </a:r>
          </a:p>
          <a:p>
            <a:r>
              <a:rPr lang="en-US" dirty="0" err="1"/>
              <a:t>Với</a:t>
            </a:r>
            <a:r>
              <a:rPr lang="en-US" dirty="0"/>
              <a:t> lambda </a:t>
            </a:r>
            <a:r>
              <a:rPr lang="en-US" dirty="0" err="1"/>
              <a:t>là</a:t>
            </a:r>
            <a:r>
              <a:rPr lang="en-US" dirty="0"/>
              <a:t>…..</a:t>
            </a:r>
          </a:p>
          <a:p>
            <a:r>
              <a:rPr lang="en-US" dirty="0"/>
              <a:t>Lý 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….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….</a:t>
            </a:r>
          </a:p>
          <a:p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…..</a:t>
            </a:r>
          </a:p>
          <a:p>
            <a:r>
              <a:rPr lang="en-US" dirty="0" err="1"/>
              <a:t>Với</a:t>
            </a:r>
            <a:r>
              <a:rPr lang="en-US" dirty="0"/>
              <a:t> delta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r3</a:t>
            </a:r>
            <a:r>
              <a:rPr lang="en-US" dirty="0"/>
              <a:t>, </a:t>
            </a:r>
            <a:r>
              <a:rPr lang="en-US" dirty="0" err="1"/>
              <a:t>r4</a:t>
            </a:r>
            <a:endParaRPr lang="en-US" dirty="0"/>
          </a:p>
          <a:p>
            <a:r>
              <a:rPr lang="en-US" dirty="0" err="1"/>
              <a:t>Hoành</a:t>
            </a:r>
            <a:r>
              <a:rPr lang="en-US" dirty="0"/>
              <a:t> độ </a:t>
            </a:r>
            <a:r>
              <a:rPr lang="en-US" dirty="0" err="1"/>
              <a:t>và</a:t>
            </a:r>
            <a:r>
              <a:rPr lang="en-US" dirty="0"/>
              <a:t> tung độ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….</a:t>
            </a:r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r1</a:t>
            </a:r>
            <a:r>
              <a:rPr lang="en-US" dirty="0"/>
              <a:t>….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hay </a:t>
            </a:r>
            <a:r>
              <a:rPr lang="en-US" dirty="0" err="1"/>
              <a:t>xuôi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p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</a:p>
          <a:p>
            <a:r>
              <a:rPr lang="en-US" dirty="0" err="1"/>
              <a:t>Điểm</a:t>
            </a:r>
            <a:r>
              <a:rPr lang="en-US" dirty="0"/>
              <a:t> 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=&gt;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</a:p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rằng</a:t>
            </a:r>
            <a:r>
              <a:rPr lang="en-US" dirty="0"/>
              <a:t> (3)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….</a:t>
            </a:r>
          </a:p>
          <a:p>
            <a:r>
              <a:rPr lang="en-US" dirty="0"/>
              <a:t>P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 </a:t>
            </a:r>
            <a:r>
              <a:rPr lang="en-US" dirty="0" err="1"/>
              <a:t>về</a:t>
            </a:r>
            <a:r>
              <a:rPr lang="en-US" dirty="0"/>
              <a:t> p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 </a:t>
            </a:r>
            <a:r>
              <a:rPr lang="en-US" dirty="0" err="1"/>
              <a:t>cộng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lồi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46F63-987C-498E-9ED2-CD8B8F809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414589"/>
            <a:ext cx="3789045" cy="384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F7F7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842770"/>
            <a:ext cx="4015104" cy="1306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44.xml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12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slide" Target="slide22.xml"/><Relationship Id="rId5" Type="http://schemas.openxmlformats.org/officeDocument/2006/relationships/image" Target="../media/image2.png"/><Relationship Id="rId15" Type="http://schemas.openxmlformats.org/officeDocument/2006/relationships/slide" Target="slide50.xml"/><Relationship Id="rId10" Type="http://schemas.openxmlformats.org/officeDocument/2006/relationships/slide" Target="slide21.xml"/><Relationship Id="rId4" Type="http://schemas.openxmlformats.org/officeDocument/2006/relationships/image" Target="../media/image1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5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3.xml"/><Relationship Id="rId12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25.xml"/><Relationship Id="rId5" Type="http://schemas.openxmlformats.org/officeDocument/2006/relationships/image" Target="../media/image3.png"/><Relationship Id="rId10" Type="http://schemas.openxmlformats.org/officeDocument/2006/relationships/slide" Target="slide22.xml"/><Relationship Id="rId4" Type="http://schemas.openxmlformats.org/officeDocument/2006/relationships/image" Target="../media/image2.png"/><Relationship Id="rId9" Type="http://schemas.openxmlformats.org/officeDocument/2006/relationships/slide" Target="slide21.xml"/><Relationship Id="rId14" Type="http://schemas.openxmlformats.org/officeDocument/2006/relationships/slide" Target="slide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4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slide" Target="slide25.xml"/><Relationship Id="rId5" Type="http://schemas.openxmlformats.org/officeDocument/2006/relationships/image" Target="../media/image19.png"/><Relationship Id="rId10" Type="http://schemas.openxmlformats.org/officeDocument/2006/relationships/slide" Target="slide22.xml"/><Relationship Id="rId4" Type="http://schemas.openxmlformats.org/officeDocument/2006/relationships/image" Target="../media/image6.png"/><Relationship Id="rId9" Type="http://schemas.openxmlformats.org/officeDocument/2006/relationships/slide" Target="slide12.xml"/><Relationship Id="rId14" Type="http://schemas.openxmlformats.org/officeDocument/2006/relationships/slide" Target="slide5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4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25.xml"/><Relationship Id="rId5" Type="http://schemas.openxmlformats.org/officeDocument/2006/relationships/image" Target="../media/image19.png"/><Relationship Id="rId10" Type="http://schemas.openxmlformats.org/officeDocument/2006/relationships/slide" Target="slide22.xml"/><Relationship Id="rId4" Type="http://schemas.openxmlformats.org/officeDocument/2006/relationships/image" Target="../media/image6.png"/><Relationship Id="rId9" Type="http://schemas.openxmlformats.org/officeDocument/2006/relationships/slide" Target="slide12.xml"/><Relationship Id="rId14" Type="http://schemas.openxmlformats.org/officeDocument/2006/relationships/slide" Target="slide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5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5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4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slide" Target="slide25.xml"/><Relationship Id="rId5" Type="http://schemas.openxmlformats.org/officeDocument/2006/relationships/image" Target="../media/image3.png"/><Relationship Id="rId10" Type="http://schemas.openxmlformats.org/officeDocument/2006/relationships/slide" Target="slide22.xml"/><Relationship Id="rId4" Type="http://schemas.openxmlformats.org/officeDocument/2006/relationships/image" Target="../media/image6.png"/><Relationship Id="rId9" Type="http://schemas.openxmlformats.org/officeDocument/2006/relationships/slide" Target="slide12.xml"/><Relationship Id="rId14" Type="http://schemas.openxmlformats.org/officeDocument/2006/relationships/slide" Target="slide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25.xml"/><Relationship Id="rId5" Type="http://schemas.openxmlformats.org/officeDocument/2006/relationships/image" Target="../media/image3.png"/><Relationship Id="rId10" Type="http://schemas.openxmlformats.org/officeDocument/2006/relationships/slide" Target="slide22.xml"/><Relationship Id="rId4" Type="http://schemas.openxmlformats.org/officeDocument/2006/relationships/image" Target="../media/image6.png"/><Relationship Id="rId9" Type="http://schemas.openxmlformats.org/officeDocument/2006/relationships/slide" Target="slide21.xml"/><Relationship Id="rId14" Type="http://schemas.openxmlformats.org/officeDocument/2006/relationships/slide" Target="slide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12" Type="http://schemas.openxmlformats.org/officeDocument/2006/relationships/slide" Target="slide2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22.xml"/><Relationship Id="rId5" Type="http://schemas.openxmlformats.org/officeDocument/2006/relationships/image" Target="../media/image3.png"/><Relationship Id="rId10" Type="http://schemas.openxmlformats.org/officeDocument/2006/relationships/slide" Target="slide21.xml"/><Relationship Id="rId4" Type="http://schemas.openxmlformats.org/officeDocument/2006/relationships/image" Target="../media/image6.png"/><Relationship Id="rId9" Type="http://schemas.openxmlformats.org/officeDocument/2006/relationships/slide" Target="slide12.xml"/><Relationship Id="rId14" Type="http://schemas.openxmlformats.org/officeDocument/2006/relationships/slide" Target="slide5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slide" Target="slide4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Thuật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toán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tính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bao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lồi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xấp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xỉ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35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8" action="ppaction://hlinksldjump"/>
              </a:rPr>
              <a:t>xấp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8" action="ppaction://hlinksldjump"/>
              </a:rPr>
              <a:t>ngoài</a:t>
            </a:r>
            <a:r>
              <a:rPr sz="1100" spc="-20" dirty="0">
                <a:latin typeface="Tahoma"/>
                <a:cs typeface="Tahoma"/>
              </a:rPr>
              <a:t> 	</a:t>
            </a:r>
            <a:r>
              <a:rPr sz="1100" dirty="0"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0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30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9" action="ppaction://hlinksldjump"/>
              </a:rPr>
              <a:t>bao</a:t>
            </a:r>
            <a:r>
              <a:rPr sz="1100" spc="-35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35" dirty="0">
                <a:latin typeface="Tahoma"/>
                <a:cs typeface="Tahoma"/>
                <a:hlinkClick r:id="rId9" action="ppaction://hlinksldjump"/>
              </a:rPr>
              <a:t> xấp</a:t>
            </a:r>
            <a:r>
              <a:rPr sz="1100" spc="-30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35" dirty="0"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0" dirty="0">
                <a:latin typeface="Tahoma"/>
                <a:cs typeface="Tahoma"/>
                <a:hlinkClick r:id="rId9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Ý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tưởng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thay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thế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thuật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toán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bao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lồi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xấp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xỉ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vào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một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bộ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phát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Giới</a:t>
            </a:r>
            <a:r>
              <a:rPr sz="1100" spc="-6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thiệu</a:t>
            </a:r>
            <a:r>
              <a:rPr sz="1100" spc="-5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Ý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tưởng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thay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thế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lồi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vào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bộ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phát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hiện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10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029181"/>
            <a:ext cx="2820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Thêm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vào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thế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bởi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195" dirty="0">
                <a:latin typeface="Arial"/>
                <a:cs typeface="Arial"/>
              </a:rPr>
              <a:t>p</a:t>
            </a:r>
            <a:r>
              <a:rPr sz="1100" spc="-195" dirty="0">
                <a:latin typeface="Tahoma"/>
                <a:cs typeface="Tahoma"/>
              </a:rPr>
              <a:t>ˆ</a:t>
            </a:r>
            <a:r>
              <a:rPr sz="1200" spc="-292" baseline="27777" dirty="0">
                <a:latin typeface="Lucida Sans Unicode"/>
                <a:cs typeface="Lucida Sans Unicode"/>
              </a:rPr>
              <a:t>+</a:t>
            </a:r>
            <a:r>
              <a:rPr sz="1200" spc="195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40" dirty="0">
                <a:latin typeface="Arial"/>
                <a:cs typeface="Arial"/>
              </a:rPr>
              <a:t>p</a:t>
            </a:r>
            <a:r>
              <a:rPr sz="1100" spc="-15" dirty="0">
                <a:latin typeface="Tahoma"/>
                <a:cs typeface="Tahoma"/>
              </a:rPr>
              <a:t>ˆ</a:t>
            </a:r>
            <a:r>
              <a:rPr sz="1200" spc="157" baseline="27777" dirty="0">
                <a:latin typeface="Lucida Sans Unicode"/>
                <a:cs typeface="Lucida Sans Unicode"/>
              </a:rPr>
              <a:t>+</a:t>
            </a:r>
            <a:r>
              <a:rPr sz="1100" spc="5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0711" y="1341918"/>
            <a:ext cx="186690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4955" algn="l"/>
              </a:tabLst>
            </a:pP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70" dirty="0">
                <a:latin typeface="Tahoma"/>
                <a:cs typeface="Tahoma"/>
              </a:rPr>
              <a:t> 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274955" algn="l"/>
              </a:tabLst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25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p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8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-495" dirty="0">
                <a:latin typeface="Arial"/>
                <a:cs typeface="Arial"/>
              </a:rPr>
              <a:t>p</a:t>
            </a:r>
            <a:r>
              <a:rPr sz="1100" spc="-70" dirty="0">
                <a:latin typeface="Tahoma"/>
                <a:cs typeface="Tahoma"/>
              </a:rPr>
              <a:t>ˆ</a:t>
            </a:r>
            <a:r>
              <a:rPr sz="1200" spc="75" baseline="27777" dirty="0">
                <a:latin typeface="Lucida Sans Unicode"/>
                <a:cs typeface="Lucida Sans Unicode"/>
              </a:rPr>
              <a:t>−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405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ˆ</a:t>
            </a:r>
            <a:r>
              <a:rPr sz="1200" spc="209" baseline="27777" dirty="0">
                <a:latin typeface="Lucida Sans Unicode"/>
                <a:cs typeface="Lucida Sans Unicode"/>
              </a:rPr>
              <a:t>+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i="1" spc="9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9057" y="1428189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51317"/>
            <a:ext cx="2550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5" dirty="0">
                <a:solidFill>
                  <a:srgbClr val="E50000"/>
                </a:solidFill>
                <a:latin typeface="Arial"/>
                <a:cs typeface="Arial"/>
              </a:rPr>
              <a:t>Một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vài kết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quả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của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xấp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xỉ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E50000"/>
                </a:solidFill>
                <a:latin typeface="Arial"/>
                <a:cs typeface="Arial"/>
              </a:rPr>
              <a:t>ngoài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693859"/>
            <a:ext cx="1555130" cy="234535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214816" y="693859"/>
            <a:ext cx="2033270" cy="2653665"/>
            <a:chOff x="2214816" y="693859"/>
            <a:chExt cx="2033270" cy="26536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2819" y="693859"/>
              <a:ext cx="1555130" cy="23453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14816" y="3220491"/>
              <a:ext cx="1619885" cy="0"/>
            </a:xfrm>
            <a:custGeom>
              <a:avLst/>
              <a:gdLst/>
              <a:ahLst/>
              <a:cxnLst/>
              <a:rect l="l" t="t" r="r" b="b"/>
              <a:pathLst>
                <a:path w="1619885">
                  <a:moveTo>
                    <a:pt x="0" y="0"/>
                  </a:moveTo>
                  <a:lnTo>
                    <a:pt x="1619453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3271" y="2987022"/>
              <a:ext cx="374727" cy="3599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Thuật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toán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tính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bao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lồi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xấp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xỉ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ngoài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</a:rPr>
              <a:t> 	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4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8" action="ppaction://hlinksldjump"/>
              </a:rPr>
              <a:t>bao</a:t>
            </a:r>
            <a:r>
              <a:rPr sz="1100" spc="-35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5" dirty="0">
                <a:latin typeface="Tahoma"/>
                <a:cs typeface="Tahoma"/>
                <a:hlinkClick r:id="rId8" action="ppaction://hlinksldjump"/>
              </a:rPr>
              <a:t> xấp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5" dirty="0"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latin typeface="Tahoma"/>
                <a:cs typeface="Tahoma"/>
                <a:hlinkClick r:id="rId8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Ý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tưởng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thay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thế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bao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xấp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vào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một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bộ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phát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Giới</a:t>
            </a:r>
            <a:r>
              <a:rPr sz="1100" spc="-6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thiệu</a:t>
            </a:r>
            <a:r>
              <a:rPr sz="1100" spc="-5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Ý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tưởng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thay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thế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lồi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vào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bộ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phát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hiện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474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Trình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bày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thuật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toán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94" y="1249158"/>
            <a:ext cx="3989704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3939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Cho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2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R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209" baseline="27777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ahoma"/>
                <a:cs typeface="Tahoma"/>
              </a:rPr>
              <a:t>giả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2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...,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70" baseline="-10416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không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cùng </a:t>
            </a:r>
            <a:r>
              <a:rPr sz="1100" spc="-40" dirty="0">
                <a:latin typeface="Tahoma"/>
                <a:cs typeface="Tahoma"/>
              </a:rPr>
              <a:t>nằm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trên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đường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thẳng.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Cần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một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xấp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 </a:t>
            </a:r>
            <a:r>
              <a:rPr sz="1100" spc="-20" dirty="0">
                <a:latin typeface="Tahoma"/>
                <a:cs typeface="Tahoma"/>
              </a:rPr>
              <a:t>của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inner</a:t>
            </a:r>
            <a:r>
              <a:rPr sz="1200" i="1" spc="-135" baseline="27777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1022985">
              <a:lnSpc>
                <a:spcPct val="100000"/>
              </a:lnSpc>
              <a:spcBef>
                <a:spcPts val="1130"/>
              </a:spcBef>
              <a:tabLst>
                <a:tab pos="3691890" algn="l"/>
              </a:tabLst>
            </a:pP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baseline="31250" dirty="0">
                <a:latin typeface="Georgia"/>
                <a:cs typeface="Georgia"/>
              </a:rPr>
              <a:t>inner</a:t>
            </a:r>
            <a:r>
              <a:rPr sz="1200" spc="202" baseline="31250" dirty="0">
                <a:latin typeface="Georgia"/>
                <a:cs typeface="Georgia"/>
              </a:rPr>
              <a:t> 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3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conv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31250" dirty="0">
                <a:latin typeface="Lucida Sans Unicode"/>
                <a:cs typeface="Lucida Sans Unicode"/>
              </a:rPr>
              <a:t>′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200" dirty="0">
                <a:latin typeface="Calibri"/>
                <a:cs typeface="Calibri"/>
              </a:rPr>
              <a:t>  </a:t>
            </a:r>
            <a:r>
              <a:rPr sz="1100" spc="-20" dirty="0">
                <a:latin typeface="Tahoma"/>
                <a:cs typeface="Tahoma"/>
              </a:rPr>
              <a:t>với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31250" dirty="0">
                <a:latin typeface="Lucida Sans Unicode"/>
                <a:cs typeface="Lucida Sans Unicode"/>
              </a:rPr>
              <a:t>′</a:t>
            </a:r>
            <a:r>
              <a:rPr sz="1200" spc="135" baseline="312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50" dirty="0">
                <a:latin typeface="Calibri"/>
                <a:cs typeface="Calibri"/>
              </a:rPr>
              <a:t>,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-20" dirty="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114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Xấp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xỉ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trong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61883"/>
            <a:ext cx="1108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Xét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hai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công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thức: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625" y="1367064"/>
            <a:ext cx="26981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10515" algn="l"/>
              </a:tabLst>
            </a:pP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spc="-75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60" dirty="0">
                <a:latin typeface="Tahoma"/>
                <a:cs typeface="Tahoma"/>
              </a:rPr>
              <a:t> 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-500" dirty="0">
                <a:latin typeface="Arial"/>
                <a:cs typeface="Arial"/>
              </a:rPr>
              <a:t>q</a:t>
            </a:r>
            <a:r>
              <a:rPr sz="1100" spc="-70" dirty="0">
                <a:latin typeface="Tahoma"/>
                <a:cs typeface="Tahoma"/>
              </a:rPr>
              <a:t>¯</a:t>
            </a:r>
            <a:r>
              <a:rPr sz="1200" spc="97" baseline="-10416" dirty="0">
                <a:latin typeface="Trebuchet MS"/>
                <a:cs typeface="Trebuchet MS"/>
              </a:rPr>
              <a:t>1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2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3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420" dirty="0">
                <a:latin typeface="Arial"/>
                <a:cs typeface="Arial"/>
              </a:rPr>
              <a:t>q</a:t>
            </a:r>
            <a:r>
              <a:rPr sz="1100" spc="10" dirty="0">
                <a:latin typeface="Tahoma"/>
                <a:cs typeface="Tahoma"/>
              </a:rPr>
              <a:t>¯</a:t>
            </a:r>
            <a:r>
              <a:rPr sz="1200" spc="217" baseline="-10416" dirty="0">
                <a:latin typeface="Trebuchet MS"/>
                <a:cs typeface="Trebuchet MS"/>
              </a:rPr>
              <a:t>4</a:t>
            </a:r>
            <a:r>
              <a:rPr sz="1100" spc="100" dirty="0">
                <a:latin typeface="Lucida Sans Unicode"/>
                <a:cs typeface="Lucida Sans Unicode"/>
              </a:rPr>
              <a:t>}</a:t>
            </a:r>
            <a:r>
              <a:rPr sz="1100" i="1" spc="10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310515" algn="l"/>
              </a:tabLst>
            </a:pPr>
            <a:r>
              <a:rPr sz="1100" i="1" spc="-50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50" dirty="0">
                <a:latin typeface="Tahoma"/>
                <a:cs typeface="Tahoma"/>
              </a:rPr>
              <a:t>  </a:t>
            </a:r>
            <a:r>
              <a:rPr sz="1100" spc="-5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Tahoma"/>
                <a:cs typeface="Tahoma"/>
              </a:rPr>
              <a:t>[</a:t>
            </a:r>
            <a:r>
              <a:rPr sz="1100" i="1" spc="-520" dirty="0">
                <a:latin typeface="Arial"/>
                <a:cs typeface="Arial"/>
              </a:rPr>
              <a:t>q</a:t>
            </a:r>
            <a:r>
              <a:rPr sz="1100" spc="-90" dirty="0">
                <a:latin typeface="Tahoma"/>
                <a:cs typeface="Tahoma"/>
              </a:rPr>
              <a:t>¯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-545" dirty="0">
                <a:latin typeface="Arial"/>
                <a:cs typeface="Arial"/>
              </a:rPr>
              <a:t>q</a:t>
            </a:r>
            <a:r>
              <a:rPr sz="1100" spc="-114" dirty="0">
                <a:latin typeface="Tahoma"/>
                <a:cs typeface="Tahoma"/>
              </a:rPr>
              <a:t>¯</a:t>
            </a:r>
            <a:r>
              <a:rPr sz="1200" spc="37" baseline="-10416" dirty="0">
                <a:latin typeface="Trebuchet MS"/>
                <a:cs typeface="Trebuchet MS"/>
              </a:rPr>
              <a:t>2</a:t>
            </a:r>
            <a:r>
              <a:rPr sz="1100" spc="-25" dirty="0">
                <a:latin typeface="Tahoma"/>
                <a:cs typeface="Tahoma"/>
              </a:rPr>
              <a:t>]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[</a:t>
            </a:r>
            <a:r>
              <a:rPr sz="1100" i="1" spc="-555" dirty="0">
                <a:latin typeface="Arial"/>
                <a:cs typeface="Arial"/>
              </a:rPr>
              <a:t>q</a:t>
            </a:r>
            <a:r>
              <a:rPr sz="1100" spc="-125" dirty="0">
                <a:latin typeface="Tahoma"/>
                <a:cs typeface="Tahoma"/>
              </a:rPr>
              <a:t>¯</a:t>
            </a:r>
            <a:r>
              <a:rPr sz="1200" spc="15" baseline="-10416" dirty="0">
                <a:latin typeface="Trebuchet MS"/>
                <a:cs typeface="Trebuchet MS"/>
              </a:rPr>
              <a:t>2</a:t>
            </a:r>
            <a:r>
              <a:rPr sz="1100" i="1" spc="-3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45" dirty="0">
                <a:latin typeface="Arial"/>
                <a:cs typeface="Arial"/>
              </a:rPr>
              <a:t>q</a:t>
            </a:r>
            <a:r>
              <a:rPr sz="1100" spc="-114" dirty="0">
                <a:latin typeface="Tahoma"/>
                <a:cs typeface="Tahoma"/>
              </a:rPr>
              <a:t>¯</a:t>
            </a:r>
            <a:r>
              <a:rPr sz="1200" spc="30" baseline="-10416" dirty="0">
                <a:latin typeface="Trebuchet MS"/>
                <a:cs typeface="Trebuchet MS"/>
              </a:rPr>
              <a:t>3</a:t>
            </a:r>
            <a:r>
              <a:rPr sz="1100" spc="-25" dirty="0">
                <a:latin typeface="Tahoma"/>
                <a:cs typeface="Tahoma"/>
              </a:rPr>
              <a:t>]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[</a:t>
            </a:r>
            <a:r>
              <a:rPr sz="1100" i="1" spc="-555" dirty="0">
                <a:latin typeface="Arial"/>
                <a:cs typeface="Arial"/>
              </a:rPr>
              <a:t>q</a:t>
            </a:r>
            <a:r>
              <a:rPr sz="1100" spc="-125" dirty="0">
                <a:latin typeface="Tahoma"/>
                <a:cs typeface="Tahoma"/>
              </a:rPr>
              <a:t>¯</a:t>
            </a:r>
            <a:r>
              <a:rPr sz="1200" spc="15" baseline="-10416" dirty="0">
                <a:latin typeface="Trebuchet MS"/>
                <a:cs typeface="Trebuchet MS"/>
              </a:rPr>
              <a:t>3</a:t>
            </a:r>
            <a:r>
              <a:rPr sz="1100" i="1" spc="-3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45" dirty="0">
                <a:latin typeface="Arial"/>
                <a:cs typeface="Arial"/>
              </a:rPr>
              <a:t>q</a:t>
            </a:r>
            <a:r>
              <a:rPr sz="1100" spc="-114" dirty="0">
                <a:latin typeface="Tahoma"/>
                <a:cs typeface="Tahoma"/>
              </a:rPr>
              <a:t>¯</a:t>
            </a:r>
            <a:r>
              <a:rPr sz="1200" spc="30" baseline="-10416" dirty="0">
                <a:latin typeface="Trebuchet MS"/>
                <a:cs typeface="Trebuchet MS"/>
              </a:rPr>
              <a:t>4</a:t>
            </a:r>
            <a:r>
              <a:rPr sz="1100" spc="-25" dirty="0">
                <a:latin typeface="Tahoma"/>
                <a:cs typeface="Tahoma"/>
              </a:rPr>
              <a:t>]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[</a:t>
            </a:r>
            <a:r>
              <a:rPr sz="1100" i="1" spc="-555" dirty="0">
                <a:latin typeface="Arial"/>
                <a:cs typeface="Arial"/>
              </a:rPr>
              <a:t>q</a:t>
            </a:r>
            <a:r>
              <a:rPr sz="1100" spc="-125" dirty="0">
                <a:latin typeface="Tahoma"/>
                <a:cs typeface="Tahoma"/>
              </a:rPr>
              <a:t>¯</a:t>
            </a:r>
            <a:r>
              <a:rPr sz="1200" spc="15" baseline="-10416" dirty="0">
                <a:latin typeface="Trebuchet MS"/>
                <a:cs typeface="Trebuchet MS"/>
              </a:rPr>
              <a:t>4</a:t>
            </a:r>
            <a:r>
              <a:rPr sz="1100" i="1" spc="-3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440" dirty="0">
                <a:latin typeface="Arial"/>
                <a:cs typeface="Arial"/>
              </a:rPr>
              <a:t>q</a:t>
            </a:r>
            <a:r>
              <a:rPr sz="1100" spc="-10" dirty="0">
                <a:latin typeface="Tahoma"/>
                <a:cs typeface="Tahoma"/>
              </a:rPr>
              <a:t>¯</a:t>
            </a:r>
            <a:r>
              <a:rPr sz="1200" spc="187" baseline="-10416" dirty="0">
                <a:latin typeface="Trebuchet MS"/>
                <a:cs typeface="Trebuchet MS"/>
              </a:rPr>
              <a:t>1</a:t>
            </a:r>
            <a:r>
              <a:rPr sz="1100" spc="80" dirty="0">
                <a:latin typeface="Tahoma"/>
                <a:cs typeface="Tahoma"/>
              </a:rPr>
              <a:t>]</a:t>
            </a:r>
            <a:r>
              <a:rPr sz="1100" spc="80" dirty="0">
                <a:latin typeface="Lucida Sans Unicode"/>
                <a:cs typeface="Lucida Sans Unicode"/>
              </a:rPr>
              <a:t>}</a:t>
            </a:r>
            <a:r>
              <a:rPr sz="1100" i="1" spc="8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9057" y="1453323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1816124"/>
            <a:ext cx="398716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"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1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trị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lớn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lớn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nhất", </a:t>
            </a:r>
            <a:r>
              <a:rPr sz="1100" spc="-20" dirty="0">
                <a:latin typeface="Tahoma"/>
                <a:cs typeface="Tahoma"/>
              </a:rPr>
              <a:t>"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2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trị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40" dirty="0">
                <a:latin typeface="Tahoma"/>
                <a:cs typeface="Tahoma"/>
              </a:rPr>
              <a:t> nhỏ </a:t>
            </a:r>
            <a:r>
              <a:rPr sz="1100" spc="-10" dirty="0">
                <a:latin typeface="Tahoma"/>
                <a:cs typeface="Tahoma"/>
              </a:rPr>
              <a:t>nhất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lớn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nhất", </a:t>
            </a:r>
            <a:r>
              <a:rPr sz="1100" spc="-20" dirty="0">
                <a:latin typeface="Tahoma"/>
                <a:cs typeface="Tahoma"/>
              </a:rPr>
              <a:t>"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3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trị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nhỏ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40" dirty="0">
                <a:latin typeface="Tahoma"/>
                <a:cs typeface="Tahoma"/>
              </a:rPr>
              <a:t> nhỏ </a:t>
            </a:r>
            <a:r>
              <a:rPr sz="1100" spc="-10" dirty="0">
                <a:latin typeface="Tahoma"/>
                <a:cs typeface="Tahoma"/>
              </a:rPr>
              <a:t>nhất", </a:t>
            </a:r>
            <a:r>
              <a:rPr sz="1100" spc="-20" dirty="0">
                <a:latin typeface="Tahoma"/>
                <a:cs typeface="Tahoma"/>
              </a:rPr>
              <a:t>"</a:t>
            </a:r>
            <a:r>
              <a:rPr sz="1100" i="1" spc="-535" dirty="0">
                <a:latin typeface="Arial"/>
                <a:cs typeface="Arial"/>
              </a:rPr>
              <a:t>q</a:t>
            </a:r>
            <a:r>
              <a:rPr sz="1100" spc="-105" dirty="0">
                <a:latin typeface="Tahoma"/>
                <a:cs typeface="Tahoma"/>
              </a:rPr>
              <a:t>¯</a:t>
            </a:r>
            <a:r>
              <a:rPr sz="1200" spc="44" baseline="-10416" dirty="0">
                <a:latin typeface="Trebuchet MS"/>
                <a:cs typeface="Trebuchet MS"/>
              </a:rPr>
              <a:t>4</a:t>
            </a:r>
            <a:r>
              <a:rPr sz="1100" spc="-15" dirty="0">
                <a:latin typeface="Tahoma"/>
                <a:cs typeface="Tahoma"/>
              </a:rPr>
              <a:t>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trị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lớn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nhỏ </a:t>
            </a:r>
            <a:r>
              <a:rPr sz="1100" spc="-10" dirty="0">
                <a:latin typeface="Tahoma"/>
                <a:cs typeface="Tahoma"/>
              </a:rPr>
              <a:t>nhất",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15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787" y="573420"/>
            <a:ext cx="2313342" cy="17562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1948" y="2534252"/>
            <a:ext cx="2583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Hình: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Tứ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giác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khởi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tạo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đầu</a:t>
            </a:r>
            <a:r>
              <a:rPr sz="1000" spc="-30" dirty="0">
                <a:latin typeface="Tahoma"/>
                <a:cs typeface="Tahoma"/>
              </a:rPr>
              <a:t> xấp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xỉ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lồi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trong.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16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816392"/>
            <a:ext cx="290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Xét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cạnh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bất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kỳ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[</a:t>
            </a: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spc="-15" baseline="27777" dirty="0">
                <a:latin typeface="Lucida Sans Unicode"/>
                <a:cs typeface="Lucida Sans Unicode"/>
              </a:rPr>
              <a:t>+</a:t>
            </a:r>
            <a:r>
              <a:rPr sz="1100" spc="-10" dirty="0">
                <a:latin typeface="Tahoma"/>
                <a:cs typeface="Tahoma"/>
              </a:rPr>
              <a:t>]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Tahoma"/>
                <a:cs typeface="Tahoma"/>
              </a:rPr>
              <a:t>),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xác</a:t>
            </a:r>
            <a:r>
              <a:rPr sz="1100" spc="-10" dirty="0">
                <a:latin typeface="Tahoma"/>
                <a:cs typeface="Tahoma"/>
              </a:rPr>
              <a:t> định: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757" y="1073148"/>
            <a:ext cx="391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75" baseline="-20202" dirty="0">
                <a:latin typeface="Arial"/>
                <a:cs typeface="Arial"/>
              </a:rPr>
              <a:t>d</a:t>
            </a:r>
            <a:r>
              <a:rPr sz="1650" spc="-75" baseline="-5050" dirty="0">
                <a:latin typeface="Tahoma"/>
                <a:cs typeface="Tahoma"/>
              </a:rPr>
              <a:t>¯</a:t>
            </a:r>
            <a:r>
              <a:rPr sz="800" i="1" spc="-50" dirty="0">
                <a:latin typeface="Arial"/>
                <a:cs typeface="Arial"/>
              </a:rPr>
              <a:t>T</a:t>
            </a:r>
            <a:r>
              <a:rPr sz="800" i="1" spc="195" dirty="0">
                <a:latin typeface="Arial"/>
                <a:cs typeface="Arial"/>
              </a:rPr>
              <a:t> </a:t>
            </a:r>
            <a:r>
              <a:rPr sz="900" spc="-75" baseline="-50925" dirty="0">
                <a:latin typeface="Lucida Sans Unicode"/>
                <a:cs typeface="Lucida Sans Unicode"/>
              </a:rPr>
              <a:t>+</a:t>
            </a:r>
            <a:endParaRPr sz="900" baseline="-50925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747" y="1208556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0471" y="1169898"/>
            <a:ext cx="34925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2995" y="1169898"/>
            <a:ext cx="34925" cy="139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13725" y="1123428"/>
            <a:ext cx="1821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9730" algn="l"/>
              </a:tabLst>
            </a:pPr>
            <a:r>
              <a:rPr sz="1100" spc="-25" dirty="0">
                <a:latin typeface="Tahoma"/>
                <a:cs typeface="Tahoma"/>
              </a:rPr>
              <a:t>:=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285" dirty="0">
                <a:latin typeface="Arial"/>
                <a:cs typeface="Arial"/>
              </a:rPr>
              <a:t> </a:t>
            </a:r>
            <a:r>
              <a:rPr sz="1200" spc="-97" baseline="27777" dirty="0">
                <a:latin typeface="Lucida Sans Unicode"/>
                <a:cs typeface="Lucida Sans Unicode"/>
              </a:rPr>
              <a:t>−</a:t>
            </a:r>
            <a:r>
              <a:rPr sz="1200" spc="-97" baseline="27777" dirty="0">
                <a:latin typeface="Trebuchet MS"/>
                <a:cs typeface="Trebuchet MS"/>
              </a:rPr>
              <a:t>1</a:t>
            </a:r>
            <a:r>
              <a:rPr sz="1100" i="1" spc="-65" dirty="0">
                <a:latin typeface="Arial"/>
                <a:cs typeface="Arial"/>
              </a:rPr>
              <a:t>R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60" baseline="27777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757" y="1345297"/>
            <a:ext cx="449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15" baseline="10101" dirty="0">
                <a:latin typeface="Arial"/>
                <a:cs typeface="Arial"/>
              </a:rPr>
              <a:t>X</a:t>
            </a:r>
            <a:r>
              <a:rPr sz="800" spc="-10" dirty="0">
                <a:latin typeface="Lucida Sans Unicode"/>
                <a:cs typeface="Lucida Sans Unicode"/>
              </a:rPr>
              <a:t>[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spc="-15" baseline="23148" dirty="0">
                <a:latin typeface="Lucida Sans Unicode"/>
                <a:cs typeface="Lucida Sans Unicode"/>
              </a:rPr>
              <a:t>+</a:t>
            </a:r>
            <a:r>
              <a:rPr sz="800" spc="-1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9125" y="1317103"/>
            <a:ext cx="911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:=</a:t>
            </a:r>
            <a:r>
              <a:rPr sz="1100" spc="140" dirty="0">
                <a:latin typeface="Tahoma"/>
                <a:cs typeface="Tahoma"/>
              </a:rPr>
              <a:t> 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7783" y="1282470"/>
            <a:ext cx="831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8665" algn="l"/>
              </a:tabLst>
            </a:pPr>
            <a:r>
              <a:rPr sz="1100" spc="-50" dirty="0">
                <a:latin typeface="Tahoma"/>
                <a:cs typeface="Tahoma"/>
              </a:rPr>
              <a:t>¯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014" y="1382622"/>
            <a:ext cx="10426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8665" algn="l"/>
              </a:tabLst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767" y="1304149"/>
            <a:ext cx="835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930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2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5430" y="1317103"/>
            <a:ext cx="1169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0520" algn="l"/>
                <a:tab pos="748665" algn="l"/>
              </a:tabLst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34" dirty="0">
                <a:latin typeface="Arial"/>
                <a:cs typeface="Arial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9057" y="1221370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1652903"/>
            <a:ext cx="3913504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Với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là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trận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xoay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ngược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chiều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hướng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đồng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hồ.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Tahoma"/>
                <a:cs typeface="Tahoma"/>
              </a:rPr>
              <a:t>Chú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ý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rằng,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trận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xoay</a:t>
            </a:r>
            <a:r>
              <a:rPr sz="1100" spc="-30" dirty="0">
                <a:latin typeface="Tahoma"/>
                <a:cs typeface="Tahoma"/>
              </a:rPr>
              <a:t> trong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thuật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toán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45" dirty="0">
                <a:latin typeface="Tahoma"/>
                <a:cs typeface="Tahoma"/>
              </a:rPr>
              <a:t> bao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xấp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trong </a:t>
            </a:r>
            <a:r>
              <a:rPr sz="1100" spc="-55" dirty="0">
                <a:latin typeface="Tahoma"/>
                <a:cs typeface="Tahoma"/>
              </a:rPr>
              <a:t>ngược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với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trận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xoay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ở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thuật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toán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40" dirty="0">
                <a:latin typeface="Tahoma"/>
                <a:cs typeface="Tahoma"/>
              </a:rPr>
              <a:t> bao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xấp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ngoài.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17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763345"/>
            <a:ext cx="1758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Nếu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Lucida Sans Unicode"/>
                <a:cs typeface="Lucida Sans Unicode"/>
              </a:rPr>
              <a:t>[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1200" baseline="-13888" dirty="0">
                <a:latin typeface="Lucida Sans Unicode"/>
                <a:cs typeface="Lucida Sans Unicode"/>
              </a:rPr>
              <a:t>]</a:t>
            </a:r>
            <a:r>
              <a:rPr sz="1200" spc="120" baseline="-13888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thì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xác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định: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623" y="1117433"/>
            <a:ext cx="449580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15" baseline="10101" dirty="0">
                <a:latin typeface="Calibri"/>
                <a:cs typeface="Calibri"/>
              </a:rPr>
              <a:t>β</a:t>
            </a:r>
            <a:r>
              <a:rPr sz="800" spc="-10" dirty="0">
                <a:latin typeface="Lucida Sans Unicode"/>
                <a:cs typeface="Lucida Sans Unicode"/>
              </a:rPr>
              <a:t>[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spc="-15" baseline="23148" dirty="0">
                <a:latin typeface="Lucida Sans Unicode"/>
                <a:cs typeface="Lucida Sans Unicode"/>
              </a:rPr>
              <a:t>+</a:t>
            </a:r>
            <a:r>
              <a:rPr sz="800" spc="-1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1650" i="1" spc="-15" baseline="10101" dirty="0">
                <a:latin typeface="Arial"/>
                <a:cs typeface="Arial"/>
              </a:rPr>
              <a:t>B</a:t>
            </a:r>
            <a:r>
              <a:rPr sz="800" spc="-10" dirty="0">
                <a:latin typeface="Lucida Sans Unicode"/>
                <a:cs typeface="Lucida Sans Unicode"/>
              </a:rPr>
              <a:t>[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spc="-15" baseline="23148" dirty="0">
                <a:latin typeface="Lucida Sans Unicode"/>
                <a:cs typeface="Lucida Sans Unicode"/>
              </a:rPr>
              <a:t>+</a:t>
            </a:r>
            <a:r>
              <a:rPr sz="800" spc="-1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1911" y="1054606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9142" y="1154759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895" y="107629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9546" y="1089239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2859" y="1154759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3275" y="1089239"/>
            <a:ext cx="2400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160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991" y="1089239"/>
            <a:ext cx="666750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:=</a:t>
            </a:r>
            <a:r>
              <a:rPr sz="1100" spc="130" dirty="0">
                <a:latin typeface="Tahoma"/>
                <a:cs typeface="Tahoma"/>
              </a:rPr>
              <a:t>  </a:t>
            </a:r>
            <a:r>
              <a:rPr sz="1100" spc="-25" dirty="0">
                <a:latin typeface="Tahoma"/>
                <a:cs typeface="Tahoma"/>
              </a:rPr>
              <a:t>max</a:t>
            </a:r>
            <a:r>
              <a:rPr sz="1100" spc="-25" dirty="0">
                <a:latin typeface="Lucida Sans Unicode"/>
                <a:cs typeface="Lucida Sans Unicode"/>
              </a:rPr>
              <a:t>{</a:t>
            </a:r>
            <a:r>
              <a:rPr sz="1100" i="1" spc="-25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Tahoma"/>
                <a:cs typeface="Tahoma"/>
              </a:rPr>
              <a:t>:=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7749" y="1263305"/>
            <a:ext cx="433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189" y="1228673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5720" y="1263305"/>
            <a:ext cx="693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6409" algn="l"/>
              </a:tabLst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465" dirty="0">
                <a:latin typeface="Lucida Sans Unicode"/>
                <a:cs typeface="Lucida Sans Unicod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6186" y="1250364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9917" y="1291499"/>
            <a:ext cx="16884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11809" algn="l"/>
                <a:tab pos="1030605" algn="l"/>
              </a:tabLst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1650" baseline="10101" dirty="0">
                <a:latin typeface="Tahoma"/>
                <a:cs typeface="Tahoma"/>
              </a:rPr>
              <a:t>= </a:t>
            </a:r>
            <a:r>
              <a:rPr sz="1650" i="1" spc="-15" baseline="10101" dirty="0">
                <a:latin typeface="Calibri"/>
                <a:cs typeface="Calibri"/>
              </a:rPr>
              <a:t>β</a:t>
            </a:r>
            <a:r>
              <a:rPr sz="800" spc="-10" dirty="0">
                <a:latin typeface="Lucida Sans Unicode"/>
                <a:cs typeface="Lucida Sans Unicode"/>
              </a:rPr>
              <a:t>[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spc="-15" baseline="23148" dirty="0">
                <a:latin typeface="Lucida Sans Unicode"/>
                <a:cs typeface="Lucida Sans Unicode"/>
              </a:rPr>
              <a:t>+</a:t>
            </a:r>
            <a:r>
              <a:rPr sz="800" spc="-10" dirty="0">
                <a:latin typeface="Lucida Sans Unicode"/>
                <a:cs typeface="Lucida Sans Unicode"/>
              </a:rPr>
              <a:t>]</a:t>
            </a:r>
            <a:r>
              <a:rPr sz="1650" spc="-15" baseline="10101" dirty="0">
                <a:latin typeface="Lucida Sans Unicode"/>
                <a:cs typeface="Lucida Sans Unicode"/>
              </a:rPr>
              <a:t>}</a:t>
            </a:r>
            <a:r>
              <a:rPr sz="1650" i="1" spc="-15" baseline="10101" dirty="0">
                <a:latin typeface="Calibri"/>
                <a:cs typeface="Calibri"/>
              </a:rPr>
              <a:t>.</a:t>
            </a:r>
            <a:endParaRPr sz="1650" baseline="1010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9057" y="1177377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1599106"/>
            <a:ext cx="295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Nếu: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1288" y="173654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0529" y="1836698"/>
            <a:ext cx="834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0385" algn="l"/>
              </a:tabLst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5666" y="175130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2158" y="1771178"/>
            <a:ext cx="135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  <a:tab pos="798830" algn="l"/>
                <a:tab pos="1137285" algn="l"/>
              </a:tabLst>
            </a:pPr>
            <a:r>
              <a:rPr sz="1100" i="1" spc="-5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4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δ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9057" y="177117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894" y="2050045"/>
            <a:ext cx="2975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Thì </a:t>
            </a:r>
            <a:r>
              <a:rPr sz="1100" spc="-40" dirty="0">
                <a:latin typeface="Tahoma"/>
                <a:cs typeface="Tahoma"/>
              </a:rPr>
              <a:t>không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cần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phải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mở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rộng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baseline="27777" dirty="0">
                <a:latin typeface="Georgia"/>
                <a:cs typeface="Georgia"/>
              </a:rPr>
              <a:t>inner</a:t>
            </a:r>
            <a:r>
              <a:rPr sz="1200" spc="292" baseline="27777" dirty="0">
                <a:latin typeface="Georgia"/>
                <a:cs typeface="Georgia"/>
              </a:rPr>
              <a:t> </a:t>
            </a:r>
            <a:r>
              <a:rPr sz="1100" spc="-30" dirty="0">
                <a:latin typeface="Tahoma"/>
                <a:cs typeface="Tahoma"/>
              </a:rPr>
              <a:t>theo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hướng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d</a:t>
            </a:r>
            <a:r>
              <a:rPr sz="1650" spc="-52" baseline="12626" dirty="0">
                <a:latin typeface="Tahoma"/>
                <a:cs typeface="Tahoma"/>
              </a:rPr>
              <a:t>¯</a:t>
            </a:r>
            <a:endParaRPr sz="1650" baseline="12626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24402" y="2115564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4819" y="2050045"/>
            <a:ext cx="430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165" dirty="0">
                <a:latin typeface="Lucida Sans Unicode"/>
                <a:cs typeface="Lucida Sans Unicode"/>
              </a:rPr>
              <a:t>  </a:t>
            </a:r>
            <a:r>
              <a:rPr sz="1100" spc="-40" dirty="0">
                <a:latin typeface="Tahoma"/>
                <a:cs typeface="Tahoma"/>
              </a:rPr>
              <a:t>nữa.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18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600061"/>
            <a:ext cx="9093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Ngược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lại,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nếu: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0529" y="837652"/>
            <a:ext cx="201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Lucida Sans Unicode"/>
                <a:cs typeface="Lucida Sans Unicode"/>
              </a:rPr>
              <a:t>[</a:t>
            </a:r>
            <a:r>
              <a:rPr sz="800" i="1" spc="-20" dirty="0">
                <a:latin typeface="Arial"/>
                <a:cs typeface="Arial"/>
              </a:rPr>
              <a:t>p</a:t>
            </a:r>
            <a:r>
              <a:rPr sz="800" i="1" spc="-20" dirty="0">
                <a:latin typeface="Sitka Text"/>
                <a:cs typeface="Sitka Text"/>
              </a:rPr>
              <a:t>,</a:t>
            </a:r>
            <a:r>
              <a:rPr sz="800" i="1" spc="-20" dirty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288" y="73750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158" y="772133"/>
            <a:ext cx="619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</a:tabLst>
            </a:pPr>
            <a:r>
              <a:rPr sz="1100" i="1" spc="-5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4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84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9996" y="837652"/>
            <a:ext cx="5848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830" algn="l"/>
              </a:tabLst>
            </a:pP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5666" y="752257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935" y="772133"/>
            <a:ext cx="572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3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δ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057" y="772133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(16)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4969" y="1408722"/>
            <a:ext cx="34925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1029" y="1408722"/>
            <a:ext cx="34925" cy="139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4840" y="1408722"/>
            <a:ext cx="34925" cy="1397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0512" y="1408722"/>
            <a:ext cx="34925" cy="1397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96494" y="1050999"/>
            <a:ext cx="4015104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thì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xác</a:t>
            </a:r>
            <a:r>
              <a:rPr sz="1100" spc="-30" dirty="0">
                <a:latin typeface="Tahoma"/>
                <a:cs typeface="Tahoma"/>
              </a:rPr>
              <a:t> định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điểm:</a:t>
            </a:r>
            <a:endParaRPr sz="1100">
              <a:latin typeface="Tahoma"/>
              <a:cs typeface="Tahoma"/>
            </a:endParaRPr>
          </a:p>
          <a:p>
            <a:pPr marL="63500" marR="55880" indent="69215">
              <a:lnSpc>
                <a:spcPts val="2550"/>
              </a:lnSpc>
            </a:pPr>
            <a:r>
              <a:rPr sz="1100" i="1" spc="-285" dirty="0">
                <a:latin typeface="Arial"/>
                <a:cs typeface="Arial"/>
              </a:rPr>
              <a:t>p</a:t>
            </a:r>
            <a:r>
              <a:rPr sz="1100" spc="-285" dirty="0">
                <a:latin typeface="Tahoma"/>
                <a:cs typeface="Tahoma"/>
              </a:rPr>
              <a:t>ˆ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Lucida Sans Unicode"/>
                <a:cs typeface="Lucida Sans Unicode"/>
              </a:rPr>
              <a:t>[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1200" baseline="-13888" dirty="0">
                <a:latin typeface="Lucida Sans Unicode"/>
                <a:cs typeface="Lucida Sans Unicode"/>
              </a:rPr>
              <a:t>]</a:t>
            </a:r>
            <a:r>
              <a:rPr sz="1200" spc="232" baseline="-13888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thỏa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mãn</a:t>
            </a:r>
            <a:r>
              <a:rPr sz="1100" spc="110" dirty="0">
                <a:latin typeface="Tahoma"/>
                <a:cs typeface="Tahoma"/>
              </a:rPr>
              <a:t>  </a:t>
            </a:r>
            <a:r>
              <a:rPr sz="1100" i="1" spc="-540" dirty="0">
                <a:latin typeface="Arial"/>
                <a:cs typeface="Arial"/>
              </a:rPr>
              <a:t>p</a:t>
            </a:r>
            <a:r>
              <a:rPr sz="1100" spc="75" dirty="0">
                <a:latin typeface="Tahoma"/>
                <a:cs typeface="Tahoma"/>
              </a:rPr>
              <a:t>ˆ</a:t>
            </a:r>
            <a:r>
              <a:rPr sz="1100" spc="-45" dirty="0">
                <a:latin typeface="Lucida Sans Unicode"/>
                <a:cs typeface="Lucida Sans Unicode"/>
              </a:rPr>
              <a:t>−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35" dirty="0"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max</a:t>
            </a:r>
            <a:r>
              <a:rPr sz="1100" spc="85" dirty="0">
                <a:latin typeface="Lucida Sans Unicode"/>
                <a:cs typeface="Lucida Sans Unicode"/>
              </a:rPr>
              <a:t>{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35" dirty="0">
                <a:latin typeface="Arial"/>
                <a:cs typeface="Arial"/>
              </a:rPr>
              <a:t> 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Lucida Sans Unicode"/>
                <a:cs typeface="Lucida Sans Unicode"/>
              </a:rPr>
              <a:t>[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1200" baseline="-13888" dirty="0">
                <a:latin typeface="Lucida Sans Unicode"/>
                <a:cs typeface="Lucida Sans Unicode"/>
              </a:rPr>
              <a:t>]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295" dirty="0">
                <a:latin typeface="Calibri"/>
                <a:cs typeface="Calibri"/>
              </a:rPr>
              <a:t> </a:t>
            </a:r>
            <a:r>
              <a:rPr sz="1100" spc="-330" dirty="0">
                <a:latin typeface="Tahoma"/>
                <a:cs typeface="Tahoma"/>
              </a:rPr>
              <a:t>(17)</a:t>
            </a:r>
            <a:r>
              <a:rPr sz="1100" dirty="0">
                <a:latin typeface="Tahoma"/>
                <a:cs typeface="Tahoma"/>
              </a:rPr>
              <a:t> Và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cập </a:t>
            </a:r>
            <a:r>
              <a:rPr sz="1100" spc="-10" dirty="0">
                <a:latin typeface="Tahoma"/>
                <a:cs typeface="Tahoma"/>
              </a:rPr>
              <a:t>nhật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157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bởi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5018" y="1985605"/>
            <a:ext cx="18307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10515" algn="l"/>
              </a:tabLst>
            </a:pP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spc="-75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25" dirty="0">
                <a:latin typeface="Tahoma"/>
                <a:cs typeface="Tahoma"/>
              </a:rPr>
              <a:t> 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30" baseline="27777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{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ˆ</a:t>
            </a:r>
            <a:r>
              <a:rPr sz="1100" spc="-20" dirty="0">
                <a:latin typeface="Lucida Sans Unicode"/>
                <a:cs typeface="Lucida Sans Unicode"/>
              </a:rPr>
              <a:t>}</a:t>
            </a:r>
            <a:r>
              <a:rPr sz="1100" i="1" spc="-2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310515" algn="l"/>
              </a:tabLst>
            </a:pPr>
            <a:r>
              <a:rPr sz="1100" i="1" spc="-50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45" dirty="0">
                <a:latin typeface="Tahoma"/>
                <a:cs typeface="Tahoma"/>
              </a:rPr>
              <a:t> 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Tahoma"/>
                <a:cs typeface="Tahoma"/>
              </a:rPr>
              <a:t>[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80" dirty="0">
                <a:latin typeface="Arial"/>
                <a:cs typeface="Arial"/>
              </a:rPr>
              <a:t>p</a:t>
            </a:r>
            <a:r>
              <a:rPr sz="1100" spc="-180" dirty="0">
                <a:latin typeface="Tahoma"/>
                <a:cs typeface="Tahoma"/>
              </a:rPr>
              <a:t>ˆ]</a:t>
            </a:r>
            <a:r>
              <a:rPr sz="1100" i="1" spc="-180" dirty="0">
                <a:latin typeface="Calibri"/>
                <a:cs typeface="Calibri"/>
              </a:rPr>
              <a:t>,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185" dirty="0">
                <a:latin typeface="Tahoma"/>
                <a:cs typeface="Tahoma"/>
              </a:rPr>
              <a:t>[</a:t>
            </a:r>
            <a:r>
              <a:rPr sz="1100" i="1" spc="-185" dirty="0">
                <a:latin typeface="Arial"/>
                <a:cs typeface="Arial"/>
              </a:rPr>
              <a:t>p</a:t>
            </a:r>
            <a:r>
              <a:rPr sz="1100" spc="-185" dirty="0">
                <a:latin typeface="Tahoma"/>
                <a:cs typeface="Tahoma"/>
              </a:rPr>
              <a:t>ˆ</a:t>
            </a:r>
            <a:r>
              <a:rPr sz="1100" i="1" spc="-18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27777" dirty="0">
                <a:latin typeface="Lucida Sans Unicode"/>
                <a:cs typeface="Lucida Sans Unicode"/>
              </a:rPr>
              <a:t>+</a:t>
            </a:r>
            <a:r>
              <a:rPr sz="1100" spc="-20" dirty="0">
                <a:latin typeface="Tahoma"/>
                <a:cs typeface="Tahoma"/>
              </a:rPr>
              <a:t>]</a:t>
            </a:r>
            <a:r>
              <a:rPr sz="1100" spc="-20" dirty="0">
                <a:latin typeface="Lucida Sans Unicode"/>
                <a:cs typeface="Lucida Sans Unicode"/>
              </a:rPr>
              <a:t>}</a:t>
            </a:r>
            <a:r>
              <a:rPr sz="1100" i="1" spc="-2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9057" y="2071864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2" action="ppaction://hlinksldjump"/>
              </a:rPr>
              <a:t>Thuật</a:t>
            </a:r>
            <a:r>
              <a:rPr spc="35" dirty="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toán</a:t>
            </a:r>
            <a:r>
              <a:rPr spc="35" dirty="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tính</a:t>
            </a:r>
            <a:r>
              <a:rPr spc="35" dirty="0">
                <a:hlinkClick r:id="rId2" action="ppaction://hlinksldjump"/>
              </a:rPr>
              <a:t> </a:t>
            </a:r>
            <a:r>
              <a:rPr spc="-20" dirty="0">
                <a:hlinkClick r:id="rId2" action="ppaction://hlinksldjump"/>
              </a:rPr>
              <a:t>bao</a:t>
            </a:r>
            <a:r>
              <a:rPr spc="35" dirty="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lồi</a:t>
            </a:r>
            <a:r>
              <a:rPr spc="40" dirty="0">
                <a:hlinkClick r:id="rId2" action="ppaction://hlinksldjump"/>
              </a:rPr>
              <a:t> </a:t>
            </a:r>
            <a:r>
              <a:rPr spc="-10" dirty="0">
                <a:hlinkClick r:id="rId2" action="ppaction://hlinksldjump"/>
              </a:rPr>
              <a:t>xấp</a:t>
            </a:r>
            <a:r>
              <a:rPr spc="35" dirty="0">
                <a:hlinkClick r:id="rId2" action="ppaction://hlinksldjump"/>
              </a:rPr>
              <a:t> </a:t>
            </a:r>
            <a:r>
              <a:rPr spc="-25" dirty="0">
                <a:hlinkClick r:id="rId2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19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33893"/>
            <a:ext cx="751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Và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xác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định: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147" y="1353564"/>
            <a:ext cx="449580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15" baseline="10101" dirty="0">
                <a:latin typeface="Arial"/>
                <a:cs typeface="Arial"/>
              </a:rPr>
              <a:t>X</a:t>
            </a:r>
            <a:r>
              <a:rPr sz="800" spc="-10" dirty="0">
                <a:latin typeface="Lucida Sans Unicode"/>
                <a:cs typeface="Lucida Sans Unicode"/>
              </a:rPr>
              <a:t>[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800" spc="-10" dirty="0">
                <a:latin typeface="Lucida Sans Unicode"/>
                <a:cs typeface="Lucida Sans Unicode"/>
              </a:rPr>
              <a:t>ˆ]</a:t>
            </a: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1650" i="1" spc="-44" baseline="10101" dirty="0">
                <a:latin typeface="Arial"/>
                <a:cs typeface="Arial"/>
              </a:rPr>
              <a:t>X</a:t>
            </a:r>
            <a:r>
              <a:rPr sz="800" spc="-30" dirty="0">
                <a:latin typeface="Lucida Sans Unicode"/>
                <a:cs typeface="Lucida Sans Unicode"/>
              </a:rPr>
              <a:t>[</a:t>
            </a:r>
            <a:r>
              <a:rPr sz="800" i="1" spc="-30" dirty="0">
                <a:latin typeface="Arial"/>
                <a:cs typeface="Arial"/>
              </a:rPr>
              <a:t>p</a:t>
            </a:r>
            <a:r>
              <a:rPr sz="800" spc="-30" dirty="0">
                <a:latin typeface="Lucida Sans Unicode"/>
                <a:cs typeface="Lucida Sans Unicode"/>
              </a:rPr>
              <a:t>ˆ</a:t>
            </a:r>
            <a:r>
              <a:rPr sz="800" i="1" spc="-30" dirty="0">
                <a:latin typeface="Sitka Text"/>
                <a:cs typeface="Sitka Text"/>
              </a:rPr>
              <a:t>,</a:t>
            </a:r>
            <a:r>
              <a:rPr sz="800" i="1" spc="-30" dirty="0">
                <a:latin typeface="Arial"/>
                <a:cs typeface="Arial"/>
              </a:rPr>
              <a:t>p</a:t>
            </a:r>
            <a:r>
              <a:rPr sz="900" spc="-44" baseline="23148" dirty="0">
                <a:latin typeface="Lucida Sans Unicode"/>
                <a:cs typeface="Lucida Sans Unicode"/>
              </a:rPr>
              <a:t>+</a:t>
            </a:r>
            <a:r>
              <a:rPr sz="800" spc="-3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714" y="129073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0842" y="1390890"/>
            <a:ext cx="711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6409" algn="l"/>
              </a:tabLst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80" dirty="0">
                <a:latin typeface="Lucida Sans Unicode"/>
                <a:cs typeface="Lucida Sans Unicode"/>
              </a:rPr>
              <a:t>[</a:t>
            </a:r>
            <a:r>
              <a:rPr sz="800" i="1" spc="-80" dirty="0">
                <a:latin typeface="Arial"/>
                <a:cs typeface="Arial"/>
              </a:rPr>
              <a:t>p</a:t>
            </a:r>
            <a:r>
              <a:rPr sz="800" i="1" spc="-80" dirty="0">
                <a:latin typeface="Sitka Text"/>
                <a:cs typeface="Sitka Text"/>
              </a:rPr>
              <a:t>,</a:t>
            </a:r>
            <a:r>
              <a:rPr sz="800" i="1" spc="-80" dirty="0">
                <a:latin typeface="Arial"/>
                <a:cs typeface="Arial"/>
              </a:rPr>
              <a:t>p</a:t>
            </a:r>
            <a:r>
              <a:rPr sz="800" spc="-80" dirty="0">
                <a:latin typeface="Lucida Sans Unicode"/>
                <a:cs typeface="Lucida Sans Unicode"/>
              </a:rPr>
              <a:t>ˆ]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2648" y="1312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4947" y="129073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6055" y="1325370"/>
            <a:ext cx="4387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</a:tabLst>
            </a:pP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484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2178" y="1390890"/>
            <a:ext cx="2374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0" dirty="0">
                <a:latin typeface="Lucida Sans Unicode"/>
                <a:cs typeface="Lucida Sans Unicode"/>
              </a:rPr>
              <a:t>[</a:t>
            </a:r>
            <a:r>
              <a:rPr sz="800" i="1" spc="-80" dirty="0">
                <a:latin typeface="Arial"/>
                <a:cs typeface="Arial"/>
              </a:rPr>
              <a:t>p</a:t>
            </a:r>
            <a:r>
              <a:rPr sz="800" i="1" spc="-80" dirty="0">
                <a:latin typeface="Sitka Text"/>
                <a:cs typeface="Sitka Text"/>
              </a:rPr>
              <a:t>,</a:t>
            </a:r>
            <a:r>
              <a:rPr sz="800" i="1" spc="-80" dirty="0">
                <a:latin typeface="Arial"/>
                <a:cs typeface="Arial"/>
              </a:rPr>
              <a:t>p</a:t>
            </a:r>
            <a:r>
              <a:rPr sz="800" spc="-80" dirty="0">
                <a:latin typeface="Lucida Sans Unicode"/>
                <a:cs typeface="Lucida Sans Unicode"/>
              </a:rPr>
              <a:t>ˆ]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0262" y="1312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3287" y="1325370"/>
            <a:ext cx="303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00" dirty="0">
                <a:latin typeface="Arial"/>
                <a:cs typeface="Arial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0515" y="1325370"/>
            <a:ext cx="1167130" cy="36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3125" algn="l"/>
              </a:tabLst>
            </a:pPr>
            <a:r>
              <a:rPr sz="1100" dirty="0">
                <a:latin typeface="Tahoma"/>
                <a:cs typeface="Tahoma"/>
              </a:rPr>
              <a:t>:=</a:t>
            </a:r>
            <a:r>
              <a:rPr sz="1100" spc="140" dirty="0">
                <a:latin typeface="Tahoma"/>
                <a:cs typeface="Tahoma"/>
              </a:rPr>
              <a:t> 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600" spc="465" dirty="0">
                <a:latin typeface="Lucida Sans Unicode"/>
                <a:cs typeface="Lucida Sans Unicod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484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Tahoma"/>
                <a:cs typeface="Tahoma"/>
              </a:rPr>
              <a:t>:=</a:t>
            </a:r>
            <a:r>
              <a:rPr sz="1100" spc="140" dirty="0">
                <a:latin typeface="Tahoma"/>
                <a:cs typeface="Tahoma"/>
              </a:rPr>
              <a:t> 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714" y="146480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0842" y="1564956"/>
            <a:ext cx="780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6409" algn="l"/>
              </a:tabLst>
            </a:pPr>
            <a:r>
              <a:rPr sz="800" dirty="0">
                <a:latin typeface="Lucida Sans Unicode"/>
                <a:cs typeface="Lucida Sans Unicode"/>
              </a:rPr>
              <a:t>[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33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70" dirty="0">
                <a:latin typeface="Lucida Sans Unicode"/>
                <a:cs typeface="Lucida Sans Unicode"/>
              </a:rPr>
              <a:t>[</a:t>
            </a:r>
            <a:r>
              <a:rPr sz="800" i="1" spc="-70" dirty="0">
                <a:latin typeface="Arial"/>
                <a:cs typeface="Arial"/>
              </a:rPr>
              <a:t>p</a:t>
            </a:r>
            <a:r>
              <a:rPr sz="800" spc="-70" dirty="0">
                <a:latin typeface="Lucida Sans Unicode"/>
                <a:cs typeface="Lucida Sans Unicode"/>
              </a:rPr>
              <a:t>ˆ</a:t>
            </a:r>
            <a:r>
              <a:rPr sz="800" i="1" spc="-70" dirty="0">
                <a:latin typeface="Sitka Text"/>
                <a:cs typeface="Sitka Text"/>
              </a:rPr>
              <a:t>,</a:t>
            </a:r>
            <a:r>
              <a:rPr sz="800" i="1" spc="-70" dirty="0">
                <a:latin typeface="Arial"/>
                <a:cs typeface="Arial"/>
              </a:rPr>
              <a:t>p</a:t>
            </a:r>
            <a:r>
              <a:rPr sz="800" i="1" spc="19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1241" y="1570582"/>
            <a:ext cx="308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0" dirty="0">
                <a:latin typeface="Lucida Sans Unicode"/>
                <a:cs typeface="Lucida Sans Unicode"/>
              </a:rPr>
              <a:t>[</a:t>
            </a:r>
            <a:r>
              <a:rPr sz="800" i="1" spc="-70" dirty="0">
                <a:latin typeface="Arial"/>
                <a:cs typeface="Arial"/>
              </a:rPr>
              <a:t>p</a:t>
            </a:r>
            <a:r>
              <a:rPr sz="800" spc="-70" dirty="0">
                <a:latin typeface="Lucida Sans Unicode"/>
                <a:cs typeface="Lucida Sans Unicode"/>
              </a:rPr>
              <a:t>ˆ</a:t>
            </a:r>
            <a:r>
              <a:rPr sz="800" i="1" spc="-70" dirty="0">
                <a:latin typeface="Sitka Text"/>
                <a:cs typeface="Sitka Text"/>
              </a:rPr>
              <a:t>,</a:t>
            </a:r>
            <a:r>
              <a:rPr sz="800" i="1" spc="-70" dirty="0">
                <a:latin typeface="Arial"/>
                <a:cs typeface="Arial"/>
              </a:rPr>
              <a:t>p</a:t>
            </a:r>
            <a:r>
              <a:rPr sz="800" i="1" spc="210" dirty="0">
                <a:latin typeface="Arial"/>
                <a:cs typeface="Arial"/>
              </a:rPr>
              <a:t> </a:t>
            </a:r>
            <a:r>
              <a:rPr sz="800" spc="-50" dirty="0">
                <a:latin typeface="Lucida Sans Unicode"/>
                <a:cs typeface="Lucida Sans Unicode"/>
              </a:rPr>
              <a:t>]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1711" y="1486483"/>
            <a:ext cx="838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205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5845" y="1504440"/>
            <a:ext cx="1696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11809" algn="l"/>
                <a:tab pos="849630" algn="l"/>
                <a:tab pos="1248410" algn="l"/>
              </a:tabLst>
            </a:pPr>
            <a:r>
              <a:rPr sz="900" baseline="4629" dirty="0">
                <a:latin typeface="Lucida Sans Unicode"/>
                <a:cs typeface="Lucida Sans Unicode"/>
              </a:rPr>
              <a:t>+</a:t>
            </a:r>
            <a:r>
              <a:rPr sz="900" spc="697" baseline="4629" dirty="0">
                <a:latin typeface="Lucida Sans Unicode"/>
                <a:cs typeface="Lucida Sans Unicode"/>
              </a:rPr>
              <a:t> </a:t>
            </a:r>
            <a:r>
              <a:rPr sz="1650" spc="-179" baseline="2525" dirty="0">
                <a:latin typeface="Lucida Sans Unicode"/>
                <a:cs typeface="Lucida Sans Unicode"/>
              </a:rPr>
              <a:t>|</a:t>
            </a:r>
            <a:r>
              <a:rPr sz="1650" spc="-60" baseline="2525" dirty="0">
                <a:latin typeface="Lucida Sans Unicode"/>
                <a:cs typeface="Lucida Sans Unicode"/>
              </a:rPr>
              <a:t> </a:t>
            </a:r>
            <a:r>
              <a:rPr sz="1650" i="1" spc="-75" baseline="2525" dirty="0">
                <a:latin typeface="Arial"/>
                <a:cs typeface="Arial"/>
              </a:rPr>
              <a:t>d</a:t>
            </a:r>
            <a:r>
              <a:rPr sz="1650" i="1" baseline="2525" dirty="0">
                <a:latin typeface="Arial"/>
                <a:cs typeface="Arial"/>
              </a:rPr>
              <a:t>	</a:t>
            </a:r>
            <a:r>
              <a:rPr sz="900" baseline="4629" dirty="0">
                <a:latin typeface="Lucida Sans Unicode"/>
                <a:cs typeface="Lucida Sans Unicode"/>
              </a:rPr>
              <a:t>+</a:t>
            </a:r>
            <a:r>
              <a:rPr sz="900" spc="509" baseline="4629" dirty="0">
                <a:latin typeface="Lucida Sans Unicode"/>
                <a:cs typeface="Lucida Sans Unicode"/>
              </a:rPr>
              <a:t> </a:t>
            </a:r>
            <a:r>
              <a:rPr sz="1650" i="1" spc="-75" baseline="2525" dirty="0">
                <a:latin typeface="Arial"/>
                <a:cs typeface="Arial"/>
              </a:rPr>
              <a:t>x</a:t>
            </a:r>
            <a:r>
              <a:rPr sz="1650" i="1" baseline="2525" dirty="0">
                <a:latin typeface="Arial"/>
                <a:cs typeface="Arial"/>
              </a:rPr>
              <a:t>	</a:t>
            </a:r>
            <a:r>
              <a:rPr sz="1650" i="1" spc="442" baseline="2525" dirty="0">
                <a:latin typeface="Calibri"/>
                <a:cs typeface="Calibri"/>
              </a:rPr>
              <a:t>&gt;</a:t>
            </a:r>
            <a:r>
              <a:rPr sz="1650" i="1" spc="82" baseline="2525" dirty="0">
                <a:latin typeface="Calibri"/>
                <a:cs typeface="Calibri"/>
              </a:rPr>
              <a:t> </a:t>
            </a:r>
            <a:r>
              <a:rPr sz="1650" i="1" spc="-37" baseline="2525" dirty="0">
                <a:latin typeface="Arial"/>
                <a:cs typeface="Arial"/>
              </a:rPr>
              <a:t>d</a:t>
            </a:r>
            <a:r>
              <a:rPr sz="1650" spc="-37" baseline="15151" dirty="0">
                <a:latin typeface="Tahoma"/>
                <a:cs typeface="Tahoma"/>
              </a:rPr>
              <a:t>¯</a:t>
            </a:r>
            <a:r>
              <a:rPr sz="1650" baseline="15151" dirty="0">
                <a:latin typeface="Tahoma"/>
                <a:cs typeface="Tahoma"/>
              </a:rPr>
              <a:t>	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425" dirty="0">
                <a:latin typeface="Arial"/>
                <a:cs typeface="Arial"/>
              </a:rPr>
              <a:t> </a:t>
            </a:r>
            <a:r>
              <a:rPr sz="1650" i="1" spc="-427" baseline="2525" dirty="0">
                <a:latin typeface="Arial"/>
                <a:cs typeface="Arial"/>
              </a:rPr>
              <a:t>p</a:t>
            </a:r>
            <a:r>
              <a:rPr sz="1650" spc="-427" baseline="2525" dirty="0">
                <a:latin typeface="Tahoma"/>
                <a:cs typeface="Tahoma"/>
              </a:rPr>
              <a:t>ˆ</a:t>
            </a:r>
            <a:r>
              <a:rPr sz="1650" spc="509" baseline="2525" dirty="0">
                <a:latin typeface="Tahoma"/>
                <a:cs typeface="Tahoma"/>
              </a:rPr>
              <a:t> </a:t>
            </a:r>
            <a:r>
              <a:rPr sz="1650" spc="112" baseline="2525" dirty="0">
                <a:latin typeface="Lucida Sans Unicode"/>
                <a:cs typeface="Lucida Sans Unicode"/>
              </a:rPr>
              <a:t>}</a:t>
            </a:r>
            <a:r>
              <a:rPr sz="1650" i="1" spc="112" baseline="2525" dirty="0">
                <a:latin typeface="Calibri"/>
                <a:cs typeface="Calibri"/>
              </a:rPr>
              <a:t>.</a:t>
            </a:r>
            <a:endParaRPr sz="1650" baseline="2525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9057" y="1416315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170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Giới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thiệu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chung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111490"/>
            <a:ext cx="3977004" cy="1191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509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Thuật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toán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dụng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khoảng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cách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Hausdorff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là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một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công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cụ </a:t>
            </a:r>
            <a:r>
              <a:rPr sz="1100" spc="-45" dirty="0">
                <a:latin typeface="Tahoma"/>
                <a:cs typeface="Tahoma"/>
              </a:rPr>
              <a:t>được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dùng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tính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toán</a:t>
            </a:r>
            <a:r>
              <a:rPr sz="1100" spc="-45" dirty="0">
                <a:latin typeface="Tahoma"/>
                <a:cs typeface="Tahoma"/>
              </a:rPr>
              <a:t> khoảng </a:t>
            </a:r>
            <a:r>
              <a:rPr sz="1100" spc="-30" dirty="0">
                <a:latin typeface="Tahoma"/>
                <a:cs typeface="Tahoma"/>
              </a:rPr>
              <a:t>cách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giữa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hai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hợp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spc="-20" dirty="0">
                <a:latin typeface="Tahoma"/>
                <a:cs typeface="Tahoma"/>
              </a:rPr>
              <a:t>lồi.</a:t>
            </a:r>
            <a:endParaRPr sz="1100">
              <a:latin typeface="Tahoma"/>
              <a:cs typeface="Tahoma"/>
            </a:endParaRPr>
          </a:p>
          <a:p>
            <a:pPr marL="38100" marR="250825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Thuật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toán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dụng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tham</a:t>
            </a:r>
            <a:r>
              <a:rPr sz="1100" spc="-35" dirty="0">
                <a:latin typeface="Tahoma"/>
                <a:cs typeface="Tahoma"/>
              </a:rPr>
              <a:t> 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dirty="0">
                <a:latin typeface="Calibri"/>
                <a:cs typeface="Calibri"/>
              </a:rPr>
              <a:t>δ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kết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hợp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tuỳ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chỉnh</a:t>
            </a:r>
            <a:r>
              <a:rPr sz="1100" spc="-40" dirty="0">
                <a:latin typeface="Tahoma"/>
                <a:cs typeface="Tahoma"/>
              </a:rPr>
              <a:t> xấp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bao </a:t>
            </a:r>
            <a:r>
              <a:rPr sz="1100" spc="-20" dirty="0">
                <a:latin typeface="Tahoma"/>
                <a:cs typeface="Tahoma"/>
              </a:rPr>
              <a:t>lồi.(cái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này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tự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nói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hơn).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Định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nghĩa</a:t>
            </a:r>
            <a:r>
              <a:rPr sz="1100" spc="-40" dirty="0">
                <a:latin typeface="Tahoma"/>
                <a:cs typeface="Tahoma"/>
              </a:rPr>
              <a:t> bao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xấp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xỉ:</a:t>
            </a:r>
            <a:endParaRPr sz="1100">
              <a:latin typeface="Tahoma"/>
              <a:cs typeface="Tahoma"/>
            </a:endParaRPr>
          </a:p>
          <a:p>
            <a:pPr marL="629920">
              <a:lnSpc>
                <a:spcPct val="100000"/>
              </a:lnSpc>
              <a:spcBef>
                <a:spcPts val="1130"/>
              </a:spcBef>
              <a:tabLst>
                <a:tab pos="3749040" algn="l"/>
              </a:tabLst>
            </a:pP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31250" dirty="0">
                <a:latin typeface="Arial"/>
                <a:cs typeface="Arial"/>
              </a:rPr>
              <a:t>outer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R</a:t>
            </a:r>
            <a:r>
              <a:rPr sz="1200" baseline="31250" dirty="0">
                <a:latin typeface="Trebuchet MS"/>
                <a:cs typeface="Trebuchet MS"/>
              </a:rPr>
              <a:t>2</a:t>
            </a:r>
            <a:r>
              <a:rPr sz="1200" spc="240" baseline="3125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dx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33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β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82" baseline="-13888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với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cả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10">
                <a:moveTo>
                  <a:pt x="0" y="0"/>
                </a:moveTo>
                <a:lnTo>
                  <a:pt x="2111717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20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10" y="436412"/>
            <a:ext cx="1321860" cy="1003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5435" y="436412"/>
            <a:ext cx="1321860" cy="1003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610" y="1787488"/>
            <a:ext cx="1321860" cy="1003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5435" y="1787488"/>
            <a:ext cx="1321860" cy="10035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8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8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8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tính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bao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ngoài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Ý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tưởng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thay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thế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thuật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toán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bao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lồi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xấp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xỉ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vào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một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bộ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phát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  <a:hlinkClick r:id="rId10" action="ppaction://hlinksldjump"/>
              </a:rPr>
              <a:t>Giới</a:t>
            </a:r>
            <a:r>
              <a:rPr sz="1100" spc="-6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5" dirty="0">
                <a:latin typeface="Tahoma"/>
                <a:cs typeface="Tahoma"/>
                <a:hlinkClick r:id="rId10" action="ppaction://hlinksldjump"/>
              </a:rPr>
              <a:t>thiệu</a:t>
            </a:r>
            <a:r>
              <a:rPr sz="1100" spc="-5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0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latin typeface="Tahoma"/>
                <a:cs typeface="Tahoma"/>
                <a:hlinkClick r:id="rId11" action="ppaction://hlinksldjump"/>
              </a:rPr>
              <a:t>Ý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5" dirty="0">
                <a:latin typeface="Tahoma"/>
                <a:cs typeface="Tahoma"/>
                <a:hlinkClick r:id="rId11" action="ppaction://hlinksldjump"/>
              </a:rPr>
              <a:t>tưởng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latin typeface="Tahoma"/>
                <a:cs typeface="Tahoma"/>
                <a:hlinkClick r:id="rId11" action="ppaction://hlinksldjump"/>
              </a:rPr>
              <a:t>thay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1" action="ppaction://hlinksldjump"/>
              </a:rPr>
              <a:t>thế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bao</a:t>
            </a:r>
            <a:r>
              <a:rPr sz="1100" spc="-35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11" action="ppaction://hlinksldjump"/>
              </a:rPr>
              <a:t>lồi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vào </a:t>
            </a:r>
            <a:r>
              <a:rPr sz="1100" dirty="0">
                <a:latin typeface="Tahoma"/>
                <a:cs typeface="Tahoma"/>
                <a:hlinkClick r:id="rId11" action="ppaction://hlinksldjump"/>
              </a:rPr>
              <a:t>bộ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1" action="ppaction://hlinksldjump"/>
              </a:rPr>
              <a:t>phát</a:t>
            </a:r>
            <a:r>
              <a:rPr sz="1100" spc="-35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hiện </a:t>
            </a:r>
            <a:r>
              <a:rPr sz="1100" spc="-25" dirty="0">
                <a:latin typeface="Tahoma"/>
                <a:cs typeface="Tahoma"/>
                <a:hlinkClick r:id="rId11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tính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bao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ngoài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Ý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tưởng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thay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thế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thuật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toán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bao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lồi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xấp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xỉ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vào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một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bộ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phát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  <a:hlinkClick r:id="rId10" action="ppaction://hlinksldjump"/>
              </a:rPr>
              <a:t>Giới</a:t>
            </a:r>
            <a:r>
              <a:rPr sz="1100" spc="-6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5" dirty="0">
                <a:latin typeface="Tahoma"/>
                <a:cs typeface="Tahoma"/>
                <a:hlinkClick r:id="rId10" action="ppaction://hlinksldjump"/>
              </a:rPr>
              <a:t>thiệu</a:t>
            </a:r>
            <a:r>
              <a:rPr sz="1100" spc="-55" dirty="0"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0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Ý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tưởng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thay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thế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lồi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vào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bộ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phát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hiện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170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Giới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thiệu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chung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52320"/>
            <a:ext cx="3138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Thách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lớn: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đặc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trưng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răng </a:t>
            </a:r>
            <a:r>
              <a:rPr sz="1100" spc="-25" dirty="0">
                <a:latin typeface="Tahoma"/>
                <a:cs typeface="Tahoma"/>
              </a:rPr>
              <a:t>cưa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(feature </a:t>
            </a:r>
            <a:r>
              <a:rPr sz="1100" spc="-10" dirty="0">
                <a:latin typeface="Tahoma"/>
                <a:cs typeface="Tahoma"/>
              </a:rPr>
              <a:t>aliasing)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995" y="1377365"/>
            <a:ext cx="1080008" cy="1129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6001" y="1443198"/>
            <a:ext cx="1080010" cy="10158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170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Giới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thiệu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chung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50123"/>
            <a:ext cx="2635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Sử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dụng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làm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biểu diễn bounding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box.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995" y="1367466"/>
            <a:ext cx="1080019" cy="11420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6001" y="1455711"/>
            <a:ext cx="1064027" cy="97890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7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25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tính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bao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ngoài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Ý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tưởng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thay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thế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thuật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toán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bao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lồi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xấp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xỉ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vào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một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bộ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phát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Giới</a:t>
            </a:r>
            <a:r>
              <a:rPr sz="1100" spc="-6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thiệu</a:t>
            </a:r>
            <a:r>
              <a:rPr sz="1100" spc="-5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latin typeface="Tahoma"/>
                <a:cs typeface="Tahoma"/>
                <a:hlinkClick r:id="rId11" action="ppaction://hlinksldjump"/>
              </a:rPr>
              <a:t>Ý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5" dirty="0">
                <a:latin typeface="Tahoma"/>
                <a:cs typeface="Tahoma"/>
                <a:hlinkClick r:id="rId11" action="ppaction://hlinksldjump"/>
              </a:rPr>
              <a:t>tưởng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latin typeface="Tahoma"/>
                <a:cs typeface="Tahoma"/>
                <a:hlinkClick r:id="rId11" action="ppaction://hlinksldjump"/>
              </a:rPr>
              <a:t>thay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1" action="ppaction://hlinksldjump"/>
              </a:rPr>
              <a:t>thế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bao</a:t>
            </a:r>
            <a:r>
              <a:rPr sz="1100" spc="-35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11" action="ppaction://hlinksldjump"/>
              </a:rPr>
              <a:t>lồi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vào </a:t>
            </a:r>
            <a:r>
              <a:rPr sz="1100" dirty="0">
                <a:latin typeface="Tahoma"/>
                <a:cs typeface="Tahoma"/>
                <a:hlinkClick r:id="rId11" action="ppaction://hlinksldjump"/>
              </a:rPr>
              <a:t>bộ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11" action="ppaction://hlinksldjump"/>
              </a:rPr>
              <a:t>phát</a:t>
            </a:r>
            <a:r>
              <a:rPr sz="1100" spc="-35" dirty="0"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11" action="ppaction://hlinksldjump"/>
              </a:rPr>
              <a:t>hiện </a:t>
            </a:r>
            <a:r>
              <a:rPr sz="1100" spc="-25" dirty="0">
                <a:latin typeface="Tahoma"/>
                <a:cs typeface="Tahoma"/>
                <a:hlinkClick r:id="rId11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9135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5540" algn="l"/>
              </a:tabLst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hiện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</a:rPr>
              <a:t>	</a:t>
            </a: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26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b="1" spc="-75" dirty="0">
                <a:solidFill>
                  <a:srgbClr val="E50000"/>
                </a:solidFill>
                <a:latin typeface="Arial"/>
                <a:cs typeface="Arial"/>
              </a:rPr>
              <a:t>Phương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pháp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thích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E50000"/>
                </a:solidFill>
                <a:latin typeface="Arial"/>
                <a:cs typeface="Arial"/>
              </a:rPr>
              <a:t>ứng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xấp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xỉ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(Approximation </a:t>
            </a: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convex-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hull</a:t>
            </a:r>
            <a:r>
              <a:rPr sz="1200" b="1" spc="6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feature</a:t>
            </a:r>
            <a:r>
              <a:rPr sz="1200" b="1" spc="7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adaptation-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ACFA)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969173"/>
            <a:ext cx="3316604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Giới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hạn </a:t>
            </a:r>
            <a:r>
              <a:rPr sz="1100" spc="-45" dirty="0">
                <a:latin typeface="Tahoma"/>
                <a:cs typeface="Tahoma"/>
              </a:rPr>
              <a:t>phạm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tượng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dụng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chỉ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số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ACIoU.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Phân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chia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thành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âm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dương.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858" y="1494370"/>
            <a:ext cx="3503079" cy="13076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27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4941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Xây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E50000"/>
                </a:solidFill>
                <a:latin typeface="Arial"/>
                <a:cs typeface="Arial"/>
              </a:rPr>
              <a:t>dựng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tập</a:t>
            </a:r>
            <a:r>
              <a:rPr sz="1200" b="1" spc="2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242363"/>
            <a:ext cx="37680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Phương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pháp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ACFA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đã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đề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xuất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biểu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diễn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phạm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của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tượng </a:t>
            </a:r>
            <a:r>
              <a:rPr sz="1100" spc="-50" dirty="0">
                <a:latin typeface="Tahoma"/>
                <a:cs typeface="Tahoma"/>
              </a:rPr>
              <a:t>bằng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20" dirty="0">
                <a:latin typeface="Tahoma"/>
                <a:cs typeface="Tahoma"/>
              </a:rPr>
              <a:t> lồi: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587" y="1877884"/>
            <a:ext cx="2857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345" algn="l"/>
              </a:tabLst>
            </a:pPr>
            <a:r>
              <a:rPr sz="800" i="1" spc="-5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34" y="1969413"/>
            <a:ext cx="721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51484" algn="l"/>
                <a:tab pos="656590" algn="l"/>
              </a:tabLst>
            </a:pPr>
            <a:r>
              <a:rPr sz="1200" i="1" spc="-75" baseline="6944" dirty="0">
                <a:latin typeface="Arial"/>
                <a:cs typeface="Arial"/>
              </a:rPr>
              <a:t>i</a:t>
            </a:r>
            <a:r>
              <a:rPr sz="1200" i="1" baseline="6944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2628" y="1897759"/>
            <a:ext cx="938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3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325" dirty="0">
                <a:latin typeface="Arial"/>
                <a:cs typeface="Arial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34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)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5682" y="1867686"/>
            <a:ext cx="531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k</a:t>
            </a:r>
            <a:r>
              <a:rPr sz="800" spc="-10" dirty="0">
                <a:latin typeface="Lucida Sans Unicode"/>
                <a:cs typeface="Lucida Sans Unicode"/>
              </a:rPr>
              <a:t>=</a:t>
            </a:r>
            <a:r>
              <a:rPr sz="800" spc="-10" dirty="0">
                <a:latin typeface="Trebuchet MS"/>
                <a:cs typeface="Trebuchet MS"/>
              </a:rPr>
              <a:t>1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spc="-10" dirty="0">
                <a:latin typeface="Trebuchet MS"/>
                <a:cs typeface="Trebuchet MS"/>
              </a:rPr>
              <a:t>2</a:t>
            </a:r>
            <a:r>
              <a:rPr sz="800" i="1" spc="-10" dirty="0">
                <a:latin typeface="Sitka Text"/>
                <a:cs typeface="Sitka Text"/>
              </a:rPr>
              <a:t>,...,</a:t>
            </a:r>
            <a:r>
              <a:rPr sz="800" i="1" spc="-1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5682" y="1978900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057" y="1897759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28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555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2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giai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đoạn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thực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E50000"/>
                </a:solidFill>
                <a:latin typeface="Arial"/>
                <a:cs typeface="Arial"/>
              </a:rPr>
              <a:t>hiện: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851" y="1449868"/>
            <a:ext cx="35039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01295" indent="-146685">
              <a:lnSpc>
                <a:spcPct val="100000"/>
              </a:lnSpc>
              <a:spcBef>
                <a:spcPts val="434"/>
              </a:spcBef>
              <a:buClr>
                <a:srgbClr val="00599E"/>
              </a:buClr>
              <a:buAutoNum type="romanUcPeriod"/>
              <a:tabLst>
                <a:tab pos="201295" algn="l"/>
              </a:tabLst>
            </a:pPr>
            <a:r>
              <a:rPr sz="1100" spc="-10" dirty="0">
                <a:latin typeface="Tahoma"/>
                <a:cs typeface="Tahoma"/>
              </a:rPr>
              <a:t>Tạo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ước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lượng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bố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cục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lồi.</a:t>
            </a:r>
            <a:endParaRPr sz="1100">
              <a:latin typeface="Tahoma"/>
              <a:cs typeface="Tahoma"/>
            </a:endParaRPr>
          </a:p>
          <a:p>
            <a:pPr marL="201295" indent="-188595">
              <a:lnSpc>
                <a:spcPct val="100000"/>
              </a:lnSpc>
              <a:spcBef>
                <a:spcPts val="334"/>
              </a:spcBef>
              <a:buClr>
                <a:srgbClr val="00599E"/>
              </a:buClr>
              <a:buAutoNum type="romanUcPeriod"/>
              <a:tabLst>
                <a:tab pos="201295" algn="l"/>
              </a:tabLst>
            </a:pPr>
            <a:r>
              <a:rPr sz="1100" spc="-10" dirty="0">
                <a:latin typeface="Tahoma"/>
                <a:cs typeface="Tahoma"/>
              </a:rPr>
              <a:t>Chỉnh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55" dirty="0">
                <a:latin typeface="Tahoma"/>
                <a:cs typeface="Tahoma"/>
              </a:rPr>
              <a:t> để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phù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hợp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với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45" dirty="0">
                <a:latin typeface="Tahoma"/>
                <a:cs typeface="Tahoma"/>
              </a:rPr>
              <a:t> tượng dày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đặc.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29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02552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Giai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 đoạn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Dự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đoán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độ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lệch: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089" y="1122284"/>
            <a:ext cx="90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ambria"/>
                <a:cs typeface="Cambria"/>
              </a:rPr>
              <a:t>^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912" y="1218741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286" y="113897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8574" y="1230501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9899" y="1138972"/>
            <a:ext cx="2857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345" algn="l"/>
              </a:tabLst>
            </a:pPr>
            <a:r>
              <a:rPr sz="800" i="1" spc="-5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7186" y="1230501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804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8531" y="113897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9393" y="1158848"/>
            <a:ext cx="200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10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←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∆</a:t>
            </a:r>
            <a:r>
              <a:rPr sz="1100" i="1" spc="90" dirty="0">
                <a:latin typeface="Arial"/>
                <a:cs typeface="Arial"/>
              </a:rPr>
              <a:t>x</a:t>
            </a:r>
            <a:r>
              <a:rPr sz="1100" i="1" spc="335" dirty="0">
                <a:latin typeface="Arial"/>
                <a:cs typeface="Arial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0" dirty="0"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∆</a:t>
            </a:r>
            <a:r>
              <a:rPr sz="1100" i="1" spc="90" dirty="0">
                <a:latin typeface="Arial"/>
                <a:cs typeface="Arial"/>
              </a:rPr>
              <a:t>y</a:t>
            </a:r>
            <a:r>
              <a:rPr sz="1100" i="1" spc="35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)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8917" y="1128774"/>
            <a:ext cx="531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k</a:t>
            </a:r>
            <a:r>
              <a:rPr sz="800" spc="-10" dirty="0">
                <a:latin typeface="Lucida Sans Unicode"/>
                <a:cs typeface="Lucida Sans Unicode"/>
              </a:rPr>
              <a:t>=</a:t>
            </a:r>
            <a:r>
              <a:rPr sz="800" spc="-10" dirty="0">
                <a:latin typeface="Trebuchet MS"/>
                <a:cs typeface="Trebuchet MS"/>
              </a:rPr>
              <a:t>1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spc="-10" dirty="0">
                <a:latin typeface="Trebuchet MS"/>
                <a:cs typeface="Trebuchet MS"/>
              </a:rPr>
              <a:t>2</a:t>
            </a:r>
            <a:r>
              <a:rPr sz="800" i="1" spc="-10" dirty="0">
                <a:latin typeface="Sitka Text"/>
                <a:cs typeface="Sitka Text"/>
              </a:rPr>
              <a:t>,...,</a:t>
            </a:r>
            <a:r>
              <a:rPr sz="800" i="1" spc="-1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3519" y="1239988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804" algn="l"/>
              </a:tabLst>
            </a:pPr>
            <a:r>
              <a:rPr sz="1200" i="1" spc="-75" baseline="3472" dirty="0">
                <a:latin typeface="Arial"/>
                <a:cs typeface="Arial"/>
              </a:rPr>
              <a:t>i</a:t>
            </a:r>
            <a:r>
              <a:rPr sz="1200" i="1" baseline="3472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057" y="115884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06" y="1627425"/>
            <a:ext cx="2880052" cy="105875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Thuật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toán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tính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bao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lồi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xấp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xỉ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</a:rPr>
              <a:t> 	</a:t>
            </a:r>
            <a:r>
              <a:rPr sz="1100" dirty="0"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35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3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7" action="ppaction://hlinksldjump"/>
              </a:rPr>
              <a:t>ngoài</a:t>
            </a:r>
            <a:r>
              <a:rPr sz="1100" spc="-20" dirty="0"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Ý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tưởng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thay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thế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bao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xấp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vào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một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bộ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phát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Giới</a:t>
            </a:r>
            <a:r>
              <a:rPr sz="1100" spc="-6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thiệu</a:t>
            </a:r>
            <a:r>
              <a:rPr sz="1100" spc="-55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0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Ý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tưởng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thay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thế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lồi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vào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bộ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phát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hiện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Một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số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kết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quả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thu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30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446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Tích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chập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biến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dạng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33994"/>
            <a:ext cx="37960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Hỗ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trợ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lấy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mẫu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ở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những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vị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trí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dạng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hơn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=&gt;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làm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giàu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dữ </a:t>
            </a:r>
            <a:r>
              <a:rPr sz="1100" spc="-10" dirty="0">
                <a:latin typeface="Tahoma"/>
                <a:cs typeface="Tahoma"/>
              </a:rPr>
              <a:t>liệu.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504" y="1338696"/>
            <a:ext cx="2218225" cy="109979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621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Thuật</a:t>
            </a:r>
            <a:r>
              <a:rPr sz="1200" b="1" spc="5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toán</a:t>
            </a:r>
            <a:r>
              <a:rPr sz="1200" b="1" spc="6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tìm</a:t>
            </a:r>
            <a:r>
              <a:rPr sz="1200" b="1" spc="5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spc="6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952" y="1508669"/>
            <a:ext cx="36772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635" marR="5080" indent="-1155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00599E"/>
                </a:solidFill>
                <a:latin typeface="Tahoma"/>
                <a:cs typeface="Tahoma"/>
              </a:rPr>
              <a:t>-</a:t>
            </a:r>
            <a:r>
              <a:rPr sz="1100" spc="135" dirty="0">
                <a:solidFill>
                  <a:srgbClr val="00599E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Thuật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toán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xấp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xỉ.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một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tối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thiểu cho </a:t>
            </a:r>
            <a:r>
              <a:rPr sz="1100" dirty="0">
                <a:latin typeface="Tahoma"/>
                <a:cs typeface="Tahoma"/>
              </a:rPr>
              <a:t>9</a:t>
            </a:r>
            <a:r>
              <a:rPr sz="1100" spc="-45" dirty="0">
                <a:latin typeface="Tahoma"/>
                <a:cs typeface="Tahoma"/>
              </a:rPr>
              <a:t> điểm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feature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offset.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3159125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Định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E50000"/>
                </a:solidFill>
                <a:latin typeface="Arial"/>
                <a:cs typeface="Arial"/>
              </a:rPr>
              <a:t>nghĩa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công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thức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Approximation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Convex 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Intersection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over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Union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(ACIoU)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06" y="1083788"/>
            <a:ext cx="2880052" cy="1058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9127" y="2487776"/>
            <a:ext cx="405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ACIoU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762" y="2553295"/>
            <a:ext cx="5353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Lucida Sans Unicode"/>
                <a:cs typeface="Lucida Sans Unicode"/>
              </a:rPr>
              <a:t>(</a:t>
            </a:r>
            <a:r>
              <a:rPr sz="800" i="1" spc="10" dirty="0">
                <a:latin typeface="Arial"/>
                <a:cs typeface="Arial"/>
              </a:rPr>
              <a:t>C</a:t>
            </a:r>
            <a:r>
              <a:rPr sz="900" i="1" spc="15" baseline="-13888" dirty="0">
                <a:latin typeface="Arial"/>
                <a:cs typeface="Arial"/>
              </a:rPr>
              <a:t>i</a:t>
            </a:r>
            <a:r>
              <a:rPr sz="900" i="1" spc="-37" baseline="-13888" dirty="0">
                <a:latin typeface="Arial"/>
                <a:cs typeface="Arial"/>
              </a:rPr>
              <a:t> </a:t>
            </a:r>
            <a:r>
              <a:rPr sz="800" spc="10" dirty="0">
                <a:latin typeface="Lucida Sans Unicode"/>
                <a:cs typeface="Lucida Sans Unicode"/>
              </a:rPr>
              <a:t>(</a:t>
            </a:r>
            <a:r>
              <a:rPr sz="800" i="1" spc="10" dirty="0">
                <a:latin typeface="Sitka Text"/>
                <a:cs typeface="Sitka Text"/>
              </a:rPr>
              <a:t>θ</a:t>
            </a:r>
            <a:r>
              <a:rPr sz="800" spc="10" dirty="0">
                <a:latin typeface="Lucida Sans Unicode"/>
                <a:cs typeface="Lucida Sans Unicode"/>
              </a:rPr>
              <a:t>)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B</a:t>
            </a:r>
            <a:r>
              <a:rPr sz="900" i="1" spc="15" baseline="-13888" dirty="0">
                <a:latin typeface="Arial"/>
                <a:cs typeface="Arial"/>
              </a:rPr>
              <a:t>j</a:t>
            </a:r>
            <a:r>
              <a:rPr sz="900" i="1" spc="-37" baseline="-13888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5983" y="2392424"/>
            <a:ext cx="23996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6720">
              <a:lnSpc>
                <a:spcPts val="1035"/>
              </a:lnSpc>
              <a:spcBef>
                <a:spcPts val="90"/>
              </a:spcBef>
              <a:tabLst>
                <a:tab pos="1301115" algn="l"/>
              </a:tabLst>
            </a:pP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200" i="1" u="sng" spc="-104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200" i="1" u="sng" spc="-12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∩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1200" i="1" u="sng" spc="-13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200" i="1" u="sng" spc="-30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1200" i="1" u="sng" spc="172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\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200" i="1" u="sng" spc="-52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200" i="1" u="sng" spc="-142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∪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1200" i="1" u="sng" spc="-150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ts val="750"/>
              </a:lnSpc>
              <a:tabLst>
                <a:tab pos="1147445" algn="l"/>
              </a:tabLst>
            </a:pP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  <a:p>
            <a:pPr marL="426720">
              <a:lnSpc>
                <a:spcPts val="1035"/>
              </a:lnSpc>
              <a:tabLst>
                <a:tab pos="1719580" algn="l"/>
              </a:tabLst>
            </a:pPr>
            <a:r>
              <a:rPr sz="1100" spc="-70" dirty="0">
                <a:latin typeface="Lucida Sans Unicode"/>
                <a:cs typeface="Lucida Sans Unicode"/>
              </a:rPr>
              <a:t>|</a:t>
            </a:r>
            <a:r>
              <a:rPr sz="1100" i="1" spc="-70" dirty="0">
                <a:latin typeface="Arial"/>
                <a:cs typeface="Arial"/>
              </a:rPr>
              <a:t>C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200" i="1" spc="-12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libri"/>
                <a:cs typeface="Calibri"/>
              </a:rPr>
              <a:t>θ</a:t>
            </a:r>
            <a:r>
              <a:rPr sz="1100" spc="-35" dirty="0">
                <a:latin typeface="Tahoma"/>
                <a:cs typeface="Tahoma"/>
              </a:rPr>
              <a:t>)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3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Arial"/>
                <a:cs typeface="Arial"/>
              </a:rPr>
              <a:t>R</a:t>
            </a:r>
            <a:r>
              <a:rPr sz="1200" i="1" spc="-97" baseline="-10416" dirty="0">
                <a:latin typeface="Arial"/>
                <a:cs typeface="Arial"/>
              </a:rPr>
              <a:t>j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9057" y="2487776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109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Convex-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Hull</a:t>
            </a:r>
            <a:r>
              <a:rPr sz="1200" b="1" spc="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Localization</a:t>
            </a:r>
            <a:r>
              <a:rPr sz="1200" b="1" spc="3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E50000"/>
                </a:solidFill>
                <a:latin typeface="Arial"/>
                <a:cs typeface="Arial"/>
              </a:rPr>
              <a:t>Loss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678" y="1745220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3723" y="1673566"/>
            <a:ext cx="1920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i="1" baseline="31250" dirty="0">
                <a:latin typeface="Arial"/>
                <a:cs typeface="Arial"/>
              </a:rPr>
              <a:t>loc</a:t>
            </a:r>
            <a:r>
              <a:rPr sz="1200" i="1" spc="-142" baseline="3125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ACIoU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i="1" spc="-40" dirty="0">
                <a:latin typeface="Arial"/>
                <a:cs typeface="Arial"/>
              </a:rPr>
              <a:t>C</a:t>
            </a:r>
            <a:r>
              <a:rPr sz="1200" i="1" spc="-60" baseline="-10416" dirty="0">
                <a:latin typeface="Arial"/>
                <a:cs typeface="Arial"/>
              </a:rPr>
              <a:t>i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9057" y="1673566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150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0" dirty="0">
                <a:solidFill>
                  <a:srgbClr val="E50000"/>
                </a:solidFill>
                <a:latin typeface="Arial"/>
                <a:cs typeface="Arial"/>
              </a:rPr>
              <a:t>Convex-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hull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Classification</a:t>
            </a:r>
            <a:r>
              <a:rPr sz="1200" b="1" spc="2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E50000"/>
                </a:solidFill>
                <a:latin typeface="Arial"/>
                <a:cs typeface="Arial"/>
              </a:rPr>
              <a:t>Loss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6252" y="1745220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297" y="1673566"/>
            <a:ext cx="141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i="1" baseline="31250" dirty="0">
                <a:latin typeface="Arial"/>
                <a:cs typeface="Arial"/>
              </a:rPr>
              <a:t>cls</a:t>
            </a:r>
            <a:r>
              <a:rPr sz="1200" i="1" spc="-150" baseline="3125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FL</a:t>
            </a: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S</a:t>
            </a:r>
            <a:r>
              <a:rPr sz="1200" i="1" spc="-67" baseline="-10416" dirty="0">
                <a:latin typeface="Arial"/>
                <a:cs typeface="Arial"/>
              </a:rPr>
              <a:t>i</a:t>
            </a:r>
            <a:r>
              <a:rPr sz="1200" i="1" spc="-104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9057" y="1673566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35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256155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0" dirty="0">
                <a:solidFill>
                  <a:srgbClr val="E50000"/>
                </a:solidFill>
                <a:latin typeface="Arial"/>
                <a:cs typeface="Arial"/>
              </a:rPr>
              <a:t>Convex-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hull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Loss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Hàm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phân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loại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cho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dương: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449907"/>
            <a:ext cx="3284220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>
              <a:lnSpc>
                <a:spcPts val="944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baseline="312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i="1" baseline="31250" dirty="0">
                <a:latin typeface="Arial"/>
                <a:cs typeface="Arial"/>
              </a:rPr>
              <a:t>cls</a:t>
            </a:r>
            <a:r>
              <a:rPr sz="1200" i="1" spc="-135" baseline="3125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S</a:t>
            </a:r>
            <a:r>
              <a:rPr sz="1200" i="1" spc="-67" baseline="-10416" dirty="0">
                <a:latin typeface="Arial"/>
                <a:cs typeface="Arial"/>
              </a:rPr>
              <a:t>i</a:t>
            </a:r>
            <a:r>
              <a:rPr sz="1200" i="1" spc="-104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04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50" dirty="0">
                <a:latin typeface="Calibri"/>
                <a:cs typeface="Calibri"/>
              </a:rPr>
              <a:t>λ</a:t>
            </a:r>
            <a:r>
              <a:rPr sz="1100" spc="50" dirty="0">
                <a:latin typeface="Lucida Sans Unicode"/>
                <a:cs typeface="Lucida Sans Unicode"/>
              </a:rPr>
              <a:t>L</a:t>
            </a:r>
            <a:r>
              <a:rPr sz="1200" i="1" spc="75" baseline="31250" dirty="0">
                <a:latin typeface="Arial"/>
                <a:cs typeface="Arial"/>
              </a:rPr>
              <a:t>loc</a:t>
            </a:r>
            <a:r>
              <a:rPr sz="1200" i="1" spc="-127" baseline="3125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i="1" spc="-52" baseline="-10416" dirty="0">
                <a:latin typeface="Arial"/>
                <a:cs typeface="Arial"/>
              </a:rPr>
              <a:t>i</a:t>
            </a:r>
            <a:r>
              <a:rPr sz="1200" i="1" spc="-97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386205">
              <a:lnSpc>
                <a:spcPts val="585"/>
              </a:lnSpc>
              <a:tabLst>
                <a:tab pos="24618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Hàm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phân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loại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cho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âm: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9057" y="1449907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66" y="233880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499" y="2267164"/>
            <a:ext cx="1449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baseline="31250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i="1" baseline="31250" dirty="0">
                <a:latin typeface="Arial"/>
                <a:cs typeface="Arial"/>
              </a:rPr>
              <a:t>cls</a:t>
            </a:r>
            <a:r>
              <a:rPr sz="1200" i="1" spc="-142" baseline="3125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S</a:t>
            </a:r>
            <a:r>
              <a:rPr sz="1200" i="1" spc="-67" baseline="-10416" dirty="0">
                <a:latin typeface="Arial"/>
                <a:cs typeface="Arial"/>
              </a:rPr>
              <a:t>i</a:t>
            </a:r>
            <a:r>
              <a:rPr sz="1200" i="1" spc="-104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9057" y="2267164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36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973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Tối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ưu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quá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trình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huấn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luyện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1971" y="1710029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6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9271" y="1688463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713" y="1593416"/>
            <a:ext cx="1178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baseline="31250" dirty="0">
                <a:latin typeface="Verdana"/>
                <a:cs typeface="Verdana"/>
              </a:rPr>
              <a:t>det</a:t>
            </a:r>
            <a:r>
              <a:rPr sz="1200" spc="-22" baseline="31250" dirty="0">
                <a:latin typeface="Verdana"/>
                <a:cs typeface="Verdana"/>
              </a:rPr>
              <a:t> </a:t>
            </a:r>
            <a:r>
              <a:rPr sz="1200" baseline="31250" dirty="0">
                <a:latin typeface="Trebuchet MS"/>
                <a:cs typeface="Trebuchet MS"/>
              </a:rPr>
              <a:t>1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650" baseline="37878" dirty="0">
                <a:latin typeface="Times New Roman"/>
                <a:cs typeface="Times New Roman"/>
              </a:rPr>
              <a:t>1</a:t>
            </a:r>
            <a:r>
              <a:rPr sz="1650" spc="67" baseline="37878" dirty="0">
                <a:latin typeface="Times New Roman"/>
                <a:cs typeface="Times New Roman"/>
              </a:rPr>
              <a:t> </a:t>
            </a:r>
            <a:r>
              <a:rPr sz="1650" spc="1455" baseline="53030" dirty="0">
                <a:latin typeface="Cambria"/>
                <a:cs typeface="Cambria"/>
              </a:rPr>
              <a:t>Σ</a:t>
            </a:r>
            <a:r>
              <a:rPr sz="1650" spc="-89" baseline="53030" dirty="0">
                <a:latin typeface="Cambria"/>
                <a:cs typeface="Cambria"/>
              </a:rPr>
              <a:t> </a:t>
            </a:r>
            <a:r>
              <a:rPr sz="1100" spc="-50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6426" y="179939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3182" y="1658936"/>
            <a:ext cx="4953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(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900" i="1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y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75" baseline="-13888" dirty="0">
                <a:latin typeface="Arial"/>
                <a:cs typeface="Arial"/>
              </a:rPr>
              <a:t> </a:t>
            </a:r>
            <a:r>
              <a:rPr sz="800" spc="65" dirty="0">
                <a:latin typeface="Lucida Sans Unicode"/>
                <a:cs typeface="Lucida Sans Unicode"/>
              </a:rPr>
              <a:t>)</a:t>
            </a:r>
            <a:r>
              <a:rPr sz="800" spc="180" dirty="0">
                <a:latin typeface="Lucida Sans Unicode"/>
                <a:cs typeface="Lucida Sans Unicode"/>
              </a:rPr>
              <a:t>  </a:t>
            </a:r>
            <a:r>
              <a:rPr sz="1200" i="1" spc="-75" baseline="-3472" dirty="0">
                <a:latin typeface="Arial"/>
                <a:cs typeface="Arial"/>
              </a:rPr>
              <a:t>i</a:t>
            </a:r>
            <a:endParaRPr sz="1200" baseline="-347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0972" y="1593416"/>
            <a:ext cx="493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200" i="1" spc="15" baseline="31250" dirty="0">
                <a:latin typeface="Arial"/>
                <a:cs typeface="Arial"/>
              </a:rPr>
              <a:t>loc</a:t>
            </a:r>
            <a:r>
              <a:rPr sz="1200" i="1" spc="-7" baseline="3125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θ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057" y="1593416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37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51317"/>
            <a:ext cx="3734435" cy="1013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06400">
              <a:lnSpc>
                <a:spcPts val="1390"/>
              </a:lnSpc>
              <a:spcBef>
                <a:spcPts val="180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Thích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E50000"/>
                </a:solidFill>
                <a:latin typeface="Arial"/>
                <a:cs typeface="Arial"/>
              </a:rPr>
              <a:t>ứng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-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Approximation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Convex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Hull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Adaptation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Tahoma"/>
                <a:cs typeface="Tahoma"/>
              </a:rPr>
              <a:t>Xử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lý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hiện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tượng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aliasing.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b="1" spc="-45" dirty="0">
                <a:latin typeface="Arial"/>
                <a:cs typeface="Arial"/>
              </a:rPr>
              <a:t>Convex-</a:t>
            </a:r>
            <a:r>
              <a:rPr sz="1100" b="1" dirty="0">
                <a:latin typeface="Arial"/>
                <a:cs typeface="Arial"/>
              </a:rPr>
              <a:t>Hull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Set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Construction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Xây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dựng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một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spc="-25" dirty="0">
                <a:latin typeface="Tahoma"/>
                <a:cs typeface="Tahoma"/>
              </a:rPr>
              <a:t>lồi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mỗi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tượng.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9954" y="1414134"/>
            <a:ext cx="2848610" cy="1932939"/>
            <a:chOff x="1399954" y="1414134"/>
            <a:chExt cx="2848610" cy="19329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954" y="1414134"/>
              <a:ext cx="2634375" cy="15993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14816" y="3220491"/>
              <a:ext cx="1619885" cy="0"/>
            </a:xfrm>
            <a:custGeom>
              <a:avLst/>
              <a:gdLst/>
              <a:ahLst/>
              <a:cxnLst/>
              <a:rect l="l" t="t" r="r" b="b"/>
              <a:pathLst>
                <a:path w="1619885">
                  <a:moveTo>
                    <a:pt x="0" y="0"/>
                  </a:moveTo>
                  <a:lnTo>
                    <a:pt x="1619453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3271" y="2987022"/>
              <a:ext cx="374727" cy="359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38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245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Xây </a:t>
            </a:r>
            <a:r>
              <a:rPr sz="1200" b="1" spc="-75" dirty="0">
                <a:solidFill>
                  <a:srgbClr val="E50000"/>
                </a:solidFill>
                <a:latin typeface="Arial"/>
                <a:cs typeface="Arial"/>
              </a:rPr>
              <a:t>dựng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tập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các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xấp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xỉ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285454"/>
            <a:ext cx="387731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Tập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dương(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i="1" spc="-112" baseline="-10416" dirty="0">
                <a:latin typeface="Arial"/>
                <a:cs typeface="Arial"/>
              </a:rPr>
              <a:t>j</a:t>
            </a:r>
            <a:r>
              <a:rPr sz="1200" i="1" spc="3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được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xây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dựng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bằng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cách</a:t>
            </a:r>
            <a:r>
              <a:rPr sz="1100" spc="-20" dirty="0">
                <a:latin typeface="Tahoma"/>
                <a:cs typeface="Tahoma"/>
              </a:rPr>
              <a:t> chọn </a:t>
            </a:r>
            <a:r>
              <a:rPr sz="1100" dirty="0">
                <a:latin typeface="Tahoma"/>
                <a:cs typeface="Tahoma"/>
              </a:rPr>
              <a:t>ra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top-</a:t>
            </a:r>
            <a:r>
              <a:rPr sz="1100" dirty="0">
                <a:latin typeface="Tahoma"/>
                <a:cs typeface="Tahoma"/>
              </a:rPr>
              <a:t>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0" dirty="0">
                <a:latin typeface="Tahoma"/>
                <a:cs typeface="Tahoma"/>
              </a:rPr>
              <a:t> xấp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làm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dương,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ACIoU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giữa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hộp </a:t>
            </a:r>
            <a:r>
              <a:rPr sz="1100" dirty="0">
                <a:latin typeface="Tahoma"/>
                <a:cs typeface="Tahoma"/>
              </a:rPr>
              <a:t>thật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của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tượng </a:t>
            </a:r>
            <a:r>
              <a:rPr sz="1100" spc="-40" dirty="0">
                <a:latin typeface="Tahoma"/>
                <a:cs typeface="Tahoma"/>
              </a:rPr>
              <a:t>(grouth-</a:t>
            </a:r>
            <a:r>
              <a:rPr sz="1100" spc="-10" dirty="0">
                <a:latin typeface="Tahoma"/>
                <a:cs typeface="Tahoma"/>
              </a:rPr>
              <a:t>truth).</a:t>
            </a:r>
            <a:endParaRPr sz="1100">
              <a:latin typeface="Tahoma"/>
              <a:cs typeface="Tahoma"/>
            </a:endParaRPr>
          </a:p>
          <a:p>
            <a:pPr marL="38100" marR="137795" algn="just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Các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khác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mà</a:t>
            </a:r>
            <a:r>
              <a:rPr sz="1100" spc="-40" dirty="0">
                <a:latin typeface="Tahoma"/>
                <a:cs typeface="Tahoma"/>
              </a:rPr>
              <a:t> không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thuộc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đối</a:t>
            </a:r>
            <a:r>
              <a:rPr sz="1100" spc="-45" dirty="0">
                <a:latin typeface="Tahoma"/>
                <a:cs typeface="Tahoma"/>
              </a:rPr>
              <a:t> tượng</a:t>
            </a:r>
            <a:r>
              <a:rPr sz="1100" spc="-40" dirty="0">
                <a:latin typeface="Tahoma"/>
                <a:cs typeface="Tahoma"/>
              </a:rPr>
              <a:t> nào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sẽ</a:t>
            </a:r>
            <a:r>
              <a:rPr sz="1100" spc="-20" dirty="0">
                <a:latin typeface="Tahoma"/>
                <a:cs typeface="Tahoma"/>
              </a:rPr>
              <a:t> được </a:t>
            </a:r>
            <a:r>
              <a:rPr sz="1100" spc="-50" dirty="0">
                <a:latin typeface="Tahoma"/>
                <a:cs typeface="Tahoma"/>
              </a:rPr>
              <a:t>gộp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vào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âm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200" spc="-30" baseline="-10416" dirty="0">
                <a:latin typeface="Verdana"/>
                <a:cs typeface="Verdana"/>
              </a:rPr>
              <a:t>_</a:t>
            </a:r>
            <a:r>
              <a:rPr sz="1100" spc="-2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39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657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Chiến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E50000"/>
                </a:solidFill>
                <a:latin typeface="Arial"/>
                <a:cs typeface="Arial"/>
              </a:rPr>
              <a:t>lược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chia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tập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các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xấp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xỉ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98650"/>
            <a:ext cx="36906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Cách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chia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bao </a:t>
            </a:r>
            <a:r>
              <a:rPr sz="1100" dirty="0">
                <a:latin typeface="Tahoma"/>
                <a:cs typeface="Tahoma"/>
              </a:rPr>
              <a:t>lồi</a:t>
            </a:r>
            <a:r>
              <a:rPr sz="1100" spc="-45" dirty="0">
                <a:latin typeface="Tahoma"/>
                <a:cs typeface="Tahoma"/>
              </a:rPr>
              <a:t> được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dẫn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bởi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nguyên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tắc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nhất </a:t>
            </a:r>
            <a:r>
              <a:rPr sz="1100" spc="-50" dirty="0">
                <a:latin typeface="Tahoma"/>
                <a:cs typeface="Tahoma"/>
              </a:rPr>
              <a:t>quán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đạo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hàm.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6722" y="1916201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0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1118" y="1668905"/>
            <a:ext cx="995044" cy="41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ts val="835"/>
              </a:lnSpc>
              <a:spcBef>
                <a:spcPts val="90"/>
              </a:spcBef>
            </a:pPr>
            <a:r>
              <a:rPr sz="1200" u="sng" spc="-300" baseline="-24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Calibri"/>
                <a:cs typeface="Calibri"/>
              </a:rPr>
              <a:t>∂</a:t>
            </a:r>
            <a:r>
              <a:rPr sz="1100" spc="75" dirty="0">
                <a:latin typeface="Lucida Sans Unicode"/>
                <a:cs typeface="Lucida Sans Unicode"/>
              </a:rPr>
              <a:t>L</a:t>
            </a:r>
            <a:r>
              <a:rPr sz="1200" spc="112" baseline="31250" dirty="0">
                <a:latin typeface="Lucida Sans Unicode"/>
                <a:cs typeface="Lucida Sans Unicode"/>
              </a:rPr>
              <a:t>+</a:t>
            </a:r>
            <a:r>
              <a:rPr sz="1200" spc="-179" baseline="312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θ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37160" algn="ctr">
              <a:lnSpc>
                <a:spcPts val="835"/>
              </a:lnSpc>
              <a:tabLst>
                <a:tab pos="414655" algn="l"/>
              </a:tabLst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900" i="1" u="sng" spc="-37" baseline="-138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sz="900" i="1" u="sng" baseline="-138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900" i="1" spc="472" baseline="-13888" dirty="0">
                <a:latin typeface="Arial"/>
                <a:cs typeface="Arial"/>
              </a:rPr>
              <a:t> </a:t>
            </a:r>
            <a:r>
              <a:rPr sz="1650" baseline="-35353" dirty="0">
                <a:latin typeface="Tahoma"/>
                <a:cs typeface="Tahoma"/>
              </a:rPr>
              <a:t>=</a:t>
            </a:r>
            <a:r>
              <a:rPr sz="1650" spc="315" baseline="-35353" dirty="0">
                <a:latin typeface="Tahoma"/>
                <a:cs typeface="Tahoma"/>
              </a:rPr>
              <a:t>  </a:t>
            </a:r>
            <a:r>
              <a:rPr sz="1650" baseline="2525" dirty="0">
                <a:latin typeface="Times New Roman"/>
                <a:cs typeface="Times New Roman"/>
              </a:rPr>
              <a:t>1</a:t>
            </a:r>
            <a:endParaRPr sz="1650" baseline="2525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sz="1100" i="1" spc="-20" dirty="0">
                <a:latin typeface="Calibri"/>
                <a:cs typeface="Calibri"/>
              </a:rPr>
              <a:t>∂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7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i="1" spc="-112" baseline="-10416" dirty="0">
                <a:latin typeface="Arial"/>
                <a:cs typeface="Arial"/>
              </a:rPr>
              <a:t>j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5096" y="1667978"/>
            <a:ext cx="277495" cy="48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Cambria"/>
                <a:cs typeface="Cambria"/>
              </a:rPr>
              <a:t>Σ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i="1" spc="-37" baseline="-13888" dirty="0">
                <a:latin typeface="Arial"/>
                <a:cs typeface="Arial"/>
              </a:rPr>
              <a:t>j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519" y="19849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6424" y="1903779"/>
            <a:ext cx="628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libri"/>
                <a:cs typeface="Calibri"/>
              </a:rPr>
              <a:t>∂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200" spc="-15" baseline="31250" dirty="0">
                <a:latin typeface="Lucida Sans Unicode"/>
                <a:cs typeface="Lucida Sans Unicode"/>
              </a:rPr>
              <a:t>+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libri"/>
                <a:cs typeface="Calibri"/>
              </a:rPr>
              <a:t>θ</a:t>
            </a:r>
            <a:r>
              <a:rPr sz="1100" spc="-10" dirty="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7625" y="1680818"/>
            <a:ext cx="10528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8625" algn="l"/>
                <a:tab pos="956310" algn="l"/>
              </a:tabLst>
            </a:pPr>
            <a:r>
              <a:rPr sz="800" spc="-50" dirty="0">
                <a:latin typeface="Lucida Sans Unicode"/>
                <a:cs typeface="Lucida Sans Unicode"/>
              </a:rPr>
              <a:t>+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+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+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0653" y="1782888"/>
            <a:ext cx="1593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  <a:tab pos="785495" algn="l"/>
                <a:tab pos="1313180" algn="l"/>
                <a:tab pos="1579880" algn="l"/>
              </a:tabLst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0653" y="1701760"/>
            <a:ext cx="1593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libri"/>
                <a:cs typeface="Calibri"/>
              </a:rPr>
              <a:t>∂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75" dirty="0">
                <a:latin typeface="Tahoma"/>
                <a:cs typeface="Tahoma"/>
              </a:rPr>
              <a:t>(</a:t>
            </a:r>
            <a:r>
              <a:rPr sz="1100" spc="75" dirty="0">
                <a:latin typeface="Lucida Sans Unicode"/>
                <a:cs typeface="Lucida Sans Unicode"/>
              </a:rPr>
              <a:t>L</a:t>
            </a:r>
            <a:r>
              <a:rPr sz="1100" spc="40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))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41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libri"/>
                <a:cs typeface="Calibri"/>
              </a:rPr>
              <a:t>θ</a:t>
            </a:r>
            <a:r>
              <a:rPr sz="1100" spc="-30" dirty="0">
                <a:latin typeface="Tahoma"/>
                <a:cs typeface="Tahoma"/>
              </a:rPr>
              <a:t>))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spc="100" dirty="0">
                <a:latin typeface="Calibri"/>
                <a:cs typeface="Calibri"/>
              </a:rPr>
              <a:t>∂</a:t>
            </a:r>
            <a:r>
              <a:rPr sz="1100" spc="100" dirty="0">
                <a:latin typeface="Lucida Sans Unicode"/>
                <a:cs typeface="Lucida Sans Unicode"/>
              </a:rPr>
              <a:t>L</a:t>
            </a:r>
            <a:r>
              <a:rPr sz="1100" spc="41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θ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7326" y="1894635"/>
            <a:ext cx="283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libri"/>
                <a:cs typeface="Calibri"/>
              </a:rPr>
              <a:t>∂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057" y="1799601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8174"/>
            <a:ext cx="1509395" cy="4343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Khởi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tạo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ban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đầu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598332"/>
            <a:ext cx="350583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30480" indent="-459105">
              <a:lnSpc>
                <a:spcPct val="135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Cho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hợp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không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cùng</a:t>
            </a:r>
            <a:r>
              <a:rPr sz="1100" spc="-40" dirty="0">
                <a:latin typeface="Tahoma"/>
                <a:cs typeface="Tahoma"/>
              </a:rPr>
              <a:t> nằm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đường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thẳng: </a:t>
            </a:r>
            <a:r>
              <a:rPr sz="1100" spc="-45" dirty="0">
                <a:latin typeface="Tahoma"/>
                <a:cs typeface="Tahoma"/>
              </a:rPr>
              <a:t>Đường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thẳng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[</a:t>
            </a:r>
            <a:r>
              <a:rPr sz="1100" i="1" spc="-90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spc="-95" dirty="0">
                <a:latin typeface="Tahoma"/>
                <a:cs typeface="Tahoma"/>
              </a:rPr>
              <a:t>;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-82" baseline="27777" dirty="0">
                <a:latin typeface="Lucida Sans Unicode"/>
                <a:cs typeface="Lucida Sans Unicode"/>
              </a:rPr>
              <a:t>′</a:t>
            </a:r>
            <a:r>
              <a:rPr sz="1100" spc="-55" dirty="0">
                <a:latin typeface="Tahoma"/>
                <a:cs typeface="Tahoma"/>
              </a:rPr>
              <a:t>]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:=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spc="55" dirty="0">
                <a:latin typeface="Times New Roman"/>
                <a:cs typeface="Times New Roman"/>
              </a:rPr>
              <a:t>1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λ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i="1" dirty="0">
                <a:latin typeface="Calibri"/>
                <a:cs typeface="Calibri"/>
              </a:rPr>
              <a:t>λ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Calibri"/>
                <a:cs typeface="Calibri"/>
              </a:rPr>
              <a:t>λ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Tahoma"/>
                <a:cs typeface="Tahoma"/>
              </a:rPr>
              <a:t>[</a:t>
            </a:r>
            <a:r>
              <a:rPr sz="1100" spc="-80" dirty="0">
                <a:latin typeface="Times New Roman"/>
                <a:cs typeface="Times New Roman"/>
              </a:rPr>
              <a:t>0</a:t>
            </a:r>
            <a:r>
              <a:rPr sz="1100" spc="-80" dirty="0">
                <a:latin typeface="Tahoma"/>
                <a:cs typeface="Tahoma"/>
              </a:rPr>
              <a:t>;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r>
              <a:rPr sz="1100" spc="-20" dirty="0">
                <a:latin typeface="Tahoma"/>
                <a:cs typeface="Tahoma"/>
              </a:rPr>
              <a:t>]</a:t>
            </a:r>
            <a:r>
              <a:rPr sz="1100" spc="-20" dirty="0">
                <a:latin typeface="Lucida Sans Unicode"/>
                <a:cs typeface="Lucida Sans Unicode"/>
              </a:rPr>
              <a:t>}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100" dirty="0">
                <a:latin typeface="Tahoma"/>
                <a:cs typeface="Tahoma"/>
              </a:rPr>
              <a:t>=&gt;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Cần tìm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một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lồi </a:t>
            </a:r>
            <a:r>
              <a:rPr sz="1100" spc="-40" dirty="0">
                <a:latin typeface="Tahoma"/>
                <a:cs typeface="Tahoma"/>
              </a:rPr>
              <a:t>xấp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xỉ lồi </a:t>
            </a:r>
            <a:r>
              <a:rPr sz="1100" spc="-40" dirty="0">
                <a:latin typeface="Tahoma"/>
                <a:cs typeface="Tahoma"/>
              </a:rPr>
              <a:t>ngoài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382" baseline="27777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sao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cho:</a:t>
            </a:r>
            <a:endParaRPr sz="1100">
              <a:latin typeface="Tahoma"/>
              <a:cs typeface="Tahoma"/>
            </a:endParaRPr>
          </a:p>
          <a:p>
            <a:pPr marL="1258570">
              <a:lnSpc>
                <a:spcPct val="100000"/>
              </a:lnSpc>
              <a:spcBef>
                <a:spcPts val="464"/>
              </a:spcBef>
            </a:pPr>
            <a:r>
              <a:rPr sz="1100" i="1" spc="-20" dirty="0">
                <a:latin typeface="Arial"/>
                <a:cs typeface="Arial"/>
              </a:rPr>
              <a:t>dist</a:t>
            </a:r>
            <a:r>
              <a:rPr sz="1200" i="1" spc="-30" baseline="-13888" dirty="0">
                <a:latin typeface="Arial"/>
                <a:cs typeface="Arial"/>
              </a:rPr>
              <a:t>H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convX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-95" dirty="0">
                <a:latin typeface="Tahoma"/>
                <a:cs typeface="Tahoma"/>
              </a:rPr>
              <a:t>;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-12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δ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994" y="1644114"/>
            <a:ext cx="1426506" cy="121118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47760"/>
            <a:ext cx="3220085" cy="4114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30" dirty="0">
                <a:solidFill>
                  <a:srgbClr val="E50000"/>
                </a:solidFill>
                <a:latin typeface="Arial"/>
                <a:cs typeface="Arial"/>
              </a:rPr>
              <a:t>Chiến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E50000"/>
                </a:solidFill>
                <a:latin typeface="Arial"/>
                <a:cs typeface="Arial"/>
              </a:rPr>
              <a:t>lược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phân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đoạn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tập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các</a:t>
            </a:r>
            <a:r>
              <a:rPr sz="1200" b="1" spc="-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bao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lồi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40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071" y="914058"/>
            <a:ext cx="3302694" cy="17174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2705460"/>
            <a:ext cx="36880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Hình:</a:t>
            </a:r>
            <a:r>
              <a:rPr sz="1000" spc="-6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Chia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tách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tập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convex-</a:t>
            </a:r>
            <a:r>
              <a:rPr sz="1000" spc="-20" dirty="0">
                <a:latin typeface="Tahoma"/>
                <a:cs typeface="Tahoma"/>
              </a:rPr>
              <a:t>hull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dựa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trên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nguyên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tắc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tính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thống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nhất </a:t>
            </a:r>
            <a:r>
              <a:rPr sz="1000" spc="-10" dirty="0">
                <a:latin typeface="Tahoma"/>
                <a:cs typeface="Tahoma"/>
              </a:rPr>
              <a:t>gradient.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6028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Xử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lý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hiện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E50000"/>
                </a:solidFill>
                <a:latin typeface="Arial"/>
                <a:cs typeface="Arial"/>
              </a:rPr>
              <a:t>tượng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đặc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trưng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răng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cưa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10016"/>
            <a:ext cx="3126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Đưa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công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thức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tính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hệ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số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khử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đặc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trưng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răng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cưa: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3047" y="1747010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470" y="1688044"/>
            <a:ext cx="39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0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20" dirty="0">
                <a:latin typeface="Calibri"/>
                <a:cs typeface="Calibri"/>
              </a:rPr>
              <a:t>γ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8585" y="1651659"/>
            <a:ext cx="2489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9020" y="1592693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Arial"/>
                <a:cs typeface="Arial"/>
              </a:rPr>
              <a:t>CIoU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spc="-60" dirty="0">
                <a:latin typeface="Lucida Sans Unicode"/>
                <a:cs typeface="Lucida Sans Unicode"/>
              </a:rPr>
              <a:t>C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B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7070" y="180465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57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4370" y="1703030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95" dirty="0">
                <a:latin typeface="Cambria"/>
                <a:cs typeface="Cambria"/>
              </a:rPr>
              <a:t>Σ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0610" y="1780424"/>
            <a:ext cx="250190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94"/>
              </a:lnSpc>
            </a:pP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spc="-25" dirty="0">
                <a:latin typeface="Lucida Sans Unicode"/>
                <a:cs typeface="Lucida Sans Unicode"/>
              </a:rPr>
              <a:t>=</a:t>
            </a:r>
            <a:r>
              <a:rPr sz="800" spc="-25" dirty="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4099" y="1865908"/>
            <a:ext cx="305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4534" y="1806942"/>
            <a:ext cx="796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Arial"/>
                <a:cs typeface="Arial"/>
              </a:rPr>
              <a:t>CIoU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spc="-60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B</a:t>
            </a:r>
            <a:r>
              <a:rPr sz="1100" spc="42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057" y="1688044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(29)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1963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Tối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ưu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hàm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E50000"/>
                </a:solidFill>
                <a:latin typeface="Arial"/>
                <a:cs typeface="Arial"/>
              </a:rPr>
              <a:t>loss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giai</a:t>
            </a:r>
            <a:r>
              <a:rPr sz="1200" b="1" spc="-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E50000"/>
                </a:solidFill>
                <a:latin typeface="Arial"/>
                <a:cs typeface="Arial"/>
              </a:rPr>
              <a:t>đoạn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63814"/>
            <a:ext cx="39109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Việc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tối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ưu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của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giai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đoạn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5" dirty="0">
                <a:latin typeface="Tahoma"/>
                <a:cs typeface="Tahoma"/>
              </a:rPr>
              <a:t> được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điều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khiển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bởi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sự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kết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hợp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cả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hàm </a:t>
            </a:r>
            <a:r>
              <a:rPr sz="1100" spc="-40" dirty="0">
                <a:latin typeface="Tahoma"/>
                <a:cs typeface="Tahoma"/>
              </a:rPr>
              <a:t>loss </a:t>
            </a:r>
            <a:r>
              <a:rPr sz="1100" spc="-30" dirty="0">
                <a:latin typeface="Tahoma"/>
                <a:cs typeface="Tahoma"/>
              </a:rPr>
              <a:t>classification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localization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định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nghĩa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trên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lồi: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18" y="1797239"/>
            <a:ext cx="228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det</a:t>
            </a:r>
            <a:r>
              <a:rPr sz="800" spc="-20" dirty="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63" y="1817127"/>
            <a:ext cx="653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7500" algn="l"/>
              </a:tabLst>
            </a:pPr>
            <a:r>
              <a:rPr sz="1100" spc="105" dirty="0">
                <a:latin typeface="Lucida Sans Unicode"/>
                <a:cs typeface="Lucida Sans Unicode"/>
              </a:rPr>
              <a:t>L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5130" y="1681263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3507" y="1723401"/>
            <a:ext cx="573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950" algn="l"/>
              </a:tabLst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196" y="1912161"/>
            <a:ext cx="628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91160" algn="l"/>
              </a:tabLst>
            </a:pPr>
            <a:r>
              <a:rPr sz="1100" i="1" spc="-50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7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i="1" spc="-112" baseline="-10416" dirty="0">
                <a:latin typeface="Arial"/>
                <a:cs typeface="Arial"/>
              </a:rPr>
              <a:t>j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505" y="1685504"/>
            <a:ext cx="701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315" algn="l"/>
              </a:tabLst>
            </a:pPr>
            <a:r>
              <a:rPr sz="1100" spc="919" dirty="0">
                <a:latin typeface="Cambria"/>
                <a:cs typeface="Cambria"/>
              </a:rPr>
              <a:t>Σ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919" dirty="0">
                <a:latin typeface="Cambria"/>
                <a:cs typeface="Cambria"/>
              </a:rPr>
              <a:t>Σ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1501" y="2024035"/>
            <a:ext cx="727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800" i="1" spc="-25" dirty="0">
                <a:latin typeface="Arial"/>
                <a:cs typeface="Arial"/>
              </a:rPr>
              <a:t>j</a:t>
            </a:r>
            <a:r>
              <a:rPr sz="800" spc="-25" dirty="0">
                <a:latin typeface="Lucida Sans Unicode"/>
                <a:cs typeface="Lucida Sans Unicode"/>
              </a:rPr>
              <a:t>=</a:t>
            </a:r>
            <a:r>
              <a:rPr sz="800" spc="-25" dirty="0">
                <a:latin typeface="Trebuchet MS"/>
                <a:cs typeface="Trebuchet MS"/>
              </a:rPr>
              <a:t>1</a:t>
            </a:r>
            <a:r>
              <a:rPr sz="800" dirty="0">
                <a:latin typeface="Trebuchet MS"/>
                <a:cs typeface="Trebuchet MS"/>
              </a:rPr>
              <a:t>	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i="1" spc="-37" baseline="-13888" dirty="0">
                <a:latin typeface="Arial"/>
                <a:cs typeface="Arial"/>
              </a:rPr>
              <a:t>j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5942" y="1876093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9771" y="1796185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ucida Sans Unicode"/>
                <a:cs typeface="Lucida Sans Unicode"/>
              </a:rPr>
              <a:t>+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9771" y="189825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5823" y="1796185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ucida Sans Unicode"/>
                <a:cs typeface="Lucida Sans Unicode"/>
              </a:rPr>
              <a:t>+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5823" y="189825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4364" y="1817127"/>
            <a:ext cx="1182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75" dirty="0">
                <a:latin typeface="Tahoma"/>
                <a:cs typeface="Tahoma"/>
              </a:rPr>
              <a:t>(</a:t>
            </a:r>
            <a:r>
              <a:rPr sz="1100" spc="75" dirty="0">
                <a:latin typeface="Lucida Sans Unicode"/>
                <a:cs typeface="Lucida Sans Unicode"/>
              </a:rPr>
              <a:t>L</a:t>
            </a:r>
            <a:r>
              <a:rPr sz="1100" spc="3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))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38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libri"/>
                <a:cs typeface="Calibri"/>
              </a:rPr>
              <a:t>θ</a:t>
            </a:r>
            <a:r>
              <a:rPr sz="1100" spc="-35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8865" y="1700896"/>
            <a:ext cx="34544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100" u="sng" spc="4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9147" y="1685504"/>
            <a:ext cx="226060" cy="48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Cambria"/>
                <a:cs typeface="Cambria"/>
              </a:rPr>
              <a:t>Σ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Cambria"/>
              <a:cs typeface="Cambria"/>
            </a:endParaRPr>
          </a:p>
          <a:p>
            <a:pPr marL="24130">
              <a:lnSpc>
                <a:spcPct val="100000"/>
              </a:lnSpc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7917" y="1796185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latin typeface="Lucida Sans Unicode"/>
                <a:cs typeface="Lucida Sans Unicode"/>
              </a:rPr>
              <a:t>—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7917" y="189825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2362" y="1817127"/>
            <a:ext cx="387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5" dirty="0">
                <a:latin typeface="Lucida Sans Unicode"/>
                <a:cs typeface="Lucida Sans Unicode"/>
              </a:rPr>
              <a:t>L</a:t>
            </a:r>
            <a:r>
              <a:rPr sz="1100" spc="3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θ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9057" y="2165590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(30)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76436"/>
            <a:ext cx="322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Ý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tưởng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thay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thế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thuật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toán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lồi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xấp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xỉ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vào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bộ</a:t>
            </a:r>
            <a:r>
              <a:rPr sz="900" spc="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phát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hiện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3338" y="2650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142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76436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2-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2249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Hàm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E50000"/>
                </a:solidFill>
                <a:latin typeface="Arial"/>
                <a:cs typeface="Arial"/>
              </a:rPr>
              <a:t>loss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của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bộ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phát</a:t>
            </a:r>
            <a:r>
              <a:rPr sz="1200" b="1" spc="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hiện</a:t>
            </a:r>
            <a:r>
              <a:rPr sz="1200" b="1" spc="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CFA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80018"/>
            <a:ext cx="2272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Là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tổng</a:t>
            </a:r>
            <a:r>
              <a:rPr sz="1100" spc="-40" dirty="0">
                <a:latin typeface="Tahoma"/>
                <a:cs typeface="Tahoma"/>
              </a:rPr>
              <a:t> hàm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loss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của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cả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hai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giai</a:t>
            </a:r>
            <a:r>
              <a:rPr sz="1100" spc="-40" dirty="0">
                <a:latin typeface="Tahoma"/>
                <a:cs typeface="Tahoma"/>
              </a:rPr>
              <a:t> đoạn: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1691270"/>
            <a:ext cx="1710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i="1" baseline="-13888" dirty="0">
                <a:latin typeface="Arial"/>
                <a:cs typeface="Arial"/>
              </a:rPr>
              <a:t>CFA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baseline="31250" dirty="0">
                <a:latin typeface="Lucida Sans Unicode"/>
                <a:cs typeface="Lucida Sans Unicode"/>
              </a:rPr>
              <a:t>det</a:t>
            </a:r>
            <a:r>
              <a:rPr sz="1200" spc="-142" baseline="31250" dirty="0">
                <a:latin typeface="Lucida Sans Unicode"/>
                <a:cs typeface="Lucida Sans Unicode"/>
              </a:rPr>
              <a:t> </a:t>
            </a:r>
            <a:r>
              <a:rPr sz="1200" spc="-30" baseline="31250" dirty="0">
                <a:latin typeface="Trebuchet MS"/>
                <a:cs typeface="Trebuchet MS"/>
              </a:rPr>
              <a:t>1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200" baseline="31250" dirty="0">
                <a:latin typeface="Lucida Sans Unicode"/>
                <a:cs typeface="Lucida Sans Unicode"/>
              </a:rPr>
              <a:t>det</a:t>
            </a:r>
            <a:r>
              <a:rPr sz="1200" spc="-142" baseline="31250" dirty="0">
                <a:latin typeface="Lucida Sans Unicode"/>
                <a:cs typeface="Lucida Sans Unicode"/>
              </a:rPr>
              <a:t> </a:t>
            </a:r>
            <a:r>
              <a:rPr sz="1200" spc="-30" baseline="31250" dirty="0">
                <a:latin typeface="Trebuchet MS"/>
                <a:cs typeface="Trebuchet MS"/>
              </a:rPr>
              <a:t>2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9057" y="1691270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16" y="10030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28" y="1214247"/>
            <a:ext cx="52578" cy="525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28" y="1386319"/>
            <a:ext cx="52578" cy="525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7916" y="16637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828" y="2047049"/>
            <a:ext cx="52578" cy="525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828" y="2240076"/>
            <a:ext cx="52578" cy="525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7916" y="24965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2" y="0"/>
                </a:moveTo>
                <a:lnTo>
                  <a:pt x="0" y="0"/>
                </a:lnTo>
                <a:lnTo>
                  <a:pt x="0" y="126492"/>
                </a:lnTo>
                <a:lnTo>
                  <a:pt x="126492" y="126492"/>
                </a:lnTo>
                <a:lnTo>
                  <a:pt x="12649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414589"/>
            <a:ext cx="3711575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Nội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E50000"/>
                </a:solidFill>
                <a:latin typeface="Arial"/>
                <a:cs typeface="Arial"/>
              </a:rPr>
              <a:t>dung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196215" marR="1539875" indent="-164465">
              <a:lnSpc>
                <a:spcPct val="102600"/>
              </a:lnSpc>
              <a:buClr>
                <a:srgbClr val="FFFFFF"/>
              </a:buClr>
              <a:buSzPct val="90909"/>
              <a:buAutoNum type="arabicPlain"/>
              <a:tabLst>
                <a:tab pos="326390" algn="l"/>
              </a:tabLst>
            </a:pP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Thuật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toán</a:t>
            </a:r>
            <a:r>
              <a:rPr sz="1100" spc="-3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tính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bao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lồi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xấp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xỉ</a:t>
            </a:r>
            <a:r>
              <a:rPr sz="1100" spc="-25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Thuật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xỉ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lồi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ngoài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</a:rPr>
              <a:t> 	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Thuật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toán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lồi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xấp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xỉ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trong</a:t>
            </a:r>
            <a:endParaRPr sz="1100">
              <a:latin typeface="Tahoma"/>
              <a:cs typeface="Tahoma"/>
            </a:endParaRPr>
          </a:p>
          <a:p>
            <a:pPr marL="195580" marR="5080" indent="-164465">
              <a:lnSpc>
                <a:spcPct val="102600"/>
              </a:lnSpc>
              <a:spcBef>
                <a:spcPts val="1140"/>
              </a:spcBef>
              <a:buClr>
                <a:srgbClr val="FFFFFF"/>
              </a:buClr>
              <a:buSzPct val="90909"/>
              <a:buAutoNum type="arabicPlain"/>
              <a:tabLst>
                <a:tab pos="196850" algn="l"/>
              </a:tabLst>
            </a:pPr>
            <a:r>
              <a:rPr sz="1100" spc="8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Ý</a:t>
            </a:r>
            <a:r>
              <a:rPr sz="1100" spc="-5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tưởng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thay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thế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thuật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toán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bao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lồi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xấp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xỉ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3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vào</a:t>
            </a:r>
            <a:r>
              <a:rPr sz="1100" spc="-4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một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bộ</a:t>
            </a:r>
            <a:r>
              <a:rPr sz="1100" spc="-45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phát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</a:rPr>
              <a:t> 	</a:t>
            </a:r>
            <a:r>
              <a:rPr sz="1100" spc="-20" dirty="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hiện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Giới</a:t>
            </a:r>
            <a:r>
              <a:rPr sz="1100" spc="-6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thiệu</a:t>
            </a:r>
            <a:r>
              <a:rPr sz="1100" spc="-55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chung</a:t>
            </a:r>
            <a:endParaRPr sz="1100">
              <a:latin typeface="Tahoma"/>
              <a:cs typeface="Tahoma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sz="1100" spc="8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Ý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tưởng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thay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thế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bao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lồi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vào </a:t>
            </a:r>
            <a:r>
              <a:rPr sz="110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bộ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phát</a:t>
            </a:r>
            <a:r>
              <a:rPr sz="1100" spc="-3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hiện </a:t>
            </a:r>
            <a:r>
              <a:rPr sz="1100" spc="-25" dirty="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CFA</a:t>
            </a:r>
            <a:endParaRPr sz="1100">
              <a:latin typeface="Tahoma"/>
              <a:cs typeface="Tahoma"/>
            </a:endParaRPr>
          </a:p>
          <a:p>
            <a:pPr marL="196215" indent="-164465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90909"/>
              <a:buAutoNum type="arabicPlain" startAt="3"/>
              <a:tabLst>
                <a:tab pos="196215" algn="l"/>
              </a:tabLst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Một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số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kết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quả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thu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được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14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45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28" y="608430"/>
            <a:ext cx="3766016" cy="15872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3523" y="2298552"/>
            <a:ext cx="3081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Hình:</a:t>
            </a:r>
            <a:r>
              <a:rPr sz="1000" spc="-6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Sự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thay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đổi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của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bao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lồi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trong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quá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trình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huấn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luyện.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2" action="ppaction://hlinksldjump"/>
              </a:rPr>
              <a:t>Một</a:t>
            </a:r>
            <a:r>
              <a:rPr spc="40" dirty="0">
                <a:hlinkClick r:id="rId2" action="ppaction://hlinksldjump"/>
              </a:rPr>
              <a:t> </a:t>
            </a:r>
            <a:r>
              <a:rPr spc="-30" dirty="0">
                <a:hlinkClick r:id="rId2" action="ppaction://hlinksldjump"/>
              </a:rPr>
              <a:t>số</a:t>
            </a:r>
            <a:r>
              <a:rPr spc="45" dirty="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kết</a:t>
            </a:r>
            <a:r>
              <a:rPr spc="40" dirty="0">
                <a:hlinkClick r:id="rId2" action="ppaction://hlinksldjump"/>
              </a:rPr>
              <a:t> </a:t>
            </a:r>
            <a:r>
              <a:rPr spc="-10" dirty="0">
                <a:hlinkClick r:id="rId2" action="ppaction://hlinksldjump"/>
              </a:rPr>
              <a:t>quả</a:t>
            </a:r>
            <a:r>
              <a:rPr spc="45" dirty="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thu</a:t>
            </a:r>
            <a:r>
              <a:rPr spc="40" dirty="0">
                <a:hlinkClick r:id="rId2" action="ppaction://hlinksldjump"/>
              </a:rPr>
              <a:t> </a:t>
            </a:r>
            <a:r>
              <a:rPr spc="-20" dirty="0">
                <a:hlinkClick r:id="rId2" action="ppaction://hlinksldjump"/>
              </a:rPr>
              <a:t>được</a:t>
            </a: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46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24" y="800205"/>
            <a:ext cx="3573656" cy="9828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1894908"/>
            <a:ext cx="37198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Hình:</a:t>
            </a:r>
            <a:r>
              <a:rPr sz="1000" spc="-5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Biểu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đồ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nhiệt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khi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có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thích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ứng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bao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lồi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(phải)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và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không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có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thích </a:t>
            </a:r>
            <a:r>
              <a:rPr sz="1000" spc="-45" dirty="0">
                <a:latin typeface="Tahoma"/>
                <a:cs typeface="Tahoma"/>
              </a:rPr>
              <a:t>ứng</a:t>
            </a:r>
            <a:r>
              <a:rPr sz="1000" spc="-30" dirty="0">
                <a:latin typeface="Tahoma"/>
                <a:cs typeface="Tahoma"/>
              </a:rPr>
              <a:t> bao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lồi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(trái).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47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07019"/>
            <a:ext cx="24307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5" dirty="0">
                <a:solidFill>
                  <a:srgbClr val="E50000"/>
                </a:solidFill>
                <a:latin typeface="Arial"/>
                <a:cs typeface="Arial"/>
              </a:rPr>
              <a:t>Một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E50000"/>
                </a:solidFill>
                <a:latin typeface="Arial"/>
                <a:cs typeface="Arial"/>
              </a:rPr>
              <a:t>số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kết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quả</a:t>
            </a:r>
            <a:r>
              <a:rPr sz="1200" b="1" spc="2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thu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E50000"/>
                </a:solidFill>
                <a:latin typeface="Arial"/>
                <a:cs typeface="Arial"/>
              </a:rPr>
              <a:t>được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của</a:t>
            </a:r>
            <a:r>
              <a:rPr sz="1200" b="1" spc="1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50000"/>
                </a:solidFill>
                <a:latin typeface="Arial"/>
                <a:cs typeface="Arial"/>
              </a:rPr>
              <a:t>CFA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860953"/>
            <a:ext cx="3887922" cy="196915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48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791" y="430997"/>
            <a:ext cx="3110401" cy="23669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49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4405" y="351362"/>
            <a:ext cx="3693795" cy="2995930"/>
            <a:chOff x="554405" y="351362"/>
            <a:chExt cx="3693795" cy="29959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05" y="351362"/>
              <a:ext cx="3499175" cy="28110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14816" y="3220491"/>
              <a:ext cx="1619885" cy="0"/>
            </a:xfrm>
            <a:custGeom>
              <a:avLst/>
              <a:gdLst/>
              <a:ahLst/>
              <a:cxnLst/>
              <a:rect l="l" t="t" r="r" b="b"/>
              <a:pathLst>
                <a:path w="1619885">
                  <a:moveTo>
                    <a:pt x="0" y="0"/>
                  </a:moveTo>
                  <a:lnTo>
                    <a:pt x="1619453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3271" y="2987022"/>
              <a:ext cx="374727" cy="359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5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86763"/>
            <a:ext cx="3157220" cy="52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Bắt</a:t>
            </a:r>
            <a:r>
              <a:rPr sz="1200" b="1" spc="7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đầu</a:t>
            </a:r>
            <a:r>
              <a:rPr sz="1200" b="1" spc="7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thuật</a:t>
            </a:r>
            <a:r>
              <a:rPr sz="1200" b="1" spc="6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E50000"/>
                </a:solidFill>
                <a:latin typeface="Arial"/>
                <a:cs typeface="Arial"/>
              </a:rPr>
              <a:t>toán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100" dirty="0">
                <a:latin typeface="Tahoma"/>
                <a:cs typeface="Tahoma"/>
              </a:rPr>
              <a:t>Khởi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tạo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hình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chữ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nhật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lớn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nhất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quanh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điểm.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454" y="1011574"/>
            <a:ext cx="2138912" cy="18134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2503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Một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số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kết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quả</a:t>
            </a:r>
            <a:r>
              <a:rPr sz="900" spc="4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thu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được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3415" y="255409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64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0781" y="166784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7F7F7F"/>
                </a:solidFill>
                <a:latin typeface="Microsoft Sans Serif"/>
                <a:cs typeface="Microsoft Sans Serif"/>
              </a:rPr>
              <a:t>3-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50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329" y="351377"/>
            <a:ext cx="3499167" cy="258530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6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69215">
              <a:lnSpc>
                <a:spcPct val="102699"/>
              </a:lnSpc>
              <a:spcBef>
                <a:spcPts val="55"/>
              </a:spcBef>
            </a:pPr>
            <a:r>
              <a:rPr dirty="0"/>
              <a:t>Hình</a:t>
            </a:r>
            <a:r>
              <a:rPr spc="-25" dirty="0"/>
              <a:t> </a:t>
            </a:r>
            <a:r>
              <a:rPr spc="-35" dirty="0"/>
              <a:t>chữ</a:t>
            </a:r>
            <a:r>
              <a:rPr spc="-15" dirty="0"/>
              <a:t> </a:t>
            </a:r>
            <a:r>
              <a:rPr spc="-10" dirty="0"/>
              <a:t>nhật</a:t>
            </a:r>
            <a:r>
              <a:rPr spc="-20" dirty="0"/>
              <a:t> </a:t>
            </a:r>
            <a:r>
              <a:rPr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345" baseline="27777" dirty="0">
                <a:latin typeface="Arial"/>
                <a:cs typeface="Arial"/>
              </a:rPr>
              <a:t> </a:t>
            </a:r>
            <a:r>
              <a:rPr sz="1100" spc="-30" dirty="0"/>
              <a:t>cấu</a:t>
            </a:r>
            <a:r>
              <a:rPr sz="1100" spc="-20" dirty="0"/>
              <a:t> </a:t>
            </a:r>
            <a:r>
              <a:rPr sz="1100" dirty="0"/>
              <a:t>tạo</a:t>
            </a:r>
            <a:r>
              <a:rPr sz="1100" spc="-15" dirty="0"/>
              <a:t> </a:t>
            </a:r>
            <a:r>
              <a:rPr sz="1100" spc="-50" dirty="0"/>
              <a:t>gồm</a:t>
            </a:r>
            <a:r>
              <a:rPr sz="1100" spc="-25" dirty="0"/>
              <a:t> </a:t>
            </a:r>
            <a:r>
              <a:rPr sz="1100" dirty="0"/>
              <a:t>4</a:t>
            </a:r>
            <a:r>
              <a:rPr sz="1100" spc="-20" dirty="0"/>
              <a:t> </a:t>
            </a:r>
            <a:r>
              <a:rPr sz="1100" spc="-30" dirty="0"/>
              <a:t>đỉnh</a:t>
            </a:r>
            <a:r>
              <a:rPr sz="1100" spc="-20" dirty="0"/>
              <a:t> </a:t>
            </a:r>
            <a:r>
              <a:rPr sz="1100" spc="-40" dirty="0"/>
              <a:t>như</a:t>
            </a:r>
            <a:r>
              <a:rPr sz="1100" spc="-15" dirty="0"/>
              <a:t> </a:t>
            </a:r>
            <a:r>
              <a:rPr sz="1100" spc="-65" dirty="0"/>
              <a:t>sau:</a:t>
            </a:r>
            <a:r>
              <a:rPr sz="1100" spc="-20" dirty="0"/>
              <a:t> </a:t>
            </a:r>
            <a:r>
              <a:rPr sz="1100" spc="-10" dirty="0"/>
              <a:t>Tập</a:t>
            </a:r>
            <a:r>
              <a:rPr sz="1100" spc="-25" dirty="0"/>
              <a:t> </a:t>
            </a:r>
            <a:r>
              <a:rPr sz="1100" spc="75" dirty="0"/>
              <a:t>P</a:t>
            </a:r>
            <a:r>
              <a:rPr sz="1100" spc="-20" dirty="0"/>
              <a:t> </a:t>
            </a:r>
            <a:r>
              <a:rPr sz="1100" spc="-40" dirty="0"/>
              <a:t>ban</a:t>
            </a:r>
            <a:r>
              <a:rPr sz="1100" spc="-15" dirty="0"/>
              <a:t> </a:t>
            </a:r>
            <a:r>
              <a:rPr sz="1100" spc="-25" dirty="0"/>
              <a:t>đầu </a:t>
            </a:r>
            <a:r>
              <a:rPr sz="1100" spc="-45" dirty="0"/>
              <a:t>chứa</a:t>
            </a:r>
            <a:r>
              <a:rPr sz="1100" spc="-35" dirty="0"/>
              <a:t> </a:t>
            </a:r>
            <a:r>
              <a:rPr sz="1100" dirty="0"/>
              <a:t>4</a:t>
            </a:r>
            <a:r>
              <a:rPr sz="1100" spc="-30" dirty="0"/>
              <a:t> đỉnh</a:t>
            </a:r>
            <a:r>
              <a:rPr sz="1100" spc="-40" dirty="0"/>
              <a:t> </a:t>
            </a:r>
            <a:r>
              <a:rPr sz="1100" spc="-20" dirty="0"/>
              <a:t>này: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tabLst>
                <a:tab pos="3774440" algn="l"/>
              </a:tabLst>
            </a:pPr>
            <a:r>
              <a:rPr i="1" dirty="0">
                <a:latin typeface="Arial"/>
                <a:cs typeface="Arial"/>
              </a:rPr>
              <a:t>P</a:t>
            </a:r>
            <a:r>
              <a:rPr i="1" spc="95" dirty="0">
                <a:latin typeface="Arial"/>
                <a:cs typeface="Arial"/>
              </a:rPr>
              <a:t> </a:t>
            </a:r>
            <a:r>
              <a:rPr dirty="0"/>
              <a:t>:=</a:t>
            </a:r>
            <a:r>
              <a:rPr spc="-35" dirty="0"/>
              <a:t> </a:t>
            </a:r>
            <a:r>
              <a:rPr spc="60" dirty="0">
                <a:latin typeface="Lucida Sans Unicode"/>
                <a:cs typeface="Lucida Sans Unicode"/>
              </a:rPr>
              <a:t>{</a:t>
            </a:r>
            <a:r>
              <a:rPr i="1" spc="60" dirty="0">
                <a:latin typeface="Arial"/>
                <a:cs typeface="Arial"/>
              </a:rPr>
              <a:t>r</a:t>
            </a:r>
            <a:r>
              <a:rPr sz="1200" spc="89" baseline="-10416" dirty="0">
                <a:latin typeface="Trebuchet MS"/>
                <a:cs typeface="Trebuchet MS"/>
              </a:rPr>
              <a:t>1</a:t>
            </a:r>
            <a:r>
              <a:rPr sz="1100" i="1" spc="60" dirty="0">
                <a:latin typeface="Calibri"/>
                <a:cs typeface="Calibri"/>
              </a:rPr>
              <a:t>,</a:t>
            </a:r>
            <a:r>
              <a:rPr sz="1100" i="1" spc="31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0416" dirty="0">
                <a:latin typeface="Trebuchet MS"/>
                <a:cs typeface="Trebuchet MS"/>
              </a:rPr>
              <a:t>2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31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0416" dirty="0">
                <a:latin typeface="Trebuchet MS"/>
                <a:cs typeface="Trebuchet MS"/>
              </a:rPr>
              <a:t>3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31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Arial"/>
                <a:cs typeface="Arial"/>
              </a:rPr>
              <a:t>r</a:t>
            </a:r>
            <a:r>
              <a:rPr sz="1200" spc="75" baseline="-10416" dirty="0">
                <a:latin typeface="Trebuchet MS"/>
                <a:cs typeface="Trebuchet MS"/>
              </a:rPr>
              <a:t>4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25" dirty="0"/>
              <a:t>(2)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dirty="0"/>
              <a:t>Lấy</a:t>
            </a:r>
            <a:r>
              <a:rPr spc="-85" dirty="0"/>
              <a:t> </a:t>
            </a:r>
            <a:r>
              <a:rPr dirty="0"/>
              <a:t>1</a:t>
            </a:r>
            <a:r>
              <a:rPr spc="-40" dirty="0"/>
              <a:t> </a:t>
            </a:r>
            <a:r>
              <a:rPr spc="-30" dirty="0"/>
              <a:t>đỉnh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-25" dirty="0">
                <a:latin typeface="Arial"/>
                <a:cs typeface="Arial"/>
              </a:rPr>
              <a:t>P</a:t>
            </a:r>
            <a:r>
              <a:rPr spc="-25" dirty="0"/>
              <a:t>.</a:t>
            </a:r>
          </a:p>
          <a:p>
            <a:pPr marL="62865" marR="679450">
              <a:lnSpc>
                <a:spcPct val="102600"/>
              </a:lnSpc>
            </a:pPr>
            <a:r>
              <a:rPr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−</a:t>
            </a:r>
            <a:r>
              <a:rPr sz="1200" spc="120" baseline="27777" dirty="0">
                <a:latin typeface="Lucida Sans Unicode"/>
                <a:cs typeface="Lucida Sans Unicode"/>
              </a:rPr>
              <a:t> </a:t>
            </a:r>
            <a:r>
              <a:rPr sz="1100" dirty="0"/>
              <a:t>là</a:t>
            </a:r>
            <a:r>
              <a:rPr sz="1100" spc="-35" dirty="0"/>
              <a:t> </a:t>
            </a:r>
            <a:r>
              <a:rPr sz="1100" spc="-45" dirty="0"/>
              <a:t>điểm</a:t>
            </a:r>
            <a:r>
              <a:rPr sz="1100" spc="-40" dirty="0"/>
              <a:t> </a:t>
            </a:r>
            <a:r>
              <a:rPr sz="1100" spc="-20" dirty="0"/>
              <a:t>liền</a:t>
            </a:r>
            <a:r>
              <a:rPr sz="1100" spc="-40" dirty="0"/>
              <a:t> </a:t>
            </a:r>
            <a:r>
              <a:rPr sz="1100" spc="-25" dirty="0"/>
              <a:t>trước</a:t>
            </a:r>
            <a:r>
              <a:rPr sz="1100" spc="-45" dirty="0"/>
              <a:t> (ngược</a:t>
            </a:r>
            <a:r>
              <a:rPr sz="1100" spc="-40" dirty="0"/>
              <a:t> </a:t>
            </a:r>
            <a:r>
              <a:rPr sz="1100" spc="-45" dirty="0"/>
              <a:t>chiều</a:t>
            </a:r>
            <a:r>
              <a:rPr sz="1100" spc="-35" dirty="0"/>
              <a:t> </a:t>
            </a:r>
            <a:r>
              <a:rPr sz="1100" dirty="0"/>
              <a:t>kim</a:t>
            </a:r>
            <a:r>
              <a:rPr sz="1100" spc="-45" dirty="0"/>
              <a:t> </a:t>
            </a:r>
            <a:r>
              <a:rPr sz="1100" spc="-55" dirty="0"/>
              <a:t>đồng</a:t>
            </a:r>
            <a:r>
              <a:rPr sz="1100" spc="-30" dirty="0"/>
              <a:t> </a:t>
            </a:r>
            <a:r>
              <a:rPr sz="1100" spc="-20" dirty="0"/>
              <a:t>hồ)</a:t>
            </a:r>
            <a:r>
              <a:rPr sz="1100" spc="-45" dirty="0"/>
              <a:t> </a:t>
            </a:r>
            <a:r>
              <a:rPr sz="1100" spc="-20" dirty="0"/>
              <a:t>của</a:t>
            </a:r>
            <a:r>
              <a:rPr sz="1100" spc="-40" dirty="0"/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/>
              <a:t>,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165" baseline="27777" dirty="0">
                <a:latin typeface="Lucida Sans Unicode"/>
                <a:cs typeface="Lucida Sans Unicode"/>
              </a:rPr>
              <a:t> </a:t>
            </a:r>
            <a:r>
              <a:rPr sz="1100" dirty="0"/>
              <a:t>là</a:t>
            </a:r>
            <a:r>
              <a:rPr sz="1100" spc="-20" dirty="0"/>
              <a:t> </a:t>
            </a:r>
            <a:r>
              <a:rPr sz="1100" spc="-45" dirty="0"/>
              <a:t>điểm</a:t>
            </a:r>
            <a:r>
              <a:rPr sz="1100" spc="-20" dirty="0"/>
              <a:t> liền</a:t>
            </a:r>
            <a:r>
              <a:rPr sz="1100" spc="-25" dirty="0"/>
              <a:t> </a:t>
            </a:r>
            <a:r>
              <a:rPr sz="1100" spc="-50" dirty="0"/>
              <a:t>sau</a:t>
            </a:r>
            <a:r>
              <a:rPr sz="1100" spc="-25" dirty="0"/>
              <a:t> </a:t>
            </a:r>
            <a:r>
              <a:rPr sz="1100" spc="-20" dirty="0"/>
              <a:t>của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/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5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3" action="ppaction://hlinksldjump"/>
              </a:rPr>
              <a:t>Thuật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toán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tính</a:t>
            </a:r>
            <a:r>
              <a:rPr spc="35" dirty="0">
                <a:hlinkClick r:id="rId3" action="ppaction://hlinksldjump"/>
              </a:rPr>
              <a:t> </a:t>
            </a:r>
            <a:r>
              <a:rPr spc="-20" dirty="0">
                <a:hlinkClick r:id="rId3" action="ppaction://hlinksldjump"/>
              </a:rPr>
              <a:t>bao</a:t>
            </a:r>
            <a:r>
              <a:rPr spc="35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lồi</a:t>
            </a:r>
            <a:r>
              <a:rPr spc="40" dirty="0">
                <a:hlinkClick r:id="rId3" action="ppaction://hlinksldjump"/>
              </a:rPr>
              <a:t> </a:t>
            </a:r>
            <a:r>
              <a:rPr spc="-10" dirty="0">
                <a:hlinkClick r:id="rId3" action="ppaction://hlinksldjump"/>
              </a:rPr>
              <a:t>xấp</a:t>
            </a:r>
            <a:r>
              <a:rPr spc="35" dirty="0">
                <a:hlinkClick r:id="rId3" action="ppaction://hlinksldjump"/>
              </a:rPr>
              <a:t> </a:t>
            </a:r>
            <a:r>
              <a:rPr spc="-25" dirty="0">
                <a:hlinkClick r:id="rId3" action="ppaction://hlinksldjump"/>
              </a:rPr>
              <a:t>xỉ</a:t>
            </a: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7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27721"/>
            <a:ext cx="781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tính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được: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941" y="982737"/>
            <a:ext cx="23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97" baseline="-20202" dirty="0">
                <a:latin typeface="Arial"/>
                <a:cs typeface="Arial"/>
              </a:rPr>
              <a:t>d</a:t>
            </a:r>
            <a:r>
              <a:rPr sz="1650" i="1" spc="-300" baseline="-20202" dirty="0">
                <a:latin typeface="Arial"/>
                <a:cs typeface="Arial"/>
              </a:rPr>
              <a:t> 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2941" y="1092403"/>
            <a:ext cx="252095" cy="3422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90"/>
              </a:spcBef>
            </a:pPr>
            <a:r>
              <a:rPr sz="800" i="1" spc="-50" dirty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650" i="1" spc="-37" baseline="15151" dirty="0">
                <a:latin typeface="Calibri"/>
                <a:cs typeface="Calibri"/>
              </a:rPr>
              <a:t>β</a:t>
            </a:r>
            <a:r>
              <a:rPr sz="1200" i="1" spc="-37" baseline="6944" dirty="0">
                <a:latin typeface="Arial"/>
                <a:cs typeface="Arial"/>
              </a:rPr>
              <a:t>d</a:t>
            </a:r>
            <a:r>
              <a:rPr sz="600" i="1" spc="-25" dirty="0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7479" y="1079487"/>
            <a:ext cx="34925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982" y="1079487"/>
            <a:ext cx="34925" cy="139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95918" y="1194560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733" y="1033016"/>
            <a:ext cx="2024380" cy="36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9730" algn="l"/>
              </a:tabLst>
            </a:pPr>
            <a:r>
              <a:rPr sz="1100" spc="-25" dirty="0">
                <a:latin typeface="Tahoma"/>
                <a:cs typeface="Tahoma"/>
              </a:rPr>
              <a:t>:=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-52" baseline="27777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−</a:t>
            </a:r>
            <a:r>
              <a:rPr sz="1200" spc="465" baseline="27777" dirty="0">
                <a:latin typeface="Lucida Sans Unicode"/>
                <a:cs typeface="Lucida Sans Unicode"/>
              </a:rPr>
              <a:t> </a:t>
            </a:r>
            <a:r>
              <a:rPr sz="1200" spc="-97" baseline="27777" dirty="0">
                <a:latin typeface="Lucida Sans Unicode"/>
                <a:cs typeface="Lucida Sans Unicode"/>
              </a:rPr>
              <a:t>−</a:t>
            </a:r>
            <a:r>
              <a:rPr sz="1200" spc="-97" baseline="27777" dirty="0">
                <a:latin typeface="Trebuchet MS"/>
                <a:cs typeface="Trebuchet MS"/>
              </a:rPr>
              <a:t>1</a:t>
            </a:r>
            <a:r>
              <a:rPr sz="1200" spc="-15" baseline="27777" dirty="0">
                <a:latin typeface="Trebuchet MS"/>
                <a:cs typeface="Trebuchet MS"/>
              </a:rPr>
              <a:t> </a:t>
            </a:r>
            <a:r>
              <a:rPr sz="1100" i="1" spc="-110" dirty="0">
                <a:latin typeface="Arial"/>
                <a:cs typeface="Arial"/>
              </a:rPr>
              <a:t>R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30" baseline="27777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  <a:tabLst>
                <a:tab pos="989330" algn="l"/>
              </a:tabLst>
            </a:pPr>
            <a:r>
              <a:rPr sz="1100" dirty="0">
                <a:latin typeface="Tahoma"/>
                <a:cs typeface="Tahoma"/>
              </a:rPr>
              <a:t>:=</a:t>
            </a:r>
            <a:r>
              <a:rPr sz="1100" spc="114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max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30" baseline="-10416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8310" y="1120430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4" y="1484501"/>
            <a:ext cx="31661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Với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là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trận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xoay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theo</a:t>
            </a:r>
            <a:r>
              <a:rPr sz="1100" spc="-40" dirty="0">
                <a:latin typeface="Tahoma"/>
                <a:cs typeface="Tahoma"/>
              </a:rPr>
              <a:t> chiều </a:t>
            </a:r>
            <a:r>
              <a:rPr sz="1100" dirty="0">
                <a:latin typeface="Tahoma"/>
                <a:cs typeface="Tahoma"/>
              </a:rPr>
              <a:t>kim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đồng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hồ. </a:t>
            </a:r>
            <a:r>
              <a:rPr sz="1100" dirty="0">
                <a:latin typeface="Tahoma"/>
                <a:cs typeface="Tahoma"/>
              </a:rPr>
              <a:t>Xét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biểu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thức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định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nghĩa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-135" baseline="27777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442" y="1967825"/>
            <a:ext cx="8210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5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30" baseline="-10416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322" baseline="312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β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R="84455" algn="r">
              <a:lnSpc>
                <a:spcPts val="450"/>
              </a:lnSpc>
            </a:pPr>
            <a:r>
              <a:rPr sz="600" i="1" spc="-50" dirty="0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310" y="1967825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8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94" y="414589"/>
            <a:ext cx="4002404" cy="176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Trường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E50000"/>
                </a:solidFill>
                <a:latin typeface="Arial"/>
                <a:cs typeface="Arial"/>
              </a:rPr>
              <a:t>hợp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ts val="1110"/>
              </a:lnSpc>
            </a:pPr>
            <a:r>
              <a:rPr sz="1100" spc="-20" dirty="0">
                <a:latin typeface="Tahoma"/>
                <a:cs typeface="Tahoma"/>
              </a:rPr>
              <a:t>Nếu:</a:t>
            </a:r>
            <a:endParaRPr sz="1100">
              <a:latin typeface="Tahoma"/>
              <a:cs typeface="Tahoma"/>
            </a:endParaRPr>
          </a:p>
          <a:p>
            <a:pPr marR="12065" algn="ctr">
              <a:lnSpc>
                <a:spcPts val="675"/>
              </a:lnSpc>
              <a:tabLst>
                <a:tab pos="613410" algn="l"/>
              </a:tabLst>
            </a:pPr>
            <a:r>
              <a:rPr sz="1650" i="1" spc="-37" baseline="-22727" dirty="0">
                <a:latin typeface="Calibri"/>
                <a:cs typeface="Calibri"/>
              </a:rPr>
              <a:t>β</a:t>
            </a:r>
            <a:r>
              <a:rPr sz="1200" i="1" spc="-37" baseline="-45138" dirty="0">
                <a:latin typeface="Arial"/>
                <a:cs typeface="Arial"/>
              </a:rPr>
              <a:t>d</a:t>
            </a:r>
            <a:r>
              <a:rPr sz="1200" i="1" baseline="-45138" dirty="0">
                <a:latin typeface="Arial"/>
                <a:cs typeface="Arial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+</a:t>
            </a:r>
            <a:endParaRPr sz="800">
              <a:latin typeface="Lucida Sans Unicode"/>
              <a:cs typeface="Lucida Sans Unicode"/>
            </a:endParaRPr>
          </a:p>
          <a:p>
            <a:pPr marL="1713230" algn="ctr">
              <a:lnSpc>
                <a:spcPts val="885"/>
              </a:lnSpc>
              <a:tabLst>
                <a:tab pos="3698240" algn="l"/>
              </a:tabLst>
            </a:pPr>
            <a:r>
              <a:rPr sz="900" i="1" baseline="-27777" dirty="0">
                <a:latin typeface="Arial"/>
                <a:cs typeface="Arial"/>
              </a:rPr>
              <a:t>p</a:t>
            </a:r>
            <a:r>
              <a:rPr sz="900" i="1" spc="345" baseline="-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44" baseline="-10416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  <a:p>
            <a:pPr marL="50800" marR="55244">
              <a:lnSpc>
                <a:spcPct val="104800"/>
              </a:lnSpc>
              <a:spcBef>
                <a:spcPts val="620"/>
              </a:spcBef>
            </a:pPr>
            <a:r>
              <a:rPr sz="1100" dirty="0">
                <a:latin typeface="Tahoma"/>
                <a:cs typeface="Tahoma"/>
              </a:rPr>
              <a:t>Thì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ràng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buộc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  <a:hlinkClick r:id="rId4" action="ppaction://hlinksldjump"/>
              </a:rPr>
              <a:t>(4)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sẽ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không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tạo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đỉnh</a:t>
            </a:r>
            <a:r>
              <a:rPr sz="1100" spc="-35" dirty="0">
                <a:latin typeface="Tahoma"/>
                <a:cs typeface="Tahoma"/>
              </a:rPr>
              <a:t> mới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tạo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thêm</a:t>
            </a:r>
            <a:r>
              <a:rPr sz="1100" spc="-40" dirty="0">
                <a:latin typeface="Tahoma"/>
                <a:cs typeface="Tahoma"/>
              </a:rPr>
              <a:t> cạnh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mới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spc="-75" baseline="27777" dirty="0">
                <a:latin typeface="Lucida Sans Unicode"/>
                <a:cs typeface="Lucida Sans Unicode"/>
              </a:rPr>
              <a:t>−</a:t>
            </a:r>
            <a:r>
              <a:rPr sz="1100" i="1" spc="-5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Tahoma"/>
                <a:cs typeface="Tahoma"/>
              </a:rPr>
              <a:t>]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của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-13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. </a:t>
            </a:r>
            <a:r>
              <a:rPr sz="1100" i="1" spc="-25" dirty="0">
                <a:latin typeface="Arial"/>
                <a:cs typeface="Arial"/>
              </a:rPr>
              <a:t>(đoạn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này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phải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hỏi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cô)</a:t>
            </a:r>
            <a:r>
              <a:rPr sz="1100" spc="-20" dirty="0">
                <a:latin typeface="Tahoma"/>
                <a:cs typeface="Tahoma"/>
              </a:rPr>
              <a:t>Cho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baseline="-17361" dirty="0">
                <a:latin typeface="Lucida Sans Unicode"/>
                <a:cs typeface="Lucida Sans Unicode"/>
              </a:rPr>
              <a:t>[</a:t>
            </a:r>
            <a:r>
              <a:rPr sz="1200" i="1" baseline="-17361" dirty="0">
                <a:latin typeface="Arial"/>
                <a:cs typeface="Arial"/>
              </a:rPr>
              <a:t>p</a:t>
            </a:r>
            <a:r>
              <a:rPr sz="600" i="1" dirty="0">
                <a:latin typeface="Arial"/>
                <a:cs typeface="Arial"/>
              </a:rPr>
              <a:t>−</a:t>
            </a:r>
            <a:r>
              <a:rPr sz="1200" i="1" baseline="-17361" dirty="0">
                <a:latin typeface="Sitka Text"/>
                <a:cs typeface="Sitka Text"/>
              </a:rPr>
              <a:t>,</a:t>
            </a:r>
            <a:r>
              <a:rPr sz="1200" i="1" baseline="-17361" dirty="0">
                <a:latin typeface="Arial"/>
                <a:cs typeface="Arial"/>
              </a:rPr>
              <a:t>p</a:t>
            </a:r>
            <a:r>
              <a:rPr sz="1200" baseline="-17361" dirty="0">
                <a:latin typeface="Lucida Sans Unicode"/>
                <a:cs typeface="Lucida Sans Unicode"/>
              </a:rPr>
              <a:t>]</a:t>
            </a:r>
            <a:r>
              <a:rPr sz="1200" spc="202" baseline="-17361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và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baseline="-13888" dirty="0">
                <a:latin typeface="Lucida Sans Unicode"/>
                <a:cs typeface="Lucida Sans Unicode"/>
              </a:rPr>
              <a:t>[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p</a:t>
            </a:r>
            <a:r>
              <a:rPr sz="600" dirty="0">
                <a:latin typeface="Lucida Sans Unicode"/>
                <a:cs typeface="Lucida Sans Unicode"/>
              </a:rPr>
              <a:t>+</a:t>
            </a:r>
            <a:r>
              <a:rPr sz="1200" baseline="-13888" dirty="0">
                <a:latin typeface="Lucida Sans Unicode"/>
                <a:cs typeface="Lucida Sans Unicode"/>
              </a:rPr>
              <a:t>]</a:t>
            </a:r>
            <a:r>
              <a:rPr sz="1200" spc="202" baseline="-13888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là </a:t>
            </a:r>
            <a:r>
              <a:rPr sz="1100" spc="-10" dirty="0">
                <a:latin typeface="Tahoma"/>
                <a:cs typeface="Tahoma"/>
              </a:rPr>
              <a:t>hai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hướng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cực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đại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từ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định</a:t>
            </a:r>
            <a:r>
              <a:rPr sz="1100" spc="-35" dirty="0">
                <a:latin typeface="Tahoma"/>
                <a:cs typeface="Tahoma"/>
              </a:rPr>
              <a:t> nghĩa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hai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cạnh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spc="-75" baseline="27777" dirty="0">
                <a:latin typeface="Lucida Sans Unicode"/>
                <a:cs typeface="Lucida Sans Unicode"/>
              </a:rPr>
              <a:t>−</a:t>
            </a:r>
            <a:r>
              <a:rPr sz="1100" i="1" spc="-5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Arial"/>
                <a:cs typeface="Arial"/>
              </a:rPr>
              <a:t>p</a:t>
            </a:r>
            <a:r>
              <a:rPr sz="1100" spc="-30" dirty="0">
                <a:latin typeface="Tahoma"/>
                <a:cs typeface="Tahoma"/>
              </a:rPr>
              <a:t>]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[</a:t>
            </a: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Tahoma"/>
                <a:cs typeface="Tahoma"/>
              </a:rPr>
              <a:t>]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của </a:t>
            </a:r>
            <a:r>
              <a:rPr sz="1100" spc="-20" dirty="0">
                <a:latin typeface="Tahoma"/>
                <a:cs typeface="Tahoma"/>
              </a:rPr>
              <a:t>đa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giác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outer</a:t>
            </a:r>
            <a:r>
              <a:rPr sz="1200" i="1" spc="-13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Sau</a:t>
            </a:r>
            <a:r>
              <a:rPr sz="1100" spc="-30" dirty="0">
                <a:latin typeface="Tahoma"/>
                <a:cs typeface="Tahoma"/>
              </a:rPr>
              <a:t> đó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hai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cạnh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này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trở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nên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thừa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ra:</a:t>
            </a:r>
            <a:r>
              <a:rPr sz="1100" spc="-35" dirty="0">
                <a:latin typeface="Tahoma"/>
                <a:cs typeface="Tahoma"/>
              </a:rPr>
              <a:t> (đoạn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này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có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nói</a:t>
            </a:r>
            <a:r>
              <a:rPr sz="1100" spc="-50" dirty="0">
                <a:latin typeface="Tahoma"/>
                <a:cs typeface="Tahoma"/>
              </a:rPr>
              <a:t> mồm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được).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262" y="2288359"/>
            <a:ext cx="2331720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  <a:tabLst>
                <a:tab pos="274955" algn="l"/>
              </a:tabLst>
            </a:pP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7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85" dirty="0">
                <a:latin typeface="Tahoma"/>
                <a:cs typeface="Tahoma"/>
              </a:rPr>
              <a:t>)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{</a:t>
            </a:r>
            <a:r>
              <a:rPr sz="1100" i="1" spc="50" dirty="0">
                <a:latin typeface="Arial"/>
                <a:cs typeface="Arial"/>
              </a:rPr>
              <a:t>d</a:t>
            </a:r>
            <a:r>
              <a:rPr sz="1200" spc="75" baseline="-17361" dirty="0">
                <a:latin typeface="Lucida Sans Unicode"/>
                <a:cs typeface="Lucida Sans Unicode"/>
              </a:rPr>
              <a:t>[</a:t>
            </a:r>
            <a:r>
              <a:rPr sz="1200" i="1" spc="75" baseline="-17361" dirty="0">
                <a:latin typeface="Arial"/>
                <a:cs typeface="Arial"/>
              </a:rPr>
              <a:t>p</a:t>
            </a:r>
            <a:r>
              <a:rPr sz="600" i="1" spc="50" dirty="0">
                <a:latin typeface="Arial"/>
                <a:cs typeface="Arial"/>
              </a:rPr>
              <a:t>−</a:t>
            </a:r>
            <a:r>
              <a:rPr sz="1200" i="1" spc="75" baseline="-17361" dirty="0">
                <a:latin typeface="Sitka Text"/>
                <a:cs typeface="Sitka Text"/>
              </a:rPr>
              <a:t>,</a:t>
            </a:r>
            <a:r>
              <a:rPr sz="1200" i="1" spc="75" baseline="-17361" dirty="0">
                <a:latin typeface="Arial"/>
                <a:cs typeface="Arial"/>
              </a:rPr>
              <a:t>p</a:t>
            </a:r>
            <a:r>
              <a:rPr sz="1200" spc="75" baseline="-17361" dirty="0">
                <a:latin typeface="Lucida Sans Unicode"/>
                <a:cs typeface="Lucida Sans Unicode"/>
              </a:rPr>
              <a:t>]</a:t>
            </a:r>
            <a:r>
              <a:rPr sz="1100" i="1" spc="5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200" spc="-15" baseline="-13888" dirty="0">
                <a:latin typeface="Lucida Sans Unicode"/>
                <a:cs typeface="Lucida Sans Unicode"/>
              </a:rPr>
              <a:t>[</a:t>
            </a:r>
            <a:r>
              <a:rPr sz="1200" i="1" spc="-15" baseline="-13888" dirty="0">
                <a:latin typeface="Arial"/>
                <a:cs typeface="Arial"/>
              </a:rPr>
              <a:t>p</a:t>
            </a:r>
            <a:r>
              <a:rPr sz="1200" i="1" spc="-15" baseline="-13888" dirty="0">
                <a:latin typeface="Sitka Text"/>
                <a:cs typeface="Sitka Text"/>
              </a:rPr>
              <a:t>,</a:t>
            </a:r>
            <a:r>
              <a:rPr sz="1200" i="1" spc="-15" baseline="-13888" dirty="0">
                <a:latin typeface="Arial"/>
                <a:cs typeface="Arial"/>
              </a:rPr>
              <a:t>p</a:t>
            </a:r>
            <a:r>
              <a:rPr sz="600" spc="-10" dirty="0">
                <a:latin typeface="Lucida Sans Unicode"/>
                <a:cs typeface="Lucida Sans Unicode"/>
              </a:rPr>
              <a:t>+</a:t>
            </a:r>
            <a:r>
              <a:rPr sz="1200" spc="-15" baseline="-13888" dirty="0">
                <a:latin typeface="Lucida Sans Unicode"/>
                <a:cs typeface="Lucida Sans Unicode"/>
              </a:rPr>
              <a:t>]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i="1" spc="-1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  <a:tabLst>
                <a:tab pos="274955" algn="l"/>
              </a:tabLst>
            </a:pP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20" dirty="0">
                <a:latin typeface="Tahoma"/>
                <a:cs typeface="Tahoma"/>
              </a:rPr>
              <a:t> 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{</a:t>
            </a:r>
            <a:r>
              <a:rPr sz="1100" i="1" spc="70" dirty="0">
                <a:latin typeface="Arial"/>
                <a:cs typeface="Arial"/>
              </a:rPr>
              <a:t>p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i="1" spc="7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8310" y="2383814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6784"/>
            <a:ext cx="1509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Thuật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toán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tính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bao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lồi</a:t>
            </a:r>
            <a:r>
              <a:rPr sz="900" spc="4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xấp</a:t>
            </a:r>
            <a:r>
              <a:rPr sz="900" spc="3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xỉ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2762" y="2554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226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90" y="166784"/>
            <a:ext cx="18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F7F7F"/>
                </a:solidFill>
                <a:latin typeface="Microsoft Sans Serif"/>
                <a:cs typeface="Microsoft Sans Serif"/>
              </a:rPr>
              <a:t>1-</a:t>
            </a:r>
            <a:r>
              <a:rPr sz="900" spc="-50" dirty="0">
                <a:solidFill>
                  <a:srgbClr val="7F7F7F"/>
                </a:solidFill>
                <a:latin typeface="Microsoft Sans Serif"/>
                <a:cs typeface="Microsoft Sans Serif"/>
              </a:rPr>
              <a:t>9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414589"/>
            <a:ext cx="974725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solidFill>
                  <a:srgbClr val="E50000"/>
                </a:solidFill>
                <a:latin typeface="Arial"/>
                <a:cs typeface="Arial"/>
              </a:rPr>
              <a:t>Trường</a:t>
            </a:r>
            <a:r>
              <a:rPr sz="1200" b="1" spc="-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E50000"/>
                </a:solidFill>
                <a:latin typeface="Arial"/>
                <a:cs typeface="Arial"/>
              </a:rPr>
              <a:t>hợp</a:t>
            </a:r>
            <a:r>
              <a:rPr sz="1200" b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E5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Nếu: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118" y="1000060"/>
            <a:ext cx="773430" cy="21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555"/>
              </a:lnSpc>
              <a:spcBef>
                <a:spcPts val="95"/>
              </a:spcBef>
            </a:pPr>
            <a:r>
              <a:rPr sz="800" spc="-50" dirty="0">
                <a:latin typeface="Lucida Sans Unicode"/>
                <a:cs typeface="Lucida Sans Unicode"/>
              </a:rPr>
              <a:t>+</a:t>
            </a: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ts val="915"/>
              </a:lnSpc>
            </a:pPr>
            <a:r>
              <a:rPr sz="1100" i="1" dirty="0">
                <a:latin typeface="Calibri"/>
                <a:cs typeface="Calibri"/>
              </a:rPr>
              <a:t>β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900" i="1" baseline="-27777" dirty="0">
                <a:latin typeface="Arial"/>
                <a:cs typeface="Arial"/>
              </a:rPr>
              <a:t>p</a:t>
            </a:r>
            <a:r>
              <a:rPr sz="900" i="1" spc="337" baseline="-27777" dirty="0">
                <a:latin typeface="Arial"/>
                <a:cs typeface="Arial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44" baseline="-10416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8310" y="1019935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274253"/>
            <a:ext cx="194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và: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4408" y="1446338"/>
            <a:ext cx="1014094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5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277" baseline="3125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β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40" baseline="-13888" dirty="0">
                <a:latin typeface="Arial"/>
                <a:cs typeface="Arial"/>
              </a:rPr>
              <a:t> 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δ</a:t>
            </a:r>
            <a:endParaRPr sz="1100">
              <a:latin typeface="Calibri"/>
              <a:cs typeface="Calibri"/>
            </a:endParaRPr>
          </a:p>
          <a:p>
            <a:pPr marL="671830">
              <a:lnSpc>
                <a:spcPts val="450"/>
              </a:lnSpc>
            </a:pPr>
            <a:r>
              <a:rPr sz="600" i="1" spc="-50" dirty="0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310" y="144633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94" y="1700643"/>
            <a:ext cx="3020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=&gt;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ràng</a:t>
            </a:r>
            <a:r>
              <a:rPr sz="1100" spc="-25" dirty="0">
                <a:latin typeface="Tahoma"/>
                <a:cs typeface="Tahoma"/>
              </a:rPr>
              <a:t> buộc </a:t>
            </a:r>
            <a:r>
              <a:rPr sz="1100" dirty="0">
                <a:latin typeface="Tahoma"/>
                <a:cs typeface="Tahoma"/>
                <a:hlinkClick r:id="rId4" action="ppaction://hlinksldjump"/>
              </a:rPr>
              <a:t>(4)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tạo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thêm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đỉnh </a:t>
            </a:r>
            <a:r>
              <a:rPr sz="1100" spc="-35" dirty="0">
                <a:latin typeface="Tahoma"/>
                <a:cs typeface="Tahoma"/>
              </a:rPr>
              <a:t>mới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54" dirty="0">
                <a:latin typeface="Arial"/>
                <a:cs typeface="Arial"/>
              </a:rPr>
              <a:t>p</a:t>
            </a:r>
            <a:r>
              <a:rPr sz="1100" spc="-254" dirty="0">
                <a:latin typeface="Tahoma"/>
                <a:cs typeface="Tahoma"/>
              </a:rPr>
              <a:t>ˆ</a:t>
            </a:r>
            <a:r>
              <a:rPr sz="1200" spc="-382" baseline="27777" dirty="0">
                <a:latin typeface="Lucida Sans Unicode"/>
                <a:cs typeface="Lucida Sans Unicode"/>
              </a:rPr>
              <a:t>−</a:t>
            </a:r>
            <a:r>
              <a:rPr sz="1200" spc="232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395" dirty="0">
                <a:latin typeface="Arial"/>
                <a:cs typeface="Arial"/>
              </a:rPr>
              <a:t>p</a:t>
            </a:r>
            <a:r>
              <a:rPr sz="1100" spc="30" dirty="0">
                <a:latin typeface="Tahoma"/>
                <a:cs typeface="Tahoma"/>
              </a:rPr>
              <a:t>ˆ</a:t>
            </a:r>
            <a:r>
              <a:rPr sz="1200" spc="225" baseline="27777" dirty="0">
                <a:latin typeface="Lucida Sans Unicode"/>
                <a:cs typeface="Lucida Sans Unicode"/>
              </a:rPr>
              <a:t>+</a:t>
            </a:r>
            <a:r>
              <a:rPr sz="1100" spc="10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042" y="224297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630" y="2145117"/>
            <a:ext cx="3131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31470" algn="l"/>
              </a:tabLst>
            </a:pPr>
            <a:r>
              <a:rPr sz="1100" i="1" spc="25" dirty="0">
                <a:latin typeface="Calibri"/>
                <a:cs typeface="Calibri"/>
              </a:rPr>
              <a:t>λ</a:t>
            </a:r>
            <a:r>
              <a:rPr sz="1200" i="1" spc="37" baseline="-10416" dirty="0">
                <a:latin typeface="Arial"/>
                <a:cs typeface="Arial"/>
              </a:rPr>
              <a:t>p</a:t>
            </a:r>
            <a:r>
              <a:rPr sz="1200" i="1" baseline="-10416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5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β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719" baseline="-13888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27777" dirty="0">
                <a:latin typeface="Lucida Sans Unicode"/>
                <a:cs typeface="Lucida Sans Unicode"/>
              </a:rPr>
              <a:t>−</a:t>
            </a:r>
            <a:r>
              <a:rPr sz="1200" i="1" spc="-30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Calibri"/>
                <a:cs typeface="Calibri"/>
              </a:rPr>
              <a:t>/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27777" dirty="0">
                <a:latin typeface="Lucida Sans Unicode"/>
                <a:cs typeface="Lucida Sans Unicode"/>
              </a:rPr>
              <a:t>−</a:t>
            </a:r>
            <a:r>
              <a:rPr sz="1200" i="1" spc="-30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i="1" spc="-2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630" y="2317317"/>
            <a:ext cx="196024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31470" algn="l"/>
              </a:tabLst>
            </a:pP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ˆ</a:t>
            </a:r>
            <a:r>
              <a:rPr sz="1200" spc="-37" baseline="27777" dirty="0">
                <a:latin typeface="Lucida Sans Unicode"/>
                <a:cs typeface="Lucida Sans Unicode"/>
              </a:rPr>
              <a:t>−</a:t>
            </a:r>
            <a:r>
              <a:rPr sz="1200" baseline="27777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6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libri"/>
                <a:cs typeface="Calibri"/>
              </a:rPr>
              <a:t>λ</a:t>
            </a:r>
            <a:r>
              <a:rPr sz="1200" i="1" spc="75" baseline="-10416" dirty="0">
                <a:latin typeface="Arial"/>
                <a:cs typeface="Arial"/>
              </a:rPr>
              <a:t>p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50" dirty="0">
                <a:latin typeface="Calibri"/>
                <a:cs typeface="Calibri"/>
              </a:rPr>
              <a:t>λ</a:t>
            </a:r>
            <a:r>
              <a:rPr sz="1200" i="1" spc="75" baseline="-10416" dirty="0">
                <a:latin typeface="Arial"/>
                <a:cs typeface="Arial"/>
              </a:rPr>
              <a:t>p</a:t>
            </a:r>
            <a:r>
              <a:rPr sz="1200" i="1" spc="67" baseline="-10416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331470" algn="l"/>
              </a:tabLst>
            </a:pP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ˆ</a:t>
            </a:r>
            <a:r>
              <a:rPr sz="1200" spc="-37" baseline="27777" dirty="0">
                <a:latin typeface="Lucida Sans Unicode"/>
                <a:cs typeface="Lucida Sans Unicode"/>
              </a:rPr>
              <a:t>+</a:t>
            </a:r>
            <a:r>
              <a:rPr sz="1200" baseline="27777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Tahoma"/>
                <a:cs typeface="Tahoma"/>
              </a:rPr>
              <a:t>:=</a:t>
            </a:r>
            <a:r>
              <a:rPr sz="1100" spc="185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libri"/>
                <a:cs typeface="Calibri"/>
              </a:rPr>
              <a:t>λ</a:t>
            </a:r>
            <a:r>
              <a:rPr sz="1200" i="1" spc="75" baseline="-10416" dirty="0">
                <a:latin typeface="Arial"/>
                <a:cs typeface="Arial"/>
              </a:rPr>
              <a:t>p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30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spc="50" dirty="0">
                <a:latin typeface="Calibri"/>
                <a:cs typeface="Calibri"/>
              </a:rPr>
              <a:t>λ</a:t>
            </a:r>
            <a:r>
              <a:rPr sz="1200" i="1" spc="75" baseline="-10416" dirty="0">
                <a:latin typeface="Arial"/>
                <a:cs typeface="Arial"/>
              </a:rPr>
              <a:t>p</a:t>
            </a:r>
            <a:r>
              <a:rPr sz="1200" i="1" spc="82" baseline="-10416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89" baseline="27777" dirty="0">
                <a:latin typeface="Arial"/>
                <a:cs typeface="Arial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310" y="231748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816" y="3220491"/>
            <a:ext cx="1619885" cy="0"/>
          </a:xfrm>
          <a:custGeom>
            <a:avLst/>
            <a:gdLst/>
            <a:ahLst/>
            <a:cxnLst/>
            <a:rect l="l" t="t" r="r" b="b"/>
            <a:pathLst>
              <a:path w="1619885">
                <a:moveTo>
                  <a:pt x="0" y="0"/>
                </a:moveTo>
                <a:lnTo>
                  <a:pt x="1619453" y="0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98" y="2987022"/>
            <a:ext cx="284727" cy="3599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86308" y="3156930"/>
            <a:ext cx="176339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Đồ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án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tốt</a:t>
            </a:r>
            <a:r>
              <a:rPr sz="900" b="1" spc="3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nghiệp</a:t>
            </a:r>
            <a:r>
              <a:rPr sz="900" b="1" spc="25" dirty="0">
                <a:solidFill>
                  <a:srgbClr val="FF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19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–</a:t>
            </a:r>
            <a:r>
              <a:rPr sz="900" spc="3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Trần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Xuân</a:t>
            </a:r>
            <a:r>
              <a:rPr sz="900" spc="30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  <a:hlinkClick r:id="rId6" action="ppaction://hlinksldjump"/>
              </a:rPr>
              <a:t>Độ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4461</Words>
  <Application>Microsoft Office PowerPoint</Application>
  <PresentationFormat>Custom</PresentationFormat>
  <Paragraphs>546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Cambria</vt:lpstr>
      <vt:lpstr>Georgia</vt:lpstr>
      <vt:lpstr>Lucida Sans Unicode</vt:lpstr>
      <vt:lpstr>Microsoft Sans Serif</vt:lpstr>
      <vt:lpstr>Sitka Text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tính bao lồi xấp xỉ</vt:lpstr>
      <vt:lpstr>Thuật toán tính bao lồi xấp xỉ</vt:lpstr>
      <vt:lpstr>PowerPoint Presentation</vt:lpstr>
      <vt:lpstr>PowerPoint Presentation</vt:lpstr>
      <vt:lpstr>Thuật toán tính bao lồi xấp xỉ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tính bao lồi xấp xỉ</vt:lpstr>
      <vt:lpstr>Thuật toán tính bao lồi xấp xỉ</vt:lpstr>
      <vt:lpstr>Thuật toán tính bao lồi xấp xỉ</vt:lpstr>
      <vt:lpstr>Thuật toán tính bao lồi xấp xỉ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thích ứng bao lồi xấp xỉ (Approximation convex-hull feature adaptation-ACFA)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kết quả thu được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ĐẠI HỌC</dc:title>
  <cp:lastModifiedBy>trần độ</cp:lastModifiedBy>
  <cp:revision>4</cp:revision>
  <dcterms:created xsi:type="dcterms:W3CDTF">2024-01-03T11:07:46Z</dcterms:created>
  <dcterms:modified xsi:type="dcterms:W3CDTF">2024-01-03T15:02:09Z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2024-01-03T00:00:00Z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