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314" r:id="rId3"/>
    <p:sldId id="259" r:id="rId4"/>
    <p:sldId id="312" r:id="rId5"/>
    <p:sldId id="258" r:id="rId6"/>
    <p:sldId id="260" r:id="rId7"/>
    <p:sldId id="261" r:id="rId8"/>
    <p:sldId id="315" r:id="rId9"/>
    <p:sldId id="313" r:id="rId10"/>
    <p:sldId id="316" r:id="rId11"/>
    <p:sldId id="328" r:id="rId12"/>
    <p:sldId id="317" r:id="rId13"/>
    <p:sldId id="318" r:id="rId14"/>
    <p:sldId id="329" r:id="rId15"/>
    <p:sldId id="330" r:id="rId16"/>
    <p:sldId id="331" r:id="rId17"/>
    <p:sldId id="319" r:id="rId18"/>
    <p:sldId id="320" r:id="rId19"/>
    <p:sldId id="321" r:id="rId20"/>
    <p:sldId id="266" r:id="rId21"/>
    <p:sldId id="323" r:id="rId22"/>
    <p:sldId id="262" r:id="rId23"/>
    <p:sldId id="325" r:id="rId24"/>
    <p:sldId id="326" r:id="rId25"/>
    <p:sldId id="324" r:id="rId26"/>
    <p:sldId id="290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utfit" panose="020B0604020202020204" charset="0"/>
      <p:regular r:id="rId35"/>
      <p:bold r:id="rId36"/>
    </p:embeddedFont>
    <p:embeddedFont>
      <p:font typeface="Outfit Medium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E51C0-B82D-48F7-99A6-1EB3CF8B97BE}">
  <a:tblStyle styleId="{93AE51C0-B82D-48F7-99A6-1EB3CF8B9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6175" autoAdjust="0"/>
  </p:normalViewPr>
  <p:slideViewPr>
    <p:cSldViewPr snapToGrid="0">
      <p:cViewPr varScale="1">
        <p:scale>
          <a:sx n="157" d="100"/>
          <a:sy n="157" d="100"/>
        </p:scale>
        <p:origin x="3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657F9-901D-4417-925A-C77FC283F99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274E3-7424-4A02-9376-675348D1BA3B}">
      <dgm:prSet custT="1"/>
      <dgm:spPr/>
      <dgm:t>
        <a:bodyPr/>
        <a:lstStyle/>
        <a:p>
          <a:r>
            <a:rPr lang="en-US" sz="1400" b="0" i="0" dirty="0"/>
            <a:t>Telco is a provider of telecommunication services, which provides a variety of services such as phone services and internet services</a:t>
          </a:r>
          <a:endParaRPr lang="en-US" sz="1400" dirty="0"/>
        </a:p>
      </dgm:t>
    </dgm:pt>
    <dgm:pt modelId="{102C119D-37F0-482D-849D-4CC3664ADE72}" type="parTrans" cxnId="{1D7C5150-D9A1-4821-AB07-520315701A22}">
      <dgm:prSet/>
      <dgm:spPr/>
      <dgm:t>
        <a:bodyPr/>
        <a:lstStyle/>
        <a:p>
          <a:endParaRPr lang="en-US"/>
        </a:p>
      </dgm:t>
    </dgm:pt>
    <dgm:pt modelId="{7C40F000-C500-4613-9B3E-A20DBEB9EAC2}" type="sibTrans" cxnId="{1D7C5150-D9A1-4821-AB07-520315701A22}">
      <dgm:prSet/>
      <dgm:spPr/>
      <dgm:t>
        <a:bodyPr/>
        <a:lstStyle/>
        <a:p>
          <a:endParaRPr lang="en-US"/>
        </a:p>
      </dgm:t>
    </dgm:pt>
    <dgm:pt modelId="{8E4CECCB-2480-4C9C-8E68-52F9286604AC}" type="pres">
      <dgm:prSet presAssocID="{BA3657F9-901D-4417-925A-C77FC283F9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6195077-88C3-490A-9678-6528F59FC001}" type="pres">
      <dgm:prSet presAssocID="{74A274E3-7424-4A02-9376-675348D1BA3B}" presName="circle1" presStyleLbl="node1" presStyleIdx="0" presStyleCnt="1"/>
      <dgm:spPr/>
    </dgm:pt>
    <dgm:pt modelId="{9AF5C794-AC25-47F6-92B6-458EDFEF2881}" type="pres">
      <dgm:prSet presAssocID="{74A274E3-7424-4A02-9376-675348D1BA3B}" presName="space" presStyleCnt="0"/>
      <dgm:spPr/>
    </dgm:pt>
    <dgm:pt modelId="{1AA7DF9E-827E-4424-98A5-54C7EA5E1A96}" type="pres">
      <dgm:prSet presAssocID="{74A274E3-7424-4A02-9376-675348D1BA3B}" presName="rect1" presStyleLbl="alignAcc1" presStyleIdx="0" presStyleCnt="1" custLinFactNeighborX="-2591" custLinFactNeighborY="-7449"/>
      <dgm:spPr/>
    </dgm:pt>
    <dgm:pt modelId="{39D83AF0-B014-4CDE-ACC2-1A106B2E4C0A}" type="pres">
      <dgm:prSet presAssocID="{74A274E3-7424-4A02-9376-675348D1BA3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46CDA38-205F-4175-BE8B-ADEDB665F99C}" type="presOf" srcId="{74A274E3-7424-4A02-9376-675348D1BA3B}" destId="{39D83AF0-B014-4CDE-ACC2-1A106B2E4C0A}" srcOrd="1" destOrd="0" presId="urn:microsoft.com/office/officeart/2005/8/layout/target3"/>
    <dgm:cxn modelId="{1D7C5150-D9A1-4821-AB07-520315701A22}" srcId="{BA3657F9-901D-4417-925A-C77FC283F991}" destId="{74A274E3-7424-4A02-9376-675348D1BA3B}" srcOrd="0" destOrd="0" parTransId="{102C119D-37F0-482D-849D-4CC3664ADE72}" sibTransId="{7C40F000-C500-4613-9B3E-A20DBEB9EAC2}"/>
    <dgm:cxn modelId="{3089B2C6-2108-4F35-B058-32D427AAAE99}" type="presOf" srcId="{74A274E3-7424-4A02-9376-675348D1BA3B}" destId="{1AA7DF9E-827E-4424-98A5-54C7EA5E1A96}" srcOrd="0" destOrd="0" presId="urn:microsoft.com/office/officeart/2005/8/layout/target3"/>
    <dgm:cxn modelId="{485AA4FB-EC84-4D1C-97F8-BE8FAB81E381}" type="presOf" srcId="{BA3657F9-901D-4417-925A-C77FC283F991}" destId="{8E4CECCB-2480-4C9C-8E68-52F9286604AC}" srcOrd="0" destOrd="0" presId="urn:microsoft.com/office/officeart/2005/8/layout/target3"/>
    <dgm:cxn modelId="{AA744C77-77CB-4B47-AE2C-2BD25DE386D7}" type="presParOf" srcId="{8E4CECCB-2480-4C9C-8E68-52F9286604AC}" destId="{A6195077-88C3-490A-9678-6528F59FC001}" srcOrd="0" destOrd="0" presId="urn:microsoft.com/office/officeart/2005/8/layout/target3"/>
    <dgm:cxn modelId="{55A1AD7C-AD05-40CB-B121-87F56DED2112}" type="presParOf" srcId="{8E4CECCB-2480-4C9C-8E68-52F9286604AC}" destId="{9AF5C794-AC25-47F6-92B6-458EDFEF2881}" srcOrd="1" destOrd="0" presId="urn:microsoft.com/office/officeart/2005/8/layout/target3"/>
    <dgm:cxn modelId="{33FF0EA9-42B7-458A-807F-8D174BC7A91E}" type="presParOf" srcId="{8E4CECCB-2480-4C9C-8E68-52F9286604AC}" destId="{1AA7DF9E-827E-4424-98A5-54C7EA5E1A96}" srcOrd="2" destOrd="0" presId="urn:microsoft.com/office/officeart/2005/8/layout/target3"/>
    <dgm:cxn modelId="{2D91BF1A-9E5D-44ED-9586-1428FFC0566F}" type="presParOf" srcId="{8E4CECCB-2480-4C9C-8E68-52F9286604AC}" destId="{39D83AF0-B014-4CDE-ACC2-1A106B2E4C0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95077-88C3-490A-9678-6528F59FC001}">
      <dsp:nvSpPr>
        <dsp:cNvPr id="0" name=""/>
        <dsp:cNvSpPr/>
      </dsp:nvSpPr>
      <dsp:spPr>
        <a:xfrm>
          <a:off x="0" y="0"/>
          <a:ext cx="618376" cy="6183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DF9E-827E-4424-98A5-54C7EA5E1A96}">
      <dsp:nvSpPr>
        <dsp:cNvPr id="0" name=""/>
        <dsp:cNvSpPr/>
      </dsp:nvSpPr>
      <dsp:spPr>
        <a:xfrm>
          <a:off x="121391" y="0"/>
          <a:ext cx="7248057" cy="6183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Telco is a provider of telecommunication services, which provides a variety of services such as phone services and internet services</a:t>
          </a:r>
          <a:endParaRPr lang="en-US" sz="1400" kern="1200" dirty="0"/>
        </a:p>
      </dsp:txBody>
      <dsp:txXfrm>
        <a:off x="121391" y="0"/>
        <a:ext cx="7248057" cy="618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2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9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66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78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8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1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9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4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587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201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14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45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9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7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2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71" r:id="rId8"/>
    <p:sldLayoutId id="2147483674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830066" y="484061"/>
            <a:ext cx="3958307" cy="2782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TELCO CUSTOMER CHURN ANALYSIS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830066" y="3235378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Trần Đức Anh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PL300-95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: 28/12/2023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6360432" y="-249778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466749"/>
            <a:ext cx="4494042" cy="2240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Churn Analysis</a:t>
            </a:r>
            <a:br>
              <a:rPr lang="en-US" dirty="0"/>
            </a:b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195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541C92-58C4-8111-09F0-1E81A21F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3" y="823830"/>
            <a:ext cx="8305517" cy="4114834"/>
          </a:xfrm>
          <a:prstGeom prst="rect">
            <a:avLst/>
          </a:prstGeom>
        </p:spPr>
      </p:pic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14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Demographic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995B8-8B7B-EDB3-7AEE-CE0965364E0F}"/>
              </a:ext>
            </a:extLst>
          </p:cNvPr>
          <p:cNvSpPr/>
          <p:nvPr/>
        </p:nvSpPr>
        <p:spPr>
          <a:xfrm>
            <a:off x="418330" y="823830"/>
            <a:ext cx="4153670" cy="4114834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61004-2C43-FA39-5E9A-3E2C40CE2CDF}"/>
              </a:ext>
            </a:extLst>
          </p:cNvPr>
          <p:cNvSpPr/>
          <p:nvPr/>
        </p:nvSpPr>
        <p:spPr>
          <a:xfrm>
            <a:off x="4571999" y="823830"/>
            <a:ext cx="4153670" cy="41148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4E0C5-818F-76AC-3C1F-DF49DB2E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53" y="823829"/>
            <a:ext cx="8303693" cy="411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E1A8F-625F-5785-D359-6F71E110A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28" y="794537"/>
            <a:ext cx="8303693" cy="4126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C1CA6-C6FC-82AC-3A82-6B5A3DFB8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8" y="804013"/>
            <a:ext cx="8305518" cy="4134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E958-62F6-694F-6B28-EE9FBEBC2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28" y="794965"/>
            <a:ext cx="8305518" cy="4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2" grpId="1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541C92-58C4-8111-09F0-1E81A21F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425"/>
            <a:ext cx="6751320" cy="3946075"/>
          </a:xfrm>
          <a:prstGeom prst="rect">
            <a:avLst/>
          </a:prstGeom>
        </p:spPr>
      </p:pic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33" y="472440"/>
            <a:ext cx="5757001" cy="5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Demographic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52441-92F8-48F9-8A95-E6916D61715A}"/>
              </a:ext>
            </a:extLst>
          </p:cNvPr>
          <p:cNvSpPr txBox="1"/>
          <p:nvPr/>
        </p:nvSpPr>
        <p:spPr>
          <a:xfrm>
            <a:off x="6751320" y="1197425"/>
            <a:ext cx="206795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Gender</a:t>
            </a:r>
            <a:r>
              <a:rPr lang="en-US" sz="1000" dirty="0"/>
              <a:t> is </a:t>
            </a:r>
            <a:r>
              <a:rPr lang="en-US" sz="1000" b="1" dirty="0"/>
              <a:t>not </a:t>
            </a:r>
            <a:r>
              <a:rPr lang="en-US" sz="1000" dirty="0"/>
              <a:t>a significant factor for churning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100" b="1" i="0" dirty="0">
                <a:effectLst/>
                <a:latin typeface="Inter"/>
              </a:rPr>
              <a:t>Senior citizens </a:t>
            </a:r>
            <a:r>
              <a:rPr lang="en-US" sz="1100" i="0" dirty="0">
                <a:effectLst/>
                <a:latin typeface="Inter"/>
              </a:rPr>
              <a:t>have a relatively high churn rate at </a:t>
            </a:r>
            <a:r>
              <a:rPr lang="en-US" sz="1100" b="1" i="0" dirty="0">
                <a:effectLst/>
                <a:latin typeface="Inter"/>
              </a:rPr>
              <a:t>41%</a:t>
            </a:r>
            <a:r>
              <a:rPr lang="en-US" sz="1100" i="0" dirty="0">
                <a:effectLst/>
                <a:latin typeface="Inter"/>
              </a:rPr>
              <a:t>, which is almost </a:t>
            </a:r>
            <a:r>
              <a:rPr lang="en-US" sz="1100" b="1" i="0" dirty="0">
                <a:effectLst/>
                <a:latin typeface="Inter"/>
              </a:rPr>
              <a:t>twice</a:t>
            </a:r>
            <a:r>
              <a:rPr lang="en-US" sz="1100" i="0" dirty="0">
                <a:effectLst/>
                <a:latin typeface="Inter"/>
              </a:rPr>
              <a:t> as high as </a:t>
            </a:r>
            <a:r>
              <a:rPr lang="en-US" sz="1100" b="1" i="0" dirty="0">
                <a:effectLst/>
                <a:latin typeface="Inter"/>
              </a:rPr>
              <a:t>non-senior citizens</a:t>
            </a:r>
            <a:r>
              <a:rPr lang="en-US" sz="1100" i="0" dirty="0">
                <a:effectLst/>
                <a:latin typeface="Inter"/>
              </a:rPr>
              <a:t>.</a:t>
            </a:r>
          </a:p>
          <a:p>
            <a:endParaRPr lang="en-US" sz="1100" b="0" i="0" dirty="0">
              <a:effectLst/>
              <a:latin typeface="Inter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100" b="1" dirty="0">
                <a:latin typeface="Inter"/>
              </a:rPr>
              <a:t>Having dependents</a:t>
            </a:r>
            <a:r>
              <a:rPr lang="en-US" sz="1100" dirty="0">
                <a:latin typeface="Inter"/>
              </a:rPr>
              <a:t>(</a:t>
            </a:r>
            <a:r>
              <a:rPr lang="en-US" sz="1100" dirty="0" err="1">
                <a:latin typeface="Inter"/>
              </a:rPr>
              <a:t>e.g</a:t>
            </a:r>
            <a:r>
              <a:rPr lang="en-US" sz="1100" dirty="0">
                <a:latin typeface="Inter"/>
              </a:rPr>
              <a:t> children) </a:t>
            </a:r>
            <a:r>
              <a:rPr lang="en-US" sz="1100" b="1" dirty="0">
                <a:latin typeface="Inter"/>
              </a:rPr>
              <a:t>reduce</a:t>
            </a:r>
            <a:r>
              <a:rPr lang="en-US" sz="1100" dirty="0">
                <a:latin typeface="Inter"/>
              </a:rPr>
              <a:t> the likelihood of churn. There is only </a:t>
            </a:r>
            <a:r>
              <a:rPr lang="en-US" sz="1100" b="1" dirty="0">
                <a:latin typeface="Inter"/>
              </a:rPr>
              <a:t>6%</a:t>
            </a:r>
            <a:r>
              <a:rPr lang="en-US" sz="1100" dirty="0">
                <a:latin typeface="Inter"/>
              </a:rPr>
              <a:t> churn among customers that have dependents, about </a:t>
            </a:r>
            <a:r>
              <a:rPr lang="en-US" sz="1100" b="1" dirty="0">
                <a:latin typeface="Inter"/>
              </a:rPr>
              <a:t>5 times lower</a:t>
            </a:r>
            <a:r>
              <a:rPr lang="en-US" sz="1100" dirty="0">
                <a:latin typeface="Inter"/>
              </a:rPr>
              <a:t> than customers that do not.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Customers that are </a:t>
            </a:r>
            <a:r>
              <a:rPr lang="en-US" sz="1000" b="1" dirty="0"/>
              <a:t>single</a:t>
            </a:r>
            <a:r>
              <a:rPr lang="en-US" sz="1000" dirty="0"/>
              <a:t> have </a:t>
            </a:r>
            <a:r>
              <a:rPr lang="en-US" sz="1000" b="1" dirty="0"/>
              <a:t>13% higher churn rate </a:t>
            </a:r>
            <a:r>
              <a:rPr lang="en-US" sz="1000" dirty="0"/>
              <a:t>than </a:t>
            </a:r>
            <a:r>
              <a:rPr lang="en-US" sz="1000" b="1" dirty="0"/>
              <a:t>married</a:t>
            </a:r>
            <a:r>
              <a:rPr lang="en-US" sz="1000" dirty="0"/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352982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2FFDD-8568-2AA4-BDA4-A9A1F4DF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4" y="654146"/>
            <a:ext cx="8264492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639AF-A89B-67FB-BF41-D9A7664C9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8" y="1136055"/>
            <a:ext cx="8186290" cy="10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151B0-597F-9725-6FC3-C71DAEC2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692" y="585451"/>
            <a:ext cx="44498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55A80-69A1-90DF-A3A5-AE1CA15BDE00}"/>
              </a:ext>
            </a:extLst>
          </p:cNvPr>
          <p:cNvSpPr txBox="1"/>
          <p:nvPr/>
        </p:nvSpPr>
        <p:spPr>
          <a:xfrm>
            <a:off x="6899842" y="1200352"/>
            <a:ext cx="22441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Phone service and Multiple lines</a:t>
            </a:r>
            <a:r>
              <a:rPr lang="en-US" sz="1000" dirty="0"/>
              <a:t> are </a:t>
            </a:r>
            <a:r>
              <a:rPr lang="en-US" sz="1000" b="1" dirty="0"/>
              <a:t>not</a:t>
            </a:r>
            <a:r>
              <a:rPr lang="en-US" sz="1000" dirty="0"/>
              <a:t> two factors that greatly affect customer churn rate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 churn uses a lot of </a:t>
            </a:r>
            <a:r>
              <a:rPr lang="en-US" sz="1000" b="1" dirty="0"/>
              <a:t>fiber optic services </a:t>
            </a:r>
            <a:r>
              <a:rPr lang="en-US" sz="1000" dirty="0"/>
              <a:t>(69.4%), and this can be a factor leading to customer churn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High</a:t>
            </a:r>
            <a:r>
              <a:rPr lang="en-US" sz="1000" dirty="0"/>
              <a:t> customer </a:t>
            </a:r>
            <a:r>
              <a:rPr lang="en-US" sz="1000" b="1" dirty="0"/>
              <a:t>churn rates </a:t>
            </a:r>
            <a:r>
              <a:rPr lang="en-US" sz="1000" dirty="0"/>
              <a:t>can also be seen among customers who do no use the </a:t>
            </a:r>
            <a:r>
              <a:rPr lang="en-US" sz="1000" b="1" dirty="0"/>
              <a:t>tech support and online security services</a:t>
            </a:r>
            <a:r>
              <a:rPr lang="en-US" sz="1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93E44-A7E5-5A08-AFC0-8D59A31E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51"/>
            <a:ext cx="6899842" cy="3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Information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5324-E54B-C504-CF85-E02C6A09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2" y="620159"/>
            <a:ext cx="8330716" cy="43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876" y="534572"/>
            <a:ext cx="5528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A61FC-EED6-EF25-F476-F09043B0CBE2}"/>
              </a:ext>
            </a:extLst>
          </p:cNvPr>
          <p:cNvSpPr txBox="1"/>
          <p:nvPr/>
        </p:nvSpPr>
        <p:spPr>
          <a:xfrm>
            <a:off x="6815797" y="1198712"/>
            <a:ext cx="22226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Most customers churn using manual payment mode </a:t>
            </a:r>
            <a:r>
              <a:rPr lang="en-US" sz="1000" dirty="0"/>
              <a:t>(1379 customers)</a:t>
            </a:r>
          </a:p>
          <a:p>
            <a:r>
              <a:rPr lang="en-US" sz="1000" dirty="0"/>
              <a:t>       • </a:t>
            </a:r>
            <a:r>
              <a:rPr lang="en-US" sz="1000" b="1" dirty="0"/>
              <a:t>57.3%</a:t>
            </a:r>
            <a:r>
              <a:rPr lang="en-US" sz="1000" dirty="0"/>
              <a:t> churn customer using                      Electronic check  payment method.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88.55% churned customer </a:t>
            </a:r>
            <a:r>
              <a:rPr lang="en-US" sz="1000" dirty="0"/>
              <a:t>opting for </a:t>
            </a:r>
            <a:r>
              <a:rPr lang="en-US" sz="1000" b="1" dirty="0"/>
              <a:t>month-to-month contract.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New customers </a:t>
            </a:r>
            <a:r>
              <a:rPr lang="en-US" sz="1000" dirty="0"/>
              <a:t>(i.e., tenure under 12 months) have the highest cases of churn 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Customers who have churned have a slightly </a:t>
            </a:r>
            <a:r>
              <a:rPr lang="en-US" sz="1000" b="1" dirty="0"/>
              <a:t>higher monthly charges.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D537E-EB00-D2A3-0A2D-DD994F29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8712"/>
            <a:ext cx="6766560" cy="40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3530250" cy="82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About Dataset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1822752" y="1062989"/>
            <a:ext cx="6753014" cy="3685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fontAlgn="base"/>
            <a:r>
              <a:rPr lang="en-US" sz="1600" b="1" i="0" dirty="0">
                <a:solidFill>
                  <a:srgbClr val="3C4043"/>
                </a:solidFill>
                <a:effectLst/>
                <a:latin typeface="Inter"/>
              </a:rPr>
              <a:t>The data set includes information about:</a:t>
            </a: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Customers who left within the last month – the column is called Churn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Services that each customer has signed up for – phone, multiple lines, internet, online security, online backup, device protection, tech support, and streaming TV and movies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Customer account information – how long they’ve been a customer, contract, payment method, paperless billing, monthly charges, and total charges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Demographic info about customers – gender, age range, and if they have partners and dependents</a:t>
            </a: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16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subTitle" idx="2"/>
          </p:nvPr>
        </p:nvSpPr>
        <p:spPr>
          <a:xfrm>
            <a:off x="3470244" y="4060924"/>
            <a:ext cx="247033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customer with </a:t>
            </a:r>
            <a:r>
              <a:rPr lang="en-US" b="1" dirty="0"/>
              <a:t>tenure within the first 12 months</a:t>
            </a:r>
          </a:p>
        </p:txBody>
      </p:sp>
      <p:sp>
        <p:nvSpPr>
          <p:cNvPr id="568" name="Google Shape;568;p46"/>
          <p:cNvSpPr txBox="1">
            <a:spLocks noGrp="1"/>
          </p:cNvSpPr>
          <p:nvPr>
            <p:ph type="subTitle" idx="5"/>
          </p:nvPr>
        </p:nvSpPr>
        <p:spPr>
          <a:xfrm>
            <a:off x="5970533" y="4060924"/>
            <a:ext cx="2621912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with </a:t>
            </a:r>
            <a:r>
              <a:rPr lang="en" b="1" dirty="0"/>
              <a:t>month-to-month contract </a:t>
            </a:r>
            <a:endParaRPr b="1" dirty="0"/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657571" y="2038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6 potential churn factors </a:t>
            </a:r>
            <a:endParaRPr dirty="0"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702035" y="2266963"/>
            <a:ext cx="2577153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Senior citizen </a:t>
            </a:r>
            <a:r>
              <a:rPr lang="en" dirty="0"/>
              <a:t>and </a:t>
            </a:r>
            <a:r>
              <a:rPr lang="en" b="1" dirty="0"/>
              <a:t>non-dependent customer </a:t>
            </a:r>
            <a:endParaRPr b="1" dirty="0"/>
          </a:p>
        </p:txBody>
      </p:sp>
      <p:sp>
        <p:nvSpPr>
          <p:cNvPr id="571" name="Google Shape;571;p46"/>
          <p:cNvSpPr txBox="1">
            <a:spLocks noGrp="1"/>
          </p:cNvSpPr>
          <p:nvPr>
            <p:ph type="subTitle" idx="3"/>
          </p:nvPr>
        </p:nvSpPr>
        <p:spPr>
          <a:xfrm>
            <a:off x="5736144" y="2262584"/>
            <a:ext cx="2878111" cy="916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subscribing to </a:t>
            </a:r>
            <a:r>
              <a:rPr lang="en-US" b="1" dirty="0"/>
              <a:t>online security service and tech support</a:t>
            </a:r>
          </a:p>
        </p:txBody>
      </p:sp>
      <p:sp>
        <p:nvSpPr>
          <p:cNvPr id="572" name="Google Shape;572;p46"/>
          <p:cNvSpPr txBox="1">
            <a:spLocks noGrp="1"/>
          </p:cNvSpPr>
          <p:nvPr>
            <p:ph type="subTitle" idx="4"/>
          </p:nvPr>
        </p:nvSpPr>
        <p:spPr>
          <a:xfrm>
            <a:off x="857661" y="4060924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b="1" dirty="0"/>
              <a:t>Electronic checks and Paperless billing </a:t>
            </a:r>
            <a:endParaRPr b="1" dirty="0"/>
          </a:p>
        </p:txBody>
      </p:sp>
      <p:sp>
        <p:nvSpPr>
          <p:cNvPr id="573" name="Google Shape;573;p46"/>
          <p:cNvSpPr txBox="1">
            <a:spLocks noGrp="1"/>
          </p:cNvSpPr>
          <p:nvPr>
            <p:ph type="subTitle" idx="6"/>
          </p:nvPr>
        </p:nvSpPr>
        <p:spPr>
          <a:xfrm>
            <a:off x="3470244" y="226696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Subcribed to </a:t>
            </a:r>
            <a:r>
              <a:rPr lang="en" b="1" dirty="0"/>
              <a:t>Fiber optic </a:t>
            </a:r>
            <a:r>
              <a:rPr lang="en" dirty="0"/>
              <a:t>service 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030A98-B6E2-EC22-27B7-C11AE8F44293}"/>
              </a:ext>
            </a:extLst>
          </p:cNvPr>
          <p:cNvSpPr/>
          <p:nvPr/>
        </p:nvSpPr>
        <p:spPr>
          <a:xfrm>
            <a:off x="1701574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0667BD-4C6A-7C70-A8AA-547D44E01AEF}"/>
              </a:ext>
            </a:extLst>
          </p:cNvPr>
          <p:cNvSpPr/>
          <p:nvPr/>
        </p:nvSpPr>
        <p:spPr>
          <a:xfrm>
            <a:off x="4220533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01270-78C4-8C95-5596-82989AB64BB4}"/>
              </a:ext>
            </a:extLst>
          </p:cNvPr>
          <p:cNvSpPr/>
          <p:nvPr/>
        </p:nvSpPr>
        <p:spPr>
          <a:xfrm>
            <a:off x="6864350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936CC1-FF81-3B1A-7636-DC3671115F27}"/>
              </a:ext>
            </a:extLst>
          </p:cNvPr>
          <p:cNvSpPr/>
          <p:nvPr/>
        </p:nvSpPr>
        <p:spPr>
          <a:xfrm>
            <a:off x="1701574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05CEC-0E5D-8C64-3447-085F5C102B6B}"/>
              </a:ext>
            </a:extLst>
          </p:cNvPr>
          <p:cNvSpPr/>
          <p:nvPr/>
        </p:nvSpPr>
        <p:spPr>
          <a:xfrm>
            <a:off x="4220533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5EAA39-A733-6794-A361-094ADF18ACA8}"/>
              </a:ext>
            </a:extLst>
          </p:cNvPr>
          <p:cNvSpPr/>
          <p:nvPr/>
        </p:nvSpPr>
        <p:spPr>
          <a:xfrm>
            <a:off x="6864350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18" y="2384250"/>
            <a:ext cx="4344300" cy="2286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Proposed </a:t>
            </a:r>
            <a:br>
              <a:rPr lang="en-US" dirty="0"/>
            </a:br>
            <a:r>
              <a:rPr lang="en-US" dirty="0"/>
              <a:t>Solutions</a:t>
            </a:r>
            <a:br>
              <a:rPr lang="en-US" dirty="0"/>
            </a:b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154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73976" cy="12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Senior citizen and             non-dependent customers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10448" y="1652075"/>
            <a:ext cx="6186532" cy="321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 Enhanced Customer Support for Seniors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    + Provide specialized customer support for seniors. This may involve training customer support representatives to be patient, empathetic, and adept at addressing the concerns of senior customers.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Customized Plans for Non-dependent Customers and Seniors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Create plans specifically designed for non-dependent customers and seniors, offering flexibility and features that cater to their individual needs. 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602699" y="-212855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cartoon of a person wearing headphones and standing in a gear&#10;&#10;Description automatically generated">
            <a:extLst>
              <a:ext uri="{FF2B5EF4-FFF2-40B4-BE49-F238E27FC236}">
                <a16:creationId xmlns:a16="http://schemas.microsoft.com/office/drawing/2014/main" id="{3DF48C74-C094-6C2C-4353-35EC5A93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29" y="678023"/>
            <a:ext cx="2223732" cy="222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B4FE2-BBF8-4B09-A7F4-49C208EA38FE}"/>
              </a:ext>
            </a:extLst>
          </p:cNvPr>
          <p:cNvSpPr txBox="1"/>
          <p:nvPr/>
        </p:nvSpPr>
        <p:spPr>
          <a:xfrm>
            <a:off x="710448" y="3739473"/>
            <a:ext cx="68634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Reduce the churn rate of senior citizen and non-dependent customer by </a:t>
            </a:r>
            <a:r>
              <a:rPr lang="en-US" sz="2400" b="1" dirty="0">
                <a:solidFill>
                  <a:srgbClr val="FF0000"/>
                </a:solidFill>
              </a:rPr>
              <a:t>20%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473703" y="141261"/>
            <a:ext cx="5673976" cy="64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Subcribed to Fiber optic Service</a:t>
            </a:r>
            <a:endParaRPr sz="2400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411968" y="670387"/>
            <a:ext cx="6336850" cy="1901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 Enhanced Connectivity speed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    + Implement better technology to match the increasing need for higher connectivity speed of the customers.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Pricing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Research for competitors’ pricing, bundles and discounts to be more competitive and reduce churn </a:t>
            </a:r>
          </a:p>
          <a:p>
            <a:pPr marL="0" indent="0">
              <a:buSzPct val="100000"/>
              <a:buNone/>
            </a:pPr>
            <a:r>
              <a:rPr lang="en-US" b="1" dirty="0"/>
              <a:t> 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968079" y="-37194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circle with white wifi symbol&#10;&#10;Description automatically generated">
            <a:extLst>
              <a:ext uri="{FF2B5EF4-FFF2-40B4-BE49-F238E27FC236}">
                <a16:creationId xmlns:a16="http://schemas.microsoft.com/office/drawing/2014/main" id="{23E8EBEE-ED94-95FE-344C-766E776D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59" y="34487"/>
            <a:ext cx="1586582" cy="1586582"/>
          </a:xfrm>
          <a:prstGeom prst="rect">
            <a:avLst/>
          </a:prstGeom>
        </p:spPr>
      </p:pic>
      <p:pic>
        <p:nvPicPr>
          <p:cNvPr id="5" name="Picture 4" descr="A red dollar sign surrounded by white question marks&#10;&#10;Description automatically generated">
            <a:extLst>
              <a:ext uri="{FF2B5EF4-FFF2-40B4-BE49-F238E27FC236}">
                <a16:creationId xmlns:a16="http://schemas.microsoft.com/office/drawing/2014/main" id="{CD32B878-790A-88C5-1892-5C4ECD67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92" y="997778"/>
            <a:ext cx="1987475" cy="2484344"/>
          </a:xfrm>
          <a:prstGeom prst="rect">
            <a:avLst/>
          </a:prstGeom>
        </p:spPr>
      </p:pic>
      <p:sp>
        <p:nvSpPr>
          <p:cNvPr id="8" name="Google Shape;462;p42">
            <a:extLst>
              <a:ext uri="{FF2B5EF4-FFF2-40B4-BE49-F238E27FC236}">
                <a16:creationId xmlns:a16="http://schemas.microsoft.com/office/drawing/2014/main" id="{937B4F67-2A0E-D2CF-590B-8D3D3BA313F3}"/>
              </a:ext>
            </a:extLst>
          </p:cNvPr>
          <p:cNvSpPr txBox="1">
            <a:spLocks/>
          </p:cNvSpPr>
          <p:nvPr/>
        </p:nvSpPr>
        <p:spPr>
          <a:xfrm>
            <a:off x="336930" y="2247145"/>
            <a:ext cx="5673976" cy="64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Online security and Tech Support</a:t>
            </a:r>
          </a:p>
        </p:txBody>
      </p:sp>
      <p:sp>
        <p:nvSpPr>
          <p:cNvPr id="9" name="Google Shape;463;p42">
            <a:extLst>
              <a:ext uri="{FF2B5EF4-FFF2-40B4-BE49-F238E27FC236}">
                <a16:creationId xmlns:a16="http://schemas.microsoft.com/office/drawing/2014/main" id="{6AFB686A-A1F1-5E94-6401-FCB8941E8119}"/>
              </a:ext>
            </a:extLst>
          </p:cNvPr>
          <p:cNvSpPr txBox="1">
            <a:spLocks/>
          </p:cNvSpPr>
          <p:nvPr/>
        </p:nvSpPr>
        <p:spPr>
          <a:xfrm>
            <a:off x="341338" y="2793883"/>
            <a:ext cx="6336850" cy="190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SzPct val="100000"/>
            </a:pPr>
            <a:r>
              <a:rPr lang="en-US" b="1" dirty="0"/>
              <a:t>Bundled Service Packages</a:t>
            </a:r>
          </a:p>
          <a:p>
            <a:pPr marL="0" indent="0">
              <a:buSzPts val="1100"/>
              <a:buFont typeface="Nunito Light"/>
              <a:buNone/>
            </a:pPr>
            <a:r>
              <a:rPr lang="en-US" dirty="0"/>
              <a:t>       + Create bundled packages that offer a combination of services at a discounted rate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Trial Periods</a:t>
            </a:r>
          </a:p>
          <a:p>
            <a:pPr marL="0" indent="0">
              <a:buSzPct val="100000"/>
              <a:buFont typeface="Nunito Light"/>
              <a:buNone/>
            </a:pPr>
            <a:r>
              <a:rPr lang="en-US" b="1" dirty="0"/>
              <a:t>        </a:t>
            </a:r>
            <a:r>
              <a:rPr lang="en-US" dirty="0"/>
              <a:t>+ Introduce trial periods for online security and tech support services.</a:t>
            </a:r>
          </a:p>
          <a:p>
            <a:pPr marL="0" indent="0">
              <a:buSzPct val="100000"/>
              <a:buFont typeface="Nunito Light"/>
              <a:buNone/>
            </a:pPr>
            <a:r>
              <a:rPr lang="en-US" b="1" dirty="0"/>
              <a:t> </a:t>
            </a:r>
          </a:p>
        </p:txBody>
      </p:sp>
      <p:pic>
        <p:nvPicPr>
          <p:cNvPr id="11" name="Picture 10" descr="A blue and green sign with white text&#10;&#10;Description automatically generated">
            <a:extLst>
              <a:ext uri="{FF2B5EF4-FFF2-40B4-BE49-F238E27FC236}">
                <a16:creationId xmlns:a16="http://schemas.microsoft.com/office/drawing/2014/main" id="{F8FB3EA8-18E1-3499-400A-2FC6AF38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96" y="3385822"/>
            <a:ext cx="1467091" cy="1397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F8FDD-527F-9E0D-D5A3-9D4EB4F0B08D}"/>
              </a:ext>
            </a:extLst>
          </p:cNvPr>
          <p:cNvSpPr txBox="1"/>
          <p:nvPr/>
        </p:nvSpPr>
        <p:spPr>
          <a:xfrm>
            <a:off x="973463" y="4047616"/>
            <a:ext cx="507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</a:t>
            </a:r>
            <a:r>
              <a:rPr lang="en-US" sz="2400" b="1" dirty="0">
                <a:solidFill>
                  <a:srgbClr val="FF0000"/>
                </a:solidFill>
              </a:rPr>
              <a:t>70%</a:t>
            </a:r>
            <a:r>
              <a:rPr lang="en-US" b="1" dirty="0">
                <a:solidFill>
                  <a:srgbClr val="FF0000"/>
                </a:solidFill>
              </a:rPr>
              <a:t> customer using Online security and tech support services</a:t>
            </a:r>
          </a:p>
        </p:txBody>
      </p:sp>
    </p:spTree>
    <p:extLst>
      <p:ext uri="{BB962C8B-B14F-4D97-AF65-F5344CB8AC3E}">
        <p14:creationId xmlns:p14="http://schemas.microsoft.com/office/powerpoint/2010/main" val="393651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73976" cy="12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Electronic checks and Paperless billing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10448" y="1652076"/>
            <a:ext cx="6158204" cy="197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Incentives for Auto-Pay</a:t>
            </a: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     + Offer discounts or rewards for customers who enroll in auto-pay services using electronic checks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Enhance Billing Clarity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Ensure that billing statements for customers using electronic checks and paperless billing are clear and easy to understand.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602699" y="-212855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A706E8-AB04-A3A5-CECA-129A4588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59" y="1196960"/>
            <a:ext cx="1564893" cy="1564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6BD70-E11E-9A07-8EA6-8DEADFA0A8F5}"/>
              </a:ext>
            </a:extLst>
          </p:cNvPr>
          <p:cNvSpPr txBox="1"/>
          <p:nvPr/>
        </p:nvSpPr>
        <p:spPr>
          <a:xfrm>
            <a:off x="546861" y="3588447"/>
            <a:ext cx="507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</a:t>
            </a:r>
            <a:r>
              <a:rPr lang="en-US" sz="2400" b="1" dirty="0">
                <a:solidFill>
                  <a:srgbClr val="FF0000"/>
                </a:solidFill>
              </a:rPr>
              <a:t>70%</a:t>
            </a:r>
            <a:r>
              <a:rPr lang="en-US" b="1" dirty="0">
                <a:solidFill>
                  <a:srgbClr val="FF0000"/>
                </a:solidFill>
              </a:rPr>
              <a:t> customer using automatic payment mode</a:t>
            </a:r>
          </a:p>
        </p:txBody>
      </p:sp>
    </p:spTree>
    <p:extLst>
      <p:ext uri="{BB962C8B-B14F-4D97-AF65-F5344CB8AC3E}">
        <p14:creationId xmlns:p14="http://schemas.microsoft.com/office/powerpoint/2010/main" val="69518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347539" y="5929"/>
            <a:ext cx="6595086" cy="110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New customer with low tenure and opting for month-to-month contract</a:t>
            </a:r>
            <a:endParaRPr sz="2800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348074" y="1190587"/>
            <a:ext cx="6398047" cy="2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Exclusive Welcome Offers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Regular Check-ins and Feedback Sessions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Loyalty Rewards Program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Education on Long-Term Benefits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889300" y="-290062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red tag with white text&#10;&#10;Description automatically generated">
            <a:extLst>
              <a:ext uri="{FF2B5EF4-FFF2-40B4-BE49-F238E27FC236}">
                <a16:creationId xmlns:a16="http://schemas.microsoft.com/office/drawing/2014/main" id="{A9634967-6C70-8280-844D-02BCB5C7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02" y="562656"/>
            <a:ext cx="2215099" cy="1549366"/>
          </a:xfrm>
          <a:prstGeom prst="rect">
            <a:avLst/>
          </a:prstGeom>
        </p:spPr>
      </p:pic>
      <p:pic>
        <p:nvPicPr>
          <p:cNvPr id="5" name="Picture 4" descr="A red text with a hand cursor&#10;&#10;Description automatically generated">
            <a:extLst>
              <a:ext uri="{FF2B5EF4-FFF2-40B4-BE49-F238E27FC236}">
                <a16:creationId xmlns:a16="http://schemas.microsoft.com/office/drawing/2014/main" id="{22976EF9-44B9-5201-FBAB-EBAFD52F4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36" y="1537413"/>
            <a:ext cx="2135543" cy="1506002"/>
          </a:xfrm>
          <a:prstGeom prst="rect">
            <a:avLst/>
          </a:prstGeom>
        </p:spPr>
      </p:pic>
      <p:pic>
        <p:nvPicPr>
          <p:cNvPr id="7" name="Picture 6" descr="A colorful stars in a white envelope&#10;&#10;Description automatically generated">
            <a:extLst>
              <a:ext uri="{FF2B5EF4-FFF2-40B4-BE49-F238E27FC236}">
                <a16:creationId xmlns:a16="http://schemas.microsoft.com/office/drawing/2014/main" id="{329EFD0E-2801-BAB4-F06C-3559B8493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585" y="2986898"/>
            <a:ext cx="1408369" cy="1434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F7D28-E3CB-0BCB-514E-1146F5D9451F}"/>
              </a:ext>
            </a:extLst>
          </p:cNvPr>
          <p:cNvSpPr txBox="1"/>
          <p:nvPr/>
        </p:nvSpPr>
        <p:spPr>
          <a:xfrm>
            <a:off x="347539" y="3381313"/>
            <a:ext cx="686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Increase the number of people signing up for 1-year and 2-year contracts by </a:t>
            </a:r>
            <a:r>
              <a:rPr lang="en-US" sz="2800" b="1" dirty="0">
                <a:solidFill>
                  <a:srgbClr val="FF000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55858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6652358" cy="1199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Why Is Analyzing Customer Churn Important?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1985980" y="1407753"/>
            <a:ext cx="5232967" cy="29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• </a:t>
            </a:r>
            <a:r>
              <a:rPr lang="en-US" sz="1400" b="1" dirty="0"/>
              <a:t>Revenue and profit impact</a:t>
            </a:r>
          </a:p>
          <a:p>
            <a:pPr marL="0" lvl="0" indent="0"/>
            <a:r>
              <a:rPr lang="en-US" sz="1400" dirty="0"/>
              <a:t>- Customer churn directly affects a company's revenue. Losing customers means losing their associated revenue streams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sz="1400" b="1" dirty="0"/>
              <a:t>Cost of  Acquisition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omparison of a customer service">
            <a:extLst>
              <a:ext uri="{FF2B5EF4-FFF2-40B4-BE49-F238E27FC236}">
                <a16:creationId xmlns:a16="http://schemas.microsoft.com/office/drawing/2014/main" id="{61C16BC8-35C7-FABA-0BE1-2CFA104B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30" y="2708144"/>
            <a:ext cx="3826821" cy="2228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2602787" cy="82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Objectives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2009760" y="1041854"/>
            <a:ext cx="5575221" cy="355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b="1" dirty="0">
                <a:effectLst/>
                <a:latin typeface="Söhne"/>
              </a:rPr>
              <a:t>Identifying Churn Patterns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effectLst/>
                <a:latin typeface="Söhne"/>
              </a:rPr>
              <a:t>- Analyzing historical data to identify patterns and trends associated with customer churn.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sz="1600" b="1" i="0" dirty="0">
                <a:effectLst/>
                <a:latin typeface="Söhne"/>
              </a:rPr>
              <a:t>Providing Actionable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öhne"/>
              </a:rPr>
              <a:t>- Offer actionable recommendations for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reducing churn </a:t>
            </a:r>
            <a:r>
              <a:rPr lang="en-US" dirty="0">
                <a:latin typeface="Söhne"/>
              </a:rPr>
              <a:t>based on the analysis</a:t>
            </a: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765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44336" y="1923705"/>
            <a:ext cx="3273776" cy="567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3919147" y="70998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3990388" y="356431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3969772" y="162505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3969772" y="262254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4598450" y="71134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4653847" y="1373954"/>
            <a:ext cx="2305500" cy="907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4704472" y="262254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Analysis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4598450" y="3448356"/>
            <a:ext cx="2305500" cy="907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ACBF37-C901-6AE5-5818-A53840218F91}"/>
              </a:ext>
            </a:extLst>
          </p:cNvPr>
          <p:cNvSpPr/>
          <p:nvPr/>
        </p:nvSpPr>
        <p:spPr>
          <a:xfrm>
            <a:off x="3990388" y="2448848"/>
            <a:ext cx="3103431" cy="7464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935732" y="1827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51FBB5-43B5-F380-0820-CA5B24A33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91114"/>
              </p:ext>
            </p:extLst>
          </p:nvPr>
        </p:nvGraphicFramePr>
        <p:xfrm>
          <a:off x="847167" y="941482"/>
          <a:ext cx="7557246" cy="61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FA66D6B-2413-77B7-AFB2-686A86CE608A}"/>
              </a:ext>
            </a:extLst>
          </p:cNvPr>
          <p:cNvSpPr/>
          <p:nvPr/>
        </p:nvSpPr>
        <p:spPr>
          <a:xfrm>
            <a:off x="1142163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Internet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8CD76A-E6D0-E91E-1BB5-430DAEEFC658}"/>
              </a:ext>
            </a:extLst>
          </p:cNvPr>
          <p:cNvSpPr/>
          <p:nvPr/>
        </p:nvSpPr>
        <p:spPr>
          <a:xfrm>
            <a:off x="356350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DSL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C55F99-2A1E-E9AC-9CEA-6AD20AFB7E44}"/>
              </a:ext>
            </a:extLst>
          </p:cNvPr>
          <p:cNvSpPr/>
          <p:nvPr/>
        </p:nvSpPr>
        <p:spPr>
          <a:xfrm>
            <a:off x="1324538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Fiber optic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7C06E1-011F-F10F-48B8-6AE2C9D087D2}"/>
              </a:ext>
            </a:extLst>
          </p:cNvPr>
          <p:cNvSpPr/>
          <p:nvPr/>
        </p:nvSpPr>
        <p:spPr>
          <a:xfrm>
            <a:off x="2292726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Streaming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0AA054-FD61-6B0C-3D83-C004C4399FB1}"/>
              </a:ext>
            </a:extLst>
          </p:cNvPr>
          <p:cNvSpPr/>
          <p:nvPr/>
        </p:nvSpPr>
        <p:spPr>
          <a:xfrm>
            <a:off x="2796991" y="3462642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Movie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791B23-6F98-6476-A0DE-4868C5B684F3}"/>
              </a:ext>
            </a:extLst>
          </p:cNvPr>
          <p:cNvSpPr/>
          <p:nvPr/>
        </p:nvSpPr>
        <p:spPr>
          <a:xfrm>
            <a:off x="1815356" y="3462642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TV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0C1F6-80FE-2FB6-71AF-2BF742EC5891}"/>
              </a:ext>
            </a:extLst>
          </p:cNvPr>
          <p:cNvSpPr/>
          <p:nvPr/>
        </p:nvSpPr>
        <p:spPr>
          <a:xfrm>
            <a:off x="3851743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Phone Services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8380164-4FDD-D61F-01AC-FBA287DBEB9D}"/>
              </a:ext>
            </a:extLst>
          </p:cNvPr>
          <p:cNvSpPr/>
          <p:nvPr/>
        </p:nvSpPr>
        <p:spPr>
          <a:xfrm>
            <a:off x="4081183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Multiple Lines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0237F7-48FA-A586-15A8-79DBF6E3AB2D}"/>
              </a:ext>
            </a:extLst>
          </p:cNvPr>
          <p:cNvSpPr/>
          <p:nvPr/>
        </p:nvSpPr>
        <p:spPr>
          <a:xfrm>
            <a:off x="6608388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Additional Services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595B37-20AA-37F6-D958-B4043E562B68}"/>
              </a:ext>
            </a:extLst>
          </p:cNvPr>
          <p:cNvSpPr/>
          <p:nvPr/>
        </p:nvSpPr>
        <p:spPr>
          <a:xfrm>
            <a:off x="5295900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Online Backup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379B51B-8B7A-7909-215A-7443E8A83306}"/>
              </a:ext>
            </a:extLst>
          </p:cNvPr>
          <p:cNvSpPr/>
          <p:nvPr/>
        </p:nvSpPr>
        <p:spPr>
          <a:xfrm>
            <a:off x="6288741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Online Security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F7B5D-C993-655F-1A56-DE63BEEAD5B4}"/>
              </a:ext>
            </a:extLst>
          </p:cNvPr>
          <p:cNvSpPr/>
          <p:nvPr/>
        </p:nvSpPr>
        <p:spPr>
          <a:xfrm>
            <a:off x="7281582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Device </a:t>
            </a:r>
          </a:p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Protection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E9AA02-CD77-75AC-E95F-E1DBAD5D2E93}"/>
              </a:ext>
            </a:extLst>
          </p:cNvPr>
          <p:cNvSpPr/>
          <p:nvPr/>
        </p:nvSpPr>
        <p:spPr>
          <a:xfrm>
            <a:off x="8222874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Tech Support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DA979-403F-5998-32D7-1D94CECBD14B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1741396" y="2507873"/>
            <a:ext cx="0" cy="336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8E88C-EE89-FF09-4BBD-324FDBE5A121}"/>
              </a:ext>
            </a:extLst>
          </p:cNvPr>
          <p:cNvCxnSpPr>
            <a:cxnSpLocks/>
          </p:cNvCxnSpPr>
          <p:nvPr/>
        </p:nvCxnSpPr>
        <p:spPr>
          <a:xfrm>
            <a:off x="791138" y="2655794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7EE65E-E009-4801-E58B-27BE3C5C7C1F}"/>
              </a:ext>
            </a:extLst>
          </p:cNvPr>
          <p:cNvCxnSpPr>
            <a:cxnSpLocks/>
          </p:cNvCxnSpPr>
          <p:nvPr/>
        </p:nvCxnSpPr>
        <p:spPr>
          <a:xfrm>
            <a:off x="2720790" y="2655794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C94657-361C-D5CE-CB3D-E262D5E5BDB4}"/>
              </a:ext>
            </a:extLst>
          </p:cNvPr>
          <p:cNvCxnSpPr>
            <a:cxnSpLocks/>
          </p:cNvCxnSpPr>
          <p:nvPr/>
        </p:nvCxnSpPr>
        <p:spPr>
          <a:xfrm>
            <a:off x="791138" y="2662517"/>
            <a:ext cx="1929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2FB82A-C993-9C31-6E84-6DF482DE2D38}"/>
              </a:ext>
            </a:extLst>
          </p:cNvPr>
          <p:cNvCxnSpPr>
            <a:cxnSpLocks/>
          </p:cNvCxnSpPr>
          <p:nvPr/>
        </p:nvCxnSpPr>
        <p:spPr>
          <a:xfrm>
            <a:off x="2251545" y="3346076"/>
            <a:ext cx="9421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76A9C6-7209-5C31-E630-64AE7346BDF8}"/>
              </a:ext>
            </a:extLst>
          </p:cNvPr>
          <p:cNvCxnSpPr>
            <a:cxnSpLocks/>
          </p:cNvCxnSpPr>
          <p:nvPr/>
        </p:nvCxnSpPr>
        <p:spPr>
          <a:xfrm>
            <a:off x="2251545" y="3346076"/>
            <a:ext cx="0" cy="116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FAA323-7D19-269C-917E-971705BE0F37}"/>
              </a:ext>
            </a:extLst>
          </p:cNvPr>
          <p:cNvCxnSpPr>
            <a:cxnSpLocks/>
          </p:cNvCxnSpPr>
          <p:nvPr/>
        </p:nvCxnSpPr>
        <p:spPr>
          <a:xfrm>
            <a:off x="3190597" y="3346076"/>
            <a:ext cx="0" cy="116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EF4D48-E47E-D3BB-3433-CD9B39B82115}"/>
              </a:ext>
            </a:extLst>
          </p:cNvPr>
          <p:cNvCxnSpPr>
            <a:cxnSpLocks/>
          </p:cNvCxnSpPr>
          <p:nvPr/>
        </p:nvCxnSpPr>
        <p:spPr>
          <a:xfrm>
            <a:off x="2723033" y="3216094"/>
            <a:ext cx="0" cy="129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75E123C-C621-91CA-41EA-29ABCFEC298F}"/>
              </a:ext>
            </a:extLst>
          </p:cNvPr>
          <p:cNvCxnSpPr/>
          <p:nvPr/>
        </p:nvCxnSpPr>
        <p:spPr>
          <a:xfrm>
            <a:off x="4462184" y="2505632"/>
            <a:ext cx="0" cy="336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EAB4B6F-926B-8170-A84D-B779143FA39A}"/>
              </a:ext>
            </a:extLst>
          </p:cNvPr>
          <p:cNvCxnSpPr>
            <a:cxnSpLocks/>
          </p:cNvCxnSpPr>
          <p:nvPr/>
        </p:nvCxnSpPr>
        <p:spPr>
          <a:xfrm>
            <a:off x="7216587" y="2505632"/>
            <a:ext cx="0" cy="168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78042404-F1F8-BCF4-F197-AF5B42FA765F}"/>
              </a:ext>
            </a:extLst>
          </p:cNvPr>
          <p:cNvCxnSpPr>
            <a:cxnSpLocks/>
          </p:cNvCxnSpPr>
          <p:nvPr/>
        </p:nvCxnSpPr>
        <p:spPr>
          <a:xfrm>
            <a:off x="5661212" y="2673725"/>
            <a:ext cx="297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0FD3500-8DC7-D3FB-0107-07874F975C02}"/>
              </a:ext>
            </a:extLst>
          </p:cNvPr>
          <p:cNvCxnSpPr>
            <a:cxnSpLocks/>
          </p:cNvCxnSpPr>
          <p:nvPr/>
        </p:nvCxnSpPr>
        <p:spPr>
          <a:xfrm>
            <a:off x="5661212" y="2660279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865F78EC-77BC-1AE0-9D99-FFF336A5506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705599" y="2673725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E570758-0965-E577-FF46-C65A7296AA3F}"/>
              </a:ext>
            </a:extLst>
          </p:cNvPr>
          <p:cNvCxnSpPr>
            <a:cxnSpLocks/>
          </p:cNvCxnSpPr>
          <p:nvPr/>
        </p:nvCxnSpPr>
        <p:spPr>
          <a:xfrm>
            <a:off x="7684992" y="2680452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45D66A65-02D2-B666-BDD3-4A65CCBD4ED5}"/>
              </a:ext>
            </a:extLst>
          </p:cNvPr>
          <p:cNvCxnSpPr>
            <a:cxnSpLocks/>
          </p:cNvCxnSpPr>
          <p:nvPr/>
        </p:nvCxnSpPr>
        <p:spPr>
          <a:xfrm>
            <a:off x="8639732" y="2678210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E6C8DAE5-AD33-F6E6-6C6D-0D587E5E8F62}"/>
              </a:ext>
            </a:extLst>
          </p:cNvPr>
          <p:cNvCxnSpPr>
            <a:cxnSpLocks/>
          </p:cNvCxnSpPr>
          <p:nvPr/>
        </p:nvCxnSpPr>
        <p:spPr>
          <a:xfrm>
            <a:off x="1755964" y="1840006"/>
            <a:ext cx="54606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EA9D8B1A-2A07-E846-7029-65B3947D255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444256" y="1559859"/>
            <a:ext cx="6720" cy="564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7B1BB05-03C6-69D4-8523-4705B3D2A54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207621" y="1840006"/>
            <a:ext cx="8966" cy="284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ECEECA5F-EB90-C534-16E4-B791A108FE0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41396" y="1840006"/>
            <a:ext cx="0" cy="284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3031438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876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805104" y="1762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6AD46-1968-76F5-2564-AD3EB85A82B4}"/>
              </a:ext>
            </a:extLst>
          </p:cNvPr>
          <p:cNvSpPr/>
          <p:nvPr/>
        </p:nvSpPr>
        <p:spPr>
          <a:xfrm>
            <a:off x="805104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7043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Customers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49DD1D-59A4-7A5B-02B9-02E19196DFDF}"/>
              </a:ext>
            </a:extLst>
          </p:cNvPr>
          <p:cNvSpPr/>
          <p:nvPr/>
        </p:nvSpPr>
        <p:spPr>
          <a:xfrm>
            <a:off x="2688333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1869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Churned Customers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642A8-5131-B6C2-C471-6FBCA49495C1}"/>
              </a:ext>
            </a:extLst>
          </p:cNvPr>
          <p:cNvSpPr/>
          <p:nvPr/>
        </p:nvSpPr>
        <p:spPr>
          <a:xfrm>
            <a:off x="4571562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26.54%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Churn Rate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3E1645-7E7E-17EB-022E-D1A5CCB54519}"/>
              </a:ext>
            </a:extLst>
          </p:cNvPr>
          <p:cNvSpPr/>
          <p:nvPr/>
        </p:nvSpPr>
        <p:spPr>
          <a:xfrm>
            <a:off x="6454791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16.06M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Revenue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AEBEBA-308F-736B-C3CC-2FE3DEA4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03" y="2571750"/>
            <a:ext cx="3776008" cy="2342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E06C2-BCB6-E50C-066D-541C47E28675}"/>
              </a:ext>
            </a:extLst>
          </p:cNvPr>
          <p:cNvSpPr txBox="1"/>
          <p:nvPr/>
        </p:nvSpPr>
        <p:spPr>
          <a:xfrm>
            <a:off x="4061632" y="3383152"/>
            <a:ext cx="1364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Target churn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5A56F-DBE0-3F5E-E678-A2463B25F226}"/>
              </a:ext>
            </a:extLst>
          </p:cNvPr>
          <p:cNvSpPr txBox="1"/>
          <p:nvPr/>
        </p:nvSpPr>
        <p:spPr>
          <a:xfrm>
            <a:off x="793538" y="2495838"/>
            <a:ext cx="30697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öhne"/>
              </a:rPr>
              <a:t>The customer churn rate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exceeds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öhne"/>
              </a:rPr>
              <a:t> the permissible threshold of </a:t>
            </a:r>
            <a:r>
              <a:rPr lang="en-US" sz="2000" dirty="0">
                <a:solidFill>
                  <a:srgbClr val="C00000"/>
                </a:solidFill>
                <a:latin typeface="Söhne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45504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837</Words>
  <Application>Microsoft Office PowerPoint</Application>
  <PresentationFormat>On-screen Show (16:9)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inherit</vt:lpstr>
      <vt:lpstr>Outfit Medium</vt:lpstr>
      <vt:lpstr>Outfit</vt:lpstr>
      <vt:lpstr>Arial</vt:lpstr>
      <vt:lpstr>Nunito Light</vt:lpstr>
      <vt:lpstr>DM Sans</vt:lpstr>
      <vt:lpstr>Inter</vt:lpstr>
      <vt:lpstr>Söhne</vt:lpstr>
      <vt:lpstr>Wingdings</vt:lpstr>
      <vt:lpstr>Data Collection and Analysis - Master of Science in Community Health and Prevention Research by Slidesgo</vt:lpstr>
      <vt:lpstr>TELCO CUSTOMER CHURN ANALYSIS</vt:lpstr>
      <vt:lpstr>About Dataset</vt:lpstr>
      <vt:lpstr>Why Is Analyzing Customer Churn Important?</vt:lpstr>
      <vt:lpstr>Objectives</vt:lpstr>
      <vt:lpstr>Table of contents</vt:lpstr>
      <vt:lpstr>Introduction</vt:lpstr>
      <vt:lpstr>Company Overview</vt:lpstr>
      <vt:lpstr>Customer Overview</vt:lpstr>
      <vt:lpstr>Customer Overview</vt:lpstr>
      <vt:lpstr>Churn Analysis </vt:lpstr>
      <vt:lpstr>Customer Demographic</vt:lpstr>
      <vt:lpstr>Customer Demographic</vt:lpstr>
      <vt:lpstr>Customer Services</vt:lpstr>
      <vt:lpstr>Customer Services</vt:lpstr>
      <vt:lpstr>Customer Services</vt:lpstr>
      <vt:lpstr>Customer Services</vt:lpstr>
      <vt:lpstr>Customer Services</vt:lpstr>
      <vt:lpstr>Account Information</vt:lpstr>
      <vt:lpstr>Account Information</vt:lpstr>
      <vt:lpstr>Top 6 potential churn factors </vt:lpstr>
      <vt:lpstr>Proposed  Solutions </vt:lpstr>
      <vt:lpstr>Senior citizen and             non-dependent customers</vt:lpstr>
      <vt:lpstr>Subcribed to Fiber optic Service</vt:lpstr>
      <vt:lpstr>Using Electronic checks and Paperless billing</vt:lpstr>
      <vt:lpstr>New customer with low tenure and opting for month-to-month contract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ANALYSIS</dc:title>
  <cp:lastModifiedBy>Tran Duc Anh</cp:lastModifiedBy>
  <cp:revision>19</cp:revision>
  <dcterms:modified xsi:type="dcterms:W3CDTF">2023-12-28T14:52:38Z</dcterms:modified>
</cp:coreProperties>
</file>