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87" r:id="rId6"/>
  </p:sldMasterIdLst>
  <p:notesMasterIdLst>
    <p:notesMasterId r:id="rId22"/>
  </p:notesMasterIdLst>
  <p:sldIdLst>
    <p:sldId id="349" r:id="rId7"/>
    <p:sldId id="350" r:id="rId8"/>
    <p:sldId id="353" r:id="rId9"/>
    <p:sldId id="352" r:id="rId10"/>
    <p:sldId id="354" r:id="rId11"/>
    <p:sldId id="355" r:id="rId12"/>
    <p:sldId id="356" r:id="rId13"/>
    <p:sldId id="361" r:id="rId14"/>
    <p:sldId id="357" r:id="rId15"/>
    <p:sldId id="358" r:id="rId16"/>
    <p:sldId id="359" r:id="rId17"/>
    <p:sldId id="360" r:id="rId18"/>
    <p:sldId id="362" r:id="rId19"/>
    <p:sldId id="363" r:id="rId20"/>
    <p:sldId id="35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2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1198E-EA7F-4283-9E2A-54BE6EF307B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64DE5-282B-4800-8D88-CE7296FB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6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97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96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00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174-D2D2-46FF-B1F8-4EC6B9AFD50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D7C-0727-4953-B3FF-3FC03BFF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174-D2D2-46FF-B1F8-4EC6B9AFD50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D7C-0727-4953-B3FF-3FC03BFF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174-D2D2-46FF-B1F8-4EC6B9AFD50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D7C-0727-4953-B3FF-3FC03BFF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7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4505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Slide master - one row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36643" y="4898876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64268" y="5432447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3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9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924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multi row">
  <p:cSld name="Slide master - multi r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148000" y="1367900"/>
            <a:ext cx="7896000" cy="4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Condensed"/>
              <a:buNone/>
              <a:defRPr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145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849567" y="2400300"/>
            <a:ext cx="8545200" cy="2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243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9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Blank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569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Pro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549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Big da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13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174-D2D2-46FF-B1F8-4EC6B9AFD50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D7C-0727-4953-B3FF-3FC03BFF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29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713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ctrTitle"/>
          </p:nvPr>
        </p:nvSpPr>
        <p:spPr>
          <a:xfrm>
            <a:off x="1685100" y="1745933"/>
            <a:ext cx="88764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714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Title and Body [no BG]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789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Title and Bod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900" i="0" u="none" strike="noStrike" cap="none">
                <a:solidFill>
                  <a:schemeClr val="dk1"/>
                </a:solidFill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349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1">
  <p:cSld name="Title and Body - Highlight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900" i="0" u="none" strike="noStrike" cap="none">
                <a:solidFill>
                  <a:schemeClr val="dk1"/>
                </a:solidFill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Char char="•"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/>
          <p:nvPr/>
        </p:nvSpPr>
        <p:spPr>
          <a:xfrm>
            <a:off x="540200" y="0"/>
            <a:ext cx="10620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6126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Title and Body - Highligh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/>
          <p:nvPr/>
        </p:nvSpPr>
        <p:spPr>
          <a:xfrm rot="5400000">
            <a:off x="-293000" y="650100"/>
            <a:ext cx="686800" cy="1008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801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 Column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6306533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18211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 Column [no BG]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436600" y="1159767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6306533" y="1159767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20603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4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1"/>
          </p:nvPr>
        </p:nvSpPr>
        <p:spPr>
          <a:xfrm>
            <a:off x="436600" y="1159733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14856" algn="just" rtl="0">
              <a:lnSpc>
                <a:spcPct val="115000"/>
              </a:lnSpc>
              <a:spcBef>
                <a:spcPts val="667"/>
              </a:spcBef>
              <a:spcAft>
                <a:spcPts val="1333"/>
              </a:spcAft>
              <a:buClr>
                <a:schemeClr val="dk1"/>
              </a:buClr>
              <a:buSzPts val="1300"/>
              <a:buFont typeface="Roboto Condensed"/>
              <a:buChar char="•"/>
              <a:defRPr sz="17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2"/>
          </p:nvPr>
        </p:nvSpPr>
        <p:spPr>
          <a:xfrm>
            <a:off x="8282533" y="1159733"/>
            <a:ext cx="3555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14856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300"/>
              <a:buFont typeface="Roboto Condensed"/>
              <a:buChar char="•"/>
              <a:defRPr sz="17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3"/>
          </p:nvPr>
        </p:nvSpPr>
        <p:spPr>
          <a:xfrm>
            <a:off x="4330900" y="1151667"/>
            <a:ext cx="3614800" cy="507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219170" lvl="1" indent="-406390">
              <a:spcBef>
                <a:spcPts val="933"/>
              </a:spcBef>
              <a:spcAft>
                <a:spcPts val="0"/>
              </a:spcAft>
              <a:buSzPts val="1200"/>
              <a:buChar char="•"/>
              <a:defRPr/>
            </a:lvl2pPr>
            <a:lvl3pPr marL="1828754" lvl="2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3pPr>
            <a:lvl4pPr marL="2438339" lvl="3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4pPr>
            <a:lvl5pPr marL="3047924" lvl="4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5pPr>
            <a:lvl6pPr marL="3657509" lvl="5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>
              <a:spcBef>
                <a:spcPts val="667"/>
              </a:spcBef>
              <a:spcAft>
                <a:spcPts val="667"/>
              </a:spcAft>
              <a:buSzPts val="12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3238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with subtitle">
  <p:cSld name="Two Column with sub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436600" y="1260500"/>
            <a:ext cx="5531600" cy="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00" b="1" i="0" u="none" strike="noStrike" cap="none">
                <a:solidFill>
                  <a:schemeClr val="dk1"/>
                </a:solidFill>
              </a:defRPr>
            </a:lvl1pPr>
            <a:lvl2pPr marL="1219170" marR="0" lvl="1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2pPr>
            <a:lvl3pPr marL="1828754" marR="0" lvl="2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3pPr>
            <a:lvl4pPr marL="2438339" marR="0" lvl="3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4pPr>
            <a:lvl5pPr marL="3047924" marR="0" lvl="4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5pPr>
            <a:lvl6pPr marL="3657509" marR="0" lvl="5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6pPr>
            <a:lvl7pPr marL="4267093" marR="0" lvl="6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7pPr>
            <a:lvl8pPr marL="4876678" marR="0" lvl="7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8pPr>
            <a:lvl9pPr marL="5486263" marR="0" lvl="8" indent="-457189" algn="just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•"/>
              <a:defRPr sz="24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2"/>
          </p:nvPr>
        </p:nvSpPr>
        <p:spPr>
          <a:xfrm>
            <a:off x="6306533" y="1260500"/>
            <a:ext cx="5440400" cy="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57189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57189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57189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8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3"/>
          </p:nvPr>
        </p:nvSpPr>
        <p:spPr>
          <a:xfrm>
            <a:off x="436600" y="1739700"/>
            <a:ext cx="55316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4"/>
          </p:nvPr>
        </p:nvSpPr>
        <p:spPr>
          <a:xfrm>
            <a:off x="6306533" y="1739700"/>
            <a:ext cx="5440400" cy="4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just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just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085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174-D2D2-46FF-B1F8-4EC6B9AFD50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D7C-0727-4953-B3FF-3FC03BFF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89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One Column - Righ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6306533" y="11482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31639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One column - Lef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436600" y="1141433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06390" algn="l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06390" algn="l" rtl="0">
              <a:lnSpc>
                <a:spcPct val="115000"/>
              </a:lnSpc>
              <a:spcBef>
                <a:spcPts val="667"/>
              </a:spcBef>
              <a:spcAft>
                <a:spcPts val="667"/>
              </a:spcAft>
              <a:buClr>
                <a:schemeClr val="dk1"/>
              </a:buClr>
              <a:buSzPts val="1200"/>
              <a:buFont typeface="Roboto Condensed"/>
              <a:buChar char="•"/>
              <a:defRPr sz="16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8696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2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705400" y="3382567"/>
            <a:ext cx="5368800" cy="2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97923" algn="ctr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40639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8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 and description ">
  <p:cSld name="Section title with subtitle and description 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406390" algn="just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406390" algn="just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217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 Only [no BG]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2148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Office Locatio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5"/>
          <p:cNvSpPr txBox="1"/>
          <p:nvPr/>
        </p:nvSpPr>
        <p:spPr>
          <a:xfrm>
            <a:off x="2092967" y="2159267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kumimoji="0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25"/>
          <p:cNvSpPr txBox="1"/>
          <p:nvPr/>
        </p:nvSpPr>
        <p:spPr>
          <a:xfrm>
            <a:off x="2092967" y="2490851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25"/>
          <p:cNvSpPr txBox="1"/>
          <p:nvPr/>
        </p:nvSpPr>
        <p:spPr>
          <a:xfrm>
            <a:off x="7243733" y="2451651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kumimoji="0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" name="Google Shape;84;p25"/>
          <p:cNvSpPr txBox="1"/>
          <p:nvPr/>
        </p:nvSpPr>
        <p:spPr>
          <a:xfrm>
            <a:off x="7243733" y="2783233"/>
            <a:ext cx="38368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" name="Google Shape;85;p25"/>
          <p:cNvSpPr txBox="1"/>
          <p:nvPr/>
        </p:nvSpPr>
        <p:spPr>
          <a:xfrm>
            <a:off x="7243733" y="3085467"/>
            <a:ext cx="19484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kumimoji="0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" name="Google Shape;86;p25"/>
          <p:cNvSpPr txBox="1"/>
          <p:nvPr/>
        </p:nvSpPr>
        <p:spPr>
          <a:xfrm>
            <a:off x="7449533" y="4586433"/>
            <a:ext cx="21456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kumimoji="0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" name="Google Shape;87;p25"/>
          <p:cNvSpPr txBox="1"/>
          <p:nvPr/>
        </p:nvSpPr>
        <p:spPr>
          <a:xfrm>
            <a:off x="7449533" y="4918017"/>
            <a:ext cx="34252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858883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73883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23361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Blank [no BG]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274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D40AD-C872-47F0-AE41-913F0B3F632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E5B4A-FE16-4C4A-A06D-663C5D274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75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174-D2D2-46FF-B1F8-4EC6B9AFD50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D7C-0727-4953-B3FF-3FC03BFF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817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D40AD-C872-47F0-AE41-913F0B3F632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E5B4A-FE16-4C4A-A06D-663C5D274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8742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D40AD-C872-47F0-AE41-913F0B3F632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E5B4A-FE16-4C4A-A06D-663C5D274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577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D40AD-C872-47F0-AE41-913F0B3F632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E5B4A-FE16-4C4A-A06D-663C5D274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4794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D40AD-C872-47F0-AE41-913F0B3F632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E5B4A-FE16-4C4A-A06D-663C5D274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0224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D40AD-C872-47F0-AE41-913F0B3F632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E5B4A-FE16-4C4A-A06D-663C5D274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33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D40AD-C872-47F0-AE41-913F0B3F632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E5B4A-FE16-4C4A-A06D-663C5D274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8105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D40AD-C872-47F0-AE41-913F0B3F632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E5B4A-FE16-4C4A-A06D-663C5D274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8314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D40AD-C872-47F0-AE41-913F0B3F632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E5B4A-FE16-4C4A-A06D-663C5D274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328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D40AD-C872-47F0-AE41-913F0B3F632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E5B4A-FE16-4C4A-A06D-663C5D274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0899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D40AD-C872-47F0-AE41-913F0B3F632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E5B4A-FE16-4C4A-A06D-663C5D274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41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174-D2D2-46FF-B1F8-4EC6B9AFD50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D7C-0727-4953-B3FF-3FC03BFF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43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705400" y="1020933"/>
            <a:ext cx="5368800" cy="2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37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705400" y="3382567"/>
            <a:ext cx="5368800" cy="2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397923" algn="ctr" rtl="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397923" algn="ctr" rtl="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FFFFFF"/>
              </a:buClr>
              <a:buSzPts val="1100"/>
              <a:buFont typeface="Roboto Condensed"/>
              <a:buChar char="•"/>
              <a:defRPr sz="15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7324967" y="960133"/>
            <a:ext cx="4324000" cy="4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●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406390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406390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SzPts val="1200"/>
              <a:buFont typeface="Roboto Condensed"/>
              <a:buChar char="■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32274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e end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>
            <a:off x="372767" y="2838433"/>
            <a:ext cx="11446400" cy="2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93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174-D2D2-46FF-B1F8-4EC6B9AFD50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D7C-0727-4953-B3FF-3FC03BFF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174-D2D2-46FF-B1F8-4EC6B9AFD50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D7C-0727-4953-B3FF-3FC03BFF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174-D2D2-46FF-B1F8-4EC6B9AFD50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D7C-0727-4953-B3FF-3FC03BFF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4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E174-D2D2-46FF-B1F8-4EC6B9AFD50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D7C-0727-4953-B3FF-3FC03BFF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E174-D2D2-46FF-B1F8-4EC6B9AFD50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B0D7C-0727-4953-B3FF-3FC03BFFE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4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6600" y="1141233"/>
            <a:ext cx="11310400" cy="5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39559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D40AD-C872-47F0-AE41-913F0B3F632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E5B4A-FE16-4C4A-A06D-663C5D274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8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itlab.banvien.com/my.tran-duy/rz_training.git" TargetMode="Externa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8;p29">
            <a:extLst>
              <a:ext uri="{FF2B5EF4-FFF2-40B4-BE49-F238E27FC236}">
                <a16:creationId xmlns:a16="http://schemas.microsoft.com/office/drawing/2014/main" id="{7C7078D9-4015-4D25-929A-52995E71FFC4}"/>
              </a:ext>
            </a:extLst>
          </p:cNvPr>
          <p:cNvSpPr txBox="1">
            <a:spLocks/>
          </p:cNvSpPr>
          <p:nvPr/>
        </p:nvSpPr>
        <p:spPr>
          <a:xfrm>
            <a:off x="3834695" y="1592305"/>
            <a:ext cx="4581603" cy="205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 Condensed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sym typeface="Roboto Condensed"/>
              </a:rPr>
              <a:t>RZ CIP TEAM</a:t>
            </a:r>
          </a:p>
        </p:txBody>
      </p:sp>
      <p:sp>
        <p:nvSpPr>
          <p:cNvPr id="3" name="Google Shape;99;p29"/>
          <p:cNvSpPr txBox="1">
            <a:spLocks noGrp="1"/>
          </p:cNvSpPr>
          <p:nvPr>
            <p:ph type="subTitle" idx="1"/>
          </p:nvPr>
        </p:nvSpPr>
        <p:spPr>
          <a:xfrm>
            <a:off x="4687714" y="5233155"/>
            <a:ext cx="7125600" cy="4508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indent="0"/>
            <a:r>
              <a:rPr lang="en" smtClean="0"/>
              <a:t>April, </a:t>
            </a:r>
            <a:r>
              <a:rPr lang="en"/>
              <a:t>2022 My Tran</a:t>
            </a:r>
          </a:p>
        </p:txBody>
      </p:sp>
    </p:spTree>
    <p:extLst>
      <p:ext uri="{BB962C8B-B14F-4D97-AF65-F5344CB8AC3E}">
        <p14:creationId xmlns:p14="http://schemas.microsoft.com/office/powerpoint/2010/main" val="67649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72" y="87464"/>
            <a:ext cx="40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4</a:t>
            </a:r>
            <a:r>
              <a:rPr lang="en-US" b="1" smtClean="0"/>
              <a:t>. GPIO hardware:</a:t>
            </a:r>
            <a:endParaRPr 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338667" y="719667"/>
            <a:ext cx="1046480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There are 54 general-purpose I/O (GPIO) lines split into two banks. All GPIO pins have at least two alternative functions within BCM. The alternate functions are usually peripheral IO and a single peripheral may appear in each bank to allow flexibility on the choice of </a:t>
            </a:r>
            <a:r>
              <a:rPr lang="en-US"/>
              <a:t>IO </a:t>
            </a:r>
            <a:r>
              <a:rPr lang="en-US" smtClean="0"/>
              <a:t>voltage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72" y="87464"/>
            <a:ext cx="40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4</a:t>
            </a:r>
            <a:r>
              <a:rPr lang="en-US" b="1" smtClean="0"/>
              <a:t>. GPIO hardware: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45" y="780486"/>
            <a:ext cx="5656822" cy="538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72" y="87464"/>
            <a:ext cx="40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4</a:t>
            </a:r>
            <a:r>
              <a:rPr lang="en-US" b="1" smtClean="0"/>
              <a:t>. GPIO hardware:</a:t>
            </a:r>
            <a:endParaRPr 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364067" y="550333"/>
            <a:ext cx="762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GPIO has 41 registers. All accesses are assumed to be 32-bit.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77" y="1126341"/>
            <a:ext cx="6254723" cy="49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72" y="87464"/>
            <a:ext cx="40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5</a:t>
            </a:r>
            <a:r>
              <a:rPr lang="en-US" b="1" smtClean="0"/>
              <a:t>. DRIVER CODE DEMO:</a:t>
            </a:r>
            <a:endParaRPr 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372533" y="550333"/>
            <a:ext cx="690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Please refer driver codes and related document at the link below</a:t>
            </a:r>
          </a:p>
          <a:p>
            <a:r>
              <a:rPr lang="en-US">
                <a:hlinkClick r:id="rId2"/>
              </a:rPr>
              <a:t>http://gitlab.banvien.com/my.tran-duy/rz_training.git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72" y="87464"/>
            <a:ext cx="40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5</a:t>
            </a:r>
            <a:r>
              <a:rPr lang="en-US" b="1" smtClean="0"/>
              <a:t>. USER APPLICATION CODE DEMO: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87" y="876236"/>
            <a:ext cx="6428655" cy="50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8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1157844" y="3163160"/>
            <a:ext cx="9876312" cy="117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5867"/>
              <a:t>Thank You For Your Attendance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11776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713948" y="1813169"/>
            <a:ext cx="5616514" cy="1217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r>
              <a:rPr lang="en-US" smtClean="0">
                <a:ea typeface="Roboto Condensed" panose="020B0604020202020204" charset="0"/>
                <a:cs typeface="Courier New"/>
              </a:rPr>
              <a:t>Linux device </a:t>
            </a:r>
            <a:r>
              <a:rPr lang="en-US" smtClean="0">
                <a:ea typeface="Roboto Condensed" panose="020B0604020202020204" charset="0"/>
                <a:cs typeface="Courier New"/>
              </a:rPr>
              <a:t>driver</a:t>
            </a:r>
            <a:br>
              <a:rPr lang="en-US" smtClean="0">
                <a:ea typeface="Roboto Condensed" panose="020B0604020202020204" charset="0"/>
                <a:cs typeface="Courier New"/>
              </a:rPr>
            </a:br>
            <a:r>
              <a:rPr lang="en-US" smtClean="0">
                <a:ea typeface="Roboto Condensed" panose="020B0604020202020204" charset="0"/>
                <a:cs typeface="Courier New"/>
              </a:rPr>
              <a:t>(communicate with harware)</a:t>
            </a:r>
            <a:endParaRPr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1478666" y="4519289"/>
            <a:ext cx="3640410" cy="92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/>
            <a:r>
              <a:rPr lang="en-US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Software Engineering</a:t>
            </a:r>
            <a:endParaRPr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</a:pPr>
            <a:r>
              <a:rPr lang="en-US"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RZ Team</a:t>
            </a:r>
            <a:endParaRPr>
              <a:latin typeface="Roboto Condensed" panose="020B0604020202020204" charset="0"/>
              <a:ea typeface="Roboto Condensed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5EA863-FAFE-4D54-8D51-C2D3087247A9}"/>
              </a:ext>
            </a:extLst>
          </p:cNvPr>
          <p:cNvSpPr txBox="1"/>
          <p:nvPr/>
        </p:nvSpPr>
        <p:spPr>
          <a:xfrm>
            <a:off x="1686523" y="3987633"/>
            <a:ext cx="322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Courier New" panose="02070309020205020404" pitchFamily="49" charset="0"/>
              </a:rPr>
              <a:t>My Tran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45516" y="1381372"/>
            <a:ext cx="4335496" cy="4275357"/>
          </a:xfrm>
        </p:spPr>
        <p:txBody>
          <a:bodyPr/>
          <a:lstStyle/>
          <a:p>
            <a:r>
              <a:rPr lang="en-US" smtClean="0"/>
              <a:t>Description: This document describe </a:t>
            </a:r>
            <a:r>
              <a:rPr lang="en-US" smtClean="0"/>
              <a:t>how to create a GPIO device driver which is connected to real hardware</a:t>
            </a:r>
          </a:p>
          <a:p>
            <a:r>
              <a:rPr lang="en-US" smtClean="0"/>
              <a:t>In this document we use Raspberry Pi 3B+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72" y="87464"/>
            <a:ext cx="30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1. </a:t>
            </a:r>
            <a:r>
              <a:rPr lang="en-US" b="1" smtClean="0"/>
              <a:t>IDEA</a:t>
            </a:r>
            <a:endParaRPr 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573740" y="627529"/>
            <a:ext cx="1085625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There are many ways to interact with hardware. But in this document, we will read and write directly to hardware </a:t>
            </a:r>
            <a:r>
              <a:rPr lang="en-US"/>
              <a:t>registers </a:t>
            </a:r>
            <a:r>
              <a:rPr lang="en-US" smtClean="0"/>
              <a:t>to deeply </a:t>
            </a:r>
            <a:r>
              <a:rPr lang="en-US"/>
              <a:t>understand how the </a:t>
            </a:r>
            <a:r>
              <a:rPr lang="en-US"/>
              <a:t>driver </a:t>
            </a:r>
            <a:r>
              <a:rPr lang="en-US" smtClean="0"/>
              <a:t>works.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To </a:t>
            </a:r>
            <a:r>
              <a:rPr lang="en-US"/>
              <a:t>read or write to the register. First we need to determine the physical address of the peripheral we need to interact </a:t>
            </a:r>
            <a:r>
              <a:rPr lang="en-US"/>
              <a:t>with</a:t>
            </a:r>
            <a:r>
              <a:rPr lang="en-US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Because </a:t>
            </a:r>
            <a:r>
              <a:rPr lang="en-US"/>
              <a:t>the operating system uses virtual memory, we will convert the physical address to a virtual address</a:t>
            </a:r>
            <a:r>
              <a:rPr lang="en-US"/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72" y="87464"/>
            <a:ext cx="30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1. </a:t>
            </a:r>
            <a:r>
              <a:rPr lang="en-US" b="1" smtClean="0"/>
              <a:t>ADDRESS MAP</a:t>
            </a:r>
            <a:endParaRPr 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63" y="645459"/>
            <a:ext cx="8437455" cy="51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72" y="87464"/>
            <a:ext cx="30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r>
              <a:rPr lang="en-US" b="1"/>
              <a:t>. ADDRESS MAP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99247" y="75303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Specifies physical base address of peripherals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" y="1256066"/>
            <a:ext cx="5943600" cy="679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9929" y="2813050"/>
            <a:ext cx="602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Specifies </a:t>
            </a:r>
            <a:r>
              <a:rPr lang="en-US"/>
              <a:t>the </a:t>
            </a:r>
            <a:r>
              <a:rPr lang="en-US" smtClean="0"/>
              <a:t>physical </a:t>
            </a:r>
            <a:r>
              <a:rPr lang="en-US"/>
              <a:t>base </a:t>
            </a:r>
            <a:r>
              <a:rPr lang="en-US" smtClean="0"/>
              <a:t>address </a:t>
            </a:r>
            <a:r>
              <a:rPr lang="en-US"/>
              <a:t>area </a:t>
            </a:r>
            <a:r>
              <a:rPr lang="en-US"/>
              <a:t>of </a:t>
            </a:r>
            <a:r>
              <a:rPr lang="en-US" smtClean="0"/>
              <a:t> GPIO </a:t>
            </a:r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4" y="3344792"/>
            <a:ext cx="5943600" cy="77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72" y="87464"/>
            <a:ext cx="30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r>
              <a:rPr lang="en-US" b="1"/>
              <a:t>. </a:t>
            </a:r>
            <a:r>
              <a:rPr lang="en-US" b="1"/>
              <a:t>ADDRESS </a:t>
            </a:r>
            <a:r>
              <a:rPr lang="en-US" b="1" smtClean="0"/>
              <a:t>MAP</a:t>
            </a:r>
            <a:endParaRPr 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296334" y="770467"/>
            <a:ext cx="9838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However, the address used in the datasheet is the "</a:t>
            </a:r>
            <a:r>
              <a:rPr lang="en-US"/>
              <a:t>bus </a:t>
            </a:r>
            <a:r>
              <a:rPr lang="en-US" smtClean="0"/>
              <a:t>address“.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To </a:t>
            </a:r>
            <a:r>
              <a:rPr lang="en-US"/>
              <a:t>convert to the physical address, </a:t>
            </a:r>
            <a:r>
              <a:rPr lang="en-US"/>
              <a:t>we </a:t>
            </a:r>
            <a:r>
              <a:rPr lang="en-US" smtClean="0"/>
              <a:t>remove </a:t>
            </a:r>
            <a:r>
              <a:rPr lang="en-US"/>
              <a:t>the first 2 bytes of the </a:t>
            </a:r>
            <a:r>
              <a:rPr lang="en-US"/>
              <a:t>bus </a:t>
            </a:r>
            <a:r>
              <a:rPr lang="en-US" smtClean="0"/>
              <a:t>address.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</a:t>
            </a:r>
            <a:r>
              <a:rPr lang="en-US" smtClean="0"/>
              <a:t>he </a:t>
            </a:r>
            <a:r>
              <a:rPr lang="en-US"/>
              <a:t>rest will be the offset of the </a:t>
            </a:r>
            <a:r>
              <a:rPr lang="en-US"/>
              <a:t>peripheral </a:t>
            </a:r>
            <a:r>
              <a:rPr lang="en-US" smtClean="0"/>
              <a:t>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Then </a:t>
            </a:r>
            <a:r>
              <a:rPr lang="en-US"/>
              <a:t>we add the base address and offset to get the address of the </a:t>
            </a:r>
            <a:r>
              <a:rPr lang="en-US"/>
              <a:t>GPIO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2" y="2415402"/>
            <a:ext cx="67818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b="1" smtClean="0"/>
              <a:t>GPIO bus address = 0x7E200000 </a:t>
            </a:r>
          </a:p>
          <a:p>
            <a:r>
              <a:rPr lang="en-US" b="1">
                <a:sym typeface="Wingdings" panose="05000000000000000000" pitchFamily="2" charset="2"/>
              </a:rPr>
              <a:t></a:t>
            </a:r>
            <a:r>
              <a:rPr lang="en-US" b="1" smtClean="0"/>
              <a:t> GPIO offset = 0x</a:t>
            </a:r>
            <a:r>
              <a:rPr lang="en-US" b="1"/>
              <a:t>200000</a:t>
            </a:r>
            <a:endParaRPr lang="en-US" b="1" smtClean="0"/>
          </a:p>
          <a:p>
            <a:r>
              <a:rPr lang="en-US" b="1" smtClean="0"/>
              <a:t>Physical GPIO base address = peripheral base address + </a:t>
            </a:r>
            <a:r>
              <a:rPr lang="en-US" b="1"/>
              <a:t>GPIO offset</a:t>
            </a:r>
            <a:endParaRPr lang="en-US"/>
          </a:p>
          <a:p>
            <a:r>
              <a:rPr lang="en-US" b="1">
                <a:sym typeface="Wingdings" panose="05000000000000000000" pitchFamily="2" charset="2"/>
              </a:rPr>
              <a:t></a:t>
            </a:r>
            <a:r>
              <a:rPr lang="en-US" b="1"/>
              <a:t> </a:t>
            </a:r>
            <a:r>
              <a:rPr lang="en-US" b="1" smtClean="0"/>
              <a:t>Physical GPIO base address </a:t>
            </a:r>
            <a:r>
              <a:rPr lang="en-US" b="1"/>
              <a:t>= 0x3F000000 </a:t>
            </a:r>
            <a:r>
              <a:rPr lang="en-US" b="1"/>
              <a:t>+ </a:t>
            </a:r>
            <a:r>
              <a:rPr lang="en-US" b="1" smtClean="0"/>
              <a:t>0x200000</a:t>
            </a:r>
            <a:endParaRPr lang="en-US"/>
          </a:p>
          <a:p>
            <a:r>
              <a:rPr lang="en-US" b="1" smtClean="0">
                <a:sym typeface="Wingdings" panose="05000000000000000000" pitchFamily="2" charset="2"/>
              </a:rPr>
              <a:t>Physical GPIO base address</a:t>
            </a:r>
            <a:r>
              <a:rPr lang="en-US" b="1" smtClean="0"/>
              <a:t> </a:t>
            </a:r>
            <a:r>
              <a:rPr lang="en-US" b="1"/>
              <a:t>=  </a:t>
            </a:r>
            <a:r>
              <a:rPr lang="en-US" b="1">
                <a:solidFill>
                  <a:srgbClr val="FF0000"/>
                </a:solidFill>
              </a:rPr>
              <a:t>0x3F200000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72" y="87464"/>
            <a:ext cx="40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r>
              <a:rPr lang="en-US" b="1" smtClean="0"/>
              <a:t>. MEMORY MAP I/O FUNCTIONS:</a:t>
            </a:r>
            <a:endParaRPr lang="en-US" b="1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6" y="1459535"/>
            <a:ext cx="9033934" cy="44590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" y="635000"/>
            <a:ext cx="955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 Linux operating system, you also can check physical memory in /proc/iomem.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72" y="87464"/>
            <a:ext cx="40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r>
              <a:rPr lang="en-US" b="1" smtClean="0"/>
              <a:t>. MEMORY MAP I/O FUNCTIONS: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381000" y="677333"/>
            <a:ext cx="1016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ioremap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Prototype: </a:t>
            </a:r>
            <a:r>
              <a:rPr lang="en-US" smtClean="0">
                <a:solidFill>
                  <a:srgbClr val="FF0000"/>
                </a:solidFill>
              </a:rPr>
              <a:t>void </a:t>
            </a:r>
            <a:r>
              <a:rPr lang="en-US">
                <a:solidFill>
                  <a:srgbClr val="FF0000"/>
                </a:solidFill>
              </a:rPr>
              <a:t>*ioremap(unsigned long phys_addr, unsigned long </a:t>
            </a:r>
            <a:r>
              <a:rPr lang="en-US">
                <a:solidFill>
                  <a:srgbClr val="FF0000"/>
                </a:solidFill>
              </a:rPr>
              <a:t>size</a:t>
            </a:r>
            <a:r>
              <a:rPr lang="en-US" smtClean="0">
                <a:solidFill>
                  <a:srgbClr val="FF0000"/>
                </a:solidFill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Funtionality: mapping physical address to virtual address</a:t>
            </a:r>
            <a:endParaRPr lang="en-US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Phys_addr: physical base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Size: size of memory region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590800"/>
            <a:ext cx="1016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iounmap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Prototype: </a:t>
            </a:r>
            <a:r>
              <a:rPr lang="en-US">
                <a:solidFill>
                  <a:srgbClr val="FF0000"/>
                </a:solidFill>
              </a:rPr>
              <a:t>void iounmap(void * </a:t>
            </a:r>
            <a:r>
              <a:rPr lang="en-US">
                <a:solidFill>
                  <a:srgbClr val="FF0000"/>
                </a:solidFill>
              </a:rPr>
              <a:t>addr</a:t>
            </a:r>
            <a:r>
              <a:rPr lang="en-US" smtClean="0">
                <a:solidFill>
                  <a:srgbClr val="FF0000"/>
                </a:solidFill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Funtionality: free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adddr : the address need to be freed</a:t>
            </a:r>
            <a:endParaRPr 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172" y="87464"/>
            <a:ext cx="40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r>
              <a:rPr lang="en-US" b="1" smtClean="0"/>
              <a:t>. IOCTL:</a:t>
            </a:r>
            <a:endParaRPr 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338667" y="719667"/>
            <a:ext cx="10464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/>
              <a:t>If you want to control device from user application. You can use </a:t>
            </a:r>
            <a:r>
              <a:rPr lang="en-US" smtClean="0">
                <a:solidFill>
                  <a:srgbClr val="FF0000"/>
                </a:solidFill>
              </a:rPr>
              <a:t>ioctl</a:t>
            </a:r>
            <a:r>
              <a:rPr lang="en-US" smtClean="0"/>
              <a:t> function which will call </a:t>
            </a:r>
            <a:r>
              <a:rPr lang="en-US" smtClean="0">
                <a:solidFill>
                  <a:srgbClr val="FF0000"/>
                </a:solidFill>
              </a:rPr>
              <a:t>unlocked_ioctl</a:t>
            </a:r>
            <a:r>
              <a:rPr lang="en-US" smtClean="0"/>
              <a:t> file operation at kernel space.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Prototype:  </a:t>
            </a:r>
            <a:r>
              <a:rPr lang="en-US">
                <a:solidFill>
                  <a:srgbClr val="FF0000"/>
                </a:solidFill>
              </a:rPr>
              <a:t>int ioctl(int fd, int cmd</a:t>
            </a:r>
            <a:r>
              <a:rPr lang="en-US">
                <a:solidFill>
                  <a:srgbClr val="FF0000"/>
                </a:solidFill>
              </a:rPr>
              <a:t>, </a:t>
            </a:r>
            <a:r>
              <a:rPr lang="en-US" smtClean="0">
                <a:solidFill>
                  <a:srgbClr val="FF0000"/>
                </a:solidFill>
              </a:rPr>
              <a:t>...);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Here, </a:t>
            </a:r>
            <a:r>
              <a:rPr lang="en-US">
                <a:solidFill>
                  <a:srgbClr val="FF0000"/>
                </a:solidFill>
              </a:rPr>
              <a:t>fd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is the file descriptor returned from open() and </a:t>
            </a:r>
            <a:r>
              <a:rPr lang="en-US">
                <a:solidFill>
                  <a:srgbClr val="FF0000"/>
                </a:solidFill>
              </a:rPr>
              <a:t>cmd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is the same as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what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implemented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in the kernel module’s </a:t>
            </a:r>
            <a:r>
              <a:rPr lang="en-US">
                <a:solidFill>
                  <a:srgbClr val="FF0000"/>
                </a:solidFill>
              </a:rPr>
              <a:t>ioctl().</a:t>
            </a:r>
          </a:p>
        </p:txBody>
      </p:sp>
    </p:spTree>
    <p:extLst>
      <p:ext uri="{BB962C8B-B14F-4D97-AF65-F5344CB8AC3E}">
        <p14:creationId xmlns:p14="http://schemas.microsoft.com/office/powerpoint/2010/main" val="20350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79e951c-dead-4df1-87e1-147ffa1a002f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9C5F8936314E44819681840DC27DAD" ma:contentTypeVersion="9" ma:contentTypeDescription="Create a new document." ma:contentTypeScope="" ma:versionID="0b042dd47d41aaeff3a111e8e3a0c47e">
  <xsd:schema xmlns:xsd="http://www.w3.org/2001/XMLSchema" xmlns:xs="http://www.w3.org/2001/XMLSchema" xmlns:p="http://schemas.microsoft.com/office/2006/metadata/properties" xmlns:ns2="9d58cf6f-a6cd-4ab9-8bf4-03a32d6694f0" xmlns:ns3="479e951c-dead-4df1-87e1-147ffa1a002f" targetNamespace="http://schemas.microsoft.com/office/2006/metadata/properties" ma:root="true" ma:fieldsID="6a4b592615eb74c0682ce74e66e8b729" ns2:_="" ns3:_="">
    <xsd:import namespace="9d58cf6f-a6cd-4ab9-8bf4-03a32d6694f0"/>
    <xsd:import namespace="479e951c-dead-4df1-87e1-147ffa1a00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8cf6f-a6cd-4ab9-8bf4-03a32d6694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9e951c-dead-4df1-87e1-147ffa1a002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4808A2-4A32-4C41-8961-76B99EFC45F5}">
  <ds:schemaRefs>
    <ds:schemaRef ds:uri="479e951c-dead-4df1-87e1-147ffa1a002f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9d58cf6f-a6cd-4ab9-8bf4-03a32d6694f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1DD2585-EA09-42C6-8C15-D6F332F2A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58cf6f-a6cd-4ab9-8bf4-03a32d6694f0"/>
    <ds:schemaRef ds:uri="479e951c-dead-4df1-87e1-147ffa1a00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FBF5B5-A545-4F59-A031-A6043E8A7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4647</TotalTime>
  <Words>501</Words>
  <Application>Microsoft Office PowerPoint</Application>
  <PresentationFormat>Widescreen</PresentationFormat>
  <Paragraphs>52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Roboto Condensed</vt:lpstr>
      <vt:lpstr>Wingdings</vt:lpstr>
      <vt:lpstr>Office Theme</vt:lpstr>
      <vt:lpstr>1_Office Theme</vt:lpstr>
      <vt:lpstr>2_Office Theme</vt:lpstr>
      <vt:lpstr>PowerPoint Presentation</vt:lpstr>
      <vt:lpstr>Linux device driver (communicate with harware)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Duy My</dc:creator>
  <cp:lastModifiedBy>Tran Duy My</cp:lastModifiedBy>
  <cp:revision>143</cp:revision>
  <dcterms:created xsi:type="dcterms:W3CDTF">2022-01-13T09:23:09Z</dcterms:created>
  <dcterms:modified xsi:type="dcterms:W3CDTF">2022-05-02T14:37:23Z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0x010100B19C5F8936314E44819681840DC27DAD</vt:lpwstr>
  </property>
  <property fmtid="{D5CDD505-2E9C-101B-9397-08002B2CF9AE}" pid="3" name="Order">
    <vt:r8>4200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