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597" r:id="rId4"/>
    <p:sldId id="617" r:id="rId6"/>
    <p:sldId id="630" r:id="rId7"/>
    <p:sldId id="629" r:id="rId8"/>
    <p:sldId id="631" r:id="rId9"/>
    <p:sldId id="621" r:id="rId10"/>
    <p:sldId id="632" r:id="rId11"/>
    <p:sldId id="633" r:id="rId12"/>
    <p:sldId id="63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C4BEA1E0-A078-454C-9D67-72AD4025A245}">
          <p14:sldIdLst>
            <p14:sldId id="257"/>
            <p14:sldId id="597"/>
            <p14:sldId id="617"/>
            <p14:sldId id="630"/>
            <p14:sldId id="629"/>
            <p14:sldId id="631"/>
            <p14:sldId id="621"/>
            <p14:sldId id="632"/>
            <p14:sldId id="633"/>
            <p14:sldId id="63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BC3"/>
    <a:srgbClr val="FF33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969" autoAdjust="0"/>
  </p:normalViewPr>
  <p:slideViewPr>
    <p:cSldViewPr snapToGrid="0" snapToObjects="1">
      <p:cViewPr varScale="1">
        <p:scale>
          <a:sx n="82" d="100"/>
          <a:sy n="82" d="100"/>
        </p:scale>
        <p:origin x="94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7B5CE-4EA1-4AA2-9638-F4961093693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53E7-1D80-409B-816A-20BDAD5A74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>
                <a:effectLst/>
              </a:rPr>
              <a:t>Waterfall (Mô hình thác nước) là một phương pháp phát triển phần mềm truyền thống, tuần tự, trong đó quá trình phát triển được chia thành các giai đoạn rõ r</a:t>
            </a:r>
            <a:r>
              <a:rPr lang="en-US">
                <a:effectLst/>
              </a:rPr>
              <a:t>à</a:t>
            </a:r>
            <a:r>
              <a:rPr lang="vi-VN">
                <a:effectLst/>
              </a:rPr>
              <a:t>ng</a:t>
            </a:r>
            <a:r>
              <a:rPr lang="en-US">
                <a:effectLst/>
              </a:rPr>
              <a:t>.</a:t>
            </a:r>
            <a:endParaRPr lang="en-US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vi-VN">
              <a:effectLst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(Java hay .NET,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v.v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Oralce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MySQL,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v.v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en-US" sz="18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err="1">
                <a:effectLst/>
              </a:rPr>
              <a:t>Ví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dụ</a:t>
            </a:r>
            <a:r>
              <a:rPr lang="en-US" sz="2800" b="1">
                <a:effectLst/>
              </a:rPr>
              <a:t>: </a:t>
            </a:r>
            <a:r>
              <a:rPr lang="en-US" sz="2800" b="1" err="1">
                <a:effectLst/>
              </a:rPr>
              <a:t>Tóm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tắt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quy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trình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phát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triển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Hệ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thống</a:t>
            </a:r>
            <a:r>
              <a:rPr lang="en-US" sz="2800" b="1">
                <a:effectLst/>
              </a:rPr>
              <a:t> Quản </a:t>
            </a:r>
            <a:r>
              <a:rPr lang="en-US" sz="2800" b="1" err="1">
                <a:effectLst/>
              </a:rPr>
              <a:t>lý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Bệnh</a:t>
            </a:r>
            <a:r>
              <a:rPr lang="en-US" sz="2800" b="1">
                <a:effectLst/>
              </a:rPr>
              <a:t> </a:t>
            </a:r>
            <a:r>
              <a:rPr lang="en-US" sz="2800" b="1" err="1">
                <a:effectLst/>
              </a:rPr>
              <a:t>viện</a:t>
            </a:r>
            <a:endParaRPr lang="en-US" sz="2800" b="1">
              <a:effectLst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en-US" sz="18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vi-VN" sz="4000" b="1"/>
              <a:t>Giai đoạn 1</a:t>
            </a:r>
            <a:r>
              <a:rPr lang="vi-VN" sz="4000"/>
              <a:t>: Thu thập yêu cầu từ bác sĩ, y tá, quản lý; tạo SRS chi tiết (4-6 tuần). </a:t>
            </a:r>
            <a:r>
              <a:rPr lang="vi-VN" sz="4000" b="1"/>
              <a:t>Giai đoạn 2</a:t>
            </a:r>
            <a:r>
              <a:rPr lang="vi-VN" sz="4000"/>
              <a:t>: Thiết kế hệ thống với sơ đồ UML và kiến trúc client-server (3-5 tuần). </a:t>
            </a:r>
            <a:r>
              <a:rPr lang="vi-VN" sz="4000" b="1"/>
              <a:t>Giai đoạn 3</a:t>
            </a:r>
            <a:r>
              <a:rPr lang="vi-VN" sz="4000"/>
              <a:t>: Lập trình các module như Quản lý Bệnh nhân, Lịch hẹn, Thanh toán (8-12 tuần). </a:t>
            </a:r>
            <a:endParaRPr lang="en-US" sz="4000"/>
          </a:p>
          <a:p>
            <a:pPr>
              <a:buNone/>
            </a:pPr>
            <a:r>
              <a:rPr lang="vi-VN" sz="4000" b="1"/>
              <a:t>Giai đoạn 4</a:t>
            </a:r>
            <a:r>
              <a:rPr lang="vi-VN" sz="4000"/>
              <a:t>: Kiểm thử unit, integration, system, và UAT để đảm bảo chất lượng (4-6 tuần). </a:t>
            </a:r>
            <a:endParaRPr lang="en-US" sz="4000"/>
          </a:p>
          <a:p>
            <a:pPr>
              <a:buNone/>
            </a:pPr>
            <a:r>
              <a:rPr lang="vi-VN" sz="4000" b="1"/>
              <a:t>Giai đoạn 5</a:t>
            </a:r>
            <a:r>
              <a:rPr lang="vi-VN" sz="4000"/>
              <a:t>: Triển khai hệ thống và đào tạo người dùng (2-4 tuần). </a:t>
            </a:r>
            <a:endParaRPr lang="en-US" sz="4000"/>
          </a:p>
          <a:p>
            <a:pPr>
              <a:buNone/>
            </a:pPr>
            <a:r>
              <a:rPr lang="vi-VN" sz="4000" b="1"/>
              <a:t>Giai đoạn 6</a:t>
            </a:r>
            <a:r>
              <a:rPr lang="vi-VN" sz="4000"/>
              <a:t>: Bảo trì liên tục để sửa lỗi và cập nhật (liên tục).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F53E7-1D80-409B-816A-20BDAD5A7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50000"/>
              </a:lnSpc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PM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F53E7-1D80-409B-816A-20BDAD5A7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50000"/>
              </a:lnSpc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PM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F53E7-1D80-409B-816A-20BDAD5A7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50000"/>
              </a:lnSpc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PM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F53E7-1D80-409B-816A-20BDAD5A7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F53E7-1D80-409B-816A-20BDAD5A74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9" y="3666394"/>
            <a:ext cx="5196254" cy="1283677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69278" y="5794132"/>
            <a:ext cx="4848765" cy="9185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05607"/>
            <a:ext cx="1971675" cy="527135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733" y="905609"/>
            <a:ext cx="5800725" cy="5271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80" y="3666396"/>
            <a:ext cx="5196254" cy="1283677"/>
          </a:xfrm>
        </p:spPr>
        <p:txBody>
          <a:bodyPr anchor="b">
            <a:noAutofit/>
          </a:bodyPr>
          <a:lstStyle>
            <a:lvl1pPr algn="ctr">
              <a:defRPr sz="3375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69278" y="5794132"/>
            <a:ext cx="4848765" cy="91855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46" y="2"/>
            <a:ext cx="7658100" cy="589085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861647"/>
            <a:ext cx="8572500" cy="546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3534" y="6559062"/>
            <a:ext cx="995729" cy="2989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8" y="6559062"/>
            <a:ext cx="6873386" cy="298938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262" y="6550273"/>
            <a:ext cx="703384" cy="298937"/>
          </a:xfrm>
        </p:spPr>
        <p:txBody>
          <a:bodyPr/>
          <a:lstStyle>
            <a:lvl1pPr algn="r">
              <a:defRPr/>
            </a:lvl1pPr>
          </a:lstStyle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3" y="16976"/>
            <a:ext cx="7526213" cy="5721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948877" cy="53078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33" y="987425"/>
            <a:ext cx="3271287" cy="53078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733" y="1"/>
            <a:ext cx="7605346" cy="580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732" y="879232"/>
            <a:ext cx="8563706" cy="5512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1430" y="6567854"/>
            <a:ext cx="1301263" cy="290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32" y="6567857"/>
            <a:ext cx="6743697" cy="290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693" y="6567856"/>
            <a:ext cx="518746" cy="259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8555" y="4012019"/>
            <a:ext cx="5172570" cy="962757"/>
          </a:xfrm>
        </p:spPr>
        <p:txBody>
          <a:bodyPr>
            <a:noAutofit/>
          </a:bodyPr>
          <a:lstStyle/>
          <a:p>
            <a:pPr algn="l"/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k</a:t>
            </a: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iểm thử tự động</a:t>
            </a: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Selenium theo hướng DDT cho website bán quần áo BadHabits</a:t>
            </a:r>
            <a:endParaRPr lang="en-US" alt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Thị Huế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4000" y="5934245"/>
            <a:ext cx="4848765" cy="688914"/>
          </a:xfrm>
        </p:spPr>
        <p:txBody>
          <a:bodyPr>
            <a:normAutofit lnSpcReduction="20000"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Học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phần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Kiểm thử ứng dụng web và mobile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Giảng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viên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Đỗ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Thu Trang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Triển khai kiểm thử tự động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tr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ờng hợp kiểm thử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-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Chức 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 nhập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Char char="-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Chức năng Tìm kiếm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Segoe UI" panose="020B0502040204020203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4A3715-FC91-284B-8702-1BAEDE956EBF}" type="slidenum">
              <a:rPr lang="en-US" smtClean="0"/>
            </a:fld>
            <a:endParaRPr lang="en-US"/>
          </a:p>
        </p:txBody>
      </p:sp>
      <p:pic>
        <p:nvPicPr>
          <p:cNvPr id="5" name="Picture 29" descr="Screenshot 2025-10-25 225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683" y="1582103"/>
            <a:ext cx="5568315" cy="1356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0" descr="Screenshot 2025-10-25 225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5036820" cy="2747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5797"/>
            <a:ext cx="7886700" cy="614589"/>
          </a:xfrm>
        </p:spPr>
        <p:txBody>
          <a:bodyPr/>
          <a:lstStyle/>
          <a:p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5598" y="1091682"/>
            <a:ext cx="827535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Triển khai kiểm thử ứng dụng 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đề 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1475" y="683895"/>
            <a:ext cx="8491220" cy="5662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1.1. L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chọn 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ề tài</a:t>
            </a:r>
            <a:endParaRPr lang="en-US" alt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ổi số thúc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ẩy nhu cầu kiểm thử phần mềm trong th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ơng mại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iện tử.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BadHabits có hiện t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ợng phản hồi chậm, ch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tối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 trải nghiệm ng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thủ công gặp nhiều hạn chế, khó mở rộng.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ề tài nhằm áp dụng kiểm thử tự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ộng với Selenium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ể nâng cao chất l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ợng hệ thống và r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luyện kỹ n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thực tế.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1.2. Mục tiêu của 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ề tài</a:t>
            </a:r>
            <a:endParaRPr lang="en-US" alt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 quát: Xây dựng framework kiểm thử tự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ộng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ảm bảo chất l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ợng cho website BadHabits.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 thể: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chức n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và nghiệp vụ website.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framework module hóa, dễ bảo trì.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hợp Selenium với TestNG/Maven/ExtentReports.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trên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trình duyệt,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ộ phân giải.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sánh hiệu quả giữa kiểm thử tự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ộng và thủ công.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 tài liệu h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framework.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Tổng quan đề tài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610" y="691515"/>
            <a:ext cx="8554085" cy="5858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 Phạm vi và giới hạn</a:t>
            </a:r>
            <a:endParaRPr lang="en-US" alt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Website: https://www.badhabitsstore.vn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8/2025 – 10/2025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ối t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ợng: Ng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ời dùng, QA, lập trình viên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ngh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ĩ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a: Cải thiện chất l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ợng kiểm thử và trải nghiệm ng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1.4. Nội dung thực hiện</a:t>
            </a:r>
            <a:endParaRPr lang="en-US" alt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thống, nghiên cứu công cụ.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– 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ánh giá – viết tài liệu.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1.5. Ph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ơng pháp tiếp cận</a:t>
            </a:r>
            <a:endParaRPr lang="en-US" alt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 sát thực tế.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hành vi ng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 công cụ mã nguồn mở.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dụng phát triển lặp – cải tiến liên tục.</a:t>
            </a:r>
            <a:endParaRPr lang="en-US" alt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0195" y="800735"/>
            <a:ext cx="8569960" cy="5543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Tổng quan về kiểm thử tự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ộng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ộng là quá trình dùng phần mềm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 thực hiện test case thay cho kiểm thử thủ công. Nó giúp 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 chính xác, tiết kiệm thời gian, giảm chi phí và dễ tái sử dụng.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Lợi ích chính: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ộng, nhanh, chính xác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và tái sử dụng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Agile, DevOps, CI/CD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kiểm thử: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chức 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giao diện (UI)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hiệu 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hồi quy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dụng trong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ề tài: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giao diện với Selenium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hiệu 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với JMeter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Cơ sở lý thuyết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" y="861695"/>
            <a:ext cx="4282440" cy="56889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2.2. Giới thiệu công cụ sử dụng</a:t>
            </a:r>
            <a:endParaRPr lang="en-US" alt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WebDriver: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Tự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ộng thao tác trên trình duyệt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trình duyệt,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ngôn ngữ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Java trong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ề tài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IDEA: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IDE hỗ trợ mạnh cho Java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TestNG, Maven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TestNG: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test theo nhóm,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 tiên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test song song và báo cáo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Apache JMeter: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hiệu 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ng, mô phỏng nhiều 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 thời gian phản hồi, tải hệ thống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ExtentReports:</a:t>
            </a: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Tạo báo cáo HTML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ẹp mắt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Ghi log, chụp ảnh lỗi, thể hiện Pass/Fail 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ràng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656455" y="839470"/>
            <a:ext cx="4394200" cy="5459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2.3 Kiến trúc Framework kiểm thử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Linear: Ghi thao tác, dễ dùng, khó bảo trì.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Modular: Chia module, tái sử dụng cao.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Data-Driven: Dữ liệu tách riêng, dễ mở rộng.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Keyword-Driven: Dùng từ khóa thao tác, dễ viết.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Hybrid: Kết hợp nhiều mô hình →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ề tài dùng Hybrid: POM + Data-Driven + ExtentReports.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2.4 Viết Test Script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trúc: Setup → Action → Assertion → Teardown.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Nguyên tắc: Dùng POM, tránh hard-code, ghi log,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 tiên chờ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ộng.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Công cụ: Selenium, TestNG, ExtentReports, IntelliJ IDEA.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Triển khai kiểm thử tự động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" y="819785"/>
            <a:ext cx="5696585" cy="569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kiểm thử tự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ộng (Kết hợp giữa Data-driven và POM)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kiểm thử tự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xây dựng theo mô hình Page Object Model (POM) 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ây là mô hình giúp tách biệt 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ràng giữa lớp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iều khiển (test logic) và lớp giao diện trang web (page objects), giúp mã nguồn dễ mở rộng, dễ bảo trì và tái sử dụng.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tổng thể của framework 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9" descr="Screenshot 2025-10-24 222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7110" y="1030923"/>
            <a:ext cx="2667000" cy="5272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042535" y="2559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Triển khai kiểm thử tự động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" y="759460"/>
            <a:ext cx="5213985" cy="5688965"/>
          </a:xfrm>
        </p:spPr>
        <p:txBody>
          <a:bodyPr>
            <a:noAutofit/>
          </a:bodyPr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base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BaseTest.java: Chứa các ph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ơng thức khởi tạo WebDriver, cài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ặt cấu hình tr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ớc và sau khi chạy test.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DriverFactory.java: Quản 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việc khởi tạo và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óng trình duyệt (Chrome, Firefox,…).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pages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Chứa các lớp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ại diện cho từng trang của website BadHabits, mỗi lớp bao gồm các phần tử (element locator) và hành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ộng 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ơng ứng.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LoginPage.java: xử 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nhập email, mật khẩu và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nhập.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RegisterPage.java: xử 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thao tác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CartPage.java: xử 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thêm, xóa sản phẩm trong giỏ hàng.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SearchPage.java: xử 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tìm kiếm sản phẩm.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ForgotPasswordPage.java: kiểm thử chức 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quên mật khẩu.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tests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Chứa các lớp test runner t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ơng ứng cho từng nhóm chức 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AuthTestRunner.java: chạy toàn bộ kiểm thử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nhập, tìm kiếm.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RegisterTestRunner.java: kiểm thử riêng chức 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k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CartTest.java: kiểm thử chức 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giỏ hàng.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SearchTestRunner.java: kiểm thử chức n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 tìm kiếm.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+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ForgotPasswordTest.java: kiểm thử quên mật khẩu.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4A3715-FC91-284B-8702-1BAEDE956EBF}" type="slidenum">
              <a:rPr lang="en-US" smtClean="0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699000" y="988695"/>
            <a:ext cx="4281805" cy="5459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631180" y="886460"/>
            <a:ext cx="3272790" cy="5688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utils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Chứa các lớp tiện ích phục vụ cho việc xử 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chụp ảnh màn hình khi lỗi, tạo báo cáo ExtentReports, v.v.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egoe UI" panose="020B0502040204020203" charset="0"/>
              <a:buChar char="-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u lại các tệp log chi tiết quá trình chạy kiểm thử (ví dụ: test-log.txt).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Triển khai kiểm thử tự động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v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thi và báo cáo kiểm thử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kiểm thử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-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kiểm thử nhằm xác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ịnh cách thức và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iều kiện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ể thực hiện các test case,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ảm bảo kiểm tra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ầy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ủ các chức 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 chính của website BadHabits (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 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đă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 nhập, tìm kiếm, thêm và xóa sản phẩm trong giỏ hàng). Việc thiết kế dựa trên yêu cầu hệ thống, giao diện 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và mục tiêu kiểm thử.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-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Các tiêu chí chính gồm: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+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ảm bảo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ộ bao phủ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ầy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ủ cho từng yêu cầu chức 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+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dữ liệu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ầu vào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dạng (hợp lệ và không hợp lệ).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+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iều kiện tiên quyết phù hợp tr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ớc khi kiểm thử.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egoe UI" panose="020B0502040204020203" charset="0"/>
              <a:buChar char="+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ịnh 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 mong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ợi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ể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ối chiếu với thực tế.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sử dụng: Selenium WebDriver, TestNG, và ExtentReports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ể mô phỏng thao tác, tổ chức kiểm thử, và tạo báo cáo trực quan.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4A3715-FC91-284B-8702-1BAEDE956E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01 Tong quan ve Cong dan so</Template>
  <TotalTime>0</TotalTime>
  <Words>5331</Words>
  <Application>WPS Presentation</Application>
  <PresentationFormat>On-screen Show (4:3)</PresentationFormat>
  <Paragraphs>176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Symbol</vt:lpstr>
      <vt:lpstr>Wingdings</vt:lpstr>
      <vt:lpstr>Segoe UI</vt:lpstr>
      <vt:lpstr>Microsoft YaHei</vt:lpstr>
      <vt:lpstr>Arial Unicode MS</vt:lpstr>
      <vt:lpstr>Office Theme</vt:lpstr>
      <vt:lpstr>PowerPoint 演示文稿</vt:lpstr>
      <vt:lpstr>Nội dung trình bày</vt:lpstr>
      <vt:lpstr>1. Tổng quan đề tài</vt:lpstr>
      <vt:lpstr>1. Tổng quan đề tài</vt:lpstr>
      <vt:lpstr>2. Cơ sở lý thuyết</vt:lpstr>
      <vt:lpstr>2. Cơ sở lý thuyết</vt:lpstr>
      <vt:lpstr>3. Triển khai kiểm thử tự động</vt:lpstr>
      <vt:lpstr>3. Triển khai kiểm thử tự động</vt:lpstr>
      <vt:lpstr>3. Triển khai kiểm thử tự động</vt:lpstr>
      <vt:lpstr>3. Triển khai kiểm thử tự động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Tổng quan về  thế giới số</dc:title>
  <dc:creator>Namvh</dc:creator>
  <cp:lastModifiedBy>tth 1006</cp:lastModifiedBy>
  <cp:revision>648</cp:revision>
  <dcterms:created xsi:type="dcterms:W3CDTF">2022-10-11T13:55:00Z</dcterms:created>
  <dcterms:modified xsi:type="dcterms:W3CDTF">2025-10-27T03:54:43Z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A27F0DCC405B4DF58659232707922CE0_13</vt:lpwstr>
  </property>
  <property fmtid="{D5CDD505-2E9C-101B-9397-08002B2CF9AE}" pid="3" name="KSOProductBuildVer">
    <vt:lpwstr>1033-12.2.0.23131</vt:lpwstr>
  </property>
</Properties>
</file>