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8" r:id="rId2"/>
    <p:sldId id="309" r:id="rId3"/>
    <p:sldId id="370" r:id="rId4"/>
    <p:sldId id="311" r:id="rId5"/>
    <p:sldId id="313" r:id="rId6"/>
    <p:sldId id="369"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56" r:id="rId21"/>
    <p:sldId id="328" r:id="rId22"/>
    <p:sldId id="329" r:id="rId23"/>
    <p:sldId id="332" r:id="rId24"/>
    <p:sldId id="357" r:id="rId25"/>
  </p:sldIdLst>
  <p:sldSz cx="12192000" cy="6858000"/>
  <p:notesSz cx="6858000" cy="9144000"/>
  <p:embeddedFontLst>
    <p:embeddedFont>
      <p:font typeface="Calibri" panose="020F0502020204030204" pitchFamily="34" charset="0"/>
      <p:regular r:id="rId26"/>
      <p:bold r:id="rId27"/>
      <p:italic r:id="rId28"/>
      <p:boldItalic r:id="rId29"/>
    </p:embeddedFont>
  </p:embeddedFontLst>
  <p:custDataLst>
    <p:tags r:id="rId3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99"/>
    <a:srgbClr val="FFCC66"/>
    <a:srgbClr val="FF9966"/>
    <a:srgbClr val="CC3300"/>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6" autoAdjust="0"/>
    <p:restoredTop sz="98451" autoAdjust="0"/>
  </p:normalViewPr>
  <p:slideViewPr>
    <p:cSldViewPr>
      <p:cViewPr varScale="1">
        <p:scale>
          <a:sx n="71" d="100"/>
          <a:sy n="71" d="100"/>
        </p:scale>
        <p:origin x="56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6183D7-52A7-4A67-BA09-CF2CB6495009}" type="slidenum">
              <a:rPr lang="en-US" altLang="en-US"/>
              <a:pPr>
                <a:defRPr/>
              </a:pPr>
              <a:t>‹#›</a:t>
            </a:fld>
            <a:endParaRPr lang="en-US" altLang="en-US"/>
          </a:p>
        </p:txBody>
      </p:sp>
    </p:spTree>
    <p:extLst>
      <p:ext uri="{BB962C8B-B14F-4D97-AF65-F5344CB8AC3E}">
        <p14:creationId xmlns:p14="http://schemas.microsoft.com/office/powerpoint/2010/main" val="8549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73F209-6CC5-47CB-A254-298AC51F56C9}" type="slidenum">
              <a:rPr lang="en-US" altLang="en-US"/>
              <a:pPr>
                <a:defRPr/>
              </a:pPr>
              <a:t>‹#›</a:t>
            </a:fld>
            <a:endParaRPr lang="en-US" altLang="en-US"/>
          </a:p>
        </p:txBody>
      </p:sp>
    </p:spTree>
    <p:extLst>
      <p:ext uri="{BB962C8B-B14F-4D97-AF65-F5344CB8AC3E}">
        <p14:creationId xmlns:p14="http://schemas.microsoft.com/office/powerpoint/2010/main" val="342858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44554F-A622-4D30-8F81-A8D183BBB6AE}" type="slidenum">
              <a:rPr lang="en-US" altLang="en-US"/>
              <a:pPr>
                <a:defRPr/>
              </a:pPr>
              <a:t>‹#›</a:t>
            </a:fld>
            <a:endParaRPr lang="en-US" altLang="en-US"/>
          </a:p>
        </p:txBody>
      </p:sp>
    </p:spTree>
    <p:extLst>
      <p:ext uri="{BB962C8B-B14F-4D97-AF65-F5344CB8AC3E}">
        <p14:creationId xmlns:p14="http://schemas.microsoft.com/office/powerpoint/2010/main" val="379713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E74260-9073-4E3B-8544-53216F1667C6}" type="slidenum">
              <a:rPr lang="en-US" altLang="en-US"/>
              <a:pPr>
                <a:defRPr/>
              </a:pPr>
              <a:t>‹#›</a:t>
            </a:fld>
            <a:endParaRPr lang="en-US" altLang="en-US"/>
          </a:p>
        </p:txBody>
      </p:sp>
    </p:spTree>
    <p:extLst>
      <p:ext uri="{BB962C8B-B14F-4D97-AF65-F5344CB8AC3E}">
        <p14:creationId xmlns:p14="http://schemas.microsoft.com/office/powerpoint/2010/main" val="156531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235EEC-36E1-44D4-99C2-00ACBA54AA0C}" type="slidenum">
              <a:rPr lang="en-US" altLang="en-US"/>
              <a:pPr>
                <a:defRPr/>
              </a:pPr>
              <a:t>‹#›</a:t>
            </a:fld>
            <a:endParaRPr lang="en-US" altLang="en-US"/>
          </a:p>
        </p:txBody>
      </p:sp>
    </p:spTree>
    <p:extLst>
      <p:ext uri="{BB962C8B-B14F-4D97-AF65-F5344CB8AC3E}">
        <p14:creationId xmlns:p14="http://schemas.microsoft.com/office/powerpoint/2010/main" val="189754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724843-516D-40DD-882A-431A2F3B1682}" type="slidenum">
              <a:rPr lang="en-US" altLang="en-US"/>
              <a:pPr>
                <a:defRPr/>
              </a:pPr>
              <a:t>‹#›</a:t>
            </a:fld>
            <a:endParaRPr lang="en-US" altLang="en-US"/>
          </a:p>
        </p:txBody>
      </p:sp>
    </p:spTree>
    <p:extLst>
      <p:ext uri="{BB962C8B-B14F-4D97-AF65-F5344CB8AC3E}">
        <p14:creationId xmlns:p14="http://schemas.microsoft.com/office/powerpoint/2010/main" val="219027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640655E-7BF6-4D63-B76A-6DABB11966ED}" type="slidenum">
              <a:rPr lang="en-US" altLang="en-US"/>
              <a:pPr>
                <a:defRPr/>
              </a:pPr>
              <a:t>‹#›</a:t>
            </a:fld>
            <a:endParaRPr lang="en-US" altLang="en-US"/>
          </a:p>
        </p:txBody>
      </p:sp>
    </p:spTree>
    <p:extLst>
      <p:ext uri="{BB962C8B-B14F-4D97-AF65-F5344CB8AC3E}">
        <p14:creationId xmlns:p14="http://schemas.microsoft.com/office/powerpoint/2010/main" val="257483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82FFFD-75B9-4C0C-B1E6-D85541D04778}" type="slidenum">
              <a:rPr lang="en-US" altLang="en-US"/>
              <a:pPr>
                <a:defRPr/>
              </a:pPr>
              <a:t>‹#›</a:t>
            </a:fld>
            <a:endParaRPr lang="en-US" altLang="en-US"/>
          </a:p>
        </p:txBody>
      </p:sp>
    </p:spTree>
    <p:extLst>
      <p:ext uri="{BB962C8B-B14F-4D97-AF65-F5344CB8AC3E}">
        <p14:creationId xmlns:p14="http://schemas.microsoft.com/office/powerpoint/2010/main" val="134794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CB52C6B-B77C-49E6-B446-985B3FE25789}" type="slidenum">
              <a:rPr lang="en-US" altLang="en-US"/>
              <a:pPr>
                <a:defRPr/>
              </a:pPr>
              <a:t>‹#›</a:t>
            </a:fld>
            <a:endParaRPr lang="en-US" altLang="en-US"/>
          </a:p>
        </p:txBody>
      </p:sp>
    </p:spTree>
    <p:extLst>
      <p:ext uri="{BB962C8B-B14F-4D97-AF65-F5344CB8AC3E}">
        <p14:creationId xmlns:p14="http://schemas.microsoft.com/office/powerpoint/2010/main" val="51578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7A7B3E-DE0F-4021-B70B-77024E00C74B}" type="slidenum">
              <a:rPr lang="en-US" altLang="en-US"/>
              <a:pPr>
                <a:defRPr/>
              </a:pPr>
              <a:t>‹#›</a:t>
            </a:fld>
            <a:endParaRPr lang="en-US" altLang="en-US"/>
          </a:p>
        </p:txBody>
      </p:sp>
    </p:spTree>
    <p:extLst>
      <p:ext uri="{BB962C8B-B14F-4D97-AF65-F5344CB8AC3E}">
        <p14:creationId xmlns:p14="http://schemas.microsoft.com/office/powerpoint/2010/main" val="192906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FE7DAF-4B64-4BF8-8556-6026377CDB94}" type="slidenum">
              <a:rPr lang="en-US" altLang="en-US"/>
              <a:pPr>
                <a:defRPr/>
              </a:pPr>
              <a:t>‹#›</a:t>
            </a:fld>
            <a:endParaRPr lang="en-US" altLang="en-US"/>
          </a:p>
        </p:txBody>
      </p:sp>
    </p:spTree>
    <p:extLst>
      <p:ext uri="{BB962C8B-B14F-4D97-AF65-F5344CB8AC3E}">
        <p14:creationId xmlns:p14="http://schemas.microsoft.com/office/powerpoint/2010/main" val="147381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B138015-65AA-43B4-9129-07BD672DCE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xml"/><Relationship Id="rId18" Type="http://schemas.openxmlformats.org/officeDocument/2006/relationships/image" Target="../media/image11.jpeg"/><Relationship Id="rId3" Type="http://schemas.openxmlformats.org/officeDocument/2006/relationships/audio" Target="file:///D:\D\b&#224;i%20&#244;n%20+%20nh&#7841;c\nh&#7841;c%20bai%20hoc\&#431;&#7899;c%20M&#417;%20Ng&#432;&#7901;i%20Chi&#7871;n%20S&#297;.mp3" TargetMode="External"/><Relationship Id="rId21" Type="http://schemas.openxmlformats.org/officeDocument/2006/relationships/image" Target="../media/image14.jpeg"/><Relationship Id="rId7" Type="http://schemas.openxmlformats.org/officeDocument/2006/relationships/image" Target="../media/image3.gif"/><Relationship Id="rId12" Type="http://schemas.openxmlformats.org/officeDocument/2006/relationships/image" Target="../media/image7.gif"/><Relationship Id="rId17" Type="http://schemas.openxmlformats.org/officeDocument/2006/relationships/slide" Target="slide3.xml"/><Relationship Id="rId2" Type="http://schemas.openxmlformats.org/officeDocument/2006/relationships/video" Target="file:///C:\Users\TrungHV\Downloads\Kh&#225;t%20V&#7885;ng%20Tu&#7893;i%20Tr&#7867;%20-%20Nh&#243;m%20FM,%20PIANO,%20L&#225;%20Xanh,%20B.O.M.mpg.mp4" TargetMode="External"/><Relationship Id="rId16" Type="http://schemas.openxmlformats.org/officeDocument/2006/relationships/image" Target="../media/image10.png"/><Relationship Id="rId20" Type="http://schemas.openxmlformats.org/officeDocument/2006/relationships/image" Target="../media/image13.png"/><Relationship Id="rId1" Type="http://schemas.openxmlformats.org/officeDocument/2006/relationships/audio" Target="file:///C:\Users\NamHV\Desktop\rung%20chuong%20vang%202014\rung%20chuong%20vang%202014\Rung%20Chu&#244;ng%20V&#224;ng.mp3" TargetMode="External"/><Relationship Id="rId6" Type="http://schemas.openxmlformats.org/officeDocument/2006/relationships/image" Target="../media/image2.gif"/><Relationship Id="rId11" Type="http://schemas.openxmlformats.org/officeDocument/2006/relationships/image" Target="../media/image6.png"/><Relationship Id="rId5" Type="http://schemas.openxmlformats.org/officeDocument/2006/relationships/image" Target="../media/image1.gif"/><Relationship Id="rId15" Type="http://schemas.openxmlformats.org/officeDocument/2006/relationships/image" Target="../media/image9.gif"/><Relationship Id="rId10" Type="http://schemas.openxmlformats.org/officeDocument/2006/relationships/image" Target="../media/image5.gif"/><Relationship Id="rId19"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image" Target="../media/image4.gif"/><Relationship Id="rId14" Type="http://schemas.openxmlformats.org/officeDocument/2006/relationships/image" Target="../media/image8.wmf"/></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9.gif"/><Relationship Id="rId13" Type="http://schemas.openxmlformats.org/officeDocument/2006/relationships/image" Target="../media/image18.jpeg"/><Relationship Id="rId3" Type="http://schemas.openxmlformats.org/officeDocument/2006/relationships/audio" Target="../media/audio2.wav"/><Relationship Id="rId7" Type="http://schemas.openxmlformats.org/officeDocument/2006/relationships/slide" Target="slide2.xml"/><Relationship Id="rId12" Type="http://schemas.openxmlformats.org/officeDocument/2006/relationships/image" Target="../media/image24.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10.png"/><Relationship Id="rId11" Type="http://schemas.openxmlformats.org/officeDocument/2006/relationships/image" Target="../media/image38.jpeg"/><Relationship Id="rId5" Type="http://schemas.openxmlformats.org/officeDocument/2006/relationships/audio" Target="../media/audio4.wav"/><Relationship Id="rId10" Type="http://schemas.openxmlformats.org/officeDocument/2006/relationships/image" Target="../media/image16.png"/><Relationship Id="rId4" Type="http://schemas.openxmlformats.org/officeDocument/2006/relationships/audio" Target="../media/audio3.wav"/><Relationship Id="rId9" Type="http://schemas.openxmlformats.org/officeDocument/2006/relationships/image" Target="../media/image15.gif"/><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0.xml"/><Relationship Id="rId18" Type="http://schemas.openxmlformats.org/officeDocument/2006/relationships/image" Target="../media/image17.jpeg"/><Relationship Id="rId3" Type="http://schemas.openxmlformats.org/officeDocument/2006/relationships/image" Target="../media/image15.gif"/><Relationship Id="rId21" Type="http://schemas.openxmlformats.org/officeDocument/2006/relationships/slide" Target="slide5.xml"/><Relationship Id="rId7" Type="http://schemas.openxmlformats.org/officeDocument/2006/relationships/slide" Target="slide14.xml"/><Relationship Id="rId12" Type="http://schemas.openxmlformats.org/officeDocument/2006/relationships/slide" Target="slide21.xml"/><Relationship Id="rId17" Type="http://schemas.openxmlformats.org/officeDocument/2006/relationships/image" Target="../media/image16.png"/><Relationship Id="rId25" Type="http://schemas.openxmlformats.org/officeDocument/2006/relationships/slide" Target="slide7.xml"/><Relationship Id="rId2" Type="http://schemas.openxmlformats.org/officeDocument/2006/relationships/audio" Target="../media/audio1.wav"/><Relationship Id="rId16" Type="http://schemas.openxmlformats.org/officeDocument/2006/relationships/slide" Target="slide23.xml"/><Relationship Id="rId20"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slide" Target="slide18.xml"/><Relationship Id="rId24" Type="http://schemas.openxmlformats.org/officeDocument/2006/relationships/slide" Target="slide8.xml"/><Relationship Id="rId5" Type="http://schemas.openxmlformats.org/officeDocument/2006/relationships/slide" Target="slide12.xml"/><Relationship Id="rId15" Type="http://schemas.openxmlformats.org/officeDocument/2006/relationships/slide" Target="slide22.xml"/><Relationship Id="rId23" Type="http://schemas.openxmlformats.org/officeDocument/2006/relationships/slide" Target="slide9.xml"/><Relationship Id="rId10" Type="http://schemas.openxmlformats.org/officeDocument/2006/relationships/slide" Target="slide17.xml"/><Relationship Id="rId19" Type="http://schemas.openxmlformats.org/officeDocument/2006/relationships/image" Target="../media/image18.jpeg"/><Relationship Id="rId4" Type="http://schemas.openxmlformats.org/officeDocument/2006/relationships/slide" Target="slide10.xml"/><Relationship Id="rId9" Type="http://schemas.openxmlformats.org/officeDocument/2006/relationships/slide" Target="slide16.xml"/><Relationship Id="rId14" Type="http://schemas.openxmlformats.org/officeDocument/2006/relationships/slide" Target="slide19.xml"/><Relationship Id="rId22" Type="http://schemas.openxmlformats.org/officeDocument/2006/relationships/slide" Target="slide6.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video" Target="file:///D:\D\b&#224;i%20&#244;n%20+%20nh&#7841;c\nh&#7841;c%20bai%20hoc\LOI%20BAC%20DAN.mp4" TargetMode="Externa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2.xml"/><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ideo" Target="file:///E:\b&#224;i%20&#244;n%20+%20nh&#7841;c\nh&#7841;c%20bai%20hoc\dau%20chan%20tinh%20nguyen%20mua%20he%20xanh.mp4" TargetMode="External"/><Relationship Id="rId6" Type="http://schemas.openxmlformats.org/officeDocument/2006/relationships/image" Target="../media/image16.png"/><Relationship Id="rId5" Type="http://schemas.openxmlformats.org/officeDocument/2006/relationships/image" Target="../media/image17.jpeg"/><Relationship Id="rId10" Type="http://schemas.openxmlformats.org/officeDocument/2006/relationships/image" Target="../media/image23.png"/><Relationship Id="rId4" Type="http://schemas.openxmlformats.org/officeDocument/2006/relationships/image" Target="../media/image19.gif"/><Relationship Id="rId9" Type="http://schemas.openxmlformats.org/officeDocument/2006/relationships/image" Target="../media/image22.gif"/></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5.jpeg"/><Relationship Id="rId3" Type="http://schemas.openxmlformats.org/officeDocument/2006/relationships/audio" Target="../media/audio2.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4.wav"/><Relationship Id="rId10" Type="http://schemas.openxmlformats.org/officeDocument/2006/relationships/image" Target="../media/image19.gif"/><Relationship Id="rId4" Type="http://schemas.openxmlformats.org/officeDocument/2006/relationships/audio" Target="../media/audio3.wav"/><Relationship Id="rId9" Type="http://schemas.openxmlformats.org/officeDocument/2006/relationships/slide" Target="slide2.xml"/><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18.jpe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4.gif"/><Relationship Id="rId11" Type="http://schemas.openxmlformats.org/officeDocument/2006/relationships/image" Target="../media/image15.gif"/><Relationship Id="rId5" Type="http://schemas.openxmlformats.org/officeDocument/2006/relationships/audio" Target="../media/audio3.wav"/><Relationship Id="rId10" Type="http://schemas.openxmlformats.org/officeDocument/2006/relationships/image" Target="../media/image19.gif"/><Relationship Id="rId4" Type="http://schemas.openxmlformats.org/officeDocument/2006/relationships/audio" Target="../media/audio2.wav"/><Relationship Id="rId9" Type="http://schemas.openxmlformats.org/officeDocument/2006/relationships/slide" Target="slide2.xml"/><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828800" y="1524000"/>
            <a:ext cx="8534400" cy="52451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cs typeface="Arial" panose="020B0604020202020204" pitchFamily="34" charset="0"/>
            </a:endParaRPr>
          </a:p>
        </p:txBody>
      </p:sp>
      <p:pic>
        <p:nvPicPr>
          <p:cNvPr id="2051" name="Picture 4" descr="440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470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4635"/>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5346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boo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5054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email001">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5613400" y="5383213"/>
            <a:ext cx="101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et5"/>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4457700" y="5130800"/>
            <a:ext cx="57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6" descr="Logo Doan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3610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7" descr="273fs7845d"/>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8" descr="273fs7845d"/>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9" name="Group 19"/>
          <p:cNvGrpSpPr>
            <a:grpSpLocks/>
          </p:cNvGrpSpPr>
          <p:nvPr/>
        </p:nvGrpSpPr>
        <p:grpSpPr bwMode="auto">
          <a:xfrm>
            <a:off x="2743200" y="1371600"/>
            <a:ext cx="1597025" cy="1600200"/>
            <a:chOff x="0" y="120"/>
            <a:chExt cx="1006" cy="936"/>
          </a:xfrm>
        </p:grpSpPr>
        <p:pic>
          <p:nvPicPr>
            <p:cNvPr id="2068" name="Picture 20" descr="BOOKQUIL">
              <a:hlinkClick r:id="rId13" action="ppaction://hlinksldjump"/>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24"/>
              <a:ext cx="5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TORCH"/>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432" y="120"/>
              <a:ext cx="57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414" name="Rung Chuông Vàng.mp3">
            <a:hlinkClick r:id="" action="ppaction://media"/>
          </p:cNvPr>
          <p:cNvPicPr>
            <a:picLocks noRot="1" noChangeAspect="1" noChangeArrowheads="1"/>
          </p:cNvPicPr>
          <p:nvPr>
            <a:audioFile r:link="rId1"/>
          </p:nvPr>
        </p:nvPicPr>
        <p:blipFill>
          <a:blip r:embed="rId16">
            <a:extLst>
              <a:ext uri="{28A0092B-C50C-407E-A947-70E740481C1C}">
                <a14:useLocalDpi xmlns:a14="http://schemas.microsoft.com/office/drawing/2010/main" val="0"/>
              </a:ext>
            </a:extLst>
          </a:blip>
          <a:srcRect/>
          <a:stretch>
            <a:fillRect/>
          </a:stretch>
        </p:blipFill>
        <p:spPr bwMode="auto">
          <a:xfrm>
            <a:off x="9448800" y="58674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AutoShape 23">
            <a:hlinkClick r:id="rId17" action="ppaction://hlinksldjump"/>
          </p:cNvPr>
          <p:cNvSpPr>
            <a:spLocks noChangeArrowheads="1"/>
          </p:cNvSpPr>
          <p:nvPr/>
        </p:nvSpPr>
        <p:spPr bwMode="auto">
          <a:xfrm>
            <a:off x="5397500" y="4267200"/>
            <a:ext cx="14478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Luật chơi</a:t>
            </a:r>
          </a:p>
        </p:txBody>
      </p:sp>
      <p:sp>
        <p:nvSpPr>
          <p:cNvPr id="24" name="Rectangle 23"/>
          <p:cNvSpPr/>
          <p:nvPr/>
        </p:nvSpPr>
        <p:spPr>
          <a:xfrm>
            <a:off x="3068642" y="3048000"/>
            <a:ext cx="6532558" cy="523220"/>
          </a:xfrm>
          <a:prstGeom prst="rect">
            <a:avLst/>
          </a:prstGeom>
          <a:noFill/>
        </p:spPr>
        <p:txBody>
          <a:bodyPr>
            <a:spAutoFit/>
          </a:bodyPr>
          <a:lstStyle/>
          <a:p>
            <a:pPr algn="ctr" eaLnBrk="1" hangingPunct="1">
              <a:defRPr/>
            </a:pPr>
            <a:r>
              <a:rPr lang="en-US" sz="2800" b="1" dirty="0">
                <a:ln w="900" cmpd="sng">
                  <a:solidFill>
                    <a:schemeClr val="accent1">
                      <a:satMod val="190000"/>
                      <a:alpha val="55000"/>
                    </a:schemeClr>
                  </a:solidFill>
                  <a:prstDash val="solid"/>
                </a:ln>
                <a:solidFill>
                  <a:schemeClr val="accent4"/>
                </a:solidFill>
                <a:effectLst>
                  <a:innerShdw blurRad="101600" dist="76200" dir="5400000">
                    <a:schemeClr val="accent1">
                      <a:satMod val="190000"/>
                      <a:tint val="100000"/>
                      <a:alpha val="74000"/>
                    </a:schemeClr>
                  </a:innerShdw>
                </a:effectLst>
                <a:latin typeface="Arial" charset="0"/>
              </a:rPr>
              <a:t>GIÁO DỤC QUỐC PHÒNG – AN NINH</a:t>
            </a:r>
          </a:p>
        </p:txBody>
      </p:sp>
      <p:pic>
        <p:nvPicPr>
          <p:cNvPr id="2063" name="Picture 1" descr="logoTDT-banquy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0"/>
            <a:ext cx="167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4001246" y="2111515"/>
            <a:ext cx="5142755" cy="584775"/>
          </a:xfrm>
          <a:prstGeom prst="rect">
            <a:avLst/>
          </a:prstGeom>
          <a:noFill/>
        </p:spPr>
        <p:txBody>
          <a:bodyPr>
            <a:spAutoFit/>
          </a:bodyPr>
          <a:lstStyle/>
          <a:p>
            <a:pPr algn="ctr" eaLnBrk="1" hangingPunct="1">
              <a:defRPr/>
            </a:pPr>
            <a:r>
              <a:rPr 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SINH VIÊN VUI HỌC </a:t>
            </a:r>
          </a:p>
        </p:txBody>
      </p:sp>
      <p:pic>
        <p:nvPicPr>
          <p:cNvPr id="23" name="Khát Vọng Tuổi Trẻ - Nhóm FM, PIANO, Lá Xanh, B.O.M.mpg.mp4">
            <a:hlinkClick r:id="" action="ppaction://media"/>
          </p:cNvPr>
          <p:cNvPicPr>
            <a:picLocks noRot="1" noChangeAspect="1"/>
          </p:cNvPicPr>
          <p:nvPr>
            <a:videoFile r:link="rId2"/>
          </p:nvPr>
        </p:nvPicPr>
        <p:blipFill>
          <a:blip r:embed="rId19">
            <a:extLst>
              <a:ext uri="{28A0092B-C50C-407E-A947-70E740481C1C}">
                <a14:useLocalDpi xmlns:a14="http://schemas.microsoft.com/office/drawing/2010/main" val="0"/>
              </a:ext>
            </a:extLst>
          </a:blip>
          <a:srcRect/>
          <a:stretch>
            <a:fillRect/>
          </a:stretch>
        </p:blipFill>
        <p:spPr bwMode="auto">
          <a:xfrm>
            <a:off x="5276850" y="5943600"/>
            <a:ext cx="15811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Ước Mơ Người Chiến Sĩ.mp3">
            <a:hlinkClick r:id="" action="ppaction://media"/>
          </p:cNvPr>
          <p:cNvPicPr>
            <a:picLocks noRot="1" noChangeAspect="1"/>
          </p:cNvPicPr>
          <p:nvPr>
            <a:audioFile r:link="rId3"/>
          </p:nvPr>
        </p:nvPicPr>
        <p:blipFill>
          <a:blip r:embed="rId20">
            <a:extLst>
              <a:ext uri="{28A0092B-C50C-407E-A947-70E740481C1C}">
                <a14:useLocalDpi xmlns:a14="http://schemas.microsoft.com/office/drawing/2010/main" val="0"/>
              </a:ext>
            </a:extLst>
          </a:blip>
          <a:srcRect/>
          <a:stretch>
            <a:fillRect/>
          </a:stretch>
        </p:blipFill>
        <p:spPr bwMode="auto">
          <a:xfrm>
            <a:off x="5853113" y="5956300"/>
            <a:ext cx="609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124200" y="193675"/>
            <a:ext cx="6324600" cy="706438"/>
          </a:xfrm>
          <a:prstGeom prst="rect">
            <a:avLst/>
          </a:prstGeom>
          <a:blipFill>
            <a:blip r:embed="rId21"/>
            <a:tile tx="0" ty="0" sx="100000" sy="100000" flip="none" algn="tl"/>
          </a:bli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000" dirty="0">
                <a:solidFill>
                  <a:srgbClr val="0070C0"/>
                </a:solidFill>
                <a:latin typeface="Arial" panose="020B0604020202020204" pitchFamily="34" charset="0"/>
                <a:cs typeface="Arial" panose="020B0604020202020204" pitchFamily="34" charset="0"/>
              </a:rPr>
              <a:t>TRƯỜNG ĐẠI HỌC TÔN ĐỨC THẮNG</a:t>
            </a:r>
          </a:p>
          <a:p>
            <a:pPr algn="ctr" eaLnBrk="1" hangingPunct="1">
              <a:defRPr/>
            </a:pPr>
            <a:r>
              <a:rPr lang="en-US" altLang="en-US" sz="2000" b="1" dirty="0">
                <a:solidFill>
                  <a:srgbClr val="0070C0"/>
                </a:solidFill>
                <a:latin typeface="Arial" panose="020B0604020202020204" pitchFamily="34" charset="0"/>
                <a:cs typeface="Arial" panose="020B0604020202020204" pitchFamily="34" charset="0"/>
              </a:rPr>
              <a:t>TRUNG TÂM GIÁO DỤC QUỐC PHÒNG – AN NINH</a:t>
            </a:r>
            <a:endParaRPr lang="en-US" altLang="en-US" sz="2000" dirty="0">
              <a:solidFill>
                <a:srgbClr val="0070C0"/>
              </a:solidFill>
              <a:latin typeface="Arial" panose="020B0604020202020204" pitchFamily="34" charset="0"/>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414"/>
                                        </p:tgtEl>
                                      </p:cBhvr>
                                    </p:cmd>
                                  </p:childTnLst>
                                </p:cTn>
                              </p:par>
                            </p:childTnLst>
                          </p:cTn>
                        </p:par>
                        <p:par>
                          <p:cTn id="7" fill="hold" nodeType="afterGroup">
                            <p:stCondLst>
                              <p:cond delay="0"/>
                            </p:stCondLst>
                            <p:childTnLst>
                              <p:par>
                                <p:cTn id="8" presetID="1" presetClass="mediacall" presetSubtype="0" fill="hold" nodeType="afterEffect">
                                  <p:stCondLst>
                                    <p:cond delay="0"/>
                                  </p:stCondLst>
                                  <p:childTnLst>
                                    <p:cmd type="call" cmd="playFrom(0.0)">
                                      <p:cBhvr>
                                        <p:cTn id="9"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Prev" delay="0">
                      <p:tgtEl>
                        <p:sldTgt/>
                      </p:tgtEl>
                    </p:cond>
                    <p:cond evt="onStopAudio" delay="0">
                      <p:tgtEl>
                        <p:sldTgt/>
                      </p:tgtEl>
                    </p:cond>
                  </p:endCondLst>
                </p:cTn>
                <p:tgtEl>
                  <p:spTgt spid="59414"/>
                </p:tgtEl>
              </p:cMediaNode>
            </p:audio>
            <p:seq concurrent="1" nextAc="seek">
              <p:cTn id="11" restart="whenNotActive" fill="hold" evtFilter="cancelBubble" nodeType="interactiveSeq">
                <p:stCondLst>
                  <p:cond evt="onClick" delay="0">
                    <p:tgtEl>
                      <p:spTgt spid="59415"/>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3" presetClass="exit" presetSubtype="10" fill="hold" grpId="0" nodeType="clickEffect">
                                  <p:stCondLst>
                                    <p:cond delay="0"/>
                                  </p:stCondLst>
                                  <p:childTnLst>
                                    <p:animEffect transition="out" filter="blinds(horizontal)">
                                      <p:cBhvr>
                                        <p:cTn id="15" dur="500"/>
                                        <p:tgtEl>
                                          <p:spTgt spid="59415"/>
                                        </p:tgtEl>
                                      </p:cBhvr>
                                    </p:animEffect>
                                    <p:set>
                                      <p:cBhvr>
                                        <p:cTn id="16" dur="1" fill="hold">
                                          <p:stCondLst>
                                            <p:cond delay="499"/>
                                          </p:stCondLst>
                                        </p:cTn>
                                        <p:tgtEl>
                                          <p:spTgt spid="59415"/>
                                        </p:tgtEl>
                                        <p:attrNameLst>
                                          <p:attrName>style.visibility</p:attrName>
                                        </p:attrNameLst>
                                      </p:cBhvr>
                                      <p:to>
                                        <p:strVal val="hidden"/>
                                      </p:to>
                                    </p:set>
                                  </p:childTnLst>
                                </p:cTn>
                              </p:par>
                            </p:childTnLst>
                          </p:cTn>
                        </p:par>
                      </p:childTnLst>
                    </p:cTn>
                  </p:par>
                </p:childTnLst>
              </p:cTn>
              <p:nextCondLst>
                <p:cond evt="onClick" delay="0">
                  <p:tgtEl>
                    <p:spTgt spid="59415"/>
                  </p:tgtEl>
                </p:cond>
              </p:nextCondLst>
            </p:seq>
            <p:seq concurrent="1" nextAc="seek">
              <p:cTn id="17" restart="whenNotActive" fill="hold" evtFilter="cancelBubble" nodeType="interactiveSeq">
                <p:stCondLst>
                  <p:cond evt="onClick" delay="0">
                    <p:tgtEl>
                      <p:spTgt spid="23"/>
                    </p:tgtEl>
                  </p:cond>
                </p:stCondLst>
                <p:endSync evt="end" delay="0">
                  <p:rtn val="all"/>
                </p:endSync>
                <p:childTnLst>
                  <p:par>
                    <p:cTn id="18" fill="hold" nodeType="clickPar">
                      <p:stCondLst>
                        <p:cond delay="0"/>
                      </p:stCondLst>
                      <p:childTnLst>
                        <p:par>
                          <p:cTn id="19" fill="hold" nodeType="withGroup">
                            <p:stCondLst>
                              <p:cond delay="0"/>
                            </p:stCondLst>
                            <p:childTnLst>
                              <p:par>
                                <p:cTn id="20" presetID="2" presetClass="mediacall" presetSubtype="0" fill="hold" nodeType="clickEffect">
                                  <p:stCondLst>
                                    <p:cond delay="0"/>
                                  </p:stCondLst>
                                  <p:childTnLst>
                                    <p:cmd type="call" cmd="togglePause">
                                      <p:cBhvr>
                                        <p:cTn id="21" dur="1" fill="hold"/>
                                        <p:tgtEl>
                                          <p:spTgt spid="23"/>
                                        </p:tgtEl>
                                      </p:cBhvr>
                                    </p:cmd>
                                  </p:childTnLst>
                                </p:cTn>
                              </p:par>
                            </p:childTnLst>
                          </p:cTn>
                        </p:par>
                      </p:childTnLst>
                    </p:cTn>
                  </p:par>
                </p:childTnLst>
              </p:cTn>
              <p:nextCondLst>
                <p:cond evt="onClick" delay="0">
                  <p:tgtEl>
                    <p:spTgt spid="23"/>
                  </p:tgtEl>
                </p:cond>
              </p:nextCondLst>
            </p:seq>
            <p:video>
              <p:cMediaNode>
                <p:cTn id="22" fill="hold" display="0">
                  <p:stCondLst>
                    <p:cond delay="indefinite"/>
                  </p:stCondLst>
                  <p:endCondLst>
                    <p:cond evt="onNext" delay="0">
                      <p:tgtEl>
                        <p:sldTgt/>
                      </p:tgtEl>
                    </p:cond>
                    <p:cond evt="onPrev" delay="0">
                      <p:tgtEl>
                        <p:sldTgt/>
                      </p:tgtEl>
                    </p:cond>
                  </p:endCondLst>
                </p:cTn>
                <p:tgtEl>
                  <p:spTgt spid="23"/>
                </p:tgtEl>
              </p:cMediaNode>
            </p:video>
            <p:seq concurrent="1" nextAc="seek">
              <p:cTn id="23" restart="whenNotActive" fill="hold" evtFilter="cancelBubble" nodeType="interactiveSeq">
                <p:stCondLst>
                  <p:cond evt="onClick" delay="0">
                    <p:tgtEl>
                      <p:spTgt spid="2"/>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1" presetClass="mediacall" presetSubtype="0" fill="hold" nodeType="clickEffect">
                                  <p:stCondLst>
                                    <p:cond delay="0"/>
                                  </p:stCondLst>
                                  <p:childTnLst>
                                    <p:cmd type="call" cmd="playFrom(0.0)">
                                      <p:cBhvr>
                                        <p:cTn id="27" dur="1" fill="hold"/>
                                        <p:tgtEl>
                                          <p:spTgt spid="2"/>
                                        </p:tgtEl>
                                      </p:cBhvr>
                                    </p:cmd>
                                  </p:childTnLst>
                                </p:cTn>
                              </p:par>
                            </p:childTnLst>
                          </p:cTn>
                        </p:par>
                      </p:childTnLst>
                    </p:cTn>
                  </p:par>
                </p:childTnLst>
              </p:cTn>
              <p:nextCondLst>
                <p:cond evt="onClick" delay="0">
                  <p:tgtEl>
                    <p:spTgt spid="2"/>
                  </p:tgtEl>
                </p:cond>
              </p:nextCondLst>
            </p:seq>
            <p:audio>
              <p:cMediaNode vol="80000">
                <p:cTn id="28" fill="hold" display="0">
                  <p:stCondLst>
                    <p:cond delay="indefinite"/>
                  </p:stCondLst>
                  <p:endCondLst>
                    <p:cond evt="onStopAudio" delay="0">
                      <p:tgtEl>
                        <p:sldTgt/>
                      </p:tgtEl>
                    </p:cond>
                  </p:endCondLst>
                </p:cTn>
                <p:tgtEl>
                  <p:spTgt spid="2"/>
                </p:tgtEl>
              </p:cMediaNode>
            </p:audio>
          </p:childTnLst>
        </p:cTn>
      </p:par>
    </p:tnLst>
    <p:bldLst>
      <p:bldP spid="5941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1325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352800" y="1219200"/>
            <a:ext cx="693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“Vận động toàn dân tích cực tham gia chương trình quốc gia phòng chống tội phạm”</a:t>
            </a:r>
            <a:r>
              <a:rPr lang="vi-VN" altLang="en-US" sz="2400"/>
              <a:t> là một trong những nội dung cơ bản của: </a:t>
            </a:r>
            <a:endParaRPr lang="en-US" altLang="en-US" sz="2400"/>
          </a:p>
        </p:txBody>
      </p:sp>
      <p:sp>
        <p:nvSpPr>
          <p:cNvPr id="65541" name="AutoShape 5"/>
          <p:cNvSpPr>
            <a:spLocks noChangeArrowheads="1"/>
          </p:cNvSpPr>
          <p:nvPr/>
        </p:nvSpPr>
        <p:spPr bwMode="auto">
          <a:xfrm>
            <a:off x="6286500" y="4191000"/>
            <a:ext cx="3746500" cy="1371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D. </a:t>
            </a:r>
            <a:r>
              <a:rPr lang="vi-VN" sz="2400" dirty="0">
                <a:solidFill>
                  <a:schemeClr val="tx1"/>
                </a:solidFill>
              </a:rPr>
              <a:t>Công tác xây dựng </a:t>
            </a:r>
            <a:endParaRPr lang="en-US" sz="2400" dirty="0">
              <a:solidFill>
                <a:schemeClr val="tx1"/>
              </a:solidFill>
            </a:endParaRPr>
          </a:p>
          <a:p>
            <a:pPr algn="ctr">
              <a:defRPr/>
            </a:pPr>
            <a:r>
              <a:rPr lang="vi-VN" sz="2400" dirty="0">
                <a:solidFill>
                  <a:schemeClr val="tx1"/>
                </a:solidFill>
              </a:rPr>
              <a:t>phong trào toàn dân bảo</a:t>
            </a:r>
            <a:endParaRPr lang="en-US" sz="2400" dirty="0">
              <a:solidFill>
                <a:schemeClr val="tx1"/>
              </a:solidFill>
            </a:endParaRPr>
          </a:p>
          <a:p>
            <a:pPr algn="ctr">
              <a:defRPr/>
            </a:pPr>
            <a:r>
              <a:rPr lang="vi-VN" sz="2400" dirty="0">
                <a:solidFill>
                  <a:schemeClr val="tx1"/>
                </a:solidFill>
              </a:rPr>
              <a:t> vệ an ninh Tổ quốc</a:t>
            </a:r>
            <a:endParaRPr lang="en-US" sz="2400" dirty="0">
              <a:solidFill>
                <a:schemeClr val="tx1"/>
              </a:solidFill>
            </a:endParaRPr>
          </a:p>
        </p:txBody>
      </p:sp>
      <p:sp>
        <p:nvSpPr>
          <p:cNvPr id="65546" name="AutoShape 10"/>
          <p:cNvSpPr>
            <a:spLocks noChangeArrowheads="1"/>
          </p:cNvSpPr>
          <p:nvPr/>
        </p:nvSpPr>
        <p:spPr bwMode="auto">
          <a:xfrm>
            <a:off x="6286500" y="2590800"/>
            <a:ext cx="3746500" cy="1371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B. </a:t>
            </a:r>
            <a:r>
              <a:rPr lang="vi-VN" sz="2400" dirty="0">
                <a:solidFill>
                  <a:schemeClr val="tx1"/>
                </a:solidFill>
              </a:rPr>
              <a:t>Công tác vận động </a:t>
            </a:r>
            <a:endParaRPr lang="en-US" sz="2400" dirty="0">
              <a:solidFill>
                <a:schemeClr val="tx1"/>
              </a:solidFill>
            </a:endParaRPr>
          </a:p>
          <a:p>
            <a:pPr algn="ctr">
              <a:defRPr/>
            </a:pPr>
            <a:r>
              <a:rPr lang="vi-VN" sz="2400" dirty="0">
                <a:solidFill>
                  <a:schemeClr val="tx1"/>
                </a:solidFill>
              </a:rPr>
              <a:t>quần chúng nâng cao</a:t>
            </a:r>
            <a:endParaRPr lang="en-US" sz="2400" dirty="0">
              <a:solidFill>
                <a:schemeClr val="tx1"/>
              </a:solidFill>
            </a:endParaRPr>
          </a:p>
          <a:p>
            <a:pPr algn="ctr">
              <a:defRPr/>
            </a:pPr>
            <a:r>
              <a:rPr lang="en-US" sz="2400" dirty="0" err="1">
                <a:solidFill>
                  <a:schemeClr val="tx1"/>
                </a:solidFill>
              </a:rPr>
              <a:t>tinh</a:t>
            </a:r>
            <a:r>
              <a:rPr lang="en-US" sz="2400" dirty="0">
                <a:solidFill>
                  <a:schemeClr val="tx1"/>
                </a:solidFill>
              </a:rPr>
              <a:t> </a:t>
            </a:r>
            <a:r>
              <a:rPr lang="vi-VN" sz="2400" dirty="0">
                <a:solidFill>
                  <a:schemeClr val="tx1"/>
                </a:solidFill>
              </a:rPr>
              <a:t>thần cảnh giác </a:t>
            </a:r>
            <a:r>
              <a:rPr lang="en-US" sz="2400" dirty="0">
                <a:solidFill>
                  <a:schemeClr val="tx1"/>
                </a:solidFill>
              </a:rPr>
              <a:t>CM</a:t>
            </a:r>
            <a:r>
              <a:rPr lang="vi-VN" sz="2400" dirty="0">
                <a:solidFill>
                  <a:schemeClr val="tx1"/>
                </a:solidFill>
              </a:rPr>
              <a:t> </a:t>
            </a:r>
            <a:endParaRPr lang="vi-VN" sz="2400" b="1" dirty="0">
              <a:solidFill>
                <a:schemeClr val="tx1"/>
              </a:solidFill>
            </a:endParaRPr>
          </a:p>
        </p:txBody>
      </p:sp>
      <p:sp>
        <p:nvSpPr>
          <p:cNvPr id="10248" name="Text Box 16"/>
          <p:cNvSpPr txBox="1">
            <a:spLocks noChangeArrowheads="1"/>
          </p:cNvSpPr>
          <p:nvPr/>
        </p:nvSpPr>
        <p:spPr bwMode="auto">
          <a:xfrm>
            <a:off x="1712913" y="1371600"/>
            <a:ext cx="1612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07</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1483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02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901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1356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1483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132513" y="6097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1356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137275" y="6097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154738" y="6097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02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Text Box 69"/>
          <p:cNvSpPr txBox="1">
            <a:spLocks noChangeArrowheads="1"/>
          </p:cNvSpPr>
          <p:nvPr/>
        </p:nvSpPr>
        <p:spPr bwMode="auto">
          <a:xfrm>
            <a:off x="2057400" y="835025"/>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371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322513" y="2590800"/>
            <a:ext cx="3659187" cy="1371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A. </a:t>
            </a:r>
            <a:r>
              <a:rPr lang="vi-VN" sz="2400" dirty="0">
                <a:solidFill>
                  <a:schemeClr val="tx1"/>
                </a:solidFill>
              </a:rPr>
              <a:t>Công tác vận động</a:t>
            </a:r>
            <a:endParaRPr lang="en-US" sz="2400" dirty="0">
              <a:solidFill>
                <a:schemeClr val="tx1"/>
              </a:solidFill>
            </a:endParaRPr>
          </a:p>
          <a:p>
            <a:pPr algn="ctr">
              <a:defRPr/>
            </a:pPr>
            <a:r>
              <a:rPr lang="vi-VN" sz="2400" dirty="0">
                <a:solidFill>
                  <a:schemeClr val="tx1"/>
                </a:solidFill>
              </a:rPr>
              <a:t> quần chúng của các cấp,</a:t>
            </a:r>
            <a:endParaRPr lang="en-US" sz="2400" dirty="0">
              <a:solidFill>
                <a:schemeClr val="tx1"/>
              </a:solidFill>
            </a:endParaRPr>
          </a:p>
          <a:p>
            <a:pPr algn="ctr">
              <a:defRPr/>
            </a:pPr>
            <a:r>
              <a:rPr lang="vi-VN" sz="2400" dirty="0">
                <a:solidFill>
                  <a:schemeClr val="tx1"/>
                </a:solidFill>
              </a:rPr>
              <a:t>các ngành </a:t>
            </a:r>
            <a:endParaRPr lang="vi-VN" sz="2400" b="1" dirty="0">
              <a:solidFill>
                <a:schemeClr val="tx1"/>
              </a:solidFill>
            </a:endParaRPr>
          </a:p>
        </p:txBody>
      </p:sp>
      <p:sp>
        <p:nvSpPr>
          <p:cNvPr id="28" name="AutoShape 10"/>
          <p:cNvSpPr>
            <a:spLocks noChangeArrowheads="1"/>
          </p:cNvSpPr>
          <p:nvPr/>
        </p:nvSpPr>
        <p:spPr bwMode="auto">
          <a:xfrm>
            <a:off x="2322513" y="4191000"/>
            <a:ext cx="3659187" cy="13716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C. </a:t>
            </a:r>
            <a:r>
              <a:rPr lang="vi-VN" sz="2400" dirty="0">
                <a:solidFill>
                  <a:schemeClr val="tx1"/>
                </a:solidFill>
              </a:rPr>
              <a:t>Công tác tuyên truyền</a:t>
            </a:r>
            <a:endParaRPr lang="en-US" sz="2400" dirty="0">
              <a:solidFill>
                <a:schemeClr val="tx1"/>
              </a:solidFill>
            </a:endParaRPr>
          </a:p>
          <a:p>
            <a:pPr algn="ctr">
              <a:defRPr/>
            </a:pPr>
            <a:r>
              <a:rPr lang="vi-VN" sz="2400" dirty="0">
                <a:solidFill>
                  <a:schemeClr val="tx1"/>
                </a:solidFill>
              </a:rPr>
              <a:t> của lực lượng công an </a:t>
            </a:r>
            <a:endParaRPr lang="en-US" sz="2400" dirty="0">
              <a:solidFill>
                <a:schemeClr val="tx1"/>
              </a:solidFill>
            </a:endParaRPr>
          </a:p>
          <a:p>
            <a:pPr algn="ctr">
              <a:defRPr/>
            </a:pPr>
            <a:r>
              <a:rPr lang="vi-VN" sz="2400" dirty="0">
                <a:solidFill>
                  <a:schemeClr val="tx1"/>
                </a:solidFill>
              </a:rPr>
              <a:t>nhân dân</a:t>
            </a:r>
            <a:endParaRPr lang="en-US" sz="2400" dirty="0">
              <a:solidFill>
                <a:schemeClr val="tx1"/>
              </a:solidFill>
            </a:endParaRPr>
          </a:p>
        </p:txBody>
      </p:sp>
      <p:pic>
        <p:nvPicPr>
          <p:cNvPr id="102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172200" y="60150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857500" y="1214438"/>
            <a:ext cx="7489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vi-VN" altLang="en-US" sz="2400" i="1"/>
              <a:t>Một trong những nội dung cơ bản của công tác xây dựng phong trào toàn dân bảo vệ an ninh Tổ quốc là:</a:t>
            </a:r>
            <a:endParaRPr lang="en-US" altLang="en-US" sz="2300" b="1" i="1"/>
          </a:p>
        </p:txBody>
      </p:sp>
      <p:sp>
        <p:nvSpPr>
          <p:cNvPr id="65541" name="AutoShape 5"/>
          <p:cNvSpPr>
            <a:spLocks noChangeArrowheads="1"/>
          </p:cNvSpPr>
          <p:nvPr/>
        </p:nvSpPr>
        <p:spPr bwMode="auto">
          <a:xfrm>
            <a:off x="1714500" y="4038600"/>
            <a:ext cx="4267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C. </a:t>
            </a:r>
            <a:r>
              <a:rPr lang="vi-VN" altLang="en-US" sz="2000"/>
              <a:t>Xây dựng và mở rộng liên</a:t>
            </a:r>
            <a:r>
              <a:rPr lang="en-US" altLang="en-US" sz="2000"/>
              <a:t> </a:t>
            </a:r>
            <a:r>
              <a:rPr lang="vi-VN" altLang="en-US" sz="2000"/>
              <a:t>kết </a:t>
            </a:r>
            <a:endParaRPr lang="en-US" altLang="en-US" sz="2000"/>
          </a:p>
          <a:p>
            <a:pPr algn="ctr">
              <a:spcBef>
                <a:spcPct val="0"/>
              </a:spcBef>
              <a:buFontTx/>
              <a:buNone/>
            </a:pPr>
            <a:r>
              <a:rPr lang="vi-VN" altLang="en-US" sz="2000"/>
              <a:t>phối hợp chặt chẽ với các ngành, </a:t>
            </a:r>
            <a:endParaRPr lang="en-US" altLang="en-US" sz="2000"/>
          </a:p>
          <a:p>
            <a:pPr algn="ctr">
              <a:spcBef>
                <a:spcPct val="0"/>
              </a:spcBef>
              <a:buFontTx/>
              <a:buNone/>
            </a:pPr>
            <a:r>
              <a:rPr lang="vi-VN" altLang="en-US" sz="2000"/>
              <a:t>các đoàn thể quần chúng, các tổ </a:t>
            </a:r>
            <a:endParaRPr lang="en-US" altLang="en-US" sz="2000"/>
          </a:p>
          <a:p>
            <a:pPr algn="ctr">
              <a:spcBef>
                <a:spcPct val="0"/>
              </a:spcBef>
              <a:buFontTx/>
              <a:buNone/>
            </a:pPr>
            <a:r>
              <a:rPr lang="vi-VN" altLang="en-US" sz="2000"/>
              <a:t>chức </a:t>
            </a:r>
            <a:r>
              <a:rPr lang="en-US" altLang="en-US" sz="2000"/>
              <a:t>CT-XH</a:t>
            </a:r>
            <a:r>
              <a:rPr lang="vi-VN" altLang="en-US" sz="2000"/>
              <a:t> trong các phong trào </a:t>
            </a:r>
            <a:endParaRPr lang="en-US" altLang="en-US" sz="2000"/>
          </a:p>
          <a:p>
            <a:pPr algn="ctr">
              <a:spcBef>
                <a:spcPct val="0"/>
              </a:spcBef>
              <a:buFontTx/>
              <a:buNone/>
            </a:pPr>
            <a:r>
              <a:rPr lang="vi-VN" altLang="en-US" sz="2000"/>
              <a:t>của địa phương</a:t>
            </a:r>
            <a:endParaRPr lang="en-US" altLang="en-US" sz="2000"/>
          </a:p>
        </p:txBody>
      </p:sp>
      <p:sp>
        <p:nvSpPr>
          <p:cNvPr id="65549" name="AutoShape 13"/>
          <p:cNvSpPr>
            <a:spLocks noChangeArrowheads="1"/>
          </p:cNvSpPr>
          <p:nvPr/>
        </p:nvSpPr>
        <p:spPr bwMode="auto">
          <a:xfrm>
            <a:off x="1714500" y="2286000"/>
            <a:ext cx="4267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t> A. </a:t>
            </a:r>
            <a:r>
              <a:rPr lang="vi-VN" altLang="en-US" sz="2000"/>
              <a:t>Phối hợp chặt chẽ với các </a:t>
            </a:r>
            <a:endParaRPr lang="en-US" altLang="en-US" sz="2000"/>
          </a:p>
          <a:p>
            <a:pPr algn="ctr" eaLnBrk="1" hangingPunct="1">
              <a:spcBef>
                <a:spcPct val="0"/>
              </a:spcBef>
              <a:buFontTx/>
              <a:buNone/>
            </a:pPr>
            <a:r>
              <a:rPr lang="vi-VN" altLang="en-US" sz="2000"/>
              <a:t>phong trào </a:t>
            </a:r>
            <a:r>
              <a:rPr lang="en-US" altLang="en-US" sz="2000"/>
              <a:t>thi đua </a:t>
            </a:r>
            <a:r>
              <a:rPr lang="vi-VN" altLang="en-US" sz="2000"/>
              <a:t>khen thưởng </a:t>
            </a:r>
            <a:endParaRPr lang="en-US" altLang="en-US" sz="2000"/>
          </a:p>
          <a:p>
            <a:pPr algn="ctr" eaLnBrk="1" hangingPunct="1">
              <a:spcBef>
                <a:spcPct val="0"/>
              </a:spcBef>
              <a:buFontTx/>
              <a:buNone/>
            </a:pPr>
            <a:r>
              <a:rPr lang="vi-VN" altLang="en-US" sz="2000"/>
              <a:t>của các ngành, các cấp </a:t>
            </a:r>
            <a:r>
              <a:rPr lang="en-US" altLang="en-US" sz="2000"/>
              <a:t>từ trung </a:t>
            </a:r>
          </a:p>
          <a:p>
            <a:pPr algn="ctr" eaLnBrk="1" hangingPunct="1">
              <a:spcBef>
                <a:spcPct val="0"/>
              </a:spcBef>
              <a:buFontTx/>
              <a:buNone/>
            </a:pPr>
            <a:r>
              <a:rPr lang="en-US" altLang="en-US" sz="2000"/>
              <a:t>ương tới địa phương </a:t>
            </a:r>
            <a:r>
              <a:rPr lang="vi-VN" altLang="en-US" sz="2000"/>
              <a:t>tr</a:t>
            </a:r>
            <a:r>
              <a:rPr lang="en-US" altLang="en-US" sz="2000"/>
              <a:t>ong phạm </a:t>
            </a:r>
          </a:p>
          <a:p>
            <a:pPr algn="ctr" eaLnBrk="1" hangingPunct="1">
              <a:spcBef>
                <a:spcPct val="0"/>
              </a:spcBef>
              <a:buFontTx/>
              <a:buNone/>
            </a:pPr>
            <a:r>
              <a:rPr lang="en-US" altLang="en-US" sz="2000"/>
              <a:t>vi cả nước</a:t>
            </a:r>
            <a:endParaRPr lang="en-US" altLang="en-US" sz="2000" b="1">
              <a:latin typeface="Times New Roman" panose="02020603050405020304" pitchFamily="18" charset="0"/>
              <a:cs typeface="Times New Roman" panose="02020603050405020304" pitchFamily="18" charset="0"/>
            </a:endParaRPr>
          </a:p>
        </p:txBody>
      </p:sp>
      <p:sp>
        <p:nvSpPr>
          <p:cNvPr id="11272" name="Text Box 16"/>
          <p:cNvSpPr txBox="1">
            <a:spLocks noChangeArrowheads="1"/>
          </p:cNvSpPr>
          <p:nvPr/>
        </p:nvSpPr>
        <p:spPr bwMode="auto">
          <a:xfrm>
            <a:off x="1714500" y="1295400"/>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08</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184900" y="6002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127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61525" y="60944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172200"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184900" y="6021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172200"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184900"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184900" y="6002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184900"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953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128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371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84900" y="2286000"/>
            <a:ext cx="42545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t> B. </a:t>
            </a:r>
            <a:r>
              <a:rPr lang="vi-VN" altLang="en-US" sz="2000"/>
              <a:t>Mở rộng liên kết phối hợp chặt</a:t>
            </a:r>
            <a:endParaRPr lang="en-US" altLang="en-US" sz="2000"/>
          </a:p>
          <a:p>
            <a:pPr algn="ctr" eaLnBrk="1" hangingPunct="1">
              <a:spcBef>
                <a:spcPct val="0"/>
              </a:spcBef>
              <a:buFontTx/>
              <a:buNone/>
            </a:pPr>
            <a:r>
              <a:rPr lang="vi-VN" altLang="en-US" sz="2000"/>
              <a:t> chẽ với các tổ chức, cơ quan, đơn</a:t>
            </a:r>
            <a:endParaRPr lang="en-US" altLang="en-US" sz="2000"/>
          </a:p>
          <a:p>
            <a:pPr algn="ctr" eaLnBrk="1" hangingPunct="1">
              <a:spcBef>
                <a:spcPct val="0"/>
              </a:spcBef>
              <a:buFontTx/>
              <a:buNone/>
            </a:pPr>
            <a:r>
              <a:rPr lang="vi-VN" altLang="en-US" sz="2000"/>
              <a:t> vị trong phong trào thi đua ở </a:t>
            </a:r>
            <a:endParaRPr lang="en-US" altLang="en-US" sz="2000"/>
          </a:p>
          <a:p>
            <a:pPr algn="ctr" eaLnBrk="1" hangingPunct="1">
              <a:spcBef>
                <a:spcPct val="0"/>
              </a:spcBef>
              <a:buFontTx/>
              <a:buNone/>
            </a:pPr>
            <a:r>
              <a:rPr lang="vi-VN" altLang="en-US" sz="2000"/>
              <a:t>địa phương</a:t>
            </a:r>
            <a:endParaRPr lang="en-US" altLang="en-US" sz="2000" b="1">
              <a:latin typeface="Times New Roman" panose="02020603050405020304" pitchFamily="18" charset="0"/>
              <a:cs typeface="Times New Roman" panose="02020603050405020304" pitchFamily="18" charset="0"/>
            </a:endParaRPr>
          </a:p>
        </p:txBody>
      </p:sp>
      <p:sp>
        <p:nvSpPr>
          <p:cNvPr id="27" name="AutoShape 13"/>
          <p:cNvSpPr>
            <a:spLocks noChangeArrowheads="1"/>
          </p:cNvSpPr>
          <p:nvPr/>
        </p:nvSpPr>
        <p:spPr bwMode="auto">
          <a:xfrm>
            <a:off x="6184900" y="4038600"/>
            <a:ext cx="42545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D. </a:t>
            </a:r>
            <a:r>
              <a:rPr lang="vi-VN" altLang="en-US" sz="2000"/>
              <a:t>Xây dựng và duy trì liên kết </a:t>
            </a:r>
            <a:endParaRPr lang="en-US" altLang="en-US" sz="2000"/>
          </a:p>
          <a:p>
            <a:pPr algn="ctr">
              <a:spcBef>
                <a:spcPct val="0"/>
              </a:spcBef>
              <a:buFontTx/>
              <a:buNone/>
            </a:pPr>
            <a:r>
              <a:rPr lang="vi-VN" altLang="en-US" sz="2000"/>
              <a:t>chặt chẽ với các ngành, các tổ chức</a:t>
            </a:r>
            <a:endParaRPr lang="en-US" altLang="en-US" sz="2000"/>
          </a:p>
          <a:p>
            <a:pPr algn="ctr">
              <a:spcBef>
                <a:spcPct val="0"/>
              </a:spcBef>
              <a:buFontTx/>
              <a:buNone/>
            </a:pPr>
            <a:r>
              <a:rPr lang="vi-VN" altLang="en-US" sz="2000"/>
              <a:t>quần chúng trong các phong trào </a:t>
            </a:r>
            <a:endParaRPr lang="en-US" altLang="en-US" sz="2000"/>
          </a:p>
          <a:p>
            <a:pPr algn="ctr">
              <a:spcBef>
                <a:spcPct val="0"/>
              </a:spcBef>
              <a:buFontTx/>
              <a:buNone/>
            </a:pPr>
            <a:r>
              <a:rPr lang="vi-VN" altLang="en-US" sz="2000"/>
              <a:t>của c</a:t>
            </a:r>
            <a:r>
              <a:rPr lang="en-US" altLang="en-US" sz="2000"/>
              <a:t>ác bộ, ngành </a:t>
            </a:r>
            <a:endParaRPr lang="vi-VN" altLang="en-US" sz="2000" b="1"/>
          </a:p>
        </p:txBody>
      </p:sp>
      <p:pic>
        <p:nvPicPr>
          <p:cNvPr id="112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1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6452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76600" y="1143000"/>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“Tham gia xây dựng tổ chức Đảng, chính quyền, đoàn thể quần chúng tại cơ sở vững mạnh” </a:t>
            </a:r>
            <a:r>
              <a:rPr lang="vi-VN" altLang="en-US" sz="2400"/>
              <a:t>là một trong những nội dung cơ bản của:</a:t>
            </a:r>
            <a:endParaRPr lang="en-US" altLang="en-US" sz="2400" i="1"/>
          </a:p>
        </p:txBody>
      </p:sp>
      <p:sp>
        <p:nvSpPr>
          <p:cNvPr id="65541" name="AutoShape 5"/>
          <p:cNvSpPr>
            <a:spLocks noChangeArrowheads="1"/>
          </p:cNvSpPr>
          <p:nvPr/>
        </p:nvSpPr>
        <p:spPr bwMode="auto">
          <a:xfrm>
            <a:off x="6172200" y="2647950"/>
            <a:ext cx="4038600" cy="123825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vi-VN" sz="2400" dirty="0">
                <a:solidFill>
                  <a:schemeClr val="tx1"/>
                </a:solidFill>
              </a:rPr>
              <a:t>Công tác xây dựng </a:t>
            </a:r>
            <a:endParaRPr lang="en-US" sz="2400" dirty="0">
              <a:solidFill>
                <a:schemeClr val="tx1"/>
              </a:solidFill>
            </a:endParaRPr>
          </a:p>
          <a:p>
            <a:pPr algn="ctr">
              <a:defRPr/>
            </a:pPr>
            <a:r>
              <a:rPr lang="vi-VN" sz="2400" dirty="0">
                <a:solidFill>
                  <a:schemeClr val="tx1"/>
                </a:solidFill>
              </a:rPr>
              <a:t>phong trào toàn dân </a:t>
            </a:r>
            <a:endParaRPr lang="en-US" sz="2400" dirty="0">
              <a:solidFill>
                <a:schemeClr val="tx1"/>
              </a:solidFill>
            </a:endParaRPr>
          </a:p>
          <a:p>
            <a:pPr algn="ctr">
              <a:defRPr/>
            </a:pPr>
            <a:r>
              <a:rPr lang="vi-VN" sz="2400" dirty="0">
                <a:solidFill>
                  <a:schemeClr val="tx1"/>
                </a:solidFill>
              </a:rPr>
              <a:t>bảo vệ an ninh Tổ quốc</a:t>
            </a:r>
            <a:endParaRPr lang="en-US" sz="2400" dirty="0">
              <a:solidFill>
                <a:schemeClr val="tx1"/>
              </a:solidFill>
            </a:endParaRPr>
          </a:p>
        </p:txBody>
      </p:sp>
      <p:sp>
        <p:nvSpPr>
          <p:cNvPr id="65546" name="AutoShape 10"/>
          <p:cNvSpPr>
            <a:spLocks noChangeArrowheads="1"/>
          </p:cNvSpPr>
          <p:nvPr/>
        </p:nvSpPr>
        <p:spPr bwMode="auto">
          <a:xfrm>
            <a:off x="1892300" y="4127500"/>
            <a:ext cx="3930650" cy="12065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vi-VN" sz="2400" dirty="0">
                <a:solidFill>
                  <a:schemeClr val="tx1"/>
                </a:solidFill>
              </a:rPr>
              <a:t>Công tác bảo vệ </a:t>
            </a:r>
            <a:endParaRPr lang="en-US" sz="2400" dirty="0">
              <a:solidFill>
                <a:schemeClr val="tx1"/>
              </a:solidFill>
            </a:endParaRPr>
          </a:p>
          <a:p>
            <a:pPr algn="ctr">
              <a:defRPr/>
            </a:pPr>
            <a:r>
              <a:rPr lang="vi-VN" sz="2400" dirty="0">
                <a:solidFill>
                  <a:schemeClr val="tx1"/>
                </a:solidFill>
              </a:rPr>
              <a:t>an ninh Tổ quốc ở cơ sở</a:t>
            </a:r>
            <a:endParaRPr lang="en-US" sz="2400" dirty="0">
              <a:solidFill>
                <a:schemeClr val="tx1"/>
              </a:solidFill>
            </a:endParaRPr>
          </a:p>
        </p:txBody>
      </p:sp>
      <p:sp>
        <p:nvSpPr>
          <p:cNvPr id="12296" name="Text Box 16"/>
          <p:cNvSpPr txBox="1">
            <a:spLocks noChangeArrowheads="1"/>
          </p:cNvSpPr>
          <p:nvPr/>
        </p:nvSpPr>
        <p:spPr bwMode="auto">
          <a:xfrm>
            <a:off x="1892300" y="1295400"/>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09</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645275"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22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6452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645275"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6452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6452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642100" y="60975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637338" y="61134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5029200" y="6110288"/>
            <a:ext cx="1165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5532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23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9" name="Text Box 69"/>
          <p:cNvSpPr txBox="1">
            <a:spLocks noChangeArrowheads="1"/>
          </p:cNvSpPr>
          <p:nvPr/>
        </p:nvSpPr>
        <p:spPr bwMode="auto">
          <a:xfrm>
            <a:off x="2057400" y="762000"/>
            <a:ext cx="800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152400"/>
            <a:ext cx="1295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92300" y="2647950"/>
            <a:ext cx="3898900" cy="123825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vi-VN" sz="2400" dirty="0">
                <a:solidFill>
                  <a:schemeClr val="tx1"/>
                </a:solidFill>
              </a:rPr>
              <a:t>Công tác phòng chống </a:t>
            </a:r>
            <a:endParaRPr lang="en-US" sz="2400" dirty="0">
              <a:solidFill>
                <a:schemeClr val="tx1"/>
              </a:solidFill>
            </a:endParaRPr>
          </a:p>
          <a:p>
            <a:pPr algn="ctr">
              <a:defRPr/>
            </a:pPr>
            <a:r>
              <a:rPr lang="vi-VN" sz="2400" dirty="0">
                <a:solidFill>
                  <a:schemeClr val="tx1"/>
                </a:solidFill>
              </a:rPr>
              <a:t>tội phạm và tệ nạn xã hội</a:t>
            </a:r>
            <a:endParaRPr lang="vi-VN" sz="2300" b="1" dirty="0">
              <a:solidFill>
                <a:schemeClr val="tx1"/>
              </a:solidFill>
            </a:endParaRPr>
          </a:p>
        </p:txBody>
      </p:sp>
      <p:sp>
        <p:nvSpPr>
          <p:cNvPr id="28" name="AutoShape 10"/>
          <p:cNvSpPr>
            <a:spLocks noChangeArrowheads="1"/>
          </p:cNvSpPr>
          <p:nvPr/>
        </p:nvSpPr>
        <p:spPr bwMode="auto">
          <a:xfrm>
            <a:off x="6172200" y="4127500"/>
            <a:ext cx="4038600" cy="12065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vi-VN" sz="2400" dirty="0">
                <a:solidFill>
                  <a:schemeClr val="tx1"/>
                </a:solidFill>
              </a:rPr>
              <a:t>Công tác giữ gìn </a:t>
            </a:r>
            <a:endParaRPr lang="en-US" sz="2400" dirty="0">
              <a:solidFill>
                <a:schemeClr val="tx1"/>
              </a:solidFill>
            </a:endParaRPr>
          </a:p>
          <a:p>
            <a:pPr algn="ctr" eaLnBrk="1" hangingPunct="1">
              <a:defRPr/>
            </a:pPr>
            <a:r>
              <a:rPr lang="vi-VN" sz="2400" dirty="0">
                <a:solidFill>
                  <a:schemeClr val="tx1"/>
                </a:solidFill>
              </a:rPr>
              <a:t>trật tự, an toàn xã hội</a:t>
            </a:r>
            <a:endParaRPr lang="en-US" sz="2300" b="1" dirty="0">
              <a:solidFill>
                <a:schemeClr val="tx1"/>
              </a:solidFill>
            </a:endParaRPr>
          </a:p>
        </p:txBody>
      </p:sp>
      <p:pic>
        <p:nvPicPr>
          <p:cNvPr id="123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0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0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1483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169988"/>
            <a:ext cx="7378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Một trong những vị trí, tác dụng của phong trào toàn dân bảo vệ an ninh Tổ quốc là:</a:t>
            </a:r>
            <a:endParaRPr lang="en-US" altLang="en-US" sz="2400" i="1"/>
          </a:p>
        </p:txBody>
      </p:sp>
      <p:sp>
        <p:nvSpPr>
          <p:cNvPr id="65541" name="AutoShape 5"/>
          <p:cNvSpPr>
            <a:spLocks noChangeArrowheads="1"/>
          </p:cNvSpPr>
          <p:nvPr/>
        </p:nvSpPr>
        <p:spPr bwMode="auto">
          <a:xfrm>
            <a:off x="6148388" y="4025900"/>
            <a:ext cx="4114800" cy="1536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D. </a:t>
            </a:r>
            <a:r>
              <a:rPr lang="vi-VN" altLang="en-US" sz="2000"/>
              <a:t>Là hình thức cơ bản để tập </a:t>
            </a:r>
            <a:endParaRPr lang="en-US" altLang="en-US" sz="2000"/>
          </a:p>
          <a:p>
            <a:pPr algn="ctr">
              <a:spcBef>
                <a:spcPct val="0"/>
              </a:spcBef>
              <a:buFontTx/>
              <a:buNone/>
            </a:pPr>
            <a:r>
              <a:rPr lang="vi-VN" altLang="en-US" sz="2000"/>
              <a:t>hợp thu hút đông đảo quần chúng</a:t>
            </a:r>
            <a:endParaRPr lang="en-US" altLang="en-US" sz="2000"/>
          </a:p>
          <a:p>
            <a:pPr algn="ctr">
              <a:spcBef>
                <a:spcPct val="0"/>
              </a:spcBef>
              <a:buFontTx/>
              <a:buNone/>
            </a:pPr>
            <a:r>
              <a:rPr lang="vi-VN" altLang="en-US" sz="2000"/>
              <a:t> phát huy quyền làm chủ của quần</a:t>
            </a:r>
            <a:endParaRPr lang="en-US" altLang="en-US" sz="2000"/>
          </a:p>
          <a:p>
            <a:pPr algn="ctr">
              <a:spcBef>
                <a:spcPct val="0"/>
              </a:spcBef>
              <a:buFontTx/>
              <a:buNone/>
            </a:pPr>
            <a:r>
              <a:rPr lang="vi-VN" altLang="en-US" sz="2000"/>
              <a:t> chúng</a:t>
            </a:r>
            <a:r>
              <a:rPr lang="en-US" altLang="en-US" sz="2000"/>
              <a:t> </a:t>
            </a:r>
            <a:r>
              <a:rPr lang="vi-VN" altLang="en-US" sz="2000"/>
              <a:t>nhân dân tham gia bảo vệ</a:t>
            </a:r>
            <a:endParaRPr lang="en-US" altLang="en-US" sz="2000"/>
          </a:p>
          <a:p>
            <a:pPr algn="ctr">
              <a:spcBef>
                <a:spcPct val="0"/>
              </a:spcBef>
              <a:buFontTx/>
              <a:buNone/>
            </a:pPr>
            <a:r>
              <a:rPr lang="vi-VN" altLang="en-US" sz="2000"/>
              <a:t> an ninh trật tự</a:t>
            </a:r>
            <a:endParaRPr lang="en-US" altLang="en-US" sz="2000"/>
          </a:p>
        </p:txBody>
      </p:sp>
      <p:sp>
        <p:nvSpPr>
          <p:cNvPr id="65549" name="AutoShape 13"/>
          <p:cNvSpPr>
            <a:spLocks noChangeArrowheads="1"/>
          </p:cNvSpPr>
          <p:nvPr/>
        </p:nvSpPr>
        <p:spPr bwMode="auto">
          <a:xfrm>
            <a:off x="1828800" y="4025900"/>
            <a:ext cx="3975100" cy="1536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a:t>
            </a:r>
            <a:r>
              <a:rPr lang="vi-VN" altLang="en-US" sz="2400"/>
              <a:t>Một thành phần không </a:t>
            </a:r>
            <a:endParaRPr lang="en-US" altLang="en-US" sz="2400"/>
          </a:p>
          <a:p>
            <a:pPr algn="ctr">
              <a:spcBef>
                <a:spcPct val="0"/>
              </a:spcBef>
              <a:buFontTx/>
              <a:buNone/>
            </a:pPr>
            <a:r>
              <a:rPr lang="vi-VN" altLang="en-US" sz="2400"/>
              <a:t>thể thiếu trong phong trào </a:t>
            </a:r>
            <a:endParaRPr lang="en-US" altLang="en-US" sz="2400"/>
          </a:p>
          <a:p>
            <a:pPr algn="ctr">
              <a:spcBef>
                <a:spcPct val="0"/>
              </a:spcBef>
              <a:buFontTx/>
              <a:buNone/>
            </a:pPr>
            <a:r>
              <a:rPr lang="vi-VN" altLang="en-US" sz="2400"/>
              <a:t>cách mạng </a:t>
            </a:r>
            <a:r>
              <a:rPr lang="en-US" altLang="en-US" sz="2400"/>
              <a:t>XHCN</a:t>
            </a:r>
            <a:r>
              <a:rPr lang="vi-VN" altLang="en-US" sz="2400"/>
              <a:t> để bảo </a:t>
            </a:r>
            <a:endParaRPr lang="en-US" altLang="en-US" sz="2400"/>
          </a:p>
          <a:p>
            <a:pPr algn="ctr">
              <a:spcBef>
                <a:spcPct val="0"/>
              </a:spcBef>
              <a:buFontTx/>
              <a:buNone/>
            </a:pPr>
            <a:r>
              <a:rPr lang="vi-VN" altLang="en-US" sz="2400"/>
              <a:t>vệ an ninh Tổ quốc </a:t>
            </a:r>
            <a:endParaRPr lang="en-US" altLang="en-US" sz="2400"/>
          </a:p>
        </p:txBody>
      </p:sp>
      <p:sp>
        <p:nvSpPr>
          <p:cNvPr id="13319" name="Text Box 16"/>
          <p:cNvSpPr txBox="1">
            <a:spLocks noChangeArrowheads="1"/>
          </p:cNvSpPr>
          <p:nvPr/>
        </p:nvSpPr>
        <p:spPr bwMode="auto">
          <a:xfrm>
            <a:off x="1676400" y="1219200"/>
            <a:ext cx="12192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10</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33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148388" y="61039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164263" y="60626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164263"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148388"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33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2"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200" y="152400"/>
            <a:ext cx="1295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28800" y="2197100"/>
            <a:ext cx="3975100" cy="1536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A. Một hình thức quan trọng</a:t>
            </a:r>
          </a:p>
          <a:p>
            <a:pPr algn="ctr">
              <a:spcBef>
                <a:spcPct val="0"/>
              </a:spcBef>
              <a:buFontTx/>
              <a:buNone/>
            </a:pPr>
            <a:r>
              <a:rPr lang="en-US" altLang="en-US" sz="2200"/>
              <a:t> trong bảo vệ an ninh quốc gia</a:t>
            </a:r>
          </a:p>
          <a:p>
            <a:pPr algn="ctr">
              <a:spcBef>
                <a:spcPct val="0"/>
              </a:spcBef>
              <a:buFontTx/>
              <a:buNone/>
            </a:pPr>
            <a:r>
              <a:rPr lang="en-US" altLang="en-US" sz="2200"/>
              <a:t> và trật tự, an toàn xã hội trong</a:t>
            </a:r>
          </a:p>
          <a:p>
            <a:pPr algn="ctr">
              <a:spcBef>
                <a:spcPct val="0"/>
              </a:spcBef>
              <a:buFontTx/>
              <a:buNone/>
            </a:pPr>
            <a:r>
              <a:rPr lang="en-US" altLang="en-US" sz="2200"/>
              <a:t> cả nước, từng địa phương</a:t>
            </a:r>
            <a:endParaRPr lang="vi-VN" altLang="en-US" sz="2200" b="1"/>
          </a:p>
        </p:txBody>
      </p:sp>
      <p:sp>
        <p:nvSpPr>
          <p:cNvPr id="28" name="AutoShape 13"/>
          <p:cNvSpPr>
            <a:spLocks noChangeArrowheads="1"/>
          </p:cNvSpPr>
          <p:nvPr/>
        </p:nvSpPr>
        <p:spPr bwMode="auto">
          <a:xfrm>
            <a:off x="6148388" y="2197100"/>
            <a:ext cx="4114800" cy="1536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a:t>
            </a:r>
            <a:r>
              <a:rPr lang="vi-VN" altLang="en-US" sz="2400"/>
              <a:t>Một bộ phận liên quan </a:t>
            </a:r>
            <a:endParaRPr lang="en-US" altLang="en-US" sz="2400"/>
          </a:p>
          <a:p>
            <a:pPr algn="ctr">
              <a:spcBef>
                <a:spcPct val="0"/>
              </a:spcBef>
              <a:buFontTx/>
              <a:buNone/>
            </a:pPr>
            <a:r>
              <a:rPr lang="vi-VN" altLang="en-US" sz="2400"/>
              <a:t>chặt chẽ, gắn bó với nhiệm vụ</a:t>
            </a:r>
            <a:endParaRPr lang="en-US" altLang="en-US" sz="2400"/>
          </a:p>
          <a:p>
            <a:pPr algn="ctr">
              <a:spcBef>
                <a:spcPct val="0"/>
              </a:spcBef>
              <a:buFontTx/>
              <a:buNone/>
            </a:pPr>
            <a:r>
              <a:rPr lang="vi-VN" altLang="en-US" sz="2400"/>
              <a:t> bảo vệ an ninh quốc gia và</a:t>
            </a:r>
            <a:endParaRPr lang="en-US" altLang="en-US" sz="2400"/>
          </a:p>
          <a:p>
            <a:pPr algn="ctr">
              <a:spcBef>
                <a:spcPct val="0"/>
              </a:spcBef>
              <a:buFontTx/>
              <a:buNone/>
            </a:pPr>
            <a:r>
              <a:rPr lang="vi-VN" altLang="en-US" sz="2400"/>
              <a:t> trật tự an toàn xã hội</a:t>
            </a:r>
            <a:endParaRPr lang="en-US" altLang="en-US" sz="2400"/>
          </a:p>
        </p:txBody>
      </p:sp>
      <p:pic>
        <p:nvPicPr>
          <p:cNvPr id="1333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17537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784475" y="1227138"/>
            <a:ext cx="7502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Một trong những nội dung cơ bản của công tác xây dựng phong trào toàn dân bảo vệ an ninh Tổ quốc là:</a:t>
            </a:r>
            <a:endParaRPr lang="en-US" altLang="en-US" sz="2400" i="1"/>
          </a:p>
        </p:txBody>
      </p:sp>
      <p:sp>
        <p:nvSpPr>
          <p:cNvPr id="65541" name="AutoShape 5"/>
          <p:cNvSpPr>
            <a:spLocks noChangeArrowheads="1"/>
          </p:cNvSpPr>
          <p:nvPr/>
        </p:nvSpPr>
        <p:spPr bwMode="auto">
          <a:xfrm>
            <a:off x="1676400" y="4114800"/>
            <a:ext cx="4418013" cy="1524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vi-VN" sz="2400" dirty="0">
                <a:solidFill>
                  <a:schemeClr val="tx1"/>
                </a:solidFill>
              </a:rPr>
              <a:t>Vận động toàn dân tích </a:t>
            </a:r>
            <a:endParaRPr lang="en-US" sz="2400" dirty="0">
              <a:solidFill>
                <a:schemeClr val="tx1"/>
              </a:solidFill>
            </a:endParaRPr>
          </a:p>
          <a:p>
            <a:pPr algn="ctr">
              <a:defRPr/>
            </a:pPr>
            <a:r>
              <a:rPr lang="en-US" sz="2400" dirty="0" err="1">
                <a:solidFill>
                  <a:schemeClr val="tx1"/>
                </a:solidFill>
              </a:rPr>
              <a:t>cực</a:t>
            </a:r>
            <a:r>
              <a:rPr lang="en-US" sz="2400" dirty="0">
                <a:solidFill>
                  <a:schemeClr val="tx1"/>
                </a:solidFill>
              </a:rPr>
              <a:t> </a:t>
            </a:r>
            <a:r>
              <a:rPr lang="vi-VN" sz="2400" dirty="0">
                <a:solidFill>
                  <a:schemeClr val="tx1"/>
                </a:solidFill>
              </a:rPr>
              <a:t>tham gia chương trình</a:t>
            </a:r>
            <a:r>
              <a:rPr lang="en-US" sz="2400" dirty="0">
                <a:solidFill>
                  <a:schemeClr val="tx1"/>
                </a:solidFill>
              </a:rPr>
              <a:t> </a:t>
            </a:r>
            <a:r>
              <a:rPr lang="en-US" sz="2400" dirty="0" err="1">
                <a:solidFill>
                  <a:schemeClr val="tx1"/>
                </a:solidFill>
              </a:rPr>
              <a:t>quốc</a:t>
            </a:r>
            <a:r>
              <a:rPr lang="vi-VN" sz="2400" dirty="0">
                <a:solidFill>
                  <a:schemeClr val="tx1"/>
                </a:solidFill>
              </a:rPr>
              <a:t> </a:t>
            </a:r>
            <a:endParaRPr lang="en-US" sz="2400" dirty="0">
              <a:solidFill>
                <a:schemeClr val="tx1"/>
              </a:solidFill>
            </a:endParaRPr>
          </a:p>
          <a:p>
            <a:pPr algn="ctr">
              <a:defRPr/>
            </a:pPr>
            <a:r>
              <a:rPr lang="vi-VN" sz="2400" dirty="0">
                <a:solidFill>
                  <a:schemeClr val="tx1"/>
                </a:solidFill>
              </a:rPr>
              <a:t>gia phòng chống tội phạm</a:t>
            </a:r>
            <a:endParaRPr lang="en-US" sz="2400" dirty="0">
              <a:solidFill>
                <a:schemeClr val="tx1"/>
              </a:solidFill>
            </a:endParaRPr>
          </a:p>
        </p:txBody>
      </p:sp>
      <p:sp>
        <p:nvSpPr>
          <p:cNvPr id="65549" name="AutoShape 13"/>
          <p:cNvSpPr>
            <a:spLocks noChangeArrowheads="1"/>
          </p:cNvSpPr>
          <p:nvPr/>
        </p:nvSpPr>
        <p:spPr bwMode="auto">
          <a:xfrm>
            <a:off x="6280150" y="2362200"/>
            <a:ext cx="4083050" cy="1600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B. </a:t>
            </a:r>
            <a:r>
              <a:rPr lang="vi-VN" sz="2400" dirty="0">
                <a:solidFill>
                  <a:schemeClr val="tx1"/>
                </a:solidFill>
              </a:rPr>
              <a:t>Nắm tình hình, xây </a:t>
            </a:r>
            <a:endParaRPr lang="en-US" sz="2400" dirty="0">
              <a:solidFill>
                <a:schemeClr val="tx1"/>
              </a:solidFill>
            </a:endParaRPr>
          </a:p>
          <a:p>
            <a:pPr algn="ctr">
              <a:defRPr/>
            </a:pPr>
            <a:r>
              <a:rPr lang="en-US" sz="2400" dirty="0">
                <a:solidFill>
                  <a:schemeClr val="tx1"/>
                </a:solidFill>
              </a:rPr>
              <a:t>d</a:t>
            </a:r>
            <a:r>
              <a:rPr lang="vi-VN" sz="2400" dirty="0">
                <a:solidFill>
                  <a:schemeClr val="tx1"/>
                </a:solidFill>
              </a:rPr>
              <a:t>ựng</a:t>
            </a:r>
            <a:r>
              <a:rPr lang="en-US" sz="2400" dirty="0">
                <a:solidFill>
                  <a:schemeClr val="tx1"/>
                </a:solidFill>
              </a:rPr>
              <a:t> </a:t>
            </a:r>
            <a:r>
              <a:rPr lang="vi-VN" sz="2400" dirty="0">
                <a:solidFill>
                  <a:schemeClr val="tx1"/>
                </a:solidFill>
              </a:rPr>
              <a:t>kế hoạch phát động </a:t>
            </a:r>
            <a:endParaRPr lang="en-US" sz="2400" dirty="0">
              <a:solidFill>
                <a:schemeClr val="tx1"/>
              </a:solidFill>
            </a:endParaRPr>
          </a:p>
          <a:p>
            <a:pPr algn="ctr">
              <a:defRPr/>
            </a:pPr>
            <a:r>
              <a:rPr lang="vi-VN" sz="2400" dirty="0">
                <a:solidFill>
                  <a:schemeClr val="tx1"/>
                </a:solidFill>
              </a:rPr>
              <a:t>phong trào toàn dân bảo vệ</a:t>
            </a:r>
            <a:endParaRPr lang="en-US" sz="2400" dirty="0">
              <a:solidFill>
                <a:schemeClr val="tx1"/>
              </a:solidFill>
            </a:endParaRPr>
          </a:p>
          <a:p>
            <a:pPr algn="ctr">
              <a:defRPr/>
            </a:pPr>
            <a:r>
              <a:rPr lang="vi-VN" sz="2400" dirty="0">
                <a:solidFill>
                  <a:schemeClr val="tx1"/>
                </a:solidFill>
              </a:rPr>
              <a:t> an ninh Tổ quốc</a:t>
            </a:r>
            <a:endParaRPr lang="vi-VN" sz="2300" b="1" dirty="0">
              <a:solidFill>
                <a:schemeClr val="tx1"/>
              </a:solidFill>
            </a:endParaRPr>
          </a:p>
        </p:txBody>
      </p:sp>
      <p:sp>
        <p:nvSpPr>
          <p:cNvPr id="14344" name="Text Box 16"/>
          <p:cNvSpPr txBox="1">
            <a:spLocks noChangeArrowheads="1"/>
          </p:cNvSpPr>
          <p:nvPr/>
        </p:nvSpPr>
        <p:spPr bwMode="auto">
          <a:xfrm>
            <a:off x="1676400" y="1295400"/>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11</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1722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43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340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1785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1785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181725"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157913" y="61801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175375" y="61801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157913" y="6169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4876800" y="62626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59436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43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Text Box 69"/>
          <p:cNvSpPr txBox="1">
            <a:spLocks noChangeArrowheads="1"/>
          </p:cNvSpPr>
          <p:nvPr/>
        </p:nvSpPr>
        <p:spPr bwMode="auto">
          <a:xfrm>
            <a:off x="2057400" y="762000"/>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371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3"/>
          <p:cNvSpPr>
            <a:spLocks noChangeArrowheads="1"/>
          </p:cNvSpPr>
          <p:nvPr/>
        </p:nvSpPr>
        <p:spPr bwMode="auto">
          <a:xfrm>
            <a:off x="1676400" y="2362200"/>
            <a:ext cx="4418013" cy="1600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A. </a:t>
            </a:r>
            <a:r>
              <a:rPr lang="vi-VN" sz="2400" dirty="0">
                <a:solidFill>
                  <a:schemeClr val="tx1"/>
                </a:solidFill>
              </a:rPr>
              <a:t>Vận động nhân dân </a:t>
            </a:r>
            <a:endParaRPr lang="en-US" sz="2400" dirty="0">
              <a:solidFill>
                <a:schemeClr val="tx1"/>
              </a:solidFill>
            </a:endParaRPr>
          </a:p>
          <a:p>
            <a:pPr algn="ctr">
              <a:defRPr/>
            </a:pPr>
            <a:r>
              <a:rPr lang="vi-VN" sz="2400" dirty="0">
                <a:solidFill>
                  <a:schemeClr val="tx1"/>
                </a:solidFill>
              </a:rPr>
              <a:t>xây dựng khu dân cư văn</a:t>
            </a:r>
            <a:endParaRPr lang="en-US" sz="2400" dirty="0">
              <a:solidFill>
                <a:schemeClr val="tx1"/>
              </a:solidFill>
            </a:endParaRPr>
          </a:p>
          <a:p>
            <a:pPr algn="ctr">
              <a:defRPr/>
            </a:pPr>
            <a:r>
              <a:rPr lang="vi-VN" sz="2400" dirty="0">
                <a:solidFill>
                  <a:schemeClr val="tx1"/>
                </a:solidFill>
              </a:rPr>
              <a:t> hóa, giữ gìn trật tự </a:t>
            </a:r>
            <a:endParaRPr lang="en-US" sz="2400" dirty="0">
              <a:solidFill>
                <a:schemeClr val="tx1"/>
              </a:solidFill>
            </a:endParaRPr>
          </a:p>
          <a:p>
            <a:pPr algn="ctr">
              <a:defRPr/>
            </a:pPr>
            <a:r>
              <a:rPr lang="vi-VN" sz="2400" dirty="0">
                <a:solidFill>
                  <a:schemeClr val="tx1"/>
                </a:solidFill>
              </a:rPr>
              <a:t>an toàn xã hội</a:t>
            </a:r>
            <a:endParaRPr lang="en-US" sz="2400" dirty="0">
              <a:solidFill>
                <a:schemeClr val="tx1"/>
              </a:solidFill>
            </a:endParaRPr>
          </a:p>
        </p:txBody>
      </p:sp>
      <p:sp>
        <p:nvSpPr>
          <p:cNvPr id="29" name="AutoShape 13"/>
          <p:cNvSpPr>
            <a:spLocks noChangeArrowheads="1"/>
          </p:cNvSpPr>
          <p:nvPr/>
        </p:nvSpPr>
        <p:spPr bwMode="auto">
          <a:xfrm>
            <a:off x="6280150" y="4114800"/>
            <a:ext cx="4083050" cy="1524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D. </a:t>
            </a:r>
            <a:r>
              <a:rPr lang="vi-VN" sz="2400" dirty="0">
                <a:solidFill>
                  <a:schemeClr val="tx1"/>
                </a:solidFill>
              </a:rPr>
              <a:t>Nắm tình hình và vận </a:t>
            </a:r>
            <a:endParaRPr lang="en-US" sz="2400" dirty="0">
              <a:solidFill>
                <a:schemeClr val="tx1"/>
              </a:solidFill>
            </a:endParaRPr>
          </a:p>
          <a:p>
            <a:pPr algn="ctr">
              <a:defRPr/>
            </a:pPr>
            <a:r>
              <a:rPr lang="vi-VN" sz="2400" dirty="0">
                <a:solidFill>
                  <a:schemeClr val="tx1"/>
                </a:solidFill>
              </a:rPr>
              <a:t>động toàn dân tích cực tham</a:t>
            </a:r>
            <a:endParaRPr lang="en-US" sz="2400" dirty="0">
              <a:solidFill>
                <a:schemeClr val="tx1"/>
              </a:solidFill>
            </a:endParaRPr>
          </a:p>
          <a:p>
            <a:pPr algn="ctr">
              <a:defRPr/>
            </a:pPr>
            <a:r>
              <a:rPr lang="vi-VN" sz="2400" dirty="0">
                <a:solidFill>
                  <a:schemeClr val="tx1"/>
                </a:solidFill>
              </a:rPr>
              <a:t> gia phong trào bảo vệ </a:t>
            </a:r>
            <a:endParaRPr lang="en-US" sz="2400" dirty="0">
              <a:solidFill>
                <a:schemeClr val="tx1"/>
              </a:solidFill>
            </a:endParaRPr>
          </a:p>
          <a:p>
            <a:pPr algn="ctr">
              <a:defRPr/>
            </a:pPr>
            <a:r>
              <a:rPr lang="vi-VN" sz="2400" dirty="0">
                <a:solidFill>
                  <a:schemeClr val="tx1"/>
                </a:solidFill>
              </a:rPr>
              <a:t>an ninh trật tự</a:t>
            </a:r>
            <a:endParaRPr lang="en-US" sz="2400" dirty="0">
              <a:solidFill>
                <a:schemeClr val="tx1"/>
              </a:solidFill>
            </a:endParaRPr>
          </a:p>
        </p:txBody>
      </p:sp>
      <p:pic>
        <p:nvPicPr>
          <p:cNvPr id="1436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60"/>
                            </p:stCondLst>
                            <p:childTnLst>
                              <p:par>
                                <p:cTn id="22" presetID="4" presetClass="entr" presetSubtype="3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out)">
                                      <p:cBhvr>
                                        <p:cTn id="24" dur="1000"/>
                                        <p:tgtEl>
                                          <p:spTgt spid="28"/>
                                        </p:tgtEl>
                                      </p:cBhvr>
                                    </p:animEffect>
                                  </p:childTnLst>
                                </p:cTn>
                              </p:par>
                            </p:childTnLst>
                          </p:cTn>
                        </p:par>
                        <p:par>
                          <p:cTn id="25" fill="hold" nodeType="afterGroup">
                            <p:stCondLst>
                              <p:cond delay="6160"/>
                            </p:stCondLst>
                            <p:childTnLst>
                              <p:par>
                                <p:cTn id="26" presetID="4" presetClass="entr" presetSubtype="32"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ox(out)">
                                      <p:cBhvr>
                                        <p:cTn id="28"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33700" y="1219200"/>
            <a:ext cx="7353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Quần chúng nhân dân đông đảo là nền tảng, là chỗ dựa vững chắc để tổ chức xây dựng nền an ninh nhân dân là nội dung của :</a:t>
            </a:r>
          </a:p>
        </p:txBody>
      </p:sp>
      <p:sp>
        <p:nvSpPr>
          <p:cNvPr id="65541" name="AutoShape 5"/>
          <p:cNvSpPr>
            <a:spLocks noChangeArrowheads="1"/>
          </p:cNvSpPr>
          <p:nvPr/>
        </p:nvSpPr>
        <p:spPr bwMode="auto">
          <a:xfrm>
            <a:off x="1828800" y="4114800"/>
            <a:ext cx="41021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Vai trò của </a:t>
            </a:r>
          </a:p>
          <a:p>
            <a:pPr algn="ctr">
              <a:spcBef>
                <a:spcPct val="0"/>
              </a:spcBef>
              <a:buFontTx/>
              <a:buNone/>
            </a:pPr>
            <a:r>
              <a:rPr lang="en-US" altLang="en-US" sz="2400"/>
              <a:t>quần chúng nhân dân </a:t>
            </a:r>
          </a:p>
          <a:p>
            <a:pPr algn="ctr">
              <a:spcBef>
                <a:spcPct val="0"/>
              </a:spcBef>
              <a:buFontTx/>
              <a:buNone/>
            </a:pPr>
            <a:r>
              <a:rPr lang="en-US" altLang="en-US" sz="2400"/>
              <a:t>trong bảo vệ tổ quốc</a:t>
            </a:r>
          </a:p>
        </p:txBody>
      </p:sp>
      <p:sp>
        <p:nvSpPr>
          <p:cNvPr id="65549" name="AutoShape 13"/>
          <p:cNvSpPr>
            <a:spLocks noChangeArrowheads="1"/>
          </p:cNvSpPr>
          <p:nvPr/>
        </p:nvSpPr>
        <p:spPr bwMode="auto">
          <a:xfrm>
            <a:off x="6369050" y="4114800"/>
            <a:ext cx="3932238"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Hiệu quả của</a:t>
            </a:r>
          </a:p>
          <a:p>
            <a:pPr algn="ctr" eaLnBrk="1" hangingPunct="1">
              <a:spcBef>
                <a:spcPct val="0"/>
              </a:spcBef>
              <a:buFontTx/>
              <a:buNone/>
            </a:pPr>
            <a:r>
              <a:rPr lang="en-US" altLang="en-US" sz="2400"/>
              <a:t> quần chúng nhân dân </a:t>
            </a:r>
          </a:p>
          <a:p>
            <a:pPr algn="ctr" eaLnBrk="1" hangingPunct="1">
              <a:spcBef>
                <a:spcPct val="0"/>
              </a:spcBef>
              <a:buFontTx/>
              <a:buNone/>
            </a:pPr>
            <a:r>
              <a:rPr lang="en-US" altLang="en-US" sz="2400"/>
              <a:t>trong bảo vệ tổ quốc</a:t>
            </a:r>
            <a:endParaRPr lang="en-US" altLang="en-US" sz="2400" b="1"/>
          </a:p>
        </p:txBody>
      </p:sp>
      <p:sp>
        <p:nvSpPr>
          <p:cNvPr id="15368" name="Text Box 16"/>
          <p:cNvSpPr txBox="1">
            <a:spLocks noChangeArrowheads="1"/>
          </p:cNvSpPr>
          <p:nvPr/>
        </p:nvSpPr>
        <p:spPr bwMode="auto">
          <a:xfrm>
            <a:off x="1790700" y="1371600"/>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12</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53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7088" y="60753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261100" y="6037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261100" y="60245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2611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261100" y="60245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261100" y="60245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768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53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69"/>
          <p:cNvSpPr txBox="1">
            <a:spLocks noChangeArrowheads="1"/>
          </p:cNvSpPr>
          <p:nvPr/>
        </p:nvSpPr>
        <p:spPr bwMode="auto">
          <a:xfrm>
            <a:off x="2057400" y="8382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828800" y="2495550"/>
            <a:ext cx="3946525" cy="1466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Đặc điểm của </a:t>
            </a:r>
          </a:p>
          <a:p>
            <a:pPr algn="ctr">
              <a:spcBef>
                <a:spcPct val="0"/>
              </a:spcBef>
              <a:buFontTx/>
              <a:buNone/>
            </a:pPr>
            <a:r>
              <a:rPr lang="en-US" altLang="en-US" sz="2400"/>
              <a:t>quần chúng nhân dân </a:t>
            </a:r>
          </a:p>
          <a:p>
            <a:pPr algn="ctr">
              <a:spcBef>
                <a:spcPct val="0"/>
              </a:spcBef>
              <a:buFontTx/>
              <a:buNone/>
            </a:pPr>
            <a:r>
              <a:rPr lang="en-US" altLang="en-US" sz="2400"/>
              <a:t>trong bảo vệ tổ quốc</a:t>
            </a:r>
            <a:endParaRPr lang="vi-VN" altLang="en-US" sz="2400" b="1"/>
          </a:p>
        </p:txBody>
      </p:sp>
      <p:sp>
        <p:nvSpPr>
          <p:cNvPr id="28" name="AutoShape 13"/>
          <p:cNvSpPr>
            <a:spLocks noChangeArrowheads="1"/>
          </p:cNvSpPr>
          <p:nvPr/>
        </p:nvSpPr>
        <p:spPr bwMode="auto">
          <a:xfrm>
            <a:off x="6354763" y="2495550"/>
            <a:ext cx="3932237" cy="1466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Ý nghĩa của</a:t>
            </a:r>
          </a:p>
          <a:p>
            <a:pPr algn="ctr">
              <a:spcBef>
                <a:spcPct val="0"/>
              </a:spcBef>
              <a:buFontTx/>
              <a:buNone/>
            </a:pPr>
            <a:r>
              <a:rPr lang="en-US" altLang="en-US" sz="2400"/>
              <a:t> quần chúng nhân dân </a:t>
            </a:r>
          </a:p>
          <a:p>
            <a:pPr algn="ctr">
              <a:spcBef>
                <a:spcPct val="0"/>
              </a:spcBef>
              <a:buFontTx/>
              <a:buNone/>
            </a:pPr>
            <a:r>
              <a:rPr lang="en-US" altLang="en-US" sz="2400"/>
              <a:t>trong bảo vệ tổ quốc</a:t>
            </a:r>
            <a:endParaRPr lang="vi-VN" altLang="en-US" sz="2400" b="1"/>
          </a:p>
        </p:txBody>
      </p:sp>
      <p:pic>
        <p:nvPicPr>
          <p:cNvPr id="153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576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676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15473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32138" y="1303338"/>
            <a:ext cx="7231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phương pháp xây dựng phong trào toàn dân bảo vệ an ninh Tổ quốc, trước tiên phải:</a:t>
            </a:r>
          </a:p>
        </p:txBody>
      </p:sp>
      <p:sp>
        <p:nvSpPr>
          <p:cNvPr id="65541" name="AutoShape 5"/>
          <p:cNvSpPr>
            <a:spLocks noChangeArrowheads="1"/>
          </p:cNvSpPr>
          <p:nvPr/>
        </p:nvSpPr>
        <p:spPr bwMode="auto">
          <a:xfrm>
            <a:off x="6510338" y="4267200"/>
            <a:ext cx="3657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Điều tra </a:t>
            </a:r>
          </a:p>
          <a:p>
            <a:pPr algn="ctr">
              <a:spcBef>
                <a:spcPct val="0"/>
              </a:spcBef>
              <a:buFontTx/>
              <a:buNone/>
            </a:pPr>
            <a:r>
              <a:rPr lang="en-US" altLang="en-US" sz="2400"/>
              <a:t>nghiên cứu tình hình</a:t>
            </a:r>
          </a:p>
        </p:txBody>
      </p:sp>
      <p:sp>
        <p:nvSpPr>
          <p:cNvPr id="65546" name="AutoShape 10"/>
          <p:cNvSpPr>
            <a:spLocks noChangeArrowheads="1"/>
          </p:cNvSpPr>
          <p:nvPr/>
        </p:nvSpPr>
        <p:spPr bwMode="auto">
          <a:xfrm>
            <a:off x="2133600" y="4267200"/>
            <a:ext cx="36036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Tuyên truyền </a:t>
            </a:r>
          </a:p>
          <a:p>
            <a:pPr algn="ctr">
              <a:spcBef>
                <a:spcPct val="0"/>
              </a:spcBef>
              <a:buFontTx/>
              <a:buNone/>
            </a:pPr>
            <a:r>
              <a:rPr lang="en-US" altLang="en-US" sz="2400"/>
              <a:t>cho mọi người</a:t>
            </a:r>
            <a:endParaRPr lang="vi-VN" altLang="en-US" sz="2400" b="1"/>
          </a:p>
        </p:txBody>
      </p:sp>
      <p:sp>
        <p:nvSpPr>
          <p:cNvPr id="16392" name="Text Box 16"/>
          <p:cNvSpPr txBox="1">
            <a:spLocks noChangeArrowheads="1"/>
          </p:cNvSpPr>
          <p:nvPr/>
        </p:nvSpPr>
        <p:spPr bwMode="auto">
          <a:xfrm>
            <a:off x="1828800" y="1371600"/>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13</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15473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63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1072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172200"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148388"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172200" y="60039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15473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162675"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1483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64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5" name="Text Box 69"/>
          <p:cNvSpPr txBox="1">
            <a:spLocks noChangeArrowheads="1"/>
          </p:cNvSpPr>
          <p:nvPr/>
        </p:nvSpPr>
        <p:spPr bwMode="auto">
          <a:xfrm>
            <a:off x="2057400" y="8382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295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133600" y="2667000"/>
            <a:ext cx="36036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Xác định </a:t>
            </a:r>
          </a:p>
          <a:p>
            <a:pPr algn="ctr" eaLnBrk="1" hangingPunct="1">
              <a:spcBef>
                <a:spcPct val="0"/>
              </a:spcBef>
              <a:buFontTx/>
              <a:buNone/>
            </a:pPr>
            <a:r>
              <a:rPr lang="en-US" altLang="en-US" sz="2400"/>
              <a:t>cách thức thực hiện</a:t>
            </a:r>
            <a:endParaRPr lang="en-US" altLang="en-US" sz="2400" b="1"/>
          </a:p>
        </p:txBody>
      </p:sp>
      <p:sp>
        <p:nvSpPr>
          <p:cNvPr id="28" name="AutoShape 10"/>
          <p:cNvSpPr>
            <a:spLocks noChangeArrowheads="1"/>
          </p:cNvSpPr>
          <p:nvPr/>
        </p:nvSpPr>
        <p:spPr bwMode="auto">
          <a:xfrm>
            <a:off x="6510338" y="2667000"/>
            <a:ext cx="36036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Xây dựng </a:t>
            </a:r>
          </a:p>
          <a:p>
            <a:pPr algn="ctr" eaLnBrk="1" hangingPunct="1">
              <a:spcBef>
                <a:spcPct val="0"/>
              </a:spcBef>
              <a:buFontTx/>
              <a:buNone/>
            </a:pPr>
            <a:r>
              <a:rPr lang="en-US" altLang="en-US" sz="2400"/>
              <a:t>chương trình hoạt động</a:t>
            </a:r>
            <a:endParaRPr lang="en-US" altLang="en-US" sz="2400" b="1"/>
          </a:p>
        </p:txBody>
      </p:sp>
      <p:pic>
        <p:nvPicPr>
          <p:cNvPr id="164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400800" y="6129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241675" y="1227138"/>
            <a:ext cx="68929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“Ngày hội toàn dân bảo vệ an ninh Tổ quốc” ở nước ta là ngày:</a:t>
            </a:r>
          </a:p>
        </p:txBody>
      </p:sp>
      <p:sp>
        <p:nvSpPr>
          <p:cNvPr id="65541" name="AutoShape 5"/>
          <p:cNvSpPr>
            <a:spLocks noChangeArrowheads="1"/>
          </p:cNvSpPr>
          <p:nvPr/>
        </p:nvSpPr>
        <p:spPr bwMode="auto">
          <a:xfrm>
            <a:off x="6096000" y="2438400"/>
            <a:ext cx="3808413"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19 </a:t>
            </a:r>
            <a:r>
              <a:rPr lang="en-US" sz="2400" dirty="0" err="1">
                <a:solidFill>
                  <a:schemeClr val="tx1"/>
                </a:solidFill>
              </a:rPr>
              <a:t>tháng</a:t>
            </a:r>
            <a:r>
              <a:rPr lang="en-US" sz="2400" dirty="0">
                <a:solidFill>
                  <a:schemeClr val="tx1"/>
                </a:solidFill>
              </a:rPr>
              <a:t> 8</a:t>
            </a:r>
          </a:p>
        </p:txBody>
      </p:sp>
      <p:sp>
        <p:nvSpPr>
          <p:cNvPr id="65549" name="AutoShape 13"/>
          <p:cNvSpPr>
            <a:spLocks noChangeArrowheads="1"/>
          </p:cNvSpPr>
          <p:nvPr/>
        </p:nvSpPr>
        <p:spPr bwMode="auto">
          <a:xfrm>
            <a:off x="2286000" y="2438400"/>
            <a:ext cx="3560763"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08 </a:t>
            </a:r>
            <a:r>
              <a:rPr lang="en-US" sz="2400" dirty="0" err="1">
                <a:solidFill>
                  <a:schemeClr val="tx1"/>
                </a:solidFill>
              </a:rPr>
              <a:t>tháng</a:t>
            </a:r>
            <a:r>
              <a:rPr lang="en-US" sz="2400" dirty="0">
                <a:solidFill>
                  <a:schemeClr val="tx1"/>
                </a:solidFill>
              </a:rPr>
              <a:t> 9</a:t>
            </a:r>
          </a:p>
        </p:txBody>
      </p:sp>
      <p:sp>
        <p:nvSpPr>
          <p:cNvPr id="17415" name="Text Box 16"/>
          <p:cNvSpPr txBox="1">
            <a:spLocks noChangeArrowheads="1"/>
          </p:cNvSpPr>
          <p:nvPr/>
        </p:nvSpPr>
        <p:spPr bwMode="auto">
          <a:xfrm>
            <a:off x="1828800" y="1295400"/>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14</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400800" y="6137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74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393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400800" y="6137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400800" y="61214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400800" y="6137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400800" y="6129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400800" y="6129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400800" y="61293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5029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2484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74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Text Box 69"/>
          <p:cNvSpPr txBox="1">
            <a:spLocks noChangeArrowheads="1"/>
          </p:cNvSpPr>
          <p:nvPr/>
        </p:nvSpPr>
        <p:spPr bwMode="auto">
          <a:xfrm>
            <a:off x="2062163" y="762000"/>
            <a:ext cx="8148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286000" y="3810000"/>
            <a:ext cx="3560763" cy="1219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19 </a:t>
            </a:r>
            <a:r>
              <a:rPr lang="en-US" sz="2400" dirty="0" err="1">
                <a:solidFill>
                  <a:schemeClr val="tx1"/>
                </a:solidFill>
              </a:rPr>
              <a:t>tháng</a:t>
            </a:r>
            <a:r>
              <a:rPr lang="en-US" sz="2400" dirty="0">
                <a:solidFill>
                  <a:schemeClr val="tx1"/>
                </a:solidFill>
              </a:rPr>
              <a:t> 5</a:t>
            </a:r>
          </a:p>
        </p:txBody>
      </p:sp>
      <p:sp>
        <p:nvSpPr>
          <p:cNvPr id="27" name="AutoShape 13"/>
          <p:cNvSpPr>
            <a:spLocks noChangeArrowheads="1"/>
          </p:cNvSpPr>
          <p:nvPr/>
        </p:nvSpPr>
        <p:spPr bwMode="auto">
          <a:xfrm>
            <a:off x="6135688" y="3810000"/>
            <a:ext cx="3808412" cy="1219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23 </a:t>
            </a:r>
            <a:r>
              <a:rPr lang="en-US" sz="2400" dirty="0" err="1">
                <a:solidFill>
                  <a:schemeClr val="tx1"/>
                </a:solidFill>
              </a:rPr>
              <a:t>tháng</a:t>
            </a:r>
            <a:r>
              <a:rPr lang="en-US" sz="2400" dirty="0">
                <a:solidFill>
                  <a:schemeClr val="tx1"/>
                </a:solidFill>
              </a:rPr>
              <a:t> 9</a:t>
            </a:r>
            <a:endParaRPr lang="vi-VN" sz="2200" b="1" dirty="0">
              <a:solidFill>
                <a:schemeClr val="tx1"/>
              </a:solidFill>
            </a:endParaRPr>
          </a:p>
        </p:txBody>
      </p:sp>
      <p:pic>
        <p:nvPicPr>
          <p:cNvPr id="1743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9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60675" y="1219200"/>
            <a:ext cx="7426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a:t>
            </a:r>
            <a:r>
              <a:rPr lang="en-US" altLang="en-US" sz="2400" i="1"/>
              <a:t>Tuyên truyền, giáo dục và hướng dẫn quần chúng nhân dân thực hiện nhiệm vụ bảo vệ an ninh trật tự” </a:t>
            </a:r>
            <a:r>
              <a:rPr lang="en-US" altLang="en-US" sz="2400"/>
              <a:t>là một trong những nội dung của:</a:t>
            </a:r>
          </a:p>
        </p:txBody>
      </p:sp>
      <p:sp>
        <p:nvSpPr>
          <p:cNvPr id="65541" name="AutoShape 5"/>
          <p:cNvSpPr>
            <a:spLocks noChangeArrowheads="1"/>
          </p:cNvSpPr>
          <p:nvPr/>
        </p:nvSpPr>
        <p:spPr bwMode="auto">
          <a:xfrm>
            <a:off x="2032000" y="2514600"/>
            <a:ext cx="3911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Phương pháp xây dựng </a:t>
            </a:r>
          </a:p>
          <a:p>
            <a:pPr algn="ctr">
              <a:spcBef>
                <a:spcPct val="0"/>
              </a:spcBef>
              <a:buFontTx/>
              <a:buNone/>
            </a:pPr>
            <a:r>
              <a:rPr lang="en-US" altLang="en-US" sz="2400"/>
              <a:t>phong trào toàn dân bảo vệ </a:t>
            </a:r>
          </a:p>
          <a:p>
            <a:pPr algn="ctr">
              <a:spcBef>
                <a:spcPct val="0"/>
              </a:spcBef>
              <a:buFontTx/>
              <a:buNone/>
            </a:pPr>
            <a:r>
              <a:rPr lang="en-US" altLang="en-US" sz="2400"/>
              <a:t>an ninh Tổ quốc</a:t>
            </a:r>
          </a:p>
        </p:txBody>
      </p:sp>
      <p:sp>
        <p:nvSpPr>
          <p:cNvPr id="65549" name="AutoShape 13"/>
          <p:cNvSpPr>
            <a:spLocks noChangeArrowheads="1"/>
          </p:cNvSpPr>
          <p:nvPr/>
        </p:nvSpPr>
        <p:spPr bwMode="auto">
          <a:xfrm>
            <a:off x="6197600" y="4191000"/>
            <a:ext cx="3962400" cy="1422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Biện pháp của phong</a:t>
            </a:r>
          </a:p>
          <a:p>
            <a:pPr algn="ctr">
              <a:spcBef>
                <a:spcPct val="0"/>
              </a:spcBef>
              <a:buFontTx/>
              <a:buNone/>
            </a:pPr>
            <a:r>
              <a:rPr lang="en-US" altLang="en-US" sz="2400"/>
              <a:t> trào toàn dân bảo vệ </a:t>
            </a:r>
          </a:p>
          <a:p>
            <a:pPr algn="ctr">
              <a:spcBef>
                <a:spcPct val="0"/>
              </a:spcBef>
              <a:buFontTx/>
              <a:buNone/>
            </a:pPr>
            <a:r>
              <a:rPr lang="en-US" altLang="en-US" sz="2400"/>
              <a:t>an ninh Tổ quốc</a:t>
            </a:r>
            <a:endParaRPr lang="vi-VN" altLang="en-US" sz="2400" b="1"/>
          </a:p>
        </p:txBody>
      </p:sp>
      <p:sp>
        <p:nvSpPr>
          <p:cNvPr id="18439" name="Text Box 16"/>
          <p:cNvSpPr txBox="1">
            <a:spLocks noChangeArrowheads="1"/>
          </p:cNvSpPr>
          <p:nvPr/>
        </p:nvSpPr>
        <p:spPr bwMode="auto">
          <a:xfrm>
            <a:off x="1752600" y="1371600"/>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15</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844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1118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197600" y="6102350"/>
            <a:ext cx="469900" cy="45085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2150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2150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2150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218238"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5943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845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2" name="Text Box 69"/>
          <p:cNvSpPr txBox="1">
            <a:spLocks noChangeArrowheads="1"/>
          </p:cNvSpPr>
          <p:nvPr/>
        </p:nvSpPr>
        <p:spPr bwMode="auto">
          <a:xfrm>
            <a:off x="2057400" y="838200"/>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295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97600" y="25146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Nội dung của phong </a:t>
            </a:r>
          </a:p>
          <a:p>
            <a:pPr algn="ctr">
              <a:spcBef>
                <a:spcPct val="0"/>
              </a:spcBef>
              <a:buFontTx/>
              <a:buNone/>
            </a:pPr>
            <a:r>
              <a:rPr lang="en-US" altLang="en-US" sz="2400"/>
              <a:t>trào toàn dân bảo vệ </a:t>
            </a:r>
          </a:p>
          <a:p>
            <a:pPr algn="ctr">
              <a:spcBef>
                <a:spcPct val="0"/>
              </a:spcBef>
              <a:buFontTx/>
              <a:buNone/>
            </a:pPr>
            <a:r>
              <a:rPr lang="en-US" altLang="en-US" sz="2400"/>
              <a:t>an ninh Tổ quốc</a:t>
            </a:r>
          </a:p>
        </p:txBody>
      </p:sp>
      <p:sp>
        <p:nvSpPr>
          <p:cNvPr id="28" name="AutoShape 13"/>
          <p:cNvSpPr>
            <a:spLocks noChangeArrowheads="1"/>
          </p:cNvSpPr>
          <p:nvPr/>
        </p:nvSpPr>
        <p:spPr bwMode="auto">
          <a:xfrm>
            <a:off x="2058988" y="4140200"/>
            <a:ext cx="3884612" cy="1422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Nhiệm vụ của phong </a:t>
            </a:r>
          </a:p>
          <a:p>
            <a:pPr algn="ctr">
              <a:spcBef>
                <a:spcPct val="0"/>
              </a:spcBef>
              <a:buFontTx/>
              <a:buNone/>
            </a:pPr>
            <a:r>
              <a:rPr lang="en-US" altLang="en-US" sz="2400"/>
              <a:t>Trào toàn dân bảo vệ </a:t>
            </a:r>
          </a:p>
          <a:p>
            <a:pPr algn="ctr">
              <a:spcBef>
                <a:spcPct val="0"/>
              </a:spcBef>
              <a:buFontTx/>
              <a:buNone/>
            </a:pPr>
            <a:r>
              <a:rPr lang="en-US" altLang="en-US" sz="2400"/>
              <a:t>an ninh Tổ quốc</a:t>
            </a:r>
            <a:endParaRPr lang="vi-VN" altLang="en-US" sz="2400" b="1"/>
          </a:p>
        </p:txBody>
      </p:sp>
      <p:pic>
        <p:nvPicPr>
          <p:cNvPr id="1845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24998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9461"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01200" y="60817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249988" y="61007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24998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248400"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2484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876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9470"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69"/>
          <p:cNvSpPr txBox="1">
            <a:spLocks noChangeArrowheads="1"/>
          </p:cNvSpPr>
          <p:nvPr/>
        </p:nvSpPr>
        <p:spPr bwMode="auto">
          <a:xfrm>
            <a:off x="1981200" y="838200"/>
            <a:ext cx="7962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19472"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8163" y="63500"/>
            <a:ext cx="13922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2971800" y="1219200"/>
            <a:ext cx="7358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Đội Cờ đỏ là tổ chức quần chúng nòng cốt làm nhiệm vụ an ninh trật tự trong nhà trường là một tổ chức quần chúng</a:t>
            </a:r>
            <a:r>
              <a:rPr lang="en-US" altLang="en-US" sz="2400" i="1"/>
              <a:t> có chức năng</a:t>
            </a:r>
            <a:r>
              <a:rPr lang="vi-VN" altLang="en-US" sz="2400" i="1"/>
              <a:t>:</a:t>
            </a:r>
            <a:endParaRPr lang="en-US" altLang="en-US" sz="2400" i="1"/>
          </a:p>
        </p:txBody>
      </p:sp>
      <p:sp>
        <p:nvSpPr>
          <p:cNvPr id="38" name="AutoShape 5"/>
          <p:cNvSpPr>
            <a:spLocks noChangeArrowheads="1"/>
          </p:cNvSpPr>
          <p:nvPr/>
        </p:nvSpPr>
        <p:spPr bwMode="auto">
          <a:xfrm>
            <a:off x="2209800" y="4148138"/>
            <a:ext cx="37719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Thực hành</a:t>
            </a:r>
          </a:p>
        </p:txBody>
      </p:sp>
      <p:sp>
        <p:nvSpPr>
          <p:cNvPr id="19477" name="Text Box 16"/>
          <p:cNvSpPr txBox="1">
            <a:spLocks noChangeArrowheads="1"/>
          </p:cNvSpPr>
          <p:nvPr/>
        </p:nvSpPr>
        <p:spPr bwMode="auto">
          <a:xfrm>
            <a:off x="1676400" y="1447800"/>
            <a:ext cx="12604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16</a:t>
            </a:r>
          </a:p>
        </p:txBody>
      </p:sp>
      <p:sp>
        <p:nvSpPr>
          <p:cNvPr id="42" name="AutoShape 9"/>
          <p:cNvSpPr>
            <a:spLocks noChangeArrowheads="1"/>
          </p:cNvSpPr>
          <p:nvPr/>
        </p:nvSpPr>
        <p:spPr bwMode="auto">
          <a:xfrm>
            <a:off x="6400800" y="2590800"/>
            <a:ext cx="38100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Tư vấn</a:t>
            </a:r>
          </a:p>
        </p:txBody>
      </p:sp>
      <p:sp>
        <p:nvSpPr>
          <p:cNvPr id="25" name="AutoShape 9"/>
          <p:cNvSpPr>
            <a:spLocks noChangeArrowheads="1"/>
          </p:cNvSpPr>
          <p:nvPr/>
        </p:nvSpPr>
        <p:spPr bwMode="auto">
          <a:xfrm>
            <a:off x="2195513" y="2590800"/>
            <a:ext cx="3767137"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A. Quản lý</a:t>
            </a:r>
          </a:p>
        </p:txBody>
      </p:sp>
      <p:sp>
        <p:nvSpPr>
          <p:cNvPr id="26" name="AutoShape 9"/>
          <p:cNvSpPr>
            <a:spLocks noChangeArrowheads="1"/>
          </p:cNvSpPr>
          <p:nvPr/>
        </p:nvSpPr>
        <p:spPr bwMode="auto">
          <a:xfrm>
            <a:off x="6400800" y="4114800"/>
            <a:ext cx="38100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Điều hành</a:t>
            </a:r>
            <a:endParaRPr lang="en-US" altLang="en-US" sz="2300" b="1"/>
          </a:p>
        </p:txBody>
      </p:sp>
      <p:pic>
        <p:nvPicPr>
          <p:cNvPr id="1948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596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696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754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07546"/>
                                        </p:tgtEl>
                                      </p:cBhvr>
                                    </p:animEffect>
                                    <p:set>
                                      <p:cBhvr>
                                        <p:cTn id="35"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07545"/>
                                        </p:tgtEl>
                                      </p:cBhvr>
                                    </p:animEffect>
                                    <p:set>
                                      <p:cBhvr>
                                        <p:cTn id="39"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07544"/>
                                        </p:tgtEl>
                                      </p:cBhvr>
                                    </p:animEffect>
                                    <p:set>
                                      <p:cBhvr>
                                        <p:cTn id="43"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07543"/>
                                        </p:tgtEl>
                                      </p:cBhvr>
                                    </p:animEffect>
                                    <p:set>
                                      <p:cBhvr>
                                        <p:cTn id="47"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07542"/>
                                        </p:tgtEl>
                                      </p:cBhvr>
                                    </p:animEffect>
                                    <p:set>
                                      <p:cBhvr>
                                        <p:cTn id="51"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07541"/>
                                        </p:tgtEl>
                                      </p:cBhvr>
                                    </p:animEffect>
                                    <p:set>
                                      <p:cBhvr>
                                        <p:cTn id="55"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07539"/>
                                        </p:tgtEl>
                                      </p:cBhvr>
                                    </p:animEffect>
                                    <p:set>
                                      <p:cBhvr>
                                        <p:cTn id="59"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07522"/>
                                        </p:tgtEl>
                                      </p:cBhvr>
                                    </p:animEffect>
                                    <p:set>
                                      <p:cBhvr>
                                        <p:cTn id="63"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4" restart="whenNotActive" fill="hold" evtFilter="cancelBubble" nodeType="interactiveSeq">
                <p:stCondLst>
                  <p:cond evt="onClick" delay="0">
                    <p:tgtEl>
                      <p:spTgt spid="3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38"/>
                                        </p:tgtEl>
                                        <p:attrNameLst>
                                          <p:attrName>style.color</p:attrName>
                                        </p:attrNameLst>
                                      </p:cBhvr>
                                      <p:by>
                                        <p:hsl h="-7200000" s="0" l="0"/>
                                      </p:by>
                                    </p:animClr>
                                    <p:animClr clrSpc="hsl" dir="cw">
                                      <p:cBhvr>
                                        <p:cTn id="69" dur="500" fill="hold"/>
                                        <p:tgtEl>
                                          <p:spTgt spid="38"/>
                                        </p:tgtEl>
                                        <p:attrNameLst>
                                          <p:attrName>fillcolor</p:attrName>
                                        </p:attrNameLst>
                                      </p:cBhvr>
                                      <p:by>
                                        <p:hsl h="-7200000" s="0" l="0"/>
                                      </p:by>
                                    </p:animClr>
                                    <p:animClr clrSpc="hsl" dir="cw">
                                      <p:cBhvr>
                                        <p:cTn id="70" dur="500" fill="hold"/>
                                        <p:tgtEl>
                                          <p:spTgt spid="38"/>
                                        </p:tgtEl>
                                        <p:attrNameLst>
                                          <p:attrName>stroke.color</p:attrName>
                                        </p:attrNameLst>
                                      </p:cBhvr>
                                      <p:by>
                                        <p:hsl h="-7200000" s="0" l="0"/>
                                      </p:by>
                                    </p:animClr>
                                    <p:set>
                                      <p:cBhvr>
                                        <p:cTn id="71" dur="500" fill="hold"/>
                                        <p:tgtEl>
                                          <p:spTgt spid="3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ChangeArrowheads="1"/>
          </p:cNvSpPr>
          <p:nvPr/>
        </p:nvSpPr>
        <p:spPr bwMode="auto">
          <a:xfrm>
            <a:off x="2133600" y="2193925"/>
            <a:ext cx="7997825" cy="4141788"/>
          </a:xfrm>
          <a:prstGeom prst="roundRect">
            <a:avLst>
              <a:gd name="adj" fmla="val 7616"/>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vi-VN" altLang="en-US" sz="1800"/>
          </a:p>
        </p:txBody>
      </p:sp>
      <p:pic>
        <p:nvPicPr>
          <p:cNvPr id="3075"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2954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4876800" y="30210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07</a:t>
            </a:r>
          </a:p>
        </p:txBody>
      </p:sp>
      <p:sp>
        <p:nvSpPr>
          <p:cNvPr id="60425" name="AutoShape 9">
            <a:hlinkClick r:id="rId5" action="ppaction://hlinksldjump"/>
          </p:cNvPr>
          <p:cNvSpPr>
            <a:spLocks noChangeArrowheads="1"/>
          </p:cNvSpPr>
          <p:nvPr/>
        </p:nvSpPr>
        <p:spPr bwMode="auto">
          <a:xfrm>
            <a:off x="4876800" y="36369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08</a:t>
            </a:r>
          </a:p>
        </p:txBody>
      </p:sp>
      <p:sp>
        <p:nvSpPr>
          <p:cNvPr id="60426" name="AutoShape 10">
            <a:hlinkClick r:id="rId5" action="ppaction://hlinksldjump"/>
          </p:cNvPr>
          <p:cNvSpPr>
            <a:spLocks noChangeArrowheads="1"/>
          </p:cNvSpPr>
          <p:nvPr/>
        </p:nvSpPr>
        <p:spPr bwMode="auto">
          <a:xfrm>
            <a:off x="4876800" y="42529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09</a:t>
            </a:r>
          </a:p>
        </p:txBody>
      </p:sp>
      <p:sp>
        <p:nvSpPr>
          <p:cNvPr id="60427" name="AutoShape 11">
            <a:hlinkClick r:id="rId6" action="ppaction://hlinksldjump"/>
          </p:cNvPr>
          <p:cNvSpPr>
            <a:spLocks noChangeArrowheads="1"/>
          </p:cNvSpPr>
          <p:nvPr/>
        </p:nvSpPr>
        <p:spPr bwMode="auto">
          <a:xfrm>
            <a:off x="6291263" y="30353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12</a:t>
            </a:r>
          </a:p>
        </p:txBody>
      </p:sp>
      <p:sp>
        <p:nvSpPr>
          <p:cNvPr id="60428" name="AutoShape 12">
            <a:hlinkClick r:id="rId7" action="ppaction://hlinksldjump"/>
          </p:cNvPr>
          <p:cNvSpPr>
            <a:spLocks noChangeArrowheads="1"/>
          </p:cNvSpPr>
          <p:nvPr/>
        </p:nvSpPr>
        <p:spPr bwMode="auto">
          <a:xfrm>
            <a:off x="6291263" y="242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11</a:t>
            </a:r>
          </a:p>
        </p:txBody>
      </p:sp>
      <p:sp>
        <p:nvSpPr>
          <p:cNvPr id="60429" name="AutoShape 13">
            <a:hlinkClick r:id="rId8" action="ppaction://hlinksldjump"/>
          </p:cNvPr>
          <p:cNvSpPr>
            <a:spLocks noChangeArrowheads="1"/>
          </p:cNvSpPr>
          <p:nvPr/>
        </p:nvSpPr>
        <p:spPr bwMode="auto">
          <a:xfrm>
            <a:off x="4876800" y="48498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10</a:t>
            </a:r>
          </a:p>
        </p:txBody>
      </p:sp>
      <p:sp>
        <p:nvSpPr>
          <p:cNvPr id="60430" name="AutoShape 14">
            <a:hlinkClick r:id="rId9" action="ppaction://hlinksldjump"/>
          </p:cNvPr>
          <p:cNvSpPr>
            <a:spLocks noChangeArrowheads="1"/>
          </p:cNvSpPr>
          <p:nvPr/>
        </p:nvSpPr>
        <p:spPr bwMode="auto">
          <a:xfrm>
            <a:off x="6291263" y="36369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13</a:t>
            </a:r>
          </a:p>
        </p:txBody>
      </p:sp>
      <p:sp>
        <p:nvSpPr>
          <p:cNvPr id="60431" name="AutoShape 15">
            <a:hlinkClick r:id="rId10" action="ppaction://hlinksldjump"/>
          </p:cNvPr>
          <p:cNvSpPr>
            <a:spLocks noChangeArrowheads="1"/>
          </p:cNvSpPr>
          <p:nvPr/>
        </p:nvSpPr>
        <p:spPr bwMode="auto">
          <a:xfrm>
            <a:off x="6291263" y="42529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14</a:t>
            </a:r>
          </a:p>
        </p:txBody>
      </p:sp>
      <p:sp>
        <p:nvSpPr>
          <p:cNvPr id="60432" name="AutoShape 16">
            <a:hlinkClick r:id="rId11" action="ppaction://hlinksldjump"/>
          </p:cNvPr>
          <p:cNvSpPr>
            <a:spLocks noChangeArrowheads="1"/>
          </p:cNvSpPr>
          <p:nvPr/>
        </p:nvSpPr>
        <p:spPr bwMode="auto">
          <a:xfrm>
            <a:off x="6324600" y="48498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15</a:t>
            </a:r>
          </a:p>
        </p:txBody>
      </p:sp>
      <p:sp>
        <p:nvSpPr>
          <p:cNvPr id="60433" name="AutoShape 17">
            <a:hlinkClick r:id="rId12" action="ppaction://hlinksldjump"/>
          </p:cNvPr>
          <p:cNvSpPr>
            <a:spLocks noChangeArrowheads="1"/>
          </p:cNvSpPr>
          <p:nvPr/>
        </p:nvSpPr>
        <p:spPr bwMode="auto">
          <a:xfrm>
            <a:off x="7743825" y="36369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18</a:t>
            </a:r>
          </a:p>
        </p:txBody>
      </p:sp>
      <p:sp>
        <p:nvSpPr>
          <p:cNvPr id="60434" name="AutoShape 18">
            <a:hlinkClick r:id="rId13" action="ppaction://hlinksldjump"/>
          </p:cNvPr>
          <p:cNvSpPr>
            <a:spLocks noChangeArrowheads="1"/>
          </p:cNvSpPr>
          <p:nvPr/>
        </p:nvSpPr>
        <p:spPr bwMode="auto">
          <a:xfrm>
            <a:off x="7743825" y="30353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17</a:t>
            </a:r>
          </a:p>
        </p:txBody>
      </p:sp>
      <p:sp>
        <p:nvSpPr>
          <p:cNvPr id="60435" name="AutoShape 19">
            <a:hlinkClick r:id="rId14" action="ppaction://hlinksldjump"/>
          </p:cNvPr>
          <p:cNvSpPr>
            <a:spLocks noChangeArrowheads="1"/>
          </p:cNvSpPr>
          <p:nvPr/>
        </p:nvSpPr>
        <p:spPr bwMode="auto">
          <a:xfrm>
            <a:off x="7753350" y="2425700"/>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16</a:t>
            </a:r>
          </a:p>
        </p:txBody>
      </p:sp>
      <p:sp>
        <p:nvSpPr>
          <p:cNvPr id="60436" name="AutoShape 20">
            <a:hlinkClick r:id="rId15" action="ppaction://hlinksldjump"/>
          </p:cNvPr>
          <p:cNvSpPr>
            <a:spLocks noChangeArrowheads="1"/>
          </p:cNvSpPr>
          <p:nvPr/>
        </p:nvSpPr>
        <p:spPr bwMode="auto">
          <a:xfrm>
            <a:off x="7745413" y="42465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19</a:t>
            </a:r>
          </a:p>
        </p:txBody>
      </p:sp>
      <p:sp>
        <p:nvSpPr>
          <p:cNvPr id="60437" name="AutoShape 21">
            <a:hlinkClick r:id="rId16" action="ppaction://hlinksldjump"/>
          </p:cNvPr>
          <p:cNvSpPr>
            <a:spLocks noChangeArrowheads="1"/>
          </p:cNvSpPr>
          <p:nvPr/>
        </p:nvSpPr>
        <p:spPr bwMode="auto">
          <a:xfrm>
            <a:off x="7772400" y="484981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20</a:t>
            </a:r>
          </a:p>
        </p:txBody>
      </p:sp>
      <p:sp>
        <p:nvSpPr>
          <p:cNvPr id="60485" name="Text Box 69"/>
          <p:cNvSpPr txBox="1">
            <a:spLocks noChangeArrowheads="1"/>
          </p:cNvSpPr>
          <p:nvPr/>
        </p:nvSpPr>
        <p:spPr bwMode="auto">
          <a:xfrm>
            <a:off x="2057400" y="9906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25000" y="762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1" descr="logoTDT-banquy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8800" y="1524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24">
            <a:hlinkClick r:id="" action="ppaction://noaction"/>
          </p:cNvPr>
          <p:cNvSpPr>
            <a:spLocks noChangeArrowheads="1"/>
          </p:cNvSpPr>
          <p:nvPr/>
        </p:nvSpPr>
        <p:spPr bwMode="auto">
          <a:xfrm>
            <a:off x="5599113" y="1423988"/>
            <a:ext cx="1258887" cy="533400"/>
          </a:xfrm>
          <a:prstGeom prst="roundRect">
            <a:avLst>
              <a:gd name="adj" fmla="val 16667"/>
            </a:avLst>
          </a:prstGeom>
          <a:blipFill dpi="0" rotWithShape="1">
            <a:blip r:embed="rId19"/>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10</a:t>
            </a:r>
          </a:p>
        </p:txBody>
      </p:sp>
      <p:sp>
        <p:nvSpPr>
          <p:cNvPr id="35" name="AutoShape 26">
            <a:hlinkClick r:id="rId20" action="ppaction://hlinksldjump"/>
          </p:cNvPr>
          <p:cNvSpPr>
            <a:spLocks noChangeArrowheads="1"/>
          </p:cNvSpPr>
          <p:nvPr/>
        </p:nvSpPr>
        <p:spPr bwMode="auto">
          <a:xfrm>
            <a:off x="3352800" y="24050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01</a:t>
            </a:r>
          </a:p>
        </p:txBody>
      </p:sp>
      <p:sp>
        <p:nvSpPr>
          <p:cNvPr id="36" name="AutoShape 27">
            <a:hlinkClick r:id="rId21" action="ppaction://hlinksldjump"/>
          </p:cNvPr>
          <p:cNvSpPr>
            <a:spLocks noChangeArrowheads="1"/>
          </p:cNvSpPr>
          <p:nvPr/>
        </p:nvSpPr>
        <p:spPr bwMode="auto">
          <a:xfrm>
            <a:off x="3352800" y="30146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02</a:t>
            </a:r>
          </a:p>
        </p:txBody>
      </p:sp>
      <p:sp>
        <p:nvSpPr>
          <p:cNvPr id="37" name="AutoShape 28">
            <a:hlinkClick r:id="rId22" action="ppaction://hlinksldjump"/>
          </p:cNvPr>
          <p:cNvSpPr>
            <a:spLocks noChangeArrowheads="1"/>
          </p:cNvSpPr>
          <p:nvPr/>
        </p:nvSpPr>
        <p:spPr bwMode="auto">
          <a:xfrm>
            <a:off x="3352800" y="36369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03</a:t>
            </a:r>
          </a:p>
        </p:txBody>
      </p:sp>
      <p:sp>
        <p:nvSpPr>
          <p:cNvPr id="38" name="AutoShape 29">
            <a:hlinkClick r:id="rId23" action="ppaction://hlinksldjump"/>
          </p:cNvPr>
          <p:cNvSpPr>
            <a:spLocks noChangeArrowheads="1"/>
          </p:cNvSpPr>
          <p:nvPr/>
        </p:nvSpPr>
        <p:spPr bwMode="auto">
          <a:xfrm>
            <a:off x="4876800" y="2408238"/>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06</a:t>
            </a:r>
          </a:p>
        </p:txBody>
      </p:sp>
      <p:sp>
        <p:nvSpPr>
          <p:cNvPr id="39" name="AutoShape 30">
            <a:hlinkClick r:id="rId24" action="ppaction://hlinksldjump"/>
          </p:cNvPr>
          <p:cNvSpPr>
            <a:spLocks noChangeArrowheads="1"/>
          </p:cNvSpPr>
          <p:nvPr/>
        </p:nvSpPr>
        <p:spPr bwMode="auto">
          <a:xfrm>
            <a:off x="3352800" y="48815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05</a:t>
            </a:r>
          </a:p>
        </p:txBody>
      </p:sp>
      <p:sp>
        <p:nvSpPr>
          <p:cNvPr id="40" name="AutoShape 31">
            <a:hlinkClick r:id="rId25" action="ppaction://hlinksldjump"/>
          </p:cNvPr>
          <p:cNvSpPr>
            <a:spLocks noChangeArrowheads="1"/>
          </p:cNvSpPr>
          <p:nvPr/>
        </p:nvSpPr>
        <p:spPr bwMode="auto">
          <a:xfrm>
            <a:off x="3352800" y="4259263"/>
            <a:ext cx="990600" cy="5334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04</a:t>
            </a:r>
          </a:p>
        </p:txBody>
      </p:sp>
      <p:sp>
        <p:nvSpPr>
          <p:cNvPr id="3100" name="Rectangle 28"/>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24"/>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24"/>
                                        </p:tgtEl>
                                      </p:cBhvr>
                                    </p:animEffect>
                                    <p:set>
                                      <p:cBhvr>
                                        <p:cTn id="17"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18" restart="whenNotActive" fill="hold" evtFilter="cancelBubble" nodeType="interactiveSeq">
                <p:stCondLst>
                  <p:cond evt="onClick" delay="0">
                    <p:tgtEl>
                      <p:spTgt spid="60425"/>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25"/>
                                        </p:tgtEl>
                                      </p:cBhvr>
                                    </p:animEffect>
                                    <p:set>
                                      <p:cBhvr>
                                        <p:cTn id="23"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24" restart="whenNotActive" fill="hold" evtFilter="cancelBubble" nodeType="interactiveSeq">
                <p:stCondLst>
                  <p:cond evt="onClick" delay="0">
                    <p:tgtEl>
                      <p:spTgt spid="60426"/>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26"/>
                                        </p:tgtEl>
                                      </p:cBhvr>
                                    </p:animEffect>
                                    <p:set>
                                      <p:cBhvr>
                                        <p:cTn id="29"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30" restart="whenNotActive" fill="hold" evtFilter="cancelBubble" nodeType="interactiveSeq">
                <p:stCondLst>
                  <p:cond evt="onClick" delay="0">
                    <p:tgtEl>
                      <p:spTgt spid="60430"/>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30"/>
                                        </p:tgtEl>
                                      </p:cBhvr>
                                    </p:animEffect>
                                    <p:set>
                                      <p:cBhvr>
                                        <p:cTn id="35"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36" restart="whenNotActive" fill="hold" evtFilter="cancelBubble" nodeType="interactiveSeq">
                <p:stCondLst>
                  <p:cond evt="onClick" delay="0">
                    <p:tgtEl>
                      <p:spTgt spid="60428"/>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28"/>
                                        </p:tgtEl>
                                      </p:cBhvr>
                                    </p:animEffect>
                                    <p:set>
                                      <p:cBhvr>
                                        <p:cTn id="41"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42" restart="whenNotActive" fill="hold" evtFilter="cancelBubble" nodeType="interactiveSeq">
                <p:stCondLst>
                  <p:cond evt="onClick" delay="0">
                    <p:tgtEl>
                      <p:spTgt spid="60427"/>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27"/>
                                        </p:tgtEl>
                                      </p:cBhvr>
                                    </p:animEffect>
                                    <p:set>
                                      <p:cBhvr>
                                        <p:cTn id="47"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48" restart="whenNotActive" fill="hold" evtFilter="cancelBubble" nodeType="interactiveSeq">
                <p:stCondLst>
                  <p:cond evt="onClick" delay="0">
                    <p:tgtEl>
                      <p:spTgt spid="60429"/>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9"/>
                                        </p:tgtEl>
                                      </p:cBhvr>
                                    </p:animEffect>
                                    <p:set>
                                      <p:cBhvr>
                                        <p:cTn id="53"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54" restart="whenNotActive" fill="hold" evtFilter="cancelBubble" nodeType="interactiveSeq">
                <p:stCondLst>
                  <p:cond evt="onClick" delay="0">
                    <p:tgtEl>
                      <p:spTgt spid="60431"/>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31"/>
                                        </p:tgtEl>
                                      </p:cBhvr>
                                    </p:animEffect>
                                    <p:set>
                                      <p:cBhvr>
                                        <p:cTn id="59"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60" restart="whenNotActive" fill="hold" evtFilter="cancelBubble" nodeType="interactiveSeq">
                <p:stCondLst>
                  <p:cond evt="onClick" delay="0">
                    <p:tgtEl>
                      <p:spTgt spid="60432"/>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32"/>
                                        </p:tgtEl>
                                      </p:cBhvr>
                                    </p:animEffect>
                                    <p:set>
                                      <p:cBhvr>
                                        <p:cTn id="65"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66" restart="whenNotActive" fill="hold" evtFilter="cancelBubble" nodeType="interactiveSeq">
                <p:stCondLst>
                  <p:cond evt="onClick" delay="0">
                    <p:tgtEl>
                      <p:spTgt spid="60435"/>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5"/>
                                        </p:tgtEl>
                                      </p:cBhvr>
                                    </p:animEffect>
                                    <p:set>
                                      <p:cBhvr>
                                        <p:cTn id="71"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72" restart="whenNotActive" fill="hold" evtFilter="cancelBubble" nodeType="interactiveSeq">
                <p:stCondLst>
                  <p:cond evt="onClick" delay="0">
                    <p:tgtEl>
                      <p:spTgt spid="60434"/>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34"/>
                                        </p:tgtEl>
                                      </p:cBhvr>
                                    </p:animEffect>
                                    <p:set>
                                      <p:cBhvr>
                                        <p:cTn id="77"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78" restart="whenNotActive" fill="hold" evtFilter="cancelBubble" nodeType="interactiveSeq">
                <p:stCondLst>
                  <p:cond evt="onClick" delay="0">
                    <p:tgtEl>
                      <p:spTgt spid="60433"/>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33"/>
                                        </p:tgtEl>
                                      </p:cBhvr>
                                    </p:animEffect>
                                    <p:set>
                                      <p:cBhvr>
                                        <p:cTn id="83"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84" restart="whenNotActive" fill="hold" evtFilter="cancelBubble" nodeType="interactiveSeq">
                <p:stCondLst>
                  <p:cond evt="onClick" delay="0">
                    <p:tgtEl>
                      <p:spTgt spid="60436"/>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36"/>
                                        </p:tgtEl>
                                      </p:cBhvr>
                                    </p:animEffect>
                                    <p:set>
                                      <p:cBhvr>
                                        <p:cTn id="89"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90" restart="whenNotActive" fill="hold" evtFilter="cancelBubble" nodeType="interactiveSeq">
                <p:stCondLst>
                  <p:cond evt="onClick" delay="0">
                    <p:tgtEl>
                      <p:spTgt spid="60437"/>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7"/>
                                        </p:tgtEl>
                                      </p:cBhvr>
                                    </p:animEffect>
                                    <p:set>
                                      <p:cBhvr>
                                        <p:cTn id="95"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96" restart="whenNotActive" fill="hold" evtFilter="cancelBubble" nodeType="interactiveSeq">
                <p:stCondLst>
                  <p:cond evt="onClick" delay="0">
                    <p:tgtEl>
                      <p:spTgt spid="34"/>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34"/>
                                        </p:tgtEl>
                                      </p:cBhvr>
                                    </p:animEffect>
                                    <p:set>
                                      <p:cBhvr>
                                        <p:cTn id="101"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102" restart="whenNotActive" fill="hold" evtFilter="cancelBubble" nodeType="interactiveSeq">
                <p:stCondLst>
                  <p:cond evt="onClick" delay="0">
                    <p:tgtEl>
                      <p:spTgt spid="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35"/>
                                        </p:tgtEl>
                                      </p:cBhvr>
                                    </p:animEffect>
                                    <p:set>
                                      <p:cBhvr>
                                        <p:cTn id="107"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108" restart="whenNotActive" fill="hold" evtFilter="cancelBubble" nodeType="interactiveSeq">
                <p:stCondLst>
                  <p:cond evt="onClick" delay="0">
                    <p:tgtEl>
                      <p:spTgt spid="36"/>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36"/>
                                        </p:tgtEl>
                                      </p:cBhvr>
                                    </p:animEffect>
                                    <p:set>
                                      <p:cBhvr>
                                        <p:cTn id="113"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114" restart="whenNotActive" fill="hold" evtFilter="cancelBubble" nodeType="interactiveSeq">
                <p:stCondLst>
                  <p:cond evt="onClick" delay="0">
                    <p:tgtEl>
                      <p:spTgt spid="37"/>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37"/>
                                        </p:tgtEl>
                                      </p:cBhvr>
                                    </p:animEffect>
                                    <p:set>
                                      <p:cBhvr>
                                        <p:cTn id="119"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120" restart="whenNotActive" fill="hold" evtFilter="cancelBubble" nodeType="interactiveSeq">
                <p:stCondLst>
                  <p:cond evt="onClick" delay="0">
                    <p:tgtEl>
                      <p:spTgt spid="40"/>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126" restart="whenNotActive" fill="hold" evtFilter="cancelBubble" nodeType="interactiveSeq">
                <p:stCondLst>
                  <p:cond evt="onClick" delay="0">
                    <p:tgtEl>
                      <p:spTgt spid="39"/>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39"/>
                                        </p:tgtEl>
                                      </p:cBhvr>
                                    </p:animEffect>
                                    <p:set>
                                      <p:cBhvr>
                                        <p:cTn id="131"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32" restart="whenNotActive" fill="hold" evtFilter="cancelBubble" nodeType="interactiveSeq">
                <p:stCondLst>
                  <p:cond evt="onClick" delay="0">
                    <p:tgtEl>
                      <p:spTgt spid="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38"/>
                                        </p:tgtEl>
                                      </p:cBhvr>
                                    </p:animEffect>
                                    <p:set>
                                      <p:cBhvr>
                                        <p:cTn id="13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85" grpId="0"/>
      <p:bldP spid="34" grpId="0" animBg="1"/>
      <p:bldP spid="35" grpId="0" animBg="1"/>
      <p:bldP spid="36" grpId="0" animBg="1"/>
      <p:bldP spid="37" grpId="0" animBg="1"/>
      <p:bldP spid="38" grpId="0" animBg="1"/>
      <p:bldP spid="39"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1896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912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49575" y="1150938"/>
            <a:ext cx="7489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Một trong những nội dung cơ bản của công tác xây dựng ph</a:t>
            </a:r>
            <a:r>
              <a:rPr lang="en-US" altLang="en-US" sz="2400" i="1"/>
              <a:t>o</a:t>
            </a:r>
            <a:r>
              <a:rPr lang="vi-VN" altLang="en-US" sz="2400" i="1"/>
              <a:t>ng trào toàn dân bảo vệ an ninh Tổ quốc là:</a:t>
            </a:r>
            <a:endParaRPr lang="en-US" altLang="en-US" sz="2400" i="1"/>
          </a:p>
        </p:txBody>
      </p:sp>
      <p:sp>
        <p:nvSpPr>
          <p:cNvPr id="65541" name="AutoShape 5"/>
          <p:cNvSpPr>
            <a:spLocks noChangeArrowheads="1"/>
          </p:cNvSpPr>
          <p:nvPr/>
        </p:nvSpPr>
        <p:spPr bwMode="auto">
          <a:xfrm>
            <a:off x="1676400" y="2133600"/>
            <a:ext cx="41910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a:t>
            </a:r>
            <a:r>
              <a:rPr lang="vi-VN" altLang="en-US" sz="2400"/>
              <a:t>Tham gia xây dựng tổ </a:t>
            </a:r>
            <a:endParaRPr lang="en-US" altLang="en-US" sz="2400"/>
          </a:p>
          <a:p>
            <a:pPr algn="ctr">
              <a:spcBef>
                <a:spcPct val="0"/>
              </a:spcBef>
              <a:buFontTx/>
              <a:buNone/>
            </a:pPr>
            <a:r>
              <a:rPr lang="vi-VN" altLang="en-US" sz="2400"/>
              <a:t>chức Đảng, chính quyền, </a:t>
            </a:r>
            <a:endParaRPr lang="en-US" altLang="en-US" sz="2400"/>
          </a:p>
          <a:p>
            <a:pPr algn="ctr">
              <a:spcBef>
                <a:spcPct val="0"/>
              </a:spcBef>
              <a:buFontTx/>
              <a:buNone/>
            </a:pPr>
            <a:r>
              <a:rPr lang="vi-VN" altLang="en-US" sz="2400"/>
              <a:t>đoàn thể quần chúng tại cơ </a:t>
            </a:r>
            <a:endParaRPr lang="en-US" altLang="en-US" sz="2400"/>
          </a:p>
          <a:p>
            <a:pPr algn="ctr">
              <a:spcBef>
                <a:spcPct val="0"/>
              </a:spcBef>
              <a:buFontTx/>
              <a:buNone/>
            </a:pPr>
            <a:r>
              <a:rPr lang="vi-VN" altLang="en-US" sz="2400"/>
              <a:t>sở vững mạnh</a:t>
            </a:r>
            <a:endParaRPr lang="en-US" altLang="en-US" sz="2400"/>
          </a:p>
        </p:txBody>
      </p:sp>
      <p:sp>
        <p:nvSpPr>
          <p:cNvPr id="65546" name="AutoShape 10"/>
          <p:cNvSpPr>
            <a:spLocks noChangeArrowheads="1"/>
          </p:cNvSpPr>
          <p:nvPr/>
        </p:nvSpPr>
        <p:spPr bwMode="auto">
          <a:xfrm>
            <a:off x="1676400" y="3962400"/>
            <a:ext cx="4191000" cy="15779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a:t>
            </a:r>
            <a:r>
              <a:rPr lang="vi-VN" altLang="en-US" sz="2400"/>
              <a:t>Xây dựng kế hoạch cụ </a:t>
            </a:r>
            <a:endParaRPr lang="en-US" altLang="en-US" sz="2400"/>
          </a:p>
          <a:p>
            <a:pPr algn="ctr" eaLnBrk="1" hangingPunct="1">
              <a:spcBef>
                <a:spcPct val="0"/>
              </a:spcBef>
              <a:buFontTx/>
              <a:buNone/>
            </a:pPr>
            <a:r>
              <a:rPr lang="vi-VN" altLang="en-US" sz="2400"/>
              <a:t>thể, triển khai tuyên truyền, </a:t>
            </a:r>
            <a:endParaRPr lang="en-US" altLang="en-US" sz="2400"/>
          </a:p>
          <a:p>
            <a:pPr algn="ctr" eaLnBrk="1" hangingPunct="1">
              <a:spcBef>
                <a:spcPct val="0"/>
              </a:spcBef>
              <a:buFontTx/>
              <a:buNone/>
            </a:pPr>
            <a:r>
              <a:rPr lang="vi-VN" altLang="en-US" sz="2400"/>
              <a:t>giáo dục cho toàn dân tự </a:t>
            </a:r>
            <a:endParaRPr lang="en-US" altLang="en-US" sz="2400"/>
          </a:p>
          <a:p>
            <a:pPr algn="ctr" eaLnBrk="1" hangingPunct="1">
              <a:spcBef>
                <a:spcPct val="0"/>
              </a:spcBef>
              <a:buFontTx/>
              <a:buNone/>
            </a:pPr>
            <a:r>
              <a:rPr lang="vi-VN" altLang="en-US" sz="2400"/>
              <a:t>giác tham gia phong trào </a:t>
            </a:r>
            <a:endParaRPr lang="en-US" altLang="en-US" sz="2100" b="1"/>
          </a:p>
        </p:txBody>
      </p:sp>
      <p:sp>
        <p:nvSpPr>
          <p:cNvPr id="20488" name="Text Box 16"/>
          <p:cNvSpPr txBox="1">
            <a:spLocks noChangeArrowheads="1"/>
          </p:cNvSpPr>
          <p:nvPr/>
        </p:nvSpPr>
        <p:spPr bwMode="auto">
          <a:xfrm>
            <a:off x="1676400" y="11430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17</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049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74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1896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184900"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60198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050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9906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1" name="Text Box 69"/>
          <p:cNvSpPr txBox="1">
            <a:spLocks noChangeArrowheads="1"/>
          </p:cNvSpPr>
          <p:nvPr/>
        </p:nvSpPr>
        <p:spPr bwMode="auto">
          <a:xfrm>
            <a:off x="2057400" y="685800"/>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1025" y="76200"/>
            <a:ext cx="1196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6189663" y="2133600"/>
            <a:ext cx="4249737"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a:t>
            </a:r>
            <a:r>
              <a:rPr lang="vi-VN" altLang="en-US" sz="2400"/>
              <a:t>Tuyên truyền giáo dục và</a:t>
            </a:r>
            <a:endParaRPr lang="en-US" altLang="en-US" sz="2400"/>
          </a:p>
          <a:p>
            <a:pPr algn="ctr">
              <a:spcBef>
                <a:spcPct val="0"/>
              </a:spcBef>
              <a:buFontTx/>
              <a:buNone/>
            </a:pPr>
            <a:r>
              <a:rPr lang="vi-VN" altLang="en-US" sz="2400"/>
              <a:t> hướng dẫn quần chúng nhân</a:t>
            </a:r>
            <a:endParaRPr lang="en-US" altLang="en-US" sz="2400"/>
          </a:p>
          <a:p>
            <a:pPr algn="ctr">
              <a:spcBef>
                <a:spcPct val="0"/>
              </a:spcBef>
              <a:buFontTx/>
              <a:buNone/>
            </a:pPr>
            <a:r>
              <a:rPr lang="vi-VN" altLang="en-US" sz="2400"/>
              <a:t>dân thực hiện nhiệm vụ bảo </a:t>
            </a:r>
            <a:endParaRPr lang="en-US" altLang="en-US" sz="2400"/>
          </a:p>
          <a:p>
            <a:pPr algn="ctr">
              <a:spcBef>
                <a:spcPct val="0"/>
              </a:spcBef>
              <a:buFontTx/>
              <a:buNone/>
            </a:pPr>
            <a:r>
              <a:rPr lang="vi-VN" altLang="en-US" sz="2400"/>
              <a:t>vệ an  ninh trật tự</a:t>
            </a:r>
            <a:endParaRPr lang="en-US" altLang="en-US" sz="2400"/>
          </a:p>
        </p:txBody>
      </p:sp>
      <p:sp>
        <p:nvSpPr>
          <p:cNvPr id="33" name="AutoShape 10"/>
          <p:cNvSpPr>
            <a:spLocks noChangeArrowheads="1"/>
          </p:cNvSpPr>
          <p:nvPr/>
        </p:nvSpPr>
        <p:spPr bwMode="auto">
          <a:xfrm>
            <a:off x="6189663" y="3962400"/>
            <a:ext cx="4249737" cy="15779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a:t>
            </a:r>
            <a:r>
              <a:rPr lang="vi-VN" altLang="en-US" sz="2400"/>
              <a:t>Tuyên truyền giáo dục </a:t>
            </a:r>
            <a:endParaRPr lang="en-US" altLang="en-US" sz="2400"/>
          </a:p>
          <a:p>
            <a:pPr algn="ctr" eaLnBrk="1" hangingPunct="1">
              <a:spcBef>
                <a:spcPct val="0"/>
              </a:spcBef>
              <a:buFontTx/>
              <a:buNone/>
            </a:pPr>
            <a:r>
              <a:rPr lang="en-US" altLang="en-US" sz="2400"/>
              <a:t>v</a:t>
            </a:r>
            <a:r>
              <a:rPr lang="vi-VN" altLang="en-US" sz="2400"/>
              <a:t>à</a:t>
            </a:r>
            <a:r>
              <a:rPr lang="en-US" altLang="en-US" sz="2400"/>
              <a:t> </a:t>
            </a:r>
            <a:r>
              <a:rPr lang="vi-VN" altLang="en-US" sz="2400"/>
              <a:t>hướng dẫn nhân dân xây </a:t>
            </a:r>
            <a:endParaRPr lang="en-US" altLang="en-US" sz="2400"/>
          </a:p>
          <a:p>
            <a:pPr algn="ctr" eaLnBrk="1" hangingPunct="1">
              <a:spcBef>
                <a:spcPct val="0"/>
              </a:spcBef>
              <a:buFontTx/>
              <a:buNone/>
            </a:pPr>
            <a:r>
              <a:rPr lang="vi-VN" altLang="en-US" sz="2400"/>
              <a:t>dựng đời sống văn hóa tại </a:t>
            </a:r>
            <a:endParaRPr lang="en-US" altLang="en-US" sz="2400"/>
          </a:p>
          <a:p>
            <a:pPr algn="ctr" eaLnBrk="1" hangingPunct="1">
              <a:spcBef>
                <a:spcPct val="0"/>
              </a:spcBef>
              <a:buFontTx/>
              <a:buNone/>
            </a:pPr>
            <a:r>
              <a:rPr lang="vi-VN" altLang="en-US" sz="2400"/>
              <a:t>khu dân cư</a:t>
            </a:r>
            <a:endParaRPr lang="en-US" altLang="en-US" sz="2200" b="1"/>
          </a:p>
        </p:txBody>
      </p:sp>
      <p:pic>
        <p:nvPicPr>
          <p:cNvPr id="2050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762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160"/>
                            </p:stCondLst>
                            <p:childTnLst>
                              <p:par>
                                <p:cTn id="26" presetID="4" presetClass="entr" presetSubtype="32"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ox(out)">
                                      <p:cBhvr>
                                        <p:cTn id="28"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16238" y="1219200"/>
            <a:ext cx="737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xây dựng các tổ chức, lực lượng quần chúng nòng cốt làm hạt nhân để xây dựng phong trào toàn dân bảo vệ an ninh Tổ quốc, Hội đồng an ninh trật tự cơ sở là tổ chức:</a:t>
            </a:r>
          </a:p>
        </p:txBody>
      </p:sp>
      <p:sp>
        <p:nvSpPr>
          <p:cNvPr id="65541" name="AutoShape 5"/>
          <p:cNvSpPr>
            <a:spLocks noChangeArrowheads="1"/>
          </p:cNvSpPr>
          <p:nvPr/>
        </p:nvSpPr>
        <p:spPr bwMode="auto">
          <a:xfrm>
            <a:off x="6261100" y="2895600"/>
            <a:ext cx="3898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Có chức năng tư vấn</a:t>
            </a:r>
          </a:p>
        </p:txBody>
      </p:sp>
      <p:sp>
        <p:nvSpPr>
          <p:cNvPr id="65549" name="AutoShape 13"/>
          <p:cNvSpPr>
            <a:spLocks noChangeArrowheads="1"/>
          </p:cNvSpPr>
          <p:nvPr/>
        </p:nvSpPr>
        <p:spPr bwMode="auto">
          <a:xfrm>
            <a:off x="2057400" y="43434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Có chức năng kiểm tra</a:t>
            </a:r>
            <a:endParaRPr lang="fr-FR" altLang="en-US" sz="2400" b="1"/>
          </a:p>
        </p:txBody>
      </p:sp>
      <p:sp>
        <p:nvSpPr>
          <p:cNvPr id="21511" name="Text Box 16"/>
          <p:cNvSpPr txBox="1">
            <a:spLocks noChangeArrowheads="1"/>
          </p:cNvSpPr>
          <p:nvPr/>
        </p:nvSpPr>
        <p:spPr bwMode="auto">
          <a:xfrm>
            <a:off x="1808163" y="1371600"/>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18</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151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61525" y="6145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261100" y="6115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261100" y="6115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6019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152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4" name="Text Box 69"/>
          <p:cNvSpPr txBox="1">
            <a:spLocks noChangeArrowheads="1"/>
          </p:cNvSpPr>
          <p:nvPr/>
        </p:nvSpPr>
        <p:spPr bwMode="auto">
          <a:xfrm>
            <a:off x="2057400" y="8382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295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057400" y="28956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Có nhiệm vụ giám sát</a:t>
            </a:r>
            <a:endParaRPr lang="vi-VN" altLang="en-US" sz="2400" b="1"/>
          </a:p>
        </p:txBody>
      </p:sp>
      <p:sp>
        <p:nvSpPr>
          <p:cNvPr id="27" name="AutoShape 13"/>
          <p:cNvSpPr>
            <a:spLocks noChangeArrowheads="1"/>
          </p:cNvSpPr>
          <p:nvPr/>
        </p:nvSpPr>
        <p:spPr bwMode="auto">
          <a:xfrm>
            <a:off x="6261100" y="4343400"/>
            <a:ext cx="3898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Có trách nhiệm theo dõi</a:t>
            </a:r>
          </a:p>
        </p:txBody>
      </p:sp>
      <p:pic>
        <p:nvPicPr>
          <p:cNvPr id="2152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2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2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2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82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2880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9763"/>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54338" y="1219200"/>
            <a:ext cx="73326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huy động được sức mạnh của toàn dân tham gia nhiệm vụ bảo vệ an ninh trật tự trong quá trình xây dựng phong trào, cần phải có sự phối, kết hợp chặt chẽ giữa:</a:t>
            </a:r>
          </a:p>
        </p:txBody>
      </p:sp>
      <p:sp>
        <p:nvSpPr>
          <p:cNvPr id="65541" name="AutoShape 5"/>
          <p:cNvSpPr>
            <a:spLocks noChangeArrowheads="1"/>
          </p:cNvSpPr>
          <p:nvPr/>
        </p:nvSpPr>
        <p:spPr bwMode="auto">
          <a:xfrm>
            <a:off x="1905000" y="28956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 A. Các lực lượng, các cơ </a:t>
            </a:r>
          </a:p>
          <a:p>
            <a:pPr>
              <a:spcBef>
                <a:spcPct val="0"/>
              </a:spcBef>
              <a:buFontTx/>
              <a:buNone/>
            </a:pPr>
            <a:r>
              <a:rPr lang="en-US" altLang="en-US" sz="2400"/>
              <a:t>quan Nhà nước, các tổ </a:t>
            </a:r>
          </a:p>
          <a:p>
            <a:pPr>
              <a:spcBef>
                <a:spcPct val="0"/>
              </a:spcBef>
              <a:buFontTx/>
              <a:buNone/>
            </a:pPr>
            <a:r>
              <a:rPr lang="en-US" altLang="en-US" sz="2400"/>
              <a:t>chức xã hội ở địa phương</a:t>
            </a:r>
          </a:p>
        </p:txBody>
      </p:sp>
      <p:sp>
        <p:nvSpPr>
          <p:cNvPr id="65546" name="AutoShape 10"/>
          <p:cNvSpPr>
            <a:spLocks noChangeArrowheads="1"/>
          </p:cNvSpPr>
          <p:nvPr/>
        </p:nvSpPr>
        <p:spPr bwMode="auto">
          <a:xfrm>
            <a:off x="6261100" y="2849563"/>
            <a:ext cx="4025900" cy="14176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Các bộ, các ngành, </a:t>
            </a:r>
          </a:p>
          <a:p>
            <a:pPr algn="ctr">
              <a:spcBef>
                <a:spcPct val="0"/>
              </a:spcBef>
              <a:buFontTx/>
              <a:buNone/>
            </a:pPr>
            <a:r>
              <a:rPr lang="en-US" altLang="en-US" sz="2400"/>
              <a:t> các tổ chức quần chúng  </a:t>
            </a:r>
          </a:p>
          <a:p>
            <a:pPr algn="ctr">
              <a:spcBef>
                <a:spcPct val="0"/>
              </a:spcBef>
              <a:buFontTx/>
              <a:buNone/>
            </a:pPr>
            <a:r>
              <a:rPr lang="en-US" altLang="en-US" sz="2400"/>
              <a:t>và công an xã, phường</a:t>
            </a:r>
            <a:endParaRPr lang="vi-VN" altLang="en-US" sz="2200" b="1"/>
          </a:p>
        </p:txBody>
      </p:sp>
      <p:sp>
        <p:nvSpPr>
          <p:cNvPr id="22536" name="Text Box 16"/>
          <p:cNvSpPr txBox="1">
            <a:spLocks noChangeArrowheads="1"/>
          </p:cNvSpPr>
          <p:nvPr/>
        </p:nvSpPr>
        <p:spPr bwMode="auto">
          <a:xfrm>
            <a:off x="1770063" y="1295400"/>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19</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278563"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25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6278563"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2785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288088"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2880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288088" y="60991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288088" y="61166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60960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25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9"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295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05000" y="44196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Công an với quân đội,</a:t>
            </a:r>
          </a:p>
          <a:p>
            <a:pPr algn="ctr">
              <a:spcBef>
                <a:spcPct val="0"/>
              </a:spcBef>
              <a:buFontTx/>
              <a:buNone/>
            </a:pPr>
            <a:r>
              <a:rPr lang="en-US" altLang="en-US" sz="2400"/>
              <a:t> các tổ chức quần chúng </a:t>
            </a:r>
          </a:p>
          <a:p>
            <a:pPr algn="ctr">
              <a:spcBef>
                <a:spcPct val="0"/>
              </a:spcBef>
              <a:buFontTx/>
              <a:buNone/>
            </a:pPr>
            <a:r>
              <a:rPr lang="en-US" altLang="en-US" sz="2400"/>
              <a:t>nhân dân trên địa bàn</a:t>
            </a:r>
          </a:p>
        </p:txBody>
      </p:sp>
      <p:sp>
        <p:nvSpPr>
          <p:cNvPr id="28" name="AutoShape 10"/>
          <p:cNvSpPr>
            <a:spLocks noChangeArrowheads="1"/>
          </p:cNvSpPr>
          <p:nvPr/>
        </p:nvSpPr>
        <p:spPr bwMode="auto">
          <a:xfrm>
            <a:off x="6286500" y="4419600"/>
            <a:ext cx="40005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Các tầng lớp nhân dân,</a:t>
            </a:r>
          </a:p>
          <a:p>
            <a:pPr algn="ctr">
              <a:spcBef>
                <a:spcPct val="0"/>
              </a:spcBef>
              <a:buFontTx/>
              <a:buNone/>
            </a:pPr>
            <a:r>
              <a:rPr lang="en-US" altLang="en-US" sz="2400"/>
              <a:t> các lực lượng vũ trang </a:t>
            </a:r>
          </a:p>
          <a:p>
            <a:pPr algn="ctr">
              <a:spcBef>
                <a:spcPct val="0"/>
              </a:spcBef>
              <a:buFontTx/>
              <a:buNone/>
            </a:pPr>
            <a:r>
              <a:rPr lang="en-US" altLang="en-US" sz="2400"/>
              <a:t>và bán vũ trang </a:t>
            </a:r>
          </a:p>
        </p:txBody>
      </p:sp>
      <p:pic>
        <p:nvPicPr>
          <p:cNvPr id="225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0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0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062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0618"/>
                                        </p:tgtEl>
                                      </p:cBhvr>
                                    </p:animEffect>
                                    <p:set>
                                      <p:cBhvr>
                                        <p:cTn id="46"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0617"/>
                                        </p:tgtEl>
                                      </p:cBhvr>
                                    </p:animEffect>
                                    <p:set>
                                      <p:cBhvr>
                                        <p:cTn id="50"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0616"/>
                                        </p:tgtEl>
                                      </p:cBhvr>
                                    </p:animEffect>
                                    <p:set>
                                      <p:cBhvr>
                                        <p:cTn id="54"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0615"/>
                                        </p:tgtEl>
                                      </p:cBhvr>
                                    </p:animEffect>
                                    <p:set>
                                      <p:cBhvr>
                                        <p:cTn id="58"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0614"/>
                                        </p:tgtEl>
                                      </p:cBhvr>
                                    </p:animEffect>
                                    <p:set>
                                      <p:cBhvr>
                                        <p:cTn id="62"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0613"/>
                                        </p:tgtEl>
                                      </p:cBhvr>
                                    </p:animEffect>
                                    <p:set>
                                      <p:cBhvr>
                                        <p:cTn id="66"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0611"/>
                                        </p:tgtEl>
                                      </p:cBhvr>
                                    </p:animEffect>
                                    <p:set>
                                      <p:cBhvr>
                                        <p:cTn id="70"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0594"/>
                                        </p:tgtEl>
                                      </p:cBhvr>
                                    </p:animEffect>
                                    <p:set>
                                      <p:cBhvr>
                                        <p:cTn id="74"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348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200400" y="12192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phong trào toàn dân bảo vệ an ninh Tổ quốc gắn liền với các cuộc vận động khác của Đảng và Nhà nước, gắn liền với việc:</a:t>
            </a:r>
          </a:p>
        </p:txBody>
      </p:sp>
      <p:sp>
        <p:nvSpPr>
          <p:cNvPr id="65541" name="AutoShape 5"/>
          <p:cNvSpPr>
            <a:spLocks noChangeArrowheads="1"/>
          </p:cNvSpPr>
          <p:nvPr/>
        </p:nvSpPr>
        <p:spPr bwMode="auto">
          <a:xfrm>
            <a:off x="1816100" y="4191000"/>
            <a:ext cx="4051300" cy="12906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C. </a:t>
            </a:r>
            <a:r>
              <a:rPr lang="en-US" altLang="en-US" sz="2400"/>
              <a:t>Thực hiện các chính sách </a:t>
            </a:r>
          </a:p>
          <a:p>
            <a:pPr algn="ctr">
              <a:spcBef>
                <a:spcPct val="0"/>
              </a:spcBef>
              <a:buFontTx/>
              <a:buNone/>
            </a:pPr>
            <a:r>
              <a:rPr lang="en-US" altLang="en-US" sz="2400"/>
              <a:t>ở địa phương</a:t>
            </a:r>
          </a:p>
        </p:txBody>
      </p:sp>
      <p:sp>
        <p:nvSpPr>
          <p:cNvPr id="65549" name="AutoShape 13"/>
          <p:cNvSpPr>
            <a:spLocks noChangeArrowheads="1"/>
          </p:cNvSpPr>
          <p:nvPr/>
        </p:nvSpPr>
        <p:spPr bwMode="auto">
          <a:xfrm>
            <a:off x="6096000" y="2647950"/>
            <a:ext cx="4186238" cy="12382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a:t>
            </a:r>
            <a:r>
              <a:rPr lang="en-US" altLang="en-US" sz="2400"/>
              <a:t>Xây dựng môi trường </a:t>
            </a:r>
          </a:p>
          <a:p>
            <a:pPr algn="ctr">
              <a:spcBef>
                <a:spcPct val="0"/>
              </a:spcBef>
              <a:buFontTx/>
              <a:buNone/>
            </a:pPr>
            <a:r>
              <a:rPr lang="en-US" altLang="en-US" sz="2400"/>
              <a:t>xanh, sạch, đẹp</a:t>
            </a:r>
          </a:p>
        </p:txBody>
      </p:sp>
      <p:sp>
        <p:nvSpPr>
          <p:cNvPr id="23560" name="Text Box 16"/>
          <p:cNvSpPr txBox="1">
            <a:spLocks noChangeArrowheads="1"/>
          </p:cNvSpPr>
          <p:nvPr/>
        </p:nvSpPr>
        <p:spPr bwMode="auto">
          <a:xfrm>
            <a:off x="1828800" y="13716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20</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348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356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737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348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348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348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3420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348413"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342063"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953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1722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357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Text Box 69"/>
          <p:cNvSpPr txBox="1">
            <a:spLocks noChangeArrowheads="1"/>
          </p:cNvSpPr>
          <p:nvPr/>
        </p:nvSpPr>
        <p:spPr bwMode="auto">
          <a:xfrm>
            <a:off x="2057400" y="8382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447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096000" y="4191000"/>
            <a:ext cx="4191000" cy="12906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t>
            </a:r>
            <a:r>
              <a:rPr lang="fr-FR" altLang="en-US" sz="2400"/>
              <a:t>D. </a:t>
            </a:r>
            <a:r>
              <a:rPr lang="en-US" altLang="en-US" sz="2400"/>
              <a:t>Xây dựng nếp sống </a:t>
            </a:r>
          </a:p>
          <a:p>
            <a:pPr algn="ctr">
              <a:spcBef>
                <a:spcPct val="0"/>
              </a:spcBef>
              <a:buFontTx/>
              <a:buNone/>
            </a:pPr>
            <a:r>
              <a:rPr lang="en-US" altLang="en-US" sz="2400"/>
              <a:t>văn hóa lành mạnh</a:t>
            </a:r>
            <a:endParaRPr lang="vi-VN" altLang="en-US" sz="2400" b="1"/>
          </a:p>
        </p:txBody>
      </p:sp>
      <p:sp>
        <p:nvSpPr>
          <p:cNvPr id="27" name="AutoShape 13"/>
          <p:cNvSpPr>
            <a:spLocks noChangeArrowheads="1"/>
          </p:cNvSpPr>
          <p:nvPr/>
        </p:nvSpPr>
        <p:spPr bwMode="auto">
          <a:xfrm>
            <a:off x="1828800" y="2647950"/>
            <a:ext cx="4038600" cy="12382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a:t>
            </a:r>
            <a:r>
              <a:rPr lang="en-US" altLang="en-US" sz="2400"/>
              <a:t>Thực hiện công bằng </a:t>
            </a:r>
          </a:p>
          <a:p>
            <a:pPr algn="ctr">
              <a:spcBef>
                <a:spcPct val="0"/>
              </a:spcBef>
              <a:buFontTx/>
              <a:buNone/>
            </a:pPr>
            <a:r>
              <a:rPr lang="en-US" altLang="en-US" sz="2400"/>
              <a:t>ở địa phương</a:t>
            </a:r>
            <a:endParaRPr lang="en-US" altLang="en-US" sz="2200" b="1"/>
          </a:p>
        </p:txBody>
      </p:sp>
      <p:pic>
        <p:nvPicPr>
          <p:cNvPr id="2357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0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0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366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8" restart="whenNotActive" fill="hold" evtFilter="cancelBubble" nodeType="interactiveSeq">
                <p:stCondLst>
                  <p:cond evt="onClick" delay="0">
                    <p:tgtEl>
                      <p:spTgt spid="11369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369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3690"/>
                                        </p:tgtEl>
                                      </p:cBhvr>
                                    </p:animEffect>
                                    <p:set>
                                      <p:cBhvr>
                                        <p:cTn id="46"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3689"/>
                                        </p:tgtEl>
                                      </p:cBhvr>
                                    </p:animEffect>
                                    <p:set>
                                      <p:cBhvr>
                                        <p:cTn id="50"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3688"/>
                                        </p:tgtEl>
                                      </p:cBhvr>
                                    </p:animEffect>
                                    <p:set>
                                      <p:cBhvr>
                                        <p:cTn id="54"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3687"/>
                                        </p:tgtEl>
                                      </p:cBhvr>
                                    </p:animEffect>
                                    <p:set>
                                      <p:cBhvr>
                                        <p:cTn id="58"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3686"/>
                                        </p:tgtEl>
                                      </p:cBhvr>
                                    </p:animEffect>
                                    <p:set>
                                      <p:cBhvr>
                                        <p:cTn id="62"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3685"/>
                                        </p:tgtEl>
                                      </p:cBhvr>
                                    </p:animEffect>
                                    <p:set>
                                      <p:cBhvr>
                                        <p:cTn id="66"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3683"/>
                                        </p:tgtEl>
                                      </p:cBhvr>
                                    </p:animEffect>
                                    <p:set>
                                      <p:cBhvr>
                                        <p:cTn id="70"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3666"/>
                                        </p:tgtEl>
                                      </p:cBhvr>
                                    </p:animEffect>
                                    <p:set>
                                      <p:cBhvr>
                                        <p:cTn id="74"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Users\NamHV\Document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6" descr="C:\Users\NamHV\Documents\images (3).jpg"/>
          <p:cNvPicPr>
            <a:picLocks noChangeAspect="1" noChangeArrowheads="1"/>
          </p:cNvPicPr>
          <p:nvPr/>
        </p:nvPicPr>
        <p:blipFill>
          <a:blip r:embed="rId4"/>
          <a:srcRect/>
          <a:stretch>
            <a:fillRect/>
          </a:stretch>
        </p:blipFill>
        <p:spPr bwMode="auto">
          <a:xfrm>
            <a:off x="1447800" y="1143000"/>
            <a:ext cx="2819400" cy="2133600"/>
          </a:xfrm>
          <a:prstGeom prst="ellipse">
            <a:avLst/>
          </a:prstGeom>
          <a:ln>
            <a:noFill/>
          </a:ln>
          <a:effectLst>
            <a:softEdge rad="112500"/>
          </a:effectLst>
        </p:spPr>
      </p:pic>
      <p:pic>
        <p:nvPicPr>
          <p:cNvPr id="24580"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85738"/>
            <a:ext cx="1360487"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5769" t="11966" r="65495" b="36395"/>
          <a:stretch>
            <a:fillRect/>
          </a:stretch>
        </p:blipFill>
        <p:spPr bwMode="auto">
          <a:xfrm>
            <a:off x="9296400" y="4960938"/>
            <a:ext cx="13716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7">
            <a:extLst>
              <a:ext uri="{28A0092B-C50C-407E-A947-70E740481C1C}">
                <a14:useLocalDpi xmlns:a14="http://schemas.microsoft.com/office/drawing/2010/main" val="0"/>
              </a:ext>
            </a:extLst>
          </a:blip>
          <a:srcRect l="5769" t="11966" r="65495" b="36395"/>
          <a:stretch>
            <a:fillRect/>
          </a:stretch>
        </p:blipFill>
        <p:spPr bwMode="auto">
          <a:xfrm>
            <a:off x="3074988" y="3249613"/>
            <a:ext cx="11922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8">
            <a:extLst>
              <a:ext uri="{28A0092B-C50C-407E-A947-70E740481C1C}">
                <a14:useLocalDpi xmlns:a14="http://schemas.microsoft.com/office/drawing/2010/main" val="0"/>
              </a:ext>
            </a:extLst>
          </a:blip>
          <a:srcRect l="5769" t="11966" r="65495" b="36395"/>
          <a:stretch>
            <a:fillRect/>
          </a:stretch>
        </p:blipFill>
        <p:spPr bwMode="auto">
          <a:xfrm>
            <a:off x="1524000" y="5265738"/>
            <a:ext cx="11430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LOI BAC DAN.mp4">
            <a:hlinkClick r:id="" action="ppaction://media"/>
          </p:cNvPr>
          <p:cNvPicPr>
            <a:picLocks noRot="1" noChangeAspect="1"/>
          </p:cNvPicPr>
          <p:nvPr>
            <a:videoFile r:link="rId1"/>
          </p:nvPr>
        </p:nvPicPr>
        <p:blipFill>
          <a:blip r:embed="rId9">
            <a:extLst>
              <a:ext uri="{28A0092B-C50C-407E-A947-70E740481C1C}">
                <a14:useLocalDpi xmlns:a14="http://schemas.microsoft.com/office/drawing/2010/main" val="0"/>
              </a:ext>
            </a:extLst>
          </a:blip>
          <a:srcRect/>
          <a:stretch>
            <a:fillRect/>
          </a:stretch>
        </p:blipFill>
        <p:spPr bwMode="auto">
          <a:xfrm>
            <a:off x="4343400" y="163513"/>
            <a:ext cx="617220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fade">
                                      <p:cBhvr>
                                        <p:cTn id="18" dur="770" decel="100000"/>
                                        <p:tgtEl>
                                          <p:spTgt spid="37891"/>
                                        </p:tgtEl>
                                      </p:cBhvr>
                                    </p:animEffect>
                                    <p:animScale>
                                      <p:cBhvr>
                                        <p:cTn id="19" dur="770" decel="100000"/>
                                        <p:tgtEl>
                                          <p:spTgt spid="37891"/>
                                        </p:tgtEl>
                                      </p:cBhvr>
                                      <p:from x="10000" y="10000"/>
                                      <p:to x="200000" y="450000"/>
                                    </p:animScale>
                                    <p:animScale>
                                      <p:cBhvr>
                                        <p:cTn id="20" dur="1230" accel="100000" fill="hold">
                                          <p:stCondLst>
                                            <p:cond delay="770"/>
                                          </p:stCondLst>
                                        </p:cTn>
                                        <p:tgtEl>
                                          <p:spTgt spid="37891"/>
                                        </p:tgtEl>
                                      </p:cBhvr>
                                      <p:from x="200000" y="450000"/>
                                      <p:to x="100000" y="100000"/>
                                    </p:animScale>
                                    <p:set>
                                      <p:cBhvr>
                                        <p:cTn id="21" dur="770" fill="hold"/>
                                        <p:tgtEl>
                                          <p:spTgt spid="37891"/>
                                        </p:tgtEl>
                                        <p:attrNameLst>
                                          <p:attrName>ppt_x</p:attrName>
                                        </p:attrNameLst>
                                      </p:cBhvr>
                                      <p:to>
                                        <p:strVal val="(0.5)"/>
                                      </p:to>
                                    </p:set>
                                    <p:anim from="(0.5)" to="(#ppt_x)" calcmode="lin" valueType="num">
                                      <p:cBhvr>
                                        <p:cTn id="22" dur="1230" accel="100000" fill="hold">
                                          <p:stCondLst>
                                            <p:cond delay="770"/>
                                          </p:stCondLst>
                                        </p:cTn>
                                        <p:tgtEl>
                                          <p:spTgt spid="37891"/>
                                        </p:tgtEl>
                                        <p:attrNameLst>
                                          <p:attrName>ppt_x</p:attrName>
                                        </p:attrNameLst>
                                      </p:cBhvr>
                                    </p:anim>
                                    <p:set>
                                      <p:cBhvr>
                                        <p:cTn id="23" dur="770" fill="hold"/>
                                        <p:tgtEl>
                                          <p:spTgt spid="37891"/>
                                        </p:tgtEl>
                                        <p:attrNameLst>
                                          <p:attrName>ppt_y</p:attrName>
                                        </p:attrNameLst>
                                      </p:cBhvr>
                                      <p:to>
                                        <p:strVal val="(#ppt_y+0.4)"/>
                                      </p:to>
                                    </p:set>
                                    <p:anim from="(#ppt_y+0.4)" to="(#ppt_y)" calcmode="lin" valueType="num">
                                      <p:cBhvr>
                                        <p:cTn id="24" dur="1230" accel="100000" fill="hold">
                                          <p:stCondLst>
                                            <p:cond delay="770"/>
                                          </p:stCondLst>
                                        </p:cTn>
                                        <p:tgtEl>
                                          <p:spTgt spid="37891"/>
                                        </p:tgtEl>
                                        <p:attrNameLst>
                                          <p:attrName>ppt_y</p:attrName>
                                        </p:attrNameLst>
                                      </p:cBhvr>
                                    </p:anim>
                                  </p:childTnLst>
                                </p:cTn>
                              </p:par>
                              <p:par>
                                <p:cTn id="25" presetID="51" presetClass="entr" presetSubtype="0" fill="hold" nodeType="withEffect">
                                  <p:stCondLst>
                                    <p:cond delay="0"/>
                                  </p:stCondLst>
                                  <p:childTnLst>
                                    <p:set>
                                      <p:cBhvr>
                                        <p:cTn id="26" dur="1" fill="hold">
                                          <p:stCondLst>
                                            <p:cond delay="0"/>
                                          </p:stCondLst>
                                        </p:cTn>
                                        <p:tgtEl>
                                          <p:spTgt spid="37890"/>
                                        </p:tgtEl>
                                        <p:attrNameLst>
                                          <p:attrName>style.visibility</p:attrName>
                                        </p:attrNameLst>
                                      </p:cBhvr>
                                      <p:to>
                                        <p:strVal val="visible"/>
                                      </p:to>
                                    </p:set>
                                    <p:animEffect transition="in" filter="fade">
                                      <p:cBhvr>
                                        <p:cTn id="27" dur="770" decel="100000"/>
                                        <p:tgtEl>
                                          <p:spTgt spid="37890"/>
                                        </p:tgtEl>
                                      </p:cBhvr>
                                    </p:animEffect>
                                    <p:animScale>
                                      <p:cBhvr>
                                        <p:cTn id="28" dur="770" decel="100000"/>
                                        <p:tgtEl>
                                          <p:spTgt spid="37890"/>
                                        </p:tgtEl>
                                      </p:cBhvr>
                                      <p:from x="10000" y="10000"/>
                                      <p:to x="200000" y="450000"/>
                                    </p:animScale>
                                    <p:animScale>
                                      <p:cBhvr>
                                        <p:cTn id="29" dur="1230" accel="100000" fill="hold">
                                          <p:stCondLst>
                                            <p:cond delay="770"/>
                                          </p:stCondLst>
                                        </p:cTn>
                                        <p:tgtEl>
                                          <p:spTgt spid="37890"/>
                                        </p:tgtEl>
                                      </p:cBhvr>
                                      <p:from x="200000" y="450000"/>
                                      <p:to x="100000" y="100000"/>
                                    </p:animScale>
                                    <p:set>
                                      <p:cBhvr>
                                        <p:cTn id="30" dur="770" fill="hold"/>
                                        <p:tgtEl>
                                          <p:spTgt spid="37890"/>
                                        </p:tgtEl>
                                        <p:attrNameLst>
                                          <p:attrName>ppt_x</p:attrName>
                                        </p:attrNameLst>
                                      </p:cBhvr>
                                      <p:to>
                                        <p:strVal val="(0.5)"/>
                                      </p:to>
                                    </p:set>
                                    <p:anim from="(0.5)" to="(#ppt_x)" calcmode="lin" valueType="num">
                                      <p:cBhvr>
                                        <p:cTn id="31" dur="1230" accel="100000" fill="hold">
                                          <p:stCondLst>
                                            <p:cond delay="770"/>
                                          </p:stCondLst>
                                        </p:cTn>
                                        <p:tgtEl>
                                          <p:spTgt spid="37890"/>
                                        </p:tgtEl>
                                        <p:attrNameLst>
                                          <p:attrName>ppt_x</p:attrName>
                                        </p:attrNameLst>
                                      </p:cBhvr>
                                    </p:anim>
                                    <p:set>
                                      <p:cBhvr>
                                        <p:cTn id="32" dur="770" fill="hold"/>
                                        <p:tgtEl>
                                          <p:spTgt spid="37890"/>
                                        </p:tgtEl>
                                        <p:attrNameLst>
                                          <p:attrName>ppt_y</p:attrName>
                                        </p:attrNameLst>
                                      </p:cBhvr>
                                      <p:to>
                                        <p:strVal val="(#ppt_y+0.4)"/>
                                      </p:to>
                                    </p:set>
                                    <p:anim from="(#ppt_y+0.4)" to="(#ppt_y)" calcmode="lin" valueType="num">
                                      <p:cBhvr>
                                        <p:cTn id="33" dur="1230" accel="100000" fill="hold">
                                          <p:stCondLst>
                                            <p:cond delay="770"/>
                                          </p:stCondLst>
                                        </p:cTn>
                                        <p:tgtEl>
                                          <p:spTgt spid="3789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 presetClass="mediacall" presetSubtype="0" fill="hold" nodeType="clickEffect">
                                  <p:stCondLst>
                                    <p:cond delay="0"/>
                                  </p:stCondLst>
                                  <p:childTnLst>
                                    <p:cmd type="call" cmd="togglePause">
                                      <p:cBhvr>
                                        <p:cTn id="38" dur="1" fill="hold"/>
                                        <p:tgtEl>
                                          <p:spTgt spid="19"/>
                                        </p:tgtEl>
                                      </p:cBhvr>
                                    </p:cmd>
                                  </p:childTnLst>
                                </p:cTn>
                              </p:par>
                            </p:childTnLst>
                          </p:cTn>
                        </p:par>
                      </p:childTnLst>
                    </p:cTn>
                  </p:par>
                </p:childTnLst>
              </p:cTn>
              <p:nextCondLst>
                <p:cond evt="onClick" delay="0">
                  <p:tgtEl>
                    <p:spTgt spid="19"/>
                  </p:tgtEl>
                </p:cond>
              </p:nextCondLst>
            </p:seq>
            <p:video>
              <p:cMediaNode vol="80000">
                <p:cTn id="39" fill="hold" display="0">
                  <p:stCondLst>
                    <p:cond delay="indefinite"/>
                  </p:stCondLst>
                </p:cTn>
                <p:tgtEl>
                  <p:spTgt spid="19"/>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i3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7353300" y="5419725"/>
            <a:ext cx="14097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
          <p:cNvSpPr>
            <a:spLocks noChangeArrowheads="1"/>
          </p:cNvSpPr>
          <p:nvPr/>
        </p:nvSpPr>
        <p:spPr bwMode="auto">
          <a:xfrm>
            <a:off x="1703388" y="1274763"/>
            <a:ext cx="4011612"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lang="en-US" altLang="en-US" sz="1800" b="1">
              <a:solidFill>
                <a:srgbClr val="7030A0"/>
              </a:solidFill>
            </a:endParaRPr>
          </a:p>
          <a:p>
            <a:pPr algn="just" eaLnBrk="1" hangingPunct="1">
              <a:spcBef>
                <a:spcPct val="0"/>
              </a:spcBef>
              <a:buFontTx/>
              <a:buNone/>
            </a:pPr>
            <a:r>
              <a:rPr lang="en-US" altLang="en-US" sz="2800" b="1">
                <a:solidFill>
                  <a:srgbClr val="7030A0"/>
                </a:solidFill>
              </a:rPr>
              <a:t>- Các đội có thể theo thứ tự hoặc chọn bất kỳ câu hỏi để trả lời</a:t>
            </a:r>
          </a:p>
          <a:p>
            <a:pPr algn="just" eaLnBrk="1" hangingPunct="1">
              <a:spcBef>
                <a:spcPct val="0"/>
              </a:spcBef>
              <a:buFontTx/>
              <a:buNone/>
            </a:pPr>
            <a:endParaRPr lang="en-US" altLang="en-US" sz="2800" b="1">
              <a:solidFill>
                <a:srgbClr val="7030A0"/>
              </a:solidFill>
            </a:endParaRPr>
          </a:p>
          <a:p>
            <a:pPr algn="just" eaLnBrk="1" hangingPunct="1">
              <a:spcBef>
                <a:spcPct val="0"/>
              </a:spcBef>
              <a:buFontTx/>
              <a:buNone/>
            </a:pPr>
            <a:r>
              <a:rPr lang="en-US" altLang="en-US" sz="2800" b="1">
                <a:solidFill>
                  <a:srgbClr val="7030A0"/>
                </a:solidFill>
              </a:rPr>
              <a:t>- Mỗi câu hỏi có 07 giây để suy nghĩ và chọn đáp án</a:t>
            </a:r>
          </a:p>
          <a:p>
            <a:pPr algn="just" eaLnBrk="1" hangingPunct="1">
              <a:spcBef>
                <a:spcPct val="0"/>
              </a:spcBef>
              <a:buFontTx/>
              <a:buNone/>
            </a:pPr>
            <a:endParaRPr lang="en-US" altLang="en-US" sz="2800" b="1">
              <a:solidFill>
                <a:srgbClr val="7030A0"/>
              </a:solidFill>
            </a:endParaRPr>
          </a:p>
          <a:p>
            <a:pPr algn="just" eaLnBrk="1" hangingPunct="1">
              <a:spcBef>
                <a:spcPct val="0"/>
              </a:spcBef>
              <a:buFontTx/>
              <a:buNone/>
            </a:pPr>
            <a:r>
              <a:rPr lang="en-US" altLang="en-US" sz="2800" b="1">
                <a:solidFill>
                  <a:srgbClr val="7030A0"/>
                </a:solidFill>
              </a:rPr>
              <a:t>- Mỗi câu hỏi, trả lời đúng cộng 1 điểm, trả lời sai bị trừ 0,5 điểm . </a:t>
            </a:r>
          </a:p>
          <a:p>
            <a:pPr algn="ctr" eaLnBrk="1" hangingPunct="1">
              <a:spcBef>
                <a:spcPct val="0"/>
              </a:spcBef>
              <a:buFontTx/>
              <a:buNone/>
            </a:pPr>
            <a:endParaRPr lang="en-US" altLang="en-US" sz="1000" b="1">
              <a:solidFill>
                <a:srgbClr val="92D050"/>
              </a:solidFill>
            </a:endParaRPr>
          </a:p>
          <a:p>
            <a:pPr algn="ctr" eaLnBrk="1" hangingPunct="1">
              <a:spcBef>
                <a:spcPct val="0"/>
              </a:spcBef>
              <a:buFontTx/>
              <a:buNone/>
            </a:pPr>
            <a:endParaRPr lang="en-US" altLang="en-US" sz="2800" b="1">
              <a:solidFill>
                <a:srgbClr val="92D050"/>
              </a:solidFill>
            </a:endParaRPr>
          </a:p>
        </p:txBody>
      </p:sp>
      <p:sp>
        <p:nvSpPr>
          <p:cNvPr id="3076" name="Rectangle 5"/>
          <p:cNvSpPr>
            <a:spLocks noChangeArrowheads="1"/>
          </p:cNvSpPr>
          <p:nvPr/>
        </p:nvSpPr>
        <p:spPr bwMode="auto">
          <a:xfrm>
            <a:off x="1524000" y="0"/>
            <a:ext cx="91440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1"/>
          </a:p>
        </p:txBody>
      </p:sp>
      <p:pic>
        <p:nvPicPr>
          <p:cNvPr id="3077"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762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0" descr="Logo Doan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2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76338"/>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07638" y="993775"/>
            <a:ext cx="817562"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2413" y="6745288"/>
            <a:ext cx="91455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923925"/>
            <a:ext cx="817563"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3" name="Group 31"/>
          <p:cNvGrpSpPr>
            <a:grpSpLocks/>
          </p:cNvGrpSpPr>
          <p:nvPr/>
        </p:nvGrpSpPr>
        <p:grpSpPr bwMode="auto">
          <a:xfrm>
            <a:off x="5181600" y="212725"/>
            <a:ext cx="2286000" cy="625475"/>
            <a:chOff x="2971800" y="150825"/>
            <a:chExt cx="2286000" cy="625048"/>
          </a:xfrm>
        </p:grpSpPr>
        <p:sp>
          <p:nvSpPr>
            <p:cNvPr id="26" name="Rectangle 25"/>
            <p:cNvSpPr/>
            <p:nvPr/>
          </p:nvSpPr>
          <p:spPr bwMode="auto">
            <a:xfrm>
              <a:off x="2971800" y="150825"/>
              <a:ext cx="2286000" cy="625048"/>
            </a:xfrm>
            <a:prstGeom prst="rect">
              <a:avLst/>
            </a:prstGeom>
            <a:solidFill>
              <a:schemeClr val="accent3">
                <a:lumMod val="95000"/>
              </a:schemeClr>
            </a:solidFill>
            <a:ln w="57150"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en-US">
                <a:latin typeface="Arial" charset="0"/>
              </a:endParaRPr>
            </a:p>
          </p:txBody>
        </p:sp>
        <p:sp>
          <p:nvSpPr>
            <p:cNvPr id="27" name="Rectangle 26"/>
            <p:cNvSpPr/>
            <p:nvPr/>
          </p:nvSpPr>
          <p:spPr>
            <a:xfrm>
              <a:off x="3060700" y="234906"/>
              <a:ext cx="2108200" cy="46164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en-US" sz="2400" b="1">
                  <a:solidFill>
                    <a:srgbClr val="FF3300"/>
                  </a:solidFill>
                  <a:latin typeface="Times New Roman" panose="02020603050405020304" pitchFamily="18" charset="0"/>
                  <a:cs typeface="Times New Roman" panose="02020603050405020304" pitchFamily="18" charset="0"/>
                </a:rPr>
                <a:t>LUẬT CHƠI</a:t>
              </a:r>
            </a:p>
          </p:txBody>
        </p:sp>
      </p:grpSp>
      <p:pic>
        <p:nvPicPr>
          <p:cNvPr id="3084" name="Picture 61" descr="BA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6219825" y="823913"/>
            <a:ext cx="28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dau chan tinh nguyen mua he xanh.mp4">
            <a:hlinkClick r:id="" action="ppaction://media"/>
          </p:cNvPr>
          <p:cNvPicPr>
            <a:picLocks noRot="1" noChangeAspect="1"/>
          </p:cNvPicPr>
          <p:nvPr>
            <a:videoFile r:link="rId1"/>
          </p:nvPr>
        </p:nvPicPr>
        <p:blipFill>
          <a:blip r:embed="rId10">
            <a:extLst>
              <a:ext uri="{28A0092B-C50C-407E-A947-70E740481C1C}">
                <a14:useLocalDpi xmlns:a14="http://schemas.microsoft.com/office/drawing/2010/main" val="0"/>
              </a:ext>
            </a:extLst>
          </a:blip>
          <a:srcRect/>
          <a:stretch>
            <a:fillRect/>
          </a:stretch>
        </p:blipFill>
        <p:spPr bwMode="auto">
          <a:xfrm>
            <a:off x="5791200" y="1528763"/>
            <a:ext cx="4618038"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410001"/>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xit" presetSubtype="1" repeatCount="10000" fill="hold" grpId="0" nodeType="withEffect">
                                  <p:stCondLst>
                                    <p:cond delay="0"/>
                                  </p:stCondLst>
                                  <p:childTnLst>
                                    <p:anim calcmode="lin" valueType="num">
                                      <p:cBhvr additive="base">
                                        <p:cTn id="6" dur="60000"/>
                                        <p:tgtEl>
                                          <p:spTgt spid="17"/>
                                        </p:tgtEl>
                                        <p:attrNameLst>
                                          <p:attrName>ppt_x</p:attrName>
                                        </p:attrNameLst>
                                      </p:cBhvr>
                                      <p:tavLst>
                                        <p:tav tm="0">
                                          <p:val>
                                            <p:strVal val="ppt_x"/>
                                          </p:val>
                                        </p:tav>
                                        <p:tav tm="100000">
                                          <p:val>
                                            <p:strVal val="ppt_x"/>
                                          </p:val>
                                        </p:tav>
                                      </p:tavLst>
                                    </p:anim>
                                    <p:anim calcmode="lin" valueType="num">
                                      <p:cBhvr additive="base">
                                        <p:cTn id="7" dur="60000"/>
                                        <p:tgtEl>
                                          <p:spTgt spid="17"/>
                                        </p:tgtEl>
                                        <p:attrNameLst>
                                          <p:attrName>ppt_y</p:attrName>
                                        </p:attrNameLst>
                                      </p:cBhvr>
                                      <p:tavLst>
                                        <p:tav tm="0">
                                          <p:val>
                                            <p:strVal val="ppt_y"/>
                                          </p:val>
                                        </p:tav>
                                        <p:tav tm="100000">
                                          <p:val>
                                            <p:strVal val="0-ppt_h/2"/>
                                          </p:val>
                                        </p:tav>
                                      </p:tavLst>
                                    </p:anim>
                                    <p:set>
                                      <p:cBhvr>
                                        <p:cTn id="8" dur="1" fill="hold">
                                          <p:stCondLst>
                                            <p:cond delay="59999"/>
                                          </p:stCondLst>
                                        </p:cTn>
                                        <p:tgtEl>
                                          <p:spTgt spid="1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2"/>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2"/>
                </p:tgtEl>
              </p:cMediaNode>
            </p:video>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565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512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38475" y="1219200"/>
            <a:ext cx="7223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“Hình</a:t>
            </a:r>
            <a:r>
              <a:rPr lang="vi-VN" altLang="en-US" sz="2400" b="1" i="1"/>
              <a:t> </a:t>
            </a:r>
            <a:r>
              <a:rPr lang="vi-VN" altLang="en-US" sz="2400" i="1"/>
              <a:t>thức thích hợp để tập hợp, thu hút đông đảo quần chúng lao động và giải quyết những nhiệm vụ đặt ra trong công tác bảo vệ an ninh trật tự”</a:t>
            </a:r>
            <a:r>
              <a:rPr lang="vi-VN" altLang="en-US" sz="2400"/>
              <a:t> là một trong những vị trí, tác dụng của: </a:t>
            </a:r>
            <a:endParaRPr lang="en-US" altLang="en-US" sz="2400"/>
          </a:p>
        </p:txBody>
      </p:sp>
      <p:sp>
        <p:nvSpPr>
          <p:cNvPr id="65549" name="AutoShape 13"/>
          <p:cNvSpPr>
            <a:spLocks noChangeArrowheads="1"/>
          </p:cNvSpPr>
          <p:nvPr/>
        </p:nvSpPr>
        <p:spPr bwMode="auto">
          <a:xfrm>
            <a:off x="2057400" y="2971800"/>
            <a:ext cx="3733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A. </a:t>
            </a:r>
            <a:r>
              <a:rPr lang="vi-VN" altLang="en-US" sz="2400"/>
              <a:t>Phong trào toàn dân </a:t>
            </a:r>
            <a:endParaRPr lang="en-US" altLang="en-US" sz="2400"/>
          </a:p>
          <a:p>
            <a:pPr algn="ctr" eaLnBrk="1" hangingPunct="1">
              <a:spcBef>
                <a:spcPct val="0"/>
              </a:spcBef>
              <a:buFontTx/>
              <a:buNone/>
            </a:pPr>
            <a:r>
              <a:rPr lang="vi-VN" altLang="en-US" sz="2400"/>
              <a:t>bảo vệ an ninh Tổ quốc</a:t>
            </a:r>
            <a:endParaRPr lang="en-US" altLang="en-US" sz="2300">
              <a:latin typeface="Times New Roman" panose="02020603050405020304" pitchFamily="18" charset="0"/>
              <a:cs typeface="Times New Roman" panose="02020603050405020304" pitchFamily="18" charset="0"/>
            </a:endParaRPr>
          </a:p>
        </p:txBody>
      </p:sp>
      <p:sp>
        <p:nvSpPr>
          <p:cNvPr id="4102" name="Text Box 15"/>
          <p:cNvSpPr txBox="1">
            <a:spLocks noChangeArrowheads="1"/>
          </p:cNvSpPr>
          <p:nvPr/>
        </p:nvSpPr>
        <p:spPr bwMode="auto">
          <a:xfrm>
            <a:off x="1895475" y="1295400"/>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01</a:t>
            </a:r>
          </a:p>
        </p:txBody>
      </p:sp>
      <p:sp>
        <p:nvSpPr>
          <p:cNvPr id="65545" name="AutoShape 9"/>
          <p:cNvSpPr>
            <a:spLocks noChangeArrowheads="1"/>
          </p:cNvSpPr>
          <p:nvPr/>
        </p:nvSpPr>
        <p:spPr bwMode="auto">
          <a:xfrm>
            <a:off x="2044700" y="4429125"/>
            <a:ext cx="37338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C. </a:t>
            </a:r>
            <a:r>
              <a:rPr lang="en-US" altLang="en-US" sz="2400"/>
              <a:t>Phong trào vì an ninh, </a:t>
            </a:r>
          </a:p>
          <a:p>
            <a:pPr algn="ctr">
              <a:spcBef>
                <a:spcPct val="0"/>
              </a:spcBef>
              <a:buFontTx/>
              <a:buNone/>
            </a:pPr>
            <a:r>
              <a:rPr lang="en-US" altLang="en-US" sz="2400"/>
              <a:t>trật tự Tổ quốc</a:t>
            </a:r>
            <a:endParaRPr lang="vi-VN" altLang="en-US" sz="2400"/>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5563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106"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26600" y="6094413"/>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553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553200" y="61007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5563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565900" y="61007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565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5563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5105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248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11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 name="Text Box 69"/>
          <p:cNvSpPr txBox="1">
            <a:spLocks noChangeArrowheads="1"/>
          </p:cNvSpPr>
          <p:nvPr/>
        </p:nvSpPr>
        <p:spPr bwMode="auto">
          <a:xfrm>
            <a:off x="2133600" y="7620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209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9"/>
          <p:cNvSpPr>
            <a:spLocks noChangeArrowheads="1"/>
          </p:cNvSpPr>
          <p:nvPr/>
        </p:nvSpPr>
        <p:spPr bwMode="auto">
          <a:xfrm>
            <a:off x="6248400" y="3057525"/>
            <a:ext cx="40132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B. </a:t>
            </a:r>
            <a:r>
              <a:rPr lang="vi-VN" altLang="en-US" sz="2400"/>
              <a:t>Phong trào phòng chống</a:t>
            </a:r>
            <a:endParaRPr lang="en-US" altLang="en-US" sz="2400"/>
          </a:p>
          <a:p>
            <a:pPr algn="ctr">
              <a:spcBef>
                <a:spcPct val="0"/>
              </a:spcBef>
              <a:buFontTx/>
              <a:buNone/>
            </a:pPr>
            <a:r>
              <a:rPr lang="vi-VN" altLang="en-US" sz="2400"/>
              <a:t> tội phạm và tệ nạn xã hội</a:t>
            </a:r>
          </a:p>
        </p:txBody>
      </p:sp>
      <p:sp>
        <p:nvSpPr>
          <p:cNvPr id="27" name="AutoShape 9"/>
          <p:cNvSpPr>
            <a:spLocks noChangeArrowheads="1"/>
          </p:cNvSpPr>
          <p:nvPr/>
        </p:nvSpPr>
        <p:spPr bwMode="auto">
          <a:xfrm>
            <a:off x="6248400" y="4429125"/>
            <a:ext cx="4013200" cy="1209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300"/>
              <a:t>D. </a:t>
            </a:r>
            <a:r>
              <a:rPr lang="en-US" altLang="en-US" sz="2400"/>
              <a:t>Phong trào giữ gìn </a:t>
            </a:r>
          </a:p>
          <a:p>
            <a:pPr algn="ctr" eaLnBrk="1" hangingPunct="1">
              <a:spcBef>
                <a:spcPct val="0"/>
              </a:spcBef>
              <a:buFontTx/>
              <a:buNone/>
            </a:pPr>
            <a:r>
              <a:rPr lang="en-US" altLang="en-US" sz="2400"/>
              <a:t>trật tự, an toàn xã hội</a:t>
            </a:r>
            <a:endParaRPr lang="en-US" altLang="en-US" sz="2300"/>
          </a:p>
        </p:txBody>
      </p:sp>
      <p:pic>
        <p:nvPicPr>
          <p:cNvPr id="412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8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6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8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88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9"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0" restart="whenNotActive" fill="hold" evtFilter="cancelBubble" nodeType="interactiveSeq">
                <p:stCondLst>
                  <p:cond evt="onClick" delay="0">
                    <p:tgtEl>
                      <p:spTgt spid="62512"/>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2513"/>
                                        </p:tgtEl>
                                        <p:attrNameLst>
                                          <p:attrName>style.visibility</p:attrName>
                                        </p:attrNameLst>
                                      </p:cBhvr>
                                      <p:to>
                                        <p:strVal val="hidden"/>
                                      </p:to>
                                    </p:set>
                                  </p:childTnLst>
                                </p:cTn>
                              </p:par>
                            </p:childTnLst>
                          </p:cTn>
                        </p:par>
                        <p:par>
                          <p:cTn id="35" fill="hold" nodeType="afterGroup">
                            <p:stCondLst>
                              <p:cond delay="0"/>
                            </p:stCondLst>
                            <p:childTnLst>
                              <p:par>
                                <p:cTn id="36" presetID="4" presetClass="exit" presetSubtype="16" fill="hold" grpId="0" nodeType="afterEffect">
                                  <p:stCondLst>
                                    <p:cond delay="1000"/>
                                  </p:stCondLst>
                                  <p:childTnLst>
                                    <p:animEffect transition="out" filter="box(in)">
                                      <p:cBhvr>
                                        <p:cTn id="37" dur="500"/>
                                        <p:tgtEl>
                                          <p:spTgt spid="62499"/>
                                        </p:tgtEl>
                                      </p:cBhvr>
                                    </p:animEffect>
                                    <p:set>
                                      <p:cBhvr>
                                        <p:cTn id="38"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1500"/>
                            </p:stCondLst>
                            <p:childTnLst>
                              <p:par>
                                <p:cTn id="40" presetID="4" presetClass="exit" presetSubtype="16" fill="hold" grpId="0" nodeType="afterEffect">
                                  <p:stCondLst>
                                    <p:cond delay="1000"/>
                                  </p:stCondLst>
                                  <p:childTnLst>
                                    <p:animEffect transition="out" filter="box(in)">
                                      <p:cBhvr>
                                        <p:cTn id="41" dur="500"/>
                                        <p:tgtEl>
                                          <p:spTgt spid="62498"/>
                                        </p:tgtEl>
                                      </p:cBhvr>
                                    </p:animEffect>
                                    <p:set>
                                      <p:cBhvr>
                                        <p:cTn id="42"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3000"/>
                            </p:stCondLst>
                            <p:childTnLst>
                              <p:par>
                                <p:cTn id="44" presetID="4" presetClass="exit" presetSubtype="16" fill="hold" grpId="0" nodeType="afterEffect">
                                  <p:stCondLst>
                                    <p:cond delay="1000"/>
                                  </p:stCondLst>
                                  <p:childTnLst>
                                    <p:animEffect transition="out" filter="box(in)">
                                      <p:cBhvr>
                                        <p:cTn id="45" dur="500"/>
                                        <p:tgtEl>
                                          <p:spTgt spid="62497"/>
                                        </p:tgtEl>
                                      </p:cBhvr>
                                    </p:animEffect>
                                    <p:set>
                                      <p:cBhvr>
                                        <p:cTn id="46"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4500"/>
                            </p:stCondLst>
                            <p:childTnLst>
                              <p:par>
                                <p:cTn id="48" presetID="4" presetClass="exit" presetSubtype="16" fill="hold" grpId="0" nodeType="afterEffect">
                                  <p:stCondLst>
                                    <p:cond delay="1000"/>
                                  </p:stCondLst>
                                  <p:childTnLst>
                                    <p:animEffect transition="out" filter="box(in)">
                                      <p:cBhvr>
                                        <p:cTn id="49" dur="500"/>
                                        <p:tgtEl>
                                          <p:spTgt spid="62496"/>
                                        </p:tgtEl>
                                      </p:cBhvr>
                                    </p:animEffect>
                                    <p:set>
                                      <p:cBhvr>
                                        <p:cTn id="50"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6000"/>
                            </p:stCondLst>
                            <p:childTnLst>
                              <p:par>
                                <p:cTn id="52" presetID="4" presetClass="exit" presetSubtype="16" fill="hold" grpId="0" nodeType="afterEffect">
                                  <p:stCondLst>
                                    <p:cond delay="1000"/>
                                  </p:stCondLst>
                                  <p:childTnLst>
                                    <p:animEffect transition="out" filter="box(in)">
                                      <p:cBhvr>
                                        <p:cTn id="53" dur="500"/>
                                        <p:tgtEl>
                                          <p:spTgt spid="62495"/>
                                        </p:tgtEl>
                                      </p:cBhvr>
                                    </p:animEffect>
                                    <p:set>
                                      <p:cBhvr>
                                        <p:cTn id="54"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7500"/>
                            </p:stCondLst>
                            <p:childTnLst>
                              <p:par>
                                <p:cTn id="56" presetID="4" presetClass="exit" presetSubtype="16" fill="hold" grpId="0" nodeType="afterEffect">
                                  <p:stCondLst>
                                    <p:cond delay="1000"/>
                                  </p:stCondLst>
                                  <p:childTnLst>
                                    <p:animEffect transition="out" filter="box(in)">
                                      <p:cBhvr>
                                        <p:cTn id="57" dur="500"/>
                                        <p:tgtEl>
                                          <p:spTgt spid="62488"/>
                                        </p:tgtEl>
                                      </p:cBhvr>
                                    </p:animEffect>
                                    <p:set>
                                      <p:cBhvr>
                                        <p:cTn id="58"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9000"/>
                            </p:stCondLst>
                            <p:childTnLst>
                              <p:par>
                                <p:cTn id="60" presetID="4" presetClass="exit" presetSubtype="16" fill="hold" grpId="0" nodeType="afterEffect">
                                  <p:stCondLst>
                                    <p:cond delay="1000"/>
                                  </p:stCondLst>
                                  <p:childTnLst>
                                    <p:animEffect transition="out" filter="box(in)">
                                      <p:cBhvr>
                                        <p:cTn id="61" dur="500"/>
                                        <p:tgtEl>
                                          <p:spTgt spid="62486"/>
                                        </p:tgtEl>
                                      </p:cBhvr>
                                    </p:animEffect>
                                    <p:set>
                                      <p:cBhvr>
                                        <p:cTn id="62"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3" name="beep.wav"/>
                                        </p:tgtEl>
                                      </p:cMediaNode>
                                    </p:audio>
                                  </p:subTnLst>
                                </p:cTn>
                              </p:par>
                            </p:childTnLst>
                          </p:cTn>
                        </p:par>
                        <p:par>
                          <p:cTn id="63" fill="hold" nodeType="afterGroup">
                            <p:stCondLst>
                              <p:cond delay="10500"/>
                            </p:stCondLst>
                            <p:childTnLst>
                              <p:par>
                                <p:cTn id="64" presetID="4" presetClass="exit" presetSubtype="16" fill="hold" grpId="0" nodeType="afterEffect">
                                  <p:stCondLst>
                                    <p:cond delay="500"/>
                                  </p:stCondLst>
                                  <p:childTnLst>
                                    <p:animEffect transition="out" filter="box(in)">
                                      <p:cBhvr>
                                        <p:cTn id="65" dur="500"/>
                                        <p:tgtEl>
                                          <p:spTgt spid="62508"/>
                                        </p:tgtEl>
                                      </p:cBhvr>
                                    </p:animEffect>
                                    <p:set>
                                      <p:cBhvr>
                                        <p:cTn id="66"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7" restart="whenNotActive" fill="hold" evtFilter="cancelBubble" nodeType="interactiveSeq">
                <p:stCondLst>
                  <p:cond evt="onClick" delay="0">
                    <p:tgtEl>
                      <p:spTgt spid="5123"/>
                    </p:tgtEl>
                  </p:cond>
                </p:stCondLst>
                <p:endSync evt="end" delay="0">
                  <p:rtn val="all"/>
                </p:endSync>
                <p:childTnLst>
                  <p:par>
                    <p:cTn id="68" fill="hold" nodeType="clickPar">
                      <p:stCondLst>
                        <p:cond delay="0"/>
                      </p:stCondLst>
                      <p:childTnLst>
                        <p:par>
                          <p:cTn id="69" fill="hold" nodeType="withGroup">
                            <p:stCondLst>
                              <p:cond delay="0"/>
                            </p:stCondLst>
                            <p:childTnLst>
                              <p:par>
                                <p:cTn id="70" presetID="22" presetClass="emph" presetSubtype="0" fill="hold" grpId="1" nodeType="clickEffect">
                                  <p:stCondLst>
                                    <p:cond delay="0"/>
                                  </p:stCondLst>
                                  <p:childTnLst>
                                    <p:animClr clrSpc="hsl" dir="cw">
                                      <p:cBhvr override="childStyle">
                                        <p:cTn id="71" dur="500" fill="hold"/>
                                        <p:tgtEl>
                                          <p:spTgt spid="65549"/>
                                        </p:tgtEl>
                                        <p:attrNameLst>
                                          <p:attrName>style.color</p:attrName>
                                        </p:attrNameLst>
                                      </p:cBhvr>
                                      <p:by>
                                        <p:hsl h="-7200000" s="0" l="0"/>
                                      </p:by>
                                    </p:animClr>
                                    <p:animClr clrSpc="hsl" dir="cw">
                                      <p:cBhvr>
                                        <p:cTn id="72" dur="500" fill="hold"/>
                                        <p:tgtEl>
                                          <p:spTgt spid="65549"/>
                                        </p:tgtEl>
                                        <p:attrNameLst>
                                          <p:attrName>fillcolor</p:attrName>
                                        </p:attrNameLst>
                                      </p:cBhvr>
                                      <p:by>
                                        <p:hsl h="-7200000" s="0" l="0"/>
                                      </p:by>
                                    </p:animClr>
                                    <p:animClr clrSpc="hsl" dir="cw">
                                      <p:cBhvr>
                                        <p:cTn id="73" dur="500" fill="hold"/>
                                        <p:tgtEl>
                                          <p:spTgt spid="65549"/>
                                        </p:tgtEl>
                                        <p:attrNameLst>
                                          <p:attrName>stroke.color</p:attrName>
                                        </p:attrNameLst>
                                      </p:cBhvr>
                                      <p:by>
                                        <p:hsl h="-7200000" s="0" l="0"/>
                                      </p:by>
                                    </p:animClr>
                                    <p:set>
                                      <p:cBhvr>
                                        <p:cTn id="74" dur="500" fill="hold"/>
                                        <p:tgtEl>
                                          <p:spTgt spid="65549"/>
                                        </p:tgtEl>
                                        <p:attrNameLst>
                                          <p:attrName>fill.type</p:attrName>
                                        </p:attrNameLst>
                                      </p:cBhvr>
                                      <p:to>
                                        <p:strVal val="solid"/>
                                      </p:to>
                                    </p:set>
                                  </p:childTnLst>
                                  <p:subTnLst>
                                    <p:audio>
                                      <p:cMediaNode>
                                        <p:cTn display="0" masterRel="sameClick">
                                          <p:stCondLst>
                                            <p:cond evt="begin" delay="0">
                                              <p:tn val="70"/>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4008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84500" y="1143000"/>
            <a:ext cx="6769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vi-VN" altLang="en-US" sz="2400" i="1"/>
              <a:t>Một trong những vị trí, tác dụng của phong trào toàn dân bảo vệ an ninh Tổ quốc là:</a:t>
            </a:r>
            <a:endParaRPr lang="en-US" altLang="en-US" sz="2400" i="1"/>
          </a:p>
        </p:txBody>
      </p:sp>
      <p:sp>
        <p:nvSpPr>
          <p:cNvPr id="65541" name="AutoShape 5"/>
          <p:cNvSpPr>
            <a:spLocks noChangeArrowheads="1"/>
          </p:cNvSpPr>
          <p:nvPr/>
        </p:nvSpPr>
        <p:spPr bwMode="auto">
          <a:xfrm>
            <a:off x="6286500" y="2133600"/>
            <a:ext cx="4040188" cy="15700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en-US" sz="2400"/>
              <a:t>B. </a:t>
            </a:r>
            <a:r>
              <a:rPr lang="vi-VN" altLang="en-US" sz="2400"/>
              <a:t>Một bộ phận gắn bó </a:t>
            </a:r>
            <a:endParaRPr lang="en-US" altLang="en-US" sz="2400"/>
          </a:p>
          <a:p>
            <a:pPr algn="ctr" eaLnBrk="1" hangingPunct="1">
              <a:spcBef>
                <a:spcPct val="0"/>
              </a:spcBef>
              <a:buFontTx/>
              <a:buNone/>
            </a:pPr>
            <a:r>
              <a:rPr lang="vi-VN" altLang="en-US" sz="2400"/>
              <a:t>chặt chẽ với phong trào </a:t>
            </a:r>
            <a:r>
              <a:rPr lang="en-US" altLang="en-US" sz="2400"/>
              <a:t>CM</a:t>
            </a:r>
          </a:p>
          <a:p>
            <a:pPr algn="ctr" eaLnBrk="1" hangingPunct="1">
              <a:spcBef>
                <a:spcPct val="0"/>
              </a:spcBef>
              <a:buFontTx/>
              <a:buNone/>
            </a:pPr>
            <a:r>
              <a:rPr lang="vi-VN" altLang="en-US" sz="2400"/>
              <a:t> khác trong cả nước</a:t>
            </a:r>
            <a:r>
              <a:rPr lang="en-US" altLang="en-US" sz="2400"/>
              <a:t> </a:t>
            </a:r>
            <a:r>
              <a:rPr lang="vi-VN" altLang="en-US" sz="2400"/>
              <a:t>cũng </a:t>
            </a:r>
            <a:endParaRPr lang="en-US" altLang="en-US" sz="2400"/>
          </a:p>
          <a:p>
            <a:pPr algn="ctr" eaLnBrk="1" hangingPunct="1">
              <a:spcBef>
                <a:spcPct val="0"/>
              </a:spcBef>
              <a:buFontTx/>
              <a:buNone/>
            </a:pPr>
            <a:r>
              <a:rPr lang="vi-VN" altLang="en-US" sz="2400"/>
              <a:t>như từng địa phương </a:t>
            </a:r>
            <a:endParaRPr lang="en-US" altLang="en-US" sz="2400"/>
          </a:p>
        </p:txBody>
      </p:sp>
      <p:sp>
        <p:nvSpPr>
          <p:cNvPr id="65549" name="AutoShape 13"/>
          <p:cNvSpPr>
            <a:spLocks noChangeArrowheads="1"/>
          </p:cNvSpPr>
          <p:nvPr/>
        </p:nvSpPr>
        <p:spPr bwMode="auto">
          <a:xfrm>
            <a:off x="6286500" y="3890963"/>
            <a:ext cx="4040188" cy="1595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a:t>
            </a:r>
            <a:r>
              <a:rPr lang="vi-VN" altLang="en-US" sz="2400"/>
              <a:t>Một thành phần không </a:t>
            </a:r>
            <a:endParaRPr lang="en-US" altLang="en-US" sz="2400"/>
          </a:p>
          <a:p>
            <a:pPr algn="ctr" eaLnBrk="1" hangingPunct="1">
              <a:spcBef>
                <a:spcPct val="0"/>
              </a:spcBef>
              <a:buFontTx/>
              <a:buNone/>
            </a:pPr>
            <a:r>
              <a:rPr lang="vi-VN" altLang="en-US" sz="2400"/>
              <a:t>thể thiếu trong phong trào </a:t>
            </a:r>
            <a:endParaRPr lang="en-US" altLang="en-US" sz="2400"/>
          </a:p>
          <a:p>
            <a:pPr algn="ctr" eaLnBrk="1" hangingPunct="1">
              <a:spcBef>
                <a:spcPct val="0"/>
              </a:spcBef>
              <a:buFontTx/>
              <a:buNone/>
            </a:pPr>
            <a:r>
              <a:rPr lang="vi-VN" altLang="en-US" sz="2400"/>
              <a:t>cách mạng </a:t>
            </a:r>
            <a:r>
              <a:rPr lang="en-US" altLang="en-US" sz="2400"/>
              <a:t>XHCN</a:t>
            </a:r>
            <a:r>
              <a:rPr lang="vi-VN" altLang="en-US" sz="2400"/>
              <a:t> </a:t>
            </a:r>
            <a:endParaRPr lang="en-US" altLang="en-US" sz="2400"/>
          </a:p>
        </p:txBody>
      </p:sp>
      <p:sp>
        <p:nvSpPr>
          <p:cNvPr id="5128" name="Text Box 16"/>
          <p:cNvSpPr txBox="1">
            <a:spLocks noChangeArrowheads="1"/>
          </p:cNvSpPr>
          <p:nvPr/>
        </p:nvSpPr>
        <p:spPr bwMode="auto">
          <a:xfrm>
            <a:off x="1752600" y="1295400"/>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02</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415088"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13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40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415088"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415088"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415088" y="61817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415088"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415088" y="61817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15088"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876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48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14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1"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6100" y="152400"/>
            <a:ext cx="1231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816100" y="2133600"/>
            <a:ext cx="4076700" cy="15700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a:t>
            </a:r>
            <a:r>
              <a:rPr lang="vi-VN" altLang="en-US" sz="2400"/>
              <a:t>Một bộ phận liên quan </a:t>
            </a:r>
            <a:endParaRPr lang="en-US" altLang="en-US" sz="2400"/>
          </a:p>
          <a:p>
            <a:pPr algn="ctr">
              <a:spcBef>
                <a:spcPct val="0"/>
              </a:spcBef>
              <a:buFontTx/>
              <a:buNone/>
            </a:pPr>
            <a:r>
              <a:rPr lang="vi-VN" altLang="en-US" sz="2400"/>
              <a:t>chặt chẽ, gắn bó với nhiệm </a:t>
            </a:r>
            <a:endParaRPr lang="en-US" altLang="en-US" sz="2400"/>
          </a:p>
          <a:p>
            <a:pPr algn="ctr">
              <a:spcBef>
                <a:spcPct val="0"/>
              </a:spcBef>
              <a:buFontTx/>
              <a:buNone/>
            </a:pPr>
            <a:r>
              <a:rPr lang="vi-VN" altLang="en-US" sz="2400"/>
              <a:t>vụ bảo vệ an ninh quốc gia </a:t>
            </a:r>
            <a:endParaRPr lang="en-US" altLang="en-US" sz="2400"/>
          </a:p>
          <a:p>
            <a:pPr algn="ctr">
              <a:spcBef>
                <a:spcPct val="0"/>
              </a:spcBef>
              <a:buFontTx/>
              <a:buNone/>
            </a:pPr>
            <a:r>
              <a:rPr lang="vi-VN" altLang="en-US" sz="2400"/>
              <a:t>và trật tự an toàn xã hội</a:t>
            </a:r>
          </a:p>
        </p:txBody>
      </p:sp>
      <p:sp>
        <p:nvSpPr>
          <p:cNvPr id="27" name="AutoShape 13"/>
          <p:cNvSpPr>
            <a:spLocks noChangeArrowheads="1"/>
          </p:cNvSpPr>
          <p:nvPr/>
        </p:nvSpPr>
        <p:spPr bwMode="auto">
          <a:xfrm>
            <a:off x="1816100" y="3886200"/>
            <a:ext cx="40767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a:t>
            </a:r>
            <a:r>
              <a:rPr lang="vi-VN" altLang="en-US" sz="2400"/>
              <a:t>Một nội dung</a:t>
            </a:r>
            <a:r>
              <a:rPr lang="en-US" altLang="en-US" sz="2400"/>
              <a:t> </a:t>
            </a:r>
            <a:r>
              <a:rPr lang="vi-VN" altLang="en-US" sz="2400"/>
              <a:t>quan trọng</a:t>
            </a:r>
            <a:endParaRPr lang="en-US" altLang="en-US" sz="2400"/>
          </a:p>
          <a:p>
            <a:pPr algn="ctr">
              <a:spcBef>
                <a:spcPct val="0"/>
              </a:spcBef>
              <a:buFontTx/>
              <a:buNone/>
            </a:pPr>
            <a:r>
              <a:rPr lang="vi-VN" altLang="en-US" sz="2400"/>
              <a:t> trong bảo vệ an ninh quốc </a:t>
            </a:r>
            <a:endParaRPr lang="en-US" altLang="en-US" sz="2400"/>
          </a:p>
          <a:p>
            <a:pPr algn="ctr">
              <a:spcBef>
                <a:spcPct val="0"/>
              </a:spcBef>
              <a:buFontTx/>
              <a:buNone/>
            </a:pPr>
            <a:r>
              <a:rPr lang="vi-VN" altLang="en-US" sz="2400"/>
              <a:t> </a:t>
            </a:r>
            <a:r>
              <a:rPr lang="en-US" altLang="en-US" sz="2400"/>
              <a:t>gia </a:t>
            </a:r>
            <a:r>
              <a:rPr lang="vi-VN" altLang="en-US" sz="2400"/>
              <a:t>và trật tự, an toàn xã hội </a:t>
            </a:r>
            <a:endParaRPr lang="en-US" altLang="en-US" sz="2400"/>
          </a:p>
          <a:p>
            <a:pPr algn="ctr">
              <a:spcBef>
                <a:spcPct val="0"/>
              </a:spcBef>
              <a:buFontTx/>
              <a:buNone/>
            </a:pPr>
            <a:r>
              <a:rPr lang="vi-VN" altLang="en-US" sz="2400"/>
              <a:t>trong cả nước </a:t>
            </a:r>
          </a:p>
        </p:txBody>
      </p:sp>
      <p:pic>
        <p:nvPicPr>
          <p:cNvPr id="51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6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4008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2984500" y="1143000"/>
            <a:ext cx="6769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Mục đích của phong trào toàn dân bảo vệ an ninh Tổ quốc là:</a:t>
            </a:r>
            <a:endParaRPr lang="en-US" altLang="en-US" sz="2400" i="1"/>
          </a:p>
        </p:txBody>
      </p:sp>
      <p:sp>
        <p:nvSpPr>
          <p:cNvPr id="65541" name="AutoShape 5"/>
          <p:cNvSpPr>
            <a:spLocks noChangeArrowheads="1"/>
          </p:cNvSpPr>
          <p:nvPr/>
        </p:nvSpPr>
        <p:spPr bwMode="auto">
          <a:xfrm>
            <a:off x="6248400" y="2133600"/>
            <a:ext cx="4024313"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B. </a:t>
            </a:r>
            <a:r>
              <a:rPr lang="vi-VN" altLang="en-US" sz="2400"/>
              <a:t>Huy động sức mạnh </a:t>
            </a:r>
            <a:endParaRPr lang="en-US" altLang="en-US" sz="2400"/>
          </a:p>
          <a:p>
            <a:pPr algn="ctr">
              <a:spcBef>
                <a:spcPct val="0"/>
              </a:spcBef>
              <a:buFontTx/>
              <a:buNone/>
            </a:pPr>
            <a:r>
              <a:rPr lang="vi-VN" altLang="en-US" sz="2400"/>
              <a:t> </a:t>
            </a:r>
            <a:r>
              <a:rPr lang="en-US" altLang="en-US" sz="2400"/>
              <a:t>của </a:t>
            </a:r>
            <a:r>
              <a:rPr lang="vi-VN" altLang="en-US" sz="2400"/>
              <a:t>nhân dân để phòng ngừa </a:t>
            </a:r>
            <a:endParaRPr lang="en-US" altLang="en-US" sz="2400"/>
          </a:p>
          <a:p>
            <a:pPr algn="ctr">
              <a:spcBef>
                <a:spcPct val="0"/>
              </a:spcBef>
              <a:buFontTx/>
              <a:buNone/>
            </a:pPr>
            <a:r>
              <a:rPr lang="vi-VN" altLang="en-US" sz="2400"/>
              <a:t>phát hiện, ngăn chặn, đấu </a:t>
            </a:r>
            <a:endParaRPr lang="en-US" altLang="en-US" sz="2400"/>
          </a:p>
          <a:p>
            <a:pPr algn="ctr">
              <a:spcBef>
                <a:spcPct val="0"/>
              </a:spcBef>
              <a:buFontTx/>
              <a:buNone/>
            </a:pPr>
            <a:r>
              <a:rPr lang="vi-VN" altLang="en-US" sz="2400"/>
              <a:t>tranh với các loại tội phạm</a:t>
            </a:r>
            <a:endParaRPr lang="en-US" altLang="en-US" sz="2400"/>
          </a:p>
        </p:txBody>
      </p:sp>
      <p:sp>
        <p:nvSpPr>
          <p:cNvPr id="65549" name="AutoShape 13"/>
          <p:cNvSpPr>
            <a:spLocks noChangeArrowheads="1"/>
          </p:cNvSpPr>
          <p:nvPr/>
        </p:nvSpPr>
        <p:spPr bwMode="auto">
          <a:xfrm>
            <a:off x="6248400" y="3890963"/>
            <a:ext cx="4024313" cy="1595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a:t>
            </a:r>
            <a:r>
              <a:rPr lang="vi-VN" altLang="en-US" sz="2400"/>
              <a:t>Huy động sức mạnh </a:t>
            </a:r>
            <a:endParaRPr lang="en-US" altLang="en-US" sz="2400"/>
          </a:p>
          <a:p>
            <a:pPr algn="ctr">
              <a:spcBef>
                <a:spcPct val="0"/>
              </a:spcBef>
              <a:buFontTx/>
              <a:buNone/>
            </a:pPr>
            <a:r>
              <a:rPr lang="vi-VN" altLang="en-US" sz="2400"/>
              <a:t>của các tổ chức chính trị - </a:t>
            </a:r>
            <a:endParaRPr lang="en-US" altLang="en-US" sz="2400"/>
          </a:p>
          <a:p>
            <a:pPr algn="ctr">
              <a:spcBef>
                <a:spcPct val="0"/>
              </a:spcBef>
              <a:buFontTx/>
              <a:buNone/>
            </a:pPr>
            <a:r>
              <a:rPr lang="vi-VN" altLang="en-US" sz="2400"/>
              <a:t>xã hội để phòng chống </a:t>
            </a:r>
            <a:endParaRPr lang="en-US" altLang="en-US" sz="2400"/>
          </a:p>
          <a:p>
            <a:pPr algn="ctr">
              <a:spcBef>
                <a:spcPct val="0"/>
              </a:spcBef>
              <a:buFontTx/>
              <a:buNone/>
            </a:pPr>
            <a:r>
              <a:rPr lang="vi-VN" altLang="en-US" sz="2400"/>
              <a:t>tội phạm</a:t>
            </a:r>
            <a:endParaRPr lang="en-US" altLang="en-US" sz="2400"/>
          </a:p>
        </p:txBody>
      </p:sp>
      <p:sp>
        <p:nvSpPr>
          <p:cNvPr id="6152" name="Text Box 16"/>
          <p:cNvSpPr txBox="1">
            <a:spLocks noChangeArrowheads="1"/>
          </p:cNvSpPr>
          <p:nvPr/>
        </p:nvSpPr>
        <p:spPr bwMode="auto">
          <a:xfrm>
            <a:off x="1752600" y="1295400"/>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03</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415088"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40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415088"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415088"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415088" y="61817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415088"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415088" y="61817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415088" y="61674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876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48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6100" y="152400"/>
            <a:ext cx="1231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968500" y="2133600"/>
            <a:ext cx="39243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a:t>
            </a:r>
            <a:r>
              <a:rPr lang="vi-VN" altLang="en-US" sz="2400"/>
              <a:t>Giúp cho công</a:t>
            </a:r>
            <a:r>
              <a:rPr lang="en-US" altLang="en-US" sz="2400"/>
              <a:t> an</a:t>
            </a:r>
          </a:p>
          <a:p>
            <a:pPr algn="ctr">
              <a:spcBef>
                <a:spcPct val="0"/>
              </a:spcBef>
              <a:buFontTx/>
              <a:buNone/>
            </a:pPr>
            <a:r>
              <a:rPr lang="vi-VN" altLang="en-US" sz="2400"/>
              <a:t> có điều kiện triển khai</a:t>
            </a:r>
            <a:r>
              <a:rPr lang="en-US" altLang="en-US" sz="2400"/>
              <a:t> sâu</a:t>
            </a:r>
            <a:r>
              <a:rPr lang="vi-VN" altLang="en-US" sz="2400"/>
              <a:t> </a:t>
            </a:r>
            <a:endParaRPr lang="en-US" altLang="en-US" sz="2400"/>
          </a:p>
          <a:p>
            <a:pPr algn="ctr">
              <a:spcBef>
                <a:spcPct val="0"/>
              </a:spcBef>
              <a:buFontTx/>
              <a:buNone/>
            </a:pPr>
            <a:r>
              <a:rPr lang="vi-VN" altLang="en-US" sz="2400"/>
              <a:t>rộng công tác nghiệp </a:t>
            </a:r>
            <a:r>
              <a:rPr lang="en-US" altLang="en-US" sz="2400"/>
              <a:t>vụ</a:t>
            </a:r>
          </a:p>
          <a:p>
            <a:pPr algn="ctr">
              <a:spcBef>
                <a:spcPct val="0"/>
              </a:spcBef>
              <a:buFontTx/>
              <a:buNone/>
            </a:pPr>
            <a:r>
              <a:rPr lang="vi-VN" altLang="en-US" sz="2400"/>
              <a:t>phòng chống tội phạm</a:t>
            </a:r>
            <a:endParaRPr lang="vi-VN" altLang="en-US" sz="2400" b="1"/>
          </a:p>
        </p:txBody>
      </p:sp>
      <p:sp>
        <p:nvSpPr>
          <p:cNvPr id="27" name="AutoShape 13"/>
          <p:cNvSpPr>
            <a:spLocks noChangeArrowheads="1"/>
          </p:cNvSpPr>
          <p:nvPr/>
        </p:nvSpPr>
        <p:spPr bwMode="auto">
          <a:xfrm>
            <a:off x="1968500" y="3886200"/>
            <a:ext cx="39243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a:t>
            </a:r>
            <a:r>
              <a:rPr lang="vi-VN" altLang="en-US" sz="2400"/>
              <a:t>Trực tiếp phòng ngừa, </a:t>
            </a:r>
            <a:endParaRPr lang="en-US" altLang="en-US" sz="2400"/>
          </a:p>
          <a:p>
            <a:pPr algn="ctr">
              <a:spcBef>
                <a:spcPct val="0"/>
              </a:spcBef>
              <a:buFontTx/>
              <a:buNone/>
            </a:pPr>
            <a:r>
              <a:rPr lang="vi-VN" altLang="en-US" sz="2400"/>
              <a:t>đấu tranh chống tội phạm, </a:t>
            </a:r>
            <a:endParaRPr lang="en-US" altLang="en-US" sz="2400"/>
          </a:p>
          <a:p>
            <a:pPr algn="ctr">
              <a:spcBef>
                <a:spcPct val="0"/>
              </a:spcBef>
              <a:buFontTx/>
              <a:buNone/>
            </a:pPr>
            <a:r>
              <a:rPr lang="vi-VN" altLang="en-US" sz="2400"/>
              <a:t>ngăn chặn các tệ nạn </a:t>
            </a:r>
            <a:r>
              <a:rPr lang="en-US" altLang="en-US" sz="2400"/>
              <a:t>XH</a:t>
            </a:r>
          </a:p>
        </p:txBody>
      </p:sp>
      <p:pic>
        <p:nvPicPr>
          <p:cNvPr id="61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8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286500" y="6210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24200" y="122713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điển hình và nhân điển hình tiên tiến là nội dung của:</a:t>
            </a:r>
          </a:p>
        </p:txBody>
      </p:sp>
      <p:sp>
        <p:nvSpPr>
          <p:cNvPr id="65541" name="AutoShape 5"/>
          <p:cNvSpPr>
            <a:spLocks noChangeArrowheads="1"/>
          </p:cNvSpPr>
          <p:nvPr/>
        </p:nvSpPr>
        <p:spPr bwMode="auto">
          <a:xfrm>
            <a:off x="1981200" y="2386013"/>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A. </a:t>
            </a:r>
            <a:r>
              <a:rPr lang="en-US" altLang="en-US" sz="2400"/>
              <a:t>Phương pháp xây dựng</a:t>
            </a:r>
          </a:p>
          <a:p>
            <a:pPr algn="ctr">
              <a:spcBef>
                <a:spcPct val="0"/>
              </a:spcBef>
              <a:buFontTx/>
              <a:buNone/>
            </a:pPr>
            <a:r>
              <a:rPr lang="en-US" altLang="en-US" sz="2400"/>
              <a:t> phong trào toàn dân </a:t>
            </a:r>
          </a:p>
          <a:p>
            <a:pPr algn="ctr">
              <a:spcBef>
                <a:spcPct val="0"/>
              </a:spcBef>
              <a:buFontTx/>
              <a:buNone/>
            </a:pPr>
            <a:r>
              <a:rPr lang="en-US" altLang="en-US" sz="2400"/>
              <a:t>bảo vệ an ninh Tổ quốc</a:t>
            </a:r>
          </a:p>
        </p:txBody>
      </p:sp>
      <p:sp>
        <p:nvSpPr>
          <p:cNvPr id="65546" name="AutoShape 10"/>
          <p:cNvSpPr>
            <a:spLocks noChangeArrowheads="1"/>
          </p:cNvSpPr>
          <p:nvPr/>
        </p:nvSpPr>
        <p:spPr bwMode="auto">
          <a:xfrm>
            <a:off x="1981200" y="40386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a:t>
            </a:r>
            <a:r>
              <a:rPr lang="en-US" altLang="en-US" sz="2400"/>
              <a:t>Đặc điểm xây dựng </a:t>
            </a:r>
          </a:p>
          <a:p>
            <a:pPr algn="ctr">
              <a:spcBef>
                <a:spcPct val="0"/>
              </a:spcBef>
              <a:buFontTx/>
              <a:buNone/>
            </a:pPr>
            <a:r>
              <a:rPr lang="en-US" altLang="en-US" sz="2400"/>
              <a:t>phong trào toàn dân bảo</a:t>
            </a:r>
          </a:p>
          <a:p>
            <a:pPr algn="ctr">
              <a:spcBef>
                <a:spcPct val="0"/>
              </a:spcBef>
              <a:buFontTx/>
              <a:buNone/>
            </a:pPr>
            <a:r>
              <a:rPr lang="en-US" altLang="en-US" sz="2400"/>
              <a:t> vệ an ninh Tổ quốc</a:t>
            </a:r>
            <a:endParaRPr lang="vi-VN" altLang="en-US" sz="2400" b="1"/>
          </a:p>
        </p:txBody>
      </p:sp>
      <p:sp>
        <p:nvSpPr>
          <p:cNvPr id="7176" name="Text Box 16"/>
          <p:cNvSpPr txBox="1">
            <a:spLocks noChangeArrowheads="1"/>
          </p:cNvSpPr>
          <p:nvPr/>
        </p:nvSpPr>
        <p:spPr bwMode="auto">
          <a:xfrm>
            <a:off x="1790700" y="1404938"/>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04</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286500" y="6205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0785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286500" y="6211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286500" y="6211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273800" y="6188075"/>
            <a:ext cx="482600" cy="504825"/>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29285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292850" y="61896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299200" y="6218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9530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019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6435725" y="2386013"/>
            <a:ext cx="38512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a:t>
            </a:r>
            <a:r>
              <a:rPr lang="en-US" altLang="en-US" sz="2400"/>
              <a:t>Nhiệm vụ của quần </a:t>
            </a:r>
          </a:p>
          <a:p>
            <a:pPr algn="ctr">
              <a:spcBef>
                <a:spcPct val="0"/>
              </a:spcBef>
              <a:buFontTx/>
              <a:buNone/>
            </a:pPr>
            <a:r>
              <a:rPr lang="en-US" altLang="en-US" sz="2400"/>
              <a:t>chung nhân dân trong bảo</a:t>
            </a:r>
          </a:p>
          <a:p>
            <a:pPr algn="ctr">
              <a:spcBef>
                <a:spcPct val="0"/>
              </a:spcBef>
              <a:buFontTx/>
              <a:buNone/>
            </a:pPr>
            <a:r>
              <a:rPr lang="en-US" altLang="en-US" sz="2400"/>
              <a:t> vệ an ninh Tổ quốc</a:t>
            </a:r>
          </a:p>
        </p:txBody>
      </p:sp>
      <p:sp>
        <p:nvSpPr>
          <p:cNvPr id="27" name="AutoShape 10"/>
          <p:cNvSpPr>
            <a:spLocks noChangeArrowheads="1"/>
          </p:cNvSpPr>
          <p:nvPr/>
        </p:nvSpPr>
        <p:spPr bwMode="auto">
          <a:xfrm>
            <a:off x="6435725" y="4100513"/>
            <a:ext cx="38512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t>
            </a:r>
            <a:r>
              <a:rPr lang="fr-FR" altLang="en-US" sz="2400"/>
              <a:t>D. </a:t>
            </a:r>
            <a:r>
              <a:rPr lang="en-US" altLang="en-US" sz="2400"/>
              <a:t>Mục đích của phong </a:t>
            </a:r>
          </a:p>
          <a:p>
            <a:pPr algn="ctr">
              <a:spcBef>
                <a:spcPct val="0"/>
              </a:spcBef>
              <a:buFontTx/>
              <a:buNone/>
            </a:pPr>
            <a:r>
              <a:rPr lang="en-US" altLang="en-US" sz="2400"/>
              <a:t>trào đoàn kết nhân dân </a:t>
            </a:r>
          </a:p>
          <a:p>
            <a:pPr algn="ctr">
              <a:spcBef>
                <a:spcPct val="0"/>
              </a:spcBef>
              <a:buFontTx/>
              <a:buNone/>
            </a:pPr>
            <a:r>
              <a:rPr lang="en-US" altLang="en-US" sz="2400"/>
              <a:t>bảo vệ an ninh Tổ quốc</a:t>
            </a:r>
            <a:endParaRPr lang="vi-VN" altLang="en-US" sz="2400" b="1"/>
          </a:p>
        </p:txBody>
      </p:sp>
      <p:pic>
        <p:nvPicPr>
          <p:cNvPr id="71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0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52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5258"/>
                                        </p:tgtEl>
                                      </p:cBhvr>
                                    </p:animEffect>
                                    <p:set>
                                      <p:cBhvr>
                                        <p:cTn id="46"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5257"/>
                                        </p:tgtEl>
                                      </p:cBhvr>
                                    </p:animEffect>
                                    <p:set>
                                      <p:cBhvr>
                                        <p:cTn id="50"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5256"/>
                                        </p:tgtEl>
                                      </p:cBhvr>
                                    </p:animEffect>
                                    <p:set>
                                      <p:cBhvr>
                                        <p:cTn id="54"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5255"/>
                                        </p:tgtEl>
                                      </p:cBhvr>
                                    </p:animEffect>
                                    <p:set>
                                      <p:cBhvr>
                                        <p:cTn id="58"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5254"/>
                                        </p:tgtEl>
                                      </p:cBhvr>
                                    </p:animEffect>
                                    <p:set>
                                      <p:cBhvr>
                                        <p:cTn id="62"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5253"/>
                                        </p:tgtEl>
                                      </p:cBhvr>
                                    </p:animEffect>
                                    <p:set>
                                      <p:cBhvr>
                                        <p:cTn id="66"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5251"/>
                                        </p:tgtEl>
                                      </p:cBhvr>
                                    </p:animEffect>
                                    <p:set>
                                      <p:cBhvr>
                                        <p:cTn id="70"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5234"/>
                                        </p:tgtEl>
                                      </p:cBhvr>
                                    </p:animEffect>
                                    <p:set>
                                      <p:cBhvr>
                                        <p:cTn id="74"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505200" y="1219200"/>
            <a:ext cx="662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Thực hiện nhiệm vụ bảo vệ an ninh Tổ quốc lực lượng công an có hạn, không thể dựa vào chuyên môn mà phải cần đến:</a:t>
            </a:r>
          </a:p>
        </p:txBody>
      </p:sp>
      <p:sp>
        <p:nvSpPr>
          <p:cNvPr id="65541" name="AutoShape 5"/>
          <p:cNvSpPr>
            <a:spLocks noChangeArrowheads="1"/>
          </p:cNvSpPr>
          <p:nvPr/>
        </p:nvSpPr>
        <p:spPr bwMode="auto">
          <a:xfrm>
            <a:off x="1784350" y="4191000"/>
            <a:ext cx="41386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2400"/>
              <a:t> C. </a:t>
            </a:r>
            <a:r>
              <a:rPr lang="en-US" altLang="en-US" sz="2400"/>
              <a:t>Tai mắt của nhân dân</a:t>
            </a:r>
          </a:p>
        </p:txBody>
      </p:sp>
      <p:sp>
        <p:nvSpPr>
          <p:cNvPr id="8199" name="Text Box 16"/>
          <p:cNvSpPr txBox="1">
            <a:spLocks noChangeArrowheads="1"/>
          </p:cNvSpPr>
          <p:nvPr/>
        </p:nvSpPr>
        <p:spPr bwMode="auto">
          <a:xfrm>
            <a:off x="1784350" y="1371600"/>
            <a:ext cx="1612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05</a:t>
            </a:r>
          </a:p>
        </p:txBody>
      </p:sp>
      <p:sp>
        <p:nvSpPr>
          <p:cNvPr id="65545" name="AutoShape 9"/>
          <p:cNvSpPr>
            <a:spLocks noChangeArrowheads="1"/>
          </p:cNvSpPr>
          <p:nvPr/>
        </p:nvSpPr>
        <p:spPr bwMode="auto">
          <a:xfrm>
            <a:off x="6108700" y="4191000"/>
            <a:ext cx="4138613"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a:t>
            </a:r>
            <a:r>
              <a:rPr lang="en-US" altLang="en-US" sz="2400"/>
              <a:t>Sự hiện diện của nhân dân</a:t>
            </a:r>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2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1513" y="61642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3531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353175"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324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353175"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334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257925" y="6019800"/>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82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Text Box 69"/>
          <p:cNvSpPr txBox="1">
            <a:spLocks noChangeArrowheads="1"/>
          </p:cNvSpPr>
          <p:nvPr/>
        </p:nvSpPr>
        <p:spPr bwMode="auto">
          <a:xfrm>
            <a:off x="2057400" y="8382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371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828800" y="2590800"/>
            <a:ext cx="4102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t>
            </a:r>
            <a:r>
              <a:rPr lang="fr-FR" altLang="en-US" sz="2400"/>
              <a:t>A. </a:t>
            </a:r>
            <a:r>
              <a:rPr lang="en-US" altLang="en-US" sz="2400"/>
              <a:t>Sự có mặt của nhân dân</a:t>
            </a:r>
          </a:p>
        </p:txBody>
      </p:sp>
      <p:sp>
        <p:nvSpPr>
          <p:cNvPr id="28" name="AutoShape 9"/>
          <p:cNvSpPr>
            <a:spLocks noChangeArrowheads="1"/>
          </p:cNvSpPr>
          <p:nvPr/>
        </p:nvSpPr>
        <p:spPr bwMode="auto">
          <a:xfrm>
            <a:off x="6096000" y="2590800"/>
            <a:ext cx="4102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2400"/>
              <a:t>B. </a:t>
            </a:r>
            <a:r>
              <a:rPr lang="en-US" altLang="en-US" sz="2400"/>
              <a:t>Tiếng nói của nhân dân</a:t>
            </a:r>
          </a:p>
        </p:txBody>
      </p:sp>
      <p:pic>
        <p:nvPicPr>
          <p:cNvPr id="82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56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5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5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5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337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9"/>
          <p:cNvSpPr txBox="1">
            <a:spLocks noChangeArrowheads="1"/>
          </p:cNvSpPr>
          <p:nvPr/>
        </p:nvSpPr>
        <p:spPr bwMode="auto">
          <a:xfrm>
            <a:off x="3505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vi-VN" altLang="en-US" sz="1800"/>
          </a:p>
        </p:txBody>
      </p:sp>
      <p:sp>
        <p:nvSpPr>
          <p:cNvPr id="65540" name="Text Box 4"/>
          <p:cNvSpPr txBox="1">
            <a:spLocks noChangeArrowheads="1"/>
          </p:cNvSpPr>
          <p:nvPr/>
        </p:nvSpPr>
        <p:spPr bwMode="auto">
          <a:xfrm>
            <a:off x="3151188" y="1227138"/>
            <a:ext cx="7135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Phong trào toàn dân bảo vệ an ninh Tổ quốc luôn:</a:t>
            </a:r>
            <a:endParaRPr lang="en-US" altLang="en-US" sz="2300" b="1" i="1"/>
          </a:p>
        </p:txBody>
      </p:sp>
      <p:sp>
        <p:nvSpPr>
          <p:cNvPr id="65541" name="AutoShape 5"/>
          <p:cNvSpPr>
            <a:spLocks noChangeArrowheads="1"/>
          </p:cNvSpPr>
          <p:nvPr/>
        </p:nvSpPr>
        <p:spPr bwMode="auto">
          <a:xfrm>
            <a:off x="2133600" y="2424113"/>
            <a:ext cx="3656013"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Giữ vị trí chiến lược </a:t>
            </a:r>
          </a:p>
          <a:p>
            <a:pPr algn="ctr">
              <a:spcBef>
                <a:spcPct val="0"/>
              </a:spcBef>
              <a:buFontTx/>
              <a:buNone/>
            </a:pPr>
            <a:r>
              <a:rPr lang="en-US" altLang="en-US" sz="2400"/>
              <a:t>trong sự nghiệp CM</a:t>
            </a:r>
          </a:p>
        </p:txBody>
      </p:sp>
      <p:sp>
        <p:nvSpPr>
          <p:cNvPr id="9223" name="Text Box 16"/>
          <p:cNvSpPr txBox="1">
            <a:spLocks noChangeArrowheads="1"/>
          </p:cNvSpPr>
          <p:nvPr/>
        </p:nvSpPr>
        <p:spPr bwMode="auto">
          <a:xfrm>
            <a:off x="1878013" y="1295400"/>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a:t>
            </a:r>
          </a:p>
        </p:txBody>
      </p:sp>
      <p:sp>
        <p:nvSpPr>
          <p:cNvPr id="65545" name="AutoShape 9"/>
          <p:cNvSpPr>
            <a:spLocks noChangeArrowheads="1"/>
          </p:cNvSpPr>
          <p:nvPr/>
        </p:nvSpPr>
        <p:spPr bwMode="auto">
          <a:xfrm>
            <a:off x="6400800" y="2424113"/>
            <a:ext cx="3592513"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en-US" sz="2400"/>
              <a:t> B. </a:t>
            </a:r>
            <a:r>
              <a:rPr lang="en-US" altLang="en-US" sz="2400"/>
              <a:t>Có vai trò quan trọng</a:t>
            </a:r>
          </a:p>
          <a:p>
            <a:pPr algn="ctr" eaLnBrk="1" hangingPunct="1">
              <a:spcBef>
                <a:spcPct val="0"/>
              </a:spcBef>
              <a:buFontTx/>
              <a:buNone/>
            </a:pPr>
            <a:r>
              <a:rPr lang="en-US" altLang="en-US" sz="2400"/>
              <a:t> trong sự nghiệp CM</a:t>
            </a:r>
            <a:endParaRPr lang="en-US" altLang="en-US" sz="2300" b="1">
              <a:solidFill>
                <a:schemeClr val="bg1"/>
              </a:solidFill>
            </a:endParaRPr>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337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92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864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3515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337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337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351588"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3373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351588"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8006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6096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92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0"/>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69"/>
          <p:cNvSpPr txBox="1">
            <a:spLocks noChangeArrowheads="1"/>
          </p:cNvSpPr>
          <p:nvPr/>
        </p:nvSpPr>
        <p:spPr bwMode="auto">
          <a:xfrm>
            <a:off x="2057400" y="762000"/>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295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2133600" y="3986213"/>
            <a:ext cx="3630613" cy="11953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en-US" sz="2400"/>
              <a:t> C. </a:t>
            </a:r>
            <a:r>
              <a:rPr lang="en-US" altLang="en-US" sz="2400"/>
              <a:t>Giữ vị trí chủ yếu trong</a:t>
            </a:r>
          </a:p>
          <a:p>
            <a:pPr algn="ctr" eaLnBrk="1" hangingPunct="1">
              <a:spcBef>
                <a:spcPct val="0"/>
              </a:spcBef>
              <a:buFontTx/>
              <a:buNone/>
            </a:pPr>
            <a:r>
              <a:rPr lang="en-US" altLang="en-US" sz="2400"/>
              <a:t> bảo vệ an ninh Tổ quốc</a:t>
            </a:r>
            <a:endParaRPr lang="en-US" altLang="en-US" sz="2300" b="1">
              <a:solidFill>
                <a:schemeClr val="bg1"/>
              </a:solidFill>
            </a:endParaRPr>
          </a:p>
        </p:txBody>
      </p:sp>
      <p:sp>
        <p:nvSpPr>
          <p:cNvPr id="29" name="AutoShape 9"/>
          <p:cNvSpPr>
            <a:spLocks noChangeArrowheads="1"/>
          </p:cNvSpPr>
          <p:nvPr/>
        </p:nvSpPr>
        <p:spPr bwMode="auto">
          <a:xfrm>
            <a:off x="6400800" y="3986213"/>
            <a:ext cx="3592513" cy="11953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a:t>
            </a:r>
            <a:r>
              <a:rPr lang="en-US" altLang="en-US" sz="2400"/>
              <a:t>Có ý nghĩa quyết </a:t>
            </a:r>
          </a:p>
          <a:p>
            <a:pPr algn="ctr">
              <a:spcBef>
                <a:spcPct val="0"/>
              </a:spcBef>
              <a:buFontTx/>
              <a:buNone/>
            </a:pPr>
            <a:r>
              <a:rPr lang="en-US" altLang="en-US" sz="2400"/>
              <a:t>định trong bảo vệ </a:t>
            </a:r>
          </a:p>
          <a:p>
            <a:pPr algn="ctr">
              <a:spcBef>
                <a:spcPct val="0"/>
              </a:spcBef>
              <a:buFontTx/>
              <a:buNone/>
            </a:pPr>
            <a:r>
              <a:rPr lang="en-US" altLang="en-US" sz="2400"/>
              <a:t>an ninh quốc gia</a:t>
            </a:r>
            <a:endParaRPr lang="vi-VN" altLang="en-US" sz="2400" b="1"/>
          </a:p>
        </p:txBody>
      </p:sp>
      <p:pic>
        <p:nvPicPr>
          <p:cNvPr id="92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0"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27" presetClass="entr" presetSubtype="0" repeatCount="indefinite" fill="hold" grpId="0" nodeType="withEffect">
                                  <p:stCondLst>
                                    <p:cond delay="0"/>
                                  </p:stCondLst>
                                  <p:iterate type="lt">
                                    <p:tmPct val="50000"/>
                                  </p:iterate>
                                  <p:childTnLst>
                                    <p:set>
                                      <p:cBhvr>
                                        <p:cTn id="22" dur="1" fill="hold">
                                          <p:stCondLst>
                                            <p:cond delay="0"/>
                                          </p:stCondLst>
                                        </p:cTn>
                                        <p:tgtEl>
                                          <p:spTgt spid="30"/>
                                        </p:tgtEl>
                                        <p:attrNameLst>
                                          <p:attrName>style.visibility</p:attrName>
                                        </p:attrNameLst>
                                      </p:cBhvr>
                                      <p:to>
                                        <p:strVal val="visible"/>
                                      </p:to>
                                    </p:set>
                                    <p:anim calcmode="discrete" valueType="clr">
                                      <p:cBhvr override="childStyle">
                                        <p:cTn id="23"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
                                        </p:tgtEl>
                                        <p:attrNameLst>
                                          <p:attrName>fillcolor</p:attrName>
                                        </p:attrNameLst>
                                      </p:cBhvr>
                                      <p:tavLst>
                                        <p:tav tm="0">
                                          <p:val>
                                            <p:clrVal>
                                              <a:schemeClr val="accent2"/>
                                            </p:clrVal>
                                          </p:val>
                                        </p:tav>
                                        <p:tav tm="50000">
                                          <p:val>
                                            <p:clrVal>
                                              <a:schemeClr val="hlink"/>
                                            </p:clrVal>
                                          </p:val>
                                        </p:tav>
                                      </p:tavLst>
                                    </p:anim>
                                    <p:set>
                                      <p:cBhvr>
                                        <p:cTn id="25" dur="80"/>
                                        <p:tgtEl>
                                          <p:spTgt spid="30"/>
                                        </p:tgtEl>
                                        <p:attrNameLst>
                                          <p:attrName>fill.type</p:attrName>
                                        </p:attrNameLst>
                                      </p:cBhvr>
                                      <p:to>
                                        <p:strVal val="solid"/>
                                      </p:to>
                                    </p:set>
                                  </p:childTnLst>
                                </p:cTn>
                              </p:par>
                            </p:childTnLst>
                          </p:cTn>
                        </p:par>
                        <p:par>
                          <p:cTn id="26" fill="hold" nodeType="afterGroup">
                            <p:stCondLst>
                              <p:cond delay="5880"/>
                            </p:stCondLst>
                            <p:childTnLst>
                              <p:par>
                                <p:cTn id="27" presetID="4" presetClass="entr" presetSubtype="3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out)">
                                      <p:cBhvr>
                                        <p:cTn id="29" dur="1000"/>
                                        <p:tgtEl>
                                          <p:spTgt spid="27"/>
                                        </p:tgtEl>
                                      </p:cBhvr>
                                    </p:animEffect>
                                  </p:childTnLst>
                                </p:cTn>
                              </p:par>
                            </p:childTnLst>
                          </p:cTn>
                        </p:par>
                        <p:par>
                          <p:cTn id="30" fill="hold" nodeType="afterGroup">
                            <p:stCondLst>
                              <p:cond delay="6880"/>
                            </p:stCondLst>
                            <p:childTnLst>
                              <p:par>
                                <p:cTn id="31" presetID="4" presetClass="entr" presetSubtype="3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ox(out)">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9728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65541"/>
                                        </p:tgtEl>
                                        <p:attrNameLst>
                                          <p:attrName>style.color</p:attrName>
                                        </p:attrNameLst>
                                      </p:cBhvr>
                                      <p:by>
                                        <p:hsl h="-7200000" s="0" l="0"/>
                                      </p:by>
                                    </p:animClr>
                                    <p:animClr clrSpc="hsl" dir="cw">
                                      <p:cBhvr>
                                        <p:cTn id="39" dur="500" fill="hold"/>
                                        <p:tgtEl>
                                          <p:spTgt spid="65541"/>
                                        </p:tgtEl>
                                        <p:attrNameLst>
                                          <p:attrName>fillcolor</p:attrName>
                                        </p:attrNameLst>
                                      </p:cBhvr>
                                      <p:by>
                                        <p:hsl h="-7200000" s="0" l="0"/>
                                      </p:by>
                                    </p:animClr>
                                    <p:animClr clrSpc="hsl" dir="cw">
                                      <p:cBhvr>
                                        <p:cTn id="40" dur="500" fill="hold"/>
                                        <p:tgtEl>
                                          <p:spTgt spid="65541"/>
                                        </p:tgtEl>
                                        <p:attrNameLst>
                                          <p:attrName>stroke.color</p:attrName>
                                        </p:attrNameLst>
                                      </p:cBhvr>
                                      <p:by>
                                        <p:hsl h="-7200000" s="0" l="0"/>
                                      </p:by>
                                    </p:animClr>
                                    <p:set>
                                      <p:cBhvr>
                                        <p:cTn id="41" dur="500" fill="hold"/>
                                        <p:tgtEl>
                                          <p:spTgt spid="65541"/>
                                        </p:tgtEl>
                                        <p:attrNameLst>
                                          <p:attrName>fill.type</p:attrName>
                                        </p:attrNameLst>
                                      </p:cBhvr>
                                      <p:to>
                                        <p:strVal val="solid"/>
                                      </p:to>
                                    </p:set>
                                  </p:childTnLst>
                                  <p:subTnLst>
                                    <p:audio>
                                      <p:cMediaNode>
                                        <p:cTn display="0" masterRel="sameClick">
                                          <p:stCondLst>
                                            <p:cond evt="begin" delay="0">
                                              <p:tn val="3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42"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43" restart="whenNotActive" fill="hold" evtFilter="cancelBubble" nodeType="interactiveSeq">
                <p:stCondLst>
                  <p:cond evt="onClick" delay="0">
                    <p:tgtEl>
                      <p:spTgt spid="97307"/>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97308"/>
                                        </p:tgtEl>
                                        <p:attrNameLst>
                                          <p:attrName>style.visibility</p:attrName>
                                        </p:attrNameLst>
                                      </p:cBhvr>
                                      <p:to>
                                        <p:strVal val="hidden"/>
                                      </p:to>
                                    </p:set>
                                  </p:childTnLst>
                                </p:cTn>
                              </p:par>
                            </p:childTnLst>
                          </p:cTn>
                        </p:par>
                        <p:par>
                          <p:cTn id="48" fill="hold" nodeType="afterGroup">
                            <p:stCondLst>
                              <p:cond delay="0"/>
                            </p:stCondLst>
                            <p:childTnLst>
                              <p:par>
                                <p:cTn id="49" presetID="4" presetClass="exit" presetSubtype="16" fill="hold" grpId="0" nodeType="afterEffect">
                                  <p:stCondLst>
                                    <p:cond delay="1000"/>
                                  </p:stCondLst>
                                  <p:childTnLst>
                                    <p:animEffect transition="out" filter="box(in)">
                                      <p:cBhvr>
                                        <p:cTn id="50" dur="500"/>
                                        <p:tgtEl>
                                          <p:spTgt spid="97306"/>
                                        </p:tgtEl>
                                      </p:cBhvr>
                                    </p:animEffect>
                                    <p:set>
                                      <p:cBhvr>
                                        <p:cTn id="51"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4" name="beep.wav"/>
                                        </p:tgtEl>
                                      </p:cMediaNode>
                                    </p:audio>
                                  </p:subTnLst>
                                </p:cTn>
                              </p:par>
                            </p:childTnLst>
                          </p:cTn>
                        </p:par>
                        <p:par>
                          <p:cTn id="52" fill="hold" nodeType="afterGroup">
                            <p:stCondLst>
                              <p:cond delay="1500"/>
                            </p:stCondLst>
                            <p:childTnLst>
                              <p:par>
                                <p:cTn id="53" presetID="4" presetClass="exit" presetSubtype="16" fill="hold" grpId="0" nodeType="afterEffect">
                                  <p:stCondLst>
                                    <p:cond delay="1000"/>
                                  </p:stCondLst>
                                  <p:childTnLst>
                                    <p:animEffect transition="out" filter="box(in)">
                                      <p:cBhvr>
                                        <p:cTn id="54" dur="500"/>
                                        <p:tgtEl>
                                          <p:spTgt spid="97305"/>
                                        </p:tgtEl>
                                      </p:cBhvr>
                                    </p:animEffect>
                                    <p:set>
                                      <p:cBhvr>
                                        <p:cTn id="55"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4" name="beep.wav"/>
                                        </p:tgtEl>
                                      </p:cMediaNode>
                                    </p:audio>
                                  </p:subTnLst>
                                </p:cTn>
                              </p:par>
                            </p:childTnLst>
                          </p:cTn>
                        </p:par>
                        <p:par>
                          <p:cTn id="56" fill="hold" nodeType="afterGroup">
                            <p:stCondLst>
                              <p:cond delay="3000"/>
                            </p:stCondLst>
                            <p:childTnLst>
                              <p:par>
                                <p:cTn id="57" presetID="4" presetClass="exit" presetSubtype="16" fill="hold" grpId="0" nodeType="afterEffect">
                                  <p:stCondLst>
                                    <p:cond delay="1000"/>
                                  </p:stCondLst>
                                  <p:childTnLst>
                                    <p:animEffect transition="out" filter="box(in)">
                                      <p:cBhvr>
                                        <p:cTn id="58" dur="500"/>
                                        <p:tgtEl>
                                          <p:spTgt spid="97304"/>
                                        </p:tgtEl>
                                      </p:cBhvr>
                                    </p:animEffect>
                                    <p:set>
                                      <p:cBhvr>
                                        <p:cTn id="59"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4" name="beep.wav"/>
                                        </p:tgtEl>
                                      </p:cMediaNode>
                                    </p:audio>
                                  </p:subTnLst>
                                </p:cTn>
                              </p:par>
                            </p:childTnLst>
                          </p:cTn>
                        </p:par>
                        <p:par>
                          <p:cTn id="60" fill="hold" nodeType="afterGroup">
                            <p:stCondLst>
                              <p:cond delay="4500"/>
                            </p:stCondLst>
                            <p:childTnLst>
                              <p:par>
                                <p:cTn id="61" presetID="4" presetClass="exit" presetSubtype="16" fill="hold" grpId="0" nodeType="afterEffect">
                                  <p:stCondLst>
                                    <p:cond delay="1000"/>
                                  </p:stCondLst>
                                  <p:childTnLst>
                                    <p:animEffect transition="out" filter="box(in)">
                                      <p:cBhvr>
                                        <p:cTn id="62" dur="500"/>
                                        <p:tgtEl>
                                          <p:spTgt spid="97303"/>
                                        </p:tgtEl>
                                      </p:cBhvr>
                                    </p:animEffect>
                                    <p:set>
                                      <p:cBhvr>
                                        <p:cTn id="63"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beep.wav"/>
                                        </p:tgtEl>
                                      </p:cMediaNode>
                                    </p:audio>
                                  </p:subTnLst>
                                </p:cTn>
                              </p:par>
                            </p:childTnLst>
                          </p:cTn>
                        </p:par>
                        <p:par>
                          <p:cTn id="64" fill="hold" nodeType="afterGroup">
                            <p:stCondLst>
                              <p:cond delay="6000"/>
                            </p:stCondLst>
                            <p:childTnLst>
                              <p:par>
                                <p:cTn id="65" presetID="4" presetClass="exit" presetSubtype="16" fill="hold" grpId="0" nodeType="afterEffect">
                                  <p:stCondLst>
                                    <p:cond delay="1000"/>
                                  </p:stCondLst>
                                  <p:childTnLst>
                                    <p:animEffect transition="out" filter="box(in)">
                                      <p:cBhvr>
                                        <p:cTn id="66" dur="500"/>
                                        <p:tgtEl>
                                          <p:spTgt spid="97302"/>
                                        </p:tgtEl>
                                      </p:cBhvr>
                                    </p:animEffect>
                                    <p:set>
                                      <p:cBhvr>
                                        <p:cTn id="67"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5"/>
                                            </p:cond>
                                          </p:stCondLst>
                                          <p:endCondLst>
                                            <p:cond evt="onStopAudio" delay="0">
                                              <p:tgtEl>
                                                <p:sldTgt/>
                                              </p:tgtEl>
                                            </p:cond>
                                          </p:endCondLst>
                                        </p:cTn>
                                        <p:tgtEl>
                                          <p:sndTgt r:embed="rId4" name="beep.wav"/>
                                        </p:tgtEl>
                                      </p:cMediaNode>
                                    </p:audio>
                                  </p:subTnLst>
                                </p:cTn>
                              </p:par>
                            </p:childTnLst>
                          </p:cTn>
                        </p:par>
                        <p:par>
                          <p:cTn id="68" fill="hold" nodeType="afterGroup">
                            <p:stCondLst>
                              <p:cond delay="7500"/>
                            </p:stCondLst>
                            <p:childTnLst>
                              <p:par>
                                <p:cTn id="69" presetID="4" presetClass="exit" presetSubtype="16" fill="hold" grpId="0" nodeType="afterEffect">
                                  <p:stCondLst>
                                    <p:cond delay="1000"/>
                                  </p:stCondLst>
                                  <p:childTnLst>
                                    <p:animEffect transition="out" filter="box(in)">
                                      <p:cBhvr>
                                        <p:cTn id="70" dur="500"/>
                                        <p:tgtEl>
                                          <p:spTgt spid="97301"/>
                                        </p:tgtEl>
                                      </p:cBhvr>
                                    </p:animEffect>
                                    <p:set>
                                      <p:cBhvr>
                                        <p:cTn id="71"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9"/>
                                            </p:cond>
                                          </p:stCondLst>
                                          <p:endCondLst>
                                            <p:cond evt="onStopAudio" delay="0">
                                              <p:tgtEl>
                                                <p:sldTgt/>
                                              </p:tgtEl>
                                            </p:cond>
                                          </p:endCondLst>
                                        </p:cTn>
                                        <p:tgtEl>
                                          <p:sndTgt r:embed="rId4" name="beep.wav"/>
                                        </p:tgtEl>
                                      </p:cMediaNode>
                                    </p:audio>
                                  </p:subTnLst>
                                </p:cTn>
                              </p:par>
                            </p:childTnLst>
                          </p:cTn>
                        </p:par>
                        <p:par>
                          <p:cTn id="72" fill="hold" nodeType="afterGroup">
                            <p:stCondLst>
                              <p:cond delay="9000"/>
                            </p:stCondLst>
                            <p:childTnLst>
                              <p:par>
                                <p:cTn id="73" presetID="4" presetClass="exit" presetSubtype="16" fill="hold" grpId="0" nodeType="afterEffect">
                                  <p:stCondLst>
                                    <p:cond delay="1000"/>
                                  </p:stCondLst>
                                  <p:childTnLst>
                                    <p:animEffect transition="out" filter="box(in)">
                                      <p:cBhvr>
                                        <p:cTn id="74" dur="500"/>
                                        <p:tgtEl>
                                          <p:spTgt spid="97299"/>
                                        </p:tgtEl>
                                      </p:cBhvr>
                                    </p:animEffect>
                                    <p:set>
                                      <p:cBhvr>
                                        <p:cTn id="75"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73"/>
                                            </p:cond>
                                          </p:stCondLst>
                                          <p:endCondLst>
                                            <p:cond evt="onStopAudio" delay="0">
                                              <p:tgtEl>
                                                <p:sldTgt/>
                                              </p:tgtEl>
                                            </p:cond>
                                          </p:endCondLst>
                                        </p:cTn>
                                        <p:tgtEl>
                                          <p:sndTgt r:embed="rId4" name="beep.wav"/>
                                        </p:tgtEl>
                                      </p:cMediaNode>
                                    </p:audio>
                                  </p:subTnLst>
                                </p:cTn>
                              </p:par>
                            </p:childTnLst>
                          </p:cTn>
                        </p:par>
                        <p:par>
                          <p:cTn id="76" fill="hold" nodeType="afterGroup">
                            <p:stCondLst>
                              <p:cond delay="10500"/>
                            </p:stCondLst>
                            <p:childTnLst>
                              <p:par>
                                <p:cTn id="77" presetID="4" presetClass="exit" presetSubtype="16" fill="hold" grpId="0" nodeType="afterEffect">
                                  <p:stCondLst>
                                    <p:cond delay="500"/>
                                  </p:stCondLst>
                                  <p:childTnLst>
                                    <p:animEffect transition="out" filter="box(in)">
                                      <p:cBhvr>
                                        <p:cTn id="78" dur="500"/>
                                        <p:tgtEl>
                                          <p:spTgt spid="97282"/>
                                        </p:tgtEl>
                                      </p:cBhvr>
                                    </p:animEffect>
                                    <p:set>
                                      <p:cBhvr>
                                        <p:cTn id="79"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7"/>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30" grpId="0"/>
      <p:bldP spid="27" grpId="0" animBg="1"/>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5288</TotalTime>
  <Words>2594</Words>
  <Application>Microsoft Office PowerPoint</Application>
  <PresentationFormat>Widescreen</PresentationFormat>
  <Paragraphs>489</Paragraphs>
  <Slides>24</Slides>
  <Notes>0</Notes>
  <HiddenSlides>0</HiddenSlides>
  <MMClips>25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Times New Roman</vt: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Admin</cp:lastModifiedBy>
  <cp:revision>511</cp:revision>
  <dcterms:created xsi:type="dcterms:W3CDTF">2009-03-12T15:37:18Z</dcterms:created>
  <dcterms:modified xsi:type="dcterms:W3CDTF">2022-02-12T09:50:20Z</dcterms:modified>
</cp:coreProperties>
</file>