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08" r:id="rId2"/>
    <p:sldId id="309" r:id="rId3"/>
    <p:sldId id="360" r:id="rId4"/>
    <p:sldId id="310" r:id="rId5"/>
    <p:sldId id="311"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56"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57" r:id="rId34"/>
    <p:sldId id="341" r:id="rId35"/>
    <p:sldId id="354" r:id="rId36"/>
    <p:sldId id="355" r:id="rId37"/>
    <p:sldId id="358" r:id="rId38"/>
    <p:sldId id="359" r:id="rId39"/>
    <p:sldId id="362"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289" r:id="rId76"/>
  </p:sldIdLst>
  <p:sldSz cx="12192000" cy="6858000"/>
  <p:notesSz cx="6858000" cy="9144000"/>
  <p:custDataLst>
    <p:tags r:id="rId7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9966"/>
    <a:srgbClr val="CC3300"/>
    <a:srgbClr val="FFFFFF"/>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6" autoAdjust="0"/>
    <p:restoredTop sz="98451" autoAdjust="0"/>
  </p:normalViewPr>
  <p:slideViewPr>
    <p:cSldViewPr>
      <p:cViewPr varScale="1">
        <p:scale>
          <a:sx n="63" d="100"/>
          <a:sy n="63" d="100"/>
        </p:scale>
        <p:origin x="752"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87092AA-5DA3-42B9-A8A4-A1CF5F4B9AD3}" type="slidenum">
              <a:rPr lang="en-US" altLang="en-US"/>
              <a:pPr/>
              <a:t>‹#›</a:t>
            </a:fld>
            <a:endParaRPr lang="en-US" altLang="en-US"/>
          </a:p>
        </p:txBody>
      </p:sp>
    </p:spTree>
    <p:extLst>
      <p:ext uri="{BB962C8B-B14F-4D97-AF65-F5344CB8AC3E}">
        <p14:creationId xmlns:p14="http://schemas.microsoft.com/office/powerpoint/2010/main" val="167052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F0EC971-0179-4C7E-B29A-722AAC10B044}" type="slidenum">
              <a:rPr lang="en-US" altLang="en-US"/>
              <a:pPr/>
              <a:t>‹#›</a:t>
            </a:fld>
            <a:endParaRPr lang="en-US" altLang="en-US"/>
          </a:p>
        </p:txBody>
      </p:sp>
    </p:spTree>
    <p:extLst>
      <p:ext uri="{BB962C8B-B14F-4D97-AF65-F5344CB8AC3E}">
        <p14:creationId xmlns:p14="http://schemas.microsoft.com/office/powerpoint/2010/main" val="201994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C23A26C-DD97-4C87-A9E6-D1DE06E88B7C}" type="slidenum">
              <a:rPr lang="en-US" altLang="en-US"/>
              <a:pPr/>
              <a:t>‹#›</a:t>
            </a:fld>
            <a:endParaRPr lang="en-US" altLang="en-US"/>
          </a:p>
        </p:txBody>
      </p:sp>
    </p:spTree>
    <p:extLst>
      <p:ext uri="{BB962C8B-B14F-4D97-AF65-F5344CB8AC3E}">
        <p14:creationId xmlns:p14="http://schemas.microsoft.com/office/powerpoint/2010/main" val="83244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DEDA9E5-2F2B-46CF-A0DF-13DFB5C3DB9E}" type="slidenum">
              <a:rPr lang="en-US" altLang="en-US"/>
              <a:pPr/>
              <a:t>‹#›</a:t>
            </a:fld>
            <a:endParaRPr lang="en-US" altLang="en-US"/>
          </a:p>
        </p:txBody>
      </p:sp>
    </p:spTree>
    <p:extLst>
      <p:ext uri="{BB962C8B-B14F-4D97-AF65-F5344CB8AC3E}">
        <p14:creationId xmlns:p14="http://schemas.microsoft.com/office/powerpoint/2010/main" val="186842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676DC0-D0EE-4F3A-82B6-9088DDF61941}" type="slidenum">
              <a:rPr lang="en-US" altLang="en-US"/>
              <a:pPr/>
              <a:t>‹#›</a:t>
            </a:fld>
            <a:endParaRPr lang="en-US" altLang="en-US"/>
          </a:p>
        </p:txBody>
      </p:sp>
    </p:spTree>
    <p:extLst>
      <p:ext uri="{BB962C8B-B14F-4D97-AF65-F5344CB8AC3E}">
        <p14:creationId xmlns:p14="http://schemas.microsoft.com/office/powerpoint/2010/main" val="102860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4E9E4E0-9FC6-43AC-A76C-FA1F04426B30}" type="slidenum">
              <a:rPr lang="en-US" altLang="en-US"/>
              <a:pPr/>
              <a:t>‹#›</a:t>
            </a:fld>
            <a:endParaRPr lang="en-US" altLang="en-US"/>
          </a:p>
        </p:txBody>
      </p:sp>
    </p:spTree>
    <p:extLst>
      <p:ext uri="{BB962C8B-B14F-4D97-AF65-F5344CB8AC3E}">
        <p14:creationId xmlns:p14="http://schemas.microsoft.com/office/powerpoint/2010/main" val="92442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8016C91B-4A7F-454B-A4F0-9FA1F0723D6E}" type="slidenum">
              <a:rPr lang="en-US" altLang="en-US"/>
              <a:pPr/>
              <a:t>‹#›</a:t>
            </a:fld>
            <a:endParaRPr lang="en-US" altLang="en-US"/>
          </a:p>
        </p:txBody>
      </p:sp>
    </p:spTree>
    <p:extLst>
      <p:ext uri="{BB962C8B-B14F-4D97-AF65-F5344CB8AC3E}">
        <p14:creationId xmlns:p14="http://schemas.microsoft.com/office/powerpoint/2010/main" val="367809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4B51EFF-6E97-41AC-845B-69CC21FDBF36}" type="slidenum">
              <a:rPr lang="en-US" altLang="en-US"/>
              <a:pPr/>
              <a:t>‹#›</a:t>
            </a:fld>
            <a:endParaRPr lang="en-US" altLang="en-US"/>
          </a:p>
        </p:txBody>
      </p:sp>
    </p:spTree>
    <p:extLst>
      <p:ext uri="{BB962C8B-B14F-4D97-AF65-F5344CB8AC3E}">
        <p14:creationId xmlns:p14="http://schemas.microsoft.com/office/powerpoint/2010/main" val="248281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E220C86-CC03-46A7-821F-BF269214B351}" type="slidenum">
              <a:rPr lang="en-US" altLang="en-US"/>
              <a:pPr/>
              <a:t>‹#›</a:t>
            </a:fld>
            <a:endParaRPr lang="en-US" altLang="en-US"/>
          </a:p>
        </p:txBody>
      </p:sp>
    </p:spTree>
    <p:extLst>
      <p:ext uri="{BB962C8B-B14F-4D97-AF65-F5344CB8AC3E}">
        <p14:creationId xmlns:p14="http://schemas.microsoft.com/office/powerpoint/2010/main" val="358544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8695F01-40C2-4548-AAB8-3800BBA3FC16}" type="slidenum">
              <a:rPr lang="en-US" altLang="en-US"/>
              <a:pPr/>
              <a:t>‹#›</a:t>
            </a:fld>
            <a:endParaRPr lang="en-US" altLang="en-US"/>
          </a:p>
        </p:txBody>
      </p:sp>
    </p:spTree>
    <p:extLst>
      <p:ext uri="{BB962C8B-B14F-4D97-AF65-F5344CB8AC3E}">
        <p14:creationId xmlns:p14="http://schemas.microsoft.com/office/powerpoint/2010/main" val="339985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2EE8500-3279-4CB1-A165-63F979114ABA}" type="slidenum">
              <a:rPr lang="en-US" altLang="en-US"/>
              <a:pPr/>
              <a:t>‹#›</a:t>
            </a:fld>
            <a:endParaRPr lang="en-US" altLang="en-US"/>
          </a:p>
        </p:txBody>
      </p:sp>
    </p:spTree>
    <p:extLst>
      <p:ext uri="{BB962C8B-B14F-4D97-AF65-F5344CB8AC3E}">
        <p14:creationId xmlns:p14="http://schemas.microsoft.com/office/powerpoint/2010/main" val="315104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E18B539B-3AA8-4E13-BF54-101417934FD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5.xml"/><Relationship Id="rId18" Type="http://schemas.openxmlformats.org/officeDocument/2006/relationships/image" Target="../media/image11.jpeg"/><Relationship Id="rId3" Type="http://schemas.openxmlformats.org/officeDocument/2006/relationships/audio" Target="file:///D:\D\b&#224;i%20&#244;n%20+%20nh&#7841;c\nh&#7841;c%20bai%20hoc\&#431;&#7899;c%20M&#417;%20Ng&#432;&#7901;i%20Chi&#7871;n%20S&#297;.mp3" TargetMode="External"/><Relationship Id="rId21" Type="http://schemas.openxmlformats.org/officeDocument/2006/relationships/image" Target="../media/image14.jpeg"/><Relationship Id="rId7" Type="http://schemas.openxmlformats.org/officeDocument/2006/relationships/image" Target="../media/image3.gif"/><Relationship Id="rId12" Type="http://schemas.openxmlformats.org/officeDocument/2006/relationships/image" Target="../media/image7.gif"/><Relationship Id="rId17" Type="http://schemas.openxmlformats.org/officeDocument/2006/relationships/slide" Target="slide4.xml"/><Relationship Id="rId2" Type="http://schemas.openxmlformats.org/officeDocument/2006/relationships/video" Target="file:///C:\Users\TrungHV\Downloads\Kh&#225;t%20V&#7885;ng%20Tu&#7893;i%20Tr&#7867;%20-%20Nh&#243;m%20FM,%20PIANO,%20L&#225;%20Xanh,%20B.O.M.mpg.mp4" TargetMode="External"/><Relationship Id="rId16" Type="http://schemas.openxmlformats.org/officeDocument/2006/relationships/image" Target="../media/image10.png"/><Relationship Id="rId20" Type="http://schemas.openxmlformats.org/officeDocument/2006/relationships/image" Target="../media/image13.png"/><Relationship Id="rId1" Type="http://schemas.openxmlformats.org/officeDocument/2006/relationships/audio" Target="file:///C:\Users\NamHV\Desktop\rung%20chuong%20vang%202014\rung%20chuong%20vang%202014\Rung%20Chu&#244;ng%20V&#224;ng.mp3" TargetMode="External"/><Relationship Id="rId6" Type="http://schemas.openxmlformats.org/officeDocument/2006/relationships/image" Target="../media/image2.gif"/><Relationship Id="rId11" Type="http://schemas.openxmlformats.org/officeDocument/2006/relationships/image" Target="../media/image6.png"/><Relationship Id="rId5" Type="http://schemas.openxmlformats.org/officeDocument/2006/relationships/image" Target="../media/image1.gif"/><Relationship Id="rId15" Type="http://schemas.openxmlformats.org/officeDocument/2006/relationships/image" Target="../media/image9.gif"/><Relationship Id="rId10" Type="http://schemas.openxmlformats.org/officeDocument/2006/relationships/image" Target="../media/image5.gif"/><Relationship Id="rId19" Type="http://schemas.openxmlformats.org/officeDocument/2006/relationships/image" Target="../media/image12.png"/><Relationship Id="rId4" Type="http://schemas.openxmlformats.org/officeDocument/2006/relationships/slideLayout" Target="../slideLayouts/slideLayout1.xml"/><Relationship Id="rId9" Type="http://schemas.openxmlformats.org/officeDocument/2006/relationships/image" Target="../media/image4.gif"/><Relationship Id="rId14" Type="http://schemas.openxmlformats.org/officeDocument/2006/relationships/image" Target="../media/image8.wmf"/></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8.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19.gif"/><Relationship Id="rId13" Type="http://schemas.openxmlformats.org/officeDocument/2006/relationships/image" Target="../media/image18.jpeg"/><Relationship Id="rId3" Type="http://schemas.openxmlformats.org/officeDocument/2006/relationships/audio" Target="../media/audio2.wav"/><Relationship Id="rId7" Type="http://schemas.openxmlformats.org/officeDocument/2006/relationships/slide" Target="slide2.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41.jpeg"/><Relationship Id="rId5" Type="http://schemas.openxmlformats.org/officeDocument/2006/relationships/audio" Target="../media/audio4.wav"/><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15.gif"/><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13" Type="http://schemas.openxmlformats.org/officeDocument/2006/relationships/slide" Target="slide22.xml"/><Relationship Id="rId18" Type="http://schemas.openxmlformats.org/officeDocument/2006/relationships/slide" Target="slide28.xml"/><Relationship Id="rId26" Type="http://schemas.openxmlformats.org/officeDocument/2006/relationships/slide" Target="slide8.xml"/><Relationship Id="rId21" Type="http://schemas.openxmlformats.org/officeDocument/2006/relationships/slide" Target="slide5.xml"/><Relationship Id="rId34" Type="http://schemas.openxmlformats.org/officeDocument/2006/relationships/image" Target="../media/image16.png"/><Relationship Id="rId7" Type="http://schemas.openxmlformats.org/officeDocument/2006/relationships/slide" Target="slide16.xml"/><Relationship Id="rId12" Type="http://schemas.openxmlformats.org/officeDocument/2006/relationships/slide" Target="slide19.xml"/><Relationship Id="rId17" Type="http://schemas.openxmlformats.org/officeDocument/2006/relationships/slide" Target="slide25.xml"/><Relationship Id="rId25" Type="http://schemas.openxmlformats.org/officeDocument/2006/relationships/slide" Target="slide9.xml"/><Relationship Id="rId33" Type="http://schemas.openxmlformats.org/officeDocument/2006/relationships/slide" Target="slide36.xml"/><Relationship Id="rId38" Type="http://schemas.openxmlformats.org/officeDocument/2006/relationships/slide" Target="slide38.xml"/><Relationship Id="rId2" Type="http://schemas.openxmlformats.org/officeDocument/2006/relationships/audio" Target="../media/audio1.wav"/><Relationship Id="rId16" Type="http://schemas.openxmlformats.org/officeDocument/2006/relationships/slide" Target="slide24.xml"/><Relationship Id="rId20" Type="http://schemas.openxmlformats.org/officeDocument/2006/relationships/slide" Target="slide26.xml"/><Relationship Id="rId29" Type="http://schemas.openxmlformats.org/officeDocument/2006/relationships/slide" Target="slide31.xml"/><Relationship Id="rId1" Type="http://schemas.openxmlformats.org/officeDocument/2006/relationships/slideLayout" Target="../slideLayouts/slideLayout1.xml"/><Relationship Id="rId6" Type="http://schemas.openxmlformats.org/officeDocument/2006/relationships/slide" Target="slide13.xml"/><Relationship Id="rId11" Type="http://schemas.openxmlformats.org/officeDocument/2006/relationships/slide" Target="slide18.xml"/><Relationship Id="rId24" Type="http://schemas.openxmlformats.org/officeDocument/2006/relationships/slide" Target="slide10.xml"/><Relationship Id="rId32" Type="http://schemas.openxmlformats.org/officeDocument/2006/relationships/slide" Target="slide35.xml"/><Relationship Id="rId37"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23.xml"/><Relationship Id="rId23" Type="http://schemas.openxmlformats.org/officeDocument/2006/relationships/slide" Target="slide7.xml"/><Relationship Id="rId28" Type="http://schemas.openxmlformats.org/officeDocument/2006/relationships/slide" Target="slide30.xml"/><Relationship Id="rId36" Type="http://schemas.openxmlformats.org/officeDocument/2006/relationships/image" Target="../media/image18.jpeg"/><Relationship Id="rId10" Type="http://schemas.openxmlformats.org/officeDocument/2006/relationships/slide" Target="slide17.xml"/><Relationship Id="rId19" Type="http://schemas.openxmlformats.org/officeDocument/2006/relationships/slide" Target="slide27.xml"/><Relationship Id="rId31" Type="http://schemas.openxmlformats.org/officeDocument/2006/relationships/slide" Target="slide32.xml"/><Relationship Id="rId4" Type="http://schemas.openxmlformats.org/officeDocument/2006/relationships/slide" Target="slide11.xml"/><Relationship Id="rId9" Type="http://schemas.openxmlformats.org/officeDocument/2006/relationships/slide" Target="slide14.xml"/><Relationship Id="rId14" Type="http://schemas.openxmlformats.org/officeDocument/2006/relationships/slide" Target="slide21.xml"/><Relationship Id="rId22" Type="http://schemas.openxmlformats.org/officeDocument/2006/relationships/slide" Target="slide6.xml"/><Relationship Id="rId27" Type="http://schemas.openxmlformats.org/officeDocument/2006/relationships/slide" Target="slide29.xml"/><Relationship Id="rId30" Type="http://schemas.openxmlformats.org/officeDocument/2006/relationships/slide" Target="slide34.xml"/><Relationship Id="rId35" Type="http://schemas.openxmlformats.org/officeDocument/2006/relationships/image" Target="../media/image17.jpeg"/><Relationship Id="rId8" Type="http://schemas.openxmlformats.org/officeDocument/2006/relationships/slide" Target="slide15.xml"/><Relationship Id="rId3" Type="http://schemas.openxmlformats.org/officeDocument/2006/relationships/image" Target="../media/image15.gif"/></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6.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9.gif"/><Relationship Id="rId13" Type="http://schemas.openxmlformats.org/officeDocument/2006/relationships/image" Target="../media/image18.jpeg"/><Relationship Id="rId3" Type="http://schemas.openxmlformats.org/officeDocument/2006/relationships/audio" Target="../media/audio2.wav"/><Relationship Id="rId7" Type="http://schemas.openxmlformats.org/officeDocument/2006/relationships/slide" Target="slide2.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48.jpeg"/><Relationship Id="rId5" Type="http://schemas.openxmlformats.org/officeDocument/2006/relationships/audio" Target="../media/audio4.wav"/><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15.gif"/><Relationship Id="rId14" Type="http://schemas.openxmlformats.org/officeDocument/2006/relationships/image" Target="../media/image27.png"/></Relationships>
</file>

<file path=ppt/slides/_rels/slide3.xml.rels><?xml version="1.0" encoding="UTF-8" standalone="yes"?>
<Relationships xmlns="http://schemas.openxmlformats.org/package/2006/relationships"><Relationship Id="rId13" Type="http://schemas.openxmlformats.org/officeDocument/2006/relationships/slide" Target="slide55.xml"/><Relationship Id="rId18" Type="http://schemas.openxmlformats.org/officeDocument/2006/relationships/slide" Target="slide62.xml"/><Relationship Id="rId26" Type="http://schemas.openxmlformats.org/officeDocument/2006/relationships/slide" Target="slide42.xml"/><Relationship Id="rId39" Type="http://schemas.openxmlformats.org/officeDocument/2006/relationships/slide" Target="slide71.xml"/><Relationship Id="rId21" Type="http://schemas.openxmlformats.org/officeDocument/2006/relationships/slide" Target="slide39.xml"/><Relationship Id="rId34" Type="http://schemas.openxmlformats.org/officeDocument/2006/relationships/slide" Target="slide70.xml"/><Relationship Id="rId42" Type="http://schemas.openxmlformats.org/officeDocument/2006/relationships/slide" Target="slide74.xml"/><Relationship Id="rId7" Type="http://schemas.openxmlformats.org/officeDocument/2006/relationships/slide" Target="slide50.xml"/><Relationship Id="rId2" Type="http://schemas.openxmlformats.org/officeDocument/2006/relationships/audio" Target="../media/audio1.wav"/><Relationship Id="rId16" Type="http://schemas.openxmlformats.org/officeDocument/2006/relationships/slide" Target="slide58.xml"/><Relationship Id="rId20" Type="http://schemas.openxmlformats.org/officeDocument/2006/relationships/slide" Target="slide60.xml"/><Relationship Id="rId29" Type="http://schemas.openxmlformats.org/officeDocument/2006/relationships/slide" Target="slide65.xml"/><Relationship Id="rId41" Type="http://schemas.openxmlformats.org/officeDocument/2006/relationships/slide" Target="slide73.xml"/><Relationship Id="rId1" Type="http://schemas.openxmlformats.org/officeDocument/2006/relationships/slideLayout" Target="../slideLayouts/slideLayout1.xml"/><Relationship Id="rId6" Type="http://schemas.openxmlformats.org/officeDocument/2006/relationships/slide" Target="slide47.xml"/><Relationship Id="rId11" Type="http://schemas.openxmlformats.org/officeDocument/2006/relationships/slide" Target="slide52.xml"/><Relationship Id="rId24" Type="http://schemas.openxmlformats.org/officeDocument/2006/relationships/slide" Target="slide44.xml"/><Relationship Id="rId32" Type="http://schemas.openxmlformats.org/officeDocument/2006/relationships/slide" Target="slide66.xml"/><Relationship Id="rId37" Type="http://schemas.openxmlformats.org/officeDocument/2006/relationships/slide" Target="slide29.xml"/><Relationship Id="rId40" Type="http://schemas.openxmlformats.org/officeDocument/2006/relationships/slide" Target="slide72.xml"/><Relationship Id="rId5" Type="http://schemas.openxmlformats.org/officeDocument/2006/relationships/slide" Target="slide46.xml"/><Relationship Id="rId15" Type="http://schemas.openxmlformats.org/officeDocument/2006/relationships/slide" Target="slide57.xml"/><Relationship Id="rId23" Type="http://schemas.openxmlformats.org/officeDocument/2006/relationships/slide" Target="slide41.xml"/><Relationship Id="rId28" Type="http://schemas.openxmlformats.org/officeDocument/2006/relationships/slide" Target="slide64.xml"/><Relationship Id="rId36" Type="http://schemas.openxmlformats.org/officeDocument/2006/relationships/image" Target="../media/image17.jpeg"/><Relationship Id="rId10" Type="http://schemas.openxmlformats.org/officeDocument/2006/relationships/slide" Target="slide51.xml"/><Relationship Id="rId19" Type="http://schemas.openxmlformats.org/officeDocument/2006/relationships/slide" Target="slide61.xml"/><Relationship Id="rId31" Type="http://schemas.openxmlformats.org/officeDocument/2006/relationships/slide" Target="slide67.xml"/><Relationship Id="rId4" Type="http://schemas.openxmlformats.org/officeDocument/2006/relationships/slide" Target="slide45.xml"/><Relationship Id="rId9" Type="http://schemas.openxmlformats.org/officeDocument/2006/relationships/slide" Target="slide48.xml"/><Relationship Id="rId14" Type="http://schemas.openxmlformats.org/officeDocument/2006/relationships/slide" Target="slide54.xml"/><Relationship Id="rId22" Type="http://schemas.openxmlformats.org/officeDocument/2006/relationships/slide" Target="slide40.xml"/><Relationship Id="rId27" Type="http://schemas.openxmlformats.org/officeDocument/2006/relationships/slide" Target="slide63.xml"/><Relationship Id="rId30" Type="http://schemas.openxmlformats.org/officeDocument/2006/relationships/slide" Target="slide68.xml"/><Relationship Id="rId35" Type="http://schemas.openxmlformats.org/officeDocument/2006/relationships/image" Target="../media/image16.png"/><Relationship Id="rId8" Type="http://schemas.openxmlformats.org/officeDocument/2006/relationships/slide" Target="slide49.xml"/><Relationship Id="rId3" Type="http://schemas.openxmlformats.org/officeDocument/2006/relationships/image" Target="../media/image15.gif"/><Relationship Id="rId12" Type="http://schemas.openxmlformats.org/officeDocument/2006/relationships/slide" Target="slide53.xml"/><Relationship Id="rId17" Type="http://schemas.openxmlformats.org/officeDocument/2006/relationships/slide" Target="slide59.xml"/><Relationship Id="rId25" Type="http://schemas.openxmlformats.org/officeDocument/2006/relationships/slide" Target="slide43.xml"/><Relationship Id="rId33" Type="http://schemas.openxmlformats.org/officeDocument/2006/relationships/slide" Target="slide69.xml"/><Relationship Id="rId38" Type="http://schemas.openxmlformats.org/officeDocument/2006/relationships/image" Target="../media/image18.jpeg"/></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9.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3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6.jpeg"/><Relationship Id="rId3" Type="http://schemas.openxmlformats.org/officeDocument/2006/relationships/audio" Target="../media/audio2.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4.wav"/><Relationship Id="rId10" Type="http://schemas.openxmlformats.org/officeDocument/2006/relationships/image" Target="../media/image19.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2.xml"/><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ideo" Target="file:///C:\Users\HOME\Documents\b&#224;i%20&#244;n%20+%20nh&#7841;c\nh&#7841;c%20bai%20hoc\dau%20chan%20tinh%20nguyen%20mua%20he%20xanh.mp4" TargetMode="External"/><Relationship Id="rId6" Type="http://schemas.openxmlformats.org/officeDocument/2006/relationships/image" Target="../media/image16.png"/><Relationship Id="rId5" Type="http://schemas.openxmlformats.org/officeDocument/2006/relationships/image" Target="../media/image20.jpeg"/><Relationship Id="rId10" Type="http://schemas.openxmlformats.org/officeDocument/2006/relationships/image" Target="../media/image24.png"/><Relationship Id="rId4" Type="http://schemas.openxmlformats.org/officeDocument/2006/relationships/image" Target="../media/image19.gif"/><Relationship Id="rId9" Type="http://schemas.openxmlformats.org/officeDocument/2006/relationships/image" Target="../media/image23.gif"/></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8.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4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9.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0.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4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1.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4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2.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4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3.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4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4.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5.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4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6.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4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7.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6.jpeg"/><Relationship Id="rId3" Type="http://schemas.openxmlformats.org/officeDocument/2006/relationships/audio" Target="../media/audio2.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4.wav"/><Relationship Id="rId10" Type="http://schemas.openxmlformats.org/officeDocument/2006/relationships/image" Target="../media/image19.gif"/><Relationship Id="rId4" Type="http://schemas.openxmlformats.org/officeDocument/2006/relationships/audio" Target="../media/audio3.wav"/><Relationship Id="rId9" Type="http://schemas.openxmlformats.org/officeDocument/2006/relationships/slide" Target="slide2.xml"/><Relationship Id="rId14" Type="http://schemas.openxmlformats.org/officeDocument/2006/relationships/image" Target="../media/image27.png"/></Relationships>
</file>

<file path=ppt/slides/_rels/slide5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8.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5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9.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5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40.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5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slide" Target="slide3.xml"/><Relationship Id="rId3" Type="http://schemas.openxmlformats.org/officeDocument/2006/relationships/audio" Target="../media/audio2.wav"/><Relationship Id="rId7" Type="http://schemas.openxmlformats.org/officeDocument/2006/relationships/image" Target="../media/image15.gif"/><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18.jpeg"/><Relationship Id="rId5" Type="http://schemas.openxmlformats.org/officeDocument/2006/relationships/audio" Target="../media/audio4.wav"/><Relationship Id="rId10" Type="http://schemas.openxmlformats.org/officeDocument/2006/relationships/image" Target="../media/image25.gif"/><Relationship Id="rId4" Type="http://schemas.openxmlformats.org/officeDocument/2006/relationships/audio" Target="../media/audio3.wav"/><Relationship Id="rId9" Type="http://schemas.openxmlformats.org/officeDocument/2006/relationships/image" Target="../media/image41.jpeg"/><Relationship Id="rId14" Type="http://schemas.openxmlformats.org/officeDocument/2006/relationships/image" Target="../media/image19.gif"/></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42.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5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0.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5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43.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5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0.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5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44.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5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45.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18.jpeg"/><Relationship Id="rId3" Type="http://schemas.openxmlformats.org/officeDocument/2006/relationships/audio" Target="../media/audio4.wav"/><Relationship Id="rId7" Type="http://schemas.openxmlformats.org/officeDocument/2006/relationships/image" Target="../media/image10.png"/><Relationship Id="rId12" Type="http://schemas.openxmlformats.org/officeDocument/2006/relationships/image" Target="../media/image28.jpe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6.png"/><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image" Target="../media/image19.gif"/><Relationship Id="rId14" Type="http://schemas.openxmlformats.org/officeDocument/2006/relationships/image" Target="../media/image27.png"/></Relationships>
</file>

<file path=ppt/slides/_rels/slide6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46.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6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47.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6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0.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63.xml.rels><?xml version="1.0" encoding="UTF-8" standalone="yes"?>
<Relationships xmlns="http://schemas.openxmlformats.org/package/2006/relationships"><Relationship Id="rId8" Type="http://schemas.openxmlformats.org/officeDocument/2006/relationships/image" Target="../media/image19.gif"/><Relationship Id="rId13" Type="http://schemas.openxmlformats.org/officeDocument/2006/relationships/image" Target="../media/image18.jpeg"/><Relationship Id="rId3" Type="http://schemas.openxmlformats.org/officeDocument/2006/relationships/audio" Target="../media/audio2.wav"/><Relationship Id="rId7" Type="http://schemas.openxmlformats.org/officeDocument/2006/relationships/slide" Target="slide2.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48.jpeg"/><Relationship Id="rId5" Type="http://schemas.openxmlformats.org/officeDocument/2006/relationships/audio" Target="../media/audio4.wav"/><Relationship Id="rId15" Type="http://schemas.openxmlformats.org/officeDocument/2006/relationships/slide" Target="slide3.xml"/><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15.gif"/><Relationship Id="rId14" Type="http://schemas.openxmlformats.org/officeDocument/2006/relationships/image" Target="../media/image27.png"/></Relationships>
</file>

<file path=ppt/slides/_rels/slide6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0.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6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49.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6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36.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6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50.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6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51.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6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52.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7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52.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7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52.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7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52.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7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52.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7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3.xml"/><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52.jpeg"/><Relationship Id="rId5" Type="http://schemas.openxmlformats.org/officeDocument/2006/relationships/audio" Target="../media/audio3.wav"/><Relationship Id="rId10" Type="http://schemas.openxmlformats.org/officeDocument/2006/relationships/image" Target="../media/image16.png"/><Relationship Id="rId4" Type="http://schemas.openxmlformats.org/officeDocument/2006/relationships/audio" Target="../media/audio2.wav"/><Relationship Id="rId9" Type="http://schemas.openxmlformats.org/officeDocument/2006/relationships/image" Target="../media/image15.gif"/><Relationship Id="rId14" Type="http://schemas.openxmlformats.org/officeDocument/2006/relationships/image" Target="../media/image19.gif"/></Relationships>
</file>

<file path=ppt/slides/_rels/slide7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jpeg"/><Relationship Id="rId7" Type="http://schemas.openxmlformats.org/officeDocument/2006/relationships/image" Target="../media/image57.png"/><Relationship Id="rId2" Type="http://schemas.openxmlformats.org/officeDocument/2006/relationships/slideLayout" Target="../slideLayouts/slideLayout1.xml"/><Relationship Id="rId1" Type="http://schemas.openxmlformats.org/officeDocument/2006/relationships/video" Target="file:///D:\D\b&#224;i%20&#244;n%20+%20nh&#7841;c\nh&#7841;c%20bai%20hoc\LOI%20BAC%20DAN.mp4" TargetMode="External"/><Relationship Id="rId6" Type="http://schemas.openxmlformats.org/officeDocument/2006/relationships/image" Target="../media/image56.png"/><Relationship Id="rId5" Type="http://schemas.openxmlformats.org/officeDocument/2006/relationships/image" Target="../media/image55.jpeg"/><Relationship Id="rId4" Type="http://schemas.openxmlformats.org/officeDocument/2006/relationships/image" Target="../media/image54.jpeg"/><Relationship Id="rId9" Type="http://schemas.openxmlformats.org/officeDocument/2006/relationships/image" Target="../media/image59.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828800" y="1524000"/>
            <a:ext cx="8534400" cy="5245100"/>
          </a:xfrm>
          <a:prstGeom prst="roundRect">
            <a:avLst>
              <a:gd name="adj" fmla="val 16667"/>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cs typeface="Arial" panose="020B0604020202020204" pitchFamily="34" charset="0"/>
            </a:endParaRPr>
          </a:p>
        </p:txBody>
      </p:sp>
      <p:pic>
        <p:nvPicPr>
          <p:cNvPr id="2051" name="Picture 4" descr="4408"/>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54705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5" descr="4635"/>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067800" y="53467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6" descr="boo7"/>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552700" y="5054600"/>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7" descr="email001">
            <a:hlinkClick r:id="rId8" action="ppaction://hlinksldjump"/>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5613400" y="5383214"/>
            <a:ext cx="1016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8" descr="et5"/>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4457700" y="5130800"/>
            <a:ext cx="5794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6" descr="Logo Doan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3610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7" descr="273fs7845d"/>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8" descr="273fs7845d"/>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9" name="Group 19"/>
          <p:cNvGrpSpPr>
            <a:grpSpLocks/>
          </p:cNvGrpSpPr>
          <p:nvPr/>
        </p:nvGrpSpPr>
        <p:grpSpPr bwMode="auto">
          <a:xfrm>
            <a:off x="2743201" y="1371600"/>
            <a:ext cx="1597025" cy="1600200"/>
            <a:chOff x="0" y="120"/>
            <a:chExt cx="1006" cy="936"/>
          </a:xfrm>
        </p:grpSpPr>
        <p:pic>
          <p:nvPicPr>
            <p:cNvPr id="2068" name="Picture 20" descr="BOOKQUIL">
              <a:hlinkClick r:id="rId13" action="ppaction://hlinksldjump"/>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24"/>
              <a:ext cx="55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descr="TORCH"/>
            <p:cNvPicPr>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a:off x="432" y="120"/>
              <a:ext cx="57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9414" name="Rung Chuông Vàng.mp3">
            <a:hlinkClick r:id="" action="ppaction://media"/>
          </p:cNvPr>
          <p:cNvPicPr>
            <a:picLocks noRot="1" noChangeAspect="1" noChangeArrowheads="1"/>
          </p:cNvPicPr>
          <p:nvPr>
            <a:audioFile r:link="rId1"/>
          </p:nvPr>
        </p:nvPicPr>
        <p:blipFill>
          <a:blip r:embed="rId16">
            <a:extLst>
              <a:ext uri="{28A0092B-C50C-407E-A947-70E740481C1C}">
                <a14:useLocalDpi xmlns:a14="http://schemas.microsoft.com/office/drawing/2010/main" val="0"/>
              </a:ext>
            </a:extLst>
          </a:blip>
          <a:srcRect/>
          <a:stretch>
            <a:fillRect/>
          </a:stretch>
        </p:blipFill>
        <p:spPr bwMode="auto">
          <a:xfrm>
            <a:off x="9448800" y="58674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5" name="AutoShape 23">
            <a:hlinkClick r:id="rId17" action="ppaction://hlinksldjump"/>
          </p:cNvPr>
          <p:cNvSpPr>
            <a:spLocks noChangeArrowheads="1"/>
          </p:cNvSpPr>
          <p:nvPr/>
        </p:nvSpPr>
        <p:spPr bwMode="auto">
          <a:xfrm>
            <a:off x="5397500" y="4267200"/>
            <a:ext cx="14478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bg1"/>
                </a:solidFill>
              </a:rPr>
              <a:t>Luật chơi</a:t>
            </a:r>
          </a:p>
        </p:txBody>
      </p:sp>
      <p:sp>
        <p:nvSpPr>
          <p:cNvPr id="24" name="Rectangle 23"/>
          <p:cNvSpPr/>
          <p:nvPr/>
        </p:nvSpPr>
        <p:spPr>
          <a:xfrm>
            <a:off x="3068642" y="3048000"/>
            <a:ext cx="6532558" cy="523220"/>
          </a:xfrm>
          <a:prstGeom prst="rect">
            <a:avLst/>
          </a:prstGeom>
          <a:noFill/>
        </p:spPr>
        <p:txBody>
          <a:bodyPr>
            <a:spAutoFit/>
          </a:bodyPr>
          <a:lstStyle/>
          <a:p>
            <a:pPr algn="ctr" eaLnBrk="1" hangingPunct="1">
              <a:defRPr/>
            </a:pPr>
            <a:r>
              <a:rPr lang="en-US" sz="2800" b="1" dirty="0">
                <a:ln w="900" cmpd="sng">
                  <a:solidFill>
                    <a:schemeClr val="accent1">
                      <a:satMod val="190000"/>
                      <a:alpha val="55000"/>
                    </a:schemeClr>
                  </a:solidFill>
                  <a:prstDash val="solid"/>
                </a:ln>
                <a:solidFill>
                  <a:schemeClr val="accent6"/>
                </a:solidFill>
                <a:effectLst>
                  <a:innerShdw blurRad="101600" dist="76200" dir="5400000">
                    <a:schemeClr val="accent1">
                      <a:satMod val="190000"/>
                      <a:tint val="100000"/>
                      <a:alpha val="74000"/>
                    </a:schemeClr>
                  </a:innerShdw>
                </a:effectLst>
                <a:latin typeface="Arial" charset="0"/>
              </a:rPr>
              <a:t>GIÁO DỤC QUỐC PHÒNG - AN NINH</a:t>
            </a:r>
          </a:p>
        </p:txBody>
      </p:sp>
      <p:pic>
        <p:nvPicPr>
          <p:cNvPr id="2063" name="Picture 1" descr="logoTDT-banquy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0" y="0"/>
            <a:ext cx="167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p:nvSpPr>
        <p:spPr>
          <a:xfrm>
            <a:off x="4001246" y="2111515"/>
            <a:ext cx="5142755" cy="584775"/>
          </a:xfrm>
          <a:prstGeom prst="rect">
            <a:avLst/>
          </a:prstGeom>
          <a:noFill/>
        </p:spPr>
        <p:txBody>
          <a:bodyPr>
            <a:spAutoFit/>
          </a:bodyPr>
          <a:lstStyle/>
          <a:p>
            <a:pPr algn="ctr" eaLnBrk="1" hangingPunct="1">
              <a:defRPr/>
            </a:pPr>
            <a:r>
              <a:rPr lang="en-US" sz="3200" b="1" cap="all" dirty="0" err="1">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Sinh</a:t>
            </a:r>
            <a:r>
              <a:rPr 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 </a:t>
            </a:r>
            <a:r>
              <a:rPr lang="en-US" sz="3200" b="1" cap="all" dirty="0" err="1">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viên</a:t>
            </a:r>
            <a:r>
              <a:rPr 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 </a:t>
            </a:r>
            <a:r>
              <a:rPr lang="en-US" sz="3200" b="1" cap="all" dirty="0" err="1">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vui</a:t>
            </a:r>
            <a:r>
              <a:rPr 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 </a:t>
            </a:r>
            <a:r>
              <a:rPr lang="en-US" sz="3200" b="1" cap="all" dirty="0" err="1">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học</a:t>
            </a:r>
            <a:r>
              <a:rPr 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 </a:t>
            </a:r>
          </a:p>
        </p:txBody>
      </p:sp>
      <p:pic>
        <p:nvPicPr>
          <p:cNvPr id="23" name="Khát Vọng Tuổi Trẻ - Nhóm FM, PIANO, Lá Xanh, B.O.M.mpg.mp4">
            <a:hlinkClick r:id="" action="ppaction://media"/>
          </p:cNvPr>
          <p:cNvPicPr>
            <a:picLocks noRot="1" noChangeAspect="1"/>
          </p:cNvPicPr>
          <p:nvPr>
            <a:videoFile r:link="rId2"/>
          </p:nvPr>
        </p:nvPicPr>
        <p:blipFill>
          <a:blip r:embed="rId19">
            <a:extLst>
              <a:ext uri="{28A0092B-C50C-407E-A947-70E740481C1C}">
                <a14:useLocalDpi xmlns:a14="http://schemas.microsoft.com/office/drawing/2010/main" val="0"/>
              </a:ext>
            </a:extLst>
          </a:blip>
          <a:srcRect/>
          <a:stretch>
            <a:fillRect/>
          </a:stretch>
        </p:blipFill>
        <p:spPr bwMode="auto">
          <a:xfrm>
            <a:off x="5611814" y="5921376"/>
            <a:ext cx="11715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Ước Mơ Người Chiến Sĩ.mp3">
            <a:hlinkClick r:id="" action="ppaction://media"/>
          </p:cNvPr>
          <p:cNvPicPr>
            <a:picLocks noRot="1" noChangeAspect="1"/>
          </p:cNvPicPr>
          <p:nvPr>
            <a:audioFile r:link="rId3"/>
          </p:nvPr>
        </p:nvPicPr>
        <p:blipFill>
          <a:blip r:embed="rId20">
            <a:extLst>
              <a:ext uri="{28A0092B-C50C-407E-A947-70E740481C1C}">
                <a14:useLocalDpi xmlns:a14="http://schemas.microsoft.com/office/drawing/2010/main" val="0"/>
              </a:ext>
            </a:extLst>
          </a:blip>
          <a:srcRect/>
          <a:stretch>
            <a:fillRect/>
          </a:stretch>
        </p:blipFill>
        <p:spPr bwMode="auto">
          <a:xfrm>
            <a:off x="5867400" y="5988050"/>
            <a:ext cx="609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3124200" y="193675"/>
            <a:ext cx="6324600" cy="706438"/>
          </a:xfrm>
          <a:prstGeom prst="rect">
            <a:avLst/>
          </a:prstGeom>
          <a:blipFill>
            <a:blip r:embed="rId21"/>
            <a:tile tx="0" ty="0" sx="100000" sy="100000" flip="none" algn="tl"/>
          </a:bli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2000" dirty="0">
                <a:solidFill>
                  <a:srgbClr val="0070C0"/>
                </a:solidFill>
                <a:latin typeface="Arial" panose="020B0604020202020204" pitchFamily="34" charset="0"/>
                <a:cs typeface="Arial" panose="020B0604020202020204" pitchFamily="34" charset="0"/>
              </a:rPr>
              <a:t>TRƯỜNG ĐẠI HỌC TÔN ĐỨC THẮNG</a:t>
            </a:r>
          </a:p>
          <a:p>
            <a:pPr algn="ctr" eaLnBrk="1" hangingPunct="1">
              <a:defRPr/>
            </a:pPr>
            <a:r>
              <a:rPr lang="en-US" altLang="en-US" sz="2000" b="1" dirty="0">
                <a:solidFill>
                  <a:srgbClr val="0070C0"/>
                </a:solidFill>
                <a:latin typeface="Arial" panose="020B0604020202020204" pitchFamily="34" charset="0"/>
                <a:cs typeface="Arial" panose="020B0604020202020204" pitchFamily="34" charset="0"/>
              </a:rPr>
              <a:t>TRUNG TÂM GIÁO DỤC QUỐC PHÒNG – AN NINH</a:t>
            </a:r>
            <a:endParaRPr lang="en-US" altLang="en-US" sz="2000" dirty="0">
              <a:solidFill>
                <a:srgbClr val="0070C0"/>
              </a:solidFill>
              <a:latin typeface="Arial" panose="020B0604020202020204" pitchFamily="34" charset="0"/>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9414"/>
                                        </p:tgtEl>
                                      </p:cBhvr>
                                    </p:cmd>
                                  </p:childTnLst>
                                </p:cTn>
                              </p:par>
                            </p:childTnLst>
                          </p:cTn>
                        </p:par>
                        <p:par>
                          <p:cTn id="7" fill="hold" nodeType="afterGroup">
                            <p:stCondLst>
                              <p:cond delay="0"/>
                            </p:stCondLst>
                            <p:childTnLst>
                              <p:par>
                                <p:cTn id="8" presetID="1" presetClass="mediacall" presetSubtype="0" fill="hold" nodeType="afterEffect">
                                  <p:stCondLst>
                                    <p:cond delay="0"/>
                                  </p:stCondLst>
                                  <p:childTnLst>
                                    <p:cmd type="call" cmd="playFrom(0.0)">
                                      <p:cBhvr>
                                        <p:cTn id="9"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Prev" delay="0">
                      <p:tgtEl>
                        <p:sldTgt/>
                      </p:tgtEl>
                    </p:cond>
                    <p:cond evt="onStopAudio" delay="0">
                      <p:tgtEl>
                        <p:sldTgt/>
                      </p:tgtEl>
                    </p:cond>
                  </p:endCondLst>
                </p:cTn>
                <p:tgtEl>
                  <p:spTgt spid="59414"/>
                </p:tgtEl>
              </p:cMediaNode>
            </p:audio>
            <p:seq concurrent="1" nextAc="seek">
              <p:cTn id="11" restart="whenNotActive" fill="hold" evtFilter="cancelBubble" nodeType="interactiveSeq">
                <p:stCondLst>
                  <p:cond evt="onClick" delay="0">
                    <p:tgtEl>
                      <p:spTgt spid="59415"/>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3" presetClass="exit" presetSubtype="10" fill="hold" grpId="0" nodeType="clickEffect">
                                  <p:stCondLst>
                                    <p:cond delay="0"/>
                                  </p:stCondLst>
                                  <p:childTnLst>
                                    <p:animEffect transition="out" filter="blinds(horizontal)">
                                      <p:cBhvr>
                                        <p:cTn id="15" dur="500"/>
                                        <p:tgtEl>
                                          <p:spTgt spid="59415"/>
                                        </p:tgtEl>
                                      </p:cBhvr>
                                    </p:animEffect>
                                    <p:set>
                                      <p:cBhvr>
                                        <p:cTn id="16" dur="1" fill="hold">
                                          <p:stCondLst>
                                            <p:cond delay="499"/>
                                          </p:stCondLst>
                                        </p:cTn>
                                        <p:tgtEl>
                                          <p:spTgt spid="59415"/>
                                        </p:tgtEl>
                                        <p:attrNameLst>
                                          <p:attrName>style.visibility</p:attrName>
                                        </p:attrNameLst>
                                      </p:cBhvr>
                                      <p:to>
                                        <p:strVal val="hidden"/>
                                      </p:to>
                                    </p:set>
                                  </p:childTnLst>
                                </p:cTn>
                              </p:par>
                            </p:childTnLst>
                          </p:cTn>
                        </p:par>
                      </p:childTnLst>
                    </p:cTn>
                  </p:par>
                </p:childTnLst>
              </p:cTn>
              <p:nextCondLst>
                <p:cond evt="onClick" delay="0">
                  <p:tgtEl>
                    <p:spTgt spid="59415"/>
                  </p:tgtEl>
                </p:cond>
              </p:nextCondLst>
            </p:seq>
            <p:seq concurrent="1" nextAc="seek">
              <p:cTn id="17" restart="whenNotActive" fill="hold" evtFilter="cancelBubble" nodeType="interactiveSeq">
                <p:stCondLst>
                  <p:cond evt="onClick" delay="0">
                    <p:tgtEl>
                      <p:spTgt spid="23"/>
                    </p:tgtEl>
                  </p:cond>
                </p:stCondLst>
                <p:endSync evt="end" delay="0">
                  <p:rtn val="all"/>
                </p:endSync>
                <p:childTnLst>
                  <p:par>
                    <p:cTn id="18" fill="hold" nodeType="clickPar">
                      <p:stCondLst>
                        <p:cond delay="0"/>
                      </p:stCondLst>
                      <p:childTnLst>
                        <p:par>
                          <p:cTn id="19" fill="hold" nodeType="withGroup">
                            <p:stCondLst>
                              <p:cond delay="0"/>
                            </p:stCondLst>
                            <p:childTnLst>
                              <p:par>
                                <p:cTn id="20" presetID="2" presetClass="mediacall" presetSubtype="0" fill="hold" nodeType="clickEffect">
                                  <p:stCondLst>
                                    <p:cond delay="0"/>
                                  </p:stCondLst>
                                  <p:childTnLst>
                                    <p:cmd type="call" cmd="togglePause">
                                      <p:cBhvr>
                                        <p:cTn id="21" dur="1" fill="hold"/>
                                        <p:tgtEl>
                                          <p:spTgt spid="23"/>
                                        </p:tgtEl>
                                      </p:cBhvr>
                                    </p:cmd>
                                  </p:childTnLst>
                                </p:cTn>
                              </p:par>
                            </p:childTnLst>
                          </p:cTn>
                        </p:par>
                      </p:childTnLst>
                    </p:cTn>
                  </p:par>
                </p:childTnLst>
              </p:cTn>
              <p:nextCondLst>
                <p:cond evt="onClick" delay="0">
                  <p:tgtEl>
                    <p:spTgt spid="23"/>
                  </p:tgtEl>
                </p:cond>
              </p:nextCondLst>
            </p:seq>
            <p:video>
              <p:cMediaNode>
                <p:cTn id="22" fill="hold" display="0">
                  <p:stCondLst>
                    <p:cond delay="indefinite"/>
                  </p:stCondLst>
                  <p:endCondLst>
                    <p:cond evt="onNext" delay="0">
                      <p:tgtEl>
                        <p:sldTgt/>
                      </p:tgtEl>
                    </p:cond>
                    <p:cond evt="onPrev" delay="0">
                      <p:tgtEl>
                        <p:sldTgt/>
                      </p:tgtEl>
                    </p:cond>
                  </p:endCondLst>
                </p:cTn>
                <p:tgtEl>
                  <p:spTgt spid="23"/>
                </p:tgtEl>
              </p:cMediaNode>
            </p:video>
            <p:seq concurrent="1" nextAc="seek">
              <p:cTn id="23" restart="whenNotActive" fill="hold" evtFilter="cancelBubble" nodeType="interactiveSeq">
                <p:stCondLst>
                  <p:cond evt="onClick" delay="0">
                    <p:tgtEl>
                      <p:spTgt spid="2"/>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1" presetClass="mediacall" presetSubtype="0" fill="hold" nodeType="clickEffect">
                                  <p:stCondLst>
                                    <p:cond delay="0"/>
                                  </p:stCondLst>
                                  <p:childTnLst>
                                    <p:cmd type="call" cmd="playFrom(0.0)">
                                      <p:cBhvr>
                                        <p:cTn id="27" dur="1" fill="hold"/>
                                        <p:tgtEl>
                                          <p:spTgt spid="2"/>
                                        </p:tgtEl>
                                      </p:cBhvr>
                                    </p:cmd>
                                  </p:childTnLst>
                                </p:cTn>
                              </p:par>
                            </p:childTnLst>
                          </p:cTn>
                        </p:par>
                      </p:childTnLst>
                    </p:cTn>
                  </p:par>
                </p:childTnLst>
              </p:cTn>
              <p:nextCondLst>
                <p:cond evt="onClick" delay="0">
                  <p:tgtEl>
                    <p:spTgt spid="2"/>
                  </p:tgtEl>
                </p:cond>
              </p:nextCondLst>
            </p:seq>
            <p:audio>
              <p:cMediaNode vol="80000">
                <p:cTn id="28" fill="hold" display="0">
                  <p:stCondLst>
                    <p:cond delay="indefinite"/>
                  </p:stCondLst>
                  <p:endCondLst>
                    <p:cond evt="onStopAudio" delay="0">
                      <p:tgtEl>
                        <p:sldTgt/>
                      </p:tgtEl>
                    </p:cond>
                  </p:endCondLst>
                </p:cTn>
                <p:tgtEl>
                  <p:spTgt spid="2"/>
                </p:tgtEl>
              </p:cMediaNode>
            </p:audio>
          </p:childTnLst>
        </p:cTn>
      </p:par>
    </p:tnLst>
    <p:bldLst>
      <p:bldP spid="59415"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5981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7150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09900" y="1143001"/>
            <a:ext cx="7124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Quá trình hiện đại hóa nền quốc phòng toàn dân, an ninh nhân dân phải gắn liền với:</a:t>
            </a:r>
          </a:p>
        </p:txBody>
      </p:sp>
      <p:sp>
        <p:nvSpPr>
          <p:cNvPr id="65541" name="AutoShape 5"/>
          <p:cNvSpPr>
            <a:spLocks noChangeArrowheads="1"/>
          </p:cNvSpPr>
          <p:nvPr/>
        </p:nvSpPr>
        <p:spPr bwMode="auto">
          <a:xfrm>
            <a:off x="2287588" y="2362200"/>
            <a:ext cx="3543300" cy="1214438"/>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A. </a:t>
            </a:r>
            <a:r>
              <a:rPr lang="en-US" sz="2400" dirty="0" err="1">
                <a:solidFill>
                  <a:schemeClr val="tx1"/>
                </a:solidFill>
              </a:rPr>
              <a:t>Công</a:t>
            </a:r>
            <a:r>
              <a:rPr lang="en-US" sz="2400" dirty="0">
                <a:solidFill>
                  <a:schemeClr val="tx1"/>
                </a:solidFill>
              </a:rPr>
              <a:t> </a:t>
            </a:r>
            <a:r>
              <a:rPr lang="en-US" sz="2400" dirty="0" err="1">
                <a:solidFill>
                  <a:schemeClr val="tx1"/>
                </a:solidFill>
              </a:rPr>
              <a:t>nghiệp</a:t>
            </a:r>
            <a:r>
              <a:rPr lang="en-US" sz="2400" dirty="0">
                <a:solidFill>
                  <a:schemeClr val="tx1"/>
                </a:solidFill>
              </a:rPr>
              <a:t> </a:t>
            </a:r>
            <a:r>
              <a:rPr lang="en-US" sz="2400" dirty="0" err="1">
                <a:solidFill>
                  <a:schemeClr val="tx1"/>
                </a:solidFill>
              </a:rPr>
              <a:t>hóa</a:t>
            </a:r>
            <a:r>
              <a:rPr lang="en-US" sz="2400" dirty="0">
                <a:solidFill>
                  <a:schemeClr val="tx1"/>
                </a:solidFill>
              </a:rPr>
              <a:t>, </a:t>
            </a:r>
          </a:p>
          <a:p>
            <a:pPr algn="ctr" eaLnBrk="1" hangingPunct="1">
              <a:defRPr/>
            </a:pPr>
            <a:r>
              <a:rPr lang="en-US" sz="2400" dirty="0" err="1">
                <a:solidFill>
                  <a:schemeClr val="tx1"/>
                </a:solidFill>
              </a:rPr>
              <a:t>hiện</a:t>
            </a:r>
            <a:r>
              <a:rPr lang="en-US" sz="2400" dirty="0">
                <a:solidFill>
                  <a:schemeClr val="tx1"/>
                </a:solidFill>
              </a:rPr>
              <a:t> </a:t>
            </a:r>
            <a:r>
              <a:rPr lang="en-US" sz="2400" dirty="0" err="1">
                <a:solidFill>
                  <a:schemeClr val="tx1"/>
                </a:solidFill>
              </a:rPr>
              <a:t>đại</a:t>
            </a:r>
            <a:r>
              <a:rPr lang="en-US" sz="2400" dirty="0">
                <a:solidFill>
                  <a:schemeClr val="tx1"/>
                </a:solidFill>
              </a:rPr>
              <a:t> </a:t>
            </a:r>
            <a:r>
              <a:rPr lang="en-US" sz="2400" dirty="0" err="1">
                <a:solidFill>
                  <a:schemeClr val="tx1"/>
                </a:solidFill>
              </a:rPr>
              <a:t>hóa</a:t>
            </a:r>
            <a:r>
              <a:rPr lang="en-US" sz="2400" dirty="0">
                <a:solidFill>
                  <a:schemeClr val="tx1"/>
                </a:solidFill>
              </a:rPr>
              <a:t> </a:t>
            </a:r>
          </a:p>
          <a:p>
            <a:pPr algn="ctr" eaLnBrk="1" hangingPunct="1">
              <a:defRPr/>
            </a:pPr>
            <a:r>
              <a:rPr lang="en-US" sz="2400" dirty="0" err="1">
                <a:solidFill>
                  <a:schemeClr val="tx1"/>
                </a:solidFill>
              </a:rPr>
              <a:t>đất</a:t>
            </a:r>
            <a:r>
              <a:rPr lang="en-US" sz="2400" dirty="0">
                <a:solidFill>
                  <a:schemeClr val="tx1"/>
                </a:solidFill>
              </a:rPr>
              <a:t> </a:t>
            </a:r>
            <a:r>
              <a:rPr lang="en-US" sz="2400" dirty="0" err="1">
                <a:solidFill>
                  <a:schemeClr val="tx1"/>
                </a:solidFill>
              </a:rPr>
              <a:t>nước</a:t>
            </a:r>
            <a:endParaRPr lang="en-US" sz="2400" dirty="0">
              <a:solidFill>
                <a:schemeClr val="tx1"/>
              </a:solidFill>
            </a:endParaRPr>
          </a:p>
        </p:txBody>
      </p:sp>
      <p:sp>
        <p:nvSpPr>
          <p:cNvPr id="65546" name="AutoShape 10"/>
          <p:cNvSpPr>
            <a:spLocks noChangeArrowheads="1"/>
          </p:cNvSpPr>
          <p:nvPr/>
        </p:nvSpPr>
        <p:spPr bwMode="auto">
          <a:xfrm>
            <a:off x="6477000" y="2362200"/>
            <a:ext cx="3429000" cy="12192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Tiềm</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khoa</a:t>
            </a:r>
            <a:r>
              <a:rPr lang="en-US" sz="2400" dirty="0">
                <a:solidFill>
                  <a:schemeClr val="tx1"/>
                </a:solidFill>
              </a:rPr>
              <a:t> </a:t>
            </a:r>
            <a:r>
              <a:rPr lang="en-US" sz="2400" dirty="0" err="1">
                <a:solidFill>
                  <a:schemeClr val="tx1"/>
                </a:solidFill>
              </a:rPr>
              <a:t>học</a:t>
            </a:r>
            <a:r>
              <a:rPr lang="en-US" sz="2400" dirty="0">
                <a:solidFill>
                  <a:schemeClr val="tx1"/>
                </a:solidFill>
              </a:rPr>
              <a:t> </a:t>
            </a:r>
          </a:p>
          <a:p>
            <a:pPr algn="ctr">
              <a:defRPr/>
            </a:pPr>
            <a:r>
              <a:rPr lang="en-US" sz="2400" dirty="0" err="1">
                <a:solidFill>
                  <a:schemeClr val="tx1"/>
                </a:solidFill>
              </a:rPr>
              <a:t>công</a:t>
            </a:r>
            <a:r>
              <a:rPr lang="en-US" sz="2400" dirty="0">
                <a:solidFill>
                  <a:schemeClr val="tx1"/>
                </a:solidFill>
              </a:rPr>
              <a:t> </a:t>
            </a:r>
            <a:r>
              <a:rPr lang="en-US" sz="2400" dirty="0" err="1">
                <a:solidFill>
                  <a:schemeClr val="tx1"/>
                </a:solidFill>
              </a:rPr>
              <a:t>nghệ</a:t>
            </a:r>
            <a:r>
              <a:rPr lang="en-US" sz="2400" dirty="0">
                <a:solidFill>
                  <a:schemeClr val="tx1"/>
                </a:solidFill>
              </a:rPr>
              <a:t> </a:t>
            </a:r>
            <a:r>
              <a:rPr lang="en-US" sz="2400" dirty="0" err="1">
                <a:solidFill>
                  <a:schemeClr val="tx1"/>
                </a:solidFill>
              </a:rPr>
              <a:t>của</a:t>
            </a:r>
            <a:r>
              <a:rPr lang="en-US" sz="2400" dirty="0">
                <a:solidFill>
                  <a:schemeClr val="tx1"/>
                </a:solidFill>
              </a:rPr>
              <a:t> </a:t>
            </a:r>
          </a:p>
          <a:p>
            <a:pPr algn="ctr">
              <a:defRPr/>
            </a:pPr>
            <a:r>
              <a:rPr lang="en-US" sz="2400" dirty="0" err="1">
                <a:solidFill>
                  <a:schemeClr val="tx1"/>
                </a:solidFill>
              </a:rPr>
              <a:t>nước</a:t>
            </a:r>
            <a:r>
              <a:rPr lang="en-US" sz="2400" dirty="0">
                <a:solidFill>
                  <a:schemeClr val="tx1"/>
                </a:solidFill>
              </a:rPr>
              <a:t> ta</a:t>
            </a:r>
            <a:endParaRPr lang="vi-VN" sz="2400" dirty="0">
              <a:solidFill>
                <a:schemeClr val="tx1"/>
              </a:solidFill>
            </a:endParaRPr>
          </a:p>
        </p:txBody>
      </p:sp>
      <p:sp>
        <p:nvSpPr>
          <p:cNvPr id="11271" name="Text Box 16"/>
          <p:cNvSpPr txBox="1">
            <a:spLocks noChangeArrowheads="1"/>
          </p:cNvSpPr>
          <p:nvPr/>
        </p:nvSpPr>
        <p:spPr bwMode="auto">
          <a:xfrm>
            <a:off x="1714500" y="13716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06</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007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127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293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5981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007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5981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007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007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5981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7244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57150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128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4"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63100" y="0"/>
            <a:ext cx="723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0700" y="95250"/>
            <a:ext cx="13335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286000" y="4038600"/>
            <a:ext cx="3429000" cy="12192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C. </a:t>
            </a:r>
            <a:r>
              <a:rPr lang="en-US" sz="2400" dirty="0" err="1">
                <a:solidFill>
                  <a:schemeClr val="tx1"/>
                </a:solidFill>
              </a:rPr>
              <a:t>Hiện</a:t>
            </a:r>
            <a:r>
              <a:rPr lang="en-US" sz="2400" dirty="0">
                <a:solidFill>
                  <a:schemeClr val="tx1"/>
                </a:solidFill>
              </a:rPr>
              <a:t> </a:t>
            </a:r>
            <a:r>
              <a:rPr lang="en-US" sz="2400" dirty="0" err="1">
                <a:solidFill>
                  <a:schemeClr val="tx1"/>
                </a:solidFill>
              </a:rPr>
              <a:t>đại</a:t>
            </a:r>
            <a:r>
              <a:rPr lang="en-US" sz="2400" dirty="0">
                <a:solidFill>
                  <a:schemeClr val="tx1"/>
                </a:solidFill>
              </a:rPr>
              <a:t> </a:t>
            </a:r>
            <a:r>
              <a:rPr lang="en-US" sz="2400" dirty="0" err="1">
                <a:solidFill>
                  <a:schemeClr val="tx1"/>
                </a:solidFill>
              </a:rPr>
              <a:t>hóa</a:t>
            </a:r>
            <a:r>
              <a:rPr lang="en-US" sz="2400" dirty="0">
                <a:solidFill>
                  <a:schemeClr val="tx1"/>
                </a:solidFill>
              </a:rPr>
              <a:t> </a:t>
            </a:r>
            <a:r>
              <a:rPr lang="en-US" sz="2400" dirty="0" err="1">
                <a:solidFill>
                  <a:schemeClr val="tx1"/>
                </a:solidFill>
              </a:rPr>
              <a:t>nền</a:t>
            </a:r>
            <a:r>
              <a:rPr lang="en-US" sz="2400" dirty="0">
                <a:solidFill>
                  <a:schemeClr val="tx1"/>
                </a:solidFill>
              </a:rPr>
              <a:t> </a:t>
            </a:r>
          </a:p>
          <a:p>
            <a:pPr algn="ctr" eaLnBrk="1" hangingPunct="1">
              <a:defRPr/>
            </a:pP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r>
              <a:rPr lang="en-US" sz="2400" dirty="0" err="1">
                <a:solidFill>
                  <a:schemeClr val="tx1"/>
                </a:solidFill>
              </a:rPr>
              <a:t>nước</a:t>
            </a:r>
            <a:r>
              <a:rPr lang="en-US" sz="2400" dirty="0">
                <a:solidFill>
                  <a:schemeClr val="tx1"/>
                </a:solidFill>
              </a:rPr>
              <a:t> </a:t>
            </a:r>
            <a:r>
              <a:rPr lang="en-US" sz="2400" dirty="0" err="1">
                <a:solidFill>
                  <a:schemeClr val="tx1"/>
                </a:solidFill>
              </a:rPr>
              <a:t>nhà</a:t>
            </a:r>
            <a:endParaRPr lang="en-US" sz="2400" dirty="0">
              <a:solidFill>
                <a:schemeClr val="tx1"/>
              </a:solidFill>
            </a:endParaRPr>
          </a:p>
        </p:txBody>
      </p:sp>
      <p:sp>
        <p:nvSpPr>
          <p:cNvPr id="28" name="AutoShape 10"/>
          <p:cNvSpPr>
            <a:spLocks noChangeArrowheads="1"/>
          </p:cNvSpPr>
          <p:nvPr/>
        </p:nvSpPr>
        <p:spPr bwMode="auto">
          <a:xfrm>
            <a:off x="6438900" y="4038600"/>
            <a:ext cx="3429000" cy="12192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Hiện</a:t>
            </a:r>
            <a:r>
              <a:rPr lang="en-US" sz="2400" dirty="0">
                <a:solidFill>
                  <a:schemeClr val="tx1"/>
                </a:solidFill>
              </a:rPr>
              <a:t> </a:t>
            </a:r>
            <a:r>
              <a:rPr lang="en-US" sz="2400" dirty="0" err="1">
                <a:solidFill>
                  <a:schemeClr val="tx1"/>
                </a:solidFill>
              </a:rPr>
              <a:t>đại</a:t>
            </a:r>
            <a:r>
              <a:rPr lang="en-US" sz="2400" dirty="0">
                <a:solidFill>
                  <a:schemeClr val="tx1"/>
                </a:solidFill>
              </a:rPr>
              <a:t> </a:t>
            </a:r>
            <a:r>
              <a:rPr lang="en-US" sz="2400" dirty="0" err="1">
                <a:solidFill>
                  <a:schemeClr val="tx1"/>
                </a:solidFill>
              </a:rPr>
              <a:t>hóa</a:t>
            </a:r>
            <a:r>
              <a:rPr lang="en-US" sz="2400" dirty="0">
                <a:solidFill>
                  <a:schemeClr val="tx1"/>
                </a:solidFill>
              </a:rPr>
              <a:t> </a:t>
            </a:r>
          </a:p>
          <a:p>
            <a:pPr algn="ctr" eaLnBrk="1" hangingPunct="1">
              <a:defRPr/>
            </a:pPr>
            <a:r>
              <a:rPr lang="en-US" sz="2400" dirty="0" err="1">
                <a:solidFill>
                  <a:schemeClr val="tx1"/>
                </a:solidFill>
              </a:rPr>
              <a:t>quân</a:t>
            </a:r>
            <a:r>
              <a:rPr lang="en-US" sz="2400" dirty="0">
                <a:solidFill>
                  <a:schemeClr val="tx1"/>
                </a:solidFill>
              </a:rPr>
              <a:t> </a:t>
            </a:r>
            <a:r>
              <a:rPr lang="en-US" sz="2400" dirty="0" err="1">
                <a:solidFill>
                  <a:schemeClr val="tx1"/>
                </a:solidFill>
              </a:rPr>
              <a:t>sự</a:t>
            </a:r>
            <a:r>
              <a:rPr lang="en-US" sz="2400" dirty="0">
                <a:solidFill>
                  <a:schemeClr val="tx1"/>
                </a:solidFill>
              </a:rPr>
              <a:t>, an </a:t>
            </a:r>
            <a:r>
              <a:rPr lang="en-US" sz="2400" dirty="0" err="1">
                <a:solidFill>
                  <a:schemeClr val="tx1"/>
                </a:solidFill>
              </a:rPr>
              <a:t>ninh</a:t>
            </a:r>
            <a:r>
              <a:rPr lang="en-US" sz="2400" dirty="0">
                <a:solidFill>
                  <a:schemeClr val="tx1"/>
                </a:solidFill>
              </a:rPr>
              <a:t> </a:t>
            </a:r>
          </a:p>
          <a:p>
            <a:pPr algn="ctr" eaLnBrk="1" hangingPunct="1">
              <a:defRPr/>
            </a:pPr>
            <a:r>
              <a:rPr lang="en-US" sz="2400" dirty="0" err="1">
                <a:solidFill>
                  <a:schemeClr val="tx1"/>
                </a:solidFill>
              </a:rPr>
              <a:t>đất</a:t>
            </a:r>
            <a:r>
              <a:rPr lang="en-US" sz="2400" dirty="0">
                <a:solidFill>
                  <a:schemeClr val="tx1"/>
                </a:solidFill>
              </a:rPr>
              <a:t> </a:t>
            </a:r>
            <a:r>
              <a:rPr lang="en-US" sz="2400" dirty="0" err="1">
                <a:solidFill>
                  <a:schemeClr val="tx1"/>
                </a:solidFill>
              </a:rPr>
              <a:t>nước</a:t>
            </a:r>
            <a:endParaRPr lang="en-US" sz="2400" dirty="0">
              <a:solidFill>
                <a:schemeClr val="tx1"/>
              </a:solidFill>
            </a:endParaRPr>
          </a:p>
        </p:txBody>
      </p:sp>
      <p:pic>
        <p:nvPicPr>
          <p:cNvPr id="1128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6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6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830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8" restart="whenNotActive" fill="hold" evtFilter="cancelBubble" nodeType="interactiveSeq">
                <p:stCondLst>
                  <p:cond evt="onClick" delay="0">
                    <p:tgtEl>
                      <p:spTgt spid="9833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833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8330"/>
                                        </p:tgtEl>
                                      </p:cBhvr>
                                    </p:animEffect>
                                    <p:set>
                                      <p:cBhvr>
                                        <p:cTn id="46"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8329"/>
                                        </p:tgtEl>
                                      </p:cBhvr>
                                    </p:animEffect>
                                    <p:set>
                                      <p:cBhvr>
                                        <p:cTn id="50"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8328"/>
                                        </p:tgtEl>
                                      </p:cBhvr>
                                    </p:animEffect>
                                    <p:set>
                                      <p:cBhvr>
                                        <p:cTn id="54"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8327"/>
                                        </p:tgtEl>
                                      </p:cBhvr>
                                    </p:animEffect>
                                    <p:set>
                                      <p:cBhvr>
                                        <p:cTn id="58"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8326"/>
                                        </p:tgtEl>
                                      </p:cBhvr>
                                    </p:animEffect>
                                    <p:set>
                                      <p:cBhvr>
                                        <p:cTn id="62"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8325"/>
                                        </p:tgtEl>
                                      </p:cBhvr>
                                    </p:animEffect>
                                    <p:set>
                                      <p:cBhvr>
                                        <p:cTn id="66"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8323"/>
                                        </p:tgtEl>
                                      </p:cBhvr>
                                    </p:animEffect>
                                    <p:set>
                                      <p:cBhvr>
                                        <p:cTn id="70"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8306"/>
                                        </p:tgtEl>
                                      </p:cBhvr>
                                    </p:animEffect>
                                    <p:set>
                                      <p:cBhvr>
                                        <p:cTn id="74"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13100" y="1143001"/>
            <a:ext cx="673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Mục đích xây dựng nền quốc phòng toàn dân, an ninh nhân dân vững mạnh là để:</a:t>
            </a:r>
          </a:p>
        </p:txBody>
      </p:sp>
      <p:sp>
        <p:nvSpPr>
          <p:cNvPr id="65541" name="AutoShape 5"/>
          <p:cNvSpPr>
            <a:spLocks noChangeArrowheads="1"/>
          </p:cNvSpPr>
          <p:nvPr/>
        </p:nvSpPr>
        <p:spPr bwMode="auto">
          <a:xfrm>
            <a:off x="6264275" y="22098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Tạo thế chủ động cho </a:t>
            </a:r>
          </a:p>
          <a:p>
            <a:pPr algn="ctr" eaLnBrk="1" hangingPunct="1">
              <a:spcBef>
                <a:spcPct val="0"/>
              </a:spcBef>
              <a:buFontTx/>
              <a:buNone/>
            </a:pPr>
            <a:r>
              <a:rPr lang="en-US" altLang="en-US" sz="2400"/>
              <a:t>sự nghiệp xây dựng </a:t>
            </a:r>
          </a:p>
          <a:p>
            <a:pPr algn="ctr" eaLnBrk="1" hangingPunct="1">
              <a:spcBef>
                <a:spcPct val="0"/>
              </a:spcBef>
              <a:buFontTx/>
              <a:buNone/>
            </a:pPr>
            <a:r>
              <a:rPr lang="en-US" altLang="en-US" sz="2400"/>
              <a:t>và bảo vệ Tổ quốc</a:t>
            </a:r>
          </a:p>
        </p:txBody>
      </p:sp>
      <p:sp>
        <p:nvSpPr>
          <p:cNvPr id="65549" name="AutoShape 13"/>
          <p:cNvSpPr>
            <a:spLocks noChangeArrowheads="1"/>
          </p:cNvSpPr>
          <p:nvPr/>
        </p:nvSpPr>
        <p:spPr bwMode="auto">
          <a:xfrm>
            <a:off x="1981200" y="2209800"/>
            <a:ext cx="38862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Tạo ra cơ sở vật chất, </a:t>
            </a:r>
          </a:p>
          <a:p>
            <a:pPr algn="ctr" eaLnBrk="1" hangingPunct="1">
              <a:spcBef>
                <a:spcPct val="0"/>
              </a:spcBef>
              <a:buFontTx/>
              <a:buNone/>
            </a:pPr>
            <a:r>
              <a:rPr lang="en-US" altLang="en-US" sz="2400"/>
              <a:t>nâng cao đời sống cho </a:t>
            </a:r>
          </a:p>
          <a:p>
            <a:pPr algn="ctr" eaLnBrk="1" hangingPunct="1">
              <a:spcBef>
                <a:spcPct val="0"/>
              </a:spcBef>
              <a:buFontTx/>
              <a:buNone/>
            </a:pPr>
            <a:r>
              <a:rPr lang="en-US" altLang="en-US" sz="2400"/>
              <a:t>lực lượng vũ trang</a:t>
            </a:r>
            <a:endParaRPr lang="en-US" altLang="en-US" sz="2400" b="1"/>
          </a:p>
        </p:txBody>
      </p:sp>
      <p:sp>
        <p:nvSpPr>
          <p:cNvPr id="12295" name="Text Box 16"/>
          <p:cNvSpPr txBox="1">
            <a:spLocks noChangeArrowheads="1"/>
          </p:cNvSpPr>
          <p:nvPr/>
        </p:nvSpPr>
        <p:spPr bwMode="auto">
          <a:xfrm>
            <a:off x="1676400" y="13716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07</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229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21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2579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4876800" y="6186488"/>
            <a:ext cx="9906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60198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230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8"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6100" y="76200"/>
            <a:ext cx="1384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264275" y="40386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Tạo được môi trường</a:t>
            </a:r>
          </a:p>
          <a:p>
            <a:pPr algn="ctr" eaLnBrk="1" hangingPunct="1">
              <a:spcBef>
                <a:spcPct val="0"/>
              </a:spcBef>
              <a:buFontTx/>
              <a:buNone/>
            </a:pPr>
            <a:r>
              <a:rPr lang="en-US" altLang="en-US" sz="2400"/>
              <a:t> hòa bình để phát triển </a:t>
            </a:r>
          </a:p>
          <a:p>
            <a:pPr algn="ctr" eaLnBrk="1" hangingPunct="1">
              <a:spcBef>
                <a:spcPct val="0"/>
              </a:spcBef>
              <a:buFontTx/>
              <a:buNone/>
            </a:pPr>
            <a:r>
              <a:rPr lang="en-US" altLang="en-US" sz="2400"/>
              <a:t>kinh tế đất nước </a:t>
            </a:r>
            <a:endParaRPr lang="en-US" altLang="en-US" sz="2400" b="1"/>
          </a:p>
        </p:txBody>
      </p:sp>
      <p:sp>
        <p:nvSpPr>
          <p:cNvPr id="27" name="AutoShape 13"/>
          <p:cNvSpPr>
            <a:spLocks noChangeArrowheads="1"/>
          </p:cNvSpPr>
          <p:nvPr/>
        </p:nvSpPr>
        <p:spPr bwMode="auto">
          <a:xfrm>
            <a:off x="1981200" y="4038600"/>
            <a:ext cx="38862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Tạo ra tiềm lực quân </a:t>
            </a:r>
          </a:p>
          <a:p>
            <a:pPr algn="ctr" eaLnBrk="1" hangingPunct="1">
              <a:spcBef>
                <a:spcPct val="0"/>
              </a:spcBef>
              <a:buFontTx/>
              <a:buNone/>
            </a:pPr>
            <a:r>
              <a:rPr lang="en-US" altLang="en-US" sz="2400"/>
              <a:t>sự để phòng thủ, bảo vệ </a:t>
            </a:r>
          </a:p>
          <a:p>
            <a:pPr algn="ctr" eaLnBrk="1" hangingPunct="1">
              <a:spcBef>
                <a:spcPct val="0"/>
              </a:spcBef>
              <a:buFontTx/>
              <a:buNone/>
            </a:pPr>
            <a:r>
              <a:rPr lang="en-US" altLang="en-US" sz="2400"/>
              <a:t>vững chắc Tổ quốc</a:t>
            </a:r>
            <a:endParaRPr lang="en-US" altLang="en-US" sz="2400" b="1"/>
          </a:p>
        </p:txBody>
      </p:sp>
      <p:pic>
        <p:nvPicPr>
          <p:cNvPr id="1231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4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933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8" restart="whenNotActive" fill="hold" evtFilter="cancelBubble" nodeType="interactiveSeq">
                <p:stCondLst>
                  <p:cond evt="onClick" delay="0">
                    <p:tgtEl>
                      <p:spTgt spid="9935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935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9354"/>
                                        </p:tgtEl>
                                      </p:cBhvr>
                                    </p:animEffect>
                                    <p:set>
                                      <p:cBhvr>
                                        <p:cTn id="46"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9353"/>
                                        </p:tgtEl>
                                      </p:cBhvr>
                                    </p:animEffect>
                                    <p:set>
                                      <p:cBhvr>
                                        <p:cTn id="50"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9352"/>
                                        </p:tgtEl>
                                      </p:cBhvr>
                                    </p:animEffect>
                                    <p:set>
                                      <p:cBhvr>
                                        <p:cTn id="54"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9351"/>
                                        </p:tgtEl>
                                      </p:cBhvr>
                                    </p:animEffect>
                                    <p:set>
                                      <p:cBhvr>
                                        <p:cTn id="58"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9350"/>
                                        </p:tgtEl>
                                      </p:cBhvr>
                                    </p:animEffect>
                                    <p:set>
                                      <p:cBhvr>
                                        <p:cTn id="62"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9349"/>
                                        </p:tgtEl>
                                      </p:cBhvr>
                                    </p:animEffect>
                                    <p:set>
                                      <p:cBhvr>
                                        <p:cTn id="66"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9347"/>
                                        </p:tgtEl>
                                      </p:cBhvr>
                                    </p:animEffect>
                                    <p:set>
                                      <p:cBhvr>
                                        <p:cTn id="70"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9330"/>
                                        </p:tgtEl>
                                      </p:cBhvr>
                                    </p:animEffect>
                                    <p:set>
                                      <p:cBhvr>
                                        <p:cTn id="74"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352800" y="1143001"/>
            <a:ext cx="7073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Để xây dựng nền quốc phòng toàn dân, an ninh nhân dân hiện nay, chúng ta phải:</a:t>
            </a:r>
          </a:p>
        </p:txBody>
      </p:sp>
      <p:sp>
        <p:nvSpPr>
          <p:cNvPr id="65541" name="AutoShape 5"/>
          <p:cNvSpPr>
            <a:spLocks noChangeArrowheads="1"/>
          </p:cNvSpPr>
          <p:nvPr/>
        </p:nvSpPr>
        <p:spPr bwMode="auto">
          <a:xfrm>
            <a:off x="1900238" y="4114800"/>
            <a:ext cx="3967162" cy="12954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Thường</a:t>
            </a:r>
            <a:r>
              <a:rPr lang="en-US" sz="2400" dirty="0">
                <a:solidFill>
                  <a:schemeClr val="tx1"/>
                </a:solidFill>
              </a:rPr>
              <a:t> </a:t>
            </a:r>
            <a:r>
              <a:rPr lang="en-US" sz="2400" dirty="0" err="1">
                <a:solidFill>
                  <a:schemeClr val="tx1"/>
                </a:solidFill>
              </a:rPr>
              <a:t>xuyên</a:t>
            </a:r>
            <a:r>
              <a:rPr lang="en-US" sz="2400" dirty="0">
                <a:solidFill>
                  <a:schemeClr val="tx1"/>
                </a:solidFill>
              </a:rPr>
              <a:t> </a:t>
            </a:r>
            <a:r>
              <a:rPr lang="en-US" sz="2400" dirty="0" err="1">
                <a:solidFill>
                  <a:schemeClr val="tx1"/>
                </a:solidFill>
              </a:rPr>
              <a:t>thực</a:t>
            </a:r>
            <a:r>
              <a:rPr lang="en-US" sz="2400" dirty="0">
                <a:solidFill>
                  <a:schemeClr val="tx1"/>
                </a:solidFill>
              </a:rPr>
              <a:t> </a:t>
            </a:r>
          </a:p>
          <a:p>
            <a:pPr algn="ctr">
              <a:defRPr/>
            </a:pPr>
            <a:r>
              <a:rPr lang="en-US" sz="2400" dirty="0" err="1">
                <a:solidFill>
                  <a:schemeClr val="tx1"/>
                </a:solidFill>
              </a:rPr>
              <a:t>hiện</a:t>
            </a:r>
            <a:r>
              <a:rPr lang="en-US" sz="2400" dirty="0">
                <a:solidFill>
                  <a:schemeClr val="tx1"/>
                </a:solidFill>
              </a:rPr>
              <a:t> </a:t>
            </a:r>
            <a:r>
              <a:rPr lang="en-US" sz="2400" dirty="0" err="1">
                <a:solidFill>
                  <a:schemeClr val="tx1"/>
                </a:solidFill>
              </a:rPr>
              <a:t>giáo</a:t>
            </a:r>
            <a:r>
              <a:rPr lang="en-US" sz="2400" dirty="0">
                <a:solidFill>
                  <a:schemeClr val="tx1"/>
                </a:solidFill>
              </a:rPr>
              <a:t> </a:t>
            </a:r>
            <a:r>
              <a:rPr lang="en-US" sz="2400" dirty="0" err="1">
                <a:solidFill>
                  <a:schemeClr val="tx1"/>
                </a:solidFill>
              </a:rPr>
              <a:t>dục</a:t>
            </a:r>
            <a:r>
              <a:rPr lang="en-US" sz="2400" dirty="0">
                <a:solidFill>
                  <a:schemeClr val="tx1"/>
                </a:solidFill>
              </a:rPr>
              <a:t> QP, AN</a:t>
            </a:r>
          </a:p>
        </p:txBody>
      </p:sp>
      <p:sp>
        <p:nvSpPr>
          <p:cNvPr id="65546" name="AutoShape 10"/>
          <p:cNvSpPr>
            <a:spLocks noChangeArrowheads="1"/>
          </p:cNvSpPr>
          <p:nvPr/>
        </p:nvSpPr>
        <p:spPr bwMode="auto">
          <a:xfrm>
            <a:off x="1905000" y="2438400"/>
            <a:ext cx="3962400" cy="12954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Tăng</a:t>
            </a:r>
            <a:r>
              <a:rPr lang="en-US" sz="2400" dirty="0">
                <a:solidFill>
                  <a:schemeClr val="tx1"/>
                </a:solidFill>
              </a:rPr>
              <a:t> </a:t>
            </a:r>
            <a:r>
              <a:rPr lang="en-US" sz="2400" dirty="0" err="1">
                <a:solidFill>
                  <a:schemeClr val="tx1"/>
                </a:solidFill>
              </a:rPr>
              <a:t>cường</a:t>
            </a:r>
            <a:r>
              <a:rPr lang="en-US" sz="2400" dirty="0">
                <a:solidFill>
                  <a:schemeClr val="tx1"/>
                </a:solidFill>
              </a:rPr>
              <a:t> </a:t>
            </a:r>
            <a:r>
              <a:rPr lang="en-US" sz="2400" dirty="0" err="1">
                <a:solidFill>
                  <a:schemeClr val="tx1"/>
                </a:solidFill>
              </a:rPr>
              <a:t>vai</a:t>
            </a:r>
            <a:r>
              <a:rPr lang="en-US" sz="2400" dirty="0">
                <a:solidFill>
                  <a:schemeClr val="tx1"/>
                </a:solidFill>
              </a:rPr>
              <a:t> </a:t>
            </a:r>
          </a:p>
          <a:p>
            <a:pPr algn="ctr" eaLnBrk="1" hangingPunct="1">
              <a:defRPr/>
            </a:pPr>
            <a:r>
              <a:rPr lang="en-US" sz="2400" dirty="0" err="1">
                <a:solidFill>
                  <a:schemeClr val="tx1"/>
                </a:solidFill>
              </a:rPr>
              <a:t>trò</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tổ</a:t>
            </a:r>
            <a:r>
              <a:rPr lang="en-US" sz="2400" dirty="0">
                <a:solidFill>
                  <a:schemeClr val="tx1"/>
                </a:solidFill>
              </a:rPr>
              <a:t> </a:t>
            </a:r>
            <a:r>
              <a:rPr lang="en-US" sz="2400" dirty="0" err="1">
                <a:solidFill>
                  <a:schemeClr val="tx1"/>
                </a:solidFill>
              </a:rPr>
              <a:t>chức</a:t>
            </a:r>
            <a:r>
              <a:rPr lang="en-US" sz="2400" dirty="0">
                <a:solidFill>
                  <a:schemeClr val="tx1"/>
                </a:solidFill>
              </a:rPr>
              <a:t> </a:t>
            </a:r>
          </a:p>
          <a:p>
            <a:pPr algn="ctr" eaLnBrk="1" hangingPunct="1">
              <a:defRPr/>
            </a:pPr>
            <a:r>
              <a:rPr lang="en-US" sz="2400" dirty="0" err="1">
                <a:solidFill>
                  <a:schemeClr val="tx1"/>
                </a:solidFill>
              </a:rPr>
              <a:t>quần</a:t>
            </a:r>
            <a:r>
              <a:rPr lang="en-US" sz="2400" dirty="0">
                <a:solidFill>
                  <a:schemeClr val="tx1"/>
                </a:solidFill>
              </a:rPr>
              <a:t> </a:t>
            </a:r>
            <a:r>
              <a:rPr lang="en-US" sz="2400" dirty="0" err="1">
                <a:solidFill>
                  <a:schemeClr val="tx1"/>
                </a:solidFill>
              </a:rPr>
              <a:t>chúng</a:t>
            </a:r>
            <a:endParaRPr lang="en-US" sz="2400" b="1" dirty="0">
              <a:solidFill>
                <a:schemeClr val="tx1"/>
              </a:solidFill>
            </a:endParaRPr>
          </a:p>
        </p:txBody>
      </p:sp>
      <p:sp>
        <p:nvSpPr>
          <p:cNvPr id="13319" name="Text Box 16"/>
          <p:cNvSpPr txBox="1">
            <a:spLocks noChangeArrowheads="1"/>
          </p:cNvSpPr>
          <p:nvPr/>
        </p:nvSpPr>
        <p:spPr bwMode="auto">
          <a:xfrm>
            <a:off x="1968500" y="13716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08</a:t>
            </a: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332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4876800" y="6110288"/>
            <a:ext cx="9906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1722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333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2"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23826"/>
            <a:ext cx="1219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373813" y="2438400"/>
            <a:ext cx="3962400" cy="12954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Thường</a:t>
            </a:r>
            <a:r>
              <a:rPr lang="en-US" sz="2400" dirty="0">
                <a:solidFill>
                  <a:schemeClr val="tx1"/>
                </a:solidFill>
              </a:rPr>
              <a:t> </a:t>
            </a:r>
            <a:r>
              <a:rPr lang="en-US" sz="2400" dirty="0" err="1">
                <a:solidFill>
                  <a:schemeClr val="tx1"/>
                </a:solidFill>
              </a:rPr>
              <a:t>xuyên</a:t>
            </a:r>
            <a:r>
              <a:rPr lang="en-US" sz="2400" dirty="0">
                <a:solidFill>
                  <a:schemeClr val="tx1"/>
                </a:solidFill>
              </a:rPr>
              <a:t> </a:t>
            </a:r>
            <a:r>
              <a:rPr lang="en-US" sz="2400" dirty="0" err="1">
                <a:solidFill>
                  <a:schemeClr val="tx1"/>
                </a:solidFill>
              </a:rPr>
              <a:t>giáo</a:t>
            </a:r>
            <a:r>
              <a:rPr lang="en-US" sz="2400" dirty="0">
                <a:solidFill>
                  <a:schemeClr val="tx1"/>
                </a:solidFill>
              </a:rPr>
              <a:t> </a:t>
            </a:r>
          </a:p>
          <a:p>
            <a:pPr algn="ctr" eaLnBrk="1" hangingPunct="1">
              <a:defRPr/>
            </a:pPr>
            <a:r>
              <a:rPr lang="en-US" sz="2400" dirty="0" err="1">
                <a:solidFill>
                  <a:schemeClr val="tx1"/>
                </a:solidFill>
              </a:rPr>
              <a:t>dục</a:t>
            </a:r>
            <a:r>
              <a:rPr lang="en-US" sz="2400" dirty="0">
                <a:solidFill>
                  <a:schemeClr val="tx1"/>
                </a:solidFill>
              </a:rPr>
              <a:t> ý </a:t>
            </a:r>
            <a:r>
              <a:rPr lang="en-US" sz="2400" dirty="0" err="1">
                <a:solidFill>
                  <a:schemeClr val="tx1"/>
                </a:solidFill>
              </a:rPr>
              <a:t>thức</a:t>
            </a:r>
            <a:r>
              <a:rPr lang="en-US" sz="2400" dirty="0">
                <a:solidFill>
                  <a:schemeClr val="tx1"/>
                </a:solidFill>
              </a:rPr>
              <a:t> </a:t>
            </a:r>
            <a:r>
              <a:rPr lang="en-US" sz="2400" dirty="0" err="1">
                <a:solidFill>
                  <a:schemeClr val="tx1"/>
                </a:solidFill>
              </a:rPr>
              <a:t>trách</a:t>
            </a:r>
            <a:r>
              <a:rPr lang="en-US" sz="2400" dirty="0">
                <a:solidFill>
                  <a:schemeClr val="tx1"/>
                </a:solidFill>
              </a:rPr>
              <a:t> </a:t>
            </a:r>
            <a:r>
              <a:rPr lang="en-US" sz="2400" dirty="0" err="1">
                <a:solidFill>
                  <a:schemeClr val="tx1"/>
                </a:solidFill>
              </a:rPr>
              <a:t>nhiệm</a:t>
            </a:r>
            <a:r>
              <a:rPr lang="en-US" sz="2400" dirty="0">
                <a:solidFill>
                  <a:schemeClr val="tx1"/>
                </a:solidFill>
              </a:rPr>
              <a:t> </a:t>
            </a:r>
          </a:p>
          <a:p>
            <a:pPr algn="ctr" eaLnBrk="1" hangingPunct="1">
              <a:defRPr/>
            </a:pPr>
            <a:r>
              <a:rPr lang="en-US" sz="2400" dirty="0" err="1">
                <a:solidFill>
                  <a:schemeClr val="tx1"/>
                </a:solidFill>
              </a:rPr>
              <a:t>của</a:t>
            </a:r>
            <a:r>
              <a:rPr lang="en-US" sz="2400" dirty="0">
                <a:solidFill>
                  <a:schemeClr val="tx1"/>
                </a:solidFill>
              </a:rPr>
              <a:t> </a:t>
            </a:r>
            <a:r>
              <a:rPr lang="en-US" sz="2400" dirty="0" err="1">
                <a:solidFill>
                  <a:schemeClr val="tx1"/>
                </a:solidFill>
              </a:rPr>
              <a:t>mọi</a:t>
            </a:r>
            <a:r>
              <a:rPr lang="en-US" sz="2400" dirty="0">
                <a:solidFill>
                  <a:schemeClr val="tx1"/>
                </a:solidFill>
              </a:rPr>
              <a:t> </a:t>
            </a:r>
            <a:r>
              <a:rPr lang="en-US" sz="2400" dirty="0" err="1">
                <a:solidFill>
                  <a:schemeClr val="tx1"/>
                </a:solidFill>
              </a:rPr>
              <a:t>người</a:t>
            </a:r>
            <a:endParaRPr lang="en-US" sz="2400" b="1" dirty="0">
              <a:solidFill>
                <a:schemeClr val="tx1"/>
              </a:solidFill>
            </a:endParaRPr>
          </a:p>
        </p:txBody>
      </p:sp>
      <p:sp>
        <p:nvSpPr>
          <p:cNvPr id="28" name="AutoShape 10"/>
          <p:cNvSpPr>
            <a:spLocks noChangeArrowheads="1"/>
          </p:cNvSpPr>
          <p:nvPr/>
        </p:nvSpPr>
        <p:spPr bwMode="auto">
          <a:xfrm>
            <a:off x="6370638" y="4114800"/>
            <a:ext cx="3962400" cy="12954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Phát</a:t>
            </a:r>
            <a:r>
              <a:rPr lang="en-US" sz="2400" dirty="0">
                <a:solidFill>
                  <a:schemeClr val="tx1"/>
                </a:solidFill>
              </a:rPr>
              <a:t> </a:t>
            </a:r>
            <a:r>
              <a:rPr lang="en-US" sz="2400" dirty="0" err="1">
                <a:solidFill>
                  <a:schemeClr val="tx1"/>
                </a:solidFill>
              </a:rPr>
              <a:t>huy</a:t>
            </a:r>
            <a:r>
              <a:rPr lang="en-US" sz="2400" dirty="0">
                <a:solidFill>
                  <a:schemeClr val="tx1"/>
                </a:solidFill>
              </a:rPr>
              <a:t> </a:t>
            </a:r>
            <a:r>
              <a:rPr lang="en-US" sz="2400" dirty="0" err="1">
                <a:solidFill>
                  <a:schemeClr val="tx1"/>
                </a:solidFill>
              </a:rPr>
              <a:t>vai</a:t>
            </a:r>
            <a:r>
              <a:rPr lang="en-US" sz="2400" dirty="0">
                <a:solidFill>
                  <a:schemeClr val="tx1"/>
                </a:solidFill>
              </a:rPr>
              <a:t> </a:t>
            </a:r>
            <a:r>
              <a:rPr lang="en-US" sz="2400" dirty="0" err="1">
                <a:solidFill>
                  <a:schemeClr val="tx1"/>
                </a:solidFill>
              </a:rPr>
              <a:t>trò</a:t>
            </a:r>
            <a:endParaRPr lang="en-US" sz="2400" dirty="0">
              <a:solidFill>
                <a:schemeClr val="tx1"/>
              </a:solidFill>
            </a:endParaRPr>
          </a:p>
          <a:p>
            <a:pPr algn="ctr" eaLnBrk="1" hangingPunct="1">
              <a:defRPr/>
            </a:pPr>
            <a:r>
              <a:rPr lang="en-US" sz="2400" dirty="0">
                <a:solidFill>
                  <a:schemeClr val="tx1"/>
                </a:solidFill>
              </a:rPr>
              <a:t> </a:t>
            </a:r>
            <a:r>
              <a:rPr lang="en-US" sz="2400" dirty="0" err="1">
                <a:solidFill>
                  <a:schemeClr val="tx1"/>
                </a:solidFill>
              </a:rPr>
              <a:t>cùa</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cơ</a:t>
            </a:r>
            <a:r>
              <a:rPr lang="en-US" sz="2400" dirty="0">
                <a:solidFill>
                  <a:schemeClr val="tx1"/>
                </a:solidFill>
              </a:rPr>
              <a:t> </a:t>
            </a:r>
            <a:r>
              <a:rPr lang="en-US" sz="2400" dirty="0" err="1">
                <a:solidFill>
                  <a:schemeClr val="tx1"/>
                </a:solidFill>
              </a:rPr>
              <a:t>quan</a:t>
            </a:r>
            <a:r>
              <a:rPr lang="en-US" sz="2400" dirty="0">
                <a:solidFill>
                  <a:schemeClr val="tx1"/>
                </a:solidFill>
              </a:rPr>
              <a:t> </a:t>
            </a:r>
            <a:r>
              <a:rPr lang="en-US" sz="2400" dirty="0" err="1">
                <a:solidFill>
                  <a:schemeClr val="tx1"/>
                </a:solidFill>
              </a:rPr>
              <a:t>đoàn</a:t>
            </a:r>
            <a:r>
              <a:rPr lang="en-US" sz="2400" dirty="0">
                <a:solidFill>
                  <a:schemeClr val="tx1"/>
                </a:solidFill>
              </a:rPr>
              <a:t> </a:t>
            </a:r>
            <a:r>
              <a:rPr lang="en-US" sz="2400" dirty="0" err="1">
                <a:solidFill>
                  <a:schemeClr val="tx1"/>
                </a:solidFill>
              </a:rPr>
              <a:t>thể</a:t>
            </a:r>
            <a:r>
              <a:rPr lang="en-US" sz="2400" dirty="0">
                <a:solidFill>
                  <a:schemeClr val="tx1"/>
                </a:solidFill>
              </a:rPr>
              <a:t> </a:t>
            </a:r>
          </a:p>
          <a:p>
            <a:pPr algn="ctr" eaLnBrk="1" hangingPunct="1">
              <a:defRPr/>
            </a:pPr>
            <a:r>
              <a:rPr lang="en-US" sz="2400" dirty="0" err="1">
                <a:solidFill>
                  <a:schemeClr val="tx1"/>
                </a:solidFill>
              </a:rPr>
              <a:t>và</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dân</a:t>
            </a:r>
            <a:endParaRPr lang="en-US" sz="2400" b="1" dirty="0">
              <a:solidFill>
                <a:schemeClr val="tx1"/>
              </a:solidFill>
            </a:endParaRPr>
          </a:p>
        </p:txBody>
      </p:sp>
      <p:pic>
        <p:nvPicPr>
          <p:cNvPr id="1333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5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5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5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5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035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8" restart="whenNotActive" fill="hold" evtFilter="cancelBubble" nodeType="interactiveSeq">
                <p:stCondLst>
                  <p:cond evt="onClick" delay="0">
                    <p:tgtEl>
                      <p:spTgt spid="10037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038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0378"/>
                                        </p:tgtEl>
                                      </p:cBhvr>
                                    </p:animEffect>
                                    <p:set>
                                      <p:cBhvr>
                                        <p:cTn id="46"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0377"/>
                                        </p:tgtEl>
                                      </p:cBhvr>
                                    </p:animEffect>
                                    <p:set>
                                      <p:cBhvr>
                                        <p:cTn id="50"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0376"/>
                                        </p:tgtEl>
                                      </p:cBhvr>
                                    </p:animEffect>
                                    <p:set>
                                      <p:cBhvr>
                                        <p:cTn id="54"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0375"/>
                                        </p:tgtEl>
                                      </p:cBhvr>
                                    </p:animEffect>
                                    <p:set>
                                      <p:cBhvr>
                                        <p:cTn id="58"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0374"/>
                                        </p:tgtEl>
                                      </p:cBhvr>
                                    </p:animEffect>
                                    <p:set>
                                      <p:cBhvr>
                                        <p:cTn id="62"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0373"/>
                                        </p:tgtEl>
                                      </p:cBhvr>
                                    </p:animEffect>
                                    <p:set>
                                      <p:cBhvr>
                                        <p:cTn id="66"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0371"/>
                                        </p:tgtEl>
                                      </p:cBhvr>
                                    </p:animEffect>
                                    <p:set>
                                      <p:cBhvr>
                                        <p:cTn id="70"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0354"/>
                                        </p:tgtEl>
                                      </p:cBhvr>
                                    </p:animEffect>
                                    <p:set>
                                      <p:cBhvr>
                                        <p:cTn id="74"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71800" y="1143001"/>
            <a:ext cx="685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dirty="0" err="1"/>
              <a:t>Một</a:t>
            </a:r>
            <a:r>
              <a:rPr lang="en-US" altLang="en-US" sz="2400" i="1" dirty="0"/>
              <a:t> </a:t>
            </a:r>
            <a:r>
              <a:rPr lang="en-US" altLang="en-US" sz="2400" i="1" dirty="0" err="1"/>
              <a:t>trong</a:t>
            </a:r>
            <a:r>
              <a:rPr lang="en-US" altLang="en-US" sz="2400" i="1" dirty="0"/>
              <a:t> </a:t>
            </a:r>
            <a:r>
              <a:rPr lang="en-US" altLang="en-US" sz="2400" i="1" dirty="0" err="1"/>
              <a:t>những</a:t>
            </a:r>
            <a:r>
              <a:rPr lang="en-US" altLang="en-US" sz="2400" i="1" dirty="0"/>
              <a:t> </a:t>
            </a:r>
            <a:r>
              <a:rPr lang="en-US" altLang="en-US" sz="2400" i="1" dirty="0" err="1"/>
              <a:t>nội</a:t>
            </a:r>
            <a:r>
              <a:rPr lang="en-US" altLang="en-US" sz="2400" i="1" dirty="0"/>
              <a:t> dung </a:t>
            </a:r>
            <a:r>
              <a:rPr lang="en-US" altLang="en-US" sz="2400" i="1" dirty="0" err="1"/>
              <a:t>xây</a:t>
            </a:r>
            <a:r>
              <a:rPr lang="en-US" altLang="en-US" sz="2400" i="1" dirty="0"/>
              <a:t> </a:t>
            </a:r>
            <a:r>
              <a:rPr lang="en-US" altLang="en-US" sz="2400" i="1" dirty="0" err="1"/>
              <a:t>dựng</a:t>
            </a:r>
            <a:r>
              <a:rPr lang="en-US" altLang="en-US" sz="2400" i="1" dirty="0"/>
              <a:t> </a:t>
            </a:r>
            <a:r>
              <a:rPr lang="en-US" altLang="en-US" sz="2400" i="1" dirty="0" err="1"/>
              <a:t>nền</a:t>
            </a:r>
            <a:r>
              <a:rPr lang="en-US" altLang="en-US" sz="2400" i="1" dirty="0"/>
              <a:t> </a:t>
            </a:r>
            <a:r>
              <a:rPr lang="en-US" altLang="en-US" sz="2400" i="1" dirty="0" err="1"/>
              <a:t>quốc</a:t>
            </a:r>
            <a:r>
              <a:rPr lang="en-US" altLang="en-US" sz="2400" i="1" dirty="0"/>
              <a:t> </a:t>
            </a:r>
            <a:r>
              <a:rPr lang="en-US" altLang="en-US" sz="2400" i="1" dirty="0" err="1"/>
              <a:t>phòng</a:t>
            </a:r>
            <a:r>
              <a:rPr lang="en-US" altLang="en-US" sz="2400" i="1" dirty="0"/>
              <a:t> </a:t>
            </a:r>
            <a:r>
              <a:rPr lang="en-US" altLang="en-US" sz="2400" i="1" dirty="0" err="1"/>
              <a:t>toàn</a:t>
            </a:r>
            <a:r>
              <a:rPr lang="en-US" altLang="en-US" sz="2400" i="1" dirty="0"/>
              <a:t> </a:t>
            </a:r>
            <a:r>
              <a:rPr lang="en-US" altLang="en-US" sz="2400" i="1" dirty="0" err="1"/>
              <a:t>dân</a:t>
            </a:r>
            <a:r>
              <a:rPr lang="en-US" altLang="en-US" sz="2400" i="1" dirty="0"/>
              <a:t> - an </a:t>
            </a:r>
            <a:r>
              <a:rPr lang="en-US" altLang="en-US" sz="2400" i="1" dirty="0" err="1"/>
              <a:t>ninh</a:t>
            </a:r>
            <a:r>
              <a:rPr lang="en-US" altLang="en-US" sz="2400" i="1" dirty="0"/>
              <a:t> </a:t>
            </a:r>
            <a:r>
              <a:rPr lang="en-US" altLang="en-US" sz="2400" i="1" dirty="0" err="1"/>
              <a:t>nhân</a:t>
            </a:r>
            <a:r>
              <a:rPr lang="en-US" altLang="en-US" sz="2400" i="1" dirty="0"/>
              <a:t> </a:t>
            </a:r>
            <a:r>
              <a:rPr lang="en-US" altLang="en-US" sz="2400" i="1" dirty="0" err="1"/>
              <a:t>dân</a:t>
            </a:r>
            <a:r>
              <a:rPr lang="en-US" altLang="en-US" sz="2400" i="1" dirty="0"/>
              <a:t> </a:t>
            </a:r>
            <a:r>
              <a:rPr lang="en-US" altLang="en-US" sz="2400" i="1" dirty="0" err="1"/>
              <a:t>là</a:t>
            </a:r>
            <a:r>
              <a:rPr lang="en-US" altLang="en-US" sz="2400" i="1" dirty="0"/>
              <a:t>:</a:t>
            </a:r>
          </a:p>
        </p:txBody>
      </p:sp>
      <p:sp>
        <p:nvSpPr>
          <p:cNvPr id="65541" name="AutoShape 5"/>
          <p:cNvSpPr>
            <a:spLocks noChangeArrowheads="1"/>
          </p:cNvSpPr>
          <p:nvPr/>
        </p:nvSpPr>
        <p:spPr bwMode="auto">
          <a:xfrm>
            <a:off x="6338888" y="4221164"/>
            <a:ext cx="3948112" cy="11128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Xây dựng tiềm lực</a:t>
            </a:r>
          </a:p>
          <a:p>
            <a:pPr algn="ctr" eaLnBrk="1" hangingPunct="1">
              <a:spcBef>
                <a:spcPct val="0"/>
              </a:spcBef>
              <a:buFontTx/>
              <a:buNone/>
            </a:pPr>
            <a:r>
              <a:rPr lang="en-US" altLang="en-US" sz="2400"/>
              <a:t> quốc phòng, an ninh </a:t>
            </a:r>
          </a:p>
        </p:txBody>
      </p:sp>
      <p:sp>
        <p:nvSpPr>
          <p:cNvPr id="65549" name="AutoShape 13"/>
          <p:cNvSpPr>
            <a:spLocks noChangeArrowheads="1"/>
          </p:cNvSpPr>
          <p:nvPr/>
        </p:nvSpPr>
        <p:spPr bwMode="auto">
          <a:xfrm>
            <a:off x="2057400" y="4144964"/>
            <a:ext cx="3886200" cy="11128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Xây dựng và củng cố </a:t>
            </a:r>
          </a:p>
          <a:p>
            <a:pPr algn="ctr" eaLnBrk="1" hangingPunct="1">
              <a:spcBef>
                <a:spcPct val="0"/>
              </a:spcBef>
              <a:buFontTx/>
              <a:buNone/>
            </a:pPr>
            <a:r>
              <a:rPr lang="en-US" altLang="en-US" sz="2400"/>
              <a:t>hệ thống chính trị</a:t>
            </a:r>
            <a:endParaRPr lang="en-US" altLang="en-US" sz="2800" b="1">
              <a:latin typeface="Times New Roman" panose="02020603050405020304" pitchFamily="18" charset="0"/>
              <a:cs typeface="Times New Roman" panose="02020603050405020304" pitchFamily="18" charset="0"/>
            </a:endParaRPr>
          </a:p>
        </p:txBody>
      </p:sp>
      <p:sp>
        <p:nvSpPr>
          <p:cNvPr id="14344" name="Text Box 16"/>
          <p:cNvSpPr txBox="1">
            <a:spLocks noChangeArrowheads="1"/>
          </p:cNvSpPr>
          <p:nvPr/>
        </p:nvSpPr>
        <p:spPr bwMode="auto">
          <a:xfrm>
            <a:off x="1752600" y="1371601"/>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09</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434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4688" y="60690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0975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1102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096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876800" y="6186488"/>
            <a:ext cx="103505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1435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2392364"/>
            <a:ext cx="3886200" cy="11128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Xây dựng khối đại </a:t>
            </a:r>
          </a:p>
          <a:p>
            <a:pPr algn="ctr">
              <a:spcBef>
                <a:spcPct val="0"/>
              </a:spcBef>
              <a:buFontTx/>
              <a:buNone/>
            </a:pPr>
            <a:r>
              <a:rPr lang="en-US" altLang="en-US" sz="2400"/>
              <a:t>đoàn kết toàn dân tộc</a:t>
            </a:r>
            <a:endParaRPr lang="vi-VN" altLang="en-US" sz="2400" b="1"/>
          </a:p>
        </p:txBody>
      </p:sp>
      <p:sp>
        <p:nvSpPr>
          <p:cNvPr id="28" name="AutoShape 13"/>
          <p:cNvSpPr>
            <a:spLocks noChangeArrowheads="1"/>
          </p:cNvSpPr>
          <p:nvPr/>
        </p:nvSpPr>
        <p:spPr bwMode="auto">
          <a:xfrm>
            <a:off x="6338888" y="2392364"/>
            <a:ext cx="3917950" cy="11128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Xây dựng nền dân chủ</a:t>
            </a:r>
          </a:p>
          <a:p>
            <a:pPr algn="ctr" eaLnBrk="1" hangingPunct="1">
              <a:spcBef>
                <a:spcPct val="0"/>
              </a:spcBef>
              <a:buFontTx/>
              <a:buNone/>
            </a:pPr>
            <a:r>
              <a:rPr lang="en-US" altLang="en-US" sz="2400"/>
              <a:t> xã hội chủ nghĩa</a:t>
            </a:r>
            <a:endParaRPr lang="en-US" altLang="en-US" sz="2800" b="1">
              <a:latin typeface="Times New Roman" panose="02020603050405020304" pitchFamily="18" charset="0"/>
              <a:cs typeface="Times New Roman" panose="02020603050405020304" pitchFamily="18" charset="0"/>
            </a:endParaRPr>
          </a:p>
        </p:txBody>
      </p:sp>
      <p:pic>
        <p:nvPicPr>
          <p:cNvPr id="1436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5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5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5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138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8" restart="whenNotActive" fill="hold" evtFilter="cancelBubble" nodeType="interactiveSeq">
                <p:stCondLst>
                  <p:cond evt="onClick" delay="0">
                    <p:tgtEl>
                      <p:spTgt spid="10140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1402"/>
                                        </p:tgtEl>
                                      </p:cBhvr>
                                    </p:animEffect>
                                    <p:set>
                                      <p:cBhvr>
                                        <p:cTn id="43"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1401"/>
                                        </p:tgtEl>
                                      </p:cBhvr>
                                    </p:animEffect>
                                    <p:set>
                                      <p:cBhvr>
                                        <p:cTn id="47"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1400"/>
                                        </p:tgtEl>
                                      </p:cBhvr>
                                    </p:animEffect>
                                    <p:set>
                                      <p:cBhvr>
                                        <p:cTn id="51"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1399"/>
                                        </p:tgtEl>
                                      </p:cBhvr>
                                    </p:animEffect>
                                    <p:set>
                                      <p:cBhvr>
                                        <p:cTn id="55"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1398"/>
                                        </p:tgtEl>
                                      </p:cBhvr>
                                    </p:animEffect>
                                    <p:set>
                                      <p:cBhvr>
                                        <p:cTn id="59"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1397"/>
                                        </p:tgtEl>
                                      </p:cBhvr>
                                    </p:animEffect>
                                    <p:set>
                                      <p:cBhvr>
                                        <p:cTn id="63"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1395"/>
                                        </p:tgtEl>
                                      </p:cBhvr>
                                    </p:animEffect>
                                    <p:set>
                                      <p:cBhvr>
                                        <p:cTn id="67"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1378"/>
                                        </p:tgtEl>
                                      </p:cBhvr>
                                    </p:animEffect>
                                    <p:set>
                                      <p:cBhvr>
                                        <p:cTn id="71"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5278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505200" y="1227138"/>
            <a:ext cx="5943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Nhân tố cơ bản tạo nên sức mạnh của quốc phòng, an ninh là: </a:t>
            </a:r>
          </a:p>
        </p:txBody>
      </p:sp>
      <p:sp>
        <p:nvSpPr>
          <p:cNvPr id="65541" name="AutoShape 5"/>
          <p:cNvSpPr>
            <a:spLocks noChangeArrowheads="1"/>
          </p:cNvSpPr>
          <p:nvPr/>
        </p:nvSpPr>
        <p:spPr bwMode="auto">
          <a:xfrm>
            <a:off x="2057400" y="2541589"/>
            <a:ext cx="3810000" cy="1309687"/>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A. </a:t>
            </a:r>
            <a:r>
              <a:rPr lang="en-US" sz="2400" dirty="0" err="1">
                <a:solidFill>
                  <a:schemeClr val="tx1"/>
                </a:solidFill>
              </a:rPr>
              <a:t>Tiềm</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trị</a:t>
            </a:r>
            <a:r>
              <a:rPr lang="en-US" sz="2400" dirty="0">
                <a:solidFill>
                  <a:schemeClr val="tx1"/>
                </a:solidFill>
              </a:rPr>
              <a:t> </a:t>
            </a:r>
          </a:p>
          <a:p>
            <a:pPr algn="ctr">
              <a:defRPr/>
            </a:pPr>
            <a:r>
              <a:rPr lang="en-US" sz="2400" dirty="0" err="1">
                <a:solidFill>
                  <a:schemeClr val="tx1"/>
                </a:solidFill>
              </a:rPr>
              <a:t>tinh</a:t>
            </a:r>
            <a:r>
              <a:rPr lang="en-US" sz="2400" dirty="0">
                <a:solidFill>
                  <a:schemeClr val="tx1"/>
                </a:solidFill>
              </a:rPr>
              <a:t> </a:t>
            </a:r>
            <a:r>
              <a:rPr lang="en-US" sz="2400" dirty="0" err="1">
                <a:solidFill>
                  <a:schemeClr val="tx1"/>
                </a:solidFill>
              </a:rPr>
              <a:t>thần</a:t>
            </a:r>
            <a:endParaRPr lang="en-US" sz="2400" dirty="0">
              <a:solidFill>
                <a:schemeClr val="tx1"/>
              </a:solidFill>
            </a:endParaRPr>
          </a:p>
        </p:txBody>
      </p:sp>
      <p:sp>
        <p:nvSpPr>
          <p:cNvPr id="65549" name="AutoShape 13"/>
          <p:cNvSpPr>
            <a:spLocks noChangeArrowheads="1"/>
          </p:cNvSpPr>
          <p:nvPr/>
        </p:nvSpPr>
        <p:spPr bwMode="auto">
          <a:xfrm>
            <a:off x="2057400" y="4114800"/>
            <a:ext cx="3810000" cy="13716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Vai</a:t>
            </a:r>
            <a:r>
              <a:rPr lang="en-US" sz="2400" dirty="0">
                <a:solidFill>
                  <a:schemeClr val="tx1"/>
                </a:solidFill>
              </a:rPr>
              <a:t> </a:t>
            </a:r>
            <a:r>
              <a:rPr lang="en-US" sz="2400" dirty="0" err="1">
                <a:solidFill>
                  <a:schemeClr val="tx1"/>
                </a:solidFill>
              </a:rPr>
              <a:t>trò</a:t>
            </a:r>
            <a:r>
              <a:rPr lang="en-US" sz="2400" dirty="0">
                <a:solidFill>
                  <a:schemeClr val="tx1"/>
                </a:solidFill>
              </a:rPr>
              <a:t> </a:t>
            </a:r>
            <a:r>
              <a:rPr lang="en-US" sz="2400" dirty="0" err="1">
                <a:solidFill>
                  <a:schemeClr val="tx1"/>
                </a:solidFill>
              </a:rPr>
              <a:t>lãnh</a:t>
            </a:r>
            <a:r>
              <a:rPr lang="en-US" sz="2400" dirty="0">
                <a:solidFill>
                  <a:schemeClr val="tx1"/>
                </a:solidFill>
              </a:rPr>
              <a:t> </a:t>
            </a:r>
            <a:r>
              <a:rPr lang="en-US" sz="2400" dirty="0" err="1">
                <a:solidFill>
                  <a:schemeClr val="tx1"/>
                </a:solidFill>
              </a:rPr>
              <a:t>đạo</a:t>
            </a:r>
            <a:r>
              <a:rPr lang="en-US" sz="2400" dirty="0">
                <a:solidFill>
                  <a:schemeClr val="tx1"/>
                </a:solidFill>
              </a:rPr>
              <a:t> </a:t>
            </a:r>
          </a:p>
          <a:p>
            <a:pPr algn="ctr">
              <a:defRPr/>
            </a:pPr>
            <a:r>
              <a:rPr lang="en-US" sz="2400" dirty="0" err="1">
                <a:solidFill>
                  <a:schemeClr val="tx1"/>
                </a:solidFill>
              </a:rPr>
              <a:t>của</a:t>
            </a:r>
            <a:r>
              <a:rPr lang="en-US" sz="2400" dirty="0">
                <a:solidFill>
                  <a:schemeClr val="tx1"/>
                </a:solidFill>
              </a:rPr>
              <a:t> </a:t>
            </a:r>
            <a:r>
              <a:rPr lang="en-US" sz="2400" dirty="0" err="1">
                <a:solidFill>
                  <a:schemeClr val="tx1"/>
                </a:solidFill>
              </a:rPr>
              <a:t>Đảng</a:t>
            </a:r>
            <a:endParaRPr lang="vi-VN" sz="2400" b="1" dirty="0">
              <a:solidFill>
                <a:schemeClr val="tx1"/>
              </a:solidFill>
            </a:endParaRPr>
          </a:p>
        </p:txBody>
      </p:sp>
      <p:sp>
        <p:nvSpPr>
          <p:cNvPr id="15367" name="Text Box 16"/>
          <p:cNvSpPr txBox="1">
            <a:spLocks noChangeArrowheads="1"/>
          </p:cNvSpPr>
          <p:nvPr/>
        </p:nvSpPr>
        <p:spPr bwMode="auto">
          <a:xfrm>
            <a:off x="1752601" y="13716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10</a:t>
            </a: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5357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537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5357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54208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5278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5357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54208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54208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5105400" y="6172201"/>
            <a:ext cx="990600" cy="36671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1537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0"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10300" y="4176714"/>
            <a:ext cx="3810000" cy="1309687"/>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Tiềm</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endParaRPr lang="en-US" sz="2800" b="1" dirty="0">
              <a:solidFill>
                <a:schemeClr val="tx1"/>
              </a:solidFill>
              <a:latin typeface="Times New Roman" pitchFamily="18" charset="0"/>
              <a:cs typeface="Times New Roman" pitchFamily="18" charset="0"/>
            </a:endParaRPr>
          </a:p>
        </p:txBody>
      </p:sp>
      <p:sp>
        <p:nvSpPr>
          <p:cNvPr id="28" name="AutoShape 13"/>
          <p:cNvSpPr>
            <a:spLocks noChangeArrowheads="1"/>
          </p:cNvSpPr>
          <p:nvPr/>
        </p:nvSpPr>
        <p:spPr bwMode="auto">
          <a:xfrm>
            <a:off x="6172200" y="2500314"/>
            <a:ext cx="3810000" cy="1309687"/>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Đại</a:t>
            </a:r>
            <a:r>
              <a:rPr lang="en-US" sz="2400" dirty="0">
                <a:solidFill>
                  <a:schemeClr val="tx1"/>
                </a:solidFill>
              </a:rPr>
              <a:t> </a:t>
            </a:r>
            <a:r>
              <a:rPr lang="en-US" sz="2400" dirty="0" err="1">
                <a:solidFill>
                  <a:schemeClr val="tx1"/>
                </a:solidFill>
              </a:rPr>
              <a:t>đoàn</a:t>
            </a:r>
            <a:r>
              <a:rPr lang="en-US" sz="2400" dirty="0">
                <a:solidFill>
                  <a:schemeClr val="tx1"/>
                </a:solidFill>
              </a:rPr>
              <a:t> </a:t>
            </a:r>
            <a:r>
              <a:rPr lang="en-US" sz="2400" dirty="0" err="1">
                <a:solidFill>
                  <a:schemeClr val="tx1"/>
                </a:solidFill>
              </a:rPr>
              <a:t>kết</a:t>
            </a:r>
            <a:r>
              <a:rPr lang="en-US" sz="2400" dirty="0">
                <a:solidFill>
                  <a:schemeClr val="tx1"/>
                </a:solidFill>
              </a:rPr>
              <a:t> </a:t>
            </a:r>
          </a:p>
          <a:p>
            <a:pPr algn="ctr" eaLnBrk="1" hangingPunct="1">
              <a:defRPr/>
            </a:pPr>
            <a:r>
              <a:rPr lang="en-US" sz="2400" dirty="0" err="1">
                <a:solidFill>
                  <a:schemeClr val="tx1"/>
                </a:solidFill>
              </a:rPr>
              <a:t>toàn</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tộc</a:t>
            </a:r>
            <a:endParaRPr lang="en-US" sz="2800" b="1" dirty="0">
              <a:solidFill>
                <a:schemeClr val="tx1"/>
              </a:solidFill>
              <a:latin typeface="Times New Roman" pitchFamily="18" charset="0"/>
              <a:cs typeface="Times New Roman" pitchFamily="18" charset="0"/>
            </a:endParaRPr>
          </a:p>
        </p:txBody>
      </p:sp>
      <p:pic>
        <p:nvPicPr>
          <p:cNvPr id="1538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99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8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8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240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8" restart="whenNotActive" fill="hold" evtFilter="cancelBubble" nodeType="interactiveSeq">
                <p:stCondLst>
                  <p:cond evt="onClick" delay="0">
                    <p:tgtEl>
                      <p:spTgt spid="102427"/>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2426"/>
                                        </p:tgtEl>
                                      </p:cBhvr>
                                    </p:animEffect>
                                    <p:set>
                                      <p:cBhvr>
                                        <p:cTn id="43"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2425"/>
                                        </p:tgtEl>
                                      </p:cBhvr>
                                    </p:animEffect>
                                    <p:set>
                                      <p:cBhvr>
                                        <p:cTn id="47"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2424"/>
                                        </p:tgtEl>
                                      </p:cBhvr>
                                    </p:animEffect>
                                    <p:set>
                                      <p:cBhvr>
                                        <p:cTn id="51"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2423"/>
                                        </p:tgtEl>
                                      </p:cBhvr>
                                    </p:animEffect>
                                    <p:set>
                                      <p:cBhvr>
                                        <p:cTn id="55"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2422"/>
                                        </p:tgtEl>
                                      </p:cBhvr>
                                    </p:animEffect>
                                    <p:set>
                                      <p:cBhvr>
                                        <p:cTn id="59"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2421"/>
                                        </p:tgtEl>
                                      </p:cBhvr>
                                    </p:animEffect>
                                    <p:set>
                                      <p:cBhvr>
                                        <p:cTn id="63"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2419"/>
                                        </p:tgtEl>
                                      </p:cBhvr>
                                    </p:animEffect>
                                    <p:set>
                                      <p:cBhvr>
                                        <p:cTn id="67"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2402"/>
                                        </p:tgtEl>
                                      </p:cBhvr>
                                    </p:animEffect>
                                    <p:set>
                                      <p:cBhvr>
                                        <p:cTn id="71"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4135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366838"/>
            <a:ext cx="703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Tiềm lực quốc phòng, an ninh được thể hiện: </a:t>
            </a:r>
            <a:endParaRPr lang="en-US" altLang="en-US" sz="2400" b="1" i="1"/>
          </a:p>
        </p:txBody>
      </p:sp>
      <p:sp>
        <p:nvSpPr>
          <p:cNvPr id="65541" name="AutoShape 5"/>
          <p:cNvSpPr>
            <a:spLocks noChangeArrowheads="1"/>
          </p:cNvSpPr>
          <p:nvPr/>
        </p:nvSpPr>
        <p:spPr bwMode="auto">
          <a:xfrm>
            <a:off x="6172200" y="2362200"/>
            <a:ext cx="3733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Trên tất cả mọi lĩnh </a:t>
            </a:r>
          </a:p>
          <a:p>
            <a:pPr algn="ctr">
              <a:spcBef>
                <a:spcPct val="0"/>
              </a:spcBef>
              <a:buFontTx/>
              <a:buNone/>
            </a:pPr>
            <a:r>
              <a:rPr lang="en-US" altLang="en-US" sz="2400"/>
              <a:t>vực của đời sống xã hội</a:t>
            </a:r>
          </a:p>
        </p:txBody>
      </p:sp>
      <p:sp>
        <p:nvSpPr>
          <p:cNvPr id="65549" name="AutoShape 13"/>
          <p:cNvSpPr>
            <a:spLocks noChangeArrowheads="1"/>
          </p:cNvSpPr>
          <p:nvPr/>
        </p:nvSpPr>
        <p:spPr bwMode="auto">
          <a:xfrm>
            <a:off x="1981200" y="3962400"/>
            <a:ext cx="3733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a:t>
            </a:r>
            <a:r>
              <a:rPr lang="vi-VN" altLang="en-US" sz="2400"/>
              <a:t>. </a:t>
            </a:r>
            <a:r>
              <a:rPr lang="en-US" altLang="en-US" sz="2400"/>
              <a:t>Trong tất cả mọi hoạt </a:t>
            </a:r>
          </a:p>
          <a:p>
            <a:pPr algn="ctr">
              <a:spcBef>
                <a:spcPct val="0"/>
              </a:spcBef>
              <a:buFontTx/>
              <a:buNone/>
            </a:pPr>
            <a:r>
              <a:rPr lang="en-US" altLang="en-US" sz="2400"/>
              <a:t>động quốc phòng, an ninh</a:t>
            </a:r>
            <a:endParaRPr lang="vi-VN" altLang="en-US" sz="2400" b="1"/>
          </a:p>
        </p:txBody>
      </p:sp>
      <p:sp>
        <p:nvSpPr>
          <p:cNvPr id="16392" name="Text Box 16"/>
          <p:cNvSpPr txBox="1">
            <a:spLocks noChangeArrowheads="1"/>
          </p:cNvSpPr>
          <p:nvPr/>
        </p:nvSpPr>
        <p:spPr bwMode="auto">
          <a:xfrm>
            <a:off x="1816100" y="13716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11</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4135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639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642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410325"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413500" y="6005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413500" y="60007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413500"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413500" y="60213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4876800" y="6110288"/>
            <a:ext cx="12065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1640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5"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72200" y="3962400"/>
            <a:ext cx="3733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a:t>
            </a:r>
            <a:r>
              <a:rPr lang="vi-VN" altLang="en-US" sz="2400"/>
              <a:t>. </a:t>
            </a:r>
            <a:r>
              <a:rPr lang="en-US" altLang="en-US" sz="2400"/>
              <a:t>Trong quá trình c</a:t>
            </a:r>
            <a:r>
              <a:rPr lang="vi-VN" altLang="en-US" sz="2400"/>
              <a:t>ủng </a:t>
            </a:r>
            <a:endParaRPr lang="en-US" altLang="en-US" sz="2400"/>
          </a:p>
          <a:p>
            <a:pPr algn="ctr">
              <a:spcBef>
                <a:spcPct val="0"/>
              </a:spcBef>
              <a:buFontTx/>
              <a:buNone/>
            </a:pPr>
            <a:r>
              <a:rPr lang="vi-VN" altLang="en-US" sz="2400"/>
              <a:t>cố quốc phòng và </a:t>
            </a:r>
            <a:r>
              <a:rPr lang="en-US" altLang="en-US" sz="2400"/>
              <a:t>an ninh</a:t>
            </a:r>
            <a:endParaRPr lang="vi-VN" altLang="en-US" sz="2400" b="1"/>
          </a:p>
        </p:txBody>
      </p:sp>
      <p:sp>
        <p:nvSpPr>
          <p:cNvPr id="28" name="AutoShape 13"/>
          <p:cNvSpPr>
            <a:spLocks noChangeArrowheads="1"/>
          </p:cNvSpPr>
          <p:nvPr/>
        </p:nvSpPr>
        <p:spPr bwMode="auto">
          <a:xfrm>
            <a:off x="2057401" y="2362200"/>
            <a:ext cx="374491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a:t>
            </a:r>
            <a:r>
              <a:rPr lang="vi-VN" altLang="en-US" sz="2400"/>
              <a:t>. </a:t>
            </a:r>
            <a:r>
              <a:rPr lang="en-US" altLang="en-US" sz="2400"/>
              <a:t>Trên tất cả mọi hoạt </a:t>
            </a:r>
          </a:p>
          <a:p>
            <a:pPr algn="ctr">
              <a:spcBef>
                <a:spcPct val="0"/>
              </a:spcBef>
              <a:buFontTx/>
              <a:buNone/>
            </a:pPr>
            <a:r>
              <a:rPr lang="en-US" altLang="en-US" sz="2400"/>
              <a:t>động của các địa phương </a:t>
            </a:r>
            <a:endParaRPr lang="vi-VN" altLang="en-US" sz="2400" b="1"/>
          </a:p>
        </p:txBody>
      </p:sp>
      <p:pic>
        <p:nvPicPr>
          <p:cNvPr id="1641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nodeType="afterGroup">
                            <p:stCondLst>
                              <p:cond delay="3440"/>
                            </p:stCondLst>
                            <p:childTnLst>
                              <p:par>
                                <p:cTn id="21" presetID="4" presetClass="entr" presetSubtype="3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par>
                          <p:cTn id="24" fill="hold" nodeType="afterGroup">
                            <p:stCondLst>
                              <p:cond delay="444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03429"/>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7" restart="whenNotActive" fill="hold" evtFilter="cancelBubble" nodeType="interactiveSeq">
                <p:stCondLst>
                  <p:cond evt="onClick" delay="0">
                    <p:tgtEl>
                      <p:spTgt spid="103451"/>
                    </p:tgtEl>
                  </p:cond>
                </p:stCondLst>
                <p:endSync evt="end" delay="0">
                  <p:rtn val="all"/>
                </p:endSync>
                <p:childTnLst>
                  <p:par>
                    <p:cTn id="38" fill="hold" nodeType="clickPar">
                      <p:stCondLst>
                        <p:cond delay="0"/>
                      </p:stCondLst>
                      <p:childTnLst>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449638" y="1219200"/>
            <a:ext cx="66849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Việc tạo ra sức mạnh quốc phòng, an ninh không chỉ ở sức mạnh quân sự, an ninh mà phải huy động được: </a:t>
            </a:r>
            <a:endParaRPr lang="en-US" altLang="en-US" sz="2400" b="1" i="1"/>
          </a:p>
        </p:txBody>
      </p:sp>
      <p:sp>
        <p:nvSpPr>
          <p:cNvPr id="65541" name="AutoShape 5"/>
          <p:cNvSpPr>
            <a:spLocks noChangeArrowheads="1"/>
          </p:cNvSpPr>
          <p:nvPr/>
        </p:nvSpPr>
        <p:spPr bwMode="auto">
          <a:xfrm>
            <a:off x="1960564" y="4191000"/>
            <a:ext cx="398303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Sức mạnh của toàn dân</a:t>
            </a:r>
          </a:p>
          <a:p>
            <a:pPr algn="ctr">
              <a:spcBef>
                <a:spcPct val="0"/>
              </a:spcBef>
              <a:buFontTx/>
              <a:buNone/>
            </a:pPr>
            <a:r>
              <a:rPr lang="en-US" altLang="en-US" sz="2400"/>
              <a:t> về mọi mặt</a:t>
            </a:r>
          </a:p>
        </p:txBody>
      </p:sp>
      <p:sp>
        <p:nvSpPr>
          <p:cNvPr id="65546" name="AutoShape 10"/>
          <p:cNvSpPr>
            <a:spLocks noChangeArrowheads="1"/>
          </p:cNvSpPr>
          <p:nvPr/>
        </p:nvSpPr>
        <p:spPr bwMode="auto">
          <a:xfrm>
            <a:off x="6196014" y="4191000"/>
            <a:ext cx="40909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a:t>
            </a:r>
            <a:r>
              <a:rPr lang="vi-VN" altLang="en-US" sz="2400"/>
              <a:t>.</a:t>
            </a:r>
            <a:r>
              <a:rPr lang="en-US" altLang="en-US" sz="2400"/>
              <a:t> Sức mạnh của các cấp, </a:t>
            </a:r>
          </a:p>
          <a:p>
            <a:pPr algn="ctr">
              <a:spcBef>
                <a:spcPct val="0"/>
              </a:spcBef>
              <a:buFontTx/>
              <a:buNone/>
            </a:pPr>
            <a:r>
              <a:rPr lang="en-US" altLang="en-US" sz="2400"/>
              <a:t>các nghành</a:t>
            </a:r>
            <a:endParaRPr lang="vi-VN" altLang="en-US" sz="2400" b="1"/>
          </a:p>
        </p:txBody>
      </p:sp>
      <p:sp>
        <p:nvSpPr>
          <p:cNvPr id="17416" name="Text Box 16"/>
          <p:cNvSpPr txBox="1">
            <a:spLocks noChangeArrowheads="1"/>
          </p:cNvSpPr>
          <p:nvPr/>
        </p:nvSpPr>
        <p:spPr bwMode="auto">
          <a:xfrm>
            <a:off x="1960564" y="14478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12</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741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0134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1960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196013"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1742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9"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196014" y="2590800"/>
            <a:ext cx="40909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a:t>
            </a:r>
            <a:r>
              <a:rPr lang="vi-VN" altLang="en-US" sz="2400"/>
              <a:t>. </a:t>
            </a:r>
            <a:r>
              <a:rPr lang="en-US" altLang="en-US" sz="2400"/>
              <a:t>Sức mạnh vật chất </a:t>
            </a:r>
          </a:p>
          <a:p>
            <a:pPr algn="ctr">
              <a:spcBef>
                <a:spcPct val="0"/>
              </a:spcBef>
              <a:buFontTx/>
              <a:buNone/>
            </a:pPr>
            <a:r>
              <a:rPr lang="en-US" altLang="en-US" sz="2400"/>
              <a:t>của toàn xã hội</a:t>
            </a:r>
            <a:endParaRPr lang="vi-VN" altLang="en-US" sz="2400" b="1"/>
          </a:p>
        </p:txBody>
      </p:sp>
      <p:sp>
        <p:nvSpPr>
          <p:cNvPr id="28" name="AutoShape 10"/>
          <p:cNvSpPr>
            <a:spLocks noChangeArrowheads="1"/>
          </p:cNvSpPr>
          <p:nvPr/>
        </p:nvSpPr>
        <p:spPr bwMode="auto">
          <a:xfrm>
            <a:off x="1960564" y="2590800"/>
            <a:ext cx="398303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a:t>
            </a:r>
            <a:r>
              <a:rPr lang="vi-VN" altLang="en-US" sz="2400"/>
              <a:t>. </a:t>
            </a:r>
            <a:r>
              <a:rPr lang="en-US" altLang="en-US" sz="2400"/>
              <a:t>Sức mạnh tinh thần </a:t>
            </a:r>
          </a:p>
          <a:p>
            <a:pPr algn="ctr">
              <a:spcBef>
                <a:spcPct val="0"/>
              </a:spcBef>
              <a:buFontTx/>
              <a:buNone/>
            </a:pPr>
            <a:r>
              <a:rPr lang="en-US" altLang="en-US" sz="2400"/>
              <a:t>của mọi người</a:t>
            </a:r>
            <a:endParaRPr lang="vi-VN" altLang="en-US" sz="2400" b="1"/>
          </a:p>
        </p:txBody>
      </p:sp>
      <p:pic>
        <p:nvPicPr>
          <p:cNvPr id="1743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2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2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2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445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8" restart="whenNotActive" fill="hold" evtFilter="cancelBubble" nodeType="interactiveSeq">
                <p:stCondLst>
                  <p:cond evt="onClick" delay="0">
                    <p:tgtEl>
                      <p:spTgt spid="10447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4474"/>
                                        </p:tgtEl>
                                      </p:cBhvr>
                                    </p:animEffect>
                                    <p:set>
                                      <p:cBhvr>
                                        <p:cTn id="43"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4473"/>
                                        </p:tgtEl>
                                      </p:cBhvr>
                                    </p:animEffect>
                                    <p:set>
                                      <p:cBhvr>
                                        <p:cTn id="47"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4472"/>
                                        </p:tgtEl>
                                      </p:cBhvr>
                                    </p:animEffect>
                                    <p:set>
                                      <p:cBhvr>
                                        <p:cTn id="51"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4471"/>
                                        </p:tgtEl>
                                      </p:cBhvr>
                                    </p:animEffect>
                                    <p:set>
                                      <p:cBhvr>
                                        <p:cTn id="55"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4470"/>
                                        </p:tgtEl>
                                      </p:cBhvr>
                                    </p:animEffect>
                                    <p:set>
                                      <p:cBhvr>
                                        <p:cTn id="59"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4469"/>
                                        </p:tgtEl>
                                      </p:cBhvr>
                                    </p:animEffect>
                                    <p:set>
                                      <p:cBhvr>
                                        <p:cTn id="63"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4467"/>
                                        </p:tgtEl>
                                      </p:cBhvr>
                                    </p:animEffect>
                                    <p:set>
                                      <p:cBhvr>
                                        <p:cTn id="67"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4450"/>
                                        </p:tgtEl>
                                      </p:cBhvr>
                                    </p:animEffect>
                                    <p:set>
                                      <p:cBhvr>
                                        <p:cTn id="71"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19401" y="1143000"/>
            <a:ext cx="75930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i="1"/>
              <a:t>Sức mạnh của nền quốc phòng toàn dân, an ninh nhân dân ở nước ta là sức mạnh tổng hợp được tạo thành bời:</a:t>
            </a:r>
            <a:endParaRPr lang="en-US" altLang="en-US" sz="2300" b="1" i="1"/>
          </a:p>
        </p:txBody>
      </p:sp>
      <p:sp>
        <p:nvSpPr>
          <p:cNvPr id="65541" name="AutoShape 5"/>
          <p:cNvSpPr>
            <a:spLocks noChangeArrowheads="1"/>
          </p:cNvSpPr>
          <p:nvPr/>
        </p:nvSpPr>
        <p:spPr bwMode="auto">
          <a:xfrm>
            <a:off x="6248400" y="2209801"/>
            <a:ext cx="4114800" cy="1401763"/>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Rất</a:t>
            </a:r>
            <a:r>
              <a:rPr lang="en-US" sz="2400" dirty="0">
                <a:solidFill>
                  <a:schemeClr val="tx1"/>
                </a:solidFill>
              </a:rPr>
              <a:t> </a:t>
            </a:r>
            <a:r>
              <a:rPr lang="en-US" sz="2400" dirty="0" err="1">
                <a:solidFill>
                  <a:schemeClr val="tx1"/>
                </a:solidFill>
              </a:rPr>
              <a:t>nhiều</a:t>
            </a:r>
            <a:r>
              <a:rPr lang="en-US" sz="2400" dirty="0">
                <a:solidFill>
                  <a:schemeClr val="tx1"/>
                </a:solidFill>
              </a:rPr>
              <a:t> </a:t>
            </a:r>
            <a:r>
              <a:rPr lang="en-US" sz="2400" dirty="0" err="1">
                <a:solidFill>
                  <a:schemeClr val="tx1"/>
                </a:solidFill>
              </a:rPr>
              <a:t>yếu</a:t>
            </a:r>
            <a:r>
              <a:rPr lang="en-US" sz="2400" dirty="0">
                <a:solidFill>
                  <a:schemeClr val="tx1"/>
                </a:solidFill>
              </a:rPr>
              <a:t> </a:t>
            </a:r>
            <a:r>
              <a:rPr lang="en-US" sz="2400" dirty="0" err="1">
                <a:solidFill>
                  <a:schemeClr val="tx1"/>
                </a:solidFill>
              </a:rPr>
              <a:t>tố</a:t>
            </a:r>
            <a:r>
              <a:rPr lang="en-US" sz="2400" dirty="0">
                <a:solidFill>
                  <a:schemeClr val="tx1"/>
                </a:solidFill>
              </a:rPr>
              <a:t> </a:t>
            </a:r>
            <a:r>
              <a:rPr lang="en-US" sz="2400" dirty="0" err="1">
                <a:solidFill>
                  <a:schemeClr val="tx1"/>
                </a:solidFill>
              </a:rPr>
              <a:t>của</a:t>
            </a:r>
            <a:r>
              <a:rPr lang="en-US" sz="2400" dirty="0">
                <a:solidFill>
                  <a:schemeClr val="tx1"/>
                </a:solidFill>
              </a:rPr>
              <a:t> </a:t>
            </a:r>
          </a:p>
          <a:p>
            <a:pPr algn="ctr">
              <a:defRPr/>
            </a:pPr>
            <a:r>
              <a:rPr lang="en-US" sz="2400" dirty="0" err="1">
                <a:solidFill>
                  <a:schemeClr val="tx1"/>
                </a:solidFill>
              </a:rPr>
              <a:t>dân</a:t>
            </a:r>
            <a:r>
              <a:rPr lang="en-US" sz="2400" dirty="0">
                <a:solidFill>
                  <a:schemeClr val="tx1"/>
                </a:solidFill>
              </a:rPr>
              <a:t> </a:t>
            </a:r>
            <a:r>
              <a:rPr lang="en-US" sz="2400" dirty="0" err="1">
                <a:solidFill>
                  <a:schemeClr val="tx1"/>
                </a:solidFill>
              </a:rPr>
              <a:t>tộc</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thời</a:t>
            </a:r>
            <a:r>
              <a:rPr lang="en-US" sz="2400" dirty="0">
                <a:solidFill>
                  <a:schemeClr val="tx1"/>
                </a:solidFill>
              </a:rPr>
              <a:t> </a:t>
            </a:r>
            <a:r>
              <a:rPr lang="en-US" sz="2400" dirty="0" err="1">
                <a:solidFill>
                  <a:schemeClr val="tx1"/>
                </a:solidFill>
              </a:rPr>
              <a:t>đại</a:t>
            </a:r>
            <a:endParaRPr lang="en-US" sz="2400" dirty="0">
              <a:solidFill>
                <a:schemeClr val="tx1"/>
              </a:solidFill>
            </a:endParaRPr>
          </a:p>
        </p:txBody>
      </p:sp>
      <p:sp>
        <p:nvSpPr>
          <p:cNvPr id="65549" name="AutoShape 13"/>
          <p:cNvSpPr>
            <a:spLocks noChangeArrowheads="1"/>
          </p:cNvSpPr>
          <p:nvPr/>
        </p:nvSpPr>
        <p:spPr bwMode="auto">
          <a:xfrm>
            <a:off x="1801813" y="2209800"/>
            <a:ext cx="4216400" cy="13716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A</a:t>
            </a:r>
            <a:r>
              <a:rPr lang="vi-VN" sz="2400" dirty="0">
                <a:solidFill>
                  <a:schemeClr val="tx1"/>
                </a:solidFill>
              </a:rPr>
              <a:t>. </a:t>
            </a:r>
            <a:r>
              <a:rPr lang="en-US" sz="2400" dirty="0" err="1">
                <a:solidFill>
                  <a:schemeClr val="tx1"/>
                </a:solidFill>
              </a:rPr>
              <a:t>Tinh</a:t>
            </a:r>
            <a:r>
              <a:rPr lang="en-US" sz="2400" dirty="0">
                <a:solidFill>
                  <a:schemeClr val="tx1"/>
                </a:solidFill>
              </a:rPr>
              <a:t> </a:t>
            </a:r>
            <a:r>
              <a:rPr lang="en-US" sz="2400" dirty="0" err="1">
                <a:solidFill>
                  <a:schemeClr val="tx1"/>
                </a:solidFill>
              </a:rPr>
              <a:t>thần</a:t>
            </a:r>
            <a:r>
              <a:rPr lang="en-US" sz="2400" dirty="0">
                <a:solidFill>
                  <a:schemeClr val="tx1"/>
                </a:solidFill>
              </a:rPr>
              <a:t> </a:t>
            </a:r>
            <a:r>
              <a:rPr lang="en-US" sz="2400" dirty="0" err="1">
                <a:solidFill>
                  <a:schemeClr val="tx1"/>
                </a:solidFill>
              </a:rPr>
              <a:t>độc</a:t>
            </a:r>
            <a:r>
              <a:rPr lang="en-US" sz="2400" dirty="0">
                <a:solidFill>
                  <a:schemeClr val="tx1"/>
                </a:solidFill>
              </a:rPr>
              <a:t> </a:t>
            </a:r>
            <a:r>
              <a:rPr lang="en-US" sz="2400" dirty="0" err="1">
                <a:solidFill>
                  <a:schemeClr val="tx1"/>
                </a:solidFill>
              </a:rPr>
              <a:t>lập</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chủ</a:t>
            </a:r>
            <a:r>
              <a:rPr lang="en-US" sz="2400" dirty="0">
                <a:solidFill>
                  <a:schemeClr val="tx1"/>
                </a:solidFill>
              </a:rPr>
              <a:t>,</a:t>
            </a:r>
          </a:p>
          <a:p>
            <a:pPr algn="ctr" eaLnBrk="1" hangingPunct="1">
              <a:defRPr/>
            </a:pP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tự</a:t>
            </a:r>
            <a:r>
              <a:rPr lang="en-US" sz="2400" dirty="0">
                <a:solidFill>
                  <a:schemeClr val="tx1"/>
                </a:solidFill>
              </a:rPr>
              <a:t> </a:t>
            </a:r>
            <a:r>
              <a:rPr lang="en-US" sz="2400" dirty="0" err="1">
                <a:solidFill>
                  <a:schemeClr val="tx1"/>
                </a:solidFill>
              </a:rPr>
              <a:t>cường</a:t>
            </a:r>
            <a:endParaRPr lang="en-US" sz="2300" b="1" dirty="0">
              <a:solidFill>
                <a:schemeClr val="tx1"/>
              </a:solidFill>
              <a:latin typeface="Times New Roman" pitchFamily="18" charset="0"/>
              <a:cs typeface="Times New Roman" pitchFamily="18" charset="0"/>
            </a:endParaRPr>
          </a:p>
        </p:txBody>
      </p:sp>
      <p:sp>
        <p:nvSpPr>
          <p:cNvPr id="18440" name="Text Box 16"/>
          <p:cNvSpPr txBox="1">
            <a:spLocks noChangeArrowheads="1"/>
          </p:cNvSpPr>
          <p:nvPr/>
        </p:nvSpPr>
        <p:spPr bwMode="auto">
          <a:xfrm>
            <a:off x="1676401" y="1309689"/>
            <a:ext cx="11207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13</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172200"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844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833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17220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17220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172200"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172200"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4876800" y="6186488"/>
            <a:ext cx="1030288"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1845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3" name="Text Box 69"/>
          <p:cNvSpPr txBox="1">
            <a:spLocks noChangeArrowheads="1"/>
          </p:cNvSpPr>
          <p:nvPr/>
        </p:nvSpPr>
        <p:spPr bwMode="auto">
          <a:xfrm>
            <a:off x="2057400" y="758826"/>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01813" y="3824288"/>
            <a:ext cx="4216400" cy="1357312"/>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C</a:t>
            </a:r>
            <a:r>
              <a:rPr lang="vi-VN" sz="2400" dirty="0">
                <a:solidFill>
                  <a:schemeClr val="tx1"/>
                </a:solidFill>
              </a:rPr>
              <a:t>. Giữ vững</a:t>
            </a:r>
            <a:r>
              <a:rPr lang="en-US" sz="2400" dirty="0">
                <a:solidFill>
                  <a:schemeClr val="tx1"/>
                </a:solidFill>
              </a:rPr>
              <a:t> </a:t>
            </a:r>
            <a:r>
              <a:rPr lang="en-US" sz="2400" dirty="0" err="1">
                <a:solidFill>
                  <a:schemeClr val="tx1"/>
                </a:solidFill>
              </a:rPr>
              <a:t>được</a:t>
            </a:r>
            <a:r>
              <a:rPr lang="vi-VN" sz="2400" dirty="0">
                <a:solidFill>
                  <a:schemeClr val="tx1"/>
                </a:solidFill>
              </a:rPr>
              <a:t> hòa bình,</a:t>
            </a:r>
            <a:endParaRPr lang="en-US" sz="2400" dirty="0">
              <a:solidFill>
                <a:schemeClr val="tx1"/>
              </a:solidFill>
            </a:endParaRPr>
          </a:p>
          <a:p>
            <a:pPr algn="ctr" eaLnBrk="1" hangingPunct="1">
              <a:defRPr/>
            </a:pPr>
            <a:r>
              <a:rPr lang="vi-VN" sz="2400" dirty="0">
                <a:solidFill>
                  <a:schemeClr val="tx1"/>
                </a:solidFill>
              </a:rPr>
              <a:t> ổn định đất nước</a:t>
            </a:r>
            <a:endParaRPr lang="en-US" sz="2300" b="1" dirty="0">
              <a:solidFill>
                <a:schemeClr val="tx1"/>
              </a:solidFill>
              <a:latin typeface="Times New Roman" pitchFamily="18" charset="0"/>
              <a:cs typeface="Times New Roman" pitchFamily="18" charset="0"/>
            </a:endParaRPr>
          </a:p>
        </p:txBody>
      </p:sp>
      <p:sp>
        <p:nvSpPr>
          <p:cNvPr id="28" name="AutoShape 13"/>
          <p:cNvSpPr>
            <a:spLocks noChangeArrowheads="1"/>
          </p:cNvSpPr>
          <p:nvPr/>
        </p:nvSpPr>
        <p:spPr bwMode="auto">
          <a:xfrm>
            <a:off x="6248400" y="3824288"/>
            <a:ext cx="4114800" cy="1357312"/>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a:t>
            </a:r>
            <a:r>
              <a:rPr lang="vi-VN" sz="2400" dirty="0">
                <a:solidFill>
                  <a:schemeClr val="tx1"/>
                </a:solidFill>
              </a:rPr>
              <a:t>. </a:t>
            </a:r>
            <a:r>
              <a:rPr lang="en-US" sz="2400" dirty="0" err="1">
                <a:solidFill>
                  <a:schemeClr val="tx1"/>
                </a:solidFill>
              </a:rPr>
              <a:t>Rất</a:t>
            </a:r>
            <a:r>
              <a:rPr lang="en-US" sz="2400" dirty="0">
                <a:solidFill>
                  <a:schemeClr val="tx1"/>
                </a:solidFill>
              </a:rPr>
              <a:t> </a:t>
            </a:r>
            <a:r>
              <a:rPr lang="en-US" sz="2400" dirty="0" err="1">
                <a:solidFill>
                  <a:schemeClr val="tx1"/>
                </a:solidFill>
              </a:rPr>
              <a:t>nhiều</a:t>
            </a:r>
            <a:r>
              <a:rPr lang="en-US" sz="2400" dirty="0">
                <a:solidFill>
                  <a:schemeClr val="tx1"/>
                </a:solidFill>
              </a:rPr>
              <a:t> </a:t>
            </a:r>
            <a:r>
              <a:rPr lang="en-US" sz="2400" dirty="0" err="1">
                <a:solidFill>
                  <a:schemeClr val="tx1"/>
                </a:solidFill>
              </a:rPr>
              <a:t>yếu</a:t>
            </a:r>
            <a:r>
              <a:rPr lang="en-US" sz="2400" dirty="0">
                <a:solidFill>
                  <a:schemeClr val="tx1"/>
                </a:solidFill>
              </a:rPr>
              <a:t> </a:t>
            </a:r>
            <a:r>
              <a:rPr lang="en-US" sz="2400" dirty="0" err="1">
                <a:solidFill>
                  <a:schemeClr val="tx1"/>
                </a:solidFill>
              </a:rPr>
              <a:t>tố</a:t>
            </a:r>
            <a:r>
              <a:rPr lang="en-US" sz="2400" dirty="0">
                <a:solidFill>
                  <a:schemeClr val="tx1"/>
                </a:solidFill>
              </a:rPr>
              <a:t> </a:t>
            </a:r>
            <a:r>
              <a:rPr lang="en-US" sz="2400" dirty="0" err="1">
                <a:solidFill>
                  <a:schemeClr val="tx1"/>
                </a:solidFill>
              </a:rPr>
              <a:t>thực</a:t>
            </a:r>
            <a:r>
              <a:rPr lang="en-US" sz="2400" dirty="0">
                <a:solidFill>
                  <a:schemeClr val="tx1"/>
                </a:solidFill>
              </a:rPr>
              <a:t> </a:t>
            </a:r>
            <a:r>
              <a:rPr lang="en-US" sz="2400" dirty="0" err="1">
                <a:solidFill>
                  <a:schemeClr val="tx1"/>
                </a:solidFill>
              </a:rPr>
              <a:t>tiễn</a:t>
            </a:r>
            <a:r>
              <a:rPr lang="en-US" sz="2400" dirty="0">
                <a:solidFill>
                  <a:schemeClr val="tx1"/>
                </a:solidFill>
              </a:rPr>
              <a:t> </a:t>
            </a:r>
          </a:p>
          <a:p>
            <a:pPr algn="ctr">
              <a:defRPr/>
            </a:pPr>
            <a:r>
              <a:rPr lang="en-US" sz="2400" dirty="0" err="1">
                <a:solidFill>
                  <a:schemeClr val="tx1"/>
                </a:solidFill>
              </a:rPr>
              <a:t>lịch</a:t>
            </a:r>
            <a:r>
              <a:rPr lang="en-US" sz="2400" dirty="0">
                <a:solidFill>
                  <a:schemeClr val="tx1"/>
                </a:solidFill>
              </a:rPr>
              <a:t> </a:t>
            </a:r>
            <a:r>
              <a:rPr lang="en-US" sz="2400" dirty="0" err="1">
                <a:solidFill>
                  <a:schemeClr val="tx1"/>
                </a:solidFill>
              </a:rPr>
              <a:t>sử</a:t>
            </a:r>
            <a:r>
              <a:rPr lang="en-US" sz="2400" dirty="0">
                <a:solidFill>
                  <a:schemeClr val="tx1"/>
                </a:solidFill>
              </a:rPr>
              <a:t>, </a:t>
            </a:r>
            <a:r>
              <a:rPr lang="en-US" sz="2400" dirty="0" err="1">
                <a:solidFill>
                  <a:schemeClr val="tx1"/>
                </a:solidFill>
              </a:rPr>
              <a:t>hiện</a:t>
            </a:r>
            <a:r>
              <a:rPr lang="en-US" sz="2400" dirty="0">
                <a:solidFill>
                  <a:schemeClr val="tx1"/>
                </a:solidFill>
              </a:rPr>
              <a:t> </a:t>
            </a:r>
            <a:r>
              <a:rPr lang="en-US" sz="2400" dirty="0" err="1">
                <a:solidFill>
                  <a:schemeClr val="tx1"/>
                </a:solidFill>
              </a:rPr>
              <a:t>tại</a:t>
            </a:r>
            <a:endParaRPr lang="vi-VN" sz="2200" b="1" dirty="0">
              <a:solidFill>
                <a:schemeClr val="tx1"/>
              </a:solidFill>
            </a:endParaRPr>
          </a:p>
        </p:txBody>
      </p:sp>
      <p:pic>
        <p:nvPicPr>
          <p:cNvPr id="1845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3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547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8" restart="whenNotActive" fill="hold" evtFilter="cancelBubble" nodeType="interactiveSeq">
                <p:stCondLst>
                  <p:cond evt="onClick" delay="0">
                    <p:tgtEl>
                      <p:spTgt spid="10549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5498"/>
                                        </p:tgtEl>
                                      </p:cBhvr>
                                    </p:animEffect>
                                    <p:set>
                                      <p:cBhvr>
                                        <p:cTn id="43"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5497"/>
                                        </p:tgtEl>
                                      </p:cBhvr>
                                    </p:animEffect>
                                    <p:set>
                                      <p:cBhvr>
                                        <p:cTn id="47"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5496"/>
                                        </p:tgtEl>
                                      </p:cBhvr>
                                    </p:animEffect>
                                    <p:set>
                                      <p:cBhvr>
                                        <p:cTn id="51"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5495"/>
                                        </p:tgtEl>
                                      </p:cBhvr>
                                    </p:animEffect>
                                    <p:set>
                                      <p:cBhvr>
                                        <p:cTn id="55"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5494"/>
                                        </p:tgtEl>
                                      </p:cBhvr>
                                    </p:animEffect>
                                    <p:set>
                                      <p:cBhvr>
                                        <p:cTn id="59"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5493"/>
                                        </p:tgtEl>
                                      </p:cBhvr>
                                    </p:animEffect>
                                    <p:set>
                                      <p:cBhvr>
                                        <p:cTn id="63"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5491"/>
                                        </p:tgtEl>
                                      </p:cBhvr>
                                    </p:animEffect>
                                    <p:set>
                                      <p:cBhvr>
                                        <p:cTn id="67"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5474"/>
                                        </p:tgtEl>
                                      </p:cBhvr>
                                    </p:animEffect>
                                    <p:set>
                                      <p:cBhvr>
                                        <p:cTn id="71"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2611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89288" y="1443038"/>
            <a:ext cx="6970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“Chính trị tinh thần” </a:t>
            </a:r>
            <a:r>
              <a:rPr lang="en-US" altLang="en-US" sz="2400"/>
              <a:t>là yếu tố quyết định thắng lợi:</a:t>
            </a:r>
          </a:p>
        </p:txBody>
      </p:sp>
      <p:sp>
        <p:nvSpPr>
          <p:cNvPr id="65541" name="AutoShape 5"/>
          <p:cNvSpPr>
            <a:spLocks noChangeArrowheads="1"/>
          </p:cNvSpPr>
          <p:nvPr/>
        </p:nvSpPr>
        <p:spPr bwMode="auto">
          <a:xfrm>
            <a:off x="2057400" y="2309814"/>
            <a:ext cx="3733800" cy="13477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Trên chiến trường</a:t>
            </a:r>
          </a:p>
        </p:txBody>
      </p:sp>
      <p:sp>
        <p:nvSpPr>
          <p:cNvPr id="65549" name="AutoShape 13"/>
          <p:cNvSpPr>
            <a:spLocks noChangeArrowheads="1"/>
          </p:cNvSpPr>
          <p:nvPr/>
        </p:nvSpPr>
        <p:spPr bwMode="auto">
          <a:xfrm>
            <a:off x="2057400" y="4064000"/>
            <a:ext cx="3733800" cy="1346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Trong cuộc chiến</a:t>
            </a:r>
            <a:endParaRPr lang="vi-VN" altLang="en-US" sz="2400" b="1"/>
          </a:p>
        </p:txBody>
      </p:sp>
      <p:sp>
        <p:nvSpPr>
          <p:cNvPr id="19464" name="Text Box 16"/>
          <p:cNvSpPr txBox="1">
            <a:spLocks noChangeArrowheads="1"/>
          </p:cNvSpPr>
          <p:nvPr/>
        </p:nvSpPr>
        <p:spPr bwMode="auto">
          <a:xfrm>
            <a:off x="17637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14</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946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0563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2706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261100"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270625"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270625"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270625"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4876800" y="61102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1947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7"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477000" y="2309814"/>
            <a:ext cx="3810000" cy="13477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Trong chiến tranh</a:t>
            </a:r>
            <a:endParaRPr lang="vi-VN" altLang="en-US" sz="2400" b="1"/>
          </a:p>
        </p:txBody>
      </p:sp>
      <p:sp>
        <p:nvSpPr>
          <p:cNvPr id="28" name="AutoShape 13"/>
          <p:cNvSpPr>
            <a:spLocks noChangeArrowheads="1"/>
          </p:cNvSpPr>
          <p:nvPr/>
        </p:nvSpPr>
        <p:spPr bwMode="auto">
          <a:xfrm>
            <a:off x="6477000" y="4064000"/>
            <a:ext cx="3810000" cy="1346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Trên mọi mặt trận</a:t>
            </a:r>
            <a:endParaRPr lang="en-US" altLang="en-US" sz="2400" b="1"/>
          </a:p>
        </p:txBody>
      </p:sp>
      <p:pic>
        <p:nvPicPr>
          <p:cNvPr id="1948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99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7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7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7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650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8" restart="whenNotActive" fill="hold" evtFilter="cancelBubble" nodeType="interactiveSeq">
                <p:stCondLst>
                  <p:cond evt="onClick" delay="0">
                    <p:tgtEl>
                      <p:spTgt spid="10652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6522"/>
                                        </p:tgtEl>
                                      </p:cBhvr>
                                    </p:animEffect>
                                    <p:set>
                                      <p:cBhvr>
                                        <p:cTn id="43"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6521"/>
                                        </p:tgtEl>
                                      </p:cBhvr>
                                    </p:animEffect>
                                    <p:set>
                                      <p:cBhvr>
                                        <p:cTn id="47"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6520"/>
                                        </p:tgtEl>
                                      </p:cBhvr>
                                    </p:animEffect>
                                    <p:set>
                                      <p:cBhvr>
                                        <p:cTn id="51"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6519"/>
                                        </p:tgtEl>
                                      </p:cBhvr>
                                    </p:animEffect>
                                    <p:set>
                                      <p:cBhvr>
                                        <p:cTn id="55"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6518"/>
                                        </p:tgtEl>
                                      </p:cBhvr>
                                    </p:animEffect>
                                    <p:set>
                                      <p:cBhvr>
                                        <p:cTn id="59"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6517"/>
                                        </p:tgtEl>
                                      </p:cBhvr>
                                    </p:animEffect>
                                    <p:set>
                                      <p:cBhvr>
                                        <p:cTn id="63"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6515"/>
                                        </p:tgtEl>
                                      </p:cBhvr>
                                    </p:animEffect>
                                    <p:set>
                                      <p:cBhvr>
                                        <p:cTn id="67"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6498"/>
                                        </p:tgtEl>
                                      </p:cBhvr>
                                    </p:animEffect>
                                    <p:set>
                                      <p:cBhvr>
                                        <p:cTn id="71"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753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9" name="Oval 19"/>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0485"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753600" y="6121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7542" name="Oval 22"/>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7543" name="Oval 23"/>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7544" name="Oval 24"/>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7545" name="Oval 25"/>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7546" name="Oval 26"/>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7547" name="Text Box 27"/>
          <p:cNvSpPr txBox="1">
            <a:spLocks noChangeArrowheads="1"/>
          </p:cNvSpPr>
          <p:nvPr/>
        </p:nvSpPr>
        <p:spPr bwMode="auto">
          <a:xfrm>
            <a:off x="4953000" y="6186488"/>
            <a:ext cx="9906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049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Text Box 69"/>
          <p:cNvSpPr txBox="1">
            <a:spLocks noChangeArrowheads="1"/>
          </p:cNvSpPr>
          <p:nvPr/>
        </p:nvSpPr>
        <p:spPr bwMode="auto">
          <a:xfrm>
            <a:off x="1981200" y="762001"/>
            <a:ext cx="817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20496"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p:cNvSpPr txBox="1">
            <a:spLocks noChangeArrowheads="1"/>
          </p:cNvSpPr>
          <p:nvPr/>
        </p:nvSpPr>
        <p:spPr bwMode="auto">
          <a:xfrm>
            <a:off x="3429000" y="1143001"/>
            <a:ext cx="673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Nền quốc phòng toàn dân, an ninh nhân dân của nước ta, thực chất là:</a:t>
            </a:r>
          </a:p>
        </p:txBody>
      </p:sp>
      <p:sp>
        <p:nvSpPr>
          <p:cNvPr id="38" name="AutoShape 5"/>
          <p:cNvSpPr>
            <a:spLocks noChangeArrowheads="1"/>
          </p:cNvSpPr>
          <p:nvPr/>
        </p:nvSpPr>
        <p:spPr bwMode="auto">
          <a:xfrm>
            <a:off x="1828800" y="4114800"/>
            <a:ext cx="42418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Sức mạnh quốc phòng, </a:t>
            </a:r>
          </a:p>
          <a:p>
            <a:pPr algn="ctr">
              <a:spcBef>
                <a:spcPct val="0"/>
              </a:spcBef>
              <a:buFontTx/>
              <a:buNone/>
            </a:pPr>
            <a:r>
              <a:rPr lang="en-US" altLang="en-US" sz="2400"/>
              <a:t>an ninh của đất nước </a:t>
            </a:r>
          </a:p>
        </p:txBody>
      </p:sp>
      <p:sp>
        <p:nvSpPr>
          <p:cNvPr id="20501" name="Text Box 16"/>
          <p:cNvSpPr txBox="1">
            <a:spLocks noChangeArrowheads="1"/>
          </p:cNvSpPr>
          <p:nvPr/>
        </p:nvSpPr>
        <p:spPr bwMode="auto">
          <a:xfrm>
            <a:off x="1731964" y="13716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15</a:t>
            </a:r>
          </a:p>
        </p:txBody>
      </p:sp>
      <p:sp>
        <p:nvSpPr>
          <p:cNvPr id="42" name="AutoShape 9"/>
          <p:cNvSpPr>
            <a:spLocks noChangeArrowheads="1"/>
          </p:cNvSpPr>
          <p:nvPr/>
        </p:nvSpPr>
        <p:spPr bwMode="auto">
          <a:xfrm>
            <a:off x="6248400" y="4114800"/>
            <a:ext cx="41910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Nền tảng quốc phòng, </a:t>
            </a:r>
          </a:p>
          <a:p>
            <a:pPr algn="ctr">
              <a:spcBef>
                <a:spcPct val="0"/>
              </a:spcBef>
              <a:buFontTx/>
              <a:buNone/>
            </a:pPr>
            <a:r>
              <a:rPr lang="en-US" altLang="en-US" sz="2400"/>
              <a:t>an ninh của đất nước</a:t>
            </a:r>
            <a:endParaRPr lang="vi-VN" altLang="en-US" sz="2400" b="1"/>
          </a:p>
        </p:txBody>
      </p:sp>
      <p:sp>
        <p:nvSpPr>
          <p:cNvPr id="25" name="AutoShape 9"/>
          <p:cNvSpPr>
            <a:spLocks noChangeArrowheads="1"/>
          </p:cNvSpPr>
          <p:nvPr/>
        </p:nvSpPr>
        <p:spPr bwMode="auto">
          <a:xfrm>
            <a:off x="6248400" y="2590800"/>
            <a:ext cx="41910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Khả năng quốc phòng, </a:t>
            </a:r>
          </a:p>
          <a:p>
            <a:pPr algn="ctr">
              <a:spcBef>
                <a:spcPct val="0"/>
              </a:spcBef>
              <a:buFontTx/>
              <a:buNone/>
            </a:pPr>
            <a:r>
              <a:rPr lang="en-US" altLang="en-US" sz="2400"/>
              <a:t>an ninh của đất nước </a:t>
            </a:r>
            <a:endParaRPr lang="vi-VN" altLang="en-US" sz="2400" b="1"/>
          </a:p>
        </p:txBody>
      </p:sp>
      <p:sp>
        <p:nvSpPr>
          <p:cNvPr id="26" name="AutoShape 9"/>
          <p:cNvSpPr>
            <a:spLocks noChangeArrowheads="1"/>
          </p:cNvSpPr>
          <p:nvPr/>
        </p:nvSpPr>
        <p:spPr bwMode="auto">
          <a:xfrm>
            <a:off x="1828800" y="2514600"/>
            <a:ext cx="42418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Tiềm lực quốc phòng, </a:t>
            </a:r>
          </a:p>
          <a:p>
            <a:pPr algn="ctr">
              <a:spcBef>
                <a:spcPct val="0"/>
              </a:spcBef>
              <a:buFontTx/>
              <a:buNone/>
            </a:pPr>
            <a:r>
              <a:rPr lang="en-US" altLang="en-US" sz="2400"/>
              <a:t>an ninh của đất nước </a:t>
            </a:r>
            <a:endParaRPr lang="vi-VN" altLang="en-US" sz="2400" b="1"/>
          </a:p>
        </p:txBody>
      </p:sp>
      <p:pic>
        <p:nvPicPr>
          <p:cNvPr id="2050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220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320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420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520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07538"/>
                </p:tgtEl>
              </p:cMediaNode>
            </p:audio>
            <p:seq concurrent="1" nextAc="seek">
              <p:cTn id="27" restart="whenNotActive" fill="hold" evtFilter="cancelBubble" nodeType="interactiveSeq">
                <p:stCondLst>
                  <p:cond evt="onClick" delay="0">
                    <p:tgtEl>
                      <p:spTgt spid="107547"/>
                    </p:tgtEl>
                  </p:cond>
                </p:stCondLst>
                <p:endSync evt="end" delay="0">
                  <p:rtn val="all"/>
                </p:endSync>
                <p:childTnLst>
                  <p:par>
                    <p:cTn id="28" fill="hold" nodeType="clickPar">
                      <p:stCondLst>
                        <p:cond delay="0"/>
                      </p:stCondLst>
                      <p:childTnLst>
                        <p:par>
                          <p:cTn id="29" fill="hold" nodeType="afterGroup">
                            <p:stCondLst>
                              <p:cond delay="0"/>
                            </p:stCondLst>
                            <p:childTnLst>
                              <p:par>
                                <p:cTn id="30" presetID="4" presetClass="exit" presetSubtype="16" fill="hold" grpId="0" nodeType="afterEffect">
                                  <p:stCondLst>
                                    <p:cond delay="1000"/>
                                  </p:stCondLst>
                                  <p:childTnLst>
                                    <p:animEffect transition="out" filter="box(in)">
                                      <p:cBhvr>
                                        <p:cTn id="31" dur="500"/>
                                        <p:tgtEl>
                                          <p:spTgt spid="107546"/>
                                        </p:tgtEl>
                                      </p:cBhvr>
                                    </p:animEffect>
                                    <p:set>
                                      <p:cBhvr>
                                        <p:cTn id="32"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0"/>
                                            </p:cond>
                                          </p:stCondLst>
                                          <p:endCondLst>
                                            <p:cond evt="onStopAudio" delay="0">
                                              <p:tgtEl>
                                                <p:sldTgt/>
                                              </p:tgtEl>
                                            </p:cond>
                                          </p:endCondLst>
                                        </p:cTn>
                                        <p:tgtEl>
                                          <p:sndTgt r:embed="rId3" name="beep.wav"/>
                                        </p:tgtEl>
                                      </p:cMediaNode>
                                    </p:audio>
                                  </p:subTnLst>
                                </p:cTn>
                              </p:par>
                            </p:childTnLst>
                          </p:cTn>
                        </p:par>
                        <p:par>
                          <p:cTn id="33" fill="hold" nodeType="afterGroup">
                            <p:stCondLst>
                              <p:cond delay="1500"/>
                            </p:stCondLst>
                            <p:childTnLst>
                              <p:par>
                                <p:cTn id="34" presetID="4" presetClass="exit" presetSubtype="16" fill="hold" grpId="0" nodeType="afterEffect">
                                  <p:stCondLst>
                                    <p:cond delay="1000"/>
                                  </p:stCondLst>
                                  <p:childTnLst>
                                    <p:animEffect transition="out" filter="box(in)">
                                      <p:cBhvr>
                                        <p:cTn id="35" dur="500"/>
                                        <p:tgtEl>
                                          <p:spTgt spid="107545"/>
                                        </p:tgtEl>
                                      </p:cBhvr>
                                    </p:animEffect>
                                    <p:set>
                                      <p:cBhvr>
                                        <p:cTn id="36"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4"/>
                                            </p:cond>
                                          </p:stCondLst>
                                          <p:endCondLst>
                                            <p:cond evt="onStopAudio" delay="0">
                                              <p:tgtEl>
                                                <p:sldTgt/>
                                              </p:tgtEl>
                                            </p:cond>
                                          </p:endCondLst>
                                        </p:cTn>
                                        <p:tgtEl>
                                          <p:sndTgt r:embed="rId3" name="beep.wav"/>
                                        </p:tgtEl>
                                      </p:cMediaNode>
                                    </p:audio>
                                  </p:subTnLst>
                                </p:cTn>
                              </p:par>
                            </p:childTnLst>
                          </p:cTn>
                        </p:par>
                        <p:par>
                          <p:cTn id="37" fill="hold" nodeType="afterGroup">
                            <p:stCondLst>
                              <p:cond delay="3000"/>
                            </p:stCondLst>
                            <p:childTnLst>
                              <p:par>
                                <p:cTn id="38" presetID="4" presetClass="exit" presetSubtype="16" fill="hold" grpId="0" nodeType="afterEffect">
                                  <p:stCondLst>
                                    <p:cond delay="1000"/>
                                  </p:stCondLst>
                                  <p:childTnLst>
                                    <p:animEffect transition="out" filter="box(in)">
                                      <p:cBhvr>
                                        <p:cTn id="39" dur="500"/>
                                        <p:tgtEl>
                                          <p:spTgt spid="107544"/>
                                        </p:tgtEl>
                                      </p:cBhvr>
                                    </p:animEffect>
                                    <p:set>
                                      <p:cBhvr>
                                        <p:cTn id="40"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3" name="beep.wav"/>
                                        </p:tgtEl>
                                      </p:cMediaNode>
                                    </p:audio>
                                  </p:subTnLst>
                                </p:cTn>
                              </p:par>
                            </p:childTnLst>
                          </p:cTn>
                        </p:par>
                        <p:par>
                          <p:cTn id="41" fill="hold" nodeType="afterGroup">
                            <p:stCondLst>
                              <p:cond delay="4500"/>
                            </p:stCondLst>
                            <p:childTnLst>
                              <p:par>
                                <p:cTn id="42" presetID="4" presetClass="exit" presetSubtype="16" fill="hold" grpId="0" nodeType="afterEffect">
                                  <p:stCondLst>
                                    <p:cond delay="1000"/>
                                  </p:stCondLst>
                                  <p:childTnLst>
                                    <p:animEffect transition="out" filter="box(in)">
                                      <p:cBhvr>
                                        <p:cTn id="43" dur="500"/>
                                        <p:tgtEl>
                                          <p:spTgt spid="107543"/>
                                        </p:tgtEl>
                                      </p:cBhvr>
                                    </p:animEffect>
                                    <p:set>
                                      <p:cBhvr>
                                        <p:cTn id="44"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3" name="beep.wav"/>
                                        </p:tgtEl>
                                      </p:cMediaNode>
                                    </p:audio>
                                  </p:subTnLst>
                                </p:cTn>
                              </p:par>
                            </p:childTnLst>
                          </p:cTn>
                        </p:par>
                        <p:par>
                          <p:cTn id="45" fill="hold" nodeType="afterGroup">
                            <p:stCondLst>
                              <p:cond delay="6000"/>
                            </p:stCondLst>
                            <p:childTnLst>
                              <p:par>
                                <p:cTn id="46" presetID="4" presetClass="exit" presetSubtype="16" fill="hold" grpId="0" nodeType="afterEffect">
                                  <p:stCondLst>
                                    <p:cond delay="1000"/>
                                  </p:stCondLst>
                                  <p:childTnLst>
                                    <p:animEffect transition="out" filter="box(in)">
                                      <p:cBhvr>
                                        <p:cTn id="47" dur="500"/>
                                        <p:tgtEl>
                                          <p:spTgt spid="107542"/>
                                        </p:tgtEl>
                                      </p:cBhvr>
                                    </p:animEffect>
                                    <p:set>
                                      <p:cBhvr>
                                        <p:cTn id="48"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3" name="beep.wav"/>
                                        </p:tgtEl>
                                      </p:cMediaNode>
                                    </p:audio>
                                  </p:subTnLst>
                                </p:cTn>
                              </p:par>
                            </p:childTnLst>
                          </p:cTn>
                        </p:par>
                        <p:par>
                          <p:cTn id="49" fill="hold" nodeType="afterGroup">
                            <p:stCondLst>
                              <p:cond delay="7500"/>
                            </p:stCondLst>
                            <p:childTnLst>
                              <p:par>
                                <p:cTn id="50" presetID="4" presetClass="exit" presetSubtype="16" fill="hold" grpId="0" nodeType="afterEffect">
                                  <p:stCondLst>
                                    <p:cond delay="1000"/>
                                  </p:stCondLst>
                                  <p:childTnLst>
                                    <p:animEffect transition="out" filter="box(in)">
                                      <p:cBhvr>
                                        <p:cTn id="51" dur="500"/>
                                        <p:tgtEl>
                                          <p:spTgt spid="107541"/>
                                        </p:tgtEl>
                                      </p:cBhvr>
                                    </p:animEffect>
                                    <p:set>
                                      <p:cBhvr>
                                        <p:cTn id="52"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3" name="beep.wav"/>
                                        </p:tgtEl>
                                      </p:cMediaNode>
                                    </p:audio>
                                  </p:subTnLst>
                                </p:cTn>
                              </p:par>
                            </p:childTnLst>
                          </p:cTn>
                        </p:par>
                        <p:par>
                          <p:cTn id="53" fill="hold" nodeType="afterGroup">
                            <p:stCondLst>
                              <p:cond delay="9000"/>
                            </p:stCondLst>
                            <p:childTnLst>
                              <p:par>
                                <p:cTn id="54" presetID="4" presetClass="exit" presetSubtype="16" fill="hold" grpId="0" nodeType="afterEffect">
                                  <p:stCondLst>
                                    <p:cond delay="1000"/>
                                  </p:stCondLst>
                                  <p:childTnLst>
                                    <p:animEffect transition="out" filter="box(in)">
                                      <p:cBhvr>
                                        <p:cTn id="55" dur="500"/>
                                        <p:tgtEl>
                                          <p:spTgt spid="107539"/>
                                        </p:tgtEl>
                                      </p:cBhvr>
                                    </p:animEffect>
                                    <p:set>
                                      <p:cBhvr>
                                        <p:cTn id="56"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3" name="beep.wav"/>
                                        </p:tgtEl>
                                      </p:cMediaNode>
                                    </p:audio>
                                  </p:subTnLst>
                                </p:cTn>
                              </p:par>
                            </p:childTnLst>
                          </p:cTn>
                        </p:par>
                        <p:par>
                          <p:cTn id="57" fill="hold" nodeType="afterGroup">
                            <p:stCondLst>
                              <p:cond delay="10500"/>
                            </p:stCondLst>
                            <p:childTnLst>
                              <p:par>
                                <p:cTn id="58" presetID="4" presetClass="exit" presetSubtype="16" fill="hold" grpId="0" nodeType="afterEffect">
                                  <p:stCondLst>
                                    <p:cond delay="500"/>
                                  </p:stCondLst>
                                  <p:childTnLst>
                                    <p:animEffect transition="out" filter="box(in)">
                                      <p:cBhvr>
                                        <p:cTn id="59" dur="500"/>
                                        <p:tgtEl>
                                          <p:spTgt spid="107522"/>
                                        </p:tgtEl>
                                      </p:cBhvr>
                                    </p:animEffect>
                                    <p:set>
                                      <p:cBhvr>
                                        <p:cTn id="60"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1" restart="whenNotActive" fill="hold" evtFilter="cancelBubble" nodeType="interactiveSeq">
                <p:stCondLst>
                  <p:cond evt="onClick" delay="0">
                    <p:tgtEl>
                      <p:spTgt spid="35"/>
                    </p:tgtEl>
                  </p:cond>
                </p:stCondLst>
                <p:endSync evt="end" delay="0">
                  <p:rtn val="all"/>
                </p:endSync>
                <p:childTnLst>
                  <p:par>
                    <p:cTn id="62" fill="hold" nodeType="clickPar">
                      <p:stCondLst>
                        <p:cond delay="0"/>
                      </p:stCondLst>
                      <p:childTnLst>
                        <p:par>
                          <p:cTn id="63" fill="hold" nodeType="withGroup">
                            <p:stCondLst>
                              <p:cond delay="0"/>
                            </p:stCondLst>
                            <p:childTnLst>
                              <p:par>
                                <p:cTn id="64" presetID="22" presetClass="emph" presetSubtype="0" fill="hold" grpId="1" nodeType="clickEffect">
                                  <p:stCondLst>
                                    <p:cond delay="0"/>
                                  </p:stCondLst>
                                  <p:childTnLst>
                                    <p:animClr clrSpc="hsl" dir="cw">
                                      <p:cBhvr override="childStyle">
                                        <p:cTn id="65" dur="500" fill="hold"/>
                                        <p:tgtEl>
                                          <p:spTgt spid="38"/>
                                        </p:tgtEl>
                                        <p:attrNameLst>
                                          <p:attrName>style.color</p:attrName>
                                        </p:attrNameLst>
                                      </p:cBhvr>
                                      <p:by>
                                        <p:hsl h="-7200000" s="0" l="0"/>
                                      </p:by>
                                    </p:animClr>
                                    <p:animClr clrSpc="hsl" dir="cw">
                                      <p:cBhvr>
                                        <p:cTn id="66" dur="500" fill="hold"/>
                                        <p:tgtEl>
                                          <p:spTgt spid="38"/>
                                        </p:tgtEl>
                                        <p:attrNameLst>
                                          <p:attrName>fillcolor</p:attrName>
                                        </p:attrNameLst>
                                      </p:cBhvr>
                                      <p:by>
                                        <p:hsl h="-7200000" s="0" l="0"/>
                                      </p:by>
                                    </p:animClr>
                                    <p:animClr clrSpc="hsl" dir="cw">
                                      <p:cBhvr>
                                        <p:cTn id="67" dur="500" fill="hold"/>
                                        <p:tgtEl>
                                          <p:spTgt spid="38"/>
                                        </p:tgtEl>
                                        <p:attrNameLst>
                                          <p:attrName>stroke.color</p:attrName>
                                        </p:attrNameLst>
                                      </p:cBhvr>
                                      <p:by>
                                        <p:hsl h="-7200000" s="0" l="0"/>
                                      </p:by>
                                    </p:animClr>
                                    <p:set>
                                      <p:cBhvr>
                                        <p:cTn id="68" dur="500" fill="hold"/>
                                        <p:tgtEl>
                                          <p:spTgt spid="38"/>
                                        </p:tgtEl>
                                        <p:attrNameLst>
                                          <p:attrName>fill.type</p:attrName>
                                        </p:attrNameLst>
                                      </p:cBhvr>
                                      <p:to>
                                        <p:strVal val="solid"/>
                                      </p:to>
                                    </p:set>
                                  </p:childTnLst>
                                  <p:subTnLst>
                                    <p:audio>
                                      <p:cMediaNode>
                                        <p:cTn display="0" masterRel="sameClick">
                                          <p:stCondLst>
                                            <p:cond evt="begin" delay="0">
                                              <p:tn val="64"/>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37" grpId="0"/>
      <p:bldP spid="38" grpId="0" animBg="1"/>
      <p:bldP spid="38" grpId="1" animBg="1"/>
      <p:bldP spid="42"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ChangeArrowheads="1"/>
          </p:cNvSpPr>
          <p:nvPr/>
        </p:nvSpPr>
        <p:spPr bwMode="auto">
          <a:xfrm>
            <a:off x="2362200" y="2057400"/>
            <a:ext cx="7772400" cy="4559300"/>
          </a:xfrm>
          <a:prstGeom prst="roundRect">
            <a:avLst>
              <a:gd name="adj" fmla="val 16667"/>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p>
        </p:txBody>
      </p:sp>
      <p:pic>
        <p:nvPicPr>
          <p:cNvPr id="3075" name="Picture 4" descr="3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90800" y="1385888"/>
            <a:ext cx="6934200" cy="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4" action="ppaction://hlinksldjump"/>
          </p:cNvPr>
          <p:cNvSpPr>
            <a:spLocks noChangeArrowheads="1"/>
          </p:cNvSpPr>
          <p:nvPr/>
        </p:nvSpPr>
        <p:spPr bwMode="auto">
          <a:xfrm>
            <a:off x="3952875" y="2476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07</a:t>
            </a:r>
          </a:p>
        </p:txBody>
      </p:sp>
      <p:sp>
        <p:nvSpPr>
          <p:cNvPr id="60425" name="AutoShape 9">
            <a:hlinkClick r:id="rId5" action="ppaction://hlinksldjump"/>
          </p:cNvPr>
          <p:cNvSpPr>
            <a:spLocks noChangeArrowheads="1"/>
          </p:cNvSpPr>
          <p:nvPr/>
        </p:nvSpPr>
        <p:spPr bwMode="auto">
          <a:xfrm>
            <a:off x="3952875" y="30861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08</a:t>
            </a:r>
          </a:p>
        </p:txBody>
      </p:sp>
      <p:sp>
        <p:nvSpPr>
          <p:cNvPr id="60426" name="AutoShape 10">
            <a:hlinkClick r:id="rId6" action="ppaction://hlinksldjump"/>
          </p:cNvPr>
          <p:cNvSpPr>
            <a:spLocks noChangeArrowheads="1"/>
          </p:cNvSpPr>
          <p:nvPr/>
        </p:nvSpPr>
        <p:spPr bwMode="auto">
          <a:xfrm>
            <a:off x="3952875" y="3708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09</a:t>
            </a:r>
          </a:p>
        </p:txBody>
      </p:sp>
      <p:sp>
        <p:nvSpPr>
          <p:cNvPr id="60427" name="AutoShape 11">
            <a:hlinkClick r:id="rId7" action="ppaction://hlinksldjump"/>
          </p:cNvPr>
          <p:cNvSpPr>
            <a:spLocks noChangeArrowheads="1"/>
          </p:cNvSpPr>
          <p:nvPr/>
        </p:nvSpPr>
        <p:spPr bwMode="auto">
          <a:xfrm>
            <a:off x="3952875" y="5600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12</a:t>
            </a:r>
          </a:p>
        </p:txBody>
      </p:sp>
      <p:sp>
        <p:nvSpPr>
          <p:cNvPr id="60428" name="AutoShape 12">
            <a:hlinkClick r:id="rId8" action="ppaction://hlinksldjump"/>
          </p:cNvPr>
          <p:cNvSpPr>
            <a:spLocks noChangeArrowheads="1"/>
          </p:cNvSpPr>
          <p:nvPr/>
        </p:nvSpPr>
        <p:spPr bwMode="auto">
          <a:xfrm>
            <a:off x="3952875" y="4965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11</a:t>
            </a:r>
          </a:p>
        </p:txBody>
      </p:sp>
      <p:sp>
        <p:nvSpPr>
          <p:cNvPr id="60429" name="AutoShape 13">
            <a:hlinkClick r:id="rId9" action="ppaction://hlinksldjump"/>
          </p:cNvPr>
          <p:cNvSpPr>
            <a:spLocks noChangeArrowheads="1"/>
          </p:cNvSpPr>
          <p:nvPr/>
        </p:nvSpPr>
        <p:spPr bwMode="auto">
          <a:xfrm>
            <a:off x="3952875" y="4330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10</a:t>
            </a:r>
          </a:p>
        </p:txBody>
      </p:sp>
      <p:sp>
        <p:nvSpPr>
          <p:cNvPr id="60430" name="AutoShape 14">
            <a:hlinkClick r:id="rId10" action="ppaction://hlinksldjump"/>
          </p:cNvPr>
          <p:cNvSpPr>
            <a:spLocks noChangeArrowheads="1"/>
          </p:cNvSpPr>
          <p:nvPr/>
        </p:nvSpPr>
        <p:spPr bwMode="auto">
          <a:xfrm>
            <a:off x="5159375" y="2463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13</a:t>
            </a:r>
          </a:p>
        </p:txBody>
      </p:sp>
      <p:sp>
        <p:nvSpPr>
          <p:cNvPr id="60431" name="AutoShape 15">
            <a:hlinkClick r:id="rId11" action="ppaction://hlinksldjump"/>
          </p:cNvPr>
          <p:cNvSpPr>
            <a:spLocks noChangeArrowheads="1"/>
          </p:cNvSpPr>
          <p:nvPr/>
        </p:nvSpPr>
        <p:spPr bwMode="auto">
          <a:xfrm>
            <a:off x="5159375" y="3073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14</a:t>
            </a:r>
          </a:p>
        </p:txBody>
      </p:sp>
      <p:sp>
        <p:nvSpPr>
          <p:cNvPr id="60432" name="AutoShape 16">
            <a:hlinkClick r:id="rId12" action="ppaction://hlinksldjump"/>
          </p:cNvPr>
          <p:cNvSpPr>
            <a:spLocks noChangeArrowheads="1"/>
          </p:cNvSpPr>
          <p:nvPr/>
        </p:nvSpPr>
        <p:spPr bwMode="auto">
          <a:xfrm>
            <a:off x="5159375" y="3695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15</a:t>
            </a:r>
          </a:p>
        </p:txBody>
      </p:sp>
      <p:sp>
        <p:nvSpPr>
          <p:cNvPr id="60433" name="AutoShape 17">
            <a:hlinkClick r:id="rId13" action="ppaction://hlinksldjump"/>
          </p:cNvPr>
          <p:cNvSpPr>
            <a:spLocks noChangeArrowheads="1"/>
          </p:cNvSpPr>
          <p:nvPr/>
        </p:nvSpPr>
        <p:spPr bwMode="auto">
          <a:xfrm>
            <a:off x="5159375" y="5588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18</a:t>
            </a:r>
          </a:p>
        </p:txBody>
      </p:sp>
      <p:sp>
        <p:nvSpPr>
          <p:cNvPr id="60434" name="AutoShape 18">
            <a:hlinkClick r:id="rId14" action="ppaction://hlinksldjump"/>
          </p:cNvPr>
          <p:cNvSpPr>
            <a:spLocks noChangeArrowheads="1"/>
          </p:cNvSpPr>
          <p:nvPr/>
        </p:nvSpPr>
        <p:spPr bwMode="auto">
          <a:xfrm>
            <a:off x="5159375" y="4953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17</a:t>
            </a:r>
          </a:p>
        </p:txBody>
      </p:sp>
      <p:sp>
        <p:nvSpPr>
          <p:cNvPr id="60435" name="AutoShape 19">
            <a:hlinkClick r:id="rId12" action="ppaction://hlinksldjump"/>
          </p:cNvPr>
          <p:cNvSpPr>
            <a:spLocks noChangeArrowheads="1"/>
          </p:cNvSpPr>
          <p:nvPr/>
        </p:nvSpPr>
        <p:spPr bwMode="auto">
          <a:xfrm>
            <a:off x="5159375" y="4318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16</a:t>
            </a:r>
          </a:p>
        </p:txBody>
      </p:sp>
      <p:sp>
        <p:nvSpPr>
          <p:cNvPr id="60436" name="AutoShape 20">
            <a:hlinkClick r:id="rId15" action="ppaction://hlinksldjump"/>
          </p:cNvPr>
          <p:cNvSpPr>
            <a:spLocks noChangeArrowheads="1"/>
          </p:cNvSpPr>
          <p:nvPr/>
        </p:nvSpPr>
        <p:spPr bwMode="auto">
          <a:xfrm>
            <a:off x="6365875" y="2463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19</a:t>
            </a:r>
          </a:p>
        </p:txBody>
      </p:sp>
      <p:sp>
        <p:nvSpPr>
          <p:cNvPr id="60437" name="AutoShape 21">
            <a:hlinkClick r:id="rId16" action="ppaction://hlinksldjump"/>
          </p:cNvPr>
          <p:cNvSpPr>
            <a:spLocks noChangeArrowheads="1"/>
          </p:cNvSpPr>
          <p:nvPr/>
        </p:nvSpPr>
        <p:spPr bwMode="auto">
          <a:xfrm>
            <a:off x="6365875" y="3073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20</a:t>
            </a:r>
          </a:p>
        </p:txBody>
      </p:sp>
      <p:sp>
        <p:nvSpPr>
          <p:cNvPr id="60438" name="AutoShape 22">
            <a:hlinkClick r:id="rId17" action="ppaction://hlinksldjump"/>
          </p:cNvPr>
          <p:cNvSpPr>
            <a:spLocks noChangeArrowheads="1"/>
          </p:cNvSpPr>
          <p:nvPr/>
        </p:nvSpPr>
        <p:spPr bwMode="auto">
          <a:xfrm>
            <a:off x="6365875" y="3695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21</a:t>
            </a:r>
          </a:p>
        </p:txBody>
      </p:sp>
      <p:sp>
        <p:nvSpPr>
          <p:cNvPr id="60439" name="AutoShape 23">
            <a:hlinkClick r:id="rId18" action="ppaction://hlinksldjump"/>
          </p:cNvPr>
          <p:cNvSpPr>
            <a:spLocks noChangeArrowheads="1"/>
          </p:cNvSpPr>
          <p:nvPr/>
        </p:nvSpPr>
        <p:spPr bwMode="auto">
          <a:xfrm>
            <a:off x="6365875" y="5588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24</a:t>
            </a:r>
          </a:p>
        </p:txBody>
      </p:sp>
      <p:sp>
        <p:nvSpPr>
          <p:cNvPr id="60440" name="AutoShape 24">
            <a:hlinkClick r:id="rId19" action="ppaction://hlinksldjump"/>
          </p:cNvPr>
          <p:cNvSpPr>
            <a:spLocks noChangeArrowheads="1"/>
          </p:cNvSpPr>
          <p:nvPr/>
        </p:nvSpPr>
        <p:spPr bwMode="auto">
          <a:xfrm>
            <a:off x="6365875" y="4965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23</a:t>
            </a:r>
          </a:p>
        </p:txBody>
      </p:sp>
      <p:sp>
        <p:nvSpPr>
          <p:cNvPr id="60441" name="AutoShape 25">
            <a:hlinkClick r:id="rId20" action="ppaction://hlinksldjump"/>
          </p:cNvPr>
          <p:cNvSpPr>
            <a:spLocks noChangeArrowheads="1"/>
          </p:cNvSpPr>
          <p:nvPr/>
        </p:nvSpPr>
        <p:spPr bwMode="auto">
          <a:xfrm>
            <a:off x="6365875" y="4318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22</a:t>
            </a:r>
          </a:p>
        </p:txBody>
      </p:sp>
      <p:sp>
        <p:nvSpPr>
          <p:cNvPr id="60442" name="AutoShape 26">
            <a:hlinkClick r:id="rId21" action="ppaction://hlinksldjump"/>
          </p:cNvPr>
          <p:cNvSpPr>
            <a:spLocks noChangeArrowheads="1"/>
          </p:cNvSpPr>
          <p:nvPr/>
        </p:nvSpPr>
        <p:spPr bwMode="auto">
          <a:xfrm>
            <a:off x="2743200" y="2514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01</a:t>
            </a:r>
          </a:p>
        </p:txBody>
      </p:sp>
      <p:sp>
        <p:nvSpPr>
          <p:cNvPr id="60443" name="AutoShape 27">
            <a:hlinkClick r:id="rId22" action="ppaction://hlinksldjump"/>
          </p:cNvPr>
          <p:cNvSpPr>
            <a:spLocks noChangeArrowheads="1"/>
          </p:cNvSpPr>
          <p:nvPr/>
        </p:nvSpPr>
        <p:spPr bwMode="auto">
          <a:xfrm>
            <a:off x="2759075" y="3124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02</a:t>
            </a:r>
          </a:p>
        </p:txBody>
      </p:sp>
      <p:sp>
        <p:nvSpPr>
          <p:cNvPr id="60444" name="AutoShape 28">
            <a:hlinkClick r:id="rId23" action="ppaction://hlinksldjump"/>
          </p:cNvPr>
          <p:cNvSpPr>
            <a:spLocks noChangeArrowheads="1"/>
          </p:cNvSpPr>
          <p:nvPr/>
        </p:nvSpPr>
        <p:spPr bwMode="auto">
          <a:xfrm>
            <a:off x="2759075" y="3746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03</a:t>
            </a:r>
          </a:p>
        </p:txBody>
      </p:sp>
      <p:sp>
        <p:nvSpPr>
          <p:cNvPr id="60445" name="AutoShape 29">
            <a:hlinkClick r:id="rId24" action="ppaction://hlinksldjump"/>
          </p:cNvPr>
          <p:cNvSpPr>
            <a:spLocks noChangeArrowheads="1"/>
          </p:cNvSpPr>
          <p:nvPr/>
        </p:nvSpPr>
        <p:spPr bwMode="auto">
          <a:xfrm>
            <a:off x="2759075" y="5638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06</a:t>
            </a:r>
          </a:p>
        </p:txBody>
      </p:sp>
      <p:sp>
        <p:nvSpPr>
          <p:cNvPr id="60446" name="AutoShape 30">
            <a:hlinkClick r:id="rId25" action="ppaction://hlinksldjump"/>
          </p:cNvPr>
          <p:cNvSpPr>
            <a:spLocks noChangeArrowheads="1"/>
          </p:cNvSpPr>
          <p:nvPr/>
        </p:nvSpPr>
        <p:spPr bwMode="auto">
          <a:xfrm>
            <a:off x="2759075" y="5003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05</a:t>
            </a:r>
          </a:p>
        </p:txBody>
      </p:sp>
      <p:sp>
        <p:nvSpPr>
          <p:cNvPr id="60447" name="AutoShape 31">
            <a:hlinkClick r:id="rId26" action="ppaction://hlinksldjump"/>
          </p:cNvPr>
          <p:cNvSpPr>
            <a:spLocks noChangeArrowheads="1"/>
          </p:cNvSpPr>
          <p:nvPr/>
        </p:nvSpPr>
        <p:spPr bwMode="auto">
          <a:xfrm>
            <a:off x="2759075" y="4368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04</a:t>
            </a:r>
          </a:p>
        </p:txBody>
      </p:sp>
      <p:sp>
        <p:nvSpPr>
          <p:cNvPr id="60448" name="AutoShape 32">
            <a:hlinkClick r:id="rId27" action="ppaction://hlinksldjump"/>
          </p:cNvPr>
          <p:cNvSpPr>
            <a:spLocks noChangeArrowheads="1"/>
          </p:cNvSpPr>
          <p:nvPr/>
        </p:nvSpPr>
        <p:spPr bwMode="auto">
          <a:xfrm>
            <a:off x="7534275" y="2463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25</a:t>
            </a:r>
          </a:p>
        </p:txBody>
      </p:sp>
      <p:sp>
        <p:nvSpPr>
          <p:cNvPr id="60449" name="AutoShape 33">
            <a:hlinkClick r:id="rId28" action="ppaction://hlinksldjump"/>
          </p:cNvPr>
          <p:cNvSpPr>
            <a:spLocks noChangeArrowheads="1"/>
          </p:cNvSpPr>
          <p:nvPr/>
        </p:nvSpPr>
        <p:spPr bwMode="auto">
          <a:xfrm>
            <a:off x="7534275" y="3073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26</a:t>
            </a:r>
          </a:p>
        </p:txBody>
      </p:sp>
      <p:sp>
        <p:nvSpPr>
          <p:cNvPr id="60450" name="AutoShape 34">
            <a:hlinkClick r:id="rId29" action="ppaction://hlinksldjump"/>
          </p:cNvPr>
          <p:cNvSpPr>
            <a:spLocks noChangeArrowheads="1"/>
          </p:cNvSpPr>
          <p:nvPr/>
        </p:nvSpPr>
        <p:spPr bwMode="auto">
          <a:xfrm>
            <a:off x="7534275" y="3695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27</a:t>
            </a:r>
          </a:p>
        </p:txBody>
      </p:sp>
      <p:sp>
        <p:nvSpPr>
          <p:cNvPr id="60451" name="AutoShape 35">
            <a:hlinkClick r:id="rId30" action="ppaction://hlinksldjump"/>
          </p:cNvPr>
          <p:cNvSpPr>
            <a:spLocks noChangeArrowheads="1"/>
          </p:cNvSpPr>
          <p:nvPr/>
        </p:nvSpPr>
        <p:spPr bwMode="auto">
          <a:xfrm>
            <a:off x="7534275" y="5588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30</a:t>
            </a:r>
          </a:p>
        </p:txBody>
      </p:sp>
      <p:sp>
        <p:nvSpPr>
          <p:cNvPr id="60452" name="AutoShape 36">
            <a:hlinkClick r:id="rId31" action="ppaction://hlinksldjump"/>
          </p:cNvPr>
          <p:cNvSpPr>
            <a:spLocks noChangeArrowheads="1"/>
          </p:cNvSpPr>
          <p:nvPr/>
        </p:nvSpPr>
        <p:spPr bwMode="auto">
          <a:xfrm>
            <a:off x="7534275" y="4953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29</a:t>
            </a:r>
          </a:p>
        </p:txBody>
      </p:sp>
      <p:sp>
        <p:nvSpPr>
          <p:cNvPr id="60453" name="AutoShape 37">
            <a:hlinkClick r:id="rId31" action="ppaction://hlinksldjump"/>
          </p:cNvPr>
          <p:cNvSpPr>
            <a:spLocks noChangeArrowheads="1"/>
          </p:cNvSpPr>
          <p:nvPr/>
        </p:nvSpPr>
        <p:spPr bwMode="auto">
          <a:xfrm>
            <a:off x="7534275" y="4318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28</a:t>
            </a:r>
          </a:p>
        </p:txBody>
      </p:sp>
      <p:sp>
        <p:nvSpPr>
          <p:cNvPr id="60475" name="AutoShape 59">
            <a:hlinkClick r:id="rId32" action="ppaction://hlinksldjump"/>
          </p:cNvPr>
          <p:cNvSpPr>
            <a:spLocks noChangeArrowheads="1"/>
          </p:cNvSpPr>
          <p:nvPr/>
        </p:nvSpPr>
        <p:spPr bwMode="auto">
          <a:xfrm>
            <a:off x="8610600" y="2476500"/>
            <a:ext cx="1066800" cy="5207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31</a:t>
            </a:r>
          </a:p>
        </p:txBody>
      </p:sp>
      <p:sp>
        <p:nvSpPr>
          <p:cNvPr id="60483" name="AutoShape 67">
            <a:hlinkClick r:id="rId33" action="ppaction://hlinksldjump"/>
          </p:cNvPr>
          <p:cNvSpPr>
            <a:spLocks noChangeArrowheads="1"/>
          </p:cNvSpPr>
          <p:nvPr/>
        </p:nvSpPr>
        <p:spPr bwMode="auto">
          <a:xfrm>
            <a:off x="8610600" y="3097214"/>
            <a:ext cx="1066800" cy="522287"/>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32</a:t>
            </a:r>
          </a:p>
        </p:txBody>
      </p:sp>
      <p:pic>
        <p:nvPicPr>
          <p:cNvPr id="60486" name="Picture 70" descr="Logo Doan 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525000" y="22860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9" name="Picture 1" descr="logoTDT-banquyen"/>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828800" y="1524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32">
            <a:hlinkClick r:id="rId27" action="ppaction://hlinksldjump"/>
          </p:cNvPr>
          <p:cNvSpPr>
            <a:spLocks noChangeArrowheads="1"/>
          </p:cNvSpPr>
          <p:nvPr/>
        </p:nvSpPr>
        <p:spPr bwMode="auto">
          <a:xfrm>
            <a:off x="5638800" y="1447800"/>
            <a:ext cx="1219200" cy="533400"/>
          </a:xfrm>
          <a:prstGeom prst="roundRect">
            <a:avLst>
              <a:gd name="adj" fmla="val 16667"/>
            </a:avLst>
          </a:prstGeom>
          <a:blipFill dpi="0" rotWithShape="1">
            <a:blip r:embed="rId36"/>
            <a:srcRect/>
            <a:tile tx="0" ty="0" sx="100000" sy="100000" flip="none" algn="tl"/>
          </a:blip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t>Bài 3</a:t>
            </a:r>
          </a:p>
        </p:txBody>
      </p:sp>
      <p:sp>
        <p:nvSpPr>
          <p:cNvPr id="41" name="AutoShape 67">
            <a:hlinkClick r:id="rId37" action="ppaction://hlinksldjump"/>
          </p:cNvPr>
          <p:cNvSpPr>
            <a:spLocks noChangeArrowheads="1"/>
          </p:cNvSpPr>
          <p:nvPr/>
        </p:nvSpPr>
        <p:spPr bwMode="auto">
          <a:xfrm>
            <a:off x="8610600" y="3714750"/>
            <a:ext cx="1066800" cy="5207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33</a:t>
            </a:r>
          </a:p>
        </p:txBody>
      </p:sp>
      <p:sp>
        <p:nvSpPr>
          <p:cNvPr id="42" name="AutoShape 67">
            <a:hlinkClick r:id="rId38" action="ppaction://hlinksldjump"/>
          </p:cNvPr>
          <p:cNvSpPr>
            <a:spLocks noChangeArrowheads="1"/>
          </p:cNvSpPr>
          <p:nvPr/>
        </p:nvSpPr>
        <p:spPr bwMode="auto">
          <a:xfrm>
            <a:off x="8610600" y="4302125"/>
            <a:ext cx="1066800" cy="522288"/>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34</a:t>
            </a:r>
          </a:p>
        </p:txBody>
      </p:sp>
      <p:sp>
        <p:nvSpPr>
          <p:cNvPr id="3113" name="Rectangle 42"/>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
        <p:nvSpPr>
          <p:cNvPr id="44" name="Text Box 69"/>
          <p:cNvSpPr txBox="1">
            <a:spLocks noChangeArrowheads="1"/>
          </p:cNvSpPr>
          <p:nvPr/>
        </p:nvSpPr>
        <p:spPr bwMode="auto">
          <a:xfrm>
            <a:off x="1550988" y="1033464"/>
            <a:ext cx="906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b="1" i="1"/>
              <a:t>RA SỨC HỌC TẬP, QUYẾT TÂM LUYỆN RÈN, XÂY DỰNG TỔ QUỐC, PHỤNG SỰ NHÂN DÂN</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44"/>
                                        </p:tgtEl>
                                        <p:attrNameLst>
                                          <p:attrName>style.visibility</p:attrName>
                                        </p:attrNameLst>
                                      </p:cBhvr>
                                      <p:to>
                                        <p:strVal val="visible"/>
                                      </p:to>
                                    </p:set>
                                    <p:anim calcmode="discrete" valueType="clr">
                                      <p:cBhvr override="childStyle">
                                        <p:cTn id="9"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44"/>
                                        </p:tgtEl>
                                        <p:attrNameLst>
                                          <p:attrName>fillcolor</p:attrName>
                                        </p:attrNameLst>
                                      </p:cBhvr>
                                      <p:tavLst>
                                        <p:tav tm="0">
                                          <p:val>
                                            <p:clrVal>
                                              <a:schemeClr val="accent2"/>
                                            </p:clrVal>
                                          </p:val>
                                        </p:tav>
                                        <p:tav tm="50000">
                                          <p:val>
                                            <p:clrVal>
                                              <a:schemeClr val="hlink"/>
                                            </p:clrVal>
                                          </p:val>
                                        </p:tav>
                                      </p:tavLst>
                                    </p:anim>
                                    <p:set>
                                      <p:cBhvr>
                                        <p:cTn id="11" dur="80"/>
                                        <p:tgtEl>
                                          <p:spTgt spid="4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2"/>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2"/>
                                        </p:tgtEl>
                                      </p:cBhvr>
                                    </p:animEffect>
                                    <p:set>
                                      <p:cBhvr>
                                        <p:cTn id="17" dur="1" fill="hold">
                                          <p:stCondLst>
                                            <p:cond delay="499"/>
                                          </p:stCondLst>
                                        </p:cTn>
                                        <p:tgtEl>
                                          <p:spTgt spid="60442"/>
                                        </p:tgtEl>
                                        <p:attrNameLst>
                                          <p:attrName>style.visibility</p:attrName>
                                        </p:attrNameLst>
                                      </p:cBhvr>
                                      <p:to>
                                        <p:strVal val="hidden"/>
                                      </p:to>
                                    </p:set>
                                  </p:childTnLst>
                                </p:cTn>
                              </p:par>
                            </p:childTnLst>
                          </p:cTn>
                        </p:par>
                      </p:childTnLst>
                    </p:cTn>
                  </p:par>
                </p:childTnLst>
              </p:cTn>
              <p:nextCondLst>
                <p:cond evt="onClick" delay="0">
                  <p:tgtEl>
                    <p:spTgt spid="60442"/>
                  </p:tgtEl>
                </p:cond>
              </p:nextCondLst>
            </p:seq>
            <p:seq concurrent="1" nextAc="seek">
              <p:cTn id="18" restart="whenNotActive" fill="hold" evtFilter="cancelBubble" nodeType="interactiveSeq">
                <p:stCondLst>
                  <p:cond evt="onClick" delay="0">
                    <p:tgtEl>
                      <p:spTgt spid="6044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43"/>
                                        </p:tgtEl>
                                      </p:cBhvr>
                                    </p:animEffect>
                                    <p:set>
                                      <p:cBhvr>
                                        <p:cTn id="23" dur="1" fill="hold">
                                          <p:stCondLst>
                                            <p:cond delay="499"/>
                                          </p:stCondLst>
                                        </p:cTn>
                                        <p:tgtEl>
                                          <p:spTgt spid="60443"/>
                                        </p:tgtEl>
                                        <p:attrNameLst>
                                          <p:attrName>style.visibility</p:attrName>
                                        </p:attrNameLst>
                                      </p:cBhvr>
                                      <p:to>
                                        <p:strVal val="hidden"/>
                                      </p:to>
                                    </p:set>
                                  </p:childTnLst>
                                </p:cTn>
                              </p:par>
                            </p:childTnLst>
                          </p:cTn>
                        </p:par>
                      </p:childTnLst>
                    </p:cTn>
                  </p:par>
                </p:childTnLst>
              </p:cTn>
              <p:nextCondLst>
                <p:cond evt="onClick" delay="0">
                  <p:tgtEl>
                    <p:spTgt spid="60443"/>
                  </p:tgtEl>
                </p:cond>
              </p:nextCondLst>
            </p:seq>
            <p:seq concurrent="1" nextAc="seek">
              <p:cTn id="24" restart="whenNotActive" fill="hold" evtFilter="cancelBubble" nodeType="interactiveSeq">
                <p:stCondLst>
                  <p:cond evt="onClick" delay="0">
                    <p:tgtEl>
                      <p:spTgt spid="60444"/>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44"/>
                                        </p:tgtEl>
                                      </p:cBhvr>
                                    </p:animEffect>
                                    <p:set>
                                      <p:cBhvr>
                                        <p:cTn id="29" dur="1" fill="hold">
                                          <p:stCondLst>
                                            <p:cond delay="499"/>
                                          </p:stCondLst>
                                        </p:cTn>
                                        <p:tgtEl>
                                          <p:spTgt spid="60444"/>
                                        </p:tgtEl>
                                        <p:attrNameLst>
                                          <p:attrName>style.visibility</p:attrName>
                                        </p:attrNameLst>
                                      </p:cBhvr>
                                      <p:to>
                                        <p:strVal val="hidden"/>
                                      </p:to>
                                    </p:set>
                                  </p:childTnLst>
                                </p:cTn>
                              </p:par>
                            </p:childTnLst>
                          </p:cTn>
                        </p:par>
                      </p:childTnLst>
                    </p:cTn>
                  </p:par>
                </p:childTnLst>
              </p:cTn>
              <p:nextCondLst>
                <p:cond evt="onClick" delay="0">
                  <p:tgtEl>
                    <p:spTgt spid="60444"/>
                  </p:tgtEl>
                </p:cond>
              </p:nextCondLst>
            </p:seq>
            <p:seq concurrent="1" nextAc="seek">
              <p:cTn id="30" restart="whenNotActive" fill="hold" evtFilter="cancelBubble" nodeType="interactiveSeq">
                <p:stCondLst>
                  <p:cond evt="onClick" delay="0">
                    <p:tgtEl>
                      <p:spTgt spid="6044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47"/>
                                        </p:tgtEl>
                                      </p:cBhvr>
                                    </p:animEffect>
                                    <p:set>
                                      <p:cBhvr>
                                        <p:cTn id="35" dur="1" fill="hold">
                                          <p:stCondLst>
                                            <p:cond delay="499"/>
                                          </p:stCondLst>
                                        </p:cTn>
                                        <p:tgtEl>
                                          <p:spTgt spid="60447"/>
                                        </p:tgtEl>
                                        <p:attrNameLst>
                                          <p:attrName>style.visibility</p:attrName>
                                        </p:attrNameLst>
                                      </p:cBhvr>
                                      <p:to>
                                        <p:strVal val="hidden"/>
                                      </p:to>
                                    </p:set>
                                  </p:childTnLst>
                                </p:cTn>
                              </p:par>
                            </p:childTnLst>
                          </p:cTn>
                        </p:par>
                      </p:childTnLst>
                    </p:cTn>
                  </p:par>
                </p:childTnLst>
              </p:cTn>
              <p:nextCondLst>
                <p:cond evt="onClick" delay="0">
                  <p:tgtEl>
                    <p:spTgt spid="60447"/>
                  </p:tgtEl>
                </p:cond>
              </p:nextCondLst>
            </p:seq>
            <p:seq concurrent="1" nextAc="seek">
              <p:cTn id="36" restart="whenNotActive" fill="hold" evtFilter="cancelBubble" nodeType="interactiveSeq">
                <p:stCondLst>
                  <p:cond evt="onClick" delay="0">
                    <p:tgtEl>
                      <p:spTgt spid="60446"/>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46"/>
                                        </p:tgtEl>
                                      </p:cBhvr>
                                    </p:animEffect>
                                    <p:set>
                                      <p:cBhvr>
                                        <p:cTn id="41" dur="1" fill="hold">
                                          <p:stCondLst>
                                            <p:cond delay="499"/>
                                          </p:stCondLst>
                                        </p:cTn>
                                        <p:tgtEl>
                                          <p:spTgt spid="60446"/>
                                        </p:tgtEl>
                                        <p:attrNameLst>
                                          <p:attrName>style.visibility</p:attrName>
                                        </p:attrNameLst>
                                      </p:cBhvr>
                                      <p:to>
                                        <p:strVal val="hidden"/>
                                      </p:to>
                                    </p:set>
                                  </p:childTnLst>
                                </p:cTn>
                              </p:par>
                            </p:childTnLst>
                          </p:cTn>
                        </p:par>
                      </p:childTnLst>
                    </p:cTn>
                  </p:par>
                </p:childTnLst>
              </p:cTn>
              <p:nextCondLst>
                <p:cond evt="onClick" delay="0">
                  <p:tgtEl>
                    <p:spTgt spid="60446"/>
                  </p:tgtEl>
                </p:cond>
              </p:nextCondLst>
            </p:seq>
            <p:seq concurrent="1" nextAc="seek">
              <p:cTn id="42" restart="whenNotActive" fill="hold" evtFilter="cancelBubble" nodeType="interactiveSeq">
                <p:stCondLst>
                  <p:cond evt="onClick" delay="0">
                    <p:tgtEl>
                      <p:spTgt spid="60445"/>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45"/>
                                        </p:tgtEl>
                                      </p:cBhvr>
                                    </p:animEffect>
                                    <p:set>
                                      <p:cBhvr>
                                        <p:cTn id="4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48" restart="whenNotActive" fill="hold" evtFilter="cancelBubble" nodeType="interactiveSeq">
                <p:stCondLst>
                  <p:cond evt="onClick" delay="0">
                    <p:tgtEl>
                      <p:spTgt spid="60424"/>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4"/>
                                        </p:tgtEl>
                                      </p:cBhvr>
                                    </p:animEffect>
                                    <p:set>
                                      <p:cBhvr>
                                        <p:cTn id="5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54" restart="whenNotActive" fill="hold" evtFilter="cancelBubble" nodeType="interactiveSeq">
                <p:stCondLst>
                  <p:cond evt="onClick" delay="0">
                    <p:tgtEl>
                      <p:spTgt spid="60425"/>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5"/>
                                        </p:tgtEl>
                                      </p:cBhvr>
                                    </p:animEffect>
                                    <p:set>
                                      <p:cBhvr>
                                        <p:cTn id="5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60" restart="whenNotActive" fill="hold" evtFilter="cancelBubble" nodeType="interactiveSeq">
                <p:stCondLst>
                  <p:cond evt="onClick" delay="0">
                    <p:tgtEl>
                      <p:spTgt spid="60426"/>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26"/>
                                        </p:tgtEl>
                                      </p:cBhvr>
                                    </p:animEffect>
                                    <p:set>
                                      <p:cBhvr>
                                        <p:cTn id="6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66" restart="whenNotActive" fill="hold" evtFilter="cancelBubble" nodeType="interactiveSeq">
                <p:stCondLst>
                  <p:cond evt="onClick" delay="0">
                    <p:tgtEl>
                      <p:spTgt spid="60430"/>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0"/>
                                        </p:tgtEl>
                                      </p:cBhvr>
                                    </p:animEffect>
                                    <p:set>
                                      <p:cBhvr>
                                        <p:cTn id="7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72" restart="whenNotActive" fill="hold" evtFilter="cancelBubble" nodeType="interactiveSeq">
                <p:stCondLst>
                  <p:cond evt="onClick" delay="0">
                    <p:tgtEl>
                      <p:spTgt spid="60428"/>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28"/>
                                        </p:tgtEl>
                                      </p:cBhvr>
                                    </p:animEffect>
                                    <p:set>
                                      <p:cBhvr>
                                        <p:cTn id="7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78" restart="whenNotActive" fill="hold" evtFilter="cancelBubble" nodeType="interactiveSeq">
                <p:stCondLst>
                  <p:cond evt="onClick" delay="0">
                    <p:tgtEl>
                      <p:spTgt spid="60427"/>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27"/>
                                        </p:tgtEl>
                                      </p:cBhvr>
                                    </p:animEffect>
                                    <p:set>
                                      <p:cBhvr>
                                        <p:cTn id="8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84" restart="whenNotActive" fill="hold" evtFilter="cancelBubble" nodeType="interactiveSeq">
                <p:stCondLst>
                  <p:cond evt="onClick" delay="0">
                    <p:tgtEl>
                      <p:spTgt spid="60429"/>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29"/>
                                        </p:tgtEl>
                                      </p:cBhvr>
                                    </p:animEffect>
                                    <p:set>
                                      <p:cBhvr>
                                        <p:cTn id="8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90" restart="whenNotActive" fill="hold" evtFilter="cancelBubble" nodeType="interactiveSeq">
                <p:stCondLst>
                  <p:cond evt="onClick" delay="0">
                    <p:tgtEl>
                      <p:spTgt spid="60431"/>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1"/>
                                        </p:tgtEl>
                                      </p:cBhvr>
                                    </p:animEffect>
                                    <p:set>
                                      <p:cBhvr>
                                        <p:cTn id="9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96" restart="whenNotActive" fill="hold" evtFilter="cancelBubble" nodeType="interactiveSeq">
                <p:stCondLst>
                  <p:cond evt="onClick" delay="0">
                    <p:tgtEl>
                      <p:spTgt spid="60432"/>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2"/>
                                        </p:tgtEl>
                                      </p:cBhvr>
                                    </p:animEffect>
                                    <p:set>
                                      <p:cBhvr>
                                        <p:cTn id="10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102" restart="whenNotActive" fill="hold" evtFilter="cancelBubble" nodeType="interactiveSeq">
                <p:stCondLst>
                  <p:cond evt="onClick" delay="0">
                    <p:tgtEl>
                      <p:spTgt spid="604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5"/>
                                        </p:tgtEl>
                                      </p:cBhvr>
                                    </p:animEffect>
                                    <p:set>
                                      <p:cBhvr>
                                        <p:cTn id="10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108" restart="whenNotActive" fill="hold" evtFilter="cancelBubble" nodeType="interactiveSeq">
                <p:stCondLst>
                  <p:cond evt="onClick" delay="0">
                    <p:tgtEl>
                      <p:spTgt spid="60434"/>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60434"/>
                                        </p:tgtEl>
                                      </p:cBhvr>
                                    </p:animEffect>
                                    <p:set>
                                      <p:cBhvr>
                                        <p:cTn id="113" dur="1" fill="hold">
                                          <p:stCondLst>
                                            <p:cond delay="499"/>
                                          </p:stCondLst>
                                        </p:cTn>
                                        <p:tgtEl>
                                          <p:spTgt spid="60434"/>
                                        </p:tgtEl>
                                        <p:attrNameLst>
                                          <p:attrName>style.visibility</p:attrName>
                                        </p:attrNameLst>
                                      </p:cBhvr>
                                      <p:to>
                                        <p:strVal val="hidden"/>
                                      </p:to>
                                    </p:set>
                                  </p:childTnLst>
                                </p:cTn>
                              </p:par>
                            </p:childTnLst>
                          </p:cTn>
                        </p:par>
                      </p:childTnLst>
                    </p:cTn>
                  </p:par>
                </p:childTnLst>
              </p:cTn>
              <p:nextCondLst>
                <p:cond evt="onClick" delay="0">
                  <p:tgtEl>
                    <p:spTgt spid="60434"/>
                  </p:tgtEl>
                </p:cond>
              </p:nextCondLst>
            </p:seq>
            <p:seq concurrent="1" nextAc="seek">
              <p:cTn id="114" restart="whenNotActive" fill="hold" evtFilter="cancelBubble" nodeType="interactiveSeq">
                <p:stCondLst>
                  <p:cond evt="onClick" delay="0">
                    <p:tgtEl>
                      <p:spTgt spid="60433"/>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60433"/>
                                        </p:tgtEl>
                                      </p:cBhvr>
                                    </p:animEffect>
                                    <p:set>
                                      <p:cBhvr>
                                        <p:cTn id="119" dur="1" fill="hold">
                                          <p:stCondLst>
                                            <p:cond delay="499"/>
                                          </p:stCondLst>
                                        </p:cTn>
                                        <p:tgtEl>
                                          <p:spTgt spid="60433"/>
                                        </p:tgtEl>
                                        <p:attrNameLst>
                                          <p:attrName>style.visibility</p:attrName>
                                        </p:attrNameLst>
                                      </p:cBhvr>
                                      <p:to>
                                        <p:strVal val="hidden"/>
                                      </p:to>
                                    </p:set>
                                  </p:childTnLst>
                                </p:cTn>
                              </p:par>
                            </p:childTnLst>
                          </p:cTn>
                        </p:par>
                      </p:childTnLst>
                    </p:cTn>
                  </p:par>
                </p:childTnLst>
              </p:cTn>
              <p:nextCondLst>
                <p:cond evt="onClick" delay="0">
                  <p:tgtEl>
                    <p:spTgt spid="60433"/>
                  </p:tgtEl>
                </p:cond>
              </p:nextCondLst>
            </p:seq>
            <p:seq concurrent="1" nextAc="seek">
              <p:cTn id="120" restart="whenNotActive" fill="hold" evtFilter="cancelBubble" nodeType="interactiveSeq">
                <p:stCondLst>
                  <p:cond evt="onClick" delay="0">
                    <p:tgtEl>
                      <p:spTgt spid="60436"/>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60436"/>
                                        </p:tgtEl>
                                      </p:cBhvr>
                                    </p:animEffect>
                                    <p:set>
                                      <p:cBhvr>
                                        <p:cTn id="125" dur="1" fill="hold">
                                          <p:stCondLst>
                                            <p:cond delay="499"/>
                                          </p:stCondLst>
                                        </p:cTn>
                                        <p:tgtEl>
                                          <p:spTgt spid="60436"/>
                                        </p:tgtEl>
                                        <p:attrNameLst>
                                          <p:attrName>style.visibility</p:attrName>
                                        </p:attrNameLst>
                                      </p:cBhvr>
                                      <p:to>
                                        <p:strVal val="hidden"/>
                                      </p:to>
                                    </p:set>
                                  </p:childTnLst>
                                </p:cTn>
                              </p:par>
                            </p:childTnLst>
                          </p:cTn>
                        </p:par>
                      </p:childTnLst>
                    </p:cTn>
                  </p:par>
                </p:childTnLst>
              </p:cTn>
              <p:nextCondLst>
                <p:cond evt="onClick" delay="0">
                  <p:tgtEl>
                    <p:spTgt spid="60436"/>
                  </p:tgtEl>
                </p:cond>
              </p:nextCondLst>
            </p:seq>
            <p:seq concurrent="1" nextAc="seek">
              <p:cTn id="126" restart="whenNotActive" fill="hold" evtFilter="cancelBubble" nodeType="interactiveSeq">
                <p:stCondLst>
                  <p:cond evt="onClick" delay="0">
                    <p:tgtEl>
                      <p:spTgt spid="60437"/>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60437"/>
                                        </p:tgtEl>
                                      </p:cBhvr>
                                    </p:animEffect>
                                    <p:set>
                                      <p:cBhvr>
                                        <p:cTn id="131" dur="1" fill="hold">
                                          <p:stCondLst>
                                            <p:cond delay="499"/>
                                          </p:stCondLst>
                                        </p:cTn>
                                        <p:tgtEl>
                                          <p:spTgt spid="60437"/>
                                        </p:tgtEl>
                                        <p:attrNameLst>
                                          <p:attrName>style.visibility</p:attrName>
                                        </p:attrNameLst>
                                      </p:cBhvr>
                                      <p:to>
                                        <p:strVal val="hidden"/>
                                      </p:to>
                                    </p:set>
                                  </p:childTnLst>
                                </p:cTn>
                              </p:par>
                            </p:childTnLst>
                          </p:cTn>
                        </p:par>
                      </p:childTnLst>
                    </p:cTn>
                  </p:par>
                </p:childTnLst>
              </p:cTn>
              <p:nextCondLst>
                <p:cond evt="onClick" delay="0">
                  <p:tgtEl>
                    <p:spTgt spid="60437"/>
                  </p:tgtEl>
                </p:cond>
              </p:nextCondLst>
            </p:seq>
            <p:seq concurrent="1" nextAc="seek">
              <p:cTn id="132" restart="whenNotActive" fill="hold" evtFilter="cancelBubble" nodeType="interactiveSeq">
                <p:stCondLst>
                  <p:cond evt="onClick" delay="0">
                    <p:tgtEl>
                      <p:spTgt spid="6043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60438"/>
                                        </p:tgtEl>
                                      </p:cBhvr>
                                    </p:animEffect>
                                    <p:set>
                                      <p:cBhvr>
                                        <p:cTn id="137" dur="1" fill="hold">
                                          <p:stCondLst>
                                            <p:cond delay="499"/>
                                          </p:stCondLst>
                                        </p:cTn>
                                        <p:tgtEl>
                                          <p:spTgt spid="60438"/>
                                        </p:tgtEl>
                                        <p:attrNameLst>
                                          <p:attrName>style.visibility</p:attrName>
                                        </p:attrNameLst>
                                      </p:cBhvr>
                                      <p:to>
                                        <p:strVal val="hidden"/>
                                      </p:to>
                                    </p:set>
                                  </p:childTnLst>
                                </p:cTn>
                              </p:par>
                            </p:childTnLst>
                          </p:cTn>
                        </p:par>
                      </p:childTnLst>
                    </p:cTn>
                  </p:par>
                </p:childTnLst>
              </p:cTn>
              <p:nextCondLst>
                <p:cond evt="onClick" delay="0">
                  <p:tgtEl>
                    <p:spTgt spid="60438"/>
                  </p:tgtEl>
                </p:cond>
              </p:nextCondLst>
            </p:seq>
            <p:seq concurrent="1" nextAc="seek">
              <p:cTn id="138" restart="whenNotActive" fill="hold" evtFilter="cancelBubble" nodeType="interactiveSeq">
                <p:stCondLst>
                  <p:cond evt="onClick" delay="0">
                    <p:tgtEl>
                      <p:spTgt spid="60441"/>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60441"/>
                                        </p:tgtEl>
                                      </p:cBhvr>
                                    </p:animEffect>
                                    <p:set>
                                      <p:cBhvr>
                                        <p:cTn id="143" dur="1" fill="hold">
                                          <p:stCondLst>
                                            <p:cond delay="499"/>
                                          </p:stCondLst>
                                        </p:cTn>
                                        <p:tgtEl>
                                          <p:spTgt spid="60441"/>
                                        </p:tgtEl>
                                        <p:attrNameLst>
                                          <p:attrName>style.visibility</p:attrName>
                                        </p:attrNameLst>
                                      </p:cBhvr>
                                      <p:to>
                                        <p:strVal val="hidden"/>
                                      </p:to>
                                    </p:set>
                                  </p:childTnLst>
                                </p:cTn>
                              </p:par>
                            </p:childTnLst>
                          </p:cTn>
                        </p:par>
                      </p:childTnLst>
                    </p:cTn>
                  </p:par>
                </p:childTnLst>
              </p:cTn>
              <p:nextCondLst>
                <p:cond evt="onClick" delay="0">
                  <p:tgtEl>
                    <p:spTgt spid="60441"/>
                  </p:tgtEl>
                </p:cond>
              </p:nextCondLst>
            </p:seq>
            <p:seq concurrent="1" nextAc="seek">
              <p:cTn id="144" restart="whenNotActive" fill="hold" evtFilter="cancelBubble" nodeType="interactiveSeq">
                <p:stCondLst>
                  <p:cond evt="onClick" delay="0">
                    <p:tgtEl>
                      <p:spTgt spid="60440"/>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60440"/>
                                        </p:tgtEl>
                                      </p:cBhvr>
                                    </p:animEffect>
                                    <p:set>
                                      <p:cBhvr>
                                        <p:cTn id="149" dur="1" fill="hold">
                                          <p:stCondLst>
                                            <p:cond delay="499"/>
                                          </p:stCondLst>
                                        </p:cTn>
                                        <p:tgtEl>
                                          <p:spTgt spid="60440"/>
                                        </p:tgtEl>
                                        <p:attrNameLst>
                                          <p:attrName>style.visibility</p:attrName>
                                        </p:attrNameLst>
                                      </p:cBhvr>
                                      <p:to>
                                        <p:strVal val="hidden"/>
                                      </p:to>
                                    </p:set>
                                  </p:childTnLst>
                                </p:cTn>
                              </p:par>
                            </p:childTnLst>
                          </p:cTn>
                        </p:par>
                      </p:childTnLst>
                    </p:cTn>
                  </p:par>
                </p:childTnLst>
              </p:cTn>
              <p:nextCondLst>
                <p:cond evt="onClick" delay="0">
                  <p:tgtEl>
                    <p:spTgt spid="60440"/>
                  </p:tgtEl>
                </p:cond>
              </p:nextCondLst>
            </p:seq>
            <p:seq concurrent="1" nextAc="seek">
              <p:cTn id="150" restart="whenNotActive" fill="hold" evtFilter="cancelBubble" nodeType="interactiveSeq">
                <p:stCondLst>
                  <p:cond evt="onClick" delay="0">
                    <p:tgtEl>
                      <p:spTgt spid="60439"/>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60439"/>
                                        </p:tgtEl>
                                      </p:cBhvr>
                                    </p:animEffect>
                                    <p:set>
                                      <p:cBhvr>
                                        <p:cTn id="155" dur="1" fill="hold">
                                          <p:stCondLst>
                                            <p:cond delay="499"/>
                                          </p:stCondLst>
                                        </p:cTn>
                                        <p:tgtEl>
                                          <p:spTgt spid="60439"/>
                                        </p:tgtEl>
                                        <p:attrNameLst>
                                          <p:attrName>style.visibility</p:attrName>
                                        </p:attrNameLst>
                                      </p:cBhvr>
                                      <p:to>
                                        <p:strVal val="hidden"/>
                                      </p:to>
                                    </p:set>
                                  </p:childTnLst>
                                </p:cTn>
                              </p:par>
                            </p:childTnLst>
                          </p:cTn>
                        </p:par>
                      </p:childTnLst>
                    </p:cTn>
                  </p:par>
                </p:childTnLst>
              </p:cTn>
              <p:nextCondLst>
                <p:cond evt="onClick" delay="0">
                  <p:tgtEl>
                    <p:spTgt spid="60439"/>
                  </p:tgtEl>
                </p:cond>
              </p:nextCondLst>
            </p:seq>
            <p:seq concurrent="1" nextAc="seek">
              <p:cTn id="156" restart="whenNotActive" fill="hold" evtFilter="cancelBubble" nodeType="interactiveSeq">
                <p:stCondLst>
                  <p:cond evt="onClick" delay="0">
                    <p:tgtEl>
                      <p:spTgt spid="60448"/>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60448"/>
                                        </p:tgtEl>
                                      </p:cBhvr>
                                    </p:animEffect>
                                    <p:set>
                                      <p:cBhvr>
                                        <p:cTn id="161" dur="1" fill="hold">
                                          <p:stCondLst>
                                            <p:cond delay="499"/>
                                          </p:stCondLst>
                                        </p:cTn>
                                        <p:tgtEl>
                                          <p:spTgt spid="60448"/>
                                        </p:tgtEl>
                                        <p:attrNameLst>
                                          <p:attrName>style.visibility</p:attrName>
                                        </p:attrNameLst>
                                      </p:cBhvr>
                                      <p:to>
                                        <p:strVal val="hidden"/>
                                      </p:to>
                                    </p:set>
                                  </p:childTnLst>
                                </p:cTn>
                              </p:par>
                            </p:childTnLst>
                          </p:cTn>
                        </p:par>
                      </p:childTnLst>
                    </p:cTn>
                  </p:par>
                </p:childTnLst>
              </p:cTn>
              <p:nextCondLst>
                <p:cond evt="onClick" delay="0">
                  <p:tgtEl>
                    <p:spTgt spid="60448"/>
                  </p:tgtEl>
                </p:cond>
              </p:nextCondLst>
            </p:seq>
            <p:seq concurrent="1" nextAc="seek">
              <p:cTn id="162" restart="whenNotActive" fill="hold" evtFilter="cancelBubble" nodeType="interactiveSeq">
                <p:stCondLst>
                  <p:cond evt="onClick" delay="0">
                    <p:tgtEl>
                      <p:spTgt spid="60449"/>
                    </p:tgtEl>
                  </p:cond>
                </p:stCondLst>
                <p:endSync evt="end" delay="0">
                  <p:rtn val="all"/>
                </p:endSync>
                <p:childTnLst>
                  <p:par>
                    <p:cTn id="163" fill="hold" nodeType="clickPar">
                      <p:stCondLst>
                        <p:cond delay="0"/>
                      </p:stCondLst>
                      <p:childTnLst>
                        <p:par>
                          <p:cTn id="164" fill="hold" nodeType="withGroup">
                            <p:stCondLst>
                              <p:cond delay="0"/>
                            </p:stCondLst>
                            <p:childTnLst>
                              <p:par>
                                <p:cTn id="165" presetID="5" presetClass="exit" presetSubtype="10" fill="hold" grpId="0" nodeType="clickEffect">
                                  <p:stCondLst>
                                    <p:cond delay="0"/>
                                  </p:stCondLst>
                                  <p:childTnLst>
                                    <p:animEffect transition="out" filter="checkerboard(across)">
                                      <p:cBhvr>
                                        <p:cTn id="166" dur="500"/>
                                        <p:tgtEl>
                                          <p:spTgt spid="60449"/>
                                        </p:tgtEl>
                                      </p:cBhvr>
                                    </p:animEffect>
                                    <p:set>
                                      <p:cBhvr>
                                        <p:cTn id="167" dur="1" fill="hold">
                                          <p:stCondLst>
                                            <p:cond delay="499"/>
                                          </p:stCondLst>
                                        </p:cTn>
                                        <p:tgtEl>
                                          <p:spTgt spid="60449"/>
                                        </p:tgtEl>
                                        <p:attrNameLst>
                                          <p:attrName>style.visibility</p:attrName>
                                        </p:attrNameLst>
                                      </p:cBhvr>
                                      <p:to>
                                        <p:strVal val="hidden"/>
                                      </p:to>
                                    </p:set>
                                  </p:childTnLst>
                                </p:cTn>
                              </p:par>
                            </p:childTnLst>
                          </p:cTn>
                        </p:par>
                      </p:childTnLst>
                    </p:cTn>
                  </p:par>
                </p:childTnLst>
              </p:cTn>
              <p:nextCondLst>
                <p:cond evt="onClick" delay="0">
                  <p:tgtEl>
                    <p:spTgt spid="60449"/>
                  </p:tgtEl>
                </p:cond>
              </p:nextCondLst>
            </p:seq>
            <p:seq concurrent="1" nextAc="seek">
              <p:cTn id="168" restart="whenNotActive" fill="hold" evtFilter="cancelBubble" nodeType="interactiveSeq">
                <p:stCondLst>
                  <p:cond evt="onClick" delay="0">
                    <p:tgtEl>
                      <p:spTgt spid="60450"/>
                    </p:tgtEl>
                  </p:cond>
                </p:stCondLst>
                <p:endSync evt="end" delay="0">
                  <p:rtn val="all"/>
                </p:endSync>
                <p:childTnLst>
                  <p:par>
                    <p:cTn id="169" fill="hold" nodeType="clickPar">
                      <p:stCondLst>
                        <p:cond delay="0"/>
                      </p:stCondLst>
                      <p:childTnLst>
                        <p:par>
                          <p:cTn id="170" fill="hold" nodeType="withGroup">
                            <p:stCondLst>
                              <p:cond delay="0"/>
                            </p:stCondLst>
                            <p:childTnLst>
                              <p:par>
                                <p:cTn id="171" presetID="5" presetClass="exit" presetSubtype="10" fill="hold" grpId="0" nodeType="clickEffect">
                                  <p:stCondLst>
                                    <p:cond delay="0"/>
                                  </p:stCondLst>
                                  <p:childTnLst>
                                    <p:animEffect transition="out" filter="checkerboard(across)">
                                      <p:cBhvr>
                                        <p:cTn id="172" dur="500"/>
                                        <p:tgtEl>
                                          <p:spTgt spid="60450"/>
                                        </p:tgtEl>
                                      </p:cBhvr>
                                    </p:animEffect>
                                    <p:set>
                                      <p:cBhvr>
                                        <p:cTn id="173" dur="1" fill="hold">
                                          <p:stCondLst>
                                            <p:cond delay="499"/>
                                          </p:stCondLst>
                                        </p:cTn>
                                        <p:tgtEl>
                                          <p:spTgt spid="60450"/>
                                        </p:tgtEl>
                                        <p:attrNameLst>
                                          <p:attrName>style.visibility</p:attrName>
                                        </p:attrNameLst>
                                      </p:cBhvr>
                                      <p:to>
                                        <p:strVal val="hidden"/>
                                      </p:to>
                                    </p:set>
                                  </p:childTnLst>
                                </p:cTn>
                              </p:par>
                            </p:childTnLst>
                          </p:cTn>
                        </p:par>
                      </p:childTnLst>
                    </p:cTn>
                  </p:par>
                </p:childTnLst>
              </p:cTn>
              <p:nextCondLst>
                <p:cond evt="onClick" delay="0">
                  <p:tgtEl>
                    <p:spTgt spid="60450"/>
                  </p:tgtEl>
                </p:cond>
              </p:nextCondLst>
            </p:seq>
            <p:seq concurrent="1" nextAc="seek">
              <p:cTn id="174" restart="whenNotActive" fill="hold" evtFilter="cancelBubble" nodeType="interactiveSeq">
                <p:stCondLst>
                  <p:cond evt="onClick" delay="0">
                    <p:tgtEl>
                      <p:spTgt spid="60453"/>
                    </p:tgtEl>
                  </p:cond>
                </p:stCondLst>
                <p:endSync evt="end" delay="0">
                  <p:rtn val="all"/>
                </p:endSync>
                <p:childTnLst>
                  <p:par>
                    <p:cTn id="175" fill="hold" nodeType="clickPar">
                      <p:stCondLst>
                        <p:cond delay="0"/>
                      </p:stCondLst>
                      <p:childTnLst>
                        <p:par>
                          <p:cTn id="176" fill="hold" nodeType="withGroup">
                            <p:stCondLst>
                              <p:cond delay="0"/>
                            </p:stCondLst>
                            <p:childTnLst>
                              <p:par>
                                <p:cTn id="177" presetID="5" presetClass="exit" presetSubtype="10" fill="hold" grpId="0" nodeType="clickEffect">
                                  <p:stCondLst>
                                    <p:cond delay="0"/>
                                  </p:stCondLst>
                                  <p:childTnLst>
                                    <p:animEffect transition="out" filter="checkerboard(across)">
                                      <p:cBhvr>
                                        <p:cTn id="178" dur="500"/>
                                        <p:tgtEl>
                                          <p:spTgt spid="60453"/>
                                        </p:tgtEl>
                                      </p:cBhvr>
                                    </p:animEffect>
                                    <p:set>
                                      <p:cBhvr>
                                        <p:cTn id="179" dur="1" fill="hold">
                                          <p:stCondLst>
                                            <p:cond delay="499"/>
                                          </p:stCondLst>
                                        </p:cTn>
                                        <p:tgtEl>
                                          <p:spTgt spid="60453"/>
                                        </p:tgtEl>
                                        <p:attrNameLst>
                                          <p:attrName>style.visibility</p:attrName>
                                        </p:attrNameLst>
                                      </p:cBhvr>
                                      <p:to>
                                        <p:strVal val="hidden"/>
                                      </p:to>
                                    </p:set>
                                  </p:childTnLst>
                                </p:cTn>
                              </p:par>
                            </p:childTnLst>
                          </p:cTn>
                        </p:par>
                      </p:childTnLst>
                    </p:cTn>
                  </p:par>
                </p:childTnLst>
              </p:cTn>
              <p:nextCondLst>
                <p:cond evt="onClick" delay="0">
                  <p:tgtEl>
                    <p:spTgt spid="60453"/>
                  </p:tgtEl>
                </p:cond>
              </p:nextCondLst>
            </p:seq>
            <p:seq concurrent="1" nextAc="seek">
              <p:cTn id="180" restart="whenNotActive" fill="hold" evtFilter="cancelBubble" nodeType="interactiveSeq">
                <p:stCondLst>
                  <p:cond evt="onClick" delay="0">
                    <p:tgtEl>
                      <p:spTgt spid="60452"/>
                    </p:tgtEl>
                  </p:cond>
                </p:stCondLst>
                <p:endSync evt="end" delay="0">
                  <p:rtn val="all"/>
                </p:endSync>
                <p:childTnLst>
                  <p:par>
                    <p:cTn id="181" fill="hold" nodeType="clickPar">
                      <p:stCondLst>
                        <p:cond delay="0"/>
                      </p:stCondLst>
                      <p:childTnLst>
                        <p:par>
                          <p:cTn id="182" fill="hold" nodeType="withGroup">
                            <p:stCondLst>
                              <p:cond delay="0"/>
                            </p:stCondLst>
                            <p:childTnLst>
                              <p:par>
                                <p:cTn id="183" presetID="5" presetClass="exit" presetSubtype="10" fill="hold" grpId="0" nodeType="clickEffect">
                                  <p:stCondLst>
                                    <p:cond delay="0"/>
                                  </p:stCondLst>
                                  <p:childTnLst>
                                    <p:animEffect transition="out" filter="checkerboard(across)">
                                      <p:cBhvr>
                                        <p:cTn id="184" dur="500"/>
                                        <p:tgtEl>
                                          <p:spTgt spid="60452"/>
                                        </p:tgtEl>
                                      </p:cBhvr>
                                    </p:animEffect>
                                    <p:set>
                                      <p:cBhvr>
                                        <p:cTn id="185" dur="1" fill="hold">
                                          <p:stCondLst>
                                            <p:cond delay="499"/>
                                          </p:stCondLst>
                                        </p:cTn>
                                        <p:tgtEl>
                                          <p:spTgt spid="60452"/>
                                        </p:tgtEl>
                                        <p:attrNameLst>
                                          <p:attrName>style.visibility</p:attrName>
                                        </p:attrNameLst>
                                      </p:cBhvr>
                                      <p:to>
                                        <p:strVal val="hidden"/>
                                      </p:to>
                                    </p:set>
                                  </p:childTnLst>
                                </p:cTn>
                              </p:par>
                            </p:childTnLst>
                          </p:cTn>
                        </p:par>
                      </p:childTnLst>
                    </p:cTn>
                  </p:par>
                </p:childTnLst>
              </p:cTn>
              <p:nextCondLst>
                <p:cond evt="onClick" delay="0">
                  <p:tgtEl>
                    <p:spTgt spid="60452"/>
                  </p:tgtEl>
                </p:cond>
              </p:nextCondLst>
            </p:seq>
            <p:seq concurrent="1" nextAc="seek">
              <p:cTn id="186" restart="whenNotActive" fill="hold" evtFilter="cancelBubble" nodeType="interactiveSeq">
                <p:stCondLst>
                  <p:cond evt="onClick" delay="0">
                    <p:tgtEl>
                      <p:spTgt spid="60451"/>
                    </p:tgtEl>
                  </p:cond>
                </p:stCondLst>
                <p:endSync evt="end" delay="0">
                  <p:rtn val="all"/>
                </p:endSync>
                <p:childTnLst>
                  <p:par>
                    <p:cTn id="187" fill="hold" nodeType="clickPar">
                      <p:stCondLst>
                        <p:cond delay="0"/>
                      </p:stCondLst>
                      <p:childTnLst>
                        <p:par>
                          <p:cTn id="188" fill="hold" nodeType="withGroup">
                            <p:stCondLst>
                              <p:cond delay="0"/>
                            </p:stCondLst>
                            <p:childTnLst>
                              <p:par>
                                <p:cTn id="189" presetID="5" presetClass="exit" presetSubtype="10" fill="hold" grpId="0" nodeType="clickEffect">
                                  <p:stCondLst>
                                    <p:cond delay="0"/>
                                  </p:stCondLst>
                                  <p:childTnLst>
                                    <p:animEffect transition="out" filter="checkerboard(across)">
                                      <p:cBhvr>
                                        <p:cTn id="190" dur="500"/>
                                        <p:tgtEl>
                                          <p:spTgt spid="60451"/>
                                        </p:tgtEl>
                                      </p:cBhvr>
                                    </p:animEffect>
                                    <p:set>
                                      <p:cBhvr>
                                        <p:cTn id="191" dur="1" fill="hold">
                                          <p:stCondLst>
                                            <p:cond delay="499"/>
                                          </p:stCondLst>
                                        </p:cTn>
                                        <p:tgtEl>
                                          <p:spTgt spid="60451"/>
                                        </p:tgtEl>
                                        <p:attrNameLst>
                                          <p:attrName>style.visibility</p:attrName>
                                        </p:attrNameLst>
                                      </p:cBhvr>
                                      <p:to>
                                        <p:strVal val="hidden"/>
                                      </p:to>
                                    </p:set>
                                  </p:childTnLst>
                                </p:cTn>
                              </p:par>
                            </p:childTnLst>
                          </p:cTn>
                        </p:par>
                      </p:childTnLst>
                    </p:cTn>
                  </p:par>
                </p:childTnLst>
              </p:cTn>
              <p:nextCondLst>
                <p:cond evt="onClick" delay="0">
                  <p:tgtEl>
                    <p:spTgt spid="60451"/>
                  </p:tgtEl>
                </p:cond>
              </p:nextCondLst>
            </p:seq>
            <p:seq concurrent="1" nextAc="seek">
              <p:cTn id="192" restart="whenNotActive" fill="hold" evtFilter="cancelBubble" nodeType="interactiveSeq">
                <p:stCondLst>
                  <p:cond evt="onClick" delay="0">
                    <p:tgtEl>
                      <p:spTgt spid="60475"/>
                    </p:tgtEl>
                  </p:cond>
                </p:stCondLst>
                <p:endSync evt="end" delay="0">
                  <p:rtn val="all"/>
                </p:endSync>
                <p:childTnLst>
                  <p:par>
                    <p:cTn id="193" fill="hold" nodeType="clickPar">
                      <p:stCondLst>
                        <p:cond delay="0"/>
                      </p:stCondLst>
                      <p:childTnLst>
                        <p:par>
                          <p:cTn id="194" fill="hold" nodeType="withGroup">
                            <p:stCondLst>
                              <p:cond delay="0"/>
                            </p:stCondLst>
                            <p:childTnLst>
                              <p:par>
                                <p:cTn id="195" presetID="5" presetClass="exit" presetSubtype="10" fill="hold" grpId="0" nodeType="clickEffect">
                                  <p:stCondLst>
                                    <p:cond delay="0"/>
                                  </p:stCondLst>
                                  <p:childTnLst>
                                    <p:animEffect transition="out" filter="checkerboard(across)">
                                      <p:cBhvr>
                                        <p:cTn id="196" dur="500"/>
                                        <p:tgtEl>
                                          <p:spTgt spid="60475"/>
                                        </p:tgtEl>
                                      </p:cBhvr>
                                    </p:animEffect>
                                    <p:set>
                                      <p:cBhvr>
                                        <p:cTn id="197" dur="1" fill="hold">
                                          <p:stCondLst>
                                            <p:cond delay="499"/>
                                          </p:stCondLst>
                                        </p:cTn>
                                        <p:tgtEl>
                                          <p:spTgt spid="60475"/>
                                        </p:tgtEl>
                                        <p:attrNameLst>
                                          <p:attrName>style.visibility</p:attrName>
                                        </p:attrNameLst>
                                      </p:cBhvr>
                                      <p:to>
                                        <p:strVal val="hidden"/>
                                      </p:to>
                                    </p:set>
                                  </p:childTnLst>
                                </p:cTn>
                              </p:par>
                            </p:childTnLst>
                          </p:cTn>
                        </p:par>
                      </p:childTnLst>
                    </p:cTn>
                  </p:par>
                </p:childTnLst>
              </p:cTn>
              <p:nextCondLst>
                <p:cond evt="onClick" delay="0">
                  <p:tgtEl>
                    <p:spTgt spid="60475"/>
                  </p:tgtEl>
                </p:cond>
              </p:nextCondLst>
            </p:seq>
            <p:seq concurrent="1" nextAc="seek">
              <p:cTn id="198" restart="whenNotActive" fill="hold" evtFilter="cancelBubble" nodeType="interactiveSeq">
                <p:stCondLst>
                  <p:cond evt="onClick" delay="0">
                    <p:tgtEl>
                      <p:spTgt spid="60483"/>
                    </p:tgtEl>
                  </p:cond>
                </p:stCondLst>
                <p:endSync evt="end" delay="0">
                  <p:rtn val="all"/>
                </p:endSync>
                <p:childTnLst>
                  <p:par>
                    <p:cTn id="199" fill="hold" nodeType="clickPar">
                      <p:stCondLst>
                        <p:cond delay="0"/>
                      </p:stCondLst>
                      <p:childTnLst>
                        <p:par>
                          <p:cTn id="200" fill="hold" nodeType="withGroup">
                            <p:stCondLst>
                              <p:cond delay="0"/>
                            </p:stCondLst>
                            <p:childTnLst>
                              <p:par>
                                <p:cTn id="201" presetID="5" presetClass="exit" presetSubtype="10" fill="hold" grpId="0" nodeType="clickEffect">
                                  <p:stCondLst>
                                    <p:cond delay="0"/>
                                  </p:stCondLst>
                                  <p:childTnLst>
                                    <p:animEffect transition="out" filter="checkerboard(across)">
                                      <p:cBhvr>
                                        <p:cTn id="202" dur="500"/>
                                        <p:tgtEl>
                                          <p:spTgt spid="60483"/>
                                        </p:tgtEl>
                                      </p:cBhvr>
                                    </p:animEffect>
                                    <p:set>
                                      <p:cBhvr>
                                        <p:cTn id="203" dur="1" fill="hold">
                                          <p:stCondLst>
                                            <p:cond delay="499"/>
                                          </p:stCondLst>
                                        </p:cTn>
                                        <p:tgtEl>
                                          <p:spTgt spid="60483"/>
                                        </p:tgtEl>
                                        <p:attrNameLst>
                                          <p:attrName>style.visibility</p:attrName>
                                        </p:attrNameLst>
                                      </p:cBhvr>
                                      <p:to>
                                        <p:strVal val="hidden"/>
                                      </p:to>
                                    </p:set>
                                  </p:childTnLst>
                                </p:cTn>
                              </p:par>
                            </p:childTnLst>
                          </p:cTn>
                        </p:par>
                      </p:childTnLst>
                    </p:cTn>
                  </p:par>
                </p:childTnLst>
              </p:cTn>
              <p:nextCondLst>
                <p:cond evt="onClick" delay="0">
                  <p:tgtEl>
                    <p:spTgt spid="60483"/>
                  </p:tgtEl>
                </p:cond>
              </p:nextCondLst>
            </p:seq>
            <p:seq concurrent="1" nextAc="seek">
              <p:cTn id="204" restart="whenNotActive" fill="hold" evtFilter="cancelBubble" nodeType="interactiveSeq">
                <p:stCondLst>
                  <p:cond evt="onClick" delay="0">
                    <p:tgtEl>
                      <p:spTgt spid="40"/>
                    </p:tgtEl>
                  </p:cond>
                </p:stCondLst>
                <p:endSync evt="end" delay="0">
                  <p:rtn val="all"/>
                </p:endSync>
                <p:childTnLst>
                  <p:par>
                    <p:cTn id="205" fill="hold" nodeType="clickPar">
                      <p:stCondLst>
                        <p:cond delay="0"/>
                      </p:stCondLst>
                      <p:childTnLst>
                        <p:par>
                          <p:cTn id="206" fill="hold" nodeType="withGroup">
                            <p:stCondLst>
                              <p:cond delay="0"/>
                            </p:stCondLst>
                            <p:childTnLst>
                              <p:par>
                                <p:cTn id="207" presetID="5" presetClass="exit" presetSubtype="10" fill="hold" grpId="0" nodeType="clickEffect">
                                  <p:stCondLst>
                                    <p:cond delay="0"/>
                                  </p:stCondLst>
                                  <p:childTnLst>
                                    <p:animEffect transition="out" filter="checkerboard(across)">
                                      <p:cBhvr>
                                        <p:cTn id="208" dur="500"/>
                                        <p:tgtEl>
                                          <p:spTgt spid="40"/>
                                        </p:tgtEl>
                                      </p:cBhvr>
                                    </p:animEffect>
                                    <p:set>
                                      <p:cBhvr>
                                        <p:cTn id="209"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210" restart="whenNotActive" fill="hold" evtFilter="cancelBubble" nodeType="interactiveSeq">
                <p:stCondLst>
                  <p:cond evt="onClick" delay="0">
                    <p:tgtEl>
                      <p:spTgt spid="41"/>
                    </p:tgtEl>
                  </p:cond>
                </p:stCondLst>
                <p:endSync evt="end" delay="0">
                  <p:rtn val="all"/>
                </p:endSync>
                <p:childTnLst>
                  <p:par>
                    <p:cTn id="211" fill="hold" nodeType="clickPar">
                      <p:stCondLst>
                        <p:cond delay="0"/>
                      </p:stCondLst>
                      <p:childTnLst>
                        <p:par>
                          <p:cTn id="212" fill="hold" nodeType="withGroup">
                            <p:stCondLst>
                              <p:cond delay="0"/>
                            </p:stCondLst>
                            <p:childTnLst>
                              <p:par>
                                <p:cTn id="213" presetID="5" presetClass="exit" presetSubtype="10" fill="hold" grpId="0" nodeType="clickEffect">
                                  <p:stCondLst>
                                    <p:cond delay="0"/>
                                  </p:stCondLst>
                                  <p:childTnLst>
                                    <p:animEffect transition="out" filter="checkerboard(across)">
                                      <p:cBhvr>
                                        <p:cTn id="214" dur="500"/>
                                        <p:tgtEl>
                                          <p:spTgt spid="41"/>
                                        </p:tgtEl>
                                      </p:cBhvr>
                                    </p:animEffect>
                                    <p:set>
                                      <p:cBhvr>
                                        <p:cTn id="215"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216" restart="whenNotActive" fill="hold" evtFilter="cancelBubble" nodeType="interactiveSeq">
                <p:stCondLst>
                  <p:cond evt="onClick" delay="0">
                    <p:tgtEl>
                      <p:spTgt spid="42"/>
                    </p:tgtEl>
                  </p:cond>
                </p:stCondLst>
                <p:endSync evt="end" delay="0">
                  <p:rtn val="all"/>
                </p:endSync>
                <p:childTnLst>
                  <p:par>
                    <p:cTn id="217" fill="hold" nodeType="clickPar">
                      <p:stCondLst>
                        <p:cond delay="0"/>
                      </p:stCondLst>
                      <p:childTnLst>
                        <p:par>
                          <p:cTn id="218" fill="hold" nodeType="withGroup">
                            <p:stCondLst>
                              <p:cond delay="0"/>
                            </p:stCondLst>
                            <p:childTnLst>
                              <p:par>
                                <p:cTn id="219" presetID="5" presetClass="exit" presetSubtype="10" fill="hold" grpId="0" nodeType="clickEffect">
                                  <p:stCondLst>
                                    <p:cond delay="0"/>
                                  </p:stCondLst>
                                  <p:childTnLst>
                                    <p:animEffect transition="out" filter="checkerboard(across)">
                                      <p:cBhvr>
                                        <p:cTn id="220" dur="500"/>
                                        <p:tgtEl>
                                          <p:spTgt spid="42"/>
                                        </p:tgtEl>
                                      </p:cBhvr>
                                    </p:animEffect>
                                    <p:set>
                                      <p:cBhvr>
                                        <p:cTn id="221"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38" grpId="0" animBg="1"/>
      <p:bldP spid="60439" grpId="0" animBg="1"/>
      <p:bldP spid="60440" grpId="0" animBg="1"/>
      <p:bldP spid="60441" grpId="0" animBg="1"/>
      <p:bldP spid="60442" grpId="0" animBg="1"/>
      <p:bldP spid="60443" grpId="0" animBg="1"/>
      <p:bldP spid="60444" grpId="0" animBg="1"/>
      <p:bldP spid="60445" grpId="0" animBg="1"/>
      <p:bldP spid="60446" grpId="0" animBg="1"/>
      <p:bldP spid="60447" grpId="0" animBg="1"/>
      <p:bldP spid="60448" grpId="0" animBg="1"/>
      <p:bldP spid="60449" grpId="0" animBg="1"/>
      <p:bldP spid="60450" grpId="0" animBg="1"/>
      <p:bldP spid="60451" grpId="0" animBg="1"/>
      <p:bldP spid="60452" grpId="0" animBg="1"/>
      <p:bldP spid="60453" grpId="0" animBg="1"/>
      <p:bldP spid="60475" grpId="0" animBg="1"/>
      <p:bldP spid="60483" grpId="0" animBg="1"/>
      <p:bldP spid="40" grpId="0" animBg="1"/>
      <p:bldP spid="41" grpId="0" animBg="1"/>
      <p:bldP spid="42" grpId="0" animBg="1"/>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27856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7150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49576" y="1177925"/>
            <a:ext cx="7642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Để xây dựng nền quốc phòng toàn dân, an ninh nhân dân vững mạnh chúng ta phải kết hợp xây dựng về mọi mặt, trong đó phải kết hợp chặt chẽ:</a:t>
            </a:r>
          </a:p>
        </p:txBody>
      </p:sp>
      <p:sp>
        <p:nvSpPr>
          <p:cNvPr id="65541" name="AutoShape 5"/>
          <p:cNvSpPr>
            <a:spLocks noChangeArrowheads="1"/>
          </p:cNvSpPr>
          <p:nvPr/>
        </p:nvSpPr>
        <p:spPr bwMode="auto">
          <a:xfrm>
            <a:off x="6400800" y="2582864"/>
            <a:ext cx="3759200" cy="13795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Phát triển kinh tế, xã  </a:t>
            </a:r>
          </a:p>
          <a:p>
            <a:pPr algn="ctr">
              <a:spcBef>
                <a:spcPct val="0"/>
              </a:spcBef>
              <a:buFontTx/>
              <a:buNone/>
            </a:pPr>
            <a:r>
              <a:rPr lang="en-US" altLang="en-US" sz="2400"/>
              <a:t>hội với tăng cường củng </a:t>
            </a:r>
          </a:p>
          <a:p>
            <a:pPr algn="ctr">
              <a:spcBef>
                <a:spcPct val="0"/>
              </a:spcBef>
              <a:buFontTx/>
              <a:buNone/>
            </a:pPr>
            <a:r>
              <a:rPr lang="en-US" altLang="en-US" sz="2400"/>
              <a:t>cố quốc phòng, an ninh</a:t>
            </a:r>
          </a:p>
        </p:txBody>
      </p:sp>
      <p:sp>
        <p:nvSpPr>
          <p:cNvPr id="65546" name="AutoShape 10"/>
          <p:cNvSpPr>
            <a:spLocks noChangeArrowheads="1"/>
          </p:cNvSpPr>
          <p:nvPr/>
        </p:nvSpPr>
        <p:spPr bwMode="auto">
          <a:xfrm>
            <a:off x="6400800" y="4191000"/>
            <a:ext cx="37592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Phát triển các quân </a:t>
            </a:r>
          </a:p>
          <a:p>
            <a:pPr algn="ctr" eaLnBrk="1" hangingPunct="1">
              <a:spcBef>
                <a:spcPct val="0"/>
              </a:spcBef>
              <a:buFontTx/>
              <a:buNone/>
            </a:pPr>
            <a:r>
              <a:rPr lang="en-US" altLang="en-US" sz="2400"/>
              <a:t>binh chủng hài hòa với </a:t>
            </a:r>
          </a:p>
          <a:p>
            <a:pPr algn="ctr" eaLnBrk="1" hangingPunct="1">
              <a:spcBef>
                <a:spcPct val="0"/>
              </a:spcBef>
              <a:buFontTx/>
              <a:buNone/>
            </a:pPr>
            <a:r>
              <a:rPr lang="en-US" altLang="en-US" sz="2400"/>
              <a:t>kinh tế, văn hóa, xã hội</a:t>
            </a:r>
            <a:endParaRPr lang="en-US" altLang="en-US" sz="2400" b="1"/>
          </a:p>
        </p:txBody>
      </p:sp>
      <p:sp>
        <p:nvSpPr>
          <p:cNvPr id="21512" name="Text Box 16"/>
          <p:cNvSpPr txBox="1">
            <a:spLocks noChangeArrowheads="1"/>
          </p:cNvSpPr>
          <p:nvPr/>
        </p:nvSpPr>
        <p:spPr bwMode="auto">
          <a:xfrm>
            <a:off x="1676401"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16</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2976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151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17075"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27856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2976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2976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2976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2976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297613"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4953000" y="6186488"/>
            <a:ext cx="9906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152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5"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184400" y="2582864"/>
            <a:ext cx="3797300" cy="13795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Phát triển lực lượng</a:t>
            </a:r>
          </a:p>
          <a:p>
            <a:pPr algn="ctr">
              <a:spcBef>
                <a:spcPct val="0"/>
              </a:spcBef>
              <a:buFontTx/>
              <a:buNone/>
            </a:pPr>
            <a:r>
              <a:rPr lang="en-US" altLang="en-US" sz="2400"/>
              <a:t> vũ trang nhân dân với phát </a:t>
            </a:r>
          </a:p>
          <a:p>
            <a:pPr algn="ctr">
              <a:spcBef>
                <a:spcPct val="0"/>
              </a:spcBef>
              <a:buFontTx/>
              <a:buNone/>
            </a:pPr>
            <a:r>
              <a:rPr lang="en-US" altLang="en-US" sz="2400"/>
              <a:t>triển kinh tế xã hội</a:t>
            </a:r>
            <a:endParaRPr lang="vi-VN" altLang="en-US" sz="2400" b="1"/>
          </a:p>
        </p:txBody>
      </p:sp>
      <p:sp>
        <p:nvSpPr>
          <p:cNvPr id="28" name="AutoShape 10"/>
          <p:cNvSpPr>
            <a:spLocks noChangeArrowheads="1"/>
          </p:cNvSpPr>
          <p:nvPr/>
        </p:nvSpPr>
        <p:spPr bwMode="auto">
          <a:xfrm>
            <a:off x="2184400" y="4191000"/>
            <a:ext cx="37973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Phát triển kinh tế, hội</a:t>
            </a:r>
          </a:p>
          <a:p>
            <a:pPr algn="ctr">
              <a:spcBef>
                <a:spcPct val="0"/>
              </a:spcBef>
              <a:buFontTx/>
              <a:buNone/>
            </a:pPr>
            <a:r>
              <a:rPr lang="en-US" altLang="en-US" sz="2400"/>
              <a:t> hội với an ninh tư tưởng, </a:t>
            </a:r>
          </a:p>
          <a:p>
            <a:pPr algn="ctr">
              <a:spcBef>
                <a:spcPct val="0"/>
              </a:spcBef>
              <a:buFontTx/>
              <a:buNone/>
            </a:pPr>
            <a:r>
              <a:rPr lang="en-US" altLang="en-US" sz="2400"/>
              <a:t>văn hóa và đối ngoại</a:t>
            </a:r>
            <a:endParaRPr lang="vi-VN" altLang="en-US" sz="2400" b="1"/>
          </a:p>
        </p:txBody>
      </p:sp>
      <p:pic>
        <p:nvPicPr>
          <p:cNvPr id="2153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3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3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3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8570"/>
                                        </p:tgtEl>
                                      </p:cBhvr>
                                    </p:animEffect>
                                    <p:set>
                                      <p:cBhvr>
                                        <p:cTn id="43"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8569"/>
                                        </p:tgtEl>
                                      </p:cBhvr>
                                    </p:animEffect>
                                    <p:set>
                                      <p:cBhvr>
                                        <p:cTn id="47"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8568"/>
                                        </p:tgtEl>
                                      </p:cBhvr>
                                    </p:animEffect>
                                    <p:set>
                                      <p:cBhvr>
                                        <p:cTn id="51"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8567"/>
                                        </p:tgtEl>
                                      </p:cBhvr>
                                    </p:animEffect>
                                    <p:set>
                                      <p:cBhvr>
                                        <p:cTn id="55"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8566"/>
                                        </p:tgtEl>
                                      </p:cBhvr>
                                    </p:animEffect>
                                    <p:set>
                                      <p:cBhvr>
                                        <p:cTn id="59"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8565"/>
                                        </p:tgtEl>
                                      </p:cBhvr>
                                    </p:animEffect>
                                    <p:set>
                                      <p:cBhvr>
                                        <p:cTn id="63"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8563"/>
                                        </p:tgtEl>
                                      </p:cBhvr>
                                    </p:animEffect>
                                    <p:set>
                                      <p:cBhvr>
                                        <p:cTn id="67"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8546"/>
                                        </p:tgtEl>
                                      </p:cBhvr>
                                    </p:animEffect>
                                    <p:set>
                                      <p:cBhvr>
                                        <p:cTn id="71"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379788" y="1219201"/>
            <a:ext cx="6069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Nhiệm vụ cơ bản xây dựng nền quốc phòng toàn dân, an ninh nhân dân là:</a:t>
            </a:r>
            <a:endParaRPr lang="en-US" altLang="en-US" sz="2400" b="1" i="1"/>
          </a:p>
        </p:txBody>
      </p:sp>
      <p:sp>
        <p:nvSpPr>
          <p:cNvPr id="65541" name="AutoShape 5"/>
          <p:cNvSpPr>
            <a:spLocks noChangeArrowheads="1"/>
          </p:cNvSpPr>
          <p:nvPr/>
        </p:nvSpPr>
        <p:spPr bwMode="auto">
          <a:xfrm>
            <a:off x="1789114" y="3962400"/>
            <a:ext cx="4117975"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Xây dựng lực lượng </a:t>
            </a:r>
          </a:p>
          <a:p>
            <a:pPr algn="ctr">
              <a:spcBef>
                <a:spcPct val="0"/>
              </a:spcBef>
              <a:buFontTx/>
              <a:buNone/>
            </a:pPr>
            <a:r>
              <a:rPr lang="en-US" altLang="en-US" sz="2400"/>
              <a:t>Quốc phòng, an ninh đáp </a:t>
            </a:r>
          </a:p>
          <a:p>
            <a:pPr algn="ctr">
              <a:spcBef>
                <a:spcPct val="0"/>
              </a:spcBef>
              <a:buFontTx/>
              <a:buNone/>
            </a:pPr>
            <a:r>
              <a:rPr lang="en-US" altLang="en-US" sz="2400"/>
              <a:t>ứng yêu cầu bảo vệ vững </a:t>
            </a:r>
          </a:p>
          <a:p>
            <a:pPr algn="ctr">
              <a:spcBef>
                <a:spcPct val="0"/>
              </a:spcBef>
              <a:buFontTx/>
              <a:buNone/>
            </a:pPr>
            <a:r>
              <a:rPr lang="en-US" altLang="en-US" sz="2400"/>
              <a:t>chắc Tổ quốc</a:t>
            </a:r>
          </a:p>
        </p:txBody>
      </p:sp>
      <p:sp>
        <p:nvSpPr>
          <p:cNvPr id="65549" name="AutoShape 13"/>
          <p:cNvSpPr>
            <a:spLocks noChangeArrowheads="1"/>
          </p:cNvSpPr>
          <p:nvPr/>
        </p:nvSpPr>
        <p:spPr bwMode="auto">
          <a:xfrm>
            <a:off x="6243638" y="2133600"/>
            <a:ext cx="4119562"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Chuẩn bị cho Tổ quốc </a:t>
            </a:r>
          </a:p>
          <a:p>
            <a:pPr algn="ctr" eaLnBrk="1" hangingPunct="1">
              <a:spcBef>
                <a:spcPct val="0"/>
              </a:spcBef>
              <a:buFontTx/>
              <a:buNone/>
            </a:pPr>
            <a:r>
              <a:rPr lang="en-US" altLang="en-US" sz="2400"/>
              <a:t>đối phó thành công với </a:t>
            </a:r>
          </a:p>
          <a:p>
            <a:pPr algn="ctr" eaLnBrk="1" hangingPunct="1">
              <a:spcBef>
                <a:spcPct val="0"/>
              </a:spcBef>
              <a:buFontTx/>
              <a:buNone/>
            </a:pPr>
            <a:r>
              <a:rPr lang="en-US" altLang="en-US" sz="2400"/>
              <a:t>các tình huống, </a:t>
            </a:r>
          </a:p>
          <a:p>
            <a:pPr algn="ctr" eaLnBrk="1" hangingPunct="1">
              <a:spcBef>
                <a:spcPct val="0"/>
              </a:spcBef>
              <a:buFontTx/>
              <a:buNone/>
            </a:pPr>
            <a:r>
              <a:rPr lang="en-US" altLang="en-US" sz="2400"/>
              <a:t>lực lượng xâm hại</a:t>
            </a:r>
            <a:endParaRPr lang="en-US" altLang="en-US" sz="2300" b="1">
              <a:latin typeface="Times New Roman" panose="02020603050405020304" pitchFamily="18" charset="0"/>
              <a:cs typeface="Times New Roman" panose="02020603050405020304" pitchFamily="18" charset="0"/>
            </a:endParaRPr>
          </a:p>
        </p:txBody>
      </p:sp>
      <p:sp>
        <p:nvSpPr>
          <p:cNvPr id="22535" name="Text Box 16"/>
          <p:cNvSpPr txBox="1">
            <a:spLocks noChangeArrowheads="1"/>
          </p:cNvSpPr>
          <p:nvPr/>
        </p:nvSpPr>
        <p:spPr bwMode="auto">
          <a:xfrm>
            <a:off x="21066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17</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186488"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253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7863"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184900"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172200"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18648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172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194425"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86488"/>
            <a:ext cx="9906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254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8"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5"/>
          <p:cNvSpPr>
            <a:spLocks noChangeArrowheads="1"/>
          </p:cNvSpPr>
          <p:nvPr/>
        </p:nvSpPr>
        <p:spPr bwMode="auto">
          <a:xfrm>
            <a:off x="1828800" y="2138364"/>
            <a:ext cx="4078288" cy="16716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Gắn kết chặt chẽ </a:t>
            </a:r>
          </a:p>
          <a:p>
            <a:pPr algn="ctr" eaLnBrk="1" hangingPunct="1">
              <a:spcBef>
                <a:spcPct val="0"/>
              </a:spcBef>
              <a:buFontTx/>
              <a:buNone/>
            </a:pPr>
            <a:r>
              <a:rPr lang="en-US" altLang="en-US" sz="2400"/>
              <a:t>các thành phần kinh tế </a:t>
            </a:r>
          </a:p>
          <a:p>
            <a:pPr algn="ctr" eaLnBrk="1" hangingPunct="1">
              <a:spcBef>
                <a:spcPct val="0"/>
              </a:spcBef>
              <a:buFontTx/>
              <a:buNone/>
            </a:pPr>
            <a:r>
              <a:rPr lang="en-US" altLang="en-US" sz="2400"/>
              <a:t>với các thành phần quốc </a:t>
            </a:r>
          </a:p>
          <a:p>
            <a:pPr algn="ctr" eaLnBrk="1" hangingPunct="1">
              <a:spcBef>
                <a:spcPct val="0"/>
              </a:spcBef>
              <a:buFontTx/>
              <a:buNone/>
            </a:pPr>
            <a:r>
              <a:rPr lang="en-US" altLang="en-US" sz="2400"/>
              <a:t>phòng, an ninh</a:t>
            </a:r>
            <a:endParaRPr lang="en-US" altLang="en-US" sz="2300" b="1"/>
          </a:p>
        </p:txBody>
      </p:sp>
      <p:sp>
        <p:nvSpPr>
          <p:cNvPr id="32" name="AutoShape 5"/>
          <p:cNvSpPr>
            <a:spLocks noChangeArrowheads="1"/>
          </p:cNvSpPr>
          <p:nvPr/>
        </p:nvSpPr>
        <p:spPr bwMode="auto">
          <a:xfrm>
            <a:off x="6243638" y="3886200"/>
            <a:ext cx="4119562" cy="1676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Xây dựng lực lượng </a:t>
            </a:r>
          </a:p>
          <a:p>
            <a:pPr algn="ctr" eaLnBrk="1" hangingPunct="1">
              <a:spcBef>
                <a:spcPct val="0"/>
              </a:spcBef>
              <a:buFontTx/>
              <a:buNone/>
            </a:pPr>
            <a:r>
              <a:rPr lang="en-US" altLang="en-US" sz="2400"/>
              <a:t>quân sự, an ninh vững mạnh</a:t>
            </a:r>
          </a:p>
          <a:p>
            <a:pPr algn="ctr" eaLnBrk="1" hangingPunct="1">
              <a:spcBef>
                <a:spcPct val="0"/>
              </a:spcBef>
              <a:buFontTx/>
              <a:buNone/>
            </a:pPr>
            <a:r>
              <a:rPr lang="en-US" altLang="en-US" sz="2400"/>
              <a:t> chuẩn bị cho chiến tranh</a:t>
            </a:r>
            <a:endParaRPr lang="en-US" altLang="en-US" sz="2300" b="1"/>
          </a:p>
        </p:txBody>
      </p:sp>
      <p:pic>
        <p:nvPicPr>
          <p:cNvPr id="22553"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155576"/>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40"/>
                            </p:stCondLst>
                            <p:childTnLst>
                              <p:par>
                                <p:cTn id="22" presetID="6" presetClass="entr" presetSubtype="16"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circle(in)">
                                      <p:cBhvr>
                                        <p:cTn id="24" dur="2000"/>
                                        <p:tgtEl>
                                          <p:spTgt spid="27"/>
                                        </p:tgtEl>
                                      </p:cBhvr>
                                    </p:animEffect>
                                  </p:childTnLst>
                                </p:cTn>
                              </p:par>
                            </p:childTnLst>
                          </p:cTn>
                        </p:par>
                        <p:par>
                          <p:cTn id="25" fill="hold" nodeType="afterGroup">
                            <p:stCondLst>
                              <p:cond delay="6240"/>
                            </p:stCondLst>
                            <p:childTnLst>
                              <p:par>
                                <p:cTn id="26" presetID="6" presetClass="entr" presetSubtype="16"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circle(in)">
                                      <p:cBhvr>
                                        <p:cTn id="28"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9594"/>
                                        </p:tgtEl>
                                      </p:cBhvr>
                                    </p:animEffect>
                                    <p:set>
                                      <p:cBhvr>
                                        <p:cTn id="43"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9593"/>
                                        </p:tgtEl>
                                      </p:cBhvr>
                                    </p:animEffect>
                                    <p:set>
                                      <p:cBhvr>
                                        <p:cTn id="47"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9592"/>
                                        </p:tgtEl>
                                      </p:cBhvr>
                                    </p:animEffect>
                                    <p:set>
                                      <p:cBhvr>
                                        <p:cTn id="51"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9591"/>
                                        </p:tgtEl>
                                      </p:cBhvr>
                                    </p:animEffect>
                                    <p:set>
                                      <p:cBhvr>
                                        <p:cTn id="55"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9590"/>
                                        </p:tgtEl>
                                      </p:cBhvr>
                                    </p:animEffect>
                                    <p:set>
                                      <p:cBhvr>
                                        <p:cTn id="59"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9589"/>
                                        </p:tgtEl>
                                      </p:cBhvr>
                                    </p:animEffect>
                                    <p:set>
                                      <p:cBhvr>
                                        <p:cTn id="63"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9587"/>
                                        </p:tgtEl>
                                      </p:cBhvr>
                                    </p:animEffect>
                                    <p:set>
                                      <p:cBhvr>
                                        <p:cTn id="67"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9570"/>
                                        </p:tgtEl>
                                      </p:cBhvr>
                                    </p:animEffect>
                                    <p:set>
                                      <p:cBhvr>
                                        <p:cTn id="71"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27"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p:cNvSpPr>
            <a:spLocks noChangeArrowheads="1"/>
          </p:cNvSpPr>
          <p:nvPr/>
        </p:nvSpPr>
        <p:spPr bwMode="auto">
          <a:xfrm>
            <a:off x="64008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05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9764"/>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1" y="1303338"/>
            <a:ext cx="6791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Cơ chế lãnh đạo, chỉ huy xây dựng nền quốc phòng toàn dân, an ninh nhân dân là:</a:t>
            </a:r>
          </a:p>
        </p:txBody>
      </p:sp>
      <p:sp>
        <p:nvSpPr>
          <p:cNvPr id="65541" name="AutoShape 5"/>
          <p:cNvSpPr>
            <a:spLocks noChangeArrowheads="1"/>
          </p:cNvSpPr>
          <p:nvPr/>
        </p:nvSpPr>
        <p:spPr bwMode="auto">
          <a:xfrm>
            <a:off x="1687514" y="2514600"/>
            <a:ext cx="4294187"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lgn="ctr">
              <a:buFontTx/>
              <a:buAutoNum type="alphaUcPeriod"/>
              <a:defRPr/>
            </a:pPr>
            <a:r>
              <a:rPr lang="en-US" sz="2300" dirty="0" err="1"/>
              <a:t>Đảng</a:t>
            </a:r>
            <a:r>
              <a:rPr lang="en-US" sz="2300" dirty="0"/>
              <a:t> </a:t>
            </a:r>
            <a:r>
              <a:rPr lang="en-US" sz="2300" dirty="0" err="1"/>
              <a:t>lãnh</a:t>
            </a:r>
            <a:r>
              <a:rPr lang="en-US" sz="2300" dirty="0"/>
              <a:t> </a:t>
            </a:r>
            <a:r>
              <a:rPr lang="en-US" sz="2300" dirty="0" err="1"/>
              <a:t>đạo</a:t>
            </a:r>
            <a:r>
              <a:rPr lang="en-US" sz="2300" dirty="0"/>
              <a:t>, </a:t>
            </a:r>
            <a:r>
              <a:rPr lang="en-US" sz="2300" dirty="0" err="1"/>
              <a:t>Nhà</a:t>
            </a:r>
            <a:r>
              <a:rPr lang="en-US" sz="2300" dirty="0"/>
              <a:t> </a:t>
            </a:r>
            <a:r>
              <a:rPr lang="en-US" sz="2300" dirty="0" err="1"/>
              <a:t>nước</a:t>
            </a:r>
            <a:r>
              <a:rPr lang="en-US" sz="2300" dirty="0"/>
              <a:t> </a:t>
            </a:r>
          </a:p>
          <a:p>
            <a:pPr algn="ctr">
              <a:defRPr/>
            </a:pPr>
            <a:r>
              <a:rPr lang="en-US" sz="2300" dirty="0" err="1"/>
              <a:t>quản</a:t>
            </a:r>
            <a:r>
              <a:rPr lang="en-US" sz="2300" dirty="0"/>
              <a:t> </a:t>
            </a:r>
            <a:r>
              <a:rPr lang="en-US" sz="2300" dirty="0" err="1"/>
              <a:t>lý</a:t>
            </a:r>
            <a:r>
              <a:rPr lang="en-US" sz="2300" dirty="0"/>
              <a:t> </a:t>
            </a:r>
            <a:r>
              <a:rPr lang="en-US" sz="2300" dirty="0" err="1"/>
              <a:t>điều</a:t>
            </a:r>
            <a:r>
              <a:rPr lang="en-US" sz="2300" dirty="0"/>
              <a:t> </a:t>
            </a:r>
            <a:r>
              <a:rPr lang="en-US" sz="2300" dirty="0" err="1"/>
              <a:t>hành</a:t>
            </a:r>
            <a:r>
              <a:rPr lang="en-US" sz="2300" dirty="0"/>
              <a:t>, </a:t>
            </a:r>
            <a:r>
              <a:rPr lang="en-US" sz="2300" dirty="0" err="1"/>
              <a:t>quân</a:t>
            </a:r>
            <a:r>
              <a:rPr lang="en-US" sz="2300" dirty="0"/>
              <a:t> </a:t>
            </a:r>
            <a:r>
              <a:rPr lang="en-US" sz="2300" dirty="0" err="1"/>
              <a:t>đội</a:t>
            </a:r>
            <a:r>
              <a:rPr lang="en-US" sz="2300" dirty="0"/>
              <a:t>, </a:t>
            </a:r>
          </a:p>
          <a:p>
            <a:pPr algn="ctr">
              <a:defRPr/>
            </a:pPr>
            <a:r>
              <a:rPr lang="en-US" sz="2300" dirty="0" err="1"/>
              <a:t>công</a:t>
            </a:r>
            <a:r>
              <a:rPr lang="en-US" sz="2300" dirty="0"/>
              <a:t> an </a:t>
            </a:r>
            <a:r>
              <a:rPr lang="en-US" sz="2300" dirty="0" err="1"/>
              <a:t>làm</a:t>
            </a:r>
            <a:r>
              <a:rPr lang="en-US" sz="2300" dirty="0"/>
              <a:t> </a:t>
            </a:r>
            <a:r>
              <a:rPr lang="en-US" sz="2300" dirty="0" err="1"/>
              <a:t>tham</a:t>
            </a:r>
            <a:r>
              <a:rPr lang="en-US" sz="2300" dirty="0"/>
              <a:t> </a:t>
            </a:r>
            <a:r>
              <a:rPr lang="en-US" sz="2300" dirty="0" err="1"/>
              <a:t>mưu</a:t>
            </a:r>
            <a:endParaRPr lang="en-US" sz="2300" dirty="0"/>
          </a:p>
        </p:txBody>
      </p:sp>
      <p:sp>
        <p:nvSpPr>
          <p:cNvPr id="65546" name="AutoShape 10"/>
          <p:cNvSpPr>
            <a:spLocks noChangeArrowheads="1"/>
          </p:cNvSpPr>
          <p:nvPr/>
        </p:nvSpPr>
        <p:spPr bwMode="auto">
          <a:xfrm>
            <a:off x="6172200" y="4191000"/>
            <a:ext cx="4267200" cy="1320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 D. Nhà nước chỉ đạo, Đảng </a:t>
            </a:r>
          </a:p>
          <a:p>
            <a:pPr algn="ctr" eaLnBrk="1" hangingPunct="1">
              <a:spcBef>
                <a:spcPct val="0"/>
              </a:spcBef>
              <a:buFontTx/>
              <a:buNone/>
            </a:pPr>
            <a:r>
              <a:rPr lang="en-US" altLang="en-US" sz="2300"/>
              <a:t>lãnh đạo, quân đội, công an </a:t>
            </a:r>
          </a:p>
          <a:p>
            <a:pPr algn="ctr" eaLnBrk="1" hangingPunct="1">
              <a:spcBef>
                <a:spcPct val="0"/>
              </a:spcBef>
              <a:buFontTx/>
              <a:buNone/>
            </a:pPr>
            <a:r>
              <a:rPr lang="en-US" altLang="en-US" sz="2300"/>
              <a:t>làm tham mưu</a:t>
            </a:r>
            <a:endParaRPr lang="en-US" altLang="en-US" sz="2300" b="1"/>
          </a:p>
        </p:txBody>
      </p:sp>
      <p:sp>
        <p:nvSpPr>
          <p:cNvPr id="23559" name="Text Box 16"/>
          <p:cNvSpPr txBox="1">
            <a:spLocks noChangeArrowheads="1"/>
          </p:cNvSpPr>
          <p:nvPr/>
        </p:nvSpPr>
        <p:spPr bwMode="auto">
          <a:xfrm>
            <a:off x="16875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18</a:t>
            </a:r>
          </a:p>
        </p:txBody>
      </p:sp>
      <p:pic>
        <p:nvPicPr>
          <p:cNvPr id="1106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1" name="Oval 19"/>
          <p:cNvSpPr>
            <a:spLocks noChangeArrowheads="1"/>
          </p:cNvSpPr>
          <p:nvPr/>
        </p:nvSpPr>
        <p:spPr bwMode="auto">
          <a:xfrm>
            <a:off x="6394450" y="6146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356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48825" y="60912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p:cNvSpPr>
            <a:spLocks noChangeArrowheads="1"/>
          </p:cNvSpPr>
          <p:nvPr/>
        </p:nvSpPr>
        <p:spPr bwMode="auto">
          <a:xfrm>
            <a:off x="6394450" y="61769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0614" name="Oval 22"/>
          <p:cNvSpPr>
            <a:spLocks noChangeArrowheads="1"/>
          </p:cNvSpPr>
          <p:nvPr/>
        </p:nvSpPr>
        <p:spPr bwMode="auto">
          <a:xfrm>
            <a:off x="64008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0615" name="Oval 23"/>
          <p:cNvSpPr>
            <a:spLocks noChangeArrowheads="1"/>
          </p:cNvSpPr>
          <p:nvPr/>
        </p:nvSpPr>
        <p:spPr bwMode="auto">
          <a:xfrm>
            <a:off x="6400800" y="6161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0616" name="Oval 24"/>
          <p:cNvSpPr>
            <a:spLocks noChangeArrowheads="1"/>
          </p:cNvSpPr>
          <p:nvPr/>
        </p:nvSpPr>
        <p:spPr bwMode="auto">
          <a:xfrm>
            <a:off x="6388100" y="6164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0617" name="Oval 25"/>
          <p:cNvSpPr>
            <a:spLocks noChangeArrowheads="1"/>
          </p:cNvSpPr>
          <p:nvPr/>
        </p:nvSpPr>
        <p:spPr bwMode="auto">
          <a:xfrm>
            <a:off x="6400800" y="61769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0618" name="Oval 26"/>
          <p:cNvSpPr>
            <a:spLocks noChangeArrowheads="1"/>
          </p:cNvSpPr>
          <p:nvPr/>
        </p:nvSpPr>
        <p:spPr bwMode="auto">
          <a:xfrm>
            <a:off x="6400800" y="6161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0619" name="Text Box 27"/>
          <p:cNvSpPr txBox="1">
            <a:spLocks noChangeArrowheads="1"/>
          </p:cNvSpPr>
          <p:nvPr/>
        </p:nvSpPr>
        <p:spPr bwMode="auto">
          <a:xfrm>
            <a:off x="4876800" y="6262688"/>
            <a:ext cx="10541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357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2"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9914" y="47626"/>
            <a:ext cx="143668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172200" y="2438400"/>
            <a:ext cx="42672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 B. Đảng chỉ đạo, Nhà nước </a:t>
            </a:r>
          </a:p>
          <a:p>
            <a:pPr algn="ctr">
              <a:spcBef>
                <a:spcPct val="0"/>
              </a:spcBef>
              <a:buFontTx/>
              <a:buNone/>
            </a:pPr>
            <a:r>
              <a:rPr lang="en-US" altLang="en-US" sz="2300"/>
              <a:t>quản lý điều hành, quốc phòng,</a:t>
            </a:r>
          </a:p>
          <a:p>
            <a:pPr algn="ctr">
              <a:spcBef>
                <a:spcPct val="0"/>
              </a:spcBef>
              <a:buFontTx/>
              <a:buNone/>
            </a:pPr>
            <a:r>
              <a:rPr lang="en-US" altLang="en-US" sz="2300"/>
              <a:t> an ninh đề xuất</a:t>
            </a:r>
            <a:endParaRPr lang="vi-VN" altLang="en-US" sz="2300" b="1"/>
          </a:p>
        </p:txBody>
      </p:sp>
      <p:sp>
        <p:nvSpPr>
          <p:cNvPr id="28" name="AutoShape 10"/>
          <p:cNvSpPr>
            <a:spLocks noChangeArrowheads="1"/>
          </p:cNvSpPr>
          <p:nvPr/>
        </p:nvSpPr>
        <p:spPr bwMode="auto">
          <a:xfrm>
            <a:off x="1687514" y="4191000"/>
            <a:ext cx="4294187" cy="1320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 C. Đảng lãnh đạo, nhân </a:t>
            </a:r>
          </a:p>
          <a:p>
            <a:pPr algn="ctr">
              <a:spcBef>
                <a:spcPct val="0"/>
              </a:spcBef>
              <a:buFontTx/>
              <a:buNone/>
            </a:pPr>
            <a:r>
              <a:rPr lang="en-US" altLang="en-US" sz="2300"/>
              <a:t>dân làm chủ, Bộ Quốc phòng </a:t>
            </a:r>
          </a:p>
          <a:p>
            <a:pPr algn="ctr">
              <a:spcBef>
                <a:spcPct val="0"/>
              </a:spcBef>
              <a:buFontTx/>
              <a:buNone/>
            </a:pPr>
            <a:r>
              <a:rPr lang="en-US" altLang="en-US" sz="2300"/>
              <a:t>chỉ huy, điều hành</a:t>
            </a:r>
            <a:endParaRPr lang="vi-VN" altLang="en-US" sz="2300" b="1"/>
          </a:p>
        </p:txBody>
      </p:sp>
      <p:pic>
        <p:nvPicPr>
          <p:cNvPr id="2357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5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5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5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5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05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0610"/>
                </p:tgtEl>
              </p:cMediaNode>
            </p:audio>
            <p:seq concurrent="1" nextAc="seek">
              <p:cTn id="38" restart="whenNotActive" fill="hold" evtFilter="cancelBubble" nodeType="interactiveSeq">
                <p:stCondLst>
                  <p:cond evt="onClick" delay="0">
                    <p:tgtEl>
                      <p:spTgt spid="11061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0618"/>
                                        </p:tgtEl>
                                      </p:cBhvr>
                                    </p:animEffect>
                                    <p:set>
                                      <p:cBhvr>
                                        <p:cTn id="43"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0617"/>
                                        </p:tgtEl>
                                      </p:cBhvr>
                                    </p:animEffect>
                                    <p:set>
                                      <p:cBhvr>
                                        <p:cTn id="47"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0616"/>
                                        </p:tgtEl>
                                      </p:cBhvr>
                                    </p:animEffect>
                                    <p:set>
                                      <p:cBhvr>
                                        <p:cTn id="51"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0615"/>
                                        </p:tgtEl>
                                      </p:cBhvr>
                                    </p:animEffect>
                                    <p:set>
                                      <p:cBhvr>
                                        <p:cTn id="55"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0614"/>
                                        </p:tgtEl>
                                      </p:cBhvr>
                                    </p:animEffect>
                                    <p:set>
                                      <p:cBhvr>
                                        <p:cTn id="59"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0613"/>
                                        </p:tgtEl>
                                      </p:cBhvr>
                                    </p:animEffect>
                                    <p:set>
                                      <p:cBhvr>
                                        <p:cTn id="63"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0611"/>
                                        </p:tgtEl>
                                      </p:cBhvr>
                                    </p:animEffect>
                                    <p:set>
                                      <p:cBhvr>
                                        <p:cTn id="67"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0594"/>
                                        </p:tgtEl>
                                      </p:cBhvr>
                                    </p:animEffect>
                                    <p:set>
                                      <p:cBhvr>
                                        <p:cTn id="71"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p:cNvSpPr>
            <a:spLocks noChangeArrowheads="1"/>
          </p:cNvSpPr>
          <p:nvPr/>
        </p:nvSpPr>
        <p:spPr bwMode="auto">
          <a:xfrm>
            <a:off x="614838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16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505200" y="1143001"/>
            <a:ext cx="571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Cơ sở để xây dựng thế trận quốc phòng toàn dân là:</a:t>
            </a:r>
            <a:endParaRPr lang="en-US" altLang="en-US" sz="2400" b="1" i="1"/>
          </a:p>
        </p:txBody>
      </p:sp>
      <p:sp>
        <p:nvSpPr>
          <p:cNvPr id="65541" name="AutoShape 5"/>
          <p:cNvSpPr>
            <a:spLocks noChangeArrowheads="1"/>
          </p:cNvSpPr>
          <p:nvPr/>
        </p:nvSpPr>
        <p:spPr bwMode="auto">
          <a:xfrm>
            <a:off x="2051050" y="3970338"/>
            <a:ext cx="3810000" cy="12954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Đường</a:t>
            </a:r>
            <a:r>
              <a:rPr lang="en-US" sz="2400" dirty="0">
                <a:solidFill>
                  <a:schemeClr val="tx1"/>
                </a:solidFill>
              </a:rPr>
              <a:t> </a:t>
            </a:r>
            <a:r>
              <a:rPr lang="en-US" sz="2400" dirty="0" err="1">
                <a:solidFill>
                  <a:schemeClr val="tx1"/>
                </a:solidFill>
              </a:rPr>
              <a:t>lối</a:t>
            </a: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p>
          <a:p>
            <a:pPr algn="ctr">
              <a:defRPr/>
            </a:pPr>
            <a:r>
              <a:rPr lang="en-US" sz="2400" dirty="0" err="1">
                <a:solidFill>
                  <a:schemeClr val="tx1"/>
                </a:solidFill>
              </a:rPr>
              <a:t>nhân</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Đảng</a:t>
            </a:r>
            <a:endParaRPr lang="en-US" sz="2400" dirty="0">
              <a:solidFill>
                <a:schemeClr val="tx1"/>
              </a:solidFill>
            </a:endParaRPr>
          </a:p>
        </p:txBody>
      </p:sp>
      <p:sp>
        <p:nvSpPr>
          <p:cNvPr id="65546" name="AutoShape 10"/>
          <p:cNvSpPr>
            <a:spLocks noChangeArrowheads="1"/>
          </p:cNvSpPr>
          <p:nvPr/>
        </p:nvSpPr>
        <p:spPr bwMode="auto">
          <a:xfrm>
            <a:off x="6172200" y="4000500"/>
            <a:ext cx="3810000" cy="13335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Thay</a:t>
            </a:r>
            <a:r>
              <a:rPr lang="en-US" sz="2400" dirty="0">
                <a:solidFill>
                  <a:schemeClr val="tx1"/>
                </a:solidFill>
              </a:rPr>
              <a:t> </a:t>
            </a:r>
            <a:r>
              <a:rPr lang="en-US" sz="2400" dirty="0" err="1">
                <a:solidFill>
                  <a:schemeClr val="tx1"/>
                </a:solidFill>
              </a:rPr>
              <a:t>đổi</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cục</a:t>
            </a:r>
            <a:r>
              <a:rPr lang="en-US" sz="2400" dirty="0">
                <a:solidFill>
                  <a:schemeClr val="tx1"/>
                </a:solidFill>
              </a:rPr>
              <a:t> </a:t>
            </a:r>
            <a:r>
              <a:rPr lang="en-US" sz="2400" dirty="0" err="1">
                <a:solidFill>
                  <a:schemeClr val="tx1"/>
                </a:solidFill>
              </a:rPr>
              <a:t>diện</a:t>
            </a:r>
            <a:r>
              <a:rPr lang="en-US" sz="2400" dirty="0">
                <a:solidFill>
                  <a:schemeClr val="tx1"/>
                </a:solidFill>
              </a:rPr>
              <a:t> </a:t>
            </a:r>
          </a:p>
          <a:p>
            <a:pPr algn="ctr">
              <a:defRPr/>
            </a:pPr>
            <a:r>
              <a:rPr lang="en-US" sz="2400" dirty="0" err="1">
                <a:solidFill>
                  <a:schemeClr val="tx1"/>
                </a:solidFill>
              </a:rPr>
              <a:t>trên</a:t>
            </a:r>
            <a:r>
              <a:rPr lang="en-US" sz="2400" dirty="0">
                <a:solidFill>
                  <a:schemeClr val="tx1"/>
                </a:solidFill>
              </a:rPr>
              <a:t> </a:t>
            </a:r>
            <a:r>
              <a:rPr lang="en-US" sz="2400" dirty="0" err="1">
                <a:solidFill>
                  <a:schemeClr val="tx1"/>
                </a:solidFill>
              </a:rPr>
              <a:t>thế</a:t>
            </a:r>
            <a:r>
              <a:rPr lang="en-US" sz="2400" dirty="0">
                <a:solidFill>
                  <a:schemeClr val="tx1"/>
                </a:solidFill>
              </a:rPr>
              <a:t> </a:t>
            </a:r>
            <a:r>
              <a:rPr lang="en-US" sz="2400" dirty="0" err="1">
                <a:solidFill>
                  <a:schemeClr val="tx1"/>
                </a:solidFill>
              </a:rPr>
              <a:t>giới</a:t>
            </a:r>
            <a:endParaRPr lang="vi-VN" sz="2400" b="1" dirty="0">
              <a:solidFill>
                <a:schemeClr val="tx1"/>
              </a:solidFill>
            </a:endParaRPr>
          </a:p>
        </p:txBody>
      </p:sp>
      <p:sp>
        <p:nvSpPr>
          <p:cNvPr id="24584" name="Text Box 16"/>
          <p:cNvSpPr txBox="1">
            <a:spLocks noChangeArrowheads="1"/>
          </p:cNvSpPr>
          <p:nvPr/>
        </p:nvSpPr>
        <p:spPr bwMode="auto">
          <a:xfrm>
            <a:off x="1879600" y="1371601"/>
            <a:ext cx="12446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19</a:t>
            </a:r>
          </a:p>
        </p:txBody>
      </p:sp>
      <p:pic>
        <p:nvPicPr>
          <p:cNvPr id="1116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5" name="Oval 19"/>
          <p:cNvSpPr>
            <a:spLocks noChangeArrowheads="1"/>
          </p:cNvSpPr>
          <p:nvPr/>
        </p:nvSpPr>
        <p:spPr bwMode="auto">
          <a:xfrm>
            <a:off x="614838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458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18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p:cNvSpPr>
            <a:spLocks noChangeArrowheads="1"/>
          </p:cNvSpPr>
          <p:nvPr/>
        </p:nvSpPr>
        <p:spPr bwMode="auto">
          <a:xfrm>
            <a:off x="61341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1638" name="Oval 22"/>
          <p:cNvSpPr>
            <a:spLocks noChangeArrowheads="1"/>
          </p:cNvSpPr>
          <p:nvPr/>
        </p:nvSpPr>
        <p:spPr bwMode="auto">
          <a:xfrm>
            <a:off x="6164263" y="60293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1639" name="Oval 23"/>
          <p:cNvSpPr>
            <a:spLocks noChangeArrowheads="1"/>
          </p:cNvSpPr>
          <p:nvPr/>
        </p:nvSpPr>
        <p:spPr bwMode="auto">
          <a:xfrm>
            <a:off x="6134100" y="60293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1640" name="Oval 24"/>
          <p:cNvSpPr>
            <a:spLocks noChangeArrowheads="1"/>
          </p:cNvSpPr>
          <p:nvPr/>
        </p:nvSpPr>
        <p:spPr bwMode="auto">
          <a:xfrm>
            <a:off x="6169025" y="60118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1641" name="Oval 25"/>
          <p:cNvSpPr>
            <a:spLocks noChangeArrowheads="1"/>
          </p:cNvSpPr>
          <p:nvPr/>
        </p:nvSpPr>
        <p:spPr bwMode="auto">
          <a:xfrm>
            <a:off x="6148388" y="60563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1642" name="Oval 26"/>
          <p:cNvSpPr>
            <a:spLocks noChangeArrowheads="1"/>
          </p:cNvSpPr>
          <p:nvPr/>
        </p:nvSpPr>
        <p:spPr bwMode="auto">
          <a:xfrm>
            <a:off x="6134100" y="60293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1643" name="Text Box 27"/>
          <p:cNvSpPr txBox="1">
            <a:spLocks noChangeArrowheads="1"/>
          </p:cNvSpPr>
          <p:nvPr/>
        </p:nvSpPr>
        <p:spPr bwMode="auto">
          <a:xfrm>
            <a:off x="4953000" y="61102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459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7"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6134100" y="2286000"/>
            <a:ext cx="3848100" cy="13335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Truyền</a:t>
            </a:r>
            <a:r>
              <a:rPr lang="en-US" sz="2400" dirty="0">
                <a:solidFill>
                  <a:schemeClr val="tx1"/>
                </a:solidFill>
              </a:rPr>
              <a:t> </a:t>
            </a:r>
            <a:r>
              <a:rPr lang="en-US" sz="2400" dirty="0" err="1">
                <a:solidFill>
                  <a:schemeClr val="tx1"/>
                </a:solidFill>
              </a:rPr>
              <a:t>thống</a:t>
            </a:r>
            <a:r>
              <a:rPr lang="en-US" sz="2400" dirty="0">
                <a:solidFill>
                  <a:schemeClr val="tx1"/>
                </a:solidFill>
              </a:rPr>
              <a:t> </a:t>
            </a:r>
            <a:r>
              <a:rPr lang="en-US" sz="2400" dirty="0" err="1">
                <a:solidFill>
                  <a:schemeClr val="tx1"/>
                </a:solidFill>
              </a:rPr>
              <a:t>đánh</a:t>
            </a:r>
            <a:r>
              <a:rPr lang="en-US" sz="2400" dirty="0">
                <a:solidFill>
                  <a:schemeClr val="tx1"/>
                </a:solidFill>
              </a:rPr>
              <a:t> </a:t>
            </a:r>
            <a:r>
              <a:rPr lang="en-US" sz="2400" dirty="0" err="1">
                <a:solidFill>
                  <a:schemeClr val="tx1"/>
                </a:solidFill>
              </a:rPr>
              <a:t>giặc</a:t>
            </a:r>
            <a:r>
              <a:rPr lang="en-US" sz="2400" dirty="0">
                <a:solidFill>
                  <a:schemeClr val="tx1"/>
                </a:solidFill>
              </a:rPr>
              <a:t> </a:t>
            </a:r>
          </a:p>
          <a:p>
            <a:pPr algn="ctr" eaLnBrk="1" hangingPunct="1">
              <a:defRPr/>
            </a:pPr>
            <a:r>
              <a:rPr lang="en-US" sz="2400" dirty="0" err="1">
                <a:solidFill>
                  <a:schemeClr val="tx1"/>
                </a:solidFill>
              </a:rPr>
              <a:t>của</a:t>
            </a:r>
            <a:r>
              <a:rPr lang="en-US" sz="2400" dirty="0">
                <a:solidFill>
                  <a:schemeClr val="tx1"/>
                </a:solidFill>
              </a:rPr>
              <a:t> </a:t>
            </a:r>
            <a:r>
              <a:rPr lang="en-US" sz="2400" dirty="0" err="1">
                <a:solidFill>
                  <a:schemeClr val="tx1"/>
                </a:solidFill>
              </a:rPr>
              <a:t>ông</a:t>
            </a:r>
            <a:r>
              <a:rPr lang="en-US" sz="2400" dirty="0">
                <a:solidFill>
                  <a:schemeClr val="tx1"/>
                </a:solidFill>
              </a:rPr>
              <a:t> cha ta</a:t>
            </a:r>
            <a:endParaRPr lang="en-US" sz="2400" b="1" dirty="0">
              <a:solidFill>
                <a:schemeClr val="tx1"/>
              </a:solidFill>
            </a:endParaRPr>
          </a:p>
        </p:txBody>
      </p:sp>
      <p:sp>
        <p:nvSpPr>
          <p:cNvPr id="27" name="AutoShape 10"/>
          <p:cNvSpPr>
            <a:spLocks noChangeArrowheads="1"/>
          </p:cNvSpPr>
          <p:nvPr/>
        </p:nvSpPr>
        <p:spPr bwMode="auto">
          <a:xfrm>
            <a:off x="2051050" y="2286000"/>
            <a:ext cx="3810000" cy="13335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Sự</a:t>
            </a:r>
            <a:r>
              <a:rPr lang="en-US" sz="2400" dirty="0">
                <a:solidFill>
                  <a:schemeClr val="tx1"/>
                </a:solidFill>
              </a:rPr>
              <a:t> </a:t>
            </a:r>
            <a:r>
              <a:rPr lang="en-US" sz="2400" dirty="0" err="1">
                <a:solidFill>
                  <a:schemeClr val="tx1"/>
                </a:solidFill>
              </a:rPr>
              <a:t>xuất</a:t>
            </a:r>
            <a:r>
              <a:rPr lang="en-US" sz="2400" dirty="0">
                <a:solidFill>
                  <a:schemeClr val="tx1"/>
                </a:solidFill>
              </a:rPr>
              <a:t> </a:t>
            </a:r>
            <a:r>
              <a:rPr lang="en-US" sz="2400" dirty="0" err="1">
                <a:solidFill>
                  <a:schemeClr val="tx1"/>
                </a:solidFill>
              </a:rPr>
              <a:t>hiện</a:t>
            </a:r>
            <a:r>
              <a:rPr lang="en-US" sz="2400" dirty="0">
                <a:solidFill>
                  <a:schemeClr val="tx1"/>
                </a:solidFill>
              </a:rPr>
              <a:t> </a:t>
            </a:r>
            <a:r>
              <a:rPr lang="en-US" sz="2400" dirty="0" err="1">
                <a:solidFill>
                  <a:schemeClr val="tx1"/>
                </a:solidFill>
              </a:rPr>
              <a:t>của</a:t>
            </a:r>
            <a:r>
              <a:rPr lang="en-US" sz="2400" dirty="0">
                <a:solidFill>
                  <a:schemeClr val="tx1"/>
                </a:solidFill>
              </a:rPr>
              <a:t> </a:t>
            </a:r>
          </a:p>
          <a:p>
            <a:pPr algn="ctr" eaLnBrk="1" hangingPunct="1">
              <a:defRPr/>
            </a:pPr>
            <a:r>
              <a:rPr lang="en-US" sz="2400" dirty="0" err="1">
                <a:solidFill>
                  <a:schemeClr val="tx1"/>
                </a:solidFill>
              </a:rPr>
              <a:t>chiến</a:t>
            </a:r>
            <a:r>
              <a:rPr lang="en-US" sz="2400" dirty="0">
                <a:solidFill>
                  <a:schemeClr val="tx1"/>
                </a:solidFill>
              </a:rPr>
              <a:t> </a:t>
            </a:r>
            <a:r>
              <a:rPr lang="en-US" sz="2400" dirty="0" err="1">
                <a:solidFill>
                  <a:schemeClr val="tx1"/>
                </a:solidFill>
              </a:rPr>
              <a:t>tranh</a:t>
            </a:r>
            <a:r>
              <a:rPr lang="en-US" sz="2400" dirty="0">
                <a:solidFill>
                  <a:schemeClr val="tx1"/>
                </a:solidFill>
              </a:rPr>
              <a:t> </a:t>
            </a:r>
            <a:r>
              <a:rPr lang="en-US" sz="2400" dirty="0" err="1">
                <a:solidFill>
                  <a:schemeClr val="tx1"/>
                </a:solidFill>
              </a:rPr>
              <a:t>kiểu</a:t>
            </a:r>
            <a:r>
              <a:rPr lang="en-US" sz="2400" dirty="0">
                <a:solidFill>
                  <a:schemeClr val="tx1"/>
                </a:solidFill>
              </a:rPr>
              <a:t> </a:t>
            </a:r>
            <a:r>
              <a:rPr lang="en-US" sz="2400" dirty="0" err="1">
                <a:solidFill>
                  <a:schemeClr val="tx1"/>
                </a:solidFill>
              </a:rPr>
              <a:t>mới</a:t>
            </a:r>
            <a:endParaRPr lang="en-US" sz="2400" b="1" dirty="0">
              <a:solidFill>
                <a:schemeClr val="tx1"/>
              </a:solidFill>
            </a:endParaRPr>
          </a:p>
        </p:txBody>
      </p:sp>
      <p:pic>
        <p:nvPicPr>
          <p:cNvPr id="2460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6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6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16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1634"/>
                </p:tgtEl>
              </p:cMediaNode>
            </p:audio>
            <p:seq concurrent="1" nextAc="seek">
              <p:cTn id="38" restart="whenNotActive" fill="hold" evtFilter="cancelBubble" nodeType="interactiveSeq">
                <p:stCondLst>
                  <p:cond evt="onClick" delay="0">
                    <p:tgtEl>
                      <p:spTgt spid="1116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1642"/>
                                        </p:tgtEl>
                                      </p:cBhvr>
                                    </p:animEffect>
                                    <p:set>
                                      <p:cBhvr>
                                        <p:cTn id="43"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1641"/>
                                        </p:tgtEl>
                                      </p:cBhvr>
                                    </p:animEffect>
                                    <p:set>
                                      <p:cBhvr>
                                        <p:cTn id="47"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1640"/>
                                        </p:tgtEl>
                                      </p:cBhvr>
                                    </p:animEffect>
                                    <p:set>
                                      <p:cBhvr>
                                        <p:cTn id="51"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1639"/>
                                        </p:tgtEl>
                                      </p:cBhvr>
                                    </p:animEffect>
                                    <p:set>
                                      <p:cBhvr>
                                        <p:cTn id="55"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1638"/>
                                        </p:tgtEl>
                                      </p:cBhvr>
                                    </p:animEffect>
                                    <p:set>
                                      <p:cBhvr>
                                        <p:cTn id="59"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1637"/>
                                        </p:tgtEl>
                                      </p:cBhvr>
                                    </p:animEffect>
                                    <p:set>
                                      <p:cBhvr>
                                        <p:cTn id="63"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1635"/>
                                        </p:tgtEl>
                                      </p:cBhvr>
                                    </p:animEffect>
                                    <p:set>
                                      <p:cBhvr>
                                        <p:cTn id="67"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1618"/>
                                        </p:tgtEl>
                                      </p:cBhvr>
                                    </p:animEffect>
                                    <p:set>
                                      <p:cBhvr>
                                        <p:cTn id="71"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p:cNvSpPr>
            <a:spLocks noChangeArrowheads="1"/>
          </p:cNvSpPr>
          <p:nvPr/>
        </p:nvSpPr>
        <p:spPr bwMode="auto">
          <a:xfrm>
            <a:off x="6354763"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264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143001"/>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Nền quốc phòng toàn dân, an ninh nhân dân ở nước ta được xây dựng trên nền tảng tư tưởng:</a:t>
            </a:r>
          </a:p>
        </p:txBody>
      </p:sp>
      <p:sp>
        <p:nvSpPr>
          <p:cNvPr id="65541" name="AutoShape 5"/>
          <p:cNvSpPr>
            <a:spLocks noChangeArrowheads="1"/>
          </p:cNvSpPr>
          <p:nvPr/>
        </p:nvSpPr>
        <p:spPr bwMode="auto">
          <a:xfrm>
            <a:off x="6210300" y="2179638"/>
            <a:ext cx="4000500" cy="15541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t>B. </a:t>
            </a:r>
            <a:r>
              <a:rPr lang="en-US" altLang="en-US" sz="2400" dirty="0" err="1"/>
              <a:t>Chủ</a:t>
            </a:r>
            <a:r>
              <a:rPr lang="en-US" altLang="en-US" sz="2400" dirty="0"/>
              <a:t> </a:t>
            </a:r>
            <a:r>
              <a:rPr lang="en-US" altLang="en-US" sz="2400" dirty="0" err="1"/>
              <a:t>nghĩa</a:t>
            </a:r>
            <a:r>
              <a:rPr lang="en-US" altLang="en-US" sz="2400" dirty="0"/>
              <a:t> </a:t>
            </a:r>
            <a:r>
              <a:rPr lang="en-US" altLang="en-US" sz="2400" dirty="0" err="1"/>
              <a:t>Mác</a:t>
            </a:r>
            <a:r>
              <a:rPr lang="en-US" altLang="en-US" sz="2400" dirty="0"/>
              <a:t> - </a:t>
            </a:r>
            <a:r>
              <a:rPr lang="en-US" altLang="en-US" sz="2400" dirty="0" err="1"/>
              <a:t>Lênin</a:t>
            </a:r>
            <a:r>
              <a:rPr lang="en-US" altLang="en-US" sz="2400" dirty="0"/>
              <a:t>,</a:t>
            </a:r>
          </a:p>
          <a:p>
            <a:pPr algn="ctr">
              <a:spcBef>
                <a:spcPct val="0"/>
              </a:spcBef>
              <a:buFontTx/>
              <a:buNone/>
            </a:pPr>
            <a:r>
              <a:rPr lang="en-US" altLang="en-US" sz="2400" dirty="0"/>
              <a:t> </a:t>
            </a:r>
            <a:r>
              <a:rPr lang="en-US" altLang="en-US" sz="2400" dirty="0" err="1"/>
              <a:t>tư</a:t>
            </a:r>
            <a:r>
              <a:rPr lang="en-US" altLang="en-US" sz="2400" dirty="0"/>
              <a:t> </a:t>
            </a:r>
            <a:r>
              <a:rPr lang="en-US" altLang="en-US" sz="2400" dirty="0" err="1"/>
              <a:t>tưởng</a:t>
            </a:r>
            <a:r>
              <a:rPr lang="en-US" altLang="en-US" sz="2400" dirty="0"/>
              <a:t> </a:t>
            </a:r>
            <a:r>
              <a:rPr lang="en-US" altLang="en-US" sz="2400" dirty="0" err="1"/>
              <a:t>Hồ</a:t>
            </a:r>
            <a:r>
              <a:rPr lang="en-US" altLang="en-US" sz="2400" dirty="0"/>
              <a:t> </a:t>
            </a:r>
            <a:r>
              <a:rPr lang="en-US" altLang="en-US" sz="2400" dirty="0" err="1"/>
              <a:t>Chí</a:t>
            </a:r>
            <a:r>
              <a:rPr lang="en-US" altLang="en-US" sz="2400" dirty="0"/>
              <a:t> Minh</a:t>
            </a:r>
          </a:p>
        </p:txBody>
      </p:sp>
      <p:sp>
        <p:nvSpPr>
          <p:cNvPr id="65546" name="AutoShape 10"/>
          <p:cNvSpPr>
            <a:spLocks noChangeArrowheads="1"/>
          </p:cNvSpPr>
          <p:nvPr/>
        </p:nvSpPr>
        <p:spPr bwMode="auto">
          <a:xfrm>
            <a:off x="1908176" y="2179638"/>
            <a:ext cx="3959225" cy="1477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t> A. </a:t>
            </a:r>
            <a:r>
              <a:rPr lang="en-US" altLang="en-US" sz="2400" dirty="0" err="1"/>
              <a:t>Tư</a:t>
            </a:r>
            <a:r>
              <a:rPr lang="en-US" altLang="en-US" sz="2400" dirty="0"/>
              <a:t> </a:t>
            </a:r>
            <a:r>
              <a:rPr lang="en-US" altLang="en-US" sz="2400" dirty="0" err="1"/>
              <a:t>tưởng</a:t>
            </a:r>
            <a:r>
              <a:rPr lang="en-US" altLang="en-US" sz="2400" dirty="0"/>
              <a:t> </a:t>
            </a:r>
            <a:r>
              <a:rPr lang="en-US" altLang="en-US" sz="2400" dirty="0" err="1"/>
              <a:t>quân</a:t>
            </a:r>
            <a:r>
              <a:rPr lang="en-US" altLang="en-US" sz="2400" dirty="0"/>
              <a:t> </a:t>
            </a:r>
            <a:r>
              <a:rPr lang="en-US" altLang="en-US" sz="2400" dirty="0" err="1"/>
              <a:t>sự</a:t>
            </a:r>
            <a:r>
              <a:rPr lang="en-US" altLang="en-US" sz="2400" dirty="0"/>
              <a:t> </a:t>
            </a:r>
          </a:p>
          <a:p>
            <a:pPr algn="ctr" eaLnBrk="1" hangingPunct="1">
              <a:spcBef>
                <a:spcPct val="0"/>
              </a:spcBef>
              <a:buFontTx/>
              <a:buNone/>
            </a:pPr>
            <a:r>
              <a:rPr lang="en-US" altLang="en-US" sz="2400" dirty="0" err="1"/>
              <a:t>Việt</a:t>
            </a:r>
            <a:r>
              <a:rPr lang="en-US" altLang="en-US" sz="2400" dirty="0"/>
              <a:t> Nam, </a:t>
            </a:r>
            <a:r>
              <a:rPr lang="en-US" altLang="en-US" sz="2400" dirty="0" err="1"/>
              <a:t>chủ</a:t>
            </a:r>
            <a:r>
              <a:rPr lang="en-US" altLang="en-US" sz="2400" dirty="0"/>
              <a:t> </a:t>
            </a:r>
            <a:r>
              <a:rPr lang="en-US" altLang="en-US" sz="2400" dirty="0" err="1"/>
              <a:t>nghĩa</a:t>
            </a:r>
            <a:r>
              <a:rPr lang="en-US" altLang="en-US" sz="2400" dirty="0"/>
              <a:t> </a:t>
            </a:r>
            <a:r>
              <a:rPr lang="en-US" altLang="en-US" sz="2400" dirty="0" err="1"/>
              <a:t>Mác</a:t>
            </a:r>
            <a:r>
              <a:rPr lang="en-US" altLang="en-US" sz="2400" dirty="0"/>
              <a:t> - </a:t>
            </a:r>
          </a:p>
          <a:p>
            <a:pPr algn="ctr" eaLnBrk="1" hangingPunct="1">
              <a:spcBef>
                <a:spcPct val="0"/>
              </a:spcBef>
              <a:buFontTx/>
              <a:buNone/>
            </a:pPr>
            <a:r>
              <a:rPr lang="en-US" altLang="en-US" sz="2400" dirty="0" err="1"/>
              <a:t>Lênin</a:t>
            </a:r>
            <a:endParaRPr lang="en-US" altLang="en-US" sz="2400" b="1" dirty="0"/>
          </a:p>
        </p:txBody>
      </p:sp>
      <p:sp>
        <p:nvSpPr>
          <p:cNvPr id="25607" name="Text Box 16"/>
          <p:cNvSpPr txBox="1">
            <a:spLocks noChangeArrowheads="1"/>
          </p:cNvSpPr>
          <p:nvPr/>
        </p:nvSpPr>
        <p:spPr bwMode="auto">
          <a:xfrm>
            <a:off x="1752600" y="1447801"/>
            <a:ext cx="133985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20</a:t>
            </a:r>
          </a:p>
        </p:txBody>
      </p:sp>
      <p:pic>
        <p:nvPicPr>
          <p:cNvPr id="11265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9" name="Oval 19"/>
          <p:cNvSpPr>
            <a:spLocks noChangeArrowheads="1"/>
          </p:cNvSpPr>
          <p:nvPr/>
        </p:nvSpPr>
        <p:spPr bwMode="auto">
          <a:xfrm>
            <a:off x="6354763"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561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367838" y="61166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p:cNvSpPr>
            <a:spLocks noChangeArrowheads="1"/>
          </p:cNvSpPr>
          <p:nvPr/>
        </p:nvSpPr>
        <p:spPr bwMode="auto">
          <a:xfrm>
            <a:off x="6364288"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2662" name="Oval 22"/>
          <p:cNvSpPr>
            <a:spLocks noChangeArrowheads="1"/>
          </p:cNvSpPr>
          <p:nvPr/>
        </p:nvSpPr>
        <p:spPr bwMode="auto">
          <a:xfrm>
            <a:off x="6364288" y="6234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2663" name="Oval 23"/>
          <p:cNvSpPr>
            <a:spLocks noChangeArrowheads="1"/>
          </p:cNvSpPr>
          <p:nvPr/>
        </p:nvSpPr>
        <p:spPr bwMode="auto">
          <a:xfrm>
            <a:off x="6354763"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2664" name="Oval 24"/>
          <p:cNvSpPr>
            <a:spLocks noChangeArrowheads="1"/>
          </p:cNvSpPr>
          <p:nvPr/>
        </p:nvSpPr>
        <p:spPr bwMode="auto">
          <a:xfrm>
            <a:off x="6354763" y="6234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2665" name="Oval 25"/>
          <p:cNvSpPr>
            <a:spLocks noChangeArrowheads="1"/>
          </p:cNvSpPr>
          <p:nvPr/>
        </p:nvSpPr>
        <p:spPr bwMode="auto">
          <a:xfrm>
            <a:off x="6345238" y="6234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2666" name="Oval 26"/>
          <p:cNvSpPr>
            <a:spLocks noChangeArrowheads="1"/>
          </p:cNvSpPr>
          <p:nvPr/>
        </p:nvSpPr>
        <p:spPr bwMode="auto">
          <a:xfrm>
            <a:off x="6345238"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2667" name="Text Box 27"/>
          <p:cNvSpPr txBox="1">
            <a:spLocks noChangeArrowheads="1"/>
          </p:cNvSpPr>
          <p:nvPr/>
        </p:nvSpPr>
        <p:spPr bwMode="auto">
          <a:xfrm>
            <a:off x="4953000" y="62626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561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Text Box 69"/>
          <p:cNvSpPr txBox="1">
            <a:spLocks noChangeArrowheads="1"/>
          </p:cNvSpPr>
          <p:nvPr/>
        </p:nvSpPr>
        <p:spPr bwMode="auto">
          <a:xfrm>
            <a:off x="2057400" y="762001"/>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66900" y="3886200"/>
            <a:ext cx="40005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t> C. </a:t>
            </a:r>
            <a:r>
              <a:rPr lang="en-US" altLang="en-US" sz="2400" dirty="0" err="1"/>
              <a:t>Chủ</a:t>
            </a:r>
            <a:r>
              <a:rPr lang="en-US" altLang="en-US" sz="2400" dirty="0"/>
              <a:t> </a:t>
            </a:r>
            <a:r>
              <a:rPr lang="en-US" altLang="en-US" sz="2400" dirty="0" err="1"/>
              <a:t>nghĩa</a:t>
            </a:r>
            <a:r>
              <a:rPr lang="en-US" altLang="en-US" sz="2400" dirty="0"/>
              <a:t> </a:t>
            </a:r>
            <a:r>
              <a:rPr lang="en-US" altLang="en-US" sz="2400" dirty="0" err="1"/>
              <a:t>Mác</a:t>
            </a:r>
            <a:r>
              <a:rPr lang="en-US" altLang="en-US" sz="2400" dirty="0"/>
              <a:t> - </a:t>
            </a:r>
            <a:r>
              <a:rPr lang="en-US" altLang="en-US" sz="2400" dirty="0" err="1"/>
              <a:t>Lênin</a:t>
            </a:r>
            <a:r>
              <a:rPr lang="en-US" altLang="en-US" sz="2400" dirty="0"/>
              <a:t>, </a:t>
            </a:r>
          </a:p>
          <a:p>
            <a:pPr algn="ctr" eaLnBrk="1" hangingPunct="1">
              <a:spcBef>
                <a:spcPct val="0"/>
              </a:spcBef>
              <a:buFontTx/>
              <a:buNone/>
            </a:pPr>
            <a:r>
              <a:rPr lang="en-US" altLang="en-US" sz="2400" dirty="0" err="1"/>
              <a:t>truyền</a:t>
            </a:r>
            <a:r>
              <a:rPr lang="en-US" altLang="en-US" sz="2400" dirty="0"/>
              <a:t> </a:t>
            </a:r>
            <a:r>
              <a:rPr lang="en-US" altLang="en-US" sz="2400" dirty="0" err="1"/>
              <a:t>thống</a:t>
            </a:r>
            <a:r>
              <a:rPr lang="en-US" altLang="en-US" sz="2400" dirty="0"/>
              <a:t> </a:t>
            </a:r>
            <a:r>
              <a:rPr lang="en-US" altLang="en-US" sz="2400" dirty="0" err="1"/>
              <a:t>chống</a:t>
            </a:r>
            <a:r>
              <a:rPr lang="en-US" altLang="en-US" sz="2400" dirty="0"/>
              <a:t> </a:t>
            </a:r>
          </a:p>
          <a:p>
            <a:pPr algn="ctr" eaLnBrk="1" hangingPunct="1">
              <a:spcBef>
                <a:spcPct val="0"/>
              </a:spcBef>
              <a:buFontTx/>
              <a:buNone/>
            </a:pPr>
            <a:r>
              <a:rPr lang="en-US" altLang="en-US" sz="2400" dirty="0" err="1"/>
              <a:t>ngoại</a:t>
            </a:r>
            <a:r>
              <a:rPr lang="en-US" altLang="en-US" sz="2400" dirty="0"/>
              <a:t> </a:t>
            </a:r>
            <a:r>
              <a:rPr lang="en-US" altLang="en-US" sz="2400" dirty="0" err="1"/>
              <a:t>xâm</a:t>
            </a:r>
            <a:endParaRPr lang="en-US" altLang="en-US" sz="2400" b="1" dirty="0"/>
          </a:p>
        </p:txBody>
      </p:sp>
      <p:sp>
        <p:nvSpPr>
          <p:cNvPr id="28" name="AutoShape 10"/>
          <p:cNvSpPr>
            <a:spLocks noChangeArrowheads="1"/>
          </p:cNvSpPr>
          <p:nvPr/>
        </p:nvSpPr>
        <p:spPr bwMode="auto">
          <a:xfrm>
            <a:off x="6172200" y="3886200"/>
            <a:ext cx="40386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Tư tưởng Hồ Chí Minh, </a:t>
            </a:r>
          </a:p>
          <a:p>
            <a:pPr algn="ctr" eaLnBrk="1" hangingPunct="1">
              <a:spcBef>
                <a:spcPct val="0"/>
              </a:spcBef>
              <a:buFontTx/>
              <a:buNone/>
            </a:pPr>
            <a:r>
              <a:rPr lang="en-US" altLang="en-US" sz="2400"/>
              <a:t>thực tiễn quốc phòng </a:t>
            </a:r>
          </a:p>
          <a:p>
            <a:pPr algn="ctr" eaLnBrk="1" hangingPunct="1">
              <a:spcBef>
                <a:spcPct val="0"/>
              </a:spcBef>
              <a:buFontTx/>
              <a:buNone/>
            </a:pPr>
            <a:r>
              <a:rPr lang="en-US" altLang="en-US" sz="2400"/>
              <a:t>thế giới</a:t>
            </a:r>
            <a:endParaRPr lang="en-US" altLang="en-US" sz="2400" b="1"/>
          </a:p>
        </p:txBody>
      </p:sp>
      <p:pic>
        <p:nvPicPr>
          <p:cNvPr id="25625"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8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264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2658"/>
                </p:tgtEl>
              </p:cMediaNode>
            </p:audio>
            <p:seq concurrent="1" nextAc="seek">
              <p:cTn id="38" restart="whenNotActive" fill="hold" evtFilter="cancelBubble" nodeType="interactiveSeq">
                <p:stCondLst>
                  <p:cond evt="onClick" delay="0">
                    <p:tgtEl>
                      <p:spTgt spid="112667"/>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2666"/>
                                        </p:tgtEl>
                                      </p:cBhvr>
                                    </p:animEffect>
                                    <p:set>
                                      <p:cBhvr>
                                        <p:cTn id="43"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2665"/>
                                        </p:tgtEl>
                                      </p:cBhvr>
                                    </p:animEffect>
                                    <p:set>
                                      <p:cBhvr>
                                        <p:cTn id="47"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2664"/>
                                        </p:tgtEl>
                                      </p:cBhvr>
                                    </p:animEffect>
                                    <p:set>
                                      <p:cBhvr>
                                        <p:cTn id="51"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2663"/>
                                        </p:tgtEl>
                                      </p:cBhvr>
                                    </p:animEffect>
                                    <p:set>
                                      <p:cBhvr>
                                        <p:cTn id="55"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2662"/>
                                        </p:tgtEl>
                                      </p:cBhvr>
                                    </p:animEffect>
                                    <p:set>
                                      <p:cBhvr>
                                        <p:cTn id="59"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2661"/>
                                        </p:tgtEl>
                                      </p:cBhvr>
                                    </p:animEffect>
                                    <p:set>
                                      <p:cBhvr>
                                        <p:cTn id="63"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2659"/>
                                        </p:tgtEl>
                                      </p:cBhvr>
                                    </p:animEffect>
                                    <p:set>
                                      <p:cBhvr>
                                        <p:cTn id="67"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2642"/>
                                        </p:tgtEl>
                                      </p:cBhvr>
                                    </p:animEffect>
                                    <p:set>
                                      <p:cBhvr>
                                        <p:cTn id="71"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p:cNvSpPr>
            <a:spLocks noChangeArrowheads="1"/>
          </p:cNvSpPr>
          <p:nvPr/>
        </p:nvSpPr>
        <p:spPr bwMode="auto">
          <a:xfrm>
            <a:off x="63627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366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78138" y="1143000"/>
            <a:ext cx="74088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“Nền quốc phòng toàn dân, an ninh nhân dân được xây dựng toàn diện và từng bước hiện đại”</a:t>
            </a:r>
            <a:r>
              <a:rPr lang="en-US" altLang="en-US" sz="2400"/>
              <a:t> là một trong những nội dung của:</a:t>
            </a:r>
          </a:p>
        </p:txBody>
      </p:sp>
      <p:sp>
        <p:nvSpPr>
          <p:cNvPr id="65541" name="AutoShape 5"/>
          <p:cNvSpPr>
            <a:spLocks noChangeArrowheads="1"/>
          </p:cNvSpPr>
          <p:nvPr/>
        </p:nvSpPr>
        <p:spPr bwMode="auto">
          <a:xfrm>
            <a:off x="1835151" y="4114801"/>
            <a:ext cx="4005263" cy="12795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Đặc trưng nền </a:t>
            </a:r>
          </a:p>
          <a:p>
            <a:pPr algn="ctr">
              <a:spcBef>
                <a:spcPct val="0"/>
              </a:spcBef>
              <a:buFontTx/>
              <a:buNone/>
            </a:pPr>
            <a:r>
              <a:rPr lang="en-US" altLang="en-US" sz="2400"/>
              <a:t>quốc phòng toàn dân, </a:t>
            </a:r>
          </a:p>
          <a:p>
            <a:pPr algn="ctr">
              <a:spcBef>
                <a:spcPct val="0"/>
              </a:spcBef>
              <a:buFontTx/>
              <a:buNone/>
            </a:pPr>
            <a:r>
              <a:rPr lang="en-US" altLang="en-US" sz="2400"/>
              <a:t>an ninh nhân dân</a:t>
            </a:r>
          </a:p>
        </p:txBody>
      </p:sp>
      <p:sp>
        <p:nvSpPr>
          <p:cNvPr id="65549" name="AutoShape 13"/>
          <p:cNvSpPr>
            <a:spLocks noChangeArrowheads="1"/>
          </p:cNvSpPr>
          <p:nvPr/>
        </p:nvSpPr>
        <p:spPr bwMode="auto">
          <a:xfrm>
            <a:off x="1835151" y="2590801"/>
            <a:ext cx="4005263" cy="1325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Nhiệm vụ xây dựng </a:t>
            </a:r>
          </a:p>
          <a:p>
            <a:pPr algn="ctr" eaLnBrk="1" hangingPunct="1">
              <a:spcBef>
                <a:spcPct val="0"/>
              </a:spcBef>
              <a:buFontTx/>
              <a:buNone/>
            </a:pPr>
            <a:r>
              <a:rPr lang="en-US" altLang="en-US" sz="2400"/>
              <a:t>nền quốc phòng toàn dân, </a:t>
            </a:r>
          </a:p>
          <a:p>
            <a:pPr algn="ctr" eaLnBrk="1" hangingPunct="1">
              <a:spcBef>
                <a:spcPct val="0"/>
              </a:spcBef>
              <a:buFontTx/>
              <a:buNone/>
            </a:pPr>
            <a:r>
              <a:rPr lang="en-US" altLang="en-US" sz="2400"/>
              <a:t>an ninh nhân dân</a:t>
            </a:r>
            <a:endParaRPr lang="en-US" altLang="en-US" sz="2800" b="1">
              <a:latin typeface="Times New Roman" panose="02020603050405020304" pitchFamily="18" charset="0"/>
              <a:cs typeface="Times New Roman" panose="02020603050405020304" pitchFamily="18" charset="0"/>
            </a:endParaRPr>
          </a:p>
        </p:txBody>
      </p:sp>
      <p:sp>
        <p:nvSpPr>
          <p:cNvPr id="26632" name="Text Box 16"/>
          <p:cNvSpPr txBox="1">
            <a:spLocks noChangeArrowheads="1"/>
          </p:cNvSpPr>
          <p:nvPr/>
        </p:nvSpPr>
        <p:spPr bwMode="auto">
          <a:xfrm>
            <a:off x="1693864" y="13716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21</a:t>
            </a:r>
          </a:p>
        </p:txBody>
      </p:sp>
      <p:pic>
        <p:nvPicPr>
          <p:cNvPr id="11368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3" name="Oval 19"/>
          <p:cNvSpPr>
            <a:spLocks noChangeArrowheads="1"/>
          </p:cNvSpPr>
          <p:nvPr/>
        </p:nvSpPr>
        <p:spPr bwMode="auto">
          <a:xfrm>
            <a:off x="63627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663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p:cNvSpPr>
            <a:spLocks noChangeArrowheads="1"/>
          </p:cNvSpPr>
          <p:nvPr/>
        </p:nvSpPr>
        <p:spPr bwMode="auto">
          <a:xfrm>
            <a:off x="6362701" y="6196014"/>
            <a:ext cx="455613" cy="433387"/>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3686" name="Oval 22"/>
          <p:cNvSpPr>
            <a:spLocks noChangeArrowheads="1"/>
          </p:cNvSpPr>
          <p:nvPr/>
        </p:nvSpPr>
        <p:spPr bwMode="auto">
          <a:xfrm>
            <a:off x="63627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3687" name="Oval 23"/>
          <p:cNvSpPr>
            <a:spLocks noChangeArrowheads="1"/>
          </p:cNvSpPr>
          <p:nvPr/>
        </p:nvSpPr>
        <p:spPr bwMode="auto">
          <a:xfrm>
            <a:off x="6361113" y="6196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3688" name="Oval 24"/>
          <p:cNvSpPr>
            <a:spLocks noChangeArrowheads="1"/>
          </p:cNvSpPr>
          <p:nvPr/>
        </p:nvSpPr>
        <p:spPr bwMode="auto">
          <a:xfrm>
            <a:off x="6362700" y="6196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3689" name="Oval 25"/>
          <p:cNvSpPr>
            <a:spLocks noChangeArrowheads="1"/>
          </p:cNvSpPr>
          <p:nvPr/>
        </p:nvSpPr>
        <p:spPr bwMode="auto">
          <a:xfrm>
            <a:off x="6362700" y="61753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3690" name="Oval 26"/>
          <p:cNvSpPr>
            <a:spLocks noChangeArrowheads="1"/>
          </p:cNvSpPr>
          <p:nvPr/>
        </p:nvSpPr>
        <p:spPr bwMode="auto">
          <a:xfrm>
            <a:off x="6375400"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3691" name="Text Box 27"/>
          <p:cNvSpPr txBox="1">
            <a:spLocks noChangeArrowheads="1"/>
          </p:cNvSpPr>
          <p:nvPr/>
        </p:nvSpPr>
        <p:spPr bwMode="auto">
          <a:xfrm>
            <a:off x="4953000" y="6262688"/>
            <a:ext cx="10541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664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5" name="Text Box 69"/>
          <p:cNvSpPr txBox="1">
            <a:spLocks noChangeArrowheads="1"/>
          </p:cNvSpPr>
          <p:nvPr/>
        </p:nvSpPr>
        <p:spPr bwMode="auto">
          <a:xfrm>
            <a:off x="2057400" y="7620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7626"/>
            <a:ext cx="1219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6248400" y="2590801"/>
            <a:ext cx="3886200" cy="1325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Đặc điểm nền </a:t>
            </a:r>
          </a:p>
          <a:p>
            <a:pPr algn="ctr" eaLnBrk="1" hangingPunct="1">
              <a:spcBef>
                <a:spcPct val="0"/>
              </a:spcBef>
              <a:buFontTx/>
              <a:buNone/>
            </a:pPr>
            <a:r>
              <a:rPr lang="en-US" altLang="en-US" sz="2400"/>
              <a:t>quốc phòng toàn dân, </a:t>
            </a:r>
          </a:p>
          <a:p>
            <a:pPr algn="ctr" eaLnBrk="1" hangingPunct="1">
              <a:spcBef>
                <a:spcPct val="0"/>
              </a:spcBef>
              <a:buFontTx/>
              <a:buNone/>
            </a:pPr>
            <a:r>
              <a:rPr lang="en-US" altLang="en-US" sz="2400"/>
              <a:t>an ninh nhân dân</a:t>
            </a:r>
            <a:endParaRPr lang="en-US" altLang="en-US" sz="2800" b="1">
              <a:latin typeface="Times New Roman" panose="02020603050405020304" pitchFamily="18" charset="0"/>
              <a:cs typeface="Times New Roman" panose="02020603050405020304" pitchFamily="18" charset="0"/>
            </a:endParaRPr>
          </a:p>
        </p:txBody>
      </p:sp>
      <p:sp>
        <p:nvSpPr>
          <p:cNvPr id="29" name="AutoShape 13"/>
          <p:cNvSpPr>
            <a:spLocks noChangeArrowheads="1"/>
          </p:cNvSpPr>
          <p:nvPr/>
        </p:nvSpPr>
        <p:spPr bwMode="auto">
          <a:xfrm>
            <a:off x="6248400" y="4114801"/>
            <a:ext cx="3886200" cy="12795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Mục đích xây dựng </a:t>
            </a:r>
          </a:p>
          <a:p>
            <a:pPr algn="ctr" eaLnBrk="1" hangingPunct="1">
              <a:spcBef>
                <a:spcPct val="0"/>
              </a:spcBef>
              <a:buFontTx/>
              <a:buNone/>
            </a:pPr>
            <a:r>
              <a:rPr lang="en-US" altLang="en-US" sz="2400"/>
              <a:t>nền quốc phòng toàn dân,</a:t>
            </a:r>
          </a:p>
          <a:p>
            <a:pPr algn="ctr" eaLnBrk="1" hangingPunct="1">
              <a:spcBef>
                <a:spcPct val="0"/>
              </a:spcBef>
              <a:buFontTx/>
              <a:buNone/>
            </a:pPr>
            <a:r>
              <a:rPr lang="en-US" altLang="en-US" sz="2400"/>
              <a:t> an ninh nhân dân</a:t>
            </a:r>
            <a:endParaRPr lang="en-US" altLang="en-US" sz="2800" b="1">
              <a:latin typeface="Times New Roman" panose="02020603050405020304" pitchFamily="18" charset="0"/>
              <a:cs typeface="Times New Roman" panose="02020603050405020304" pitchFamily="18" charset="0"/>
            </a:endParaRPr>
          </a:p>
        </p:txBody>
      </p:sp>
      <p:pic>
        <p:nvPicPr>
          <p:cNvPr id="2665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out)">
                                      <p:cBhvr>
                                        <p:cTn id="2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3669"/>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3682"/>
                </p:tgtEl>
              </p:cMediaNode>
            </p:audio>
            <p:seq concurrent="1" nextAc="seek">
              <p:cTn id="36" restart="whenNotActive" fill="hold" evtFilter="cancelBubble" nodeType="interactiveSeq">
                <p:stCondLst>
                  <p:cond evt="onClick" delay="0">
                    <p:tgtEl>
                      <p:spTgt spid="113691"/>
                    </p:tgtEl>
                  </p:cond>
                </p:stCondLst>
                <p:endSync evt="end" delay="0">
                  <p:rtn val="all"/>
                </p:endSync>
                <p:childTnLst>
                  <p:par>
                    <p:cTn id="37" fill="hold" nodeType="clickPar">
                      <p:stCondLst>
                        <p:cond delay="0"/>
                      </p:stCondLst>
                      <p:childTnLst>
                        <p:par>
                          <p:cTn id="38" fill="hold" nodeType="afterGroup">
                            <p:stCondLst>
                              <p:cond delay="0"/>
                            </p:stCondLst>
                            <p:childTnLst>
                              <p:par>
                                <p:cTn id="39" presetID="4" presetClass="exit" presetSubtype="16" fill="hold" grpId="0" nodeType="afterEffect">
                                  <p:stCondLst>
                                    <p:cond delay="1000"/>
                                  </p:stCondLst>
                                  <p:childTnLst>
                                    <p:animEffect transition="out" filter="box(in)">
                                      <p:cBhvr>
                                        <p:cTn id="40" dur="500"/>
                                        <p:tgtEl>
                                          <p:spTgt spid="113690"/>
                                        </p:tgtEl>
                                      </p:cBhvr>
                                    </p:animEffect>
                                    <p:set>
                                      <p:cBhvr>
                                        <p:cTn id="41"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39"/>
                                            </p:cond>
                                          </p:stCondLst>
                                          <p:endCondLst>
                                            <p:cond evt="onStopAudio" delay="0">
                                              <p:tgtEl>
                                                <p:sldTgt/>
                                              </p:tgtEl>
                                            </p:cond>
                                          </p:endCondLst>
                                        </p:cTn>
                                        <p:tgtEl>
                                          <p:sndTgt r:embed="rId4" name="beep.wav"/>
                                        </p:tgtEl>
                                      </p:cMediaNode>
                                    </p:audio>
                                  </p:subTnLst>
                                </p:cTn>
                              </p:par>
                            </p:childTnLst>
                          </p:cTn>
                        </p:par>
                        <p:par>
                          <p:cTn id="42" fill="hold" nodeType="afterGroup">
                            <p:stCondLst>
                              <p:cond delay="1500"/>
                            </p:stCondLst>
                            <p:childTnLst>
                              <p:par>
                                <p:cTn id="43" presetID="4" presetClass="exit" presetSubtype="16" fill="hold" grpId="0" nodeType="afterEffect">
                                  <p:stCondLst>
                                    <p:cond delay="1000"/>
                                  </p:stCondLst>
                                  <p:childTnLst>
                                    <p:animEffect transition="out" filter="box(in)">
                                      <p:cBhvr>
                                        <p:cTn id="44" dur="500"/>
                                        <p:tgtEl>
                                          <p:spTgt spid="113689"/>
                                        </p:tgtEl>
                                      </p:cBhvr>
                                    </p:animEffect>
                                    <p:set>
                                      <p:cBhvr>
                                        <p:cTn id="45"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3000"/>
                            </p:stCondLst>
                            <p:childTnLst>
                              <p:par>
                                <p:cTn id="47" presetID="4" presetClass="exit" presetSubtype="16" fill="hold" grpId="0" nodeType="afterEffect">
                                  <p:stCondLst>
                                    <p:cond delay="1000"/>
                                  </p:stCondLst>
                                  <p:childTnLst>
                                    <p:animEffect transition="out" filter="box(in)">
                                      <p:cBhvr>
                                        <p:cTn id="48" dur="500"/>
                                        <p:tgtEl>
                                          <p:spTgt spid="113688"/>
                                        </p:tgtEl>
                                      </p:cBhvr>
                                    </p:animEffect>
                                    <p:set>
                                      <p:cBhvr>
                                        <p:cTn id="49"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4500"/>
                            </p:stCondLst>
                            <p:childTnLst>
                              <p:par>
                                <p:cTn id="51" presetID="4" presetClass="exit" presetSubtype="16" fill="hold" grpId="0" nodeType="afterEffect">
                                  <p:stCondLst>
                                    <p:cond delay="1000"/>
                                  </p:stCondLst>
                                  <p:childTnLst>
                                    <p:animEffect transition="out" filter="box(in)">
                                      <p:cBhvr>
                                        <p:cTn id="52" dur="500"/>
                                        <p:tgtEl>
                                          <p:spTgt spid="113687"/>
                                        </p:tgtEl>
                                      </p:cBhvr>
                                    </p:animEffect>
                                    <p:set>
                                      <p:cBhvr>
                                        <p:cTn id="53"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6000"/>
                            </p:stCondLst>
                            <p:childTnLst>
                              <p:par>
                                <p:cTn id="55" presetID="4" presetClass="exit" presetSubtype="16" fill="hold" grpId="0" nodeType="afterEffect">
                                  <p:stCondLst>
                                    <p:cond delay="1000"/>
                                  </p:stCondLst>
                                  <p:childTnLst>
                                    <p:animEffect transition="out" filter="box(in)">
                                      <p:cBhvr>
                                        <p:cTn id="56" dur="500"/>
                                        <p:tgtEl>
                                          <p:spTgt spid="113686"/>
                                        </p:tgtEl>
                                      </p:cBhvr>
                                    </p:animEffect>
                                    <p:set>
                                      <p:cBhvr>
                                        <p:cTn id="57"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7500"/>
                            </p:stCondLst>
                            <p:childTnLst>
                              <p:par>
                                <p:cTn id="59" presetID="4" presetClass="exit" presetSubtype="16" fill="hold" grpId="0" nodeType="afterEffect">
                                  <p:stCondLst>
                                    <p:cond delay="1000"/>
                                  </p:stCondLst>
                                  <p:childTnLst>
                                    <p:animEffect transition="out" filter="box(in)">
                                      <p:cBhvr>
                                        <p:cTn id="60" dur="500"/>
                                        <p:tgtEl>
                                          <p:spTgt spid="113685"/>
                                        </p:tgtEl>
                                      </p:cBhvr>
                                    </p:animEffect>
                                    <p:set>
                                      <p:cBhvr>
                                        <p:cTn id="61"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9000"/>
                            </p:stCondLst>
                            <p:childTnLst>
                              <p:par>
                                <p:cTn id="63" presetID="4" presetClass="exit" presetSubtype="16" fill="hold" grpId="0" nodeType="afterEffect">
                                  <p:stCondLst>
                                    <p:cond delay="1000"/>
                                  </p:stCondLst>
                                  <p:childTnLst>
                                    <p:animEffect transition="out" filter="box(in)">
                                      <p:cBhvr>
                                        <p:cTn id="64" dur="500"/>
                                        <p:tgtEl>
                                          <p:spTgt spid="113683"/>
                                        </p:tgtEl>
                                      </p:cBhvr>
                                    </p:animEffect>
                                    <p:set>
                                      <p:cBhvr>
                                        <p:cTn id="65"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10500"/>
                            </p:stCondLst>
                            <p:childTnLst>
                              <p:par>
                                <p:cTn id="67" presetID="4" presetClass="exit" presetSubtype="16" fill="hold" grpId="0" nodeType="afterEffect">
                                  <p:stCondLst>
                                    <p:cond delay="500"/>
                                  </p:stCondLst>
                                  <p:childTnLst>
                                    <p:animEffect transition="out" filter="box(in)">
                                      <p:cBhvr>
                                        <p:cTn id="68" dur="500"/>
                                        <p:tgtEl>
                                          <p:spTgt spid="113666"/>
                                        </p:tgtEl>
                                      </p:cBhvr>
                                    </p:animEffect>
                                    <p:set>
                                      <p:cBhvr>
                                        <p:cTn id="69"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28"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6286500" y="6207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469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219201"/>
            <a:ext cx="716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Lực lượng quốc phòng, an ninh của nền quốc phòng toàn dân, an ninh nhân dân gồm có:</a:t>
            </a:r>
          </a:p>
        </p:txBody>
      </p:sp>
      <p:sp>
        <p:nvSpPr>
          <p:cNvPr id="65541" name="AutoShape 5"/>
          <p:cNvSpPr>
            <a:spLocks noChangeArrowheads="1"/>
          </p:cNvSpPr>
          <p:nvPr/>
        </p:nvSpPr>
        <p:spPr bwMode="auto">
          <a:xfrm>
            <a:off x="1943100" y="2209800"/>
            <a:ext cx="4038600" cy="1371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lgn="ctr">
              <a:buFontTx/>
              <a:buAutoNum type="alphaUcPeriod"/>
              <a:defRPr/>
            </a:pPr>
            <a:r>
              <a:rPr lang="en-US" sz="2400" dirty="0" err="1"/>
              <a:t>Lực</a:t>
            </a:r>
            <a:r>
              <a:rPr lang="en-US" sz="2400" dirty="0"/>
              <a:t> </a:t>
            </a:r>
            <a:r>
              <a:rPr lang="en-US" sz="2400" dirty="0" err="1"/>
              <a:t>lượng</a:t>
            </a:r>
            <a:r>
              <a:rPr lang="en-US" sz="2400" dirty="0"/>
              <a:t> </a:t>
            </a:r>
            <a:r>
              <a:rPr lang="en-US" sz="2400" dirty="0" err="1"/>
              <a:t>toàn</a:t>
            </a:r>
            <a:r>
              <a:rPr lang="en-US" sz="2400" dirty="0"/>
              <a:t> </a:t>
            </a:r>
            <a:r>
              <a:rPr lang="en-US" sz="2400" dirty="0" err="1"/>
              <a:t>dân</a:t>
            </a:r>
            <a:r>
              <a:rPr lang="en-US" sz="2400" dirty="0"/>
              <a:t> </a:t>
            </a:r>
          </a:p>
          <a:p>
            <a:pPr algn="ctr">
              <a:defRPr/>
            </a:pPr>
            <a:r>
              <a:rPr lang="en-US" sz="2400" dirty="0" err="1"/>
              <a:t>và</a:t>
            </a:r>
            <a:r>
              <a:rPr lang="en-US" sz="2400" dirty="0"/>
              <a:t> </a:t>
            </a:r>
            <a:r>
              <a:rPr lang="en-US" sz="2400" dirty="0" err="1"/>
              <a:t>lực</a:t>
            </a:r>
            <a:r>
              <a:rPr lang="en-US" sz="2400" dirty="0"/>
              <a:t> </a:t>
            </a:r>
            <a:r>
              <a:rPr lang="en-US" sz="2400" dirty="0" err="1"/>
              <a:t>lượng</a:t>
            </a:r>
            <a:r>
              <a:rPr lang="en-US" sz="2400" dirty="0"/>
              <a:t> </a:t>
            </a:r>
            <a:r>
              <a:rPr lang="en-US" sz="2400" dirty="0" err="1"/>
              <a:t>vũ</a:t>
            </a:r>
            <a:r>
              <a:rPr lang="en-US" sz="2400" dirty="0"/>
              <a:t> </a:t>
            </a:r>
            <a:r>
              <a:rPr lang="en-US" sz="2400" dirty="0" err="1"/>
              <a:t>trang</a:t>
            </a:r>
            <a:r>
              <a:rPr lang="en-US" sz="2400" dirty="0"/>
              <a:t> </a:t>
            </a:r>
          </a:p>
          <a:p>
            <a:pPr algn="ctr">
              <a:defRPr/>
            </a:pPr>
            <a:r>
              <a:rPr lang="en-US" sz="2400" dirty="0" err="1"/>
              <a:t>nhân</a:t>
            </a:r>
            <a:r>
              <a:rPr lang="en-US" sz="2400" dirty="0"/>
              <a:t> </a:t>
            </a:r>
            <a:r>
              <a:rPr lang="en-US" sz="2400" dirty="0" err="1"/>
              <a:t>dân</a:t>
            </a:r>
            <a:endParaRPr lang="en-US" sz="2400" dirty="0"/>
          </a:p>
        </p:txBody>
      </p:sp>
      <p:sp>
        <p:nvSpPr>
          <p:cNvPr id="65546" name="AutoShape 10"/>
          <p:cNvSpPr>
            <a:spLocks noChangeArrowheads="1"/>
          </p:cNvSpPr>
          <p:nvPr/>
        </p:nvSpPr>
        <p:spPr bwMode="auto">
          <a:xfrm>
            <a:off x="6248400" y="3932238"/>
            <a:ext cx="4038600" cy="1325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Lực lượng chính trị </a:t>
            </a:r>
          </a:p>
          <a:p>
            <a:pPr algn="ctr" eaLnBrk="1" hangingPunct="1">
              <a:spcBef>
                <a:spcPct val="0"/>
              </a:spcBef>
              <a:buFontTx/>
              <a:buNone/>
            </a:pPr>
            <a:r>
              <a:rPr lang="en-US" altLang="en-US" sz="2400"/>
              <a:t>và lực lượng quân sự, </a:t>
            </a:r>
          </a:p>
          <a:p>
            <a:pPr algn="ctr" eaLnBrk="1" hangingPunct="1">
              <a:spcBef>
                <a:spcPct val="0"/>
              </a:spcBef>
              <a:buFontTx/>
              <a:buNone/>
            </a:pPr>
            <a:r>
              <a:rPr lang="en-US" altLang="en-US" sz="2400"/>
              <a:t>công an</a:t>
            </a:r>
            <a:endParaRPr lang="en-US" altLang="en-US" sz="2400" b="1"/>
          </a:p>
        </p:txBody>
      </p:sp>
      <p:sp>
        <p:nvSpPr>
          <p:cNvPr id="27656" name="Text Box 16"/>
          <p:cNvSpPr txBox="1">
            <a:spLocks noChangeArrowheads="1"/>
          </p:cNvSpPr>
          <p:nvPr/>
        </p:nvSpPr>
        <p:spPr bwMode="auto">
          <a:xfrm>
            <a:off x="1770064" y="1508126"/>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22</a:t>
            </a:r>
          </a:p>
        </p:txBody>
      </p:sp>
      <p:pic>
        <p:nvPicPr>
          <p:cNvPr id="11470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7" name="Oval 19"/>
          <p:cNvSpPr>
            <a:spLocks noChangeArrowheads="1"/>
          </p:cNvSpPr>
          <p:nvPr/>
        </p:nvSpPr>
        <p:spPr bwMode="auto">
          <a:xfrm>
            <a:off x="6286500" y="62007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76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071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p:cNvSpPr>
            <a:spLocks noChangeArrowheads="1"/>
          </p:cNvSpPr>
          <p:nvPr/>
        </p:nvSpPr>
        <p:spPr bwMode="auto">
          <a:xfrm>
            <a:off x="62865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4710" name="Oval 22"/>
          <p:cNvSpPr>
            <a:spLocks noChangeArrowheads="1"/>
          </p:cNvSpPr>
          <p:nvPr/>
        </p:nvSpPr>
        <p:spPr bwMode="auto">
          <a:xfrm>
            <a:off x="62865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4711" name="Oval 23"/>
          <p:cNvSpPr>
            <a:spLocks noChangeArrowheads="1"/>
          </p:cNvSpPr>
          <p:nvPr/>
        </p:nvSpPr>
        <p:spPr bwMode="auto">
          <a:xfrm>
            <a:off x="6297613"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4712" name="Oval 24"/>
          <p:cNvSpPr>
            <a:spLocks noChangeArrowheads="1"/>
          </p:cNvSpPr>
          <p:nvPr/>
        </p:nvSpPr>
        <p:spPr bwMode="auto">
          <a:xfrm>
            <a:off x="6297613" y="6207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4713" name="Oval 25"/>
          <p:cNvSpPr>
            <a:spLocks noChangeArrowheads="1"/>
          </p:cNvSpPr>
          <p:nvPr/>
        </p:nvSpPr>
        <p:spPr bwMode="auto">
          <a:xfrm>
            <a:off x="6297613"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4714" name="Oval 26"/>
          <p:cNvSpPr>
            <a:spLocks noChangeArrowheads="1"/>
          </p:cNvSpPr>
          <p:nvPr/>
        </p:nvSpPr>
        <p:spPr bwMode="auto">
          <a:xfrm>
            <a:off x="6280150"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4715" name="Text Box 27"/>
          <p:cNvSpPr txBox="1">
            <a:spLocks noChangeArrowheads="1"/>
          </p:cNvSpPr>
          <p:nvPr/>
        </p:nvSpPr>
        <p:spPr bwMode="auto">
          <a:xfrm>
            <a:off x="4953000" y="6251576"/>
            <a:ext cx="990600" cy="36671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76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Text Box 69"/>
          <p:cNvSpPr txBox="1">
            <a:spLocks noChangeArrowheads="1"/>
          </p:cNvSpPr>
          <p:nvPr/>
        </p:nvSpPr>
        <p:spPr bwMode="auto">
          <a:xfrm>
            <a:off x="2133600" y="8382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30176"/>
            <a:ext cx="12192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943100" y="38862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Lực lượng toàn dân</a:t>
            </a:r>
          </a:p>
          <a:p>
            <a:pPr algn="ctr" eaLnBrk="1" hangingPunct="1">
              <a:spcBef>
                <a:spcPct val="0"/>
              </a:spcBef>
              <a:buFontTx/>
              <a:buNone/>
            </a:pPr>
            <a:r>
              <a:rPr lang="en-US" altLang="en-US" sz="2400"/>
              <a:t> và lực lượng dự bị </a:t>
            </a:r>
          </a:p>
          <a:p>
            <a:pPr algn="ctr" eaLnBrk="1" hangingPunct="1">
              <a:spcBef>
                <a:spcPct val="0"/>
              </a:spcBef>
              <a:buFontTx/>
              <a:buNone/>
            </a:pPr>
            <a:r>
              <a:rPr lang="en-US" altLang="en-US" sz="2400"/>
              <a:t>động viên</a:t>
            </a:r>
            <a:endParaRPr lang="en-US" altLang="en-US" sz="2400" b="1"/>
          </a:p>
        </p:txBody>
      </p:sp>
      <p:sp>
        <p:nvSpPr>
          <p:cNvPr id="27" name="AutoShape 10"/>
          <p:cNvSpPr>
            <a:spLocks noChangeArrowheads="1"/>
          </p:cNvSpPr>
          <p:nvPr/>
        </p:nvSpPr>
        <p:spPr bwMode="auto">
          <a:xfrm>
            <a:off x="6248400" y="22860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Lực lượng quân đội </a:t>
            </a:r>
          </a:p>
          <a:p>
            <a:pPr algn="ctr" eaLnBrk="1" hangingPunct="1">
              <a:spcBef>
                <a:spcPct val="0"/>
              </a:spcBef>
              <a:buFontTx/>
              <a:buNone/>
            </a:pPr>
            <a:r>
              <a:rPr lang="en-US" altLang="en-US" sz="2400"/>
              <a:t>nhân dân và </a:t>
            </a:r>
          </a:p>
          <a:p>
            <a:pPr algn="ctr" eaLnBrk="1" hangingPunct="1">
              <a:spcBef>
                <a:spcPct val="0"/>
              </a:spcBef>
              <a:buFontTx/>
              <a:buNone/>
            </a:pPr>
            <a:r>
              <a:rPr lang="en-US" altLang="en-US" sz="2400"/>
              <a:t>công an nhân dân</a:t>
            </a:r>
            <a:endParaRPr lang="en-US" altLang="en-US" sz="2400" b="1"/>
          </a:p>
        </p:txBody>
      </p:sp>
      <p:pic>
        <p:nvPicPr>
          <p:cNvPr id="276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6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6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469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4706"/>
                </p:tgtEl>
              </p:cMediaNode>
            </p:audio>
            <p:seq concurrent="1" nextAc="seek">
              <p:cTn id="38" restart="whenNotActive" fill="hold" evtFilter="cancelBubble" nodeType="interactiveSeq">
                <p:stCondLst>
                  <p:cond evt="onClick" delay="0">
                    <p:tgtEl>
                      <p:spTgt spid="11471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4714"/>
                                        </p:tgtEl>
                                      </p:cBhvr>
                                    </p:animEffect>
                                    <p:set>
                                      <p:cBhvr>
                                        <p:cTn id="43"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4713"/>
                                        </p:tgtEl>
                                      </p:cBhvr>
                                    </p:animEffect>
                                    <p:set>
                                      <p:cBhvr>
                                        <p:cTn id="47"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4712"/>
                                        </p:tgtEl>
                                      </p:cBhvr>
                                    </p:animEffect>
                                    <p:set>
                                      <p:cBhvr>
                                        <p:cTn id="51"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4711"/>
                                        </p:tgtEl>
                                      </p:cBhvr>
                                    </p:animEffect>
                                    <p:set>
                                      <p:cBhvr>
                                        <p:cTn id="55"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4710"/>
                                        </p:tgtEl>
                                      </p:cBhvr>
                                    </p:animEffect>
                                    <p:set>
                                      <p:cBhvr>
                                        <p:cTn id="59"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4709"/>
                                        </p:tgtEl>
                                      </p:cBhvr>
                                    </p:animEffect>
                                    <p:set>
                                      <p:cBhvr>
                                        <p:cTn id="63"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4707"/>
                                        </p:tgtEl>
                                      </p:cBhvr>
                                    </p:animEffect>
                                    <p:set>
                                      <p:cBhvr>
                                        <p:cTn id="67"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4690"/>
                                        </p:tgtEl>
                                      </p:cBhvr>
                                    </p:animEffect>
                                    <p:set>
                                      <p:cBhvr>
                                        <p:cTn id="71"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p:cNvSpPr>
            <a:spLocks noChangeArrowheads="1"/>
          </p:cNvSpPr>
          <p:nvPr/>
        </p:nvSpPr>
        <p:spPr bwMode="auto">
          <a:xfrm>
            <a:off x="6261100" y="6203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571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9144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76600" y="1238251"/>
            <a:ext cx="7251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Một trong những đặc trưng của nền quốc phòng toàn dân, an ninh nhân dân là:</a:t>
            </a:r>
          </a:p>
        </p:txBody>
      </p:sp>
      <p:sp>
        <p:nvSpPr>
          <p:cNvPr id="65541" name="AutoShape 5"/>
          <p:cNvSpPr>
            <a:spLocks noChangeArrowheads="1"/>
          </p:cNvSpPr>
          <p:nvPr/>
        </p:nvSpPr>
        <p:spPr bwMode="auto">
          <a:xfrm>
            <a:off x="6172201" y="2743200"/>
            <a:ext cx="393541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Nền quốc phòng toàn </a:t>
            </a:r>
          </a:p>
          <a:p>
            <a:pPr algn="ctr">
              <a:spcBef>
                <a:spcPct val="0"/>
              </a:spcBef>
              <a:buFontTx/>
              <a:buNone/>
            </a:pPr>
            <a:r>
              <a:rPr lang="en-US" altLang="en-US" sz="2400"/>
              <a:t>dân gắn chặt với nền </a:t>
            </a:r>
          </a:p>
          <a:p>
            <a:pPr algn="ctr">
              <a:spcBef>
                <a:spcPct val="0"/>
              </a:spcBef>
              <a:buFontTx/>
              <a:buNone/>
            </a:pPr>
            <a:r>
              <a:rPr lang="en-US" altLang="en-US" sz="2400"/>
              <a:t>an ninh nhân dân</a:t>
            </a:r>
          </a:p>
        </p:txBody>
      </p:sp>
      <p:sp>
        <p:nvSpPr>
          <p:cNvPr id="65549" name="AutoShape 13"/>
          <p:cNvSpPr>
            <a:spLocks noChangeArrowheads="1"/>
          </p:cNvSpPr>
          <p:nvPr/>
        </p:nvSpPr>
        <p:spPr bwMode="auto">
          <a:xfrm>
            <a:off x="6172201" y="4249738"/>
            <a:ext cx="393541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Nền quốc phòng, an </a:t>
            </a:r>
          </a:p>
          <a:p>
            <a:pPr algn="ctr">
              <a:spcBef>
                <a:spcPct val="0"/>
              </a:spcBef>
              <a:buFontTx/>
              <a:buNone/>
            </a:pPr>
            <a:r>
              <a:rPr lang="en-US" altLang="en-US" sz="2400"/>
              <a:t>ninh dân tộc kết hợp với </a:t>
            </a:r>
          </a:p>
          <a:p>
            <a:pPr algn="ctr">
              <a:spcBef>
                <a:spcPct val="0"/>
              </a:spcBef>
              <a:buFontTx/>
              <a:buNone/>
            </a:pPr>
            <a:r>
              <a:rPr lang="en-US" altLang="en-US" sz="2400"/>
              <a:t>sức mạnh thời đại</a:t>
            </a:r>
            <a:endParaRPr lang="vi-VN" altLang="en-US" sz="2400" b="1"/>
          </a:p>
        </p:txBody>
      </p:sp>
      <p:sp>
        <p:nvSpPr>
          <p:cNvPr id="28679" name="Text Box 16"/>
          <p:cNvSpPr txBox="1">
            <a:spLocks noChangeArrowheads="1"/>
          </p:cNvSpPr>
          <p:nvPr/>
        </p:nvSpPr>
        <p:spPr bwMode="auto">
          <a:xfrm>
            <a:off x="1774826" y="14319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23</a:t>
            </a:r>
          </a:p>
        </p:txBody>
      </p:sp>
      <p:pic>
        <p:nvPicPr>
          <p:cNvPr id="11573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Oval 19"/>
          <p:cNvSpPr>
            <a:spLocks noChangeArrowheads="1"/>
          </p:cNvSpPr>
          <p:nvPr/>
        </p:nvSpPr>
        <p:spPr bwMode="auto">
          <a:xfrm>
            <a:off x="62611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868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58350" y="6172200"/>
            <a:ext cx="635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p:cNvSpPr>
            <a:spLocks noChangeArrowheads="1"/>
          </p:cNvSpPr>
          <p:nvPr/>
        </p:nvSpPr>
        <p:spPr bwMode="auto">
          <a:xfrm>
            <a:off x="62611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5734" name="Oval 22"/>
          <p:cNvSpPr>
            <a:spLocks noChangeArrowheads="1"/>
          </p:cNvSpPr>
          <p:nvPr/>
        </p:nvSpPr>
        <p:spPr bwMode="auto">
          <a:xfrm>
            <a:off x="6261100" y="6203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5735" name="Oval 23"/>
          <p:cNvSpPr>
            <a:spLocks noChangeArrowheads="1"/>
          </p:cNvSpPr>
          <p:nvPr/>
        </p:nvSpPr>
        <p:spPr bwMode="auto">
          <a:xfrm>
            <a:off x="62611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5736" name="Oval 24"/>
          <p:cNvSpPr>
            <a:spLocks noChangeArrowheads="1"/>
          </p:cNvSpPr>
          <p:nvPr/>
        </p:nvSpPr>
        <p:spPr bwMode="auto">
          <a:xfrm>
            <a:off x="6261100" y="6203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5737" name="Oval 25"/>
          <p:cNvSpPr>
            <a:spLocks noChangeArrowheads="1"/>
          </p:cNvSpPr>
          <p:nvPr/>
        </p:nvSpPr>
        <p:spPr bwMode="auto">
          <a:xfrm>
            <a:off x="626110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5738" name="Oval 26"/>
          <p:cNvSpPr>
            <a:spLocks noChangeArrowheads="1"/>
          </p:cNvSpPr>
          <p:nvPr/>
        </p:nvSpPr>
        <p:spPr bwMode="auto">
          <a:xfrm>
            <a:off x="6261100" y="6203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5739" name="Text Box 27"/>
          <p:cNvSpPr txBox="1">
            <a:spLocks noChangeArrowheads="1"/>
          </p:cNvSpPr>
          <p:nvPr/>
        </p:nvSpPr>
        <p:spPr bwMode="auto">
          <a:xfrm>
            <a:off x="4953000" y="62626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869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2" name="Text Box 69"/>
          <p:cNvSpPr txBox="1">
            <a:spLocks noChangeArrowheads="1"/>
          </p:cNvSpPr>
          <p:nvPr/>
        </p:nvSpPr>
        <p:spPr bwMode="auto">
          <a:xfrm>
            <a:off x="2057400" y="762001"/>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23826"/>
            <a:ext cx="1219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28800" y="2763838"/>
            <a:ext cx="4038600" cy="12747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Nền quốc phòng toàn </a:t>
            </a:r>
          </a:p>
          <a:p>
            <a:pPr algn="ctr" eaLnBrk="1" hangingPunct="1">
              <a:spcBef>
                <a:spcPct val="0"/>
              </a:spcBef>
              <a:buFontTx/>
              <a:buNone/>
            </a:pPr>
            <a:r>
              <a:rPr lang="en-US" altLang="en-US" sz="2400"/>
              <a:t>dân gắn chặt với sự đoàn </a:t>
            </a:r>
          </a:p>
          <a:p>
            <a:pPr algn="ctr" eaLnBrk="1" hangingPunct="1">
              <a:spcBef>
                <a:spcPct val="0"/>
              </a:spcBef>
              <a:buFontTx/>
              <a:buNone/>
            </a:pPr>
            <a:r>
              <a:rPr lang="en-US" altLang="en-US" sz="2400"/>
              <a:t>kết của toàn dân</a:t>
            </a:r>
            <a:endParaRPr lang="en-US" altLang="en-US" sz="2400" b="1"/>
          </a:p>
        </p:txBody>
      </p:sp>
      <p:sp>
        <p:nvSpPr>
          <p:cNvPr id="28" name="AutoShape 13"/>
          <p:cNvSpPr>
            <a:spLocks noChangeArrowheads="1"/>
          </p:cNvSpPr>
          <p:nvPr/>
        </p:nvSpPr>
        <p:spPr bwMode="auto">
          <a:xfrm>
            <a:off x="1828800" y="4249738"/>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Nền quốc phòng, an </a:t>
            </a:r>
          </a:p>
          <a:p>
            <a:pPr algn="ctr" eaLnBrk="1" hangingPunct="1">
              <a:spcBef>
                <a:spcPct val="0"/>
              </a:spcBef>
              <a:buFontTx/>
              <a:buNone/>
            </a:pPr>
            <a:r>
              <a:rPr lang="en-US" altLang="en-US" sz="2400"/>
              <a:t>ninh kết hợp truyền thống </a:t>
            </a:r>
          </a:p>
          <a:p>
            <a:pPr algn="ctr" eaLnBrk="1" hangingPunct="1">
              <a:spcBef>
                <a:spcPct val="0"/>
              </a:spcBef>
              <a:buFontTx/>
              <a:buNone/>
            </a:pPr>
            <a:r>
              <a:rPr lang="en-US" altLang="en-US" sz="2400"/>
              <a:t>với hiện đại</a:t>
            </a:r>
            <a:endParaRPr lang="en-US" altLang="en-US" sz="2400" b="1"/>
          </a:p>
        </p:txBody>
      </p:sp>
      <p:pic>
        <p:nvPicPr>
          <p:cNvPr id="28697"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571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5730"/>
                </p:tgtEl>
              </p:cMediaNode>
            </p:audio>
            <p:seq concurrent="1" nextAc="seek">
              <p:cTn id="38" restart="whenNotActive" fill="hold" evtFilter="cancelBubble" nodeType="interactiveSeq">
                <p:stCondLst>
                  <p:cond evt="onClick" delay="0">
                    <p:tgtEl>
                      <p:spTgt spid="11573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5738"/>
                                        </p:tgtEl>
                                      </p:cBhvr>
                                    </p:animEffect>
                                    <p:set>
                                      <p:cBhvr>
                                        <p:cTn id="43"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5737"/>
                                        </p:tgtEl>
                                      </p:cBhvr>
                                    </p:animEffect>
                                    <p:set>
                                      <p:cBhvr>
                                        <p:cTn id="47"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5736"/>
                                        </p:tgtEl>
                                      </p:cBhvr>
                                    </p:animEffect>
                                    <p:set>
                                      <p:cBhvr>
                                        <p:cTn id="51"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5735"/>
                                        </p:tgtEl>
                                      </p:cBhvr>
                                    </p:animEffect>
                                    <p:set>
                                      <p:cBhvr>
                                        <p:cTn id="55"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5734"/>
                                        </p:tgtEl>
                                      </p:cBhvr>
                                    </p:animEffect>
                                    <p:set>
                                      <p:cBhvr>
                                        <p:cTn id="59"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5733"/>
                                        </p:tgtEl>
                                      </p:cBhvr>
                                    </p:animEffect>
                                    <p:set>
                                      <p:cBhvr>
                                        <p:cTn id="63"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5731"/>
                                        </p:tgtEl>
                                      </p:cBhvr>
                                    </p:animEffect>
                                    <p:set>
                                      <p:cBhvr>
                                        <p:cTn id="67"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5714"/>
                                        </p:tgtEl>
                                      </p:cBhvr>
                                    </p:animEffect>
                                    <p:set>
                                      <p:cBhvr>
                                        <p:cTn id="71"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p:cNvSpPr>
            <a:spLocks noChangeArrowheads="1"/>
          </p:cNvSpPr>
          <p:nvPr/>
        </p:nvSpPr>
        <p:spPr bwMode="auto">
          <a:xfrm>
            <a:off x="64865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674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13088" y="1314450"/>
            <a:ext cx="7021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Tiềm lực chính trị tinh thần trong nội dung xây dựng nền quốc phòng toàn dân, an ninh nhân dân là khả năng về chính trị tinh thần:</a:t>
            </a:r>
          </a:p>
        </p:txBody>
      </p:sp>
      <p:sp>
        <p:nvSpPr>
          <p:cNvPr id="65541" name="AutoShape 5"/>
          <p:cNvSpPr>
            <a:spLocks noChangeArrowheads="1"/>
          </p:cNvSpPr>
          <p:nvPr/>
        </p:nvSpPr>
        <p:spPr bwMode="auto">
          <a:xfrm>
            <a:off x="1905001" y="4191000"/>
            <a:ext cx="3763963"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Có thể huy động </a:t>
            </a:r>
          </a:p>
          <a:p>
            <a:pPr algn="ctr">
              <a:spcBef>
                <a:spcPct val="0"/>
              </a:spcBef>
              <a:buFontTx/>
              <a:buNone/>
            </a:pPr>
            <a:r>
              <a:rPr lang="en-US" altLang="en-US" sz="2400"/>
              <a:t>được để thực hiện nhiệm </a:t>
            </a:r>
          </a:p>
          <a:p>
            <a:pPr algn="ctr">
              <a:spcBef>
                <a:spcPct val="0"/>
              </a:spcBef>
              <a:buFontTx/>
              <a:buNone/>
            </a:pPr>
            <a:r>
              <a:rPr lang="en-US" altLang="en-US" sz="2400"/>
              <a:t>vụ quốc phòng, an ninh</a:t>
            </a:r>
          </a:p>
        </p:txBody>
      </p:sp>
      <p:sp>
        <p:nvSpPr>
          <p:cNvPr id="65549" name="AutoShape 13"/>
          <p:cNvSpPr>
            <a:spLocks noChangeArrowheads="1"/>
          </p:cNvSpPr>
          <p:nvPr/>
        </p:nvSpPr>
        <p:spPr bwMode="auto">
          <a:xfrm>
            <a:off x="6486526" y="4191000"/>
            <a:ext cx="3648075"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Có thể huy động </a:t>
            </a:r>
          </a:p>
          <a:p>
            <a:pPr algn="ctr" eaLnBrk="1" hangingPunct="1">
              <a:spcBef>
                <a:spcPct val="0"/>
              </a:spcBef>
              <a:buFontTx/>
              <a:buNone/>
            </a:pPr>
            <a:r>
              <a:rPr lang="en-US" altLang="en-US" sz="2400"/>
              <a:t>được trong nhân dân để </a:t>
            </a:r>
          </a:p>
          <a:p>
            <a:pPr algn="ctr" eaLnBrk="1" hangingPunct="1">
              <a:spcBef>
                <a:spcPct val="0"/>
              </a:spcBef>
              <a:buFontTx/>
              <a:buNone/>
            </a:pPr>
            <a:r>
              <a:rPr lang="en-US" altLang="en-US" sz="2400"/>
              <a:t>chiến đấu, bảo vệ TQ </a:t>
            </a:r>
            <a:endParaRPr lang="en-US" altLang="en-US" sz="2800" b="1">
              <a:latin typeface="Times New Roman" panose="02020603050405020304" pitchFamily="18" charset="0"/>
              <a:cs typeface="Times New Roman" panose="02020603050405020304" pitchFamily="18" charset="0"/>
            </a:endParaRPr>
          </a:p>
        </p:txBody>
      </p:sp>
      <p:sp>
        <p:nvSpPr>
          <p:cNvPr id="29704" name="Text Box 16"/>
          <p:cNvSpPr txBox="1">
            <a:spLocks noChangeArrowheads="1"/>
          </p:cNvSpPr>
          <p:nvPr/>
        </p:nvSpPr>
        <p:spPr bwMode="auto">
          <a:xfrm>
            <a:off x="16875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24</a:t>
            </a:r>
          </a:p>
        </p:txBody>
      </p:sp>
      <p:pic>
        <p:nvPicPr>
          <p:cNvPr id="11675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5" name="Oval 19"/>
          <p:cNvSpPr>
            <a:spLocks noChangeArrowheads="1"/>
          </p:cNvSpPr>
          <p:nvPr/>
        </p:nvSpPr>
        <p:spPr bwMode="auto">
          <a:xfrm>
            <a:off x="6477000"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970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04388" y="60436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p:cNvSpPr>
            <a:spLocks noChangeArrowheads="1"/>
          </p:cNvSpPr>
          <p:nvPr/>
        </p:nvSpPr>
        <p:spPr bwMode="auto">
          <a:xfrm>
            <a:off x="64865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6758" name="Oval 22"/>
          <p:cNvSpPr>
            <a:spLocks noChangeArrowheads="1"/>
          </p:cNvSpPr>
          <p:nvPr/>
        </p:nvSpPr>
        <p:spPr bwMode="auto">
          <a:xfrm>
            <a:off x="6477000"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6759" name="Oval 23"/>
          <p:cNvSpPr>
            <a:spLocks noChangeArrowheads="1"/>
          </p:cNvSpPr>
          <p:nvPr/>
        </p:nvSpPr>
        <p:spPr bwMode="auto">
          <a:xfrm>
            <a:off x="6477000"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6760" name="Oval 24"/>
          <p:cNvSpPr>
            <a:spLocks noChangeArrowheads="1"/>
          </p:cNvSpPr>
          <p:nvPr/>
        </p:nvSpPr>
        <p:spPr bwMode="auto">
          <a:xfrm>
            <a:off x="64865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6761" name="Oval 25"/>
          <p:cNvSpPr>
            <a:spLocks noChangeArrowheads="1"/>
          </p:cNvSpPr>
          <p:nvPr/>
        </p:nvSpPr>
        <p:spPr bwMode="auto">
          <a:xfrm>
            <a:off x="6486525"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6762" name="Oval 26"/>
          <p:cNvSpPr>
            <a:spLocks noChangeArrowheads="1"/>
          </p:cNvSpPr>
          <p:nvPr/>
        </p:nvSpPr>
        <p:spPr bwMode="auto">
          <a:xfrm>
            <a:off x="6464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6763" name="Text Box 27"/>
          <p:cNvSpPr txBox="1">
            <a:spLocks noChangeArrowheads="1"/>
          </p:cNvSpPr>
          <p:nvPr/>
        </p:nvSpPr>
        <p:spPr bwMode="auto">
          <a:xfrm>
            <a:off x="4953000" y="6186488"/>
            <a:ext cx="9906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2971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Text Box 69"/>
          <p:cNvSpPr txBox="1">
            <a:spLocks noChangeArrowheads="1"/>
          </p:cNvSpPr>
          <p:nvPr/>
        </p:nvSpPr>
        <p:spPr bwMode="auto">
          <a:xfrm>
            <a:off x="2057400" y="8350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905001" y="2667001"/>
            <a:ext cx="3763963" cy="1325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Của quân đội để </a:t>
            </a:r>
          </a:p>
          <a:p>
            <a:pPr algn="ctr" eaLnBrk="1" hangingPunct="1">
              <a:spcBef>
                <a:spcPct val="0"/>
              </a:spcBef>
              <a:buFontTx/>
              <a:buNone/>
            </a:pPr>
            <a:r>
              <a:rPr lang="en-US" altLang="en-US" sz="2400"/>
              <a:t>thực hiện nhiệm vụ quốc </a:t>
            </a:r>
          </a:p>
          <a:p>
            <a:pPr algn="ctr" eaLnBrk="1" hangingPunct="1">
              <a:spcBef>
                <a:spcPct val="0"/>
              </a:spcBef>
              <a:buFontTx/>
              <a:buNone/>
            </a:pPr>
            <a:r>
              <a:rPr lang="en-US" altLang="en-US" sz="2400"/>
              <a:t>              phòng, an ninh            </a:t>
            </a:r>
            <a:endParaRPr lang="en-US" altLang="en-US" sz="2800" b="1">
              <a:latin typeface="Times New Roman" panose="02020603050405020304" pitchFamily="18" charset="0"/>
              <a:cs typeface="Times New Roman" panose="02020603050405020304" pitchFamily="18" charset="0"/>
            </a:endParaRPr>
          </a:p>
        </p:txBody>
      </p:sp>
      <p:sp>
        <p:nvSpPr>
          <p:cNvPr id="27" name="AutoShape 13"/>
          <p:cNvSpPr>
            <a:spLocks noChangeArrowheads="1"/>
          </p:cNvSpPr>
          <p:nvPr/>
        </p:nvSpPr>
        <p:spPr bwMode="auto">
          <a:xfrm>
            <a:off x="6486526" y="2667001"/>
            <a:ext cx="3648075" cy="1325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Của xã hội để tự </a:t>
            </a:r>
          </a:p>
          <a:p>
            <a:pPr algn="ctr" eaLnBrk="1" hangingPunct="1">
              <a:spcBef>
                <a:spcPct val="0"/>
              </a:spcBef>
              <a:buFontTx/>
              <a:buNone/>
            </a:pPr>
            <a:r>
              <a:rPr lang="en-US" altLang="en-US" sz="2400"/>
              <a:t>vệ chống lại mọi thủ đoạn </a:t>
            </a:r>
          </a:p>
          <a:p>
            <a:pPr algn="ctr" eaLnBrk="1" hangingPunct="1">
              <a:spcBef>
                <a:spcPct val="0"/>
              </a:spcBef>
              <a:buFontTx/>
              <a:buNone/>
            </a:pPr>
            <a:r>
              <a:rPr lang="en-US" altLang="en-US" sz="2400"/>
              <a:t>kẻ thù xâm lược</a:t>
            </a:r>
            <a:endParaRPr lang="en-US" altLang="en-US" sz="2800" b="1">
              <a:latin typeface="Times New Roman" panose="02020603050405020304" pitchFamily="18" charset="0"/>
              <a:cs typeface="Times New Roman" panose="02020603050405020304" pitchFamily="18" charset="0"/>
            </a:endParaRPr>
          </a:p>
        </p:txBody>
      </p:sp>
      <p:pic>
        <p:nvPicPr>
          <p:cNvPr id="2972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1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1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1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674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6754"/>
                </p:tgtEl>
              </p:cMediaNode>
            </p:audio>
            <p:seq concurrent="1" nextAc="seek">
              <p:cTn id="38" restart="whenNotActive" fill="hold" evtFilter="cancelBubble" nodeType="interactiveSeq">
                <p:stCondLst>
                  <p:cond evt="onClick" delay="0">
                    <p:tgtEl>
                      <p:spTgt spid="11676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6762"/>
                                        </p:tgtEl>
                                      </p:cBhvr>
                                    </p:animEffect>
                                    <p:set>
                                      <p:cBhvr>
                                        <p:cTn id="43"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6761"/>
                                        </p:tgtEl>
                                      </p:cBhvr>
                                    </p:animEffect>
                                    <p:set>
                                      <p:cBhvr>
                                        <p:cTn id="47"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6760"/>
                                        </p:tgtEl>
                                      </p:cBhvr>
                                    </p:animEffect>
                                    <p:set>
                                      <p:cBhvr>
                                        <p:cTn id="51"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6759"/>
                                        </p:tgtEl>
                                      </p:cBhvr>
                                    </p:animEffect>
                                    <p:set>
                                      <p:cBhvr>
                                        <p:cTn id="55"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6758"/>
                                        </p:tgtEl>
                                      </p:cBhvr>
                                    </p:animEffect>
                                    <p:set>
                                      <p:cBhvr>
                                        <p:cTn id="59"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6757"/>
                                        </p:tgtEl>
                                      </p:cBhvr>
                                    </p:animEffect>
                                    <p:set>
                                      <p:cBhvr>
                                        <p:cTn id="63"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6755"/>
                                        </p:tgtEl>
                                      </p:cBhvr>
                                    </p:animEffect>
                                    <p:set>
                                      <p:cBhvr>
                                        <p:cTn id="67"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6738"/>
                                        </p:tgtEl>
                                      </p:cBhvr>
                                    </p:animEffect>
                                    <p:set>
                                      <p:cBhvr>
                                        <p:cTn id="71"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sp>
        <p:nvSpPr>
          <p:cNvPr id="30723"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pic>
        <p:nvPicPr>
          <p:cNvPr id="11777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9" name="Oval 19"/>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0726"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774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7782" name="Oval 2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7783" name="Oval 23"/>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7784" name="Oval 24"/>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7785" name="Oval 25"/>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7786" name="Oval 26"/>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7787" name="Text Box 27"/>
          <p:cNvSpPr txBox="1">
            <a:spLocks noChangeArrowheads="1"/>
          </p:cNvSpPr>
          <p:nvPr/>
        </p:nvSpPr>
        <p:spPr bwMode="auto">
          <a:xfrm>
            <a:off x="4953000" y="6186488"/>
            <a:ext cx="10160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0735"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6"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0737"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76400" y="5719764"/>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p:cNvSpPr txBox="1">
            <a:spLocks noChangeArrowheads="1"/>
          </p:cNvSpPr>
          <p:nvPr/>
        </p:nvSpPr>
        <p:spPr bwMode="auto">
          <a:xfrm>
            <a:off x="3178176" y="1227138"/>
            <a:ext cx="7185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Một trong những nội dung xây dựng thế trận quốc phòng toàn dân, an ninh nhân dân:</a:t>
            </a:r>
          </a:p>
        </p:txBody>
      </p:sp>
      <p:sp>
        <p:nvSpPr>
          <p:cNvPr id="28" name="AutoShape 5"/>
          <p:cNvSpPr>
            <a:spLocks noChangeArrowheads="1"/>
          </p:cNvSpPr>
          <p:nvPr/>
        </p:nvSpPr>
        <p:spPr bwMode="auto">
          <a:xfrm>
            <a:off x="6405564" y="2514600"/>
            <a:ext cx="3462337" cy="127635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Xây dựng khu </a:t>
            </a:r>
          </a:p>
          <a:p>
            <a:pPr algn="ctr">
              <a:spcBef>
                <a:spcPct val="0"/>
              </a:spcBef>
              <a:buFontTx/>
              <a:buNone/>
            </a:pPr>
            <a:r>
              <a:rPr lang="en-US" altLang="en-US" sz="2400"/>
              <a:t>vực phòng thủ </a:t>
            </a:r>
          </a:p>
          <a:p>
            <a:pPr algn="ctr">
              <a:spcBef>
                <a:spcPct val="0"/>
              </a:spcBef>
              <a:buFontTx/>
              <a:buNone/>
            </a:pPr>
            <a:r>
              <a:rPr lang="en-US" altLang="en-US" sz="2400"/>
              <a:t>tỉnh (thành phố)</a:t>
            </a:r>
          </a:p>
        </p:txBody>
      </p:sp>
      <p:sp>
        <p:nvSpPr>
          <p:cNvPr id="30" name="AutoShape 13"/>
          <p:cNvSpPr>
            <a:spLocks noChangeArrowheads="1"/>
          </p:cNvSpPr>
          <p:nvPr/>
        </p:nvSpPr>
        <p:spPr bwMode="auto">
          <a:xfrm>
            <a:off x="2286000" y="4191000"/>
            <a:ext cx="34290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Xây dựng công </a:t>
            </a:r>
          </a:p>
          <a:p>
            <a:pPr algn="ctr" eaLnBrk="1" hangingPunct="1">
              <a:spcBef>
                <a:spcPct val="0"/>
              </a:spcBef>
              <a:buFontTx/>
              <a:buNone/>
            </a:pPr>
            <a:r>
              <a:rPr lang="en-US" altLang="en-US" sz="2400"/>
              <a:t>trình quốc phòng, an </a:t>
            </a:r>
          </a:p>
          <a:p>
            <a:pPr algn="ctr" eaLnBrk="1" hangingPunct="1">
              <a:spcBef>
                <a:spcPct val="0"/>
              </a:spcBef>
              <a:buFontTx/>
              <a:buNone/>
            </a:pPr>
            <a:r>
              <a:rPr lang="en-US" altLang="en-US" sz="2400"/>
              <a:t>ninh vững chắc</a:t>
            </a:r>
            <a:endParaRPr lang="en-US" altLang="en-US" sz="2800" b="1">
              <a:latin typeface="Times New Roman" panose="02020603050405020304" pitchFamily="18" charset="0"/>
              <a:cs typeface="Times New Roman" panose="02020603050405020304" pitchFamily="18" charset="0"/>
            </a:endParaRPr>
          </a:p>
        </p:txBody>
      </p:sp>
      <p:sp>
        <p:nvSpPr>
          <p:cNvPr id="30743" name="Text Box 16"/>
          <p:cNvSpPr txBox="1">
            <a:spLocks noChangeArrowheads="1"/>
          </p:cNvSpPr>
          <p:nvPr/>
        </p:nvSpPr>
        <p:spPr bwMode="auto">
          <a:xfrm>
            <a:off x="1828801" y="13716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25</a:t>
            </a:r>
          </a:p>
        </p:txBody>
      </p:sp>
      <p:sp>
        <p:nvSpPr>
          <p:cNvPr id="26" name="AutoShape 13"/>
          <p:cNvSpPr>
            <a:spLocks noChangeArrowheads="1"/>
          </p:cNvSpPr>
          <p:nvPr/>
        </p:nvSpPr>
        <p:spPr bwMode="auto">
          <a:xfrm>
            <a:off x="6405564" y="4191000"/>
            <a:ext cx="3462337"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Phát triển vùng </a:t>
            </a:r>
          </a:p>
          <a:p>
            <a:pPr algn="ctr">
              <a:spcBef>
                <a:spcPct val="0"/>
              </a:spcBef>
              <a:buFontTx/>
              <a:buNone/>
            </a:pPr>
            <a:r>
              <a:rPr lang="en-US" altLang="en-US" sz="2400"/>
              <a:t> dân cư gắn với các </a:t>
            </a:r>
          </a:p>
          <a:p>
            <a:pPr algn="ctr">
              <a:spcBef>
                <a:spcPct val="0"/>
              </a:spcBef>
              <a:buFontTx/>
              <a:buNone/>
            </a:pPr>
            <a:r>
              <a:rPr lang="en-US" altLang="en-US" sz="2400"/>
              <a:t>   trận địa phòng thủ	</a:t>
            </a:r>
            <a:endParaRPr lang="vi-VN" altLang="en-US" sz="2400" b="1"/>
          </a:p>
        </p:txBody>
      </p:sp>
      <p:sp>
        <p:nvSpPr>
          <p:cNvPr id="29" name="AutoShape 13"/>
          <p:cNvSpPr>
            <a:spLocks noChangeArrowheads="1"/>
          </p:cNvSpPr>
          <p:nvPr/>
        </p:nvSpPr>
        <p:spPr bwMode="auto">
          <a:xfrm>
            <a:off x="2286000" y="2514600"/>
            <a:ext cx="3429000" cy="1276350"/>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marL="457200" indent="-457200" algn="ctr" eaLnBrk="1" hangingPunct="1">
              <a:buFontTx/>
              <a:buAutoNum type="alphaUcPeriod"/>
              <a:defRPr/>
            </a:pP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lực</a:t>
            </a:r>
            <a:r>
              <a:rPr lang="en-US" sz="2400" dirty="0">
                <a:latin typeface="Arial" charset="0"/>
              </a:rPr>
              <a:t> </a:t>
            </a:r>
          </a:p>
          <a:p>
            <a:pPr algn="ctr" eaLnBrk="1" hangingPunct="1">
              <a:defRPr/>
            </a:pPr>
            <a:r>
              <a:rPr lang="en-US" sz="2400" dirty="0" err="1">
                <a:latin typeface="Arial" charset="0"/>
              </a:rPr>
              <a:t>lượng</a:t>
            </a:r>
            <a:r>
              <a:rPr lang="en-US" sz="2400" dirty="0">
                <a:latin typeface="Arial" charset="0"/>
              </a:rPr>
              <a:t> </a:t>
            </a:r>
            <a:r>
              <a:rPr lang="en-US" sz="2400" dirty="0" err="1">
                <a:latin typeface="Arial" charset="0"/>
              </a:rPr>
              <a:t>gắn</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các</a:t>
            </a:r>
            <a:r>
              <a:rPr lang="en-US" sz="2400" dirty="0">
                <a:latin typeface="Arial" charset="0"/>
              </a:rPr>
              <a:t> </a:t>
            </a:r>
          </a:p>
          <a:p>
            <a:pPr algn="ctr" eaLnBrk="1" hangingPunct="1">
              <a:defRPr/>
            </a:pPr>
            <a:r>
              <a:rPr lang="en-US" sz="2400" dirty="0" err="1">
                <a:latin typeface="Arial" charset="0"/>
              </a:rPr>
              <a:t>vùng</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cư</a:t>
            </a:r>
            <a:endParaRPr lang="en-US" sz="2800" b="1" dirty="0">
              <a:latin typeface="Times New Roman" pitchFamily="18" charset="0"/>
              <a:cs typeface="Times New Roman" pitchFamily="18" charset="0"/>
            </a:endParaRPr>
          </a:p>
        </p:txBody>
      </p:sp>
      <p:pic>
        <p:nvPicPr>
          <p:cNvPr id="3074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46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64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17778"/>
                </p:tgtEl>
              </p:cMediaNode>
            </p:audio>
            <p:seq concurrent="1" nextAc="seek">
              <p:cTn id="27" restart="whenNotActive" fill="hold" evtFilter="cancelBubble" nodeType="interactiveSeq">
                <p:stCondLst>
                  <p:cond evt="onClick" delay="0">
                    <p:tgtEl>
                      <p:spTgt spid="117787"/>
                    </p:tgtEl>
                  </p:cond>
                </p:stCondLst>
                <p:endSync evt="end" delay="0">
                  <p:rtn val="all"/>
                </p:endSync>
                <p:childTnLst>
                  <p:par>
                    <p:cTn id="28" fill="hold" nodeType="clickPar">
                      <p:stCondLst>
                        <p:cond delay="0"/>
                      </p:stCondLst>
                      <p:childTnLst>
                        <p:par>
                          <p:cTn id="29" fill="hold" nodeType="afterGroup">
                            <p:stCondLst>
                              <p:cond delay="0"/>
                            </p:stCondLst>
                            <p:childTnLst>
                              <p:par>
                                <p:cTn id="30" presetID="4" presetClass="exit" presetSubtype="16" fill="hold" grpId="0" nodeType="afterEffect">
                                  <p:stCondLst>
                                    <p:cond delay="1000"/>
                                  </p:stCondLst>
                                  <p:childTnLst>
                                    <p:animEffect transition="out" filter="box(in)">
                                      <p:cBhvr>
                                        <p:cTn id="31" dur="500"/>
                                        <p:tgtEl>
                                          <p:spTgt spid="117786"/>
                                        </p:tgtEl>
                                      </p:cBhvr>
                                    </p:animEffect>
                                    <p:set>
                                      <p:cBhvr>
                                        <p:cTn id="32"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0"/>
                                            </p:cond>
                                          </p:stCondLst>
                                          <p:endCondLst>
                                            <p:cond evt="onStopAudio" delay="0">
                                              <p:tgtEl>
                                                <p:sldTgt/>
                                              </p:tgtEl>
                                            </p:cond>
                                          </p:endCondLst>
                                        </p:cTn>
                                        <p:tgtEl>
                                          <p:sndTgt r:embed="rId3" name="beep.wav"/>
                                        </p:tgtEl>
                                      </p:cMediaNode>
                                    </p:audio>
                                  </p:subTnLst>
                                </p:cTn>
                              </p:par>
                            </p:childTnLst>
                          </p:cTn>
                        </p:par>
                        <p:par>
                          <p:cTn id="33" fill="hold" nodeType="afterGroup">
                            <p:stCondLst>
                              <p:cond delay="1500"/>
                            </p:stCondLst>
                            <p:childTnLst>
                              <p:par>
                                <p:cTn id="34" presetID="4" presetClass="exit" presetSubtype="16" fill="hold" grpId="0" nodeType="afterEffect">
                                  <p:stCondLst>
                                    <p:cond delay="1000"/>
                                  </p:stCondLst>
                                  <p:childTnLst>
                                    <p:animEffect transition="out" filter="box(in)">
                                      <p:cBhvr>
                                        <p:cTn id="35" dur="500"/>
                                        <p:tgtEl>
                                          <p:spTgt spid="117785"/>
                                        </p:tgtEl>
                                      </p:cBhvr>
                                    </p:animEffect>
                                    <p:set>
                                      <p:cBhvr>
                                        <p:cTn id="36"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4"/>
                                            </p:cond>
                                          </p:stCondLst>
                                          <p:endCondLst>
                                            <p:cond evt="onStopAudio" delay="0">
                                              <p:tgtEl>
                                                <p:sldTgt/>
                                              </p:tgtEl>
                                            </p:cond>
                                          </p:endCondLst>
                                        </p:cTn>
                                        <p:tgtEl>
                                          <p:sndTgt r:embed="rId3" name="beep.wav"/>
                                        </p:tgtEl>
                                      </p:cMediaNode>
                                    </p:audio>
                                  </p:subTnLst>
                                </p:cTn>
                              </p:par>
                            </p:childTnLst>
                          </p:cTn>
                        </p:par>
                        <p:par>
                          <p:cTn id="37" fill="hold" nodeType="afterGroup">
                            <p:stCondLst>
                              <p:cond delay="3000"/>
                            </p:stCondLst>
                            <p:childTnLst>
                              <p:par>
                                <p:cTn id="38" presetID="4" presetClass="exit" presetSubtype="16" fill="hold" grpId="0" nodeType="afterEffect">
                                  <p:stCondLst>
                                    <p:cond delay="1000"/>
                                  </p:stCondLst>
                                  <p:childTnLst>
                                    <p:animEffect transition="out" filter="box(in)">
                                      <p:cBhvr>
                                        <p:cTn id="39" dur="500"/>
                                        <p:tgtEl>
                                          <p:spTgt spid="117784"/>
                                        </p:tgtEl>
                                      </p:cBhvr>
                                    </p:animEffect>
                                    <p:set>
                                      <p:cBhvr>
                                        <p:cTn id="40"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3" name="beep.wav"/>
                                        </p:tgtEl>
                                      </p:cMediaNode>
                                    </p:audio>
                                  </p:subTnLst>
                                </p:cTn>
                              </p:par>
                            </p:childTnLst>
                          </p:cTn>
                        </p:par>
                        <p:par>
                          <p:cTn id="41" fill="hold" nodeType="afterGroup">
                            <p:stCondLst>
                              <p:cond delay="4500"/>
                            </p:stCondLst>
                            <p:childTnLst>
                              <p:par>
                                <p:cTn id="42" presetID="4" presetClass="exit" presetSubtype="16" fill="hold" grpId="0" nodeType="afterEffect">
                                  <p:stCondLst>
                                    <p:cond delay="1000"/>
                                  </p:stCondLst>
                                  <p:childTnLst>
                                    <p:animEffect transition="out" filter="box(in)">
                                      <p:cBhvr>
                                        <p:cTn id="43" dur="500"/>
                                        <p:tgtEl>
                                          <p:spTgt spid="117783"/>
                                        </p:tgtEl>
                                      </p:cBhvr>
                                    </p:animEffect>
                                    <p:set>
                                      <p:cBhvr>
                                        <p:cTn id="44"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3" name="beep.wav"/>
                                        </p:tgtEl>
                                      </p:cMediaNode>
                                    </p:audio>
                                  </p:subTnLst>
                                </p:cTn>
                              </p:par>
                            </p:childTnLst>
                          </p:cTn>
                        </p:par>
                        <p:par>
                          <p:cTn id="45" fill="hold" nodeType="afterGroup">
                            <p:stCondLst>
                              <p:cond delay="6000"/>
                            </p:stCondLst>
                            <p:childTnLst>
                              <p:par>
                                <p:cTn id="46" presetID="4" presetClass="exit" presetSubtype="16" fill="hold" grpId="0" nodeType="afterEffect">
                                  <p:stCondLst>
                                    <p:cond delay="1000"/>
                                  </p:stCondLst>
                                  <p:childTnLst>
                                    <p:animEffect transition="out" filter="box(in)">
                                      <p:cBhvr>
                                        <p:cTn id="47" dur="500"/>
                                        <p:tgtEl>
                                          <p:spTgt spid="117782"/>
                                        </p:tgtEl>
                                      </p:cBhvr>
                                    </p:animEffect>
                                    <p:set>
                                      <p:cBhvr>
                                        <p:cTn id="48"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3" name="beep.wav"/>
                                        </p:tgtEl>
                                      </p:cMediaNode>
                                    </p:audio>
                                  </p:subTnLst>
                                </p:cTn>
                              </p:par>
                            </p:childTnLst>
                          </p:cTn>
                        </p:par>
                        <p:par>
                          <p:cTn id="49" fill="hold" nodeType="afterGroup">
                            <p:stCondLst>
                              <p:cond delay="7500"/>
                            </p:stCondLst>
                            <p:childTnLst>
                              <p:par>
                                <p:cTn id="50" presetID="4" presetClass="exit" presetSubtype="16" fill="hold" grpId="0" nodeType="afterEffect">
                                  <p:stCondLst>
                                    <p:cond delay="1000"/>
                                  </p:stCondLst>
                                  <p:childTnLst>
                                    <p:animEffect transition="out" filter="box(in)">
                                      <p:cBhvr>
                                        <p:cTn id="51" dur="500"/>
                                        <p:tgtEl>
                                          <p:spTgt spid="117781"/>
                                        </p:tgtEl>
                                      </p:cBhvr>
                                    </p:animEffect>
                                    <p:set>
                                      <p:cBhvr>
                                        <p:cTn id="52"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3" name="beep.wav"/>
                                        </p:tgtEl>
                                      </p:cMediaNode>
                                    </p:audio>
                                  </p:subTnLst>
                                </p:cTn>
                              </p:par>
                            </p:childTnLst>
                          </p:cTn>
                        </p:par>
                        <p:par>
                          <p:cTn id="53" fill="hold" nodeType="afterGroup">
                            <p:stCondLst>
                              <p:cond delay="9000"/>
                            </p:stCondLst>
                            <p:childTnLst>
                              <p:par>
                                <p:cTn id="54" presetID="4" presetClass="exit" presetSubtype="16" fill="hold" grpId="0" nodeType="afterEffect">
                                  <p:stCondLst>
                                    <p:cond delay="1000"/>
                                  </p:stCondLst>
                                  <p:childTnLst>
                                    <p:animEffect transition="out" filter="box(in)">
                                      <p:cBhvr>
                                        <p:cTn id="55" dur="500"/>
                                        <p:tgtEl>
                                          <p:spTgt spid="117779"/>
                                        </p:tgtEl>
                                      </p:cBhvr>
                                    </p:animEffect>
                                    <p:set>
                                      <p:cBhvr>
                                        <p:cTn id="56"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3" name="beep.wav"/>
                                        </p:tgtEl>
                                      </p:cMediaNode>
                                    </p:audio>
                                  </p:subTnLst>
                                </p:cTn>
                              </p:par>
                            </p:childTnLst>
                          </p:cTn>
                        </p:par>
                        <p:par>
                          <p:cTn id="57" fill="hold" nodeType="afterGroup">
                            <p:stCondLst>
                              <p:cond delay="10500"/>
                            </p:stCondLst>
                            <p:childTnLst>
                              <p:par>
                                <p:cTn id="58" presetID="4" presetClass="exit" presetSubtype="16" fill="hold" grpId="0" nodeType="afterEffect">
                                  <p:stCondLst>
                                    <p:cond delay="500"/>
                                  </p:stCondLst>
                                  <p:childTnLst>
                                    <p:animEffect transition="out" filter="box(in)">
                                      <p:cBhvr>
                                        <p:cTn id="59" dur="500"/>
                                        <p:tgtEl>
                                          <p:spTgt spid="117762"/>
                                        </p:tgtEl>
                                      </p:cBhvr>
                                    </p:animEffect>
                                    <p:set>
                                      <p:cBhvr>
                                        <p:cTn id="60"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1" restart="whenNotActive" fill="hold" evtFilter="cancelBubble" nodeType="interactiveSeq">
                <p:stCondLst>
                  <p:cond evt="onClick" delay="0">
                    <p:tgtEl>
                      <p:spTgt spid="25"/>
                    </p:tgtEl>
                  </p:cond>
                </p:stCondLst>
                <p:endSync evt="end" delay="0">
                  <p:rtn val="all"/>
                </p:endSync>
                <p:childTnLst>
                  <p:par>
                    <p:cTn id="62" fill="hold" nodeType="clickPar">
                      <p:stCondLst>
                        <p:cond delay="0"/>
                      </p:stCondLst>
                      <p:childTnLst>
                        <p:par>
                          <p:cTn id="63" fill="hold" nodeType="withGroup">
                            <p:stCondLst>
                              <p:cond delay="0"/>
                            </p:stCondLst>
                            <p:childTnLst>
                              <p:par>
                                <p:cTn id="64" presetID="22" presetClass="emph" presetSubtype="0" fill="hold" grpId="1" nodeType="clickEffect">
                                  <p:stCondLst>
                                    <p:cond delay="0"/>
                                  </p:stCondLst>
                                  <p:childTnLst>
                                    <p:animClr clrSpc="hsl" dir="cw">
                                      <p:cBhvr override="childStyle">
                                        <p:cTn id="65" dur="500" fill="hold"/>
                                        <p:tgtEl>
                                          <p:spTgt spid="28"/>
                                        </p:tgtEl>
                                        <p:attrNameLst>
                                          <p:attrName>style.color</p:attrName>
                                        </p:attrNameLst>
                                      </p:cBhvr>
                                      <p:by>
                                        <p:hsl h="-7200000" s="0" l="0"/>
                                      </p:by>
                                    </p:animClr>
                                    <p:animClr clrSpc="hsl" dir="cw">
                                      <p:cBhvr>
                                        <p:cTn id="66" dur="500" fill="hold"/>
                                        <p:tgtEl>
                                          <p:spTgt spid="28"/>
                                        </p:tgtEl>
                                        <p:attrNameLst>
                                          <p:attrName>fillcolor</p:attrName>
                                        </p:attrNameLst>
                                      </p:cBhvr>
                                      <p:by>
                                        <p:hsl h="-7200000" s="0" l="0"/>
                                      </p:by>
                                    </p:animClr>
                                    <p:animClr clrSpc="hsl" dir="cw">
                                      <p:cBhvr>
                                        <p:cTn id="67" dur="500" fill="hold"/>
                                        <p:tgtEl>
                                          <p:spTgt spid="28"/>
                                        </p:tgtEl>
                                        <p:attrNameLst>
                                          <p:attrName>stroke.color</p:attrName>
                                        </p:attrNameLst>
                                      </p:cBhvr>
                                      <p:by>
                                        <p:hsl h="-7200000" s="0" l="0"/>
                                      </p:by>
                                    </p:animClr>
                                    <p:set>
                                      <p:cBhvr>
                                        <p:cTn id="68" dur="500" fill="hold"/>
                                        <p:tgtEl>
                                          <p:spTgt spid="28"/>
                                        </p:tgtEl>
                                        <p:attrNameLst>
                                          <p:attrName>fill.type</p:attrName>
                                        </p:attrNameLst>
                                      </p:cBhvr>
                                      <p:to>
                                        <p:strVal val="solid"/>
                                      </p:to>
                                    </p:set>
                                  </p:childTnLst>
                                  <p:subTnLst>
                                    <p:audio>
                                      <p:cMediaNode>
                                        <p:cTn display="0" masterRel="sameClick">
                                          <p:stCondLst>
                                            <p:cond evt="begin" delay="0">
                                              <p:tn val="64"/>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27" grpId="0"/>
      <p:bldP spid="28" grpId="0" animBg="1"/>
      <p:bldP spid="28" grpId="1" animBg="1"/>
      <p:bldP spid="30" grpId="0" animBg="1"/>
      <p:bldP spid="26"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ChangeArrowheads="1"/>
          </p:cNvSpPr>
          <p:nvPr/>
        </p:nvSpPr>
        <p:spPr bwMode="auto">
          <a:xfrm>
            <a:off x="2362200" y="2057400"/>
            <a:ext cx="7772400" cy="4559300"/>
          </a:xfrm>
          <a:prstGeom prst="roundRect">
            <a:avLst>
              <a:gd name="adj" fmla="val 16667"/>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p>
        </p:txBody>
      </p:sp>
      <p:pic>
        <p:nvPicPr>
          <p:cNvPr id="4099" name="Picture 4" descr="3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90800" y="13716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4" action="ppaction://hlinksldjump"/>
          </p:cNvPr>
          <p:cNvSpPr>
            <a:spLocks noChangeArrowheads="1"/>
          </p:cNvSpPr>
          <p:nvPr/>
        </p:nvSpPr>
        <p:spPr bwMode="auto">
          <a:xfrm>
            <a:off x="3962400" y="2222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41</a:t>
            </a:r>
          </a:p>
        </p:txBody>
      </p:sp>
      <p:sp>
        <p:nvSpPr>
          <p:cNvPr id="60425" name="AutoShape 9">
            <a:hlinkClick r:id="rId5" action="ppaction://hlinksldjump"/>
          </p:cNvPr>
          <p:cNvSpPr>
            <a:spLocks noChangeArrowheads="1"/>
          </p:cNvSpPr>
          <p:nvPr/>
        </p:nvSpPr>
        <p:spPr bwMode="auto">
          <a:xfrm>
            <a:off x="3962400" y="28321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42</a:t>
            </a:r>
          </a:p>
        </p:txBody>
      </p:sp>
      <p:sp>
        <p:nvSpPr>
          <p:cNvPr id="60426" name="AutoShape 10">
            <a:hlinkClick r:id="rId6" action="ppaction://hlinksldjump"/>
          </p:cNvPr>
          <p:cNvSpPr>
            <a:spLocks noChangeArrowheads="1"/>
          </p:cNvSpPr>
          <p:nvPr/>
        </p:nvSpPr>
        <p:spPr bwMode="auto">
          <a:xfrm>
            <a:off x="3962400" y="3454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43</a:t>
            </a:r>
          </a:p>
        </p:txBody>
      </p:sp>
      <p:sp>
        <p:nvSpPr>
          <p:cNvPr id="60427" name="AutoShape 11">
            <a:hlinkClick r:id="rId7" action="ppaction://hlinksldjump"/>
          </p:cNvPr>
          <p:cNvSpPr>
            <a:spLocks noChangeArrowheads="1"/>
          </p:cNvSpPr>
          <p:nvPr/>
        </p:nvSpPr>
        <p:spPr bwMode="auto">
          <a:xfrm>
            <a:off x="3962400" y="5346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46</a:t>
            </a:r>
          </a:p>
        </p:txBody>
      </p:sp>
      <p:sp>
        <p:nvSpPr>
          <p:cNvPr id="60428" name="AutoShape 12">
            <a:hlinkClick r:id="rId8" action="ppaction://hlinksldjump"/>
          </p:cNvPr>
          <p:cNvSpPr>
            <a:spLocks noChangeArrowheads="1"/>
          </p:cNvSpPr>
          <p:nvPr/>
        </p:nvSpPr>
        <p:spPr bwMode="auto">
          <a:xfrm>
            <a:off x="3962400" y="4711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45</a:t>
            </a:r>
          </a:p>
        </p:txBody>
      </p:sp>
      <p:sp>
        <p:nvSpPr>
          <p:cNvPr id="60429" name="AutoShape 13">
            <a:hlinkClick r:id="rId9" action="ppaction://hlinksldjump"/>
          </p:cNvPr>
          <p:cNvSpPr>
            <a:spLocks noChangeArrowheads="1"/>
          </p:cNvSpPr>
          <p:nvPr/>
        </p:nvSpPr>
        <p:spPr bwMode="auto">
          <a:xfrm>
            <a:off x="3962400" y="4076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44</a:t>
            </a:r>
          </a:p>
        </p:txBody>
      </p:sp>
      <p:sp>
        <p:nvSpPr>
          <p:cNvPr id="60430" name="AutoShape 14">
            <a:hlinkClick r:id="rId10" action="ppaction://hlinksldjump"/>
          </p:cNvPr>
          <p:cNvSpPr>
            <a:spLocks noChangeArrowheads="1"/>
          </p:cNvSpPr>
          <p:nvPr/>
        </p:nvSpPr>
        <p:spPr bwMode="auto">
          <a:xfrm>
            <a:off x="5168900" y="2209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47</a:t>
            </a:r>
          </a:p>
        </p:txBody>
      </p:sp>
      <p:sp>
        <p:nvSpPr>
          <p:cNvPr id="60431" name="AutoShape 15">
            <a:hlinkClick r:id="rId11" action="ppaction://hlinksldjump"/>
          </p:cNvPr>
          <p:cNvSpPr>
            <a:spLocks noChangeArrowheads="1"/>
          </p:cNvSpPr>
          <p:nvPr/>
        </p:nvSpPr>
        <p:spPr bwMode="auto">
          <a:xfrm>
            <a:off x="5168900" y="2819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48</a:t>
            </a:r>
          </a:p>
        </p:txBody>
      </p:sp>
      <p:sp>
        <p:nvSpPr>
          <p:cNvPr id="60432" name="AutoShape 16">
            <a:hlinkClick r:id="rId12" action="ppaction://hlinksldjump"/>
          </p:cNvPr>
          <p:cNvSpPr>
            <a:spLocks noChangeArrowheads="1"/>
          </p:cNvSpPr>
          <p:nvPr/>
        </p:nvSpPr>
        <p:spPr bwMode="auto">
          <a:xfrm>
            <a:off x="5168900" y="3441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49</a:t>
            </a:r>
          </a:p>
        </p:txBody>
      </p:sp>
      <p:sp>
        <p:nvSpPr>
          <p:cNvPr id="60433" name="AutoShape 17">
            <a:hlinkClick r:id="rId13" action="ppaction://hlinksldjump"/>
          </p:cNvPr>
          <p:cNvSpPr>
            <a:spLocks noChangeArrowheads="1"/>
          </p:cNvSpPr>
          <p:nvPr/>
        </p:nvSpPr>
        <p:spPr bwMode="auto">
          <a:xfrm>
            <a:off x="51689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52</a:t>
            </a:r>
          </a:p>
        </p:txBody>
      </p:sp>
      <p:sp>
        <p:nvSpPr>
          <p:cNvPr id="60434" name="AutoShape 18">
            <a:hlinkClick r:id="rId13" action="ppaction://hlinksldjump"/>
          </p:cNvPr>
          <p:cNvSpPr>
            <a:spLocks noChangeArrowheads="1"/>
          </p:cNvSpPr>
          <p:nvPr/>
        </p:nvSpPr>
        <p:spPr bwMode="auto">
          <a:xfrm>
            <a:off x="5168900" y="4699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51</a:t>
            </a:r>
          </a:p>
        </p:txBody>
      </p:sp>
      <p:sp>
        <p:nvSpPr>
          <p:cNvPr id="60435" name="AutoShape 19">
            <a:hlinkClick r:id="rId14" action="ppaction://hlinksldjump"/>
          </p:cNvPr>
          <p:cNvSpPr>
            <a:spLocks noChangeArrowheads="1"/>
          </p:cNvSpPr>
          <p:nvPr/>
        </p:nvSpPr>
        <p:spPr bwMode="auto">
          <a:xfrm>
            <a:off x="5168900" y="406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50</a:t>
            </a:r>
          </a:p>
        </p:txBody>
      </p:sp>
      <p:sp>
        <p:nvSpPr>
          <p:cNvPr id="60436" name="AutoShape 20">
            <a:hlinkClick r:id="rId15" action="ppaction://hlinksldjump"/>
          </p:cNvPr>
          <p:cNvSpPr>
            <a:spLocks noChangeArrowheads="1"/>
          </p:cNvSpPr>
          <p:nvPr/>
        </p:nvSpPr>
        <p:spPr bwMode="auto">
          <a:xfrm>
            <a:off x="6375400" y="2209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53</a:t>
            </a:r>
          </a:p>
        </p:txBody>
      </p:sp>
      <p:sp>
        <p:nvSpPr>
          <p:cNvPr id="60437" name="AutoShape 21">
            <a:hlinkClick r:id="rId16" action="ppaction://hlinksldjump"/>
          </p:cNvPr>
          <p:cNvSpPr>
            <a:spLocks noChangeArrowheads="1"/>
          </p:cNvSpPr>
          <p:nvPr/>
        </p:nvSpPr>
        <p:spPr bwMode="auto">
          <a:xfrm>
            <a:off x="6375400" y="2819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54</a:t>
            </a:r>
          </a:p>
        </p:txBody>
      </p:sp>
      <p:sp>
        <p:nvSpPr>
          <p:cNvPr id="60438" name="AutoShape 22">
            <a:hlinkClick r:id="rId17" action="ppaction://hlinksldjump"/>
          </p:cNvPr>
          <p:cNvSpPr>
            <a:spLocks noChangeArrowheads="1"/>
          </p:cNvSpPr>
          <p:nvPr/>
        </p:nvSpPr>
        <p:spPr bwMode="auto">
          <a:xfrm>
            <a:off x="6375400" y="3441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55</a:t>
            </a:r>
          </a:p>
        </p:txBody>
      </p:sp>
      <p:sp>
        <p:nvSpPr>
          <p:cNvPr id="60439" name="AutoShape 23">
            <a:hlinkClick r:id="rId18" action="ppaction://hlinksldjump"/>
          </p:cNvPr>
          <p:cNvSpPr>
            <a:spLocks noChangeArrowheads="1"/>
          </p:cNvSpPr>
          <p:nvPr/>
        </p:nvSpPr>
        <p:spPr bwMode="auto">
          <a:xfrm>
            <a:off x="63754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58</a:t>
            </a:r>
          </a:p>
        </p:txBody>
      </p:sp>
      <p:sp>
        <p:nvSpPr>
          <p:cNvPr id="60440" name="AutoShape 24">
            <a:hlinkClick r:id="rId19" action="ppaction://hlinksldjump"/>
          </p:cNvPr>
          <p:cNvSpPr>
            <a:spLocks noChangeArrowheads="1"/>
          </p:cNvSpPr>
          <p:nvPr/>
        </p:nvSpPr>
        <p:spPr bwMode="auto">
          <a:xfrm>
            <a:off x="6375400" y="4711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57</a:t>
            </a:r>
          </a:p>
        </p:txBody>
      </p:sp>
      <p:sp>
        <p:nvSpPr>
          <p:cNvPr id="60441" name="AutoShape 25">
            <a:hlinkClick r:id="rId20" action="ppaction://hlinksldjump"/>
          </p:cNvPr>
          <p:cNvSpPr>
            <a:spLocks noChangeArrowheads="1"/>
          </p:cNvSpPr>
          <p:nvPr/>
        </p:nvSpPr>
        <p:spPr bwMode="auto">
          <a:xfrm>
            <a:off x="6375400" y="406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56</a:t>
            </a:r>
          </a:p>
        </p:txBody>
      </p:sp>
      <p:sp>
        <p:nvSpPr>
          <p:cNvPr id="60442" name="AutoShape 26">
            <a:hlinkClick r:id="rId21" action="ppaction://hlinksldjump"/>
          </p:cNvPr>
          <p:cNvSpPr>
            <a:spLocks noChangeArrowheads="1"/>
          </p:cNvSpPr>
          <p:nvPr/>
        </p:nvSpPr>
        <p:spPr bwMode="auto">
          <a:xfrm>
            <a:off x="2743200" y="22606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35</a:t>
            </a:r>
          </a:p>
        </p:txBody>
      </p:sp>
      <p:sp>
        <p:nvSpPr>
          <p:cNvPr id="60443" name="AutoShape 27">
            <a:hlinkClick r:id="rId22" action="ppaction://hlinksldjump"/>
          </p:cNvPr>
          <p:cNvSpPr>
            <a:spLocks noChangeArrowheads="1"/>
          </p:cNvSpPr>
          <p:nvPr/>
        </p:nvSpPr>
        <p:spPr bwMode="auto">
          <a:xfrm>
            <a:off x="2768600" y="28702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36</a:t>
            </a:r>
          </a:p>
        </p:txBody>
      </p:sp>
      <p:sp>
        <p:nvSpPr>
          <p:cNvPr id="60444" name="AutoShape 28">
            <a:hlinkClick r:id="rId23" action="ppaction://hlinksldjump"/>
          </p:cNvPr>
          <p:cNvSpPr>
            <a:spLocks noChangeArrowheads="1"/>
          </p:cNvSpPr>
          <p:nvPr/>
        </p:nvSpPr>
        <p:spPr bwMode="auto">
          <a:xfrm>
            <a:off x="2768600" y="3492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37</a:t>
            </a:r>
          </a:p>
        </p:txBody>
      </p:sp>
      <p:sp>
        <p:nvSpPr>
          <p:cNvPr id="60445" name="AutoShape 29">
            <a:hlinkClick r:id="rId24" action="ppaction://hlinksldjump"/>
          </p:cNvPr>
          <p:cNvSpPr>
            <a:spLocks noChangeArrowheads="1"/>
          </p:cNvSpPr>
          <p:nvPr/>
        </p:nvSpPr>
        <p:spPr bwMode="auto">
          <a:xfrm>
            <a:off x="2768600" y="538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40</a:t>
            </a:r>
          </a:p>
        </p:txBody>
      </p:sp>
      <p:sp>
        <p:nvSpPr>
          <p:cNvPr id="60446" name="AutoShape 30">
            <a:hlinkClick r:id="rId25" action="ppaction://hlinksldjump"/>
          </p:cNvPr>
          <p:cNvSpPr>
            <a:spLocks noChangeArrowheads="1"/>
          </p:cNvSpPr>
          <p:nvPr/>
        </p:nvSpPr>
        <p:spPr bwMode="auto">
          <a:xfrm>
            <a:off x="2768600" y="4749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39</a:t>
            </a:r>
          </a:p>
        </p:txBody>
      </p:sp>
      <p:sp>
        <p:nvSpPr>
          <p:cNvPr id="60447" name="AutoShape 31">
            <a:hlinkClick r:id="rId26" action="ppaction://hlinksldjump"/>
          </p:cNvPr>
          <p:cNvSpPr>
            <a:spLocks noChangeArrowheads="1"/>
          </p:cNvSpPr>
          <p:nvPr/>
        </p:nvSpPr>
        <p:spPr bwMode="auto">
          <a:xfrm>
            <a:off x="2768600" y="41148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38</a:t>
            </a:r>
          </a:p>
        </p:txBody>
      </p:sp>
      <p:sp>
        <p:nvSpPr>
          <p:cNvPr id="60448" name="AutoShape 32">
            <a:hlinkClick r:id="rId27" action="ppaction://hlinksldjump"/>
          </p:cNvPr>
          <p:cNvSpPr>
            <a:spLocks noChangeArrowheads="1"/>
          </p:cNvSpPr>
          <p:nvPr/>
        </p:nvSpPr>
        <p:spPr bwMode="auto">
          <a:xfrm>
            <a:off x="7543800" y="22225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59</a:t>
            </a:r>
          </a:p>
        </p:txBody>
      </p:sp>
      <p:sp>
        <p:nvSpPr>
          <p:cNvPr id="60449" name="AutoShape 33">
            <a:hlinkClick r:id="rId28" action="ppaction://hlinksldjump"/>
          </p:cNvPr>
          <p:cNvSpPr>
            <a:spLocks noChangeArrowheads="1"/>
          </p:cNvSpPr>
          <p:nvPr/>
        </p:nvSpPr>
        <p:spPr bwMode="auto">
          <a:xfrm>
            <a:off x="7543800" y="28194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60</a:t>
            </a:r>
          </a:p>
        </p:txBody>
      </p:sp>
      <p:sp>
        <p:nvSpPr>
          <p:cNvPr id="60450" name="AutoShape 34">
            <a:hlinkClick r:id="rId29" action="ppaction://hlinksldjump"/>
          </p:cNvPr>
          <p:cNvSpPr>
            <a:spLocks noChangeArrowheads="1"/>
          </p:cNvSpPr>
          <p:nvPr/>
        </p:nvSpPr>
        <p:spPr bwMode="auto">
          <a:xfrm>
            <a:off x="7543800" y="3441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61</a:t>
            </a:r>
          </a:p>
        </p:txBody>
      </p:sp>
      <p:sp>
        <p:nvSpPr>
          <p:cNvPr id="60451" name="AutoShape 35">
            <a:hlinkClick r:id="rId30" action="ppaction://hlinksldjump"/>
          </p:cNvPr>
          <p:cNvSpPr>
            <a:spLocks noChangeArrowheads="1"/>
          </p:cNvSpPr>
          <p:nvPr/>
        </p:nvSpPr>
        <p:spPr bwMode="auto">
          <a:xfrm>
            <a:off x="7543800" y="533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64</a:t>
            </a:r>
          </a:p>
        </p:txBody>
      </p:sp>
      <p:sp>
        <p:nvSpPr>
          <p:cNvPr id="60452" name="AutoShape 36">
            <a:hlinkClick r:id="rId31" action="ppaction://hlinksldjump"/>
          </p:cNvPr>
          <p:cNvSpPr>
            <a:spLocks noChangeArrowheads="1"/>
          </p:cNvSpPr>
          <p:nvPr/>
        </p:nvSpPr>
        <p:spPr bwMode="auto">
          <a:xfrm>
            <a:off x="7543800" y="4699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63</a:t>
            </a:r>
          </a:p>
        </p:txBody>
      </p:sp>
      <p:sp>
        <p:nvSpPr>
          <p:cNvPr id="60453" name="AutoShape 37">
            <a:hlinkClick r:id="rId32" action="ppaction://hlinksldjump"/>
          </p:cNvPr>
          <p:cNvSpPr>
            <a:spLocks noChangeArrowheads="1"/>
          </p:cNvSpPr>
          <p:nvPr/>
        </p:nvSpPr>
        <p:spPr bwMode="auto">
          <a:xfrm>
            <a:off x="7543800" y="40640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62</a:t>
            </a:r>
          </a:p>
        </p:txBody>
      </p:sp>
      <p:sp>
        <p:nvSpPr>
          <p:cNvPr id="60475" name="AutoShape 59">
            <a:hlinkClick r:id="rId33" action="ppaction://hlinksldjump"/>
          </p:cNvPr>
          <p:cNvSpPr>
            <a:spLocks noChangeArrowheads="1"/>
          </p:cNvSpPr>
          <p:nvPr/>
        </p:nvSpPr>
        <p:spPr bwMode="auto">
          <a:xfrm>
            <a:off x="8610600" y="2249489"/>
            <a:ext cx="1066800" cy="496887"/>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65</a:t>
            </a:r>
          </a:p>
        </p:txBody>
      </p:sp>
      <p:sp>
        <p:nvSpPr>
          <p:cNvPr id="60483" name="AutoShape 67">
            <a:hlinkClick r:id="rId34" action="ppaction://hlinksldjump"/>
          </p:cNvPr>
          <p:cNvSpPr>
            <a:spLocks noChangeArrowheads="1"/>
          </p:cNvSpPr>
          <p:nvPr/>
        </p:nvSpPr>
        <p:spPr bwMode="auto">
          <a:xfrm>
            <a:off x="8601076" y="2819400"/>
            <a:ext cx="1076325"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66</a:t>
            </a:r>
          </a:p>
        </p:txBody>
      </p:sp>
      <p:sp>
        <p:nvSpPr>
          <p:cNvPr id="60485" name="Text Box 69"/>
          <p:cNvSpPr txBox="1">
            <a:spLocks noChangeArrowheads="1"/>
          </p:cNvSpPr>
          <p:nvPr/>
        </p:nvSpPr>
        <p:spPr bwMode="auto">
          <a:xfrm>
            <a:off x="2057400" y="1066801"/>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86" name="Picture 70" descr="Logo Doan 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525000" y="22860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4" name="Picture 1" descr="logoTDT-banquyen"/>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828800" y="1524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32">
            <a:hlinkClick r:id="rId37" action="ppaction://hlinksldjump"/>
          </p:cNvPr>
          <p:cNvSpPr>
            <a:spLocks noChangeArrowheads="1"/>
          </p:cNvSpPr>
          <p:nvPr/>
        </p:nvSpPr>
        <p:spPr bwMode="auto">
          <a:xfrm>
            <a:off x="5638800" y="1447800"/>
            <a:ext cx="1219200" cy="533400"/>
          </a:xfrm>
          <a:prstGeom prst="roundRect">
            <a:avLst>
              <a:gd name="adj" fmla="val 16667"/>
            </a:avLst>
          </a:prstGeom>
          <a:blipFill dpi="0" rotWithShape="1">
            <a:blip r:embed="rId38"/>
            <a:srcRect/>
            <a:tile tx="0" ty="0" sx="100000" sy="100000" flip="none" algn="tl"/>
          </a:blip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t>Bài 3</a:t>
            </a:r>
          </a:p>
        </p:txBody>
      </p:sp>
      <p:sp>
        <p:nvSpPr>
          <p:cNvPr id="41" name="AutoShape 67">
            <a:hlinkClick r:id="rId39" action="ppaction://hlinksldjump"/>
          </p:cNvPr>
          <p:cNvSpPr>
            <a:spLocks noChangeArrowheads="1"/>
          </p:cNvSpPr>
          <p:nvPr/>
        </p:nvSpPr>
        <p:spPr bwMode="auto">
          <a:xfrm>
            <a:off x="8610601" y="3430588"/>
            <a:ext cx="1076325"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67</a:t>
            </a:r>
          </a:p>
        </p:txBody>
      </p:sp>
      <p:sp>
        <p:nvSpPr>
          <p:cNvPr id="42" name="AutoShape 67">
            <a:hlinkClick r:id="rId40" action="ppaction://hlinksldjump"/>
          </p:cNvPr>
          <p:cNvSpPr>
            <a:spLocks noChangeArrowheads="1"/>
          </p:cNvSpPr>
          <p:nvPr/>
        </p:nvSpPr>
        <p:spPr bwMode="auto">
          <a:xfrm>
            <a:off x="8601076" y="4025900"/>
            <a:ext cx="1076325"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68</a:t>
            </a:r>
          </a:p>
        </p:txBody>
      </p:sp>
      <p:sp>
        <p:nvSpPr>
          <p:cNvPr id="43" name="AutoShape 67">
            <a:hlinkClick r:id="rId41" action="ppaction://hlinksldjump"/>
          </p:cNvPr>
          <p:cNvSpPr>
            <a:spLocks noChangeArrowheads="1"/>
          </p:cNvSpPr>
          <p:nvPr/>
        </p:nvSpPr>
        <p:spPr bwMode="auto">
          <a:xfrm>
            <a:off x="8613776" y="4648200"/>
            <a:ext cx="1076325"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69</a:t>
            </a:r>
          </a:p>
        </p:txBody>
      </p:sp>
      <p:sp>
        <p:nvSpPr>
          <p:cNvPr id="44" name="AutoShape 67">
            <a:hlinkClick r:id="rId42" action="ppaction://hlinksldjump"/>
          </p:cNvPr>
          <p:cNvSpPr>
            <a:spLocks noChangeArrowheads="1"/>
          </p:cNvSpPr>
          <p:nvPr/>
        </p:nvSpPr>
        <p:spPr bwMode="auto">
          <a:xfrm>
            <a:off x="8613776" y="5319713"/>
            <a:ext cx="1076325"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70</a:t>
            </a:r>
          </a:p>
        </p:txBody>
      </p:sp>
      <p:sp>
        <p:nvSpPr>
          <p:cNvPr id="4140" name="Rectangle 44"/>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60485"/>
                                        </p:tgtEl>
                                        <p:attrNameLst>
                                          <p:attrName>style.visibility</p:attrName>
                                        </p:attrNameLst>
                                      </p:cBhvr>
                                      <p:to>
                                        <p:strVal val="visible"/>
                                      </p:to>
                                    </p:set>
                                    <p:anim calcmode="discrete" valueType="clr">
                                      <p:cBhvr override="childStyle">
                                        <p:cTn id="9" dur="80"/>
                                        <p:tgtEl>
                                          <p:spTgt spid="6048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60485"/>
                                        </p:tgtEl>
                                        <p:attrNameLst>
                                          <p:attrName>fillcolor</p:attrName>
                                        </p:attrNameLst>
                                      </p:cBhvr>
                                      <p:tavLst>
                                        <p:tav tm="0">
                                          <p:val>
                                            <p:clrVal>
                                              <a:schemeClr val="accent2"/>
                                            </p:clrVal>
                                          </p:val>
                                        </p:tav>
                                        <p:tav tm="50000">
                                          <p:val>
                                            <p:clrVal>
                                              <a:schemeClr val="hlink"/>
                                            </p:clrVal>
                                          </p:val>
                                        </p:tav>
                                      </p:tavLst>
                                    </p:anim>
                                    <p:set>
                                      <p:cBhvr>
                                        <p:cTn id="11" dur="80"/>
                                        <p:tgtEl>
                                          <p:spTgt spid="604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2"/>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2"/>
                                        </p:tgtEl>
                                      </p:cBhvr>
                                    </p:animEffect>
                                    <p:set>
                                      <p:cBhvr>
                                        <p:cTn id="17" dur="1" fill="hold">
                                          <p:stCondLst>
                                            <p:cond delay="499"/>
                                          </p:stCondLst>
                                        </p:cTn>
                                        <p:tgtEl>
                                          <p:spTgt spid="60442"/>
                                        </p:tgtEl>
                                        <p:attrNameLst>
                                          <p:attrName>style.visibility</p:attrName>
                                        </p:attrNameLst>
                                      </p:cBhvr>
                                      <p:to>
                                        <p:strVal val="hidden"/>
                                      </p:to>
                                    </p:set>
                                  </p:childTnLst>
                                </p:cTn>
                              </p:par>
                            </p:childTnLst>
                          </p:cTn>
                        </p:par>
                      </p:childTnLst>
                    </p:cTn>
                  </p:par>
                </p:childTnLst>
              </p:cTn>
              <p:nextCondLst>
                <p:cond evt="onClick" delay="0">
                  <p:tgtEl>
                    <p:spTgt spid="60442"/>
                  </p:tgtEl>
                </p:cond>
              </p:nextCondLst>
            </p:seq>
            <p:seq concurrent="1" nextAc="seek">
              <p:cTn id="18" restart="whenNotActive" fill="hold" evtFilter="cancelBubble" nodeType="interactiveSeq">
                <p:stCondLst>
                  <p:cond evt="onClick" delay="0">
                    <p:tgtEl>
                      <p:spTgt spid="6044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43"/>
                                        </p:tgtEl>
                                      </p:cBhvr>
                                    </p:animEffect>
                                    <p:set>
                                      <p:cBhvr>
                                        <p:cTn id="23" dur="1" fill="hold">
                                          <p:stCondLst>
                                            <p:cond delay="499"/>
                                          </p:stCondLst>
                                        </p:cTn>
                                        <p:tgtEl>
                                          <p:spTgt spid="60443"/>
                                        </p:tgtEl>
                                        <p:attrNameLst>
                                          <p:attrName>style.visibility</p:attrName>
                                        </p:attrNameLst>
                                      </p:cBhvr>
                                      <p:to>
                                        <p:strVal val="hidden"/>
                                      </p:to>
                                    </p:set>
                                  </p:childTnLst>
                                </p:cTn>
                              </p:par>
                            </p:childTnLst>
                          </p:cTn>
                        </p:par>
                      </p:childTnLst>
                    </p:cTn>
                  </p:par>
                </p:childTnLst>
              </p:cTn>
              <p:nextCondLst>
                <p:cond evt="onClick" delay="0">
                  <p:tgtEl>
                    <p:spTgt spid="60443"/>
                  </p:tgtEl>
                </p:cond>
              </p:nextCondLst>
            </p:seq>
            <p:seq concurrent="1" nextAc="seek">
              <p:cTn id="24" restart="whenNotActive" fill="hold" evtFilter="cancelBubble" nodeType="interactiveSeq">
                <p:stCondLst>
                  <p:cond evt="onClick" delay="0">
                    <p:tgtEl>
                      <p:spTgt spid="60444"/>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44"/>
                                        </p:tgtEl>
                                      </p:cBhvr>
                                    </p:animEffect>
                                    <p:set>
                                      <p:cBhvr>
                                        <p:cTn id="29" dur="1" fill="hold">
                                          <p:stCondLst>
                                            <p:cond delay="499"/>
                                          </p:stCondLst>
                                        </p:cTn>
                                        <p:tgtEl>
                                          <p:spTgt spid="60444"/>
                                        </p:tgtEl>
                                        <p:attrNameLst>
                                          <p:attrName>style.visibility</p:attrName>
                                        </p:attrNameLst>
                                      </p:cBhvr>
                                      <p:to>
                                        <p:strVal val="hidden"/>
                                      </p:to>
                                    </p:set>
                                  </p:childTnLst>
                                </p:cTn>
                              </p:par>
                            </p:childTnLst>
                          </p:cTn>
                        </p:par>
                      </p:childTnLst>
                    </p:cTn>
                  </p:par>
                </p:childTnLst>
              </p:cTn>
              <p:nextCondLst>
                <p:cond evt="onClick" delay="0">
                  <p:tgtEl>
                    <p:spTgt spid="60444"/>
                  </p:tgtEl>
                </p:cond>
              </p:nextCondLst>
            </p:seq>
            <p:seq concurrent="1" nextAc="seek">
              <p:cTn id="30" restart="whenNotActive" fill="hold" evtFilter="cancelBubble" nodeType="interactiveSeq">
                <p:stCondLst>
                  <p:cond evt="onClick" delay="0">
                    <p:tgtEl>
                      <p:spTgt spid="6044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47"/>
                                        </p:tgtEl>
                                      </p:cBhvr>
                                    </p:animEffect>
                                    <p:set>
                                      <p:cBhvr>
                                        <p:cTn id="35" dur="1" fill="hold">
                                          <p:stCondLst>
                                            <p:cond delay="499"/>
                                          </p:stCondLst>
                                        </p:cTn>
                                        <p:tgtEl>
                                          <p:spTgt spid="60447"/>
                                        </p:tgtEl>
                                        <p:attrNameLst>
                                          <p:attrName>style.visibility</p:attrName>
                                        </p:attrNameLst>
                                      </p:cBhvr>
                                      <p:to>
                                        <p:strVal val="hidden"/>
                                      </p:to>
                                    </p:set>
                                  </p:childTnLst>
                                </p:cTn>
                              </p:par>
                            </p:childTnLst>
                          </p:cTn>
                        </p:par>
                      </p:childTnLst>
                    </p:cTn>
                  </p:par>
                </p:childTnLst>
              </p:cTn>
              <p:nextCondLst>
                <p:cond evt="onClick" delay="0">
                  <p:tgtEl>
                    <p:spTgt spid="60447"/>
                  </p:tgtEl>
                </p:cond>
              </p:nextCondLst>
            </p:seq>
            <p:seq concurrent="1" nextAc="seek">
              <p:cTn id="36" restart="whenNotActive" fill="hold" evtFilter="cancelBubble" nodeType="interactiveSeq">
                <p:stCondLst>
                  <p:cond evt="onClick" delay="0">
                    <p:tgtEl>
                      <p:spTgt spid="60446"/>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46"/>
                                        </p:tgtEl>
                                      </p:cBhvr>
                                    </p:animEffect>
                                    <p:set>
                                      <p:cBhvr>
                                        <p:cTn id="41" dur="1" fill="hold">
                                          <p:stCondLst>
                                            <p:cond delay="499"/>
                                          </p:stCondLst>
                                        </p:cTn>
                                        <p:tgtEl>
                                          <p:spTgt spid="60446"/>
                                        </p:tgtEl>
                                        <p:attrNameLst>
                                          <p:attrName>style.visibility</p:attrName>
                                        </p:attrNameLst>
                                      </p:cBhvr>
                                      <p:to>
                                        <p:strVal val="hidden"/>
                                      </p:to>
                                    </p:set>
                                  </p:childTnLst>
                                </p:cTn>
                              </p:par>
                            </p:childTnLst>
                          </p:cTn>
                        </p:par>
                      </p:childTnLst>
                    </p:cTn>
                  </p:par>
                </p:childTnLst>
              </p:cTn>
              <p:nextCondLst>
                <p:cond evt="onClick" delay="0">
                  <p:tgtEl>
                    <p:spTgt spid="60446"/>
                  </p:tgtEl>
                </p:cond>
              </p:nextCondLst>
            </p:seq>
            <p:seq concurrent="1" nextAc="seek">
              <p:cTn id="42" restart="whenNotActive" fill="hold" evtFilter="cancelBubble" nodeType="interactiveSeq">
                <p:stCondLst>
                  <p:cond evt="onClick" delay="0">
                    <p:tgtEl>
                      <p:spTgt spid="60445"/>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45"/>
                                        </p:tgtEl>
                                      </p:cBhvr>
                                    </p:animEffect>
                                    <p:set>
                                      <p:cBhvr>
                                        <p:cTn id="4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48" restart="whenNotActive" fill="hold" evtFilter="cancelBubble" nodeType="interactiveSeq">
                <p:stCondLst>
                  <p:cond evt="onClick" delay="0">
                    <p:tgtEl>
                      <p:spTgt spid="60424"/>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4"/>
                                        </p:tgtEl>
                                      </p:cBhvr>
                                    </p:animEffect>
                                    <p:set>
                                      <p:cBhvr>
                                        <p:cTn id="5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54" restart="whenNotActive" fill="hold" evtFilter="cancelBubble" nodeType="interactiveSeq">
                <p:stCondLst>
                  <p:cond evt="onClick" delay="0">
                    <p:tgtEl>
                      <p:spTgt spid="60425"/>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5"/>
                                        </p:tgtEl>
                                      </p:cBhvr>
                                    </p:animEffect>
                                    <p:set>
                                      <p:cBhvr>
                                        <p:cTn id="5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60" restart="whenNotActive" fill="hold" evtFilter="cancelBubble" nodeType="interactiveSeq">
                <p:stCondLst>
                  <p:cond evt="onClick" delay="0">
                    <p:tgtEl>
                      <p:spTgt spid="60426"/>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26"/>
                                        </p:tgtEl>
                                      </p:cBhvr>
                                    </p:animEffect>
                                    <p:set>
                                      <p:cBhvr>
                                        <p:cTn id="6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66" restart="whenNotActive" fill="hold" evtFilter="cancelBubble" nodeType="interactiveSeq">
                <p:stCondLst>
                  <p:cond evt="onClick" delay="0">
                    <p:tgtEl>
                      <p:spTgt spid="60430"/>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0"/>
                                        </p:tgtEl>
                                      </p:cBhvr>
                                    </p:animEffect>
                                    <p:set>
                                      <p:cBhvr>
                                        <p:cTn id="7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72" restart="whenNotActive" fill="hold" evtFilter="cancelBubble" nodeType="interactiveSeq">
                <p:stCondLst>
                  <p:cond evt="onClick" delay="0">
                    <p:tgtEl>
                      <p:spTgt spid="60428"/>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28"/>
                                        </p:tgtEl>
                                      </p:cBhvr>
                                    </p:animEffect>
                                    <p:set>
                                      <p:cBhvr>
                                        <p:cTn id="7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78" restart="whenNotActive" fill="hold" evtFilter="cancelBubble" nodeType="interactiveSeq">
                <p:stCondLst>
                  <p:cond evt="onClick" delay="0">
                    <p:tgtEl>
                      <p:spTgt spid="60427"/>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27"/>
                                        </p:tgtEl>
                                      </p:cBhvr>
                                    </p:animEffect>
                                    <p:set>
                                      <p:cBhvr>
                                        <p:cTn id="8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84" restart="whenNotActive" fill="hold" evtFilter="cancelBubble" nodeType="interactiveSeq">
                <p:stCondLst>
                  <p:cond evt="onClick" delay="0">
                    <p:tgtEl>
                      <p:spTgt spid="60429"/>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29"/>
                                        </p:tgtEl>
                                      </p:cBhvr>
                                    </p:animEffect>
                                    <p:set>
                                      <p:cBhvr>
                                        <p:cTn id="8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90" restart="whenNotActive" fill="hold" evtFilter="cancelBubble" nodeType="interactiveSeq">
                <p:stCondLst>
                  <p:cond evt="onClick" delay="0">
                    <p:tgtEl>
                      <p:spTgt spid="60431"/>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1"/>
                                        </p:tgtEl>
                                      </p:cBhvr>
                                    </p:animEffect>
                                    <p:set>
                                      <p:cBhvr>
                                        <p:cTn id="9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96" restart="whenNotActive" fill="hold" evtFilter="cancelBubble" nodeType="interactiveSeq">
                <p:stCondLst>
                  <p:cond evt="onClick" delay="0">
                    <p:tgtEl>
                      <p:spTgt spid="60432"/>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2"/>
                                        </p:tgtEl>
                                      </p:cBhvr>
                                    </p:animEffect>
                                    <p:set>
                                      <p:cBhvr>
                                        <p:cTn id="10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102" restart="whenNotActive" fill="hold" evtFilter="cancelBubble" nodeType="interactiveSeq">
                <p:stCondLst>
                  <p:cond evt="onClick" delay="0">
                    <p:tgtEl>
                      <p:spTgt spid="604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5"/>
                                        </p:tgtEl>
                                      </p:cBhvr>
                                    </p:animEffect>
                                    <p:set>
                                      <p:cBhvr>
                                        <p:cTn id="10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108" restart="whenNotActive" fill="hold" evtFilter="cancelBubble" nodeType="interactiveSeq">
                <p:stCondLst>
                  <p:cond evt="onClick" delay="0">
                    <p:tgtEl>
                      <p:spTgt spid="60434"/>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60434"/>
                                        </p:tgtEl>
                                      </p:cBhvr>
                                    </p:animEffect>
                                    <p:set>
                                      <p:cBhvr>
                                        <p:cTn id="113" dur="1" fill="hold">
                                          <p:stCondLst>
                                            <p:cond delay="499"/>
                                          </p:stCondLst>
                                        </p:cTn>
                                        <p:tgtEl>
                                          <p:spTgt spid="60434"/>
                                        </p:tgtEl>
                                        <p:attrNameLst>
                                          <p:attrName>style.visibility</p:attrName>
                                        </p:attrNameLst>
                                      </p:cBhvr>
                                      <p:to>
                                        <p:strVal val="hidden"/>
                                      </p:to>
                                    </p:set>
                                  </p:childTnLst>
                                </p:cTn>
                              </p:par>
                            </p:childTnLst>
                          </p:cTn>
                        </p:par>
                      </p:childTnLst>
                    </p:cTn>
                  </p:par>
                </p:childTnLst>
              </p:cTn>
              <p:nextCondLst>
                <p:cond evt="onClick" delay="0">
                  <p:tgtEl>
                    <p:spTgt spid="60434"/>
                  </p:tgtEl>
                </p:cond>
              </p:nextCondLst>
            </p:seq>
            <p:seq concurrent="1" nextAc="seek">
              <p:cTn id="114" restart="whenNotActive" fill="hold" evtFilter="cancelBubble" nodeType="interactiveSeq">
                <p:stCondLst>
                  <p:cond evt="onClick" delay="0">
                    <p:tgtEl>
                      <p:spTgt spid="60433"/>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60433"/>
                                        </p:tgtEl>
                                      </p:cBhvr>
                                    </p:animEffect>
                                    <p:set>
                                      <p:cBhvr>
                                        <p:cTn id="119" dur="1" fill="hold">
                                          <p:stCondLst>
                                            <p:cond delay="499"/>
                                          </p:stCondLst>
                                        </p:cTn>
                                        <p:tgtEl>
                                          <p:spTgt spid="60433"/>
                                        </p:tgtEl>
                                        <p:attrNameLst>
                                          <p:attrName>style.visibility</p:attrName>
                                        </p:attrNameLst>
                                      </p:cBhvr>
                                      <p:to>
                                        <p:strVal val="hidden"/>
                                      </p:to>
                                    </p:set>
                                  </p:childTnLst>
                                </p:cTn>
                              </p:par>
                            </p:childTnLst>
                          </p:cTn>
                        </p:par>
                      </p:childTnLst>
                    </p:cTn>
                  </p:par>
                </p:childTnLst>
              </p:cTn>
              <p:nextCondLst>
                <p:cond evt="onClick" delay="0">
                  <p:tgtEl>
                    <p:spTgt spid="60433"/>
                  </p:tgtEl>
                </p:cond>
              </p:nextCondLst>
            </p:seq>
            <p:seq concurrent="1" nextAc="seek">
              <p:cTn id="120" restart="whenNotActive" fill="hold" evtFilter="cancelBubble" nodeType="interactiveSeq">
                <p:stCondLst>
                  <p:cond evt="onClick" delay="0">
                    <p:tgtEl>
                      <p:spTgt spid="60436"/>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60436"/>
                                        </p:tgtEl>
                                      </p:cBhvr>
                                    </p:animEffect>
                                    <p:set>
                                      <p:cBhvr>
                                        <p:cTn id="125" dur="1" fill="hold">
                                          <p:stCondLst>
                                            <p:cond delay="499"/>
                                          </p:stCondLst>
                                        </p:cTn>
                                        <p:tgtEl>
                                          <p:spTgt spid="60436"/>
                                        </p:tgtEl>
                                        <p:attrNameLst>
                                          <p:attrName>style.visibility</p:attrName>
                                        </p:attrNameLst>
                                      </p:cBhvr>
                                      <p:to>
                                        <p:strVal val="hidden"/>
                                      </p:to>
                                    </p:set>
                                  </p:childTnLst>
                                </p:cTn>
                              </p:par>
                            </p:childTnLst>
                          </p:cTn>
                        </p:par>
                      </p:childTnLst>
                    </p:cTn>
                  </p:par>
                </p:childTnLst>
              </p:cTn>
              <p:nextCondLst>
                <p:cond evt="onClick" delay="0">
                  <p:tgtEl>
                    <p:spTgt spid="60436"/>
                  </p:tgtEl>
                </p:cond>
              </p:nextCondLst>
            </p:seq>
            <p:seq concurrent="1" nextAc="seek">
              <p:cTn id="126" restart="whenNotActive" fill="hold" evtFilter="cancelBubble" nodeType="interactiveSeq">
                <p:stCondLst>
                  <p:cond evt="onClick" delay="0">
                    <p:tgtEl>
                      <p:spTgt spid="60437"/>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60437"/>
                                        </p:tgtEl>
                                      </p:cBhvr>
                                    </p:animEffect>
                                    <p:set>
                                      <p:cBhvr>
                                        <p:cTn id="131" dur="1" fill="hold">
                                          <p:stCondLst>
                                            <p:cond delay="499"/>
                                          </p:stCondLst>
                                        </p:cTn>
                                        <p:tgtEl>
                                          <p:spTgt spid="60437"/>
                                        </p:tgtEl>
                                        <p:attrNameLst>
                                          <p:attrName>style.visibility</p:attrName>
                                        </p:attrNameLst>
                                      </p:cBhvr>
                                      <p:to>
                                        <p:strVal val="hidden"/>
                                      </p:to>
                                    </p:set>
                                  </p:childTnLst>
                                </p:cTn>
                              </p:par>
                            </p:childTnLst>
                          </p:cTn>
                        </p:par>
                      </p:childTnLst>
                    </p:cTn>
                  </p:par>
                </p:childTnLst>
              </p:cTn>
              <p:nextCondLst>
                <p:cond evt="onClick" delay="0">
                  <p:tgtEl>
                    <p:spTgt spid="60437"/>
                  </p:tgtEl>
                </p:cond>
              </p:nextCondLst>
            </p:seq>
            <p:seq concurrent="1" nextAc="seek">
              <p:cTn id="132" restart="whenNotActive" fill="hold" evtFilter="cancelBubble" nodeType="interactiveSeq">
                <p:stCondLst>
                  <p:cond evt="onClick" delay="0">
                    <p:tgtEl>
                      <p:spTgt spid="6043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60438"/>
                                        </p:tgtEl>
                                      </p:cBhvr>
                                    </p:animEffect>
                                    <p:set>
                                      <p:cBhvr>
                                        <p:cTn id="137" dur="1" fill="hold">
                                          <p:stCondLst>
                                            <p:cond delay="499"/>
                                          </p:stCondLst>
                                        </p:cTn>
                                        <p:tgtEl>
                                          <p:spTgt spid="60438"/>
                                        </p:tgtEl>
                                        <p:attrNameLst>
                                          <p:attrName>style.visibility</p:attrName>
                                        </p:attrNameLst>
                                      </p:cBhvr>
                                      <p:to>
                                        <p:strVal val="hidden"/>
                                      </p:to>
                                    </p:set>
                                  </p:childTnLst>
                                </p:cTn>
                              </p:par>
                            </p:childTnLst>
                          </p:cTn>
                        </p:par>
                      </p:childTnLst>
                    </p:cTn>
                  </p:par>
                </p:childTnLst>
              </p:cTn>
              <p:nextCondLst>
                <p:cond evt="onClick" delay="0">
                  <p:tgtEl>
                    <p:spTgt spid="60438"/>
                  </p:tgtEl>
                </p:cond>
              </p:nextCondLst>
            </p:seq>
            <p:seq concurrent="1" nextAc="seek">
              <p:cTn id="138" restart="whenNotActive" fill="hold" evtFilter="cancelBubble" nodeType="interactiveSeq">
                <p:stCondLst>
                  <p:cond evt="onClick" delay="0">
                    <p:tgtEl>
                      <p:spTgt spid="60441"/>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60441"/>
                                        </p:tgtEl>
                                      </p:cBhvr>
                                    </p:animEffect>
                                    <p:set>
                                      <p:cBhvr>
                                        <p:cTn id="143" dur="1" fill="hold">
                                          <p:stCondLst>
                                            <p:cond delay="499"/>
                                          </p:stCondLst>
                                        </p:cTn>
                                        <p:tgtEl>
                                          <p:spTgt spid="60441"/>
                                        </p:tgtEl>
                                        <p:attrNameLst>
                                          <p:attrName>style.visibility</p:attrName>
                                        </p:attrNameLst>
                                      </p:cBhvr>
                                      <p:to>
                                        <p:strVal val="hidden"/>
                                      </p:to>
                                    </p:set>
                                  </p:childTnLst>
                                </p:cTn>
                              </p:par>
                            </p:childTnLst>
                          </p:cTn>
                        </p:par>
                      </p:childTnLst>
                    </p:cTn>
                  </p:par>
                </p:childTnLst>
              </p:cTn>
              <p:nextCondLst>
                <p:cond evt="onClick" delay="0">
                  <p:tgtEl>
                    <p:spTgt spid="60441"/>
                  </p:tgtEl>
                </p:cond>
              </p:nextCondLst>
            </p:seq>
            <p:seq concurrent="1" nextAc="seek">
              <p:cTn id="144" restart="whenNotActive" fill="hold" evtFilter="cancelBubble" nodeType="interactiveSeq">
                <p:stCondLst>
                  <p:cond evt="onClick" delay="0">
                    <p:tgtEl>
                      <p:spTgt spid="60440"/>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60440"/>
                                        </p:tgtEl>
                                      </p:cBhvr>
                                    </p:animEffect>
                                    <p:set>
                                      <p:cBhvr>
                                        <p:cTn id="149" dur="1" fill="hold">
                                          <p:stCondLst>
                                            <p:cond delay="499"/>
                                          </p:stCondLst>
                                        </p:cTn>
                                        <p:tgtEl>
                                          <p:spTgt spid="60440"/>
                                        </p:tgtEl>
                                        <p:attrNameLst>
                                          <p:attrName>style.visibility</p:attrName>
                                        </p:attrNameLst>
                                      </p:cBhvr>
                                      <p:to>
                                        <p:strVal val="hidden"/>
                                      </p:to>
                                    </p:set>
                                  </p:childTnLst>
                                </p:cTn>
                              </p:par>
                            </p:childTnLst>
                          </p:cTn>
                        </p:par>
                      </p:childTnLst>
                    </p:cTn>
                  </p:par>
                </p:childTnLst>
              </p:cTn>
              <p:nextCondLst>
                <p:cond evt="onClick" delay="0">
                  <p:tgtEl>
                    <p:spTgt spid="60440"/>
                  </p:tgtEl>
                </p:cond>
              </p:nextCondLst>
            </p:seq>
            <p:seq concurrent="1" nextAc="seek">
              <p:cTn id="150" restart="whenNotActive" fill="hold" evtFilter="cancelBubble" nodeType="interactiveSeq">
                <p:stCondLst>
                  <p:cond evt="onClick" delay="0">
                    <p:tgtEl>
                      <p:spTgt spid="60439"/>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60439"/>
                                        </p:tgtEl>
                                      </p:cBhvr>
                                    </p:animEffect>
                                    <p:set>
                                      <p:cBhvr>
                                        <p:cTn id="155" dur="1" fill="hold">
                                          <p:stCondLst>
                                            <p:cond delay="499"/>
                                          </p:stCondLst>
                                        </p:cTn>
                                        <p:tgtEl>
                                          <p:spTgt spid="60439"/>
                                        </p:tgtEl>
                                        <p:attrNameLst>
                                          <p:attrName>style.visibility</p:attrName>
                                        </p:attrNameLst>
                                      </p:cBhvr>
                                      <p:to>
                                        <p:strVal val="hidden"/>
                                      </p:to>
                                    </p:set>
                                  </p:childTnLst>
                                </p:cTn>
                              </p:par>
                            </p:childTnLst>
                          </p:cTn>
                        </p:par>
                      </p:childTnLst>
                    </p:cTn>
                  </p:par>
                </p:childTnLst>
              </p:cTn>
              <p:nextCondLst>
                <p:cond evt="onClick" delay="0">
                  <p:tgtEl>
                    <p:spTgt spid="60439"/>
                  </p:tgtEl>
                </p:cond>
              </p:nextCondLst>
            </p:seq>
            <p:seq concurrent="1" nextAc="seek">
              <p:cTn id="156" restart="whenNotActive" fill="hold" evtFilter="cancelBubble" nodeType="interactiveSeq">
                <p:stCondLst>
                  <p:cond evt="onClick" delay="0">
                    <p:tgtEl>
                      <p:spTgt spid="60448"/>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60448"/>
                                        </p:tgtEl>
                                      </p:cBhvr>
                                    </p:animEffect>
                                    <p:set>
                                      <p:cBhvr>
                                        <p:cTn id="161" dur="1" fill="hold">
                                          <p:stCondLst>
                                            <p:cond delay="499"/>
                                          </p:stCondLst>
                                        </p:cTn>
                                        <p:tgtEl>
                                          <p:spTgt spid="60448"/>
                                        </p:tgtEl>
                                        <p:attrNameLst>
                                          <p:attrName>style.visibility</p:attrName>
                                        </p:attrNameLst>
                                      </p:cBhvr>
                                      <p:to>
                                        <p:strVal val="hidden"/>
                                      </p:to>
                                    </p:set>
                                  </p:childTnLst>
                                </p:cTn>
                              </p:par>
                            </p:childTnLst>
                          </p:cTn>
                        </p:par>
                      </p:childTnLst>
                    </p:cTn>
                  </p:par>
                </p:childTnLst>
              </p:cTn>
              <p:nextCondLst>
                <p:cond evt="onClick" delay="0">
                  <p:tgtEl>
                    <p:spTgt spid="60448"/>
                  </p:tgtEl>
                </p:cond>
              </p:nextCondLst>
            </p:seq>
            <p:seq concurrent="1" nextAc="seek">
              <p:cTn id="162" restart="whenNotActive" fill="hold" evtFilter="cancelBubble" nodeType="interactiveSeq">
                <p:stCondLst>
                  <p:cond evt="onClick" delay="0">
                    <p:tgtEl>
                      <p:spTgt spid="60449"/>
                    </p:tgtEl>
                  </p:cond>
                </p:stCondLst>
                <p:endSync evt="end" delay="0">
                  <p:rtn val="all"/>
                </p:endSync>
                <p:childTnLst>
                  <p:par>
                    <p:cTn id="163" fill="hold" nodeType="clickPar">
                      <p:stCondLst>
                        <p:cond delay="0"/>
                      </p:stCondLst>
                      <p:childTnLst>
                        <p:par>
                          <p:cTn id="164" fill="hold" nodeType="withGroup">
                            <p:stCondLst>
                              <p:cond delay="0"/>
                            </p:stCondLst>
                            <p:childTnLst>
                              <p:par>
                                <p:cTn id="165" presetID="5" presetClass="exit" presetSubtype="10" fill="hold" grpId="0" nodeType="clickEffect">
                                  <p:stCondLst>
                                    <p:cond delay="0"/>
                                  </p:stCondLst>
                                  <p:childTnLst>
                                    <p:animEffect transition="out" filter="checkerboard(across)">
                                      <p:cBhvr>
                                        <p:cTn id="166" dur="500"/>
                                        <p:tgtEl>
                                          <p:spTgt spid="60449"/>
                                        </p:tgtEl>
                                      </p:cBhvr>
                                    </p:animEffect>
                                    <p:set>
                                      <p:cBhvr>
                                        <p:cTn id="167" dur="1" fill="hold">
                                          <p:stCondLst>
                                            <p:cond delay="499"/>
                                          </p:stCondLst>
                                        </p:cTn>
                                        <p:tgtEl>
                                          <p:spTgt spid="60449"/>
                                        </p:tgtEl>
                                        <p:attrNameLst>
                                          <p:attrName>style.visibility</p:attrName>
                                        </p:attrNameLst>
                                      </p:cBhvr>
                                      <p:to>
                                        <p:strVal val="hidden"/>
                                      </p:to>
                                    </p:set>
                                  </p:childTnLst>
                                </p:cTn>
                              </p:par>
                            </p:childTnLst>
                          </p:cTn>
                        </p:par>
                      </p:childTnLst>
                    </p:cTn>
                  </p:par>
                </p:childTnLst>
              </p:cTn>
              <p:nextCondLst>
                <p:cond evt="onClick" delay="0">
                  <p:tgtEl>
                    <p:spTgt spid="60449"/>
                  </p:tgtEl>
                </p:cond>
              </p:nextCondLst>
            </p:seq>
            <p:seq concurrent="1" nextAc="seek">
              <p:cTn id="168" restart="whenNotActive" fill="hold" evtFilter="cancelBubble" nodeType="interactiveSeq">
                <p:stCondLst>
                  <p:cond evt="onClick" delay="0">
                    <p:tgtEl>
                      <p:spTgt spid="60450"/>
                    </p:tgtEl>
                  </p:cond>
                </p:stCondLst>
                <p:endSync evt="end" delay="0">
                  <p:rtn val="all"/>
                </p:endSync>
                <p:childTnLst>
                  <p:par>
                    <p:cTn id="169" fill="hold" nodeType="clickPar">
                      <p:stCondLst>
                        <p:cond delay="0"/>
                      </p:stCondLst>
                      <p:childTnLst>
                        <p:par>
                          <p:cTn id="170" fill="hold" nodeType="withGroup">
                            <p:stCondLst>
                              <p:cond delay="0"/>
                            </p:stCondLst>
                            <p:childTnLst>
                              <p:par>
                                <p:cTn id="171" presetID="5" presetClass="exit" presetSubtype="10" fill="hold" grpId="0" nodeType="clickEffect">
                                  <p:stCondLst>
                                    <p:cond delay="0"/>
                                  </p:stCondLst>
                                  <p:childTnLst>
                                    <p:animEffect transition="out" filter="checkerboard(across)">
                                      <p:cBhvr>
                                        <p:cTn id="172" dur="500"/>
                                        <p:tgtEl>
                                          <p:spTgt spid="60450"/>
                                        </p:tgtEl>
                                      </p:cBhvr>
                                    </p:animEffect>
                                    <p:set>
                                      <p:cBhvr>
                                        <p:cTn id="173" dur="1" fill="hold">
                                          <p:stCondLst>
                                            <p:cond delay="499"/>
                                          </p:stCondLst>
                                        </p:cTn>
                                        <p:tgtEl>
                                          <p:spTgt spid="60450"/>
                                        </p:tgtEl>
                                        <p:attrNameLst>
                                          <p:attrName>style.visibility</p:attrName>
                                        </p:attrNameLst>
                                      </p:cBhvr>
                                      <p:to>
                                        <p:strVal val="hidden"/>
                                      </p:to>
                                    </p:set>
                                  </p:childTnLst>
                                </p:cTn>
                              </p:par>
                            </p:childTnLst>
                          </p:cTn>
                        </p:par>
                      </p:childTnLst>
                    </p:cTn>
                  </p:par>
                </p:childTnLst>
              </p:cTn>
              <p:nextCondLst>
                <p:cond evt="onClick" delay="0">
                  <p:tgtEl>
                    <p:spTgt spid="60450"/>
                  </p:tgtEl>
                </p:cond>
              </p:nextCondLst>
            </p:seq>
            <p:seq concurrent="1" nextAc="seek">
              <p:cTn id="174" restart="whenNotActive" fill="hold" evtFilter="cancelBubble" nodeType="interactiveSeq">
                <p:stCondLst>
                  <p:cond evt="onClick" delay="0">
                    <p:tgtEl>
                      <p:spTgt spid="60453"/>
                    </p:tgtEl>
                  </p:cond>
                </p:stCondLst>
                <p:endSync evt="end" delay="0">
                  <p:rtn val="all"/>
                </p:endSync>
                <p:childTnLst>
                  <p:par>
                    <p:cTn id="175" fill="hold" nodeType="clickPar">
                      <p:stCondLst>
                        <p:cond delay="0"/>
                      </p:stCondLst>
                      <p:childTnLst>
                        <p:par>
                          <p:cTn id="176" fill="hold" nodeType="withGroup">
                            <p:stCondLst>
                              <p:cond delay="0"/>
                            </p:stCondLst>
                            <p:childTnLst>
                              <p:par>
                                <p:cTn id="177" presetID="5" presetClass="exit" presetSubtype="10" fill="hold" grpId="0" nodeType="clickEffect">
                                  <p:stCondLst>
                                    <p:cond delay="0"/>
                                  </p:stCondLst>
                                  <p:childTnLst>
                                    <p:animEffect transition="out" filter="checkerboard(across)">
                                      <p:cBhvr>
                                        <p:cTn id="178" dur="500"/>
                                        <p:tgtEl>
                                          <p:spTgt spid="60453"/>
                                        </p:tgtEl>
                                      </p:cBhvr>
                                    </p:animEffect>
                                    <p:set>
                                      <p:cBhvr>
                                        <p:cTn id="179" dur="1" fill="hold">
                                          <p:stCondLst>
                                            <p:cond delay="499"/>
                                          </p:stCondLst>
                                        </p:cTn>
                                        <p:tgtEl>
                                          <p:spTgt spid="60453"/>
                                        </p:tgtEl>
                                        <p:attrNameLst>
                                          <p:attrName>style.visibility</p:attrName>
                                        </p:attrNameLst>
                                      </p:cBhvr>
                                      <p:to>
                                        <p:strVal val="hidden"/>
                                      </p:to>
                                    </p:set>
                                  </p:childTnLst>
                                </p:cTn>
                              </p:par>
                            </p:childTnLst>
                          </p:cTn>
                        </p:par>
                      </p:childTnLst>
                    </p:cTn>
                  </p:par>
                </p:childTnLst>
              </p:cTn>
              <p:nextCondLst>
                <p:cond evt="onClick" delay="0">
                  <p:tgtEl>
                    <p:spTgt spid="60453"/>
                  </p:tgtEl>
                </p:cond>
              </p:nextCondLst>
            </p:seq>
            <p:seq concurrent="1" nextAc="seek">
              <p:cTn id="180" restart="whenNotActive" fill="hold" evtFilter="cancelBubble" nodeType="interactiveSeq">
                <p:stCondLst>
                  <p:cond evt="onClick" delay="0">
                    <p:tgtEl>
                      <p:spTgt spid="60452"/>
                    </p:tgtEl>
                  </p:cond>
                </p:stCondLst>
                <p:endSync evt="end" delay="0">
                  <p:rtn val="all"/>
                </p:endSync>
                <p:childTnLst>
                  <p:par>
                    <p:cTn id="181" fill="hold" nodeType="clickPar">
                      <p:stCondLst>
                        <p:cond delay="0"/>
                      </p:stCondLst>
                      <p:childTnLst>
                        <p:par>
                          <p:cTn id="182" fill="hold" nodeType="withGroup">
                            <p:stCondLst>
                              <p:cond delay="0"/>
                            </p:stCondLst>
                            <p:childTnLst>
                              <p:par>
                                <p:cTn id="183" presetID="5" presetClass="exit" presetSubtype="10" fill="hold" grpId="0" nodeType="clickEffect">
                                  <p:stCondLst>
                                    <p:cond delay="0"/>
                                  </p:stCondLst>
                                  <p:childTnLst>
                                    <p:animEffect transition="out" filter="checkerboard(across)">
                                      <p:cBhvr>
                                        <p:cTn id="184" dur="500"/>
                                        <p:tgtEl>
                                          <p:spTgt spid="60452"/>
                                        </p:tgtEl>
                                      </p:cBhvr>
                                    </p:animEffect>
                                    <p:set>
                                      <p:cBhvr>
                                        <p:cTn id="185" dur="1" fill="hold">
                                          <p:stCondLst>
                                            <p:cond delay="499"/>
                                          </p:stCondLst>
                                        </p:cTn>
                                        <p:tgtEl>
                                          <p:spTgt spid="60452"/>
                                        </p:tgtEl>
                                        <p:attrNameLst>
                                          <p:attrName>style.visibility</p:attrName>
                                        </p:attrNameLst>
                                      </p:cBhvr>
                                      <p:to>
                                        <p:strVal val="hidden"/>
                                      </p:to>
                                    </p:set>
                                  </p:childTnLst>
                                </p:cTn>
                              </p:par>
                            </p:childTnLst>
                          </p:cTn>
                        </p:par>
                      </p:childTnLst>
                    </p:cTn>
                  </p:par>
                </p:childTnLst>
              </p:cTn>
              <p:nextCondLst>
                <p:cond evt="onClick" delay="0">
                  <p:tgtEl>
                    <p:spTgt spid="60452"/>
                  </p:tgtEl>
                </p:cond>
              </p:nextCondLst>
            </p:seq>
            <p:seq concurrent="1" nextAc="seek">
              <p:cTn id="186" restart="whenNotActive" fill="hold" evtFilter="cancelBubble" nodeType="interactiveSeq">
                <p:stCondLst>
                  <p:cond evt="onClick" delay="0">
                    <p:tgtEl>
                      <p:spTgt spid="60451"/>
                    </p:tgtEl>
                  </p:cond>
                </p:stCondLst>
                <p:endSync evt="end" delay="0">
                  <p:rtn val="all"/>
                </p:endSync>
                <p:childTnLst>
                  <p:par>
                    <p:cTn id="187" fill="hold" nodeType="clickPar">
                      <p:stCondLst>
                        <p:cond delay="0"/>
                      </p:stCondLst>
                      <p:childTnLst>
                        <p:par>
                          <p:cTn id="188" fill="hold" nodeType="withGroup">
                            <p:stCondLst>
                              <p:cond delay="0"/>
                            </p:stCondLst>
                            <p:childTnLst>
                              <p:par>
                                <p:cTn id="189" presetID="5" presetClass="exit" presetSubtype="10" fill="hold" grpId="0" nodeType="clickEffect">
                                  <p:stCondLst>
                                    <p:cond delay="0"/>
                                  </p:stCondLst>
                                  <p:childTnLst>
                                    <p:animEffect transition="out" filter="checkerboard(across)">
                                      <p:cBhvr>
                                        <p:cTn id="190" dur="500"/>
                                        <p:tgtEl>
                                          <p:spTgt spid="60451"/>
                                        </p:tgtEl>
                                      </p:cBhvr>
                                    </p:animEffect>
                                    <p:set>
                                      <p:cBhvr>
                                        <p:cTn id="191" dur="1" fill="hold">
                                          <p:stCondLst>
                                            <p:cond delay="499"/>
                                          </p:stCondLst>
                                        </p:cTn>
                                        <p:tgtEl>
                                          <p:spTgt spid="60451"/>
                                        </p:tgtEl>
                                        <p:attrNameLst>
                                          <p:attrName>style.visibility</p:attrName>
                                        </p:attrNameLst>
                                      </p:cBhvr>
                                      <p:to>
                                        <p:strVal val="hidden"/>
                                      </p:to>
                                    </p:set>
                                  </p:childTnLst>
                                </p:cTn>
                              </p:par>
                            </p:childTnLst>
                          </p:cTn>
                        </p:par>
                      </p:childTnLst>
                    </p:cTn>
                  </p:par>
                </p:childTnLst>
              </p:cTn>
              <p:nextCondLst>
                <p:cond evt="onClick" delay="0">
                  <p:tgtEl>
                    <p:spTgt spid="60451"/>
                  </p:tgtEl>
                </p:cond>
              </p:nextCondLst>
            </p:seq>
            <p:seq concurrent="1" nextAc="seek">
              <p:cTn id="192" restart="whenNotActive" fill="hold" evtFilter="cancelBubble" nodeType="interactiveSeq">
                <p:stCondLst>
                  <p:cond evt="onClick" delay="0">
                    <p:tgtEl>
                      <p:spTgt spid="60475"/>
                    </p:tgtEl>
                  </p:cond>
                </p:stCondLst>
                <p:endSync evt="end" delay="0">
                  <p:rtn val="all"/>
                </p:endSync>
                <p:childTnLst>
                  <p:par>
                    <p:cTn id="193" fill="hold" nodeType="clickPar">
                      <p:stCondLst>
                        <p:cond delay="0"/>
                      </p:stCondLst>
                      <p:childTnLst>
                        <p:par>
                          <p:cTn id="194" fill="hold" nodeType="withGroup">
                            <p:stCondLst>
                              <p:cond delay="0"/>
                            </p:stCondLst>
                            <p:childTnLst>
                              <p:par>
                                <p:cTn id="195" presetID="5" presetClass="exit" presetSubtype="10" fill="hold" grpId="0" nodeType="clickEffect">
                                  <p:stCondLst>
                                    <p:cond delay="0"/>
                                  </p:stCondLst>
                                  <p:childTnLst>
                                    <p:animEffect transition="out" filter="checkerboard(across)">
                                      <p:cBhvr>
                                        <p:cTn id="196" dur="500"/>
                                        <p:tgtEl>
                                          <p:spTgt spid="60475"/>
                                        </p:tgtEl>
                                      </p:cBhvr>
                                    </p:animEffect>
                                    <p:set>
                                      <p:cBhvr>
                                        <p:cTn id="197" dur="1" fill="hold">
                                          <p:stCondLst>
                                            <p:cond delay="499"/>
                                          </p:stCondLst>
                                        </p:cTn>
                                        <p:tgtEl>
                                          <p:spTgt spid="60475"/>
                                        </p:tgtEl>
                                        <p:attrNameLst>
                                          <p:attrName>style.visibility</p:attrName>
                                        </p:attrNameLst>
                                      </p:cBhvr>
                                      <p:to>
                                        <p:strVal val="hidden"/>
                                      </p:to>
                                    </p:set>
                                  </p:childTnLst>
                                </p:cTn>
                              </p:par>
                            </p:childTnLst>
                          </p:cTn>
                        </p:par>
                      </p:childTnLst>
                    </p:cTn>
                  </p:par>
                </p:childTnLst>
              </p:cTn>
              <p:nextCondLst>
                <p:cond evt="onClick" delay="0">
                  <p:tgtEl>
                    <p:spTgt spid="60475"/>
                  </p:tgtEl>
                </p:cond>
              </p:nextCondLst>
            </p:seq>
            <p:seq concurrent="1" nextAc="seek">
              <p:cTn id="198" restart="whenNotActive" fill="hold" evtFilter="cancelBubble" nodeType="interactiveSeq">
                <p:stCondLst>
                  <p:cond evt="onClick" delay="0">
                    <p:tgtEl>
                      <p:spTgt spid="60483"/>
                    </p:tgtEl>
                  </p:cond>
                </p:stCondLst>
                <p:endSync evt="end" delay="0">
                  <p:rtn val="all"/>
                </p:endSync>
                <p:childTnLst>
                  <p:par>
                    <p:cTn id="199" fill="hold" nodeType="clickPar">
                      <p:stCondLst>
                        <p:cond delay="0"/>
                      </p:stCondLst>
                      <p:childTnLst>
                        <p:par>
                          <p:cTn id="200" fill="hold" nodeType="withGroup">
                            <p:stCondLst>
                              <p:cond delay="0"/>
                            </p:stCondLst>
                            <p:childTnLst>
                              <p:par>
                                <p:cTn id="201" presetID="5" presetClass="exit" presetSubtype="10" fill="hold" grpId="0" nodeType="clickEffect">
                                  <p:stCondLst>
                                    <p:cond delay="0"/>
                                  </p:stCondLst>
                                  <p:childTnLst>
                                    <p:animEffect transition="out" filter="checkerboard(across)">
                                      <p:cBhvr>
                                        <p:cTn id="202" dur="500"/>
                                        <p:tgtEl>
                                          <p:spTgt spid="60483"/>
                                        </p:tgtEl>
                                      </p:cBhvr>
                                    </p:animEffect>
                                    <p:set>
                                      <p:cBhvr>
                                        <p:cTn id="203" dur="1" fill="hold">
                                          <p:stCondLst>
                                            <p:cond delay="499"/>
                                          </p:stCondLst>
                                        </p:cTn>
                                        <p:tgtEl>
                                          <p:spTgt spid="60483"/>
                                        </p:tgtEl>
                                        <p:attrNameLst>
                                          <p:attrName>style.visibility</p:attrName>
                                        </p:attrNameLst>
                                      </p:cBhvr>
                                      <p:to>
                                        <p:strVal val="hidden"/>
                                      </p:to>
                                    </p:set>
                                  </p:childTnLst>
                                </p:cTn>
                              </p:par>
                            </p:childTnLst>
                          </p:cTn>
                        </p:par>
                      </p:childTnLst>
                    </p:cTn>
                  </p:par>
                </p:childTnLst>
              </p:cTn>
              <p:nextCondLst>
                <p:cond evt="onClick" delay="0">
                  <p:tgtEl>
                    <p:spTgt spid="60483"/>
                  </p:tgtEl>
                </p:cond>
              </p:nextCondLst>
            </p:seq>
            <p:seq concurrent="1" nextAc="seek">
              <p:cTn id="204" restart="whenNotActive" fill="hold" evtFilter="cancelBubble" nodeType="interactiveSeq">
                <p:stCondLst>
                  <p:cond evt="onClick" delay="0">
                    <p:tgtEl>
                      <p:spTgt spid="40"/>
                    </p:tgtEl>
                  </p:cond>
                </p:stCondLst>
                <p:endSync evt="end" delay="0">
                  <p:rtn val="all"/>
                </p:endSync>
                <p:childTnLst>
                  <p:par>
                    <p:cTn id="205" fill="hold" nodeType="clickPar">
                      <p:stCondLst>
                        <p:cond delay="0"/>
                      </p:stCondLst>
                      <p:childTnLst>
                        <p:par>
                          <p:cTn id="206" fill="hold" nodeType="withGroup">
                            <p:stCondLst>
                              <p:cond delay="0"/>
                            </p:stCondLst>
                            <p:childTnLst>
                              <p:par>
                                <p:cTn id="207" presetID="5" presetClass="exit" presetSubtype="10" fill="hold" grpId="0" nodeType="clickEffect">
                                  <p:stCondLst>
                                    <p:cond delay="0"/>
                                  </p:stCondLst>
                                  <p:childTnLst>
                                    <p:animEffect transition="out" filter="checkerboard(across)">
                                      <p:cBhvr>
                                        <p:cTn id="208" dur="500"/>
                                        <p:tgtEl>
                                          <p:spTgt spid="40"/>
                                        </p:tgtEl>
                                      </p:cBhvr>
                                    </p:animEffect>
                                    <p:set>
                                      <p:cBhvr>
                                        <p:cTn id="209"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210" restart="whenNotActive" fill="hold" evtFilter="cancelBubble" nodeType="interactiveSeq">
                <p:stCondLst>
                  <p:cond evt="onClick" delay="0">
                    <p:tgtEl>
                      <p:spTgt spid="41"/>
                    </p:tgtEl>
                  </p:cond>
                </p:stCondLst>
                <p:endSync evt="end" delay="0">
                  <p:rtn val="all"/>
                </p:endSync>
                <p:childTnLst>
                  <p:par>
                    <p:cTn id="211" fill="hold" nodeType="clickPar">
                      <p:stCondLst>
                        <p:cond delay="0"/>
                      </p:stCondLst>
                      <p:childTnLst>
                        <p:par>
                          <p:cTn id="212" fill="hold" nodeType="withGroup">
                            <p:stCondLst>
                              <p:cond delay="0"/>
                            </p:stCondLst>
                            <p:childTnLst>
                              <p:par>
                                <p:cTn id="213" presetID="5" presetClass="exit" presetSubtype="10" fill="hold" grpId="0" nodeType="clickEffect">
                                  <p:stCondLst>
                                    <p:cond delay="0"/>
                                  </p:stCondLst>
                                  <p:childTnLst>
                                    <p:animEffect transition="out" filter="checkerboard(across)">
                                      <p:cBhvr>
                                        <p:cTn id="214" dur="500"/>
                                        <p:tgtEl>
                                          <p:spTgt spid="41"/>
                                        </p:tgtEl>
                                      </p:cBhvr>
                                    </p:animEffect>
                                    <p:set>
                                      <p:cBhvr>
                                        <p:cTn id="215"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216" restart="whenNotActive" fill="hold" evtFilter="cancelBubble" nodeType="interactiveSeq">
                <p:stCondLst>
                  <p:cond evt="onClick" delay="0">
                    <p:tgtEl>
                      <p:spTgt spid="42"/>
                    </p:tgtEl>
                  </p:cond>
                </p:stCondLst>
                <p:endSync evt="end" delay="0">
                  <p:rtn val="all"/>
                </p:endSync>
                <p:childTnLst>
                  <p:par>
                    <p:cTn id="217" fill="hold" nodeType="clickPar">
                      <p:stCondLst>
                        <p:cond delay="0"/>
                      </p:stCondLst>
                      <p:childTnLst>
                        <p:par>
                          <p:cTn id="218" fill="hold" nodeType="withGroup">
                            <p:stCondLst>
                              <p:cond delay="0"/>
                            </p:stCondLst>
                            <p:childTnLst>
                              <p:par>
                                <p:cTn id="219" presetID="5" presetClass="exit" presetSubtype="10" fill="hold" grpId="0" nodeType="clickEffect">
                                  <p:stCondLst>
                                    <p:cond delay="0"/>
                                  </p:stCondLst>
                                  <p:childTnLst>
                                    <p:animEffect transition="out" filter="checkerboard(across)">
                                      <p:cBhvr>
                                        <p:cTn id="220" dur="500"/>
                                        <p:tgtEl>
                                          <p:spTgt spid="42"/>
                                        </p:tgtEl>
                                      </p:cBhvr>
                                    </p:animEffect>
                                    <p:set>
                                      <p:cBhvr>
                                        <p:cTn id="221"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222" restart="whenNotActive" fill="hold" evtFilter="cancelBubble" nodeType="interactiveSeq">
                <p:stCondLst>
                  <p:cond evt="onClick" delay="0">
                    <p:tgtEl>
                      <p:spTgt spid="43"/>
                    </p:tgtEl>
                  </p:cond>
                </p:stCondLst>
                <p:endSync evt="end" delay="0">
                  <p:rtn val="all"/>
                </p:endSync>
                <p:childTnLst>
                  <p:par>
                    <p:cTn id="223" fill="hold" nodeType="clickPar">
                      <p:stCondLst>
                        <p:cond delay="0"/>
                      </p:stCondLst>
                      <p:childTnLst>
                        <p:par>
                          <p:cTn id="224" fill="hold" nodeType="withGroup">
                            <p:stCondLst>
                              <p:cond delay="0"/>
                            </p:stCondLst>
                            <p:childTnLst>
                              <p:par>
                                <p:cTn id="225" presetID="5" presetClass="exit" presetSubtype="10" fill="hold" grpId="0" nodeType="clickEffect">
                                  <p:stCondLst>
                                    <p:cond delay="0"/>
                                  </p:stCondLst>
                                  <p:childTnLst>
                                    <p:animEffect transition="out" filter="checkerboard(across)">
                                      <p:cBhvr>
                                        <p:cTn id="226" dur="500"/>
                                        <p:tgtEl>
                                          <p:spTgt spid="43"/>
                                        </p:tgtEl>
                                      </p:cBhvr>
                                    </p:animEffect>
                                    <p:set>
                                      <p:cBhvr>
                                        <p:cTn id="227"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228" restart="whenNotActive" fill="hold" evtFilter="cancelBubble" nodeType="interactiveSeq">
                <p:stCondLst>
                  <p:cond evt="onClick" delay="0">
                    <p:tgtEl>
                      <p:spTgt spid="44"/>
                    </p:tgtEl>
                  </p:cond>
                </p:stCondLst>
                <p:endSync evt="end" delay="0">
                  <p:rtn val="all"/>
                </p:endSync>
                <p:childTnLst>
                  <p:par>
                    <p:cTn id="229" fill="hold" nodeType="clickPar">
                      <p:stCondLst>
                        <p:cond delay="0"/>
                      </p:stCondLst>
                      <p:childTnLst>
                        <p:par>
                          <p:cTn id="230" fill="hold" nodeType="withGroup">
                            <p:stCondLst>
                              <p:cond delay="0"/>
                            </p:stCondLst>
                            <p:childTnLst>
                              <p:par>
                                <p:cTn id="231" presetID="5" presetClass="exit" presetSubtype="10" fill="hold" grpId="0" nodeType="clickEffect">
                                  <p:stCondLst>
                                    <p:cond delay="0"/>
                                  </p:stCondLst>
                                  <p:childTnLst>
                                    <p:animEffect transition="out" filter="checkerboard(across)">
                                      <p:cBhvr>
                                        <p:cTn id="232" dur="500"/>
                                        <p:tgtEl>
                                          <p:spTgt spid="44"/>
                                        </p:tgtEl>
                                      </p:cBhvr>
                                    </p:animEffect>
                                    <p:set>
                                      <p:cBhvr>
                                        <p:cTn id="233" dur="1" fill="hold">
                                          <p:stCondLst>
                                            <p:cond delay="499"/>
                                          </p:stCondLst>
                                        </p:cTn>
                                        <p:tgtEl>
                                          <p:spTgt spid="44"/>
                                        </p:tgtEl>
                                        <p:attrNameLst>
                                          <p:attrName>style.visibility</p:attrName>
                                        </p:attrNameLst>
                                      </p:cBhvr>
                                      <p:to>
                                        <p:strVal val="hidden"/>
                                      </p:to>
                                    </p:set>
                                  </p:childTnLst>
                                </p:cTn>
                              </p:par>
                            </p:childTnLst>
                          </p:cTn>
                        </p:par>
                      </p:childTnLst>
                    </p:cTn>
                  </p:par>
                </p:childTnLst>
              </p:cTn>
              <p:nextCondLst>
                <p:cond evt="onClick" delay="0">
                  <p:tgtEl>
                    <p:spTgt spid="44"/>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38" grpId="0" animBg="1"/>
      <p:bldP spid="60439" grpId="0" animBg="1"/>
      <p:bldP spid="60440" grpId="0" animBg="1"/>
      <p:bldP spid="60441" grpId="0" animBg="1"/>
      <p:bldP spid="60442" grpId="0" animBg="1"/>
      <p:bldP spid="60443" grpId="0" animBg="1"/>
      <p:bldP spid="60444" grpId="0" animBg="1"/>
      <p:bldP spid="60445" grpId="0" animBg="1"/>
      <p:bldP spid="60446" grpId="0" animBg="1"/>
      <p:bldP spid="60447" grpId="0" animBg="1"/>
      <p:bldP spid="60448" grpId="0" animBg="1"/>
      <p:bldP spid="60449" grpId="0" animBg="1"/>
      <p:bldP spid="60450" grpId="0" animBg="1"/>
      <p:bldP spid="60451" grpId="0" animBg="1"/>
      <p:bldP spid="60452" grpId="0" animBg="1"/>
      <p:bldP spid="60453" grpId="0" animBg="1"/>
      <p:bldP spid="60475" grpId="0" animBg="1"/>
      <p:bldP spid="60483" grpId="0" animBg="1"/>
      <p:bldP spid="60485" grpId="0"/>
      <p:bldP spid="40" grpId="0" animBg="1"/>
      <p:bldP spid="41" grpId="0" animBg="1"/>
      <p:bldP spid="42" grpId="0" animBg="1"/>
      <p:bldP spid="43" grpId="0" animBg="1"/>
      <p:bldP spid="44"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878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78176" y="1143000"/>
            <a:ext cx="7337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 Nâng cao ý thức, trách nhiệm công dân cho sinh viên trong xây dựng nền quốc phòng toàn dân, an ninh nhân dân”</a:t>
            </a:r>
            <a:r>
              <a:rPr lang="en-US" altLang="en-US" sz="2400"/>
              <a:t> là một trong những nội dung của:</a:t>
            </a:r>
          </a:p>
        </p:txBody>
      </p:sp>
      <p:sp>
        <p:nvSpPr>
          <p:cNvPr id="65541" name="AutoShape 5"/>
          <p:cNvSpPr>
            <a:spLocks noChangeArrowheads="1"/>
          </p:cNvSpPr>
          <p:nvPr/>
        </p:nvSpPr>
        <p:spPr bwMode="auto">
          <a:xfrm>
            <a:off x="6294438" y="4144964"/>
            <a:ext cx="4011612" cy="1341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Biện pháp xây dựng </a:t>
            </a:r>
          </a:p>
          <a:p>
            <a:pPr algn="ctr">
              <a:spcBef>
                <a:spcPct val="0"/>
              </a:spcBef>
              <a:buFontTx/>
              <a:buNone/>
            </a:pPr>
            <a:r>
              <a:rPr lang="en-US" altLang="en-US" sz="2400"/>
              <a:t>nền quốc phòng toàn dân, </a:t>
            </a:r>
          </a:p>
          <a:p>
            <a:pPr algn="ctr">
              <a:spcBef>
                <a:spcPct val="0"/>
              </a:spcBef>
              <a:buFontTx/>
              <a:buNone/>
            </a:pPr>
            <a:r>
              <a:rPr lang="en-US" altLang="en-US" sz="2400"/>
              <a:t>an ninh nhân dân</a:t>
            </a:r>
          </a:p>
        </p:txBody>
      </p:sp>
      <p:sp>
        <p:nvSpPr>
          <p:cNvPr id="65549" name="AutoShape 13"/>
          <p:cNvSpPr>
            <a:spLocks noChangeArrowheads="1"/>
          </p:cNvSpPr>
          <p:nvPr/>
        </p:nvSpPr>
        <p:spPr bwMode="auto">
          <a:xfrm>
            <a:off x="1946276" y="2546350"/>
            <a:ext cx="3921125" cy="13398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Phương pháp xây dựng</a:t>
            </a:r>
          </a:p>
          <a:p>
            <a:pPr algn="ctr">
              <a:spcBef>
                <a:spcPct val="0"/>
              </a:spcBef>
              <a:buFontTx/>
              <a:buNone/>
            </a:pPr>
            <a:r>
              <a:rPr lang="en-US" altLang="en-US" sz="2400"/>
              <a:t> nền quốc phòng toàn dân, </a:t>
            </a:r>
          </a:p>
          <a:p>
            <a:pPr algn="ctr">
              <a:spcBef>
                <a:spcPct val="0"/>
              </a:spcBef>
              <a:buFontTx/>
              <a:buNone/>
            </a:pPr>
            <a:r>
              <a:rPr lang="en-US" altLang="en-US" sz="2400"/>
              <a:t>an ninh nhân dân</a:t>
            </a:r>
            <a:endParaRPr lang="vi-VN" altLang="en-US" sz="2400" b="1"/>
          </a:p>
        </p:txBody>
      </p:sp>
      <p:sp>
        <p:nvSpPr>
          <p:cNvPr id="31752" name="Text Box 16"/>
          <p:cNvSpPr txBox="1">
            <a:spLocks noChangeArrowheads="1"/>
          </p:cNvSpPr>
          <p:nvPr/>
        </p:nvSpPr>
        <p:spPr bwMode="auto">
          <a:xfrm>
            <a:off x="1676401" y="12954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26</a:t>
            </a:r>
          </a:p>
        </p:txBody>
      </p:sp>
      <p:pic>
        <p:nvPicPr>
          <p:cNvPr id="11880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3" name="Oval 19"/>
          <p:cNvSpPr>
            <a:spLocks noChangeArrowheads="1"/>
          </p:cNvSpPr>
          <p:nvPr/>
        </p:nvSpPr>
        <p:spPr bwMode="auto">
          <a:xfrm>
            <a:off x="624046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175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74200" y="60848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p:cNvSpPr>
            <a:spLocks noChangeArrowheads="1"/>
          </p:cNvSpPr>
          <p:nvPr/>
        </p:nvSpPr>
        <p:spPr bwMode="auto">
          <a:xfrm>
            <a:off x="6251575" y="60531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8806" name="Oval 22"/>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8807" name="Oval 23"/>
          <p:cNvSpPr>
            <a:spLocks noChangeArrowheads="1"/>
          </p:cNvSpPr>
          <p:nvPr/>
        </p:nvSpPr>
        <p:spPr bwMode="auto">
          <a:xfrm>
            <a:off x="6251575" y="60531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8808" name="Oval 24"/>
          <p:cNvSpPr>
            <a:spLocks noChangeArrowheads="1"/>
          </p:cNvSpPr>
          <p:nvPr/>
        </p:nvSpPr>
        <p:spPr bwMode="auto">
          <a:xfrm>
            <a:off x="625157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8809" name="Oval 25"/>
          <p:cNvSpPr>
            <a:spLocks noChangeArrowheads="1"/>
          </p:cNvSpPr>
          <p:nvPr/>
        </p:nvSpPr>
        <p:spPr bwMode="auto">
          <a:xfrm>
            <a:off x="6240463" y="60594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8810" name="Oval 26"/>
          <p:cNvSpPr>
            <a:spLocks noChangeArrowheads="1"/>
          </p:cNvSpPr>
          <p:nvPr/>
        </p:nvSpPr>
        <p:spPr bwMode="auto">
          <a:xfrm>
            <a:off x="6251575" y="60737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8811" name="Text Box 27"/>
          <p:cNvSpPr txBox="1">
            <a:spLocks noChangeArrowheads="1"/>
          </p:cNvSpPr>
          <p:nvPr/>
        </p:nvSpPr>
        <p:spPr bwMode="auto">
          <a:xfrm>
            <a:off x="4876800" y="6110288"/>
            <a:ext cx="9906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17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946276" y="4114800"/>
            <a:ext cx="3921125"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Nhiệm vụ xây dựng </a:t>
            </a:r>
          </a:p>
          <a:p>
            <a:pPr algn="ctr" eaLnBrk="1" hangingPunct="1">
              <a:spcBef>
                <a:spcPct val="0"/>
              </a:spcBef>
              <a:buFontTx/>
              <a:buNone/>
            </a:pPr>
            <a:r>
              <a:rPr lang="en-US" altLang="en-US" sz="2400"/>
              <a:t>nền quốc phòng toàn dân, </a:t>
            </a:r>
          </a:p>
          <a:p>
            <a:pPr algn="ctr" eaLnBrk="1" hangingPunct="1">
              <a:spcBef>
                <a:spcPct val="0"/>
              </a:spcBef>
              <a:buFontTx/>
              <a:buNone/>
            </a:pPr>
            <a:r>
              <a:rPr lang="en-US" altLang="en-US" sz="2400"/>
              <a:t>an ninh nhân dân</a:t>
            </a:r>
            <a:endParaRPr lang="en-US" altLang="en-US" sz="2400" b="1"/>
          </a:p>
        </p:txBody>
      </p:sp>
      <p:sp>
        <p:nvSpPr>
          <p:cNvPr id="27" name="AutoShape 13"/>
          <p:cNvSpPr>
            <a:spLocks noChangeArrowheads="1"/>
          </p:cNvSpPr>
          <p:nvPr/>
        </p:nvSpPr>
        <p:spPr bwMode="auto">
          <a:xfrm>
            <a:off x="6302376" y="2514600"/>
            <a:ext cx="3984625"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Xây dựng tiềm lực </a:t>
            </a:r>
          </a:p>
          <a:p>
            <a:pPr algn="ctr">
              <a:spcBef>
                <a:spcPct val="0"/>
              </a:spcBef>
              <a:buFontTx/>
              <a:buNone/>
            </a:pPr>
            <a:r>
              <a:rPr lang="en-US" altLang="en-US" sz="2400"/>
              <a:t>quốc phòng, an ninh ngày </a:t>
            </a:r>
          </a:p>
          <a:p>
            <a:pPr algn="ctr">
              <a:spcBef>
                <a:spcPct val="0"/>
              </a:spcBef>
              <a:buFontTx/>
              <a:buNone/>
            </a:pPr>
            <a:r>
              <a:rPr lang="en-US" altLang="en-US" sz="2400"/>
              <a:t>càng vững mạnh</a:t>
            </a:r>
            <a:endParaRPr lang="vi-VN" altLang="en-US" sz="2400" b="1"/>
          </a:p>
        </p:txBody>
      </p:sp>
      <p:pic>
        <p:nvPicPr>
          <p:cNvPr id="317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6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6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878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8802"/>
                </p:tgtEl>
              </p:cMediaNode>
            </p:audio>
            <p:seq concurrent="1" nextAc="seek">
              <p:cTn id="38" restart="whenNotActive" fill="hold" evtFilter="cancelBubble" nodeType="interactiveSeq">
                <p:stCondLst>
                  <p:cond evt="onClick" delay="0">
                    <p:tgtEl>
                      <p:spTgt spid="118811"/>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8810"/>
                                        </p:tgtEl>
                                      </p:cBhvr>
                                    </p:animEffect>
                                    <p:set>
                                      <p:cBhvr>
                                        <p:cTn id="43"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8809"/>
                                        </p:tgtEl>
                                      </p:cBhvr>
                                    </p:animEffect>
                                    <p:set>
                                      <p:cBhvr>
                                        <p:cTn id="47"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8808"/>
                                        </p:tgtEl>
                                      </p:cBhvr>
                                    </p:animEffect>
                                    <p:set>
                                      <p:cBhvr>
                                        <p:cTn id="51"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8807"/>
                                        </p:tgtEl>
                                      </p:cBhvr>
                                    </p:animEffect>
                                    <p:set>
                                      <p:cBhvr>
                                        <p:cTn id="55"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8806"/>
                                        </p:tgtEl>
                                      </p:cBhvr>
                                    </p:animEffect>
                                    <p:set>
                                      <p:cBhvr>
                                        <p:cTn id="59"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8805"/>
                                        </p:tgtEl>
                                      </p:cBhvr>
                                    </p:animEffect>
                                    <p:set>
                                      <p:cBhvr>
                                        <p:cTn id="63"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8803"/>
                                        </p:tgtEl>
                                      </p:cBhvr>
                                    </p:animEffect>
                                    <p:set>
                                      <p:cBhvr>
                                        <p:cTn id="67"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8786"/>
                                        </p:tgtEl>
                                      </p:cBhvr>
                                    </p:animEffect>
                                    <p:set>
                                      <p:cBhvr>
                                        <p:cTn id="71"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26"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98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743200" y="1303338"/>
            <a:ext cx="7772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t>
            </a:r>
            <a:r>
              <a:rPr lang="en-US" altLang="en-US" sz="2400" i="1"/>
              <a:t>Nền quốc phòng toàn dân, an ninh nhân dân chỉ có mục đích duy nhất là tự vệ chính đáng”</a:t>
            </a:r>
            <a:r>
              <a:rPr lang="en-US" altLang="en-US" sz="2400"/>
              <a:t> là nội dung của:</a:t>
            </a:r>
          </a:p>
        </p:txBody>
      </p:sp>
      <p:sp>
        <p:nvSpPr>
          <p:cNvPr id="65541" name="AutoShape 5"/>
          <p:cNvSpPr>
            <a:spLocks noChangeArrowheads="1"/>
          </p:cNvSpPr>
          <p:nvPr/>
        </p:nvSpPr>
        <p:spPr bwMode="auto">
          <a:xfrm>
            <a:off x="6361114" y="4267200"/>
            <a:ext cx="36972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Đặc trưng nền </a:t>
            </a:r>
          </a:p>
          <a:p>
            <a:pPr algn="ctr">
              <a:spcBef>
                <a:spcPct val="0"/>
              </a:spcBef>
              <a:buFontTx/>
              <a:buNone/>
            </a:pPr>
            <a:r>
              <a:rPr lang="en-US" altLang="en-US" sz="2400"/>
              <a:t>quốc phòng toàn dân, </a:t>
            </a:r>
          </a:p>
          <a:p>
            <a:pPr algn="ctr">
              <a:spcBef>
                <a:spcPct val="0"/>
              </a:spcBef>
              <a:buFontTx/>
              <a:buNone/>
            </a:pPr>
            <a:r>
              <a:rPr lang="en-US" altLang="en-US" sz="2400"/>
              <a:t>an ninh nhân dân</a:t>
            </a:r>
          </a:p>
        </p:txBody>
      </p:sp>
      <p:sp>
        <p:nvSpPr>
          <p:cNvPr id="65546" name="AutoShape 10"/>
          <p:cNvSpPr>
            <a:spLocks noChangeArrowheads="1"/>
          </p:cNvSpPr>
          <p:nvPr/>
        </p:nvSpPr>
        <p:spPr bwMode="auto">
          <a:xfrm>
            <a:off x="6361114" y="2667001"/>
            <a:ext cx="3697287" cy="13382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Khái niệm nền </a:t>
            </a:r>
          </a:p>
          <a:p>
            <a:pPr algn="ctr">
              <a:spcBef>
                <a:spcPct val="0"/>
              </a:spcBef>
              <a:buFontTx/>
              <a:buNone/>
            </a:pPr>
            <a:r>
              <a:rPr lang="en-US" altLang="en-US" sz="2400"/>
              <a:t>quốc phòng toàn dân, </a:t>
            </a:r>
          </a:p>
          <a:p>
            <a:pPr algn="ctr">
              <a:spcBef>
                <a:spcPct val="0"/>
              </a:spcBef>
              <a:buFontTx/>
              <a:buNone/>
            </a:pPr>
            <a:r>
              <a:rPr lang="en-US" altLang="en-US" sz="2400"/>
              <a:t>an ninh nhân dân</a:t>
            </a:r>
            <a:endParaRPr lang="vi-VN" altLang="en-US" sz="2400" b="1"/>
          </a:p>
        </p:txBody>
      </p:sp>
      <p:sp>
        <p:nvSpPr>
          <p:cNvPr id="32776" name="Text Box 16"/>
          <p:cNvSpPr txBox="1">
            <a:spLocks noChangeArrowheads="1"/>
          </p:cNvSpPr>
          <p:nvPr/>
        </p:nvSpPr>
        <p:spPr bwMode="auto">
          <a:xfrm>
            <a:off x="1600201" y="12192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27</a:t>
            </a:r>
          </a:p>
        </p:txBody>
      </p:sp>
      <p:pic>
        <p:nvPicPr>
          <p:cNvPr id="1198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7" name="Oval 19"/>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277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p:cNvSpPr>
            <a:spLocks noChangeArrowheads="1"/>
          </p:cNvSpPr>
          <p:nvPr/>
        </p:nvSpPr>
        <p:spPr bwMode="auto">
          <a:xfrm>
            <a:off x="6145213" y="6170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9830" name="Oval 22"/>
          <p:cNvSpPr>
            <a:spLocks noChangeArrowheads="1"/>
          </p:cNvSpPr>
          <p:nvPr/>
        </p:nvSpPr>
        <p:spPr bwMode="auto">
          <a:xfrm>
            <a:off x="6145213" y="61833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9831" name="Oval 23"/>
          <p:cNvSpPr>
            <a:spLocks noChangeArrowheads="1"/>
          </p:cNvSpPr>
          <p:nvPr/>
        </p:nvSpPr>
        <p:spPr bwMode="auto">
          <a:xfrm>
            <a:off x="6145213" y="6165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9832" name="Oval 24"/>
          <p:cNvSpPr>
            <a:spLocks noChangeArrowheads="1"/>
          </p:cNvSpPr>
          <p:nvPr/>
        </p:nvSpPr>
        <p:spPr bwMode="auto">
          <a:xfrm>
            <a:off x="6153150" y="6165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9833" name="Oval 25"/>
          <p:cNvSpPr>
            <a:spLocks noChangeArrowheads="1"/>
          </p:cNvSpPr>
          <p:nvPr/>
        </p:nvSpPr>
        <p:spPr bwMode="auto">
          <a:xfrm>
            <a:off x="61325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9834" name="Oval 26"/>
          <p:cNvSpPr>
            <a:spLocks noChangeArrowheads="1"/>
          </p:cNvSpPr>
          <p:nvPr/>
        </p:nvSpPr>
        <p:spPr bwMode="auto">
          <a:xfrm>
            <a:off x="61531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9835" name="Text Box 27"/>
          <p:cNvSpPr txBox="1">
            <a:spLocks noChangeArrowheads="1"/>
          </p:cNvSpPr>
          <p:nvPr/>
        </p:nvSpPr>
        <p:spPr bwMode="auto">
          <a:xfrm>
            <a:off x="4876800" y="6262688"/>
            <a:ext cx="9906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278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9" name="Text Box 69"/>
          <p:cNvSpPr txBox="1">
            <a:spLocks noChangeArrowheads="1"/>
          </p:cNvSpPr>
          <p:nvPr/>
        </p:nvSpPr>
        <p:spPr bwMode="auto">
          <a:xfrm>
            <a:off x="2057400" y="762001"/>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7526" y="95250"/>
            <a:ext cx="12604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057400" y="42672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Vị trí nền quốc </a:t>
            </a:r>
          </a:p>
          <a:p>
            <a:pPr algn="ctr">
              <a:spcBef>
                <a:spcPct val="0"/>
              </a:spcBef>
              <a:buFontTx/>
              <a:buNone/>
            </a:pPr>
            <a:r>
              <a:rPr lang="en-US" altLang="en-US" sz="2400"/>
              <a:t>phòng toàn dân, </a:t>
            </a:r>
          </a:p>
          <a:p>
            <a:pPr algn="ctr">
              <a:spcBef>
                <a:spcPct val="0"/>
              </a:spcBef>
              <a:buFontTx/>
              <a:buNone/>
            </a:pPr>
            <a:r>
              <a:rPr lang="en-US" altLang="en-US" sz="2400"/>
              <a:t>an ninh nhân dân</a:t>
            </a:r>
            <a:endParaRPr lang="vi-VN" altLang="en-US" sz="2400" b="1"/>
          </a:p>
        </p:txBody>
      </p:sp>
      <p:sp>
        <p:nvSpPr>
          <p:cNvPr id="28" name="AutoShape 10"/>
          <p:cNvSpPr>
            <a:spLocks noChangeArrowheads="1"/>
          </p:cNvSpPr>
          <p:nvPr/>
        </p:nvSpPr>
        <p:spPr bwMode="auto">
          <a:xfrm>
            <a:off x="2057400" y="2667001"/>
            <a:ext cx="3810000" cy="13382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Đặc điểm nền </a:t>
            </a:r>
          </a:p>
          <a:p>
            <a:pPr algn="ctr">
              <a:spcBef>
                <a:spcPct val="0"/>
              </a:spcBef>
              <a:buFontTx/>
              <a:buNone/>
            </a:pPr>
            <a:r>
              <a:rPr lang="en-US" altLang="en-US" sz="2400"/>
              <a:t>quốc phòng toàn dân, </a:t>
            </a:r>
          </a:p>
          <a:p>
            <a:pPr algn="ctr">
              <a:spcBef>
                <a:spcPct val="0"/>
              </a:spcBef>
              <a:buFontTx/>
              <a:buNone/>
            </a:pPr>
            <a:r>
              <a:rPr lang="en-US" altLang="en-US" sz="2400"/>
              <a:t>an ninh nhân dân</a:t>
            </a:r>
            <a:endParaRPr lang="vi-VN" altLang="en-US" sz="2400" b="1"/>
          </a:p>
        </p:txBody>
      </p:sp>
      <p:pic>
        <p:nvPicPr>
          <p:cNvPr id="3279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3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3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98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9826"/>
                </p:tgtEl>
              </p:cMediaNode>
            </p:audio>
            <p:seq concurrent="1" nextAc="seek">
              <p:cTn id="38" restart="whenNotActive" fill="hold" evtFilter="cancelBubble" nodeType="interactiveSeq">
                <p:stCondLst>
                  <p:cond evt="onClick" delay="0">
                    <p:tgtEl>
                      <p:spTgt spid="11983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9834"/>
                                        </p:tgtEl>
                                      </p:cBhvr>
                                    </p:animEffect>
                                    <p:set>
                                      <p:cBhvr>
                                        <p:cTn id="43"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9833"/>
                                        </p:tgtEl>
                                      </p:cBhvr>
                                    </p:animEffect>
                                    <p:set>
                                      <p:cBhvr>
                                        <p:cTn id="47"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9832"/>
                                        </p:tgtEl>
                                      </p:cBhvr>
                                    </p:animEffect>
                                    <p:set>
                                      <p:cBhvr>
                                        <p:cTn id="51"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9831"/>
                                        </p:tgtEl>
                                      </p:cBhvr>
                                    </p:animEffect>
                                    <p:set>
                                      <p:cBhvr>
                                        <p:cTn id="55"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9830"/>
                                        </p:tgtEl>
                                      </p:cBhvr>
                                    </p:animEffect>
                                    <p:set>
                                      <p:cBhvr>
                                        <p:cTn id="59"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9829"/>
                                        </p:tgtEl>
                                      </p:cBhvr>
                                    </p:animEffect>
                                    <p:set>
                                      <p:cBhvr>
                                        <p:cTn id="63"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9827"/>
                                        </p:tgtEl>
                                      </p:cBhvr>
                                    </p:animEffect>
                                    <p:set>
                                      <p:cBhvr>
                                        <p:cTn id="67"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9810"/>
                                        </p:tgtEl>
                                      </p:cBhvr>
                                    </p:animEffect>
                                    <p:set>
                                      <p:cBhvr>
                                        <p:cTn id="71"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505200" y="1371601"/>
            <a:ext cx="640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Tiềm lực quốc phòng, an ninh là:</a:t>
            </a:r>
            <a:endParaRPr lang="en-US" altLang="en-US" sz="2400" b="1" i="1"/>
          </a:p>
        </p:txBody>
      </p:sp>
      <p:sp>
        <p:nvSpPr>
          <p:cNvPr id="65541" name="AutoShape 5"/>
          <p:cNvSpPr>
            <a:spLocks noChangeArrowheads="1"/>
          </p:cNvSpPr>
          <p:nvPr/>
        </p:nvSpPr>
        <p:spPr bwMode="auto">
          <a:xfrm>
            <a:off x="1752600" y="2057401"/>
            <a:ext cx="4046538" cy="1585913"/>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lgn="ctr">
              <a:buFontTx/>
              <a:buAutoNum type="alphaUcPeriod"/>
              <a:defRPr/>
            </a:pPr>
            <a:r>
              <a:rPr lang="en-US" sz="2400" dirty="0" err="1"/>
              <a:t>Khả</a:t>
            </a:r>
            <a:r>
              <a:rPr lang="en-US" sz="2400" dirty="0"/>
              <a:t> </a:t>
            </a:r>
            <a:r>
              <a:rPr lang="en-US" sz="2400" dirty="0" err="1"/>
              <a:t>năng</a:t>
            </a:r>
            <a:r>
              <a:rPr lang="en-US" sz="2400" dirty="0"/>
              <a:t> </a:t>
            </a:r>
            <a:r>
              <a:rPr lang="en-US" sz="2400" dirty="0" err="1"/>
              <a:t>về</a:t>
            </a:r>
            <a:r>
              <a:rPr lang="en-US" sz="2400" dirty="0"/>
              <a:t> </a:t>
            </a:r>
            <a:r>
              <a:rPr lang="en-US" sz="2400" dirty="0" err="1"/>
              <a:t>nhân</a:t>
            </a:r>
            <a:r>
              <a:rPr lang="en-US" sz="2400" dirty="0"/>
              <a:t> </a:t>
            </a:r>
            <a:r>
              <a:rPr lang="en-US" sz="2400" dirty="0" err="1"/>
              <a:t>lực</a:t>
            </a:r>
            <a:r>
              <a:rPr lang="en-US" sz="2400" dirty="0"/>
              <a:t>, </a:t>
            </a:r>
          </a:p>
          <a:p>
            <a:pPr algn="ctr">
              <a:defRPr/>
            </a:pPr>
            <a:r>
              <a:rPr lang="en-US" sz="2400" dirty="0" err="1"/>
              <a:t>vật</a:t>
            </a:r>
            <a:r>
              <a:rPr lang="en-US" sz="2400" dirty="0"/>
              <a:t> </a:t>
            </a:r>
            <a:r>
              <a:rPr lang="en-US" sz="2400" dirty="0" err="1"/>
              <a:t>lực</a:t>
            </a:r>
            <a:r>
              <a:rPr lang="en-US" sz="2400" dirty="0"/>
              <a:t>, </a:t>
            </a:r>
            <a:r>
              <a:rPr lang="en-US" sz="2400" dirty="0" err="1"/>
              <a:t>tài</a:t>
            </a:r>
            <a:r>
              <a:rPr lang="en-US" sz="2400" dirty="0"/>
              <a:t> </a:t>
            </a:r>
            <a:r>
              <a:rPr lang="en-US" sz="2400" dirty="0" err="1"/>
              <a:t>chính</a:t>
            </a:r>
            <a:r>
              <a:rPr lang="en-US" sz="2400" dirty="0"/>
              <a:t> </a:t>
            </a:r>
            <a:r>
              <a:rPr lang="en-US" sz="2400" dirty="0" err="1"/>
              <a:t>có</a:t>
            </a:r>
            <a:r>
              <a:rPr lang="en-US" sz="2400" dirty="0"/>
              <a:t> </a:t>
            </a:r>
            <a:r>
              <a:rPr lang="en-US" sz="2400" dirty="0" err="1"/>
              <a:t>thể</a:t>
            </a:r>
            <a:r>
              <a:rPr lang="en-US" sz="2400" dirty="0"/>
              <a:t> </a:t>
            </a:r>
            <a:r>
              <a:rPr lang="en-US" sz="2400" dirty="0" err="1"/>
              <a:t>huy</a:t>
            </a:r>
            <a:r>
              <a:rPr lang="en-US" sz="2400" dirty="0"/>
              <a:t> </a:t>
            </a:r>
          </a:p>
          <a:p>
            <a:pPr algn="ctr">
              <a:defRPr/>
            </a:pPr>
            <a:r>
              <a:rPr lang="en-US" sz="2400" dirty="0" err="1"/>
              <a:t>động</a:t>
            </a:r>
            <a:r>
              <a:rPr lang="en-US" sz="2400" dirty="0"/>
              <a:t>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nhiệm</a:t>
            </a:r>
            <a:r>
              <a:rPr lang="en-US" sz="2400" dirty="0"/>
              <a:t> </a:t>
            </a:r>
            <a:r>
              <a:rPr lang="en-US" sz="2400" dirty="0" err="1"/>
              <a:t>vụ</a:t>
            </a:r>
            <a:r>
              <a:rPr lang="en-US" sz="2400" dirty="0"/>
              <a:t> </a:t>
            </a:r>
          </a:p>
          <a:p>
            <a:pPr algn="ctr">
              <a:defRPr/>
            </a:pPr>
            <a:r>
              <a:rPr lang="en-US" sz="2400" dirty="0" err="1"/>
              <a:t>quốc</a:t>
            </a:r>
            <a:r>
              <a:rPr lang="en-US" sz="2400" dirty="0"/>
              <a:t> </a:t>
            </a:r>
            <a:r>
              <a:rPr lang="en-US" sz="2400" dirty="0" err="1"/>
              <a:t>phòng</a:t>
            </a:r>
            <a:r>
              <a:rPr lang="en-US" sz="2400" dirty="0"/>
              <a:t>, an </a:t>
            </a:r>
            <a:r>
              <a:rPr lang="en-US" sz="2400" dirty="0" err="1"/>
              <a:t>ninh</a:t>
            </a:r>
            <a:endParaRPr lang="en-US" sz="2400" dirty="0"/>
          </a:p>
        </p:txBody>
      </p:sp>
      <p:sp>
        <p:nvSpPr>
          <p:cNvPr id="65549" name="AutoShape 13"/>
          <p:cNvSpPr>
            <a:spLocks noChangeArrowheads="1"/>
          </p:cNvSpPr>
          <p:nvPr/>
        </p:nvSpPr>
        <p:spPr bwMode="auto">
          <a:xfrm>
            <a:off x="6108700" y="2057401"/>
            <a:ext cx="4178300" cy="158591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Khả năng về con người, </a:t>
            </a:r>
          </a:p>
          <a:p>
            <a:pPr algn="ctr" eaLnBrk="1" hangingPunct="1">
              <a:spcBef>
                <a:spcPct val="0"/>
              </a:spcBef>
              <a:buFontTx/>
              <a:buNone/>
            </a:pPr>
            <a:r>
              <a:rPr lang="en-US" altLang="en-US" sz="2400"/>
              <a:t>của cải vật chất có thể huy</a:t>
            </a:r>
          </a:p>
          <a:p>
            <a:pPr algn="ctr" eaLnBrk="1" hangingPunct="1">
              <a:spcBef>
                <a:spcPct val="0"/>
              </a:spcBef>
              <a:buFontTx/>
              <a:buNone/>
            </a:pPr>
            <a:r>
              <a:rPr lang="en-US" altLang="en-US" sz="2400"/>
              <a:t> động để thực hiện nhiệm vụ </a:t>
            </a:r>
          </a:p>
          <a:p>
            <a:pPr algn="ctr" eaLnBrk="1" hangingPunct="1">
              <a:spcBef>
                <a:spcPct val="0"/>
              </a:spcBef>
              <a:buFontTx/>
              <a:buNone/>
            </a:pPr>
            <a:r>
              <a:rPr lang="en-US" altLang="en-US" sz="2400"/>
              <a:t>quốc phòng, an ninh</a:t>
            </a:r>
            <a:endParaRPr lang="en-US" altLang="en-US" sz="2400" b="1">
              <a:latin typeface="Times New Roman" panose="02020603050405020304" pitchFamily="18" charset="0"/>
              <a:cs typeface="Times New Roman" panose="02020603050405020304" pitchFamily="18" charset="0"/>
            </a:endParaRPr>
          </a:p>
        </p:txBody>
      </p:sp>
      <p:sp>
        <p:nvSpPr>
          <p:cNvPr id="33800" name="Text Box 16"/>
          <p:cNvSpPr txBox="1">
            <a:spLocks noChangeArrowheads="1"/>
          </p:cNvSpPr>
          <p:nvPr/>
        </p:nvSpPr>
        <p:spPr bwMode="auto">
          <a:xfrm>
            <a:off x="1731964" y="12954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28</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119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380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03975"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008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119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119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119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381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3"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752601" y="3886200"/>
            <a:ext cx="3997325"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Khả năng về lực lượng, </a:t>
            </a:r>
          </a:p>
          <a:p>
            <a:pPr algn="ctr" eaLnBrk="1" hangingPunct="1">
              <a:spcBef>
                <a:spcPct val="0"/>
              </a:spcBef>
              <a:buFontTx/>
              <a:buNone/>
            </a:pPr>
            <a:r>
              <a:rPr lang="en-US" altLang="en-US" sz="2400"/>
              <a:t>vũ khí trang bị có thể huy </a:t>
            </a:r>
          </a:p>
          <a:p>
            <a:pPr algn="ctr" eaLnBrk="1" hangingPunct="1">
              <a:spcBef>
                <a:spcPct val="0"/>
              </a:spcBef>
              <a:buFontTx/>
              <a:buNone/>
            </a:pPr>
            <a:r>
              <a:rPr lang="en-US" altLang="en-US" sz="2400"/>
              <a:t>động phục vụ cho nhiệm vụ </a:t>
            </a:r>
          </a:p>
          <a:p>
            <a:pPr algn="ctr" eaLnBrk="1" hangingPunct="1">
              <a:spcBef>
                <a:spcPct val="0"/>
              </a:spcBef>
              <a:buFontTx/>
              <a:buNone/>
            </a:pPr>
            <a:r>
              <a:rPr lang="en-US" altLang="en-US" sz="2400"/>
              <a:t>quốc phòng, an ninh</a:t>
            </a:r>
            <a:endParaRPr lang="en-US" altLang="en-US" sz="2400" b="1"/>
          </a:p>
        </p:txBody>
      </p:sp>
      <p:sp>
        <p:nvSpPr>
          <p:cNvPr id="28" name="AutoShape 13"/>
          <p:cNvSpPr>
            <a:spLocks noChangeArrowheads="1"/>
          </p:cNvSpPr>
          <p:nvPr/>
        </p:nvSpPr>
        <p:spPr bwMode="auto">
          <a:xfrm>
            <a:off x="6108700" y="3886200"/>
            <a:ext cx="41783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Khả năng về tài chính, </a:t>
            </a:r>
          </a:p>
          <a:p>
            <a:pPr algn="ctr">
              <a:spcBef>
                <a:spcPct val="0"/>
              </a:spcBef>
              <a:buFontTx/>
              <a:buNone/>
            </a:pPr>
            <a:r>
              <a:rPr lang="en-US" altLang="en-US" sz="2400"/>
              <a:t>phương tiện kỹ thuật có thể </a:t>
            </a:r>
          </a:p>
          <a:p>
            <a:pPr algn="ctr">
              <a:spcBef>
                <a:spcPct val="0"/>
              </a:spcBef>
              <a:buFontTx/>
              <a:buNone/>
            </a:pPr>
            <a:r>
              <a:rPr lang="en-US" altLang="en-US" sz="2400"/>
              <a:t>huy động thực hiện nhiệm vụ </a:t>
            </a:r>
          </a:p>
          <a:p>
            <a:pPr algn="ctr">
              <a:spcBef>
                <a:spcPct val="0"/>
              </a:spcBef>
              <a:buFontTx/>
              <a:buNone/>
            </a:pPr>
            <a:r>
              <a:rPr lang="en-US" altLang="en-US" sz="2400"/>
              <a:t>quốc phòng, an ninh</a:t>
            </a:r>
            <a:endParaRPr lang="vi-VN" altLang="en-US" sz="2400" b="1"/>
          </a:p>
        </p:txBody>
      </p:sp>
      <p:pic>
        <p:nvPicPr>
          <p:cNvPr id="3381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0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0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20858"/>
                                        </p:tgtEl>
                                      </p:cBhvr>
                                    </p:animEffect>
                                    <p:set>
                                      <p:cBhvr>
                                        <p:cTn id="43"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20857"/>
                                        </p:tgtEl>
                                      </p:cBhvr>
                                    </p:animEffect>
                                    <p:set>
                                      <p:cBhvr>
                                        <p:cTn id="47"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20856"/>
                                        </p:tgtEl>
                                      </p:cBhvr>
                                    </p:animEffect>
                                    <p:set>
                                      <p:cBhvr>
                                        <p:cTn id="51"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20855"/>
                                        </p:tgtEl>
                                      </p:cBhvr>
                                    </p:animEffect>
                                    <p:set>
                                      <p:cBhvr>
                                        <p:cTn id="55"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20854"/>
                                        </p:tgtEl>
                                      </p:cBhvr>
                                    </p:animEffect>
                                    <p:set>
                                      <p:cBhvr>
                                        <p:cTn id="59"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20853"/>
                                        </p:tgtEl>
                                      </p:cBhvr>
                                    </p:animEffect>
                                    <p:set>
                                      <p:cBhvr>
                                        <p:cTn id="63"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20851"/>
                                        </p:tgtEl>
                                      </p:cBhvr>
                                    </p:animEffect>
                                    <p:set>
                                      <p:cBhvr>
                                        <p:cTn id="67"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20834"/>
                                        </p:tgtEl>
                                      </p:cBhvr>
                                    </p:animEffect>
                                    <p:set>
                                      <p:cBhvr>
                                        <p:cTn id="71"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48000" y="1143000"/>
            <a:ext cx="7239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“Phân vùng chiến lược về quốc phòng, an ninh kết hợp với vùng kinh tế trên cơ sở quy hoạch các vùng dân cư theo nguyên tắc bảo vệ đi đôi với xây dựng đất nước”</a:t>
            </a:r>
            <a:r>
              <a:rPr lang="en-US" altLang="en-US" sz="2400"/>
              <a:t> là một nội dung của:</a:t>
            </a:r>
          </a:p>
        </p:txBody>
      </p:sp>
      <p:sp>
        <p:nvSpPr>
          <p:cNvPr id="65541" name="AutoShape 5"/>
          <p:cNvSpPr>
            <a:spLocks noChangeArrowheads="1"/>
          </p:cNvSpPr>
          <p:nvPr/>
        </p:nvSpPr>
        <p:spPr bwMode="auto">
          <a:xfrm>
            <a:off x="1954214" y="4343400"/>
            <a:ext cx="3997325"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Xây dựng thế trận </a:t>
            </a:r>
          </a:p>
          <a:p>
            <a:pPr algn="ctr">
              <a:spcBef>
                <a:spcPct val="0"/>
              </a:spcBef>
              <a:buFontTx/>
              <a:buNone/>
            </a:pPr>
            <a:r>
              <a:rPr lang="en-US" altLang="en-US" sz="2400"/>
              <a:t>quốc phòng toàn dân, </a:t>
            </a:r>
          </a:p>
          <a:p>
            <a:pPr algn="ctr">
              <a:spcBef>
                <a:spcPct val="0"/>
              </a:spcBef>
              <a:buFontTx/>
              <a:buNone/>
            </a:pPr>
            <a:r>
              <a:rPr lang="en-US" altLang="en-US" sz="2400"/>
              <a:t>an ninh nhân dân</a:t>
            </a:r>
          </a:p>
        </p:txBody>
      </p:sp>
      <p:sp>
        <p:nvSpPr>
          <p:cNvPr id="65549" name="AutoShape 13"/>
          <p:cNvSpPr>
            <a:spLocks noChangeArrowheads="1"/>
          </p:cNvSpPr>
          <p:nvPr/>
        </p:nvSpPr>
        <p:spPr bwMode="auto">
          <a:xfrm>
            <a:off x="6172200" y="2843214"/>
            <a:ext cx="4114800" cy="12715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Biện pháp xây dưng </a:t>
            </a:r>
          </a:p>
          <a:p>
            <a:pPr algn="ctr" eaLnBrk="1" hangingPunct="1">
              <a:spcBef>
                <a:spcPct val="0"/>
              </a:spcBef>
              <a:buFontTx/>
              <a:buNone/>
            </a:pPr>
            <a:r>
              <a:rPr lang="en-US" altLang="en-US" sz="2400"/>
              <a:t>nền quốc phòng toàn dân, </a:t>
            </a:r>
          </a:p>
          <a:p>
            <a:pPr algn="ctr" eaLnBrk="1" hangingPunct="1">
              <a:spcBef>
                <a:spcPct val="0"/>
              </a:spcBef>
              <a:buFontTx/>
              <a:buNone/>
            </a:pPr>
            <a:r>
              <a:rPr lang="en-US" altLang="en-US" sz="2400"/>
              <a:t>an ninh nhân dân</a:t>
            </a:r>
            <a:endParaRPr lang="en-US" altLang="en-US" sz="2400" b="1">
              <a:latin typeface="Times New Roman" panose="02020603050405020304" pitchFamily="18" charset="0"/>
              <a:cs typeface="Times New Roman" panose="02020603050405020304" pitchFamily="18" charset="0"/>
            </a:endParaRPr>
          </a:p>
        </p:txBody>
      </p:sp>
      <p:sp>
        <p:nvSpPr>
          <p:cNvPr id="34824" name="Text Box 16"/>
          <p:cNvSpPr txBox="1">
            <a:spLocks noChangeArrowheads="1"/>
          </p:cNvSpPr>
          <p:nvPr/>
        </p:nvSpPr>
        <p:spPr bwMode="auto">
          <a:xfrm>
            <a:off x="1731964" y="12954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29</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119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482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03975"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008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119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119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119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48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7"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54214" y="2843214"/>
            <a:ext cx="3997325" cy="12715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Nhiệm vụ xây dưng </a:t>
            </a:r>
          </a:p>
          <a:p>
            <a:pPr algn="ctr" eaLnBrk="1" hangingPunct="1">
              <a:spcBef>
                <a:spcPct val="0"/>
              </a:spcBef>
              <a:buFontTx/>
              <a:buNone/>
            </a:pPr>
            <a:r>
              <a:rPr lang="en-US" altLang="en-US" sz="2400"/>
              <a:t>nền quốc phòng toàn dân, </a:t>
            </a:r>
          </a:p>
          <a:p>
            <a:pPr algn="ctr" eaLnBrk="1" hangingPunct="1">
              <a:spcBef>
                <a:spcPct val="0"/>
              </a:spcBef>
              <a:buFontTx/>
              <a:buNone/>
            </a:pPr>
            <a:r>
              <a:rPr lang="en-US" altLang="en-US" sz="2400"/>
              <a:t>an ninh nhân dân</a:t>
            </a:r>
            <a:endParaRPr lang="en-US" altLang="en-US" sz="2400" b="1"/>
          </a:p>
        </p:txBody>
      </p:sp>
      <p:sp>
        <p:nvSpPr>
          <p:cNvPr id="28" name="AutoShape 13"/>
          <p:cNvSpPr>
            <a:spLocks noChangeArrowheads="1"/>
          </p:cNvSpPr>
          <p:nvPr/>
        </p:nvSpPr>
        <p:spPr bwMode="auto">
          <a:xfrm>
            <a:off x="6172200" y="4343400"/>
            <a:ext cx="41148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Xây dựng tiềm lực kinh </a:t>
            </a:r>
          </a:p>
          <a:p>
            <a:pPr algn="ctr">
              <a:spcBef>
                <a:spcPct val="0"/>
              </a:spcBef>
              <a:buFontTx/>
              <a:buNone/>
            </a:pPr>
            <a:r>
              <a:rPr lang="en-US" altLang="en-US" sz="2400"/>
              <a:t>tế của quốc phòng toàn dân, </a:t>
            </a:r>
          </a:p>
          <a:p>
            <a:pPr algn="ctr">
              <a:spcBef>
                <a:spcPct val="0"/>
              </a:spcBef>
              <a:buFontTx/>
              <a:buNone/>
            </a:pPr>
            <a:r>
              <a:rPr lang="en-US" altLang="en-US" sz="2400"/>
              <a:t>an ninh nhân dân</a:t>
            </a:r>
            <a:endParaRPr lang="vi-VN" altLang="en-US" sz="2400" b="1"/>
          </a:p>
        </p:txBody>
      </p:sp>
      <p:pic>
        <p:nvPicPr>
          <p:cNvPr id="3484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20858"/>
                                        </p:tgtEl>
                                      </p:cBhvr>
                                    </p:animEffect>
                                    <p:set>
                                      <p:cBhvr>
                                        <p:cTn id="43"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20857"/>
                                        </p:tgtEl>
                                      </p:cBhvr>
                                    </p:animEffect>
                                    <p:set>
                                      <p:cBhvr>
                                        <p:cTn id="47"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20856"/>
                                        </p:tgtEl>
                                      </p:cBhvr>
                                    </p:animEffect>
                                    <p:set>
                                      <p:cBhvr>
                                        <p:cTn id="51"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20855"/>
                                        </p:tgtEl>
                                      </p:cBhvr>
                                    </p:animEffect>
                                    <p:set>
                                      <p:cBhvr>
                                        <p:cTn id="55"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20854"/>
                                        </p:tgtEl>
                                      </p:cBhvr>
                                    </p:animEffect>
                                    <p:set>
                                      <p:cBhvr>
                                        <p:cTn id="59"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20853"/>
                                        </p:tgtEl>
                                      </p:cBhvr>
                                    </p:animEffect>
                                    <p:set>
                                      <p:cBhvr>
                                        <p:cTn id="63"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20851"/>
                                        </p:tgtEl>
                                      </p:cBhvr>
                                    </p:animEffect>
                                    <p:set>
                                      <p:cBhvr>
                                        <p:cTn id="67"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20834"/>
                                        </p:tgtEl>
                                      </p:cBhvr>
                                    </p:animEffect>
                                    <p:set>
                                      <p:cBhvr>
                                        <p:cTn id="71"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2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24840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16238" y="1303338"/>
            <a:ext cx="7446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Trong xây dựng tiềm lực quốc phòng an ninh, tiềm lực chính trị tinh thần là:</a:t>
            </a:r>
            <a:endParaRPr lang="en-US" altLang="en-US" sz="2200" b="1" i="1"/>
          </a:p>
        </p:txBody>
      </p:sp>
      <p:sp>
        <p:nvSpPr>
          <p:cNvPr id="65541" name="AutoShape 5"/>
          <p:cNvSpPr>
            <a:spLocks noChangeArrowheads="1"/>
          </p:cNvSpPr>
          <p:nvPr/>
        </p:nvSpPr>
        <p:spPr bwMode="auto">
          <a:xfrm>
            <a:off x="1905000" y="4191000"/>
            <a:ext cx="3886200" cy="12255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Nhân tố cơ bản tạo </a:t>
            </a:r>
          </a:p>
          <a:p>
            <a:pPr algn="ctr">
              <a:spcBef>
                <a:spcPct val="0"/>
              </a:spcBef>
              <a:buFontTx/>
              <a:buNone/>
            </a:pPr>
            <a:r>
              <a:rPr lang="en-US" altLang="en-US" sz="2400"/>
              <a:t>nên sức mạnh của quốc </a:t>
            </a:r>
          </a:p>
          <a:p>
            <a:pPr algn="ctr">
              <a:spcBef>
                <a:spcPct val="0"/>
              </a:spcBef>
              <a:buFontTx/>
              <a:buNone/>
            </a:pPr>
            <a:r>
              <a:rPr lang="en-US" altLang="en-US" sz="2400"/>
              <a:t>phòng, an ninh</a:t>
            </a:r>
          </a:p>
        </p:txBody>
      </p:sp>
      <p:sp>
        <p:nvSpPr>
          <p:cNvPr id="65546" name="AutoShape 10"/>
          <p:cNvSpPr>
            <a:spLocks noChangeArrowheads="1"/>
          </p:cNvSpPr>
          <p:nvPr/>
        </p:nvSpPr>
        <p:spPr bwMode="auto">
          <a:xfrm>
            <a:off x="6254750" y="2590800"/>
            <a:ext cx="3867150" cy="12271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Nhân tố chủ yếu </a:t>
            </a:r>
          </a:p>
          <a:p>
            <a:pPr algn="ctr">
              <a:spcBef>
                <a:spcPct val="0"/>
              </a:spcBef>
              <a:buFontTx/>
              <a:buNone/>
            </a:pPr>
            <a:r>
              <a:rPr lang="en-US" altLang="en-US" sz="2400"/>
              <a:t>tạo nên sức mạnh quốc </a:t>
            </a:r>
          </a:p>
          <a:p>
            <a:pPr algn="ctr">
              <a:spcBef>
                <a:spcPct val="0"/>
              </a:spcBef>
              <a:buFontTx/>
              <a:buNone/>
            </a:pPr>
            <a:r>
              <a:rPr lang="en-US" altLang="en-US" sz="2400"/>
              <a:t>phòng, an ninh </a:t>
            </a:r>
            <a:endParaRPr lang="vi-VN" altLang="en-US" sz="2400" b="1"/>
          </a:p>
        </p:txBody>
      </p:sp>
      <p:sp>
        <p:nvSpPr>
          <p:cNvPr id="35848" name="Text Box 16"/>
          <p:cNvSpPr txBox="1">
            <a:spLocks noChangeArrowheads="1"/>
          </p:cNvSpPr>
          <p:nvPr/>
        </p:nvSpPr>
        <p:spPr bwMode="auto">
          <a:xfrm>
            <a:off x="1579564" y="1279526"/>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30</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25475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58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229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24840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254750" y="6238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248400" y="6235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25475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254750" y="6234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254750" y="6238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262688"/>
            <a:ext cx="10541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58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1"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238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05000" y="2590800"/>
            <a:ext cx="3886200" cy="12271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Yếu tố hàng đầu </a:t>
            </a:r>
          </a:p>
          <a:p>
            <a:pPr algn="ctr">
              <a:spcBef>
                <a:spcPct val="0"/>
              </a:spcBef>
              <a:buFontTx/>
              <a:buNone/>
            </a:pPr>
            <a:r>
              <a:rPr lang="en-US" altLang="en-US" sz="2400"/>
              <a:t>tạo nên sức mạnh quốc </a:t>
            </a:r>
          </a:p>
          <a:p>
            <a:pPr algn="ctr">
              <a:spcBef>
                <a:spcPct val="0"/>
              </a:spcBef>
              <a:buFontTx/>
              <a:buNone/>
            </a:pPr>
            <a:r>
              <a:rPr lang="en-US" altLang="en-US" sz="2400"/>
              <a:t>phòng, an ninh </a:t>
            </a:r>
            <a:endParaRPr lang="vi-VN" altLang="en-US" sz="2400" b="1"/>
          </a:p>
        </p:txBody>
      </p:sp>
      <p:sp>
        <p:nvSpPr>
          <p:cNvPr id="28" name="AutoShape 10"/>
          <p:cNvSpPr>
            <a:spLocks noChangeArrowheads="1"/>
          </p:cNvSpPr>
          <p:nvPr/>
        </p:nvSpPr>
        <p:spPr bwMode="auto">
          <a:xfrm>
            <a:off x="6254750" y="4191000"/>
            <a:ext cx="3867150" cy="12255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Yếu tố quan trọng </a:t>
            </a:r>
          </a:p>
          <a:p>
            <a:pPr algn="ctr" eaLnBrk="1" hangingPunct="1">
              <a:spcBef>
                <a:spcPct val="0"/>
              </a:spcBef>
              <a:buFontTx/>
              <a:buNone/>
            </a:pPr>
            <a:r>
              <a:rPr lang="en-US" altLang="en-US" sz="2400"/>
              <a:t>trong sự nghiệp bảo vệ </a:t>
            </a:r>
          </a:p>
          <a:p>
            <a:pPr algn="ctr" eaLnBrk="1" hangingPunct="1">
              <a:spcBef>
                <a:spcPct val="0"/>
              </a:spcBef>
              <a:buFontTx/>
              <a:buNone/>
            </a:pPr>
            <a:r>
              <a:rPr lang="en-US" altLang="en-US" sz="2400"/>
              <a:t>Tổ quốc</a:t>
            </a:r>
            <a:endParaRPr lang="en-US" altLang="en-US" sz="2400" b="1"/>
          </a:p>
        </p:txBody>
      </p:sp>
      <p:pic>
        <p:nvPicPr>
          <p:cNvPr id="3586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22906"/>
                                        </p:tgtEl>
                                      </p:cBhvr>
                                    </p:animEffect>
                                    <p:set>
                                      <p:cBhvr>
                                        <p:cTn id="43"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22905"/>
                                        </p:tgtEl>
                                      </p:cBhvr>
                                    </p:animEffect>
                                    <p:set>
                                      <p:cBhvr>
                                        <p:cTn id="47"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22904"/>
                                        </p:tgtEl>
                                      </p:cBhvr>
                                    </p:animEffect>
                                    <p:set>
                                      <p:cBhvr>
                                        <p:cTn id="51"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22903"/>
                                        </p:tgtEl>
                                      </p:cBhvr>
                                    </p:animEffect>
                                    <p:set>
                                      <p:cBhvr>
                                        <p:cTn id="55"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22902"/>
                                        </p:tgtEl>
                                      </p:cBhvr>
                                    </p:animEffect>
                                    <p:set>
                                      <p:cBhvr>
                                        <p:cTn id="59"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22901"/>
                                        </p:tgtEl>
                                      </p:cBhvr>
                                    </p:animEffect>
                                    <p:set>
                                      <p:cBhvr>
                                        <p:cTn id="63"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22899"/>
                                        </p:tgtEl>
                                      </p:cBhvr>
                                    </p:animEffect>
                                    <p:set>
                                      <p:cBhvr>
                                        <p:cTn id="67"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22882"/>
                                        </p:tgtEl>
                                      </p:cBhvr>
                                    </p:animEffect>
                                    <p:set>
                                      <p:cBhvr>
                                        <p:cTn id="71"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Oval 2"/>
          <p:cNvSpPr>
            <a:spLocks noChangeArrowheads="1"/>
          </p:cNvSpPr>
          <p:nvPr/>
        </p:nvSpPr>
        <p:spPr bwMode="auto">
          <a:xfrm>
            <a:off x="6348413" y="6216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61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24200" y="1143001"/>
            <a:ext cx="723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Xây dựng tiềm lực khoa học công nghệ của nền quốc phòng toàn dân, an ninh nhân dân là:</a:t>
            </a:r>
          </a:p>
        </p:txBody>
      </p:sp>
      <p:sp>
        <p:nvSpPr>
          <p:cNvPr id="65541" name="AutoShape 5"/>
          <p:cNvSpPr>
            <a:spLocks noChangeArrowheads="1"/>
          </p:cNvSpPr>
          <p:nvPr/>
        </p:nvSpPr>
        <p:spPr bwMode="auto">
          <a:xfrm>
            <a:off x="1828800" y="2057400"/>
            <a:ext cx="4152900" cy="16764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A. </a:t>
            </a:r>
            <a:r>
              <a:rPr lang="en-US" sz="2400" dirty="0" err="1">
                <a:solidFill>
                  <a:schemeClr val="tx1"/>
                </a:solidFill>
              </a:rPr>
              <a:t>Tạo</a:t>
            </a:r>
            <a:r>
              <a:rPr lang="en-US" sz="2400" dirty="0">
                <a:solidFill>
                  <a:schemeClr val="tx1"/>
                </a:solidFill>
              </a:rPr>
              <a:t> </a:t>
            </a:r>
            <a:r>
              <a:rPr lang="en-US" sz="2400" dirty="0" err="1">
                <a:solidFill>
                  <a:schemeClr val="tx1"/>
                </a:solidFill>
              </a:rPr>
              <a:t>nên</a:t>
            </a:r>
            <a:r>
              <a:rPr lang="en-US" sz="2400" dirty="0">
                <a:solidFill>
                  <a:schemeClr val="tx1"/>
                </a:solidFill>
              </a:rPr>
              <a:t>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về</a:t>
            </a:r>
            <a:r>
              <a:rPr lang="en-US" sz="2400" dirty="0">
                <a:solidFill>
                  <a:schemeClr val="tx1"/>
                </a:solidFill>
              </a:rPr>
              <a:t> </a:t>
            </a:r>
          </a:p>
          <a:p>
            <a:pPr algn="ctr">
              <a:defRPr/>
            </a:pPr>
            <a:r>
              <a:rPr lang="en-US" sz="2400" dirty="0" err="1">
                <a:solidFill>
                  <a:schemeClr val="tx1"/>
                </a:solidFill>
              </a:rPr>
              <a:t>khoa</a:t>
            </a:r>
            <a:r>
              <a:rPr lang="en-US" sz="2400" dirty="0">
                <a:solidFill>
                  <a:schemeClr val="tx1"/>
                </a:solidFill>
              </a:rPr>
              <a:t> </a:t>
            </a:r>
            <a:r>
              <a:rPr lang="en-US" sz="2400" dirty="0" err="1">
                <a:solidFill>
                  <a:schemeClr val="tx1"/>
                </a:solidFill>
              </a:rPr>
              <a:t>học</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nghệ</a:t>
            </a:r>
            <a:r>
              <a:rPr lang="en-US" sz="2400" dirty="0">
                <a:solidFill>
                  <a:schemeClr val="tx1"/>
                </a:solidFill>
              </a:rPr>
              <a:t> </a:t>
            </a:r>
            <a:r>
              <a:rPr lang="en-US" sz="2400" dirty="0" err="1">
                <a:solidFill>
                  <a:schemeClr val="tx1"/>
                </a:solidFill>
              </a:rPr>
              <a:t>của</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r>
              <a:rPr lang="en-US" sz="2400" dirty="0">
                <a:solidFill>
                  <a:schemeClr val="tx1"/>
                </a:solidFill>
              </a:rPr>
              <a:t> </a:t>
            </a:r>
            <a:r>
              <a:rPr lang="en-US" sz="2400" dirty="0" err="1">
                <a:solidFill>
                  <a:schemeClr val="tx1"/>
                </a:solidFill>
              </a:rPr>
              <a:t>để</a:t>
            </a:r>
            <a:r>
              <a:rPr lang="en-US" sz="2400" dirty="0">
                <a:solidFill>
                  <a:schemeClr val="tx1"/>
                </a:solidFill>
              </a:rPr>
              <a:t> </a:t>
            </a:r>
            <a:r>
              <a:rPr lang="en-US" sz="2400" dirty="0" err="1">
                <a:solidFill>
                  <a:schemeClr val="tx1"/>
                </a:solidFill>
              </a:rPr>
              <a:t>khai</a:t>
            </a:r>
            <a:r>
              <a:rPr lang="en-US" sz="2400" dirty="0">
                <a:solidFill>
                  <a:schemeClr val="tx1"/>
                </a:solidFill>
              </a:rPr>
              <a:t> </a:t>
            </a:r>
            <a:r>
              <a:rPr lang="en-US" sz="2400" dirty="0" err="1">
                <a:solidFill>
                  <a:schemeClr val="tx1"/>
                </a:solidFill>
              </a:rPr>
              <a:t>thác</a:t>
            </a:r>
            <a:r>
              <a:rPr lang="en-US" sz="2400" dirty="0">
                <a:solidFill>
                  <a:schemeClr val="tx1"/>
                </a:solidFill>
              </a:rPr>
              <a:t> </a:t>
            </a:r>
            <a:r>
              <a:rPr lang="en-US" sz="2400" dirty="0" err="1">
                <a:solidFill>
                  <a:schemeClr val="tx1"/>
                </a:solidFill>
              </a:rPr>
              <a:t>phục</a:t>
            </a:r>
            <a:r>
              <a:rPr lang="en-US" sz="2400" dirty="0">
                <a:solidFill>
                  <a:schemeClr val="tx1"/>
                </a:solidFill>
              </a:rPr>
              <a:t> </a:t>
            </a:r>
          </a:p>
          <a:p>
            <a:pPr algn="ctr">
              <a:defRPr/>
            </a:pPr>
            <a:r>
              <a:rPr lang="en-US" sz="2400" dirty="0" err="1">
                <a:solidFill>
                  <a:schemeClr val="tx1"/>
                </a:solidFill>
              </a:rPr>
              <a:t>vụ</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an </a:t>
            </a:r>
            <a:r>
              <a:rPr lang="en-US" sz="2400" dirty="0" err="1">
                <a:solidFill>
                  <a:schemeClr val="tx1"/>
                </a:solidFill>
              </a:rPr>
              <a:t>ninh</a:t>
            </a:r>
            <a:endParaRPr lang="en-US" sz="2400" dirty="0">
              <a:solidFill>
                <a:schemeClr val="tx1"/>
              </a:solidFill>
            </a:endParaRPr>
          </a:p>
        </p:txBody>
      </p:sp>
      <p:sp>
        <p:nvSpPr>
          <p:cNvPr id="65549" name="AutoShape 13"/>
          <p:cNvSpPr>
            <a:spLocks noChangeArrowheads="1"/>
          </p:cNvSpPr>
          <p:nvPr/>
        </p:nvSpPr>
        <p:spPr bwMode="auto">
          <a:xfrm>
            <a:off x="6235700" y="2057400"/>
            <a:ext cx="4064000" cy="16764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Tạo</a:t>
            </a:r>
            <a:r>
              <a:rPr lang="en-US" sz="2400" dirty="0">
                <a:solidFill>
                  <a:schemeClr val="tx1"/>
                </a:solidFill>
              </a:rPr>
              <a:t> </a:t>
            </a:r>
            <a:r>
              <a:rPr lang="en-US" sz="2400" dirty="0" err="1">
                <a:solidFill>
                  <a:schemeClr val="tx1"/>
                </a:solidFill>
              </a:rPr>
              <a:t>nên</a:t>
            </a:r>
            <a:r>
              <a:rPr lang="en-US" sz="2400" dirty="0">
                <a:solidFill>
                  <a:schemeClr val="tx1"/>
                </a:solidFill>
              </a:rPr>
              <a:t>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p>
          <a:p>
            <a:pPr algn="ctr">
              <a:defRPr/>
            </a:pPr>
            <a:r>
              <a:rPr lang="en-US" sz="2400" dirty="0" err="1">
                <a:solidFill>
                  <a:schemeClr val="tx1"/>
                </a:solidFill>
              </a:rPr>
              <a:t>về</a:t>
            </a:r>
            <a:r>
              <a:rPr lang="en-US" sz="2400" dirty="0">
                <a:solidFill>
                  <a:schemeClr val="tx1"/>
                </a:solidFill>
              </a:rPr>
              <a:t> </a:t>
            </a:r>
            <a:r>
              <a:rPr lang="en-US" sz="2400" dirty="0" err="1">
                <a:solidFill>
                  <a:schemeClr val="tx1"/>
                </a:solidFill>
              </a:rPr>
              <a:t>vũ</a:t>
            </a:r>
            <a:r>
              <a:rPr lang="en-US" sz="2400" dirty="0">
                <a:solidFill>
                  <a:schemeClr val="tx1"/>
                </a:solidFill>
              </a:rPr>
              <a:t> </a:t>
            </a:r>
            <a:r>
              <a:rPr lang="en-US" sz="2400" dirty="0" err="1">
                <a:solidFill>
                  <a:schemeClr val="tx1"/>
                </a:solidFill>
              </a:rPr>
              <a:t>khí</a:t>
            </a:r>
            <a:r>
              <a:rPr lang="en-US" sz="2400" dirty="0">
                <a:solidFill>
                  <a:schemeClr val="tx1"/>
                </a:solidFill>
              </a:rPr>
              <a:t> </a:t>
            </a:r>
            <a:r>
              <a:rPr lang="en-US" sz="2400" dirty="0" err="1">
                <a:solidFill>
                  <a:schemeClr val="tx1"/>
                </a:solidFill>
              </a:rPr>
              <a:t>trang</a:t>
            </a:r>
            <a:r>
              <a:rPr lang="en-US" sz="2400" dirty="0">
                <a:solidFill>
                  <a:schemeClr val="tx1"/>
                </a:solidFill>
              </a:rPr>
              <a:t> </a:t>
            </a:r>
            <a:r>
              <a:rPr lang="en-US" sz="2400" dirty="0" err="1">
                <a:solidFill>
                  <a:schemeClr val="tx1"/>
                </a:solidFill>
              </a:rPr>
              <a:t>bị</a:t>
            </a:r>
            <a:r>
              <a:rPr lang="en-US" sz="2400" dirty="0">
                <a:solidFill>
                  <a:schemeClr val="tx1"/>
                </a:solidFill>
              </a:rPr>
              <a:t> </a:t>
            </a:r>
            <a:r>
              <a:rPr lang="en-US" sz="2400" dirty="0" err="1">
                <a:solidFill>
                  <a:schemeClr val="tx1"/>
                </a:solidFill>
              </a:rPr>
              <a:t>kỹ</a:t>
            </a:r>
            <a:r>
              <a:rPr lang="en-US" sz="2400" dirty="0">
                <a:solidFill>
                  <a:schemeClr val="tx1"/>
                </a:solidFill>
              </a:rPr>
              <a:t> </a:t>
            </a:r>
            <a:r>
              <a:rPr lang="en-US" sz="2400" dirty="0" err="1">
                <a:solidFill>
                  <a:schemeClr val="tx1"/>
                </a:solidFill>
              </a:rPr>
              <a:t>thuật</a:t>
            </a:r>
            <a:r>
              <a:rPr lang="en-US" sz="2400" dirty="0">
                <a:solidFill>
                  <a:schemeClr val="tx1"/>
                </a:solidFill>
              </a:rPr>
              <a:t> </a:t>
            </a:r>
          </a:p>
          <a:p>
            <a:pPr algn="ctr">
              <a:defRPr/>
            </a:pPr>
            <a:r>
              <a:rPr lang="en-US" sz="2400" dirty="0" err="1">
                <a:solidFill>
                  <a:schemeClr val="tx1"/>
                </a:solidFill>
              </a:rPr>
              <a:t>để</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đất</a:t>
            </a:r>
            <a:r>
              <a:rPr lang="en-US" sz="2400" dirty="0">
                <a:solidFill>
                  <a:schemeClr val="tx1"/>
                </a:solidFill>
              </a:rPr>
              <a:t> </a:t>
            </a:r>
            <a:r>
              <a:rPr lang="en-US" sz="2400" dirty="0" err="1">
                <a:solidFill>
                  <a:schemeClr val="tx1"/>
                </a:solidFill>
              </a:rPr>
              <a:t>nước</a:t>
            </a:r>
            <a:endParaRPr lang="vi-VN" sz="2300" b="1" dirty="0">
              <a:solidFill>
                <a:schemeClr val="tx1"/>
              </a:solidFill>
            </a:endParaRPr>
          </a:p>
        </p:txBody>
      </p:sp>
      <p:pic>
        <p:nvPicPr>
          <p:cNvPr id="1362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1" name="Oval 19"/>
          <p:cNvSpPr>
            <a:spLocks noChangeArrowheads="1"/>
          </p:cNvSpPr>
          <p:nvPr/>
        </p:nvSpPr>
        <p:spPr bwMode="auto">
          <a:xfrm>
            <a:off x="6362700" y="6216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687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13900" y="61356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3" name="Oval 21"/>
          <p:cNvSpPr>
            <a:spLocks noChangeArrowheads="1"/>
          </p:cNvSpPr>
          <p:nvPr/>
        </p:nvSpPr>
        <p:spPr bwMode="auto">
          <a:xfrm>
            <a:off x="6362700" y="6216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6214" name="Oval 22"/>
          <p:cNvSpPr>
            <a:spLocks noChangeArrowheads="1"/>
          </p:cNvSpPr>
          <p:nvPr/>
        </p:nvSpPr>
        <p:spPr bwMode="auto">
          <a:xfrm>
            <a:off x="6362700" y="6224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6215" name="Oval 23"/>
          <p:cNvSpPr>
            <a:spLocks noChangeArrowheads="1"/>
          </p:cNvSpPr>
          <p:nvPr/>
        </p:nvSpPr>
        <p:spPr bwMode="auto">
          <a:xfrm>
            <a:off x="6362700" y="6224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6216" name="Oval 24"/>
          <p:cNvSpPr>
            <a:spLocks noChangeArrowheads="1"/>
          </p:cNvSpPr>
          <p:nvPr/>
        </p:nvSpPr>
        <p:spPr bwMode="auto">
          <a:xfrm>
            <a:off x="6362700"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6217" name="Oval 25"/>
          <p:cNvSpPr>
            <a:spLocks noChangeArrowheads="1"/>
          </p:cNvSpPr>
          <p:nvPr/>
        </p:nvSpPr>
        <p:spPr bwMode="auto">
          <a:xfrm>
            <a:off x="6362700" y="6224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6218" name="Oval 26"/>
          <p:cNvSpPr>
            <a:spLocks noChangeArrowheads="1"/>
          </p:cNvSpPr>
          <p:nvPr/>
        </p:nvSpPr>
        <p:spPr bwMode="auto">
          <a:xfrm>
            <a:off x="6367463" y="6216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6219" name="Text Box 27"/>
          <p:cNvSpPr txBox="1">
            <a:spLocks noChangeArrowheads="1"/>
          </p:cNvSpPr>
          <p:nvPr/>
        </p:nvSpPr>
        <p:spPr bwMode="auto">
          <a:xfrm>
            <a:off x="4953000" y="6262688"/>
            <a:ext cx="10668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36882" name="Text Box 29"/>
          <p:cNvSpPr txBox="1">
            <a:spLocks noChangeArrowheads="1"/>
          </p:cNvSpPr>
          <p:nvPr/>
        </p:nvSpPr>
        <p:spPr bwMode="auto">
          <a:xfrm>
            <a:off x="1790700" y="1371601"/>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31</a:t>
            </a:r>
          </a:p>
        </p:txBody>
      </p:sp>
      <p:pic>
        <p:nvPicPr>
          <p:cNvPr id="3688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4" name="Text Box 69"/>
          <p:cNvSpPr txBox="1">
            <a:spLocks noChangeArrowheads="1"/>
          </p:cNvSpPr>
          <p:nvPr/>
        </p:nvSpPr>
        <p:spPr bwMode="auto">
          <a:xfrm>
            <a:off x="2184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76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1790700" y="3962401"/>
            <a:ext cx="4229100" cy="1603375"/>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Tạo</a:t>
            </a:r>
            <a:r>
              <a:rPr lang="en-US" sz="2400" dirty="0">
                <a:solidFill>
                  <a:schemeClr val="tx1"/>
                </a:solidFill>
              </a:rPr>
              <a:t> </a:t>
            </a:r>
            <a:r>
              <a:rPr lang="en-US" sz="2400" dirty="0" err="1">
                <a:solidFill>
                  <a:schemeClr val="tx1"/>
                </a:solidFill>
              </a:rPr>
              <a:t>nên</a:t>
            </a:r>
            <a:r>
              <a:rPr lang="en-US" sz="2400" dirty="0">
                <a:solidFill>
                  <a:schemeClr val="tx1"/>
                </a:solidFill>
              </a:rPr>
              <a:t>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p>
          <a:p>
            <a:pPr algn="ctr">
              <a:defRPr/>
            </a:pPr>
            <a:r>
              <a:rPr lang="en-US" sz="2400" dirty="0" err="1">
                <a:solidFill>
                  <a:schemeClr val="tx1"/>
                </a:solidFill>
              </a:rPr>
              <a:t>huy</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đội</a:t>
            </a:r>
            <a:r>
              <a:rPr lang="en-US" sz="2400" dirty="0">
                <a:solidFill>
                  <a:schemeClr val="tx1"/>
                </a:solidFill>
              </a:rPr>
              <a:t> </a:t>
            </a:r>
            <a:r>
              <a:rPr lang="en-US" sz="2400" dirty="0" err="1">
                <a:solidFill>
                  <a:schemeClr val="tx1"/>
                </a:solidFill>
              </a:rPr>
              <a:t>ngũ</a:t>
            </a:r>
            <a:r>
              <a:rPr lang="en-US" sz="2400" dirty="0">
                <a:solidFill>
                  <a:schemeClr val="tx1"/>
                </a:solidFill>
              </a:rPr>
              <a:t> </a:t>
            </a:r>
            <a:r>
              <a:rPr lang="en-US" sz="2400" dirty="0" err="1">
                <a:solidFill>
                  <a:schemeClr val="tx1"/>
                </a:solidFill>
              </a:rPr>
              <a:t>cán</a:t>
            </a:r>
            <a:r>
              <a:rPr lang="en-US" sz="2400" dirty="0">
                <a:solidFill>
                  <a:schemeClr val="tx1"/>
                </a:solidFill>
              </a:rPr>
              <a:t> </a:t>
            </a:r>
            <a:r>
              <a:rPr lang="en-US" sz="2400" dirty="0" err="1">
                <a:solidFill>
                  <a:schemeClr val="tx1"/>
                </a:solidFill>
              </a:rPr>
              <a:t>bộ</a:t>
            </a:r>
            <a:r>
              <a:rPr lang="en-US" sz="2400" dirty="0">
                <a:solidFill>
                  <a:schemeClr val="tx1"/>
                </a:solidFill>
              </a:rPr>
              <a:t> </a:t>
            </a:r>
          </a:p>
          <a:p>
            <a:pPr algn="ctr">
              <a:defRPr/>
            </a:pPr>
            <a:r>
              <a:rPr lang="en-US" sz="2400" dirty="0" err="1">
                <a:solidFill>
                  <a:schemeClr val="tx1"/>
                </a:solidFill>
              </a:rPr>
              <a:t>khoa</a:t>
            </a:r>
            <a:r>
              <a:rPr lang="en-US" sz="2400" dirty="0">
                <a:solidFill>
                  <a:schemeClr val="tx1"/>
                </a:solidFill>
              </a:rPr>
              <a:t> </a:t>
            </a:r>
            <a:r>
              <a:rPr lang="en-US" sz="2400" dirty="0" err="1">
                <a:solidFill>
                  <a:schemeClr val="tx1"/>
                </a:solidFill>
              </a:rPr>
              <a:t>học</a:t>
            </a:r>
            <a:r>
              <a:rPr lang="en-US" sz="2400" dirty="0">
                <a:solidFill>
                  <a:schemeClr val="tx1"/>
                </a:solidFill>
              </a:rPr>
              <a:t> </a:t>
            </a:r>
            <a:r>
              <a:rPr lang="en-US" sz="2400" dirty="0" err="1">
                <a:solidFill>
                  <a:schemeClr val="tx1"/>
                </a:solidFill>
              </a:rPr>
              <a:t>kỹ</a:t>
            </a:r>
            <a:r>
              <a:rPr lang="en-US" sz="2400" dirty="0">
                <a:solidFill>
                  <a:schemeClr val="tx1"/>
                </a:solidFill>
              </a:rPr>
              <a:t> </a:t>
            </a:r>
            <a:r>
              <a:rPr lang="en-US" sz="2400" dirty="0" err="1">
                <a:solidFill>
                  <a:schemeClr val="tx1"/>
                </a:solidFill>
              </a:rPr>
              <a:t>thuật</a:t>
            </a:r>
            <a:r>
              <a:rPr lang="en-US" sz="2400" dirty="0">
                <a:solidFill>
                  <a:schemeClr val="tx1"/>
                </a:solidFill>
              </a:rPr>
              <a:t> </a:t>
            </a:r>
            <a:r>
              <a:rPr lang="en-US" sz="2400" dirty="0" err="1">
                <a:solidFill>
                  <a:schemeClr val="tx1"/>
                </a:solidFill>
              </a:rPr>
              <a:t>phục</a:t>
            </a:r>
            <a:r>
              <a:rPr lang="en-US" sz="2400" dirty="0">
                <a:solidFill>
                  <a:schemeClr val="tx1"/>
                </a:solidFill>
              </a:rPr>
              <a:t> </a:t>
            </a:r>
            <a:r>
              <a:rPr lang="en-US" sz="2400" dirty="0" err="1">
                <a:solidFill>
                  <a:schemeClr val="tx1"/>
                </a:solidFill>
              </a:rPr>
              <a:t>vụ</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an </a:t>
            </a:r>
            <a:r>
              <a:rPr lang="en-US" sz="2400" dirty="0" err="1">
                <a:solidFill>
                  <a:schemeClr val="tx1"/>
                </a:solidFill>
              </a:rPr>
              <a:t>ninh</a:t>
            </a:r>
            <a:endParaRPr lang="vi-VN" sz="2300" b="1" dirty="0">
              <a:solidFill>
                <a:schemeClr val="tx1"/>
              </a:solidFill>
            </a:endParaRPr>
          </a:p>
        </p:txBody>
      </p:sp>
      <p:sp>
        <p:nvSpPr>
          <p:cNvPr id="29" name="AutoShape 13"/>
          <p:cNvSpPr>
            <a:spLocks noChangeArrowheads="1"/>
          </p:cNvSpPr>
          <p:nvPr/>
        </p:nvSpPr>
        <p:spPr bwMode="auto">
          <a:xfrm>
            <a:off x="6235701" y="3962401"/>
            <a:ext cx="4060825" cy="1603375"/>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Tạo</a:t>
            </a:r>
            <a:r>
              <a:rPr lang="en-US" sz="2400" dirty="0">
                <a:solidFill>
                  <a:schemeClr val="tx1"/>
                </a:solidFill>
              </a:rPr>
              <a:t> </a:t>
            </a:r>
            <a:r>
              <a:rPr lang="en-US" sz="2400" dirty="0" err="1">
                <a:solidFill>
                  <a:schemeClr val="tx1"/>
                </a:solidFill>
              </a:rPr>
              <a:t>ra</a:t>
            </a:r>
            <a:r>
              <a:rPr lang="en-US" sz="2400" dirty="0">
                <a:solidFill>
                  <a:schemeClr val="tx1"/>
                </a:solidFill>
              </a:rPr>
              <a:t>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ứng</a:t>
            </a:r>
            <a:r>
              <a:rPr lang="en-US" sz="2400" dirty="0">
                <a:solidFill>
                  <a:schemeClr val="tx1"/>
                </a:solidFill>
              </a:rPr>
              <a:t> </a:t>
            </a:r>
          </a:p>
          <a:p>
            <a:pPr algn="ctr">
              <a:defRPr/>
            </a:pPr>
            <a:r>
              <a:rPr lang="en-US" sz="2400" dirty="0" err="1">
                <a:solidFill>
                  <a:schemeClr val="tx1"/>
                </a:solidFill>
              </a:rPr>
              <a:t>dụng</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quả</a:t>
            </a:r>
            <a:r>
              <a:rPr lang="en-US" sz="2400" dirty="0">
                <a:solidFill>
                  <a:schemeClr val="tx1"/>
                </a:solidFill>
              </a:rPr>
              <a:t> </a:t>
            </a:r>
            <a:r>
              <a:rPr lang="en-US" sz="2400" dirty="0" err="1">
                <a:solidFill>
                  <a:schemeClr val="tx1"/>
                </a:solidFill>
              </a:rPr>
              <a:t>nghiên</a:t>
            </a:r>
            <a:r>
              <a:rPr lang="en-US" sz="2400" dirty="0">
                <a:solidFill>
                  <a:schemeClr val="tx1"/>
                </a:solidFill>
              </a:rPr>
              <a:t> </a:t>
            </a:r>
            <a:r>
              <a:rPr lang="en-US" sz="2400" dirty="0" err="1">
                <a:solidFill>
                  <a:schemeClr val="tx1"/>
                </a:solidFill>
              </a:rPr>
              <a:t>cứu</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khoa</a:t>
            </a:r>
            <a:r>
              <a:rPr lang="en-US" sz="2400" dirty="0">
                <a:solidFill>
                  <a:schemeClr val="tx1"/>
                </a:solidFill>
              </a:rPr>
              <a:t> </a:t>
            </a:r>
            <a:r>
              <a:rPr lang="en-US" sz="2400" dirty="0" err="1">
                <a:solidFill>
                  <a:schemeClr val="tx1"/>
                </a:solidFill>
              </a:rPr>
              <a:t>học</a:t>
            </a:r>
            <a:r>
              <a:rPr lang="en-US" sz="2400" dirty="0">
                <a:solidFill>
                  <a:schemeClr val="tx1"/>
                </a:solidFill>
              </a:rPr>
              <a:t> </a:t>
            </a:r>
            <a:r>
              <a:rPr lang="en-US" sz="2400" dirty="0" err="1">
                <a:solidFill>
                  <a:schemeClr val="tx1"/>
                </a:solidFill>
              </a:rPr>
              <a:t>công</a:t>
            </a:r>
            <a:r>
              <a:rPr lang="en-US" sz="2400" dirty="0">
                <a:solidFill>
                  <a:schemeClr val="tx1"/>
                </a:solidFill>
              </a:rPr>
              <a:t> </a:t>
            </a:r>
            <a:r>
              <a:rPr lang="en-US" sz="2400" dirty="0" err="1">
                <a:solidFill>
                  <a:schemeClr val="tx1"/>
                </a:solidFill>
              </a:rPr>
              <a:t>nghệ</a:t>
            </a:r>
            <a:r>
              <a:rPr lang="en-US" sz="2400" dirty="0">
                <a:solidFill>
                  <a:schemeClr val="tx1"/>
                </a:solidFill>
              </a:rPr>
              <a:t> </a:t>
            </a:r>
            <a:r>
              <a:rPr lang="en-US" sz="2400" dirty="0" err="1">
                <a:solidFill>
                  <a:schemeClr val="tx1"/>
                </a:solidFill>
              </a:rPr>
              <a:t>vào</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an </a:t>
            </a:r>
            <a:r>
              <a:rPr lang="en-US" sz="2400" dirty="0" err="1">
                <a:solidFill>
                  <a:schemeClr val="tx1"/>
                </a:solidFill>
              </a:rPr>
              <a:t>ninh</a:t>
            </a:r>
            <a:endParaRPr lang="vi-VN" sz="2400" b="1" dirty="0">
              <a:solidFill>
                <a:schemeClr val="tx1"/>
              </a:solidFill>
            </a:endParaRPr>
          </a:p>
        </p:txBody>
      </p:sp>
      <p:pic>
        <p:nvPicPr>
          <p:cNvPr id="3688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760"/>
                            </p:stCondLst>
                            <p:childTnLst>
                              <p:par>
                                <p:cTn id="22" presetID="4" presetClass="entr" presetSubtype="32"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out)">
                                      <p:cBhvr>
                                        <p:cTn id="24" dur="1000"/>
                                        <p:tgtEl>
                                          <p:spTgt spid="28"/>
                                        </p:tgtEl>
                                      </p:cBhvr>
                                    </p:animEffect>
                                  </p:childTnLst>
                                </p:cTn>
                              </p:par>
                            </p:childTnLst>
                          </p:cTn>
                        </p:par>
                        <p:par>
                          <p:cTn id="25" fill="hold" nodeType="afterGroup">
                            <p:stCondLst>
                              <p:cond delay="5760"/>
                            </p:stCondLst>
                            <p:childTnLst>
                              <p:par>
                                <p:cTn id="26" presetID="4" presetClass="entr" presetSubtype="32"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ox(out)">
                                      <p:cBhvr>
                                        <p:cTn id="28"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61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61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6210"/>
                </p:tgtEl>
              </p:cMediaNode>
            </p:audio>
            <p:seq concurrent="1" nextAc="seek">
              <p:cTn id="38" restart="whenNotActive" fill="hold" evtFilter="cancelBubble" nodeType="interactiveSeq">
                <p:stCondLst>
                  <p:cond evt="onClick" delay="0">
                    <p:tgtEl>
                      <p:spTgt spid="13621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6218"/>
                                        </p:tgtEl>
                                      </p:cBhvr>
                                    </p:animEffect>
                                    <p:set>
                                      <p:cBhvr>
                                        <p:cTn id="43" dur="1" fill="hold">
                                          <p:stCondLst>
                                            <p:cond delay="499"/>
                                          </p:stCondLst>
                                        </p:cTn>
                                        <p:tgtEl>
                                          <p:spTgt spid="13621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6217"/>
                                        </p:tgtEl>
                                      </p:cBhvr>
                                    </p:animEffect>
                                    <p:set>
                                      <p:cBhvr>
                                        <p:cTn id="47" dur="1" fill="hold">
                                          <p:stCondLst>
                                            <p:cond delay="499"/>
                                          </p:stCondLst>
                                        </p:cTn>
                                        <p:tgtEl>
                                          <p:spTgt spid="13621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6216"/>
                                        </p:tgtEl>
                                      </p:cBhvr>
                                    </p:animEffect>
                                    <p:set>
                                      <p:cBhvr>
                                        <p:cTn id="51" dur="1" fill="hold">
                                          <p:stCondLst>
                                            <p:cond delay="499"/>
                                          </p:stCondLst>
                                        </p:cTn>
                                        <p:tgtEl>
                                          <p:spTgt spid="13621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6215"/>
                                        </p:tgtEl>
                                      </p:cBhvr>
                                    </p:animEffect>
                                    <p:set>
                                      <p:cBhvr>
                                        <p:cTn id="55" dur="1" fill="hold">
                                          <p:stCondLst>
                                            <p:cond delay="499"/>
                                          </p:stCondLst>
                                        </p:cTn>
                                        <p:tgtEl>
                                          <p:spTgt spid="13621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6214"/>
                                        </p:tgtEl>
                                      </p:cBhvr>
                                    </p:animEffect>
                                    <p:set>
                                      <p:cBhvr>
                                        <p:cTn id="59" dur="1" fill="hold">
                                          <p:stCondLst>
                                            <p:cond delay="499"/>
                                          </p:stCondLst>
                                        </p:cTn>
                                        <p:tgtEl>
                                          <p:spTgt spid="13621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6213"/>
                                        </p:tgtEl>
                                      </p:cBhvr>
                                    </p:animEffect>
                                    <p:set>
                                      <p:cBhvr>
                                        <p:cTn id="63" dur="1" fill="hold">
                                          <p:stCondLst>
                                            <p:cond delay="499"/>
                                          </p:stCondLst>
                                        </p:cTn>
                                        <p:tgtEl>
                                          <p:spTgt spid="13621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6211"/>
                                        </p:tgtEl>
                                      </p:cBhvr>
                                    </p:animEffect>
                                    <p:set>
                                      <p:cBhvr>
                                        <p:cTn id="67" dur="1" fill="hold">
                                          <p:stCondLst>
                                            <p:cond delay="499"/>
                                          </p:stCondLst>
                                        </p:cTn>
                                        <p:tgtEl>
                                          <p:spTgt spid="13621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6194"/>
                                        </p:tgtEl>
                                      </p:cBhvr>
                                    </p:animEffect>
                                    <p:set>
                                      <p:cBhvr>
                                        <p:cTn id="71" dur="1" fill="hold">
                                          <p:stCondLst>
                                            <p:cond delay="499"/>
                                          </p:stCondLst>
                                        </p:cTn>
                                        <p:tgtEl>
                                          <p:spTgt spid="13619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6219"/>
                  </p:tgtEl>
                </p:cond>
              </p:nextCondLst>
            </p:seq>
          </p:childTnLst>
        </p:cTn>
      </p:par>
    </p:tnLst>
    <p:bldLst>
      <p:bldP spid="136194" grpId="0" animBg="1"/>
      <p:bldP spid="65540" grpId="0"/>
      <p:bldP spid="65541" grpId="0" animBg="1"/>
      <p:bldP spid="65541" grpId="1" animBg="1"/>
      <p:bldP spid="65549" grpId="0" animBg="1"/>
      <p:bldP spid="136211" grpId="0" animBg="1"/>
      <p:bldP spid="136213" grpId="0" animBg="1"/>
      <p:bldP spid="136214" grpId="0" animBg="1"/>
      <p:bldP spid="136215" grpId="0" animBg="1"/>
      <p:bldP spid="136216" grpId="0" animBg="1"/>
      <p:bldP spid="136217" grpId="0" animBg="1"/>
      <p:bldP spid="136218" grpId="0" animBg="1"/>
      <p:bldP spid="28" grpId="0" animBg="1"/>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72200"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09900" y="1143000"/>
            <a:ext cx="72771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“Nền quốc phòng toàn dân là sức mạnh quốc phòng của đất nước được xây dựng trên nền tảng nhân lực, vật lực, tinh thần mang tính chất toàn dân, toàn diện, độc lập, tự chủ, tự cường” </a:t>
            </a:r>
            <a:r>
              <a:rPr lang="en-US" altLang="en-US" sz="2400"/>
              <a:t>là nội dung của:</a:t>
            </a:r>
          </a:p>
        </p:txBody>
      </p:sp>
      <p:sp>
        <p:nvSpPr>
          <p:cNvPr id="65541" name="AutoShape 5"/>
          <p:cNvSpPr>
            <a:spLocks noChangeArrowheads="1"/>
          </p:cNvSpPr>
          <p:nvPr/>
        </p:nvSpPr>
        <p:spPr bwMode="auto">
          <a:xfrm>
            <a:off x="6223000" y="2930526"/>
            <a:ext cx="3987800" cy="11842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Khái niệm </a:t>
            </a:r>
          </a:p>
          <a:p>
            <a:pPr algn="ctr">
              <a:spcBef>
                <a:spcPct val="0"/>
              </a:spcBef>
              <a:buFontTx/>
              <a:buNone/>
            </a:pPr>
            <a:r>
              <a:rPr lang="en-US" altLang="en-US" sz="2400"/>
              <a:t>nền quốc phòng toàn dân</a:t>
            </a:r>
          </a:p>
        </p:txBody>
      </p:sp>
      <p:sp>
        <p:nvSpPr>
          <p:cNvPr id="65549" name="AutoShape 13"/>
          <p:cNvSpPr>
            <a:spLocks noChangeArrowheads="1"/>
          </p:cNvSpPr>
          <p:nvPr/>
        </p:nvSpPr>
        <p:spPr bwMode="auto">
          <a:xfrm>
            <a:off x="6223000" y="4343400"/>
            <a:ext cx="39878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Quan điểm xây dưng </a:t>
            </a:r>
          </a:p>
          <a:p>
            <a:pPr algn="ctr">
              <a:spcBef>
                <a:spcPct val="0"/>
              </a:spcBef>
              <a:buFontTx/>
              <a:buNone/>
            </a:pPr>
            <a:r>
              <a:rPr lang="en-US" altLang="en-US" sz="2400"/>
              <a:t>nền quốc phòng toàn dân</a:t>
            </a:r>
            <a:endParaRPr lang="vi-VN" altLang="en-US" sz="2400" b="1"/>
          </a:p>
        </p:txBody>
      </p:sp>
      <p:sp>
        <p:nvSpPr>
          <p:cNvPr id="37896" name="Text Box 16"/>
          <p:cNvSpPr txBox="1">
            <a:spLocks noChangeArrowheads="1"/>
          </p:cNvSpPr>
          <p:nvPr/>
        </p:nvSpPr>
        <p:spPr bwMode="auto">
          <a:xfrm>
            <a:off x="1714500" y="1371600"/>
            <a:ext cx="12954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32</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78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0721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722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72200"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62675" y="6178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9906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79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9" name="Text Box 69"/>
          <p:cNvSpPr txBox="1">
            <a:spLocks noChangeArrowheads="1"/>
          </p:cNvSpPr>
          <p:nvPr/>
        </p:nvSpPr>
        <p:spPr bwMode="auto">
          <a:xfrm>
            <a:off x="2087564" y="762001"/>
            <a:ext cx="807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5000" y="2930526"/>
            <a:ext cx="3962400" cy="11842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Nhiệm vụ xây dựng </a:t>
            </a:r>
          </a:p>
          <a:p>
            <a:pPr algn="ctr" eaLnBrk="1" hangingPunct="1">
              <a:spcBef>
                <a:spcPct val="0"/>
              </a:spcBef>
              <a:buFontTx/>
              <a:buNone/>
            </a:pPr>
            <a:r>
              <a:rPr lang="en-US" altLang="en-US" sz="2400"/>
              <a:t>nền quốc phòng toàn dân</a:t>
            </a:r>
            <a:endParaRPr lang="en-US" altLang="en-US" sz="2400" b="1"/>
          </a:p>
        </p:txBody>
      </p:sp>
      <p:sp>
        <p:nvSpPr>
          <p:cNvPr id="28" name="AutoShape 13"/>
          <p:cNvSpPr>
            <a:spLocks noChangeArrowheads="1"/>
          </p:cNvSpPr>
          <p:nvPr/>
        </p:nvSpPr>
        <p:spPr bwMode="auto">
          <a:xfrm>
            <a:off x="1905000" y="4343400"/>
            <a:ext cx="39624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Đặc trưng </a:t>
            </a:r>
          </a:p>
          <a:p>
            <a:pPr algn="ctr" eaLnBrk="1" hangingPunct="1">
              <a:spcBef>
                <a:spcPct val="0"/>
              </a:spcBef>
              <a:buFontTx/>
              <a:buNone/>
            </a:pPr>
            <a:r>
              <a:rPr lang="en-US" altLang="en-US" sz="2400"/>
              <a:t>nền quốc phòng toàn dân</a:t>
            </a:r>
            <a:endParaRPr lang="en-US" altLang="en-US" sz="2400" b="1"/>
          </a:p>
        </p:txBody>
      </p:sp>
      <p:pic>
        <p:nvPicPr>
          <p:cNvPr id="3791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2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7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8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82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92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7242"/>
                                        </p:tgtEl>
                                      </p:cBhvr>
                                    </p:animEffect>
                                    <p:set>
                                      <p:cBhvr>
                                        <p:cTn id="43"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7241"/>
                                        </p:tgtEl>
                                      </p:cBhvr>
                                    </p:animEffect>
                                    <p:set>
                                      <p:cBhvr>
                                        <p:cTn id="47"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7240"/>
                                        </p:tgtEl>
                                      </p:cBhvr>
                                    </p:animEffect>
                                    <p:set>
                                      <p:cBhvr>
                                        <p:cTn id="51"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7239"/>
                                        </p:tgtEl>
                                      </p:cBhvr>
                                    </p:animEffect>
                                    <p:set>
                                      <p:cBhvr>
                                        <p:cTn id="55"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7238"/>
                                        </p:tgtEl>
                                      </p:cBhvr>
                                    </p:animEffect>
                                    <p:set>
                                      <p:cBhvr>
                                        <p:cTn id="59"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7237"/>
                                        </p:tgtEl>
                                      </p:cBhvr>
                                    </p:animEffect>
                                    <p:set>
                                      <p:cBhvr>
                                        <p:cTn id="63"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7235"/>
                                        </p:tgtEl>
                                      </p:cBhvr>
                                    </p:animEffect>
                                    <p:set>
                                      <p:cBhvr>
                                        <p:cTn id="67"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7218"/>
                                        </p:tgtEl>
                                      </p:cBhvr>
                                    </p:animEffect>
                                    <p:set>
                                      <p:cBhvr>
                                        <p:cTn id="71"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72200"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09900" y="1227138"/>
            <a:ext cx="7391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Tiềm lực kinh tế trong nội dung xây dựng tiềm lực quốc phòng toàn dân, an ninh nhân dân là điều kiện:</a:t>
            </a:r>
          </a:p>
        </p:txBody>
      </p:sp>
      <p:sp>
        <p:nvSpPr>
          <p:cNvPr id="65541" name="AutoShape 5"/>
          <p:cNvSpPr>
            <a:spLocks noChangeArrowheads="1"/>
          </p:cNvSpPr>
          <p:nvPr/>
        </p:nvSpPr>
        <p:spPr bwMode="auto">
          <a:xfrm>
            <a:off x="1935163" y="2514601"/>
            <a:ext cx="3987800" cy="1336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Tạo sức mạnh vật chất </a:t>
            </a:r>
          </a:p>
          <a:p>
            <a:pPr algn="ctr">
              <a:spcBef>
                <a:spcPct val="0"/>
              </a:spcBef>
              <a:buFontTx/>
              <a:buNone/>
            </a:pPr>
            <a:r>
              <a:rPr lang="en-US" altLang="en-US" sz="2400"/>
              <a:t>cho nền quốc phòng toàn </a:t>
            </a:r>
          </a:p>
          <a:p>
            <a:pPr algn="ctr">
              <a:spcBef>
                <a:spcPct val="0"/>
              </a:spcBef>
              <a:buFontTx/>
              <a:buNone/>
            </a:pPr>
            <a:r>
              <a:rPr lang="en-US" altLang="en-US" sz="2400"/>
              <a:t>dân, an ninh nhân dân</a:t>
            </a:r>
          </a:p>
        </p:txBody>
      </p:sp>
      <p:sp>
        <p:nvSpPr>
          <p:cNvPr id="65549" name="AutoShape 13"/>
          <p:cNvSpPr>
            <a:spLocks noChangeArrowheads="1"/>
          </p:cNvSpPr>
          <p:nvPr/>
        </p:nvSpPr>
        <p:spPr bwMode="auto">
          <a:xfrm>
            <a:off x="6223000" y="4191000"/>
            <a:ext cx="3987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Tạo nên thế trận chiến </a:t>
            </a:r>
          </a:p>
          <a:p>
            <a:pPr algn="ctr">
              <a:spcBef>
                <a:spcPct val="0"/>
              </a:spcBef>
              <a:buFontTx/>
              <a:buNone/>
            </a:pPr>
            <a:r>
              <a:rPr lang="en-US" altLang="en-US" sz="2400"/>
              <a:t>tranh toàn dân và trận địa </a:t>
            </a:r>
          </a:p>
          <a:p>
            <a:pPr algn="ctr">
              <a:spcBef>
                <a:spcPct val="0"/>
              </a:spcBef>
              <a:buFontTx/>
              <a:buNone/>
            </a:pPr>
            <a:r>
              <a:rPr lang="en-US" altLang="en-US" sz="2400"/>
              <a:t>an ninh nhân dân </a:t>
            </a:r>
            <a:endParaRPr lang="vi-VN" altLang="en-US" sz="2400" b="1"/>
          </a:p>
        </p:txBody>
      </p:sp>
      <p:sp>
        <p:nvSpPr>
          <p:cNvPr id="38920" name="Text Box 16"/>
          <p:cNvSpPr txBox="1">
            <a:spLocks noChangeArrowheads="1"/>
          </p:cNvSpPr>
          <p:nvPr/>
        </p:nvSpPr>
        <p:spPr bwMode="auto">
          <a:xfrm>
            <a:off x="1714500" y="1371600"/>
            <a:ext cx="12954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33</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892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0721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722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72200"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62675" y="6178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9906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893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3" name="Text Box 69"/>
          <p:cNvSpPr txBox="1">
            <a:spLocks noChangeArrowheads="1"/>
          </p:cNvSpPr>
          <p:nvPr/>
        </p:nvSpPr>
        <p:spPr bwMode="auto">
          <a:xfrm>
            <a:off x="2087564" y="762001"/>
            <a:ext cx="807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514601"/>
            <a:ext cx="3962400" cy="1336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Vật chất bảo đảm cho </a:t>
            </a:r>
          </a:p>
          <a:p>
            <a:pPr algn="ctr" eaLnBrk="1" hangingPunct="1">
              <a:spcBef>
                <a:spcPct val="0"/>
              </a:spcBef>
              <a:buFontTx/>
              <a:buNone/>
            </a:pPr>
            <a:r>
              <a:rPr lang="en-US" altLang="en-US" sz="2400"/>
              <a:t>xây dựng lực lượng vũ trang </a:t>
            </a:r>
          </a:p>
          <a:p>
            <a:pPr algn="ctr" eaLnBrk="1" hangingPunct="1">
              <a:spcBef>
                <a:spcPct val="0"/>
              </a:spcBef>
              <a:buFontTx/>
              <a:buNone/>
            </a:pPr>
            <a:r>
              <a:rPr lang="en-US" altLang="en-US" sz="2400"/>
              <a:t>và thế trận quốc phòng</a:t>
            </a:r>
            <a:endParaRPr lang="en-US" altLang="en-US" sz="2400" b="1"/>
          </a:p>
        </p:txBody>
      </p:sp>
      <p:sp>
        <p:nvSpPr>
          <p:cNvPr id="28" name="AutoShape 13"/>
          <p:cNvSpPr>
            <a:spLocks noChangeArrowheads="1"/>
          </p:cNvSpPr>
          <p:nvPr/>
        </p:nvSpPr>
        <p:spPr bwMode="auto">
          <a:xfrm>
            <a:off x="1905000" y="41910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Để phát triển nền </a:t>
            </a:r>
          </a:p>
          <a:p>
            <a:pPr algn="ctr" eaLnBrk="1" hangingPunct="1">
              <a:spcBef>
                <a:spcPct val="0"/>
              </a:spcBef>
              <a:buFontTx/>
              <a:buNone/>
            </a:pPr>
            <a:r>
              <a:rPr lang="en-US" altLang="en-US" sz="2400"/>
              <a:t>quốc phòng toàn dân, an </a:t>
            </a:r>
          </a:p>
          <a:p>
            <a:pPr algn="ctr" eaLnBrk="1" hangingPunct="1">
              <a:spcBef>
                <a:spcPct val="0"/>
              </a:spcBef>
              <a:buFontTx/>
              <a:buNone/>
            </a:pPr>
            <a:r>
              <a:rPr lang="en-US" altLang="en-US" sz="2400"/>
              <a:t>ninh nhân dân hiện đại</a:t>
            </a:r>
            <a:endParaRPr lang="en-US" altLang="en-US" sz="2400" b="1"/>
          </a:p>
        </p:txBody>
      </p:sp>
      <p:pic>
        <p:nvPicPr>
          <p:cNvPr id="3893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2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2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7242"/>
                                        </p:tgtEl>
                                      </p:cBhvr>
                                    </p:animEffect>
                                    <p:set>
                                      <p:cBhvr>
                                        <p:cTn id="43"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7241"/>
                                        </p:tgtEl>
                                      </p:cBhvr>
                                    </p:animEffect>
                                    <p:set>
                                      <p:cBhvr>
                                        <p:cTn id="47"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7240"/>
                                        </p:tgtEl>
                                      </p:cBhvr>
                                    </p:animEffect>
                                    <p:set>
                                      <p:cBhvr>
                                        <p:cTn id="51"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7239"/>
                                        </p:tgtEl>
                                      </p:cBhvr>
                                    </p:animEffect>
                                    <p:set>
                                      <p:cBhvr>
                                        <p:cTn id="55"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7238"/>
                                        </p:tgtEl>
                                      </p:cBhvr>
                                    </p:animEffect>
                                    <p:set>
                                      <p:cBhvr>
                                        <p:cTn id="59"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7237"/>
                                        </p:tgtEl>
                                      </p:cBhvr>
                                    </p:animEffect>
                                    <p:set>
                                      <p:cBhvr>
                                        <p:cTn id="63"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7235"/>
                                        </p:tgtEl>
                                      </p:cBhvr>
                                    </p:animEffect>
                                    <p:set>
                                      <p:cBhvr>
                                        <p:cTn id="67"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7218"/>
                                        </p:tgtEl>
                                      </p:cBhvr>
                                    </p:animEffect>
                                    <p:set>
                                      <p:cBhvr>
                                        <p:cTn id="71"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72200"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57500" y="1143001"/>
            <a:ext cx="75819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i="1"/>
              <a:t>“Tăng cường sự lãnh đạo của Đảng, sự quản lý của Nhà nước, trách nhiệm triển khai thực hiện của cơ quan, tổ chức và nhân dân đối với xây dựng nền quốc phòng toàn dân, an ninh nhân dân” </a:t>
            </a:r>
            <a:r>
              <a:rPr lang="en-US" altLang="en-US" sz="2300"/>
              <a:t>là một nội dung của:</a:t>
            </a:r>
          </a:p>
        </p:txBody>
      </p:sp>
      <p:sp>
        <p:nvSpPr>
          <p:cNvPr id="65541" name="AutoShape 5"/>
          <p:cNvSpPr>
            <a:spLocks noChangeArrowheads="1"/>
          </p:cNvSpPr>
          <p:nvPr/>
        </p:nvSpPr>
        <p:spPr bwMode="auto">
          <a:xfrm>
            <a:off x="1879600" y="4343401"/>
            <a:ext cx="3987800" cy="1336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Biện pháp xây dựng </a:t>
            </a:r>
          </a:p>
          <a:p>
            <a:pPr algn="ctr">
              <a:spcBef>
                <a:spcPct val="0"/>
              </a:spcBef>
              <a:buFontTx/>
              <a:buNone/>
            </a:pPr>
            <a:r>
              <a:rPr lang="en-US" altLang="en-US" sz="2400"/>
              <a:t>nền quốc phòng toàn dân, </a:t>
            </a:r>
          </a:p>
          <a:p>
            <a:pPr algn="ctr">
              <a:spcBef>
                <a:spcPct val="0"/>
              </a:spcBef>
              <a:buFontTx/>
              <a:buNone/>
            </a:pPr>
            <a:r>
              <a:rPr lang="en-US" altLang="en-US" sz="2400"/>
              <a:t>an ninh nhân dân</a:t>
            </a:r>
          </a:p>
        </p:txBody>
      </p:sp>
      <p:sp>
        <p:nvSpPr>
          <p:cNvPr id="65549" name="AutoShape 13"/>
          <p:cNvSpPr>
            <a:spLocks noChangeArrowheads="1"/>
          </p:cNvSpPr>
          <p:nvPr/>
        </p:nvSpPr>
        <p:spPr bwMode="auto">
          <a:xfrm>
            <a:off x="6248400" y="4343401"/>
            <a:ext cx="3987800" cy="1336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Nội dung xây dựng </a:t>
            </a:r>
          </a:p>
          <a:p>
            <a:pPr algn="ctr">
              <a:spcBef>
                <a:spcPct val="0"/>
              </a:spcBef>
              <a:buFontTx/>
              <a:buNone/>
            </a:pPr>
            <a:r>
              <a:rPr lang="en-US" altLang="en-US" sz="2400"/>
              <a:t>nền quốc phòng toàn dân, </a:t>
            </a:r>
          </a:p>
          <a:p>
            <a:pPr algn="ctr">
              <a:spcBef>
                <a:spcPct val="0"/>
              </a:spcBef>
              <a:buFontTx/>
              <a:buNone/>
            </a:pPr>
            <a:r>
              <a:rPr lang="en-US" altLang="en-US" sz="2400"/>
              <a:t>an ninh nhân dân</a:t>
            </a:r>
            <a:endParaRPr lang="vi-VN" altLang="en-US" sz="2400" b="1"/>
          </a:p>
        </p:txBody>
      </p:sp>
      <p:sp>
        <p:nvSpPr>
          <p:cNvPr id="39943" name="Text Box 16"/>
          <p:cNvSpPr txBox="1">
            <a:spLocks noChangeArrowheads="1"/>
          </p:cNvSpPr>
          <p:nvPr/>
        </p:nvSpPr>
        <p:spPr bwMode="auto">
          <a:xfrm>
            <a:off x="1714500" y="1428750"/>
            <a:ext cx="11430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34</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994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0721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722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72200"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62675" y="6178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3995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6" name="Text Box 69"/>
          <p:cNvSpPr txBox="1">
            <a:spLocks noChangeArrowheads="1"/>
          </p:cNvSpPr>
          <p:nvPr/>
        </p:nvSpPr>
        <p:spPr bwMode="auto">
          <a:xfrm>
            <a:off x="2087564" y="762001"/>
            <a:ext cx="807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8956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Nhiệm vụ xây dựng </a:t>
            </a:r>
          </a:p>
          <a:p>
            <a:pPr algn="ctr" eaLnBrk="1" hangingPunct="1">
              <a:spcBef>
                <a:spcPct val="0"/>
              </a:spcBef>
              <a:buFontTx/>
              <a:buNone/>
            </a:pPr>
            <a:r>
              <a:rPr lang="en-US" altLang="en-US" sz="2400"/>
              <a:t>nền quốc phòng toàn dân, </a:t>
            </a:r>
          </a:p>
          <a:p>
            <a:pPr algn="ctr" eaLnBrk="1" hangingPunct="1">
              <a:spcBef>
                <a:spcPct val="0"/>
              </a:spcBef>
              <a:buFontTx/>
              <a:buNone/>
            </a:pPr>
            <a:r>
              <a:rPr lang="en-US" altLang="en-US" sz="2400"/>
              <a:t>an ninh nhân dân</a:t>
            </a:r>
            <a:endParaRPr lang="en-US" altLang="en-US" sz="2400" b="1"/>
          </a:p>
        </p:txBody>
      </p:sp>
      <p:sp>
        <p:nvSpPr>
          <p:cNvPr id="28" name="AutoShape 13"/>
          <p:cNvSpPr>
            <a:spLocks noChangeArrowheads="1"/>
          </p:cNvSpPr>
          <p:nvPr/>
        </p:nvSpPr>
        <p:spPr bwMode="auto">
          <a:xfrm>
            <a:off x="1905000" y="28956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Yêu cầu xây dựng </a:t>
            </a:r>
          </a:p>
          <a:p>
            <a:pPr algn="ctr" eaLnBrk="1" hangingPunct="1">
              <a:spcBef>
                <a:spcPct val="0"/>
              </a:spcBef>
              <a:buFontTx/>
              <a:buNone/>
            </a:pPr>
            <a:r>
              <a:rPr lang="en-US" altLang="en-US" sz="2400"/>
              <a:t>nền quốc phòng toàn dân, </a:t>
            </a:r>
          </a:p>
          <a:p>
            <a:pPr algn="ctr" eaLnBrk="1" hangingPunct="1">
              <a:spcBef>
                <a:spcPct val="0"/>
              </a:spcBef>
              <a:buFontTx/>
              <a:buNone/>
            </a:pPr>
            <a:r>
              <a:rPr lang="en-US" altLang="en-US" sz="2400"/>
              <a:t>an ninh nhân dân</a:t>
            </a:r>
            <a:endParaRPr lang="en-US" altLang="en-US" sz="2400" b="1"/>
          </a:p>
        </p:txBody>
      </p:sp>
      <p:pic>
        <p:nvPicPr>
          <p:cNvPr id="3996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4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74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8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84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94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7242"/>
                                        </p:tgtEl>
                                      </p:cBhvr>
                                    </p:animEffect>
                                    <p:set>
                                      <p:cBhvr>
                                        <p:cTn id="43"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7241"/>
                                        </p:tgtEl>
                                      </p:cBhvr>
                                    </p:animEffect>
                                    <p:set>
                                      <p:cBhvr>
                                        <p:cTn id="47"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7240"/>
                                        </p:tgtEl>
                                      </p:cBhvr>
                                    </p:animEffect>
                                    <p:set>
                                      <p:cBhvr>
                                        <p:cTn id="51"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7239"/>
                                        </p:tgtEl>
                                      </p:cBhvr>
                                    </p:animEffect>
                                    <p:set>
                                      <p:cBhvr>
                                        <p:cTn id="55"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7238"/>
                                        </p:tgtEl>
                                      </p:cBhvr>
                                    </p:animEffect>
                                    <p:set>
                                      <p:cBhvr>
                                        <p:cTn id="59"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7237"/>
                                        </p:tgtEl>
                                      </p:cBhvr>
                                    </p:animEffect>
                                    <p:set>
                                      <p:cBhvr>
                                        <p:cTn id="63"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7235"/>
                                        </p:tgtEl>
                                      </p:cBhvr>
                                    </p:animEffect>
                                    <p:set>
                                      <p:cBhvr>
                                        <p:cTn id="67"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7218"/>
                                        </p:tgtEl>
                                      </p:cBhvr>
                                    </p:animEffect>
                                    <p:set>
                                      <p:cBhvr>
                                        <p:cTn id="71"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553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512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6"/>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48000" y="1143001"/>
            <a:ext cx="716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Để thường xuyên thực hiện giáo dục giáo dục quốc phòng - an ninh có hiệu quả, chúng ta phải:</a:t>
            </a:r>
          </a:p>
        </p:txBody>
      </p:sp>
      <p:sp>
        <p:nvSpPr>
          <p:cNvPr id="65549" name="AutoShape 13"/>
          <p:cNvSpPr>
            <a:spLocks noChangeArrowheads="1"/>
          </p:cNvSpPr>
          <p:nvPr/>
        </p:nvSpPr>
        <p:spPr bwMode="auto">
          <a:xfrm>
            <a:off x="6324601" y="2362200"/>
            <a:ext cx="3832225"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Vận dụng nhiều hình </a:t>
            </a:r>
          </a:p>
          <a:p>
            <a:pPr algn="ctr">
              <a:spcBef>
                <a:spcPct val="0"/>
              </a:spcBef>
              <a:buFontTx/>
              <a:buNone/>
            </a:pPr>
            <a:r>
              <a:rPr lang="en-US" altLang="en-US" sz="2400"/>
              <a:t>thức, phương pháp </a:t>
            </a:r>
          </a:p>
          <a:p>
            <a:pPr algn="ctr">
              <a:spcBef>
                <a:spcPct val="0"/>
              </a:spcBef>
              <a:buFontTx/>
              <a:buNone/>
            </a:pPr>
            <a:r>
              <a:rPr lang="en-US" altLang="en-US" sz="2400"/>
              <a:t>giáo dục, tuyên truyền</a:t>
            </a:r>
          </a:p>
        </p:txBody>
      </p:sp>
      <p:sp>
        <p:nvSpPr>
          <p:cNvPr id="40967" name="Text Box 15"/>
          <p:cNvSpPr txBox="1">
            <a:spLocks noChangeArrowheads="1"/>
          </p:cNvSpPr>
          <p:nvPr/>
        </p:nvSpPr>
        <p:spPr bwMode="auto">
          <a:xfrm>
            <a:off x="1752600" y="1371601"/>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35</a:t>
            </a:r>
          </a:p>
        </p:txBody>
      </p:sp>
      <p:sp>
        <p:nvSpPr>
          <p:cNvPr id="65545" name="AutoShape 9"/>
          <p:cNvSpPr>
            <a:spLocks noChangeArrowheads="1"/>
          </p:cNvSpPr>
          <p:nvPr/>
        </p:nvSpPr>
        <p:spPr bwMode="auto">
          <a:xfrm>
            <a:off x="6324600" y="40386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Kết hợp tổ chức </a:t>
            </a:r>
          </a:p>
          <a:p>
            <a:pPr algn="ctr">
              <a:spcBef>
                <a:spcPct val="0"/>
              </a:spcBef>
              <a:buFontTx/>
              <a:buNone/>
            </a:pPr>
            <a:r>
              <a:rPr lang="en-US" altLang="en-US" sz="2400"/>
              <a:t>giáo dục với tuyên truyền </a:t>
            </a:r>
          </a:p>
          <a:p>
            <a:pPr algn="ctr">
              <a:spcBef>
                <a:spcPct val="0"/>
              </a:spcBef>
              <a:buFontTx/>
              <a:buNone/>
            </a:pPr>
            <a:r>
              <a:rPr lang="en-US" altLang="en-US" sz="2400"/>
              <a:t>khắp mọi nơi, mọi lúc  </a:t>
            </a:r>
            <a:endParaRPr lang="vi-VN" altLang="en-US" sz="2400" b="1"/>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5532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0971"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542088"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5405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553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553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553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5532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5029200" y="6248401"/>
            <a:ext cx="1066800" cy="366713"/>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409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1" name="Text Box 69"/>
          <p:cNvSpPr txBox="1">
            <a:spLocks noChangeArrowheads="1"/>
          </p:cNvSpPr>
          <p:nvPr/>
        </p:nvSpPr>
        <p:spPr bwMode="auto">
          <a:xfrm>
            <a:off x="2133600" y="7620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95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9"/>
          <p:cNvSpPr>
            <a:spLocks noChangeArrowheads="1"/>
          </p:cNvSpPr>
          <p:nvPr/>
        </p:nvSpPr>
        <p:spPr bwMode="auto">
          <a:xfrm>
            <a:off x="2124075" y="4038600"/>
            <a:ext cx="3581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Vận dụng đa dạng, </a:t>
            </a:r>
          </a:p>
          <a:p>
            <a:pPr algn="ctr" eaLnBrk="1" hangingPunct="1">
              <a:spcBef>
                <a:spcPct val="0"/>
              </a:spcBef>
              <a:buFontTx/>
              <a:buNone/>
            </a:pPr>
            <a:r>
              <a:rPr lang="en-US" altLang="en-US" sz="2400"/>
              <a:t>phong phú các hình thức </a:t>
            </a:r>
          </a:p>
          <a:p>
            <a:pPr algn="ctr" eaLnBrk="1" hangingPunct="1">
              <a:spcBef>
                <a:spcPct val="0"/>
              </a:spcBef>
              <a:buFontTx/>
              <a:buNone/>
            </a:pPr>
            <a:r>
              <a:rPr lang="en-US" altLang="en-US" sz="2400"/>
              <a:t>tuyên truyền, giáo dục</a:t>
            </a:r>
            <a:endParaRPr lang="en-US" altLang="en-US" sz="2400" b="1"/>
          </a:p>
        </p:txBody>
      </p:sp>
      <p:sp>
        <p:nvSpPr>
          <p:cNvPr id="27" name="AutoShape 9"/>
          <p:cNvSpPr>
            <a:spLocks noChangeArrowheads="1"/>
          </p:cNvSpPr>
          <p:nvPr/>
        </p:nvSpPr>
        <p:spPr bwMode="auto">
          <a:xfrm>
            <a:off x="2187576" y="2362200"/>
            <a:ext cx="3603625"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Tổ chức nhiều lớp </a:t>
            </a:r>
          </a:p>
          <a:p>
            <a:pPr algn="ctr" eaLnBrk="1" hangingPunct="1">
              <a:spcBef>
                <a:spcPct val="0"/>
              </a:spcBef>
              <a:buFontTx/>
              <a:buNone/>
            </a:pPr>
            <a:r>
              <a:rPr lang="en-US" altLang="en-US" sz="2400"/>
              <a:t>học cho các đối tượng, </a:t>
            </a:r>
          </a:p>
          <a:p>
            <a:pPr algn="ctr" eaLnBrk="1" hangingPunct="1">
              <a:spcBef>
                <a:spcPct val="0"/>
              </a:spcBef>
              <a:buFontTx/>
              <a:buNone/>
            </a:pPr>
            <a:r>
              <a:rPr lang="en-US" altLang="en-US" sz="2400"/>
              <a:t>tầng lớp nhân dân</a:t>
            </a:r>
            <a:endParaRPr lang="en-US" altLang="en-US" sz="2400" b="1"/>
          </a:p>
        </p:txBody>
      </p:sp>
      <p:pic>
        <p:nvPicPr>
          <p:cNvPr id="409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9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9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9"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0" restart="whenNotActive" fill="hold" evtFilter="cancelBubble" nodeType="interactiveSeq">
                <p:stCondLst>
                  <p:cond evt="onClick" delay="0">
                    <p:tgtEl>
                      <p:spTgt spid="62512"/>
                    </p:tgtEl>
                  </p:cond>
                </p:stCondLst>
                <p:endSync evt="end" delay="0">
                  <p:rtn val="all"/>
                </p:endSync>
                <p:childTnLst>
                  <p:par>
                    <p:cTn id="31" fill="hold" nodeType="clickPar">
                      <p:stCondLst>
                        <p:cond delay="0"/>
                      </p:stCondLst>
                      <p:childTnLst>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62499"/>
                                        </p:tgtEl>
                                      </p:cBhvr>
                                    </p:animEffect>
                                    <p:set>
                                      <p:cBhvr>
                                        <p:cTn id="35"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62498"/>
                                        </p:tgtEl>
                                      </p:cBhvr>
                                    </p:animEffect>
                                    <p:set>
                                      <p:cBhvr>
                                        <p:cTn id="39"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62497"/>
                                        </p:tgtEl>
                                      </p:cBhvr>
                                    </p:animEffect>
                                    <p:set>
                                      <p:cBhvr>
                                        <p:cTn id="43"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62496"/>
                                        </p:tgtEl>
                                      </p:cBhvr>
                                    </p:animEffect>
                                    <p:set>
                                      <p:cBhvr>
                                        <p:cTn id="47"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62495"/>
                                        </p:tgtEl>
                                      </p:cBhvr>
                                    </p:animEffect>
                                    <p:set>
                                      <p:cBhvr>
                                        <p:cTn id="51"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62488"/>
                                        </p:tgtEl>
                                      </p:cBhvr>
                                    </p:animEffect>
                                    <p:set>
                                      <p:cBhvr>
                                        <p:cTn id="55"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62486"/>
                                        </p:tgtEl>
                                      </p:cBhvr>
                                    </p:animEffect>
                                    <p:set>
                                      <p:cBhvr>
                                        <p:cTn id="59"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62508"/>
                                        </p:tgtEl>
                                      </p:cBhvr>
                                    </p:animEffect>
                                    <p:set>
                                      <p:cBhvr>
                                        <p:cTn id="63"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4" restart="whenNotActive" fill="hold" evtFilter="cancelBubble" nodeType="interactiveSeq">
                <p:stCondLst>
                  <p:cond evt="onClick" delay="0">
                    <p:tgtEl>
                      <p:spTgt spid="5123"/>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65549"/>
                                        </p:tgtEl>
                                        <p:attrNameLst>
                                          <p:attrName>style.color</p:attrName>
                                        </p:attrNameLst>
                                      </p:cBhvr>
                                      <p:by>
                                        <p:hsl h="-7200000" s="0" l="0"/>
                                      </p:by>
                                    </p:animClr>
                                    <p:animClr clrSpc="hsl" dir="cw">
                                      <p:cBhvr>
                                        <p:cTn id="69" dur="500" fill="hold"/>
                                        <p:tgtEl>
                                          <p:spTgt spid="65549"/>
                                        </p:tgtEl>
                                        <p:attrNameLst>
                                          <p:attrName>fillcolor</p:attrName>
                                        </p:attrNameLst>
                                      </p:cBhvr>
                                      <p:by>
                                        <p:hsl h="-7200000" s="0" l="0"/>
                                      </p:by>
                                    </p:animClr>
                                    <p:animClr clrSpc="hsl" dir="cw">
                                      <p:cBhvr>
                                        <p:cTn id="70" dur="500" fill="hold"/>
                                        <p:tgtEl>
                                          <p:spTgt spid="65549"/>
                                        </p:tgtEl>
                                        <p:attrNameLst>
                                          <p:attrName>stroke.color</p:attrName>
                                        </p:attrNameLst>
                                      </p:cBhvr>
                                      <p:by>
                                        <p:hsl h="-7200000" s="0" l="0"/>
                                      </p:by>
                                    </p:animClr>
                                    <p:set>
                                      <p:cBhvr>
                                        <p:cTn id="71" dur="500" fill="hold"/>
                                        <p:tgtEl>
                                          <p:spTgt spid="65549"/>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ni3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H="1">
            <a:off x="7246938" y="5294313"/>
            <a:ext cx="1516062"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5"/>
          <p:cNvSpPr>
            <a:spLocks noChangeArrowheads="1"/>
          </p:cNvSpPr>
          <p:nvPr/>
        </p:nvSpPr>
        <p:spPr bwMode="auto">
          <a:xfrm>
            <a:off x="1524000" y="0"/>
            <a:ext cx="91440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endParaRPr lang="vi-VN" altLang="en-US" sz="1800" b="1"/>
          </a:p>
        </p:txBody>
      </p:sp>
      <p:sp>
        <p:nvSpPr>
          <p:cNvPr id="5124" name="Rectangle 5"/>
          <p:cNvSpPr>
            <a:spLocks noChangeArrowheads="1"/>
          </p:cNvSpPr>
          <p:nvPr/>
        </p:nvSpPr>
        <p:spPr bwMode="auto">
          <a:xfrm>
            <a:off x="1524000" y="0"/>
            <a:ext cx="91440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vi-VN" altLang="en-US" sz="1800" b="1"/>
          </a:p>
        </p:txBody>
      </p:sp>
      <p:pic>
        <p:nvPicPr>
          <p:cNvPr id="5125"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55576"/>
            <a:ext cx="16002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0" descr="Logo Doan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00" y="1"/>
            <a:ext cx="9144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2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176338"/>
            <a:ext cx="91440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307638" y="993776"/>
            <a:ext cx="817562"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2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2412" y="6745288"/>
            <a:ext cx="9145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2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95401" y="987426"/>
            <a:ext cx="817563" cy="617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31" name="Group 31"/>
          <p:cNvGrpSpPr>
            <a:grpSpLocks/>
          </p:cNvGrpSpPr>
          <p:nvPr/>
        </p:nvGrpSpPr>
        <p:grpSpPr bwMode="auto">
          <a:xfrm>
            <a:off x="5181600" y="212726"/>
            <a:ext cx="2286000" cy="625475"/>
            <a:chOff x="2971800" y="150825"/>
            <a:chExt cx="2286000" cy="625048"/>
          </a:xfrm>
        </p:grpSpPr>
        <p:sp>
          <p:nvSpPr>
            <p:cNvPr id="29" name="Rectangle 28"/>
            <p:cNvSpPr/>
            <p:nvPr/>
          </p:nvSpPr>
          <p:spPr bwMode="auto">
            <a:xfrm>
              <a:off x="2971800" y="150825"/>
              <a:ext cx="2286000" cy="625048"/>
            </a:xfrm>
            <a:prstGeom prst="rect">
              <a:avLst/>
            </a:prstGeom>
            <a:solidFill>
              <a:schemeClr val="accent3">
                <a:lumMod val="95000"/>
              </a:schemeClr>
            </a:solidFill>
            <a:ln w="57150" cap="flat" cmpd="sng" algn="ctr">
              <a:solidFill>
                <a:srgbClr val="FF0000"/>
              </a:solidFill>
              <a:prstDash val="solid"/>
              <a:round/>
              <a:headEnd type="none" w="med" len="med"/>
              <a:tailEnd type="none" w="med" len="med"/>
            </a:ln>
            <a:effectLst/>
          </p:spPr>
          <p:txBody>
            <a:bodyPr wrap="none" anchor="ctr"/>
            <a:lstStyle/>
            <a:p>
              <a:pPr algn="ctr" eaLnBrk="1" hangingPunct="1">
                <a:defRPr/>
              </a:pPr>
              <a:endParaRPr lang="en-US">
                <a:latin typeface="Arial" charset="0"/>
              </a:endParaRPr>
            </a:p>
          </p:txBody>
        </p:sp>
        <p:sp>
          <p:nvSpPr>
            <p:cNvPr id="33" name="Rectangle 32"/>
            <p:cNvSpPr/>
            <p:nvPr/>
          </p:nvSpPr>
          <p:spPr>
            <a:xfrm>
              <a:off x="3060700" y="234906"/>
              <a:ext cx="2108200" cy="46164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en-US" sz="2400" b="1">
                  <a:solidFill>
                    <a:srgbClr val="FF3300"/>
                  </a:solidFill>
                  <a:latin typeface="Times New Roman" panose="02020603050405020304" pitchFamily="18" charset="0"/>
                  <a:cs typeface="Times New Roman" panose="02020603050405020304" pitchFamily="18" charset="0"/>
                </a:rPr>
                <a:t>LUẬT CHƠI</a:t>
              </a:r>
            </a:p>
          </p:txBody>
        </p:sp>
      </p:grpSp>
      <p:pic>
        <p:nvPicPr>
          <p:cNvPr id="5132" name="Picture 61" descr="BA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6200000">
            <a:off x="6219825" y="823913"/>
            <a:ext cx="285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dau chan tinh nguyen mua he xanh.mp4">
            <a:hlinkClick r:id="" action="ppaction://media"/>
          </p:cNvPr>
          <p:cNvPicPr>
            <a:picLocks noRot="1" noChangeAspect="1"/>
          </p:cNvPicPr>
          <p:nvPr>
            <a:videoFile r:link="rId1"/>
          </p:nvPr>
        </p:nvPicPr>
        <p:blipFill>
          <a:blip r:embed="rId10">
            <a:extLst>
              <a:ext uri="{28A0092B-C50C-407E-A947-70E740481C1C}">
                <a14:useLocalDpi xmlns:a14="http://schemas.microsoft.com/office/drawing/2010/main" val="0"/>
              </a:ext>
            </a:extLst>
          </a:blip>
          <a:srcRect/>
          <a:stretch>
            <a:fillRect/>
          </a:stretch>
        </p:blipFill>
        <p:spPr bwMode="auto">
          <a:xfrm>
            <a:off x="6248401" y="1584326"/>
            <a:ext cx="41068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Box 2"/>
          <p:cNvSpPr txBox="1">
            <a:spLocks noChangeArrowheads="1"/>
          </p:cNvSpPr>
          <p:nvPr/>
        </p:nvSpPr>
        <p:spPr bwMode="auto">
          <a:xfrm>
            <a:off x="1752600" y="1568450"/>
            <a:ext cx="4419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800" b="1"/>
              <a:t>+ Các đội có thể trả lời câu hỏi theo thứ tự hoặc chọn câu hỏi bất kỳ</a:t>
            </a:r>
          </a:p>
          <a:p>
            <a:pPr algn="just">
              <a:spcBef>
                <a:spcPct val="0"/>
              </a:spcBef>
              <a:buFontTx/>
              <a:buNone/>
            </a:pPr>
            <a:endParaRPr lang="en-US" altLang="en-US" sz="2800" b="1"/>
          </a:p>
          <a:p>
            <a:pPr algn="just">
              <a:spcBef>
                <a:spcPct val="0"/>
              </a:spcBef>
              <a:buFontTx/>
              <a:buNone/>
            </a:pPr>
            <a:r>
              <a:rPr lang="en-US" altLang="en-US" sz="2800" b="1"/>
              <a:t>+ Mỗi câu hỏi có 7 giây để suy nghĩ và chọn đáp án</a:t>
            </a:r>
          </a:p>
          <a:p>
            <a:pPr algn="just">
              <a:spcBef>
                <a:spcPct val="0"/>
              </a:spcBef>
              <a:buFontTx/>
              <a:buNone/>
            </a:pPr>
            <a:endParaRPr lang="en-US" altLang="en-US" sz="2800" b="1"/>
          </a:p>
          <a:p>
            <a:pPr algn="just">
              <a:spcBef>
                <a:spcPct val="0"/>
              </a:spcBef>
              <a:buFontTx/>
              <a:buNone/>
            </a:pPr>
            <a:r>
              <a:rPr lang="en-US" altLang="en-US" sz="2800" b="1"/>
              <a:t>+ Mỗi câu hỏi trả lời đúng được cộng 1 điểm, trả lời sai bị trừ o,5 điểm</a:t>
            </a:r>
            <a:endParaRPr lang="vi-VN" altLang="en-US" sz="2800" b="1"/>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429000" y="1143000"/>
            <a:ext cx="685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Xây dựng nền quốc phòng toàn dân, an ninh nhân dân vững mạnh, phải thường xuyên giáo dục quốc phòng, an ninh cho:</a:t>
            </a:r>
          </a:p>
        </p:txBody>
      </p:sp>
      <p:sp>
        <p:nvSpPr>
          <p:cNvPr id="65541" name="AutoShape 5"/>
          <p:cNvSpPr>
            <a:spLocks noChangeArrowheads="1"/>
          </p:cNvSpPr>
          <p:nvPr/>
        </p:nvSpPr>
        <p:spPr bwMode="auto">
          <a:xfrm>
            <a:off x="2209800" y="4114800"/>
            <a:ext cx="3581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a:t>
            </a:r>
            <a:r>
              <a:rPr lang="en-US" altLang="en-US" sz="2400" b="1"/>
              <a:t> </a:t>
            </a:r>
            <a:r>
              <a:rPr lang="en-US" altLang="en-US" sz="2400"/>
              <a:t>Mọi đối tượng</a:t>
            </a:r>
          </a:p>
        </p:txBody>
      </p:sp>
      <p:sp>
        <p:nvSpPr>
          <p:cNvPr id="65549" name="AutoShape 13"/>
          <p:cNvSpPr>
            <a:spLocks noChangeArrowheads="1"/>
          </p:cNvSpPr>
          <p:nvPr/>
        </p:nvSpPr>
        <p:spPr bwMode="auto">
          <a:xfrm>
            <a:off x="6410326" y="4114800"/>
            <a:ext cx="372427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Học sinh phổ thông</a:t>
            </a:r>
            <a:endParaRPr lang="en-US" altLang="en-US" sz="2400" b="1"/>
          </a:p>
        </p:txBody>
      </p:sp>
      <p:sp>
        <p:nvSpPr>
          <p:cNvPr id="41992" name="Text Box 16"/>
          <p:cNvSpPr txBox="1">
            <a:spLocks noChangeArrowheads="1"/>
          </p:cNvSpPr>
          <p:nvPr/>
        </p:nvSpPr>
        <p:spPr bwMode="auto">
          <a:xfrm>
            <a:off x="1828800" y="1295401"/>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36</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3928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94229" name="Oval 21"/>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4103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4103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4103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876800" y="6186488"/>
            <a:ext cx="10160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4200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Text Box 69"/>
          <p:cNvSpPr txBox="1">
            <a:spLocks noChangeArrowheads="1"/>
          </p:cNvSpPr>
          <p:nvPr/>
        </p:nvSpPr>
        <p:spPr bwMode="auto">
          <a:xfrm>
            <a:off x="2057400" y="758826"/>
            <a:ext cx="8445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14300"/>
            <a:ext cx="1295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209800" y="2590800"/>
            <a:ext cx="36195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Thanh niên, sinh viên</a:t>
            </a:r>
            <a:endParaRPr lang="en-US" altLang="en-US" sz="2400" b="1"/>
          </a:p>
        </p:txBody>
      </p:sp>
      <p:sp>
        <p:nvSpPr>
          <p:cNvPr id="27" name="AutoShape 13"/>
          <p:cNvSpPr>
            <a:spLocks noChangeArrowheads="1"/>
          </p:cNvSpPr>
          <p:nvPr/>
        </p:nvSpPr>
        <p:spPr bwMode="auto">
          <a:xfrm>
            <a:off x="6410326" y="2590800"/>
            <a:ext cx="372427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Cán bộ lãnh đạo </a:t>
            </a:r>
            <a:endParaRPr lang="en-US" altLang="en-US" sz="2400" b="1"/>
          </a:p>
        </p:txBody>
      </p:sp>
      <p:pic>
        <p:nvPicPr>
          <p:cNvPr id="4201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6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6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6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6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6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42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8" restart="whenNotActive" fill="hold" evtFilter="cancelBubble" nodeType="interactiveSeq">
                <p:stCondLst>
                  <p:cond evt="onClick" delay="0">
                    <p:tgtEl>
                      <p:spTgt spid="9423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4234"/>
                                        </p:tgtEl>
                                      </p:cBhvr>
                                    </p:animEffect>
                                    <p:set>
                                      <p:cBhvr>
                                        <p:cTn id="43"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4233"/>
                                        </p:tgtEl>
                                      </p:cBhvr>
                                    </p:animEffect>
                                    <p:set>
                                      <p:cBhvr>
                                        <p:cTn id="47"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4232"/>
                                        </p:tgtEl>
                                      </p:cBhvr>
                                    </p:animEffect>
                                    <p:set>
                                      <p:cBhvr>
                                        <p:cTn id="51"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4231"/>
                                        </p:tgtEl>
                                      </p:cBhvr>
                                    </p:animEffect>
                                    <p:set>
                                      <p:cBhvr>
                                        <p:cTn id="55"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4230"/>
                                        </p:tgtEl>
                                      </p:cBhvr>
                                    </p:animEffect>
                                    <p:set>
                                      <p:cBhvr>
                                        <p:cTn id="59"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4229"/>
                                        </p:tgtEl>
                                      </p:cBhvr>
                                    </p:animEffect>
                                    <p:set>
                                      <p:cBhvr>
                                        <p:cTn id="63"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4227"/>
                                        </p:tgtEl>
                                      </p:cBhvr>
                                    </p:animEffect>
                                    <p:set>
                                      <p:cBhvr>
                                        <p:cTn id="67"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4210"/>
                                        </p:tgtEl>
                                      </p:cBhvr>
                                    </p:animEffect>
                                    <p:set>
                                      <p:cBhvr>
                                        <p:cTn id="71"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26" grpId="0" animBg="1"/>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516688" y="61420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390900" y="1143001"/>
            <a:ext cx="6819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Để xây dựng nền quốc phòng toàn dân, an ninh nhân dân vững mạnh, chúng ta phải:</a:t>
            </a:r>
          </a:p>
        </p:txBody>
      </p:sp>
      <p:sp>
        <p:nvSpPr>
          <p:cNvPr id="65541" name="AutoShape 5"/>
          <p:cNvSpPr>
            <a:spLocks noChangeArrowheads="1"/>
          </p:cNvSpPr>
          <p:nvPr/>
        </p:nvSpPr>
        <p:spPr bwMode="auto">
          <a:xfrm>
            <a:off x="1752600" y="2286000"/>
            <a:ext cx="42291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Kết hợp sức mạnh </a:t>
            </a:r>
          </a:p>
          <a:p>
            <a:pPr algn="ctr">
              <a:spcBef>
                <a:spcPct val="0"/>
              </a:spcBef>
              <a:buFontTx/>
              <a:buNone/>
            </a:pPr>
            <a:r>
              <a:rPr lang="en-US" altLang="en-US" sz="2400"/>
              <a:t>của nhiều yếu tố</a:t>
            </a:r>
          </a:p>
        </p:txBody>
      </p:sp>
      <p:sp>
        <p:nvSpPr>
          <p:cNvPr id="65546" name="AutoShape 10"/>
          <p:cNvSpPr>
            <a:spLocks noChangeArrowheads="1"/>
          </p:cNvSpPr>
          <p:nvPr/>
        </p:nvSpPr>
        <p:spPr bwMode="auto">
          <a:xfrm>
            <a:off x="6324600" y="22860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Liên minh quân sự </a:t>
            </a:r>
          </a:p>
          <a:p>
            <a:pPr algn="ctr" eaLnBrk="1" hangingPunct="1">
              <a:spcBef>
                <a:spcPct val="0"/>
              </a:spcBef>
              <a:buFontTx/>
              <a:buNone/>
            </a:pPr>
            <a:r>
              <a:rPr lang="en-US" altLang="en-US" sz="2400"/>
              <a:t>với các nước khác</a:t>
            </a:r>
            <a:endParaRPr lang="en-US" altLang="en-US" sz="2400" b="1"/>
          </a:p>
        </p:txBody>
      </p:sp>
      <p:sp>
        <p:nvSpPr>
          <p:cNvPr id="43016" name="Text Box 16"/>
          <p:cNvSpPr txBox="1">
            <a:spLocks noChangeArrowheads="1"/>
          </p:cNvSpPr>
          <p:nvPr/>
        </p:nvSpPr>
        <p:spPr bwMode="auto">
          <a:xfrm>
            <a:off x="1943100" y="13716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37</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510338" y="61499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95253" name="Oval 21"/>
          <p:cNvSpPr>
            <a:spLocks noChangeArrowheads="1"/>
          </p:cNvSpPr>
          <p:nvPr/>
        </p:nvSpPr>
        <p:spPr bwMode="auto">
          <a:xfrm>
            <a:off x="651033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510338" y="61420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51668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516688" y="61499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510338" y="61420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51668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4876800" y="6186488"/>
            <a:ext cx="10541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43028"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9" name="Text Box 69"/>
          <p:cNvSpPr txBox="1">
            <a:spLocks noChangeArrowheads="1"/>
          </p:cNvSpPr>
          <p:nvPr/>
        </p:nvSpPr>
        <p:spPr bwMode="auto">
          <a:xfrm>
            <a:off x="2057400" y="7620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1"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14300"/>
            <a:ext cx="1219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6324600" y="4008438"/>
            <a:ext cx="4038600" cy="1325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Phát triển kinh tế, </a:t>
            </a:r>
          </a:p>
          <a:p>
            <a:pPr algn="ctr" eaLnBrk="1" hangingPunct="1">
              <a:spcBef>
                <a:spcPct val="0"/>
              </a:spcBef>
              <a:buFontTx/>
              <a:buNone/>
            </a:pPr>
            <a:r>
              <a:rPr lang="en-US" altLang="en-US" sz="2400"/>
              <a:t>giữ vững hòa bình</a:t>
            </a:r>
            <a:endParaRPr lang="en-US" altLang="en-US" sz="2400" b="1"/>
          </a:p>
        </p:txBody>
      </p:sp>
      <p:sp>
        <p:nvSpPr>
          <p:cNvPr id="27" name="AutoShape 10"/>
          <p:cNvSpPr>
            <a:spLocks noChangeArrowheads="1"/>
          </p:cNvSpPr>
          <p:nvPr/>
        </p:nvSpPr>
        <p:spPr bwMode="auto">
          <a:xfrm>
            <a:off x="1752600" y="3941763"/>
            <a:ext cx="4229100" cy="1325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Độc lập tự chủ phát </a:t>
            </a:r>
          </a:p>
          <a:p>
            <a:pPr algn="ctr" eaLnBrk="1" hangingPunct="1">
              <a:spcBef>
                <a:spcPct val="0"/>
              </a:spcBef>
              <a:buFontTx/>
              <a:buNone/>
            </a:pPr>
            <a:r>
              <a:rPr lang="en-US" altLang="en-US" sz="2400"/>
              <a:t>triển kinh tế, xã hội</a:t>
            </a:r>
            <a:endParaRPr lang="en-US" altLang="en-US" sz="2400" b="1"/>
          </a:p>
        </p:txBody>
      </p:sp>
      <p:pic>
        <p:nvPicPr>
          <p:cNvPr id="43034"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5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5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5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5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52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8" restart="whenNotActive" fill="hold" evtFilter="cancelBubble" nodeType="interactiveSeq">
                <p:stCondLst>
                  <p:cond evt="onClick" delay="0">
                    <p:tgtEl>
                      <p:spTgt spid="9525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5258"/>
                                        </p:tgtEl>
                                      </p:cBhvr>
                                    </p:animEffect>
                                    <p:set>
                                      <p:cBhvr>
                                        <p:cTn id="43"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5257"/>
                                        </p:tgtEl>
                                      </p:cBhvr>
                                    </p:animEffect>
                                    <p:set>
                                      <p:cBhvr>
                                        <p:cTn id="47"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5256"/>
                                        </p:tgtEl>
                                      </p:cBhvr>
                                    </p:animEffect>
                                    <p:set>
                                      <p:cBhvr>
                                        <p:cTn id="51"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5255"/>
                                        </p:tgtEl>
                                      </p:cBhvr>
                                    </p:animEffect>
                                    <p:set>
                                      <p:cBhvr>
                                        <p:cTn id="55"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5254"/>
                                        </p:tgtEl>
                                      </p:cBhvr>
                                    </p:animEffect>
                                    <p:set>
                                      <p:cBhvr>
                                        <p:cTn id="59"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5253"/>
                                        </p:tgtEl>
                                      </p:cBhvr>
                                    </p:animEffect>
                                    <p:set>
                                      <p:cBhvr>
                                        <p:cTn id="63"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5251"/>
                                        </p:tgtEl>
                                      </p:cBhvr>
                                    </p:animEffect>
                                    <p:set>
                                      <p:cBhvr>
                                        <p:cTn id="67"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5234"/>
                                        </p:tgtEl>
                                      </p:cBhvr>
                                    </p:animEffect>
                                    <p:set>
                                      <p:cBhvr>
                                        <p:cTn id="71"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134100" y="6170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68650" y="1143001"/>
            <a:ext cx="7042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Xây dựng thế trận quốc phòng toàn dân, an ninh nhân dân vững chắc phải theo yêu cầu của:</a:t>
            </a:r>
          </a:p>
        </p:txBody>
      </p:sp>
      <p:sp>
        <p:nvSpPr>
          <p:cNvPr id="65541" name="AutoShape 5"/>
          <p:cNvSpPr>
            <a:spLocks noChangeArrowheads="1"/>
          </p:cNvSpPr>
          <p:nvPr/>
        </p:nvSpPr>
        <p:spPr bwMode="auto">
          <a:xfrm>
            <a:off x="6219825" y="3962400"/>
            <a:ext cx="38862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Quốc phòng, an ninh, </a:t>
            </a:r>
          </a:p>
          <a:p>
            <a:pPr algn="ctr">
              <a:spcBef>
                <a:spcPct val="0"/>
              </a:spcBef>
              <a:buFontTx/>
              <a:buNone/>
            </a:pPr>
            <a:r>
              <a:rPr lang="en-US" altLang="en-US" sz="2400"/>
              <a:t>bảo vệ Tổ quốc Việt Nam </a:t>
            </a:r>
          </a:p>
          <a:p>
            <a:pPr algn="ctr">
              <a:spcBef>
                <a:spcPct val="0"/>
              </a:spcBef>
              <a:buFontTx/>
              <a:buNone/>
            </a:pPr>
            <a:r>
              <a:rPr lang="en-US" altLang="en-US" sz="2400"/>
              <a:t>xã hội chủ nghĩa</a:t>
            </a:r>
          </a:p>
        </p:txBody>
      </p:sp>
      <p:sp>
        <p:nvSpPr>
          <p:cNvPr id="44039" name="Text Box 16"/>
          <p:cNvSpPr txBox="1">
            <a:spLocks noChangeArrowheads="1"/>
          </p:cNvSpPr>
          <p:nvPr/>
        </p:nvSpPr>
        <p:spPr bwMode="auto">
          <a:xfrm>
            <a:off x="1784350" y="1295401"/>
            <a:ext cx="11557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38</a:t>
            </a:r>
          </a:p>
        </p:txBody>
      </p:sp>
      <p:sp>
        <p:nvSpPr>
          <p:cNvPr id="65545" name="AutoShape 9"/>
          <p:cNvSpPr>
            <a:spLocks noChangeArrowheads="1"/>
          </p:cNvSpPr>
          <p:nvPr/>
        </p:nvSpPr>
        <p:spPr bwMode="auto">
          <a:xfrm>
            <a:off x="6219825" y="2314576"/>
            <a:ext cx="3886200" cy="13430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Quân sự, an ninh, </a:t>
            </a:r>
          </a:p>
          <a:p>
            <a:pPr algn="ctr" eaLnBrk="1" hangingPunct="1">
              <a:spcBef>
                <a:spcPct val="0"/>
              </a:spcBef>
              <a:buFontTx/>
              <a:buNone/>
            </a:pPr>
            <a:r>
              <a:rPr lang="en-US" altLang="en-US" sz="2400"/>
              <a:t>chiến tranh toàn dân, toàn </a:t>
            </a:r>
          </a:p>
          <a:p>
            <a:pPr algn="ctr" eaLnBrk="1" hangingPunct="1">
              <a:spcBef>
                <a:spcPct val="0"/>
              </a:spcBef>
              <a:buFontTx/>
              <a:buNone/>
            </a:pPr>
            <a:r>
              <a:rPr lang="en-US" altLang="en-US" sz="2400"/>
              <a:t>diện bảo vệ đất nước</a:t>
            </a:r>
            <a:endParaRPr lang="en-US" altLang="en-US" sz="2400" b="1"/>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1341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96277" name="Oval 21"/>
          <p:cNvSpPr>
            <a:spLocks noChangeArrowheads="1"/>
          </p:cNvSpPr>
          <p:nvPr/>
        </p:nvSpPr>
        <p:spPr bwMode="auto">
          <a:xfrm>
            <a:off x="61341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1341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1468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134100" y="6145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156325"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146800" y="6161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44052"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3"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5"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2057400" y="39624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Chiến tranh nhân dân </a:t>
            </a:r>
          </a:p>
          <a:p>
            <a:pPr algn="ctr" eaLnBrk="1" hangingPunct="1">
              <a:spcBef>
                <a:spcPct val="0"/>
              </a:spcBef>
              <a:buFontTx/>
              <a:buNone/>
            </a:pPr>
            <a:r>
              <a:rPr lang="en-US" altLang="en-US" sz="2400"/>
              <a:t>bảo vệ Tổ quốc, Bộ Quốc </a:t>
            </a:r>
          </a:p>
          <a:p>
            <a:pPr algn="ctr" eaLnBrk="1" hangingPunct="1">
              <a:spcBef>
                <a:spcPct val="0"/>
              </a:spcBef>
              <a:buFontTx/>
              <a:buNone/>
            </a:pPr>
            <a:r>
              <a:rPr lang="en-US" altLang="en-US" sz="2400"/>
              <a:t>phòng, Bộ Công an</a:t>
            </a:r>
            <a:endParaRPr lang="en-US" altLang="en-US" sz="2400" b="1"/>
          </a:p>
        </p:txBody>
      </p:sp>
      <p:sp>
        <p:nvSpPr>
          <p:cNvPr id="28" name="AutoShape 9"/>
          <p:cNvSpPr>
            <a:spLocks noChangeArrowheads="1"/>
          </p:cNvSpPr>
          <p:nvPr/>
        </p:nvSpPr>
        <p:spPr bwMode="auto">
          <a:xfrm>
            <a:off x="2209800" y="2286000"/>
            <a:ext cx="3657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Phát triển quốc phòng, </a:t>
            </a:r>
          </a:p>
          <a:p>
            <a:pPr algn="ctr">
              <a:spcBef>
                <a:spcPct val="0"/>
              </a:spcBef>
              <a:buFontTx/>
              <a:buNone/>
            </a:pPr>
            <a:r>
              <a:rPr lang="en-US" altLang="en-US" sz="2400"/>
              <a:t>an ninh, chiến tranh </a:t>
            </a:r>
          </a:p>
          <a:p>
            <a:pPr algn="ctr">
              <a:spcBef>
                <a:spcPct val="0"/>
              </a:spcBef>
              <a:buFontTx/>
              <a:buNone/>
            </a:pPr>
            <a:r>
              <a:rPr lang="en-US" altLang="en-US" sz="2400"/>
              <a:t>bảo vệ Tổ quốc</a:t>
            </a:r>
            <a:endParaRPr lang="vi-VN" altLang="en-US" sz="2400" b="1"/>
          </a:p>
        </p:txBody>
      </p:sp>
      <p:pic>
        <p:nvPicPr>
          <p:cNvPr id="44058"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4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4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8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62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8" restart="whenNotActive" fill="hold" evtFilter="cancelBubble" nodeType="interactiveSeq">
                <p:stCondLst>
                  <p:cond evt="onClick" delay="0">
                    <p:tgtEl>
                      <p:spTgt spid="9628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6282"/>
                                        </p:tgtEl>
                                      </p:cBhvr>
                                    </p:animEffect>
                                    <p:set>
                                      <p:cBhvr>
                                        <p:cTn id="43"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6281"/>
                                        </p:tgtEl>
                                      </p:cBhvr>
                                    </p:animEffect>
                                    <p:set>
                                      <p:cBhvr>
                                        <p:cTn id="47"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6280"/>
                                        </p:tgtEl>
                                      </p:cBhvr>
                                    </p:animEffect>
                                    <p:set>
                                      <p:cBhvr>
                                        <p:cTn id="51"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6279"/>
                                        </p:tgtEl>
                                      </p:cBhvr>
                                    </p:animEffect>
                                    <p:set>
                                      <p:cBhvr>
                                        <p:cTn id="55"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6278"/>
                                        </p:tgtEl>
                                      </p:cBhvr>
                                    </p:animEffect>
                                    <p:set>
                                      <p:cBhvr>
                                        <p:cTn id="59"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6277"/>
                                        </p:tgtEl>
                                      </p:cBhvr>
                                    </p:animEffect>
                                    <p:set>
                                      <p:cBhvr>
                                        <p:cTn id="63"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6275"/>
                                        </p:tgtEl>
                                      </p:cBhvr>
                                    </p:animEffect>
                                    <p:set>
                                      <p:cBhvr>
                                        <p:cTn id="67"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6258"/>
                                        </p:tgtEl>
                                      </p:cBhvr>
                                    </p:animEffect>
                                    <p:set>
                                      <p:cBhvr>
                                        <p:cTn id="71"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27"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0960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51188" y="1219201"/>
            <a:ext cx="6831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Cơ sở, tiền đề và là biện pháp để chúng ta đánh thắng kẻ thù xâm lược, đó là:</a:t>
            </a:r>
          </a:p>
        </p:txBody>
      </p:sp>
      <p:sp>
        <p:nvSpPr>
          <p:cNvPr id="65541" name="AutoShape 5"/>
          <p:cNvSpPr>
            <a:spLocks noChangeArrowheads="1"/>
          </p:cNvSpPr>
          <p:nvPr/>
        </p:nvSpPr>
        <p:spPr bwMode="auto">
          <a:xfrm>
            <a:off x="1801814" y="3962400"/>
            <a:ext cx="4179887"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Sức mạnh tổng hợp của </a:t>
            </a:r>
          </a:p>
          <a:p>
            <a:pPr algn="ctr">
              <a:spcBef>
                <a:spcPct val="0"/>
              </a:spcBef>
              <a:buFontTx/>
              <a:buNone/>
            </a:pPr>
            <a:r>
              <a:rPr lang="en-US" altLang="en-US" sz="2400"/>
              <a:t>nền quốc phòng toàn dân, </a:t>
            </a:r>
          </a:p>
          <a:p>
            <a:pPr algn="ctr">
              <a:spcBef>
                <a:spcPct val="0"/>
              </a:spcBef>
              <a:buFontTx/>
              <a:buNone/>
            </a:pPr>
            <a:r>
              <a:rPr lang="en-US" altLang="en-US" sz="2400"/>
              <a:t>an ninh nhân dân   </a:t>
            </a:r>
          </a:p>
        </p:txBody>
      </p:sp>
      <p:sp>
        <p:nvSpPr>
          <p:cNvPr id="45063" name="Text Box 16"/>
          <p:cNvSpPr txBox="1">
            <a:spLocks noChangeArrowheads="1"/>
          </p:cNvSpPr>
          <p:nvPr/>
        </p:nvSpPr>
        <p:spPr bwMode="auto">
          <a:xfrm>
            <a:off x="17256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39</a:t>
            </a:r>
          </a:p>
        </p:txBody>
      </p:sp>
      <p:sp>
        <p:nvSpPr>
          <p:cNvPr id="65545" name="AutoShape 9"/>
          <p:cNvSpPr>
            <a:spLocks noChangeArrowheads="1"/>
          </p:cNvSpPr>
          <p:nvPr/>
        </p:nvSpPr>
        <p:spPr bwMode="auto">
          <a:xfrm>
            <a:off x="1801814" y="2133600"/>
            <a:ext cx="4179887"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Tiềm lực vật chất, </a:t>
            </a:r>
          </a:p>
          <a:p>
            <a:pPr algn="ctr">
              <a:spcBef>
                <a:spcPct val="0"/>
              </a:spcBef>
              <a:buFontTx/>
              <a:buNone/>
            </a:pPr>
            <a:r>
              <a:rPr lang="en-US" altLang="en-US" sz="2400"/>
              <a:t>vũ khí trang bị của lực lượng </a:t>
            </a:r>
          </a:p>
          <a:p>
            <a:pPr algn="ctr">
              <a:spcBef>
                <a:spcPct val="0"/>
              </a:spcBef>
              <a:buFontTx/>
              <a:buNone/>
            </a:pPr>
            <a:r>
              <a:rPr lang="en-US" altLang="en-US" sz="2400"/>
              <a:t>vũ trang nhân dân</a:t>
            </a:r>
            <a:endParaRPr lang="vi-VN" altLang="en-US" sz="2400" b="1"/>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0960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97301" name="Oval 21"/>
          <p:cNvSpPr>
            <a:spLocks noChangeArrowheads="1"/>
          </p:cNvSpPr>
          <p:nvPr/>
        </p:nvSpPr>
        <p:spPr bwMode="auto">
          <a:xfrm>
            <a:off x="60960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0960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0960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0960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0960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096000" y="61896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800600" y="6262688"/>
            <a:ext cx="9906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45076"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7"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9"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1814" y="95250"/>
            <a:ext cx="14747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286500" y="2133600"/>
            <a:ext cx="40005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Yếu tố chính trị, </a:t>
            </a:r>
          </a:p>
          <a:p>
            <a:pPr algn="ctr" eaLnBrk="1" hangingPunct="1">
              <a:spcBef>
                <a:spcPct val="0"/>
              </a:spcBef>
              <a:buFontTx/>
              <a:buNone/>
            </a:pPr>
            <a:r>
              <a:rPr lang="en-US" altLang="en-US" sz="2400"/>
              <a:t>tinh thần để chúng ta đối </a:t>
            </a:r>
          </a:p>
          <a:p>
            <a:pPr algn="ctr" eaLnBrk="1" hangingPunct="1">
              <a:spcBef>
                <a:spcPct val="0"/>
              </a:spcBef>
              <a:buFontTx/>
              <a:buNone/>
            </a:pPr>
            <a:r>
              <a:rPr lang="en-US" altLang="en-US" sz="2400"/>
              <a:t>phó với kẻ thù xâm lược</a:t>
            </a:r>
            <a:endParaRPr lang="en-US" altLang="en-US" sz="2400" b="1"/>
          </a:p>
        </p:txBody>
      </p:sp>
      <p:sp>
        <p:nvSpPr>
          <p:cNvPr id="28" name="AutoShape 9"/>
          <p:cNvSpPr>
            <a:spLocks noChangeArrowheads="1"/>
          </p:cNvSpPr>
          <p:nvPr/>
        </p:nvSpPr>
        <p:spPr bwMode="auto">
          <a:xfrm>
            <a:off x="6286500" y="3965575"/>
            <a:ext cx="40005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Sức mạnh của lực </a:t>
            </a:r>
          </a:p>
          <a:p>
            <a:pPr algn="ctr" eaLnBrk="1" hangingPunct="1">
              <a:spcBef>
                <a:spcPct val="0"/>
              </a:spcBef>
              <a:buFontTx/>
              <a:buNone/>
            </a:pPr>
            <a:r>
              <a:rPr lang="en-US" altLang="en-US" sz="2400"/>
              <a:t>lượng vũ trang kết hợp </a:t>
            </a:r>
          </a:p>
          <a:p>
            <a:pPr algn="ctr" eaLnBrk="1" hangingPunct="1">
              <a:spcBef>
                <a:spcPct val="0"/>
              </a:spcBef>
              <a:buFontTx/>
              <a:buNone/>
            </a:pPr>
            <a:r>
              <a:rPr lang="en-US" altLang="en-US" sz="2400"/>
              <a:t>với sức mạnh thời đại</a:t>
            </a:r>
            <a:endParaRPr lang="en-US" altLang="en-US" sz="2400" b="1"/>
          </a:p>
        </p:txBody>
      </p:sp>
      <p:pic>
        <p:nvPicPr>
          <p:cNvPr id="45082"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9938" y="155576"/>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72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8" restart="whenNotActive" fill="hold" evtFilter="cancelBubble" nodeType="interactiveSeq">
                <p:stCondLst>
                  <p:cond evt="onClick" delay="0">
                    <p:tgtEl>
                      <p:spTgt spid="97307"/>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7306"/>
                                        </p:tgtEl>
                                      </p:cBhvr>
                                    </p:animEffect>
                                    <p:set>
                                      <p:cBhvr>
                                        <p:cTn id="43"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7305"/>
                                        </p:tgtEl>
                                      </p:cBhvr>
                                    </p:animEffect>
                                    <p:set>
                                      <p:cBhvr>
                                        <p:cTn id="47"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7304"/>
                                        </p:tgtEl>
                                      </p:cBhvr>
                                    </p:animEffect>
                                    <p:set>
                                      <p:cBhvr>
                                        <p:cTn id="51"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7303"/>
                                        </p:tgtEl>
                                      </p:cBhvr>
                                    </p:animEffect>
                                    <p:set>
                                      <p:cBhvr>
                                        <p:cTn id="55"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7302"/>
                                        </p:tgtEl>
                                      </p:cBhvr>
                                    </p:animEffect>
                                    <p:set>
                                      <p:cBhvr>
                                        <p:cTn id="59"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7301"/>
                                        </p:tgtEl>
                                      </p:cBhvr>
                                    </p:animEffect>
                                    <p:set>
                                      <p:cBhvr>
                                        <p:cTn id="63"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7299"/>
                                        </p:tgtEl>
                                      </p:cBhvr>
                                    </p:animEffect>
                                    <p:set>
                                      <p:cBhvr>
                                        <p:cTn id="67"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7282"/>
                                        </p:tgtEl>
                                      </p:cBhvr>
                                    </p:animEffect>
                                    <p:set>
                                      <p:cBhvr>
                                        <p:cTn id="71"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5981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86100" y="1143001"/>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Xây dựng nền quốc phòng toàn dân, an ninh nhân dân vững mạnh là tạo ra sức mạnh để:</a:t>
            </a:r>
          </a:p>
        </p:txBody>
      </p:sp>
      <p:sp>
        <p:nvSpPr>
          <p:cNvPr id="65541" name="AutoShape 5"/>
          <p:cNvSpPr>
            <a:spLocks noChangeArrowheads="1"/>
          </p:cNvSpPr>
          <p:nvPr/>
        </p:nvSpPr>
        <p:spPr bwMode="auto">
          <a:xfrm>
            <a:off x="1676400" y="1973264"/>
            <a:ext cx="4445000" cy="1836737"/>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200" dirty="0">
                <a:solidFill>
                  <a:schemeClr val="tx1"/>
                </a:solidFill>
              </a:rPr>
              <a:t>A. </a:t>
            </a:r>
            <a:r>
              <a:rPr lang="en-US" sz="2200" dirty="0" err="1">
                <a:solidFill>
                  <a:schemeClr val="tx1"/>
                </a:solidFill>
              </a:rPr>
              <a:t>Ngăn</a:t>
            </a:r>
            <a:r>
              <a:rPr lang="en-US" sz="2200" dirty="0">
                <a:solidFill>
                  <a:schemeClr val="tx1"/>
                </a:solidFill>
              </a:rPr>
              <a:t> </a:t>
            </a:r>
            <a:r>
              <a:rPr lang="en-US" sz="2200" dirty="0" err="1">
                <a:solidFill>
                  <a:schemeClr val="tx1"/>
                </a:solidFill>
              </a:rPr>
              <a:t>ngừa</a:t>
            </a:r>
            <a:r>
              <a:rPr lang="en-US" sz="2200" dirty="0">
                <a:solidFill>
                  <a:schemeClr val="tx1"/>
                </a:solidFill>
              </a:rPr>
              <a:t>, </a:t>
            </a:r>
            <a:r>
              <a:rPr lang="en-US" sz="2200" dirty="0" err="1">
                <a:solidFill>
                  <a:schemeClr val="tx1"/>
                </a:solidFill>
              </a:rPr>
              <a:t>đẩy</a:t>
            </a:r>
            <a:r>
              <a:rPr lang="en-US" sz="2200" dirty="0">
                <a:solidFill>
                  <a:schemeClr val="tx1"/>
                </a:solidFill>
              </a:rPr>
              <a:t> </a:t>
            </a:r>
            <a:r>
              <a:rPr lang="en-US" sz="2200" dirty="0" err="1">
                <a:solidFill>
                  <a:schemeClr val="tx1"/>
                </a:solidFill>
              </a:rPr>
              <a:t>lùi</a:t>
            </a:r>
            <a:r>
              <a:rPr lang="en-US" sz="2200" dirty="0">
                <a:solidFill>
                  <a:schemeClr val="tx1"/>
                </a:solidFill>
              </a:rPr>
              <a:t>, </a:t>
            </a:r>
            <a:r>
              <a:rPr lang="en-US" sz="2200" dirty="0" err="1">
                <a:solidFill>
                  <a:schemeClr val="tx1"/>
                </a:solidFill>
              </a:rPr>
              <a:t>đánh</a:t>
            </a:r>
            <a:r>
              <a:rPr lang="en-US" sz="2200" dirty="0">
                <a:solidFill>
                  <a:schemeClr val="tx1"/>
                </a:solidFill>
              </a:rPr>
              <a:t> </a:t>
            </a:r>
          </a:p>
          <a:p>
            <a:pPr algn="ctr" eaLnBrk="1" hangingPunct="1">
              <a:defRPr/>
            </a:pPr>
            <a:r>
              <a:rPr lang="en-US" sz="2200" dirty="0" err="1">
                <a:solidFill>
                  <a:schemeClr val="tx1"/>
                </a:solidFill>
              </a:rPr>
              <a:t>bại</a:t>
            </a:r>
            <a:r>
              <a:rPr lang="en-US" sz="2200" dirty="0">
                <a:solidFill>
                  <a:schemeClr val="tx1"/>
                </a:solidFill>
              </a:rPr>
              <a:t> </a:t>
            </a:r>
            <a:r>
              <a:rPr lang="en-US" sz="2200" dirty="0" err="1">
                <a:solidFill>
                  <a:schemeClr val="tx1"/>
                </a:solidFill>
              </a:rPr>
              <a:t>mọi</a:t>
            </a:r>
            <a:r>
              <a:rPr lang="en-US" sz="2200" dirty="0">
                <a:solidFill>
                  <a:schemeClr val="tx1"/>
                </a:solidFill>
              </a:rPr>
              <a:t> </a:t>
            </a:r>
            <a:r>
              <a:rPr lang="en-US" sz="2200" dirty="0" err="1">
                <a:solidFill>
                  <a:schemeClr val="tx1"/>
                </a:solidFill>
              </a:rPr>
              <a:t>âm</a:t>
            </a:r>
            <a:r>
              <a:rPr lang="en-US" sz="2200" dirty="0">
                <a:solidFill>
                  <a:schemeClr val="tx1"/>
                </a:solidFill>
              </a:rPr>
              <a:t> </a:t>
            </a:r>
            <a:r>
              <a:rPr lang="en-US" sz="2200" dirty="0" err="1">
                <a:solidFill>
                  <a:schemeClr val="tx1"/>
                </a:solidFill>
              </a:rPr>
              <a:t>mưu</a:t>
            </a:r>
            <a:r>
              <a:rPr lang="en-US" sz="2200" dirty="0">
                <a:solidFill>
                  <a:schemeClr val="tx1"/>
                </a:solidFill>
              </a:rPr>
              <a:t>, </a:t>
            </a:r>
            <a:r>
              <a:rPr lang="en-US" sz="2200" dirty="0" err="1">
                <a:solidFill>
                  <a:schemeClr val="tx1"/>
                </a:solidFill>
              </a:rPr>
              <a:t>hành</a:t>
            </a:r>
            <a:r>
              <a:rPr lang="en-US" sz="2200" dirty="0">
                <a:solidFill>
                  <a:schemeClr val="tx1"/>
                </a:solidFill>
              </a:rPr>
              <a:t> </a:t>
            </a:r>
            <a:r>
              <a:rPr lang="en-US" sz="2200" dirty="0" err="1">
                <a:solidFill>
                  <a:schemeClr val="tx1"/>
                </a:solidFill>
              </a:rPr>
              <a:t>động</a:t>
            </a:r>
            <a:r>
              <a:rPr lang="en-US" sz="2200" dirty="0">
                <a:solidFill>
                  <a:schemeClr val="tx1"/>
                </a:solidFill>
              </a:rPr>
              <a:t> </a:t>
            </a:r>
            <a:r>
              <a:rPr lang="en-US" sz="2200" dirty="0" err="1">
                <a:solidFill>
                  <a:schemeClr val="tx1"/>
                </a:solidFill>
              </a:rPr>
              <a:t>xâm</a:t>
            </a:r>
            <a:r>
              <a:rPr lang="en-US" sz="2200" dirty="0">
                <a:solidFill>
                  <a:schemeClr val="tx1"/>
                </a:solidFill>
              </a:rPr>
              <a:t> </a:t>
            </a:r>
          </a:p>
          <a:p>
            <a:pPr algn="ctr" eaLnBrk="1" hangingPunct="1">
              <a:defRPr/>
            </a:pPr>
            <a:r>
              <a:rPr lang="en-US" sz="2200" dirty="0" err="1">
                <a:solidFill>
                  <a:schemeClr val="tx1"/>
                </a:solidFill>
              </a:rPr>
              <a:t>hại</a:t>
            </a:r>
            <a:r>
              <a:rPr lang="en-US" sz="2200" dirty="0">
                <a:solidFill>
                  <a:schemeClr val="tx1"/>
                </a:solidFill>
              </a:rPr>
              <a:t> </a:t>
            </a:r>
            <a:r>
              <a:rPr lang="en-US" sz="2200" dirty="0" err="1">
                <a:solidFill>
                  <a:schemeClr val="tx1"/>
                </a:solidFill>
              </a:rPr>
              <a:t>đến</a:t>
            </a:r>
            <a:r>
              <a:rPr lang="en-US" sz="2200" dirty="0">
                <a:solidFill>
                  <a:schemeClr val="tx1"/>
                </a:solidFill>
              </a:rPr>
              <a:t> </a:t>
            </a:r>
            <a:r>
              <a:rPr lang="en-US" sz="2200" dirty="0" err="1">
                <a:solidFill>
                  <a:schemeClr val="tx1"/>
                </a:solidFill>
              </a:rPr>
              <a:t>mục</a:t>
            </a:r>
            <a:r>
              <a:rPr lang="en-US" sz="2200" dirty="0">
                <a:solidFill>
                  <a:schemeClr val="tx1"/>
                </a:solidFill>
              </a:rPr>
              <a:t> </a:t>
            </a:r>
            <a:r>
              <a:rPr lang="en-US" sz="2200" dirty="0" err="1">
                <a:solidFill>
                  <a:schemeClr val="tx1"/>
                </a:solidFill>
              </a:rPr>
              <a:t>tiêu</a:t>
            </a:r>
            <a:r>
              <a:rPr lang="en-US" sz="2200" dirty="0">
                <a:solidFill>
                  <a:schemeClr val="tx1"/>
                </a:solidFill>
              </a:rPr>
              <a:t> </a:t>
            </a:r>
            <a:r>
              <a:rPr lang="en-US" sz="2200" dirty="0" err="1">
                <a:solidFill>
                  <a:schemeClr val="tx1"/>
                </a:solidFill>
              </a:rPr>
              <a:t>trong</a:t>
            </a:r>
            <a:r>
              <a:rPr lang="en-US" sz="2200" dirty="0">
                <a:solidFill>
                  <a:schemeClr val="tx1"/>
                </a:solidFill>
              </a:rPr>
              <a:t> </a:t>
            </a:r>
            <a:r>
              <a:rPr lang="en-US" sz="2200" dirty="0" err="1">
                <a:solidFill>
                  <a:schemeClr val="tx1"/>
                </a:solidFill>
              </a:rPr>
              <a:t>sự</a:t>
            </a:r>
            <a:r>
              <a:rPr lang="en-US" sz="2200" dirty="0">
                <a:solidFill>
                  <a:schemeClr val="tx1"/>
                </a:solidFill>
              </a:rPr>
              <a:t> </a:t>
            </a:r>
            <a:r>
              <a:rPr lang="en-US" sz="2200" dirty="0" err="1">
                <a:solidFill>
                  <a:schemeClr val="tx1"/>
                </a:solidFill>
              </a:rPr>
              <a:t>nghiệp</a:t>
            </a:r>
            <a:r>
              <a:rPr lang="en-US" sz="2200" dirty="0">
                <a:solidFill>
                  <a:schemeClr val="tx1"/>
                </a:solidFill>
              </a:rPr>
              <a:t> </a:t>
            </a:r>
          </a:p>
          <a:p>
            <a:pPr algn="ctr" eaLnBrk="1" hangingPunct="1">
              <a:defRPr/>
            </a:pPr>
            <a:r>
              <a:rPr lang="en-US" sz="2200" dirty="0" err="1">
                <a:solidFill>
                  <a:schemeClr val="tx1"/>
                </a:solidFill>
              </a:rPr>
              <a:t>xây</a:t>
            </a:r>
            <a:r>
              <a:rPr lang="en-US" sz="2200" dirty="0">
                <a:solidFill>
                  <a:schemeClr val="tx1"/>
                </a:solidFill>
              </a:rPr>
              <a:t> </a:t>
            </a:r>
            <a:r>
              <a:rPr lang="en-US" sz="2200" dirty="0" err="1">
                <a:solidFill>
                  <a:schemeClr val="tx1"/>
                </a:solidFill>
              </a:rPr>
              <a:t>dựng</a:t>
            </a:r>
            <a:r>
              <a:rPr lang="en-US" sz="2200" dirty="0">
                <a:solidFill>
                  <a:schemeClr val="tx1"/>
                </a:solidFill>
              </a:rPr>
              <a:t> </a:t>
            </a:r>
            <a:r>
              <a:rPr lang="en-US" sz="2200" dirty="0" err="1">
                <a:solidFill>
                  <a:schemeClr val="tx1"/>
                </a:solidFill>
              </a:rPr>
              <a:t>và</a:t>
            </a:r>
            <a:r>
              <a:rPr lang="en-US" sz="2200" dirty="0">
                <a:solidFill>
                  <a:schemeClr val="tx1"/>
                </a:solidFill>
              </a:rPr>
              <a:t> </a:t>
            </a:r>
            <a:r>
              <a:rPr lang="en-US" sz="2200" dirty="0" err="1">
                <a:solidFill>
                  <a:schemeClr val="tx1"/>
                </a:solidFill>
              </a:rPr>
              <a:t>bảo</a:t>
            </a:r>
            <a:r>
              <a:rPr lang="en-US" sz="2200" dirty="0">
                <a:solidFill>
                  <a:schemeClr val="tx1"/>
                </a:solidFill>
              </a:rPr>
              <a:t> </a:t>
            </a:r>
            <a:r>
              <a:rPr lang="en-US" sz="2200" dirty="0" err="1">
                <a:solidFill>
                  <a:schemeClr val="tx1"/>
                </a:solidFill>
              </a:rPr>
              <a:t>vệ</a:t>
            </a:r>
            <a:r>
              <a:rPr lang="en-US" sz="2200" dirty="0">
                <a:solidFill>
                  <a:schemeClr val="tx1"/>
                </a:solidFill>
              </a:rPr>
              <a:t> </a:t>
            </a:r>
            <a:r>
              <a:rPr lang="en-US" sz="2200" dirty="0" err="1">
                <a:solidFill>
                  <a:schemeClr val="tx1"/>
                </a:solidFill>
              </a:rPr>
              <a:t>Tổ</a:t>
            </a:r>
            <a:r>
              <a:rPr lang="en-US" sz="2200" dirty="0">
                <a:solidFill>
                  <a:schemeClr val="tx1"/>
                </a:solidFill>
              </a:rPr>
              <a:t> </a:t>
            </a:r>
            <a:r>
              <a:rPr lang="en-US" sz="2200" dirty="0" err="1">
                <a:solidFill>
                  <a:schemeClr val="tx1"/>
                </a:solidFill>
              </a:rPr>
              <a:t>quốc</a:t>
            </a:r>
            <a:r>
              <a:rPr lang="en-US" sz="2200" dirty="0">
                <a:solidFill>
                  <a:schemeClr val="tx1"/>
                </a:solidFill>
              </a:rPr>
              <a:t> </a:t>
            </a:r>
          </a:p>
          <a:p>
            <a:pPr algn="ctr" eaLnBrk="1" hangingPunct="1">
              <a:defRPr/>
            </a:pPr>
            <a:r>
              <a:rPr lang="en-US" sz="2200" dirty="0" err="1">
                <a:solidFill>
                  <a:schemeClr val="tx1"/>
                </a:solidFill>
              </a:rPr>
              <a:t>Việt</a:t>
            </a:r>
            <a:r>
              <a:rPr lang="en-US" sz="2200" dirty="0">
                <a:solidFill>
                  <a:schemeClr val="tx1"/>
                </a:solidFill>
              </a:rPr>
              <a:t> Nam </a:t>
            </a:r>
            <a:r>
              <a:rPr lang="en-US" sz="2200" dirty="0" err="1">
                <a:solidFill>
                  <a:schemeClr val="tx1"/>
                </a:solidFill>
              </a:rPr>
              <a:t>xã</a:t>
            </a:r>
            <a:r>
              <a:rPr lang="en-US" sz="2200" dirty="0">
                <a:solidFill>
                  <a:schemeClr val="tx1"/>
                </a:solidFill>
              </a:rPr>
              <a:t> </a:t>
            </a:r>
            <a:r>
              <a:rPr lang="en-US" sz="2200" dirty="0" err="1">
                <a:solidFill>
                  <a:schemeClr val="tx1"/>
                </a:solidFill>
              </a:rPr>
              <a:t>hội</a:t>
            </a:r>
            <a:r>
              <a:rPr lang="en-US" sz="2200" dirty="0">
                <a:solidFill>
                  <a:schemeClr val="tx1"/>
                </a:solidFill>
              </a:rPr>
              <a:t> </a:t>
            </a:r>
            <a:r>
              <a:rPr lang="en-US" sz="2200" dirty="0" err="1">
                <a:solidFill>
                  <a:schemeClr val="tx1"/>
                </a:solidFill>
              </a:rPr>
              <a:t>chủ</a:t>
            </a:r>
            <a:r>
              <a:rPr lang="en-US" sz="2200" dirty="0">
                <a:solidFill>
                  <a:schemeClr val="tx1"/>
                </a:solidFill>
              </a:rPr>
              <a:t> </a:t>
            </a:r>
            <a:r>
              <a:rPr lang="en-US" sz="2200" dirty="0" err="1">
                <a:solidFill>
                  <a:schemeClr val="tx1"/>
                </a:solidFill>
              </a:rPr>
              <a:t>nghĩa</a:t>
            </a:r>
            <a:r>
              <a:rPr lang="en-US" sz="2200" dirty="0">
                <a:solidFill>
                  <a:schemeClr val="tx1"/>
                </a:solidFill>
              </a:rPr>
              <a:t> </a:t>
            </a:r>
            <a:endParaRPr lang="en-US" sz="2200" b="1" dirty="0">
              <a:solidFill>
                <a:schemeClr val="tx1"/>
              </a:solidFill>
            </a:endParaRPr>
          </a:p>
        </p:txBody>
      </p:sp>
      <p:sp>
        <p:nvSpPr>
          <p:cNvPr id="65546" name="AutoShape 10"/>
          <p:cNvSpPr>
            <a:spLocks noChangeArrowheads="1"/>
          </p:cNvSpPr>
          <p:nvPr/>
        </p:nvSpPr>
        <p:spPr bwMode="auto">
          <a:xfrm>
            <a:off x="6324600" y="1973264"/>
            <a:ext cx="4191000" cy="1836737"/>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200" dirty="0">
                <a:solidFill>
                  <a:schemeClr val="tx1"/>
                </a:solidFill>
              </a:rPr>
              <a:t> B. </a:t>
            </a:r>
            <a:r>
              <a:rPr lang="en-US" sz="2200" dirty="0" err="1">
                <a:solidFill>
                  <a:schemeClr val="tx1"/>
                </a:solidFill>
              </a:rPr>
              <a:t>Đẩy</a:t>
            </a:r>
            <a:r>
              <a:rPr lang="en-US" sz="2200" dirty="0">
                <a:solidFill>
                  <a:schemeClr val="tx1"/>
                </a:solidFill>
              </a:rPr>
              <a:t> </a:t>
            </a:r>
            <a:r>
              <a:rPr lang="en-US" sz="2200" dirty="0" err="1">
                <a:solidFill>
                  <a:schemeClr val="tx1"/>
                </a:solidFill>
              </a:rPr>
              <a:t>mạnh</a:t>
            </a:r>
            <a:r>
              <a:rPr lang="en-US" sz="2200" dirty="0">
                <a:solidFill>
                  <a:schemeClr val="tx1"/>
                </a:solidFill>
              </a:rPr>
              <a:t> </a:t>
            </a:r>
            <a:r>
              <a:rPr lang="en-US" sz="2200" dirty="0" err="1">
                <a:solidFill>
                  <a:schemeClr val="tx1"/>
                </a:solidFill>
              </a:rPr>
              <a:t>sự</a:t>
            </a:r>
            <a:r>
              <a:rPr lang="en-US" sz="2200" dirty="0">
                <a:solidFill>
                  <a:schemeClr val="tx1"/>
                </a:solidFill>
              </a:rPr>
              <a:t> </a:t>
            </a:r>
            <a:r>
              <a:rPr lang="en-US" sz="2200" dirty="0" err="1">
                <a:solidFill>
                  <a:schemeClr val="tx1"/>
                </a:solidFill>
              </a:rPr>
              <a:t>nghiệp</a:t>
            </a:r>
            <a:r>
              <a:rPr lang="en-US" sz="2200" dirty="0">
                <a:solidFill>
                  <a:schemeClr val="tx1"/>
                </a:solidFill>
              </a:rPr>
              <a:t>  </a:t>
            </a:r>
          </a:p>
          <a:p>
            <a:pPr algn="ctr">
              <a:defRPr/>
            </a:pPr>
            <a:r>
              <a:rPr lang="en-US" sz="2200" dirty="0" err="1">
                <a:solidFill>
                  <a:schemeClr val="tx1"/>
                </a:solidFill>
              </a:rPr>
              <a:t>công</a:t>
            </a:r>
            <a:r>
              <a:rPr lang="en-US" sz="2200" dirty="0">
                <a:solidFill>
                  <a:schemeClr val="tx1"/>
                </a:solidFill>
              </a:rPr>
              <a:t> </a:t>
            </a:r>
            <a:r>
              <a:rPr lang="en-US" sz="2200" dirty="0" err="1">
                <a:solidFill>
                  <a:schemeClr val="tx1"/>
                </a:solidFill>
              </a:rPr>
              <a:t>nghiệp</a:t>
            </a:r>
            <a:r>
              <a:rPr lang="en-US" sz="2200" dirty="0">
                <a:solidFill>
                  <a:schemeClr val="tx1"/>
                </a:solidFill>
              </a:rPr>
              <a:t> </a:t>
            </a:r>
            <a:r>
              <a:rPr lang="en-US" sz="2200" dirty="0" err="1">
                <a:solidFill>
                  <a:schemeClr val="tx1"/>
                </a:solidFill>
              </a:rPr>
              <a:t>hóa</a:t>
            </a:r>
            <a:r>
              <a:rPr lang="en-US" sz="2200" dirty="0">
                <a:solidFill>
                  <a:schemeClr val="tx1"/>
                </a:solidFill>
              </a:rPr>
              <a:t>, </a:t>
            </a:r>
            <a:r>
              <a:rPr lang="en-US" sz="2200" dirty="0" err="1">
                <a:solidFill>
                  <a:schemeClr val="tx1"/>
                </a:solidFill>
              </a:rPr>
              <a:t>hiện</a:t>
            </a:r>
            <a:r>
              <a:rPr lang="en-US" sz="2200" dirty="0">
                <a:solidFill>
                  <a:schemeClr val="tx1"/>
                </a:solidFill>
              </a:rPr>
              <a:t> </a:t>
            </a:r>
            <a:r>
              <a:rPr lang="en-US" sz="2200" dirty="0" err="1">
                <a:solidFill>
                  <a:schemeClr val="tx1"/>
                </a:solidFill>
              </a:rPr>
              <a:t>đại</a:t>
            </a:r>
            <a:r>
              <a:rPr lang="en-US" sz="2200" dirty="0">
                <a:solidFill>
                  <a:schemeClr val="tx1"/>
                </a:solidFill>
              </a:rPr>
              <a:t> </a:t>
            </a:r>
            <a:r>
              <a:rPr lang="en-US" sz="2200" dirty="0" err="1">
                <a:solidFill>
                  <a:schemeClr val="tx1"/>
                </a:solidFill>
              </a:rPr>
              <a:t>hóa</a:t>
            </a:r>
            <a:endParaRPr lang="en-US" sz="2200" dirty="0">
              <a:solidFill>
                <a:schemeClr val="tx1"/>
              </a:solidFill>
            </a:endParaRPr>
          </a:p>
          <a:p>
            <a:pPr algn="ctr">
              <a:defRPr/>
            </a:pPr>
            <a:r>
              <a:rPr lang="en-US" sz="2200" dirty="0" err="1">
                <a:solidFill>
                  <a:schemeClr val="tx1"/>
                </a:solidFill>
              </a:rPr>
              <a:t>đất</a:t>
            </a:r>
            <a:r>
              <a:rPr lang="en-US" sz="2200" dirty="0">
                <a:solidFill>
                  <a:schemeClr val="tx1"/>
                </a:solidFill>
              </a:rPr>
              <a:t> </a:t>
            </a:r>
            <a:r>
              <a:rPr lang="en-US" sz="2200" dirty="0" err="1">
                <a:solidFill>
                  <a:schemeClr val="tx1"/>
                </a:solidFill>
              </a:rPr>
              <a:t>nước</a:t>
            </a:r>
            <a:r>
              <a:rPr lang="en-US" sz="2200" dirty="0">
                <a:solidFill>
                  <a:schemeClr val="tx1"/>
                </a:solidFill>
              </a:rPr>
              <a:t>, </a:t>
            </a:r>
            <a:r>
              <a:rPr lang="en-US" sz="2200" dirty="0" err="1">
                <a:solidFill>
                  <a:schemeClr val="tx1"/>
                </a:solidFill>
              </a:rPr>
              <a:t>chống</a:t>
            </a:r>
            <a:r>
              <a:rPr lang="en-US" sz="2200" dirty="0">
                <a:solidFill>
                  <a:schemeClr val="tx1"/>
                </a:solidFill>
              </a:rPr>
              <a:t> </a:t>
            </a:r>
            <a:r>
              <a:rPr lang="en-US" sz="2200" dirty="0" err="1">
                <a:solidFill>
                  <a:schemeClr val="tx1"/>
                </a:solidFill>
              </a:rPr>
              <a:t>lại</a:t>
            </a:r>
            <a:r>
              <a:rPr lang="en-US" sz="2200" dirty="0">
                <a:solidFill>
                  <a:schemeClr val="tx1"/>
                </a:solidFill>
              </a:rPr>
              <a:t> </a:t>
            </a:r>
            <a:r>
              <a:rPr lang="en-US" sz="2200" dirty="0" err="1">
                <a:solidFill>
                  <a:schemeClr val="tx1"/>
                </a:solidFill>
              </a:rPr>
              <a:t>mọi</a:t>
            </a:r>
            <a:r>
              <a:rPr lang="en-US" sz="2200" dirty="0">
                <a:solidFill>
                  <a:schemeClr val="tx1"/>
                </a:solidFill>
              </a:rPr>
              <a:t> </a:t>
            </a:r>
            <a:r>
              <a:rPr lang="en-US" sz="2200" dirty="0" err="1">
                <a:solidFill>
                  <a:schemeClr val="tx1"/>
                </a:solidFill>
              </a:rPr>
              <a:t>kẻ</a:t>
            </a:r>
            <a:r>
              <a:rPr lang="en-US" sz="2200" dirty="0">
                <a:solidFill>
                  <a:schemeClr val="tx1"/>
                </a:solidFill>
              </a:rPr>
              <a:t> </a:t>
            </a:r>
            <a:r>
              <a:rPr lang="en-US" sz="2200" dirty="0" err="1">
                <a:solidFill>
                  <a:schemeClr val="tx1"/>
                </a:solidFill>
              </a:rPr>
              <a:t>thù</a:t>
            </a:r>
            <a:r>
              <a:rPr lang="en-US" sz="2200" dirty="0">
                <a:solidFill>
                  <a:schemeClr val="tx1"/>
                </a:solidFill>
              </a:rPr>
              <a:t> </a:t>
            </a:r>
          </a:p>
          <a:p>
            <a:pPr algn="ctr">
              <a:defRPr/>
            </a:pPr>
            <a:r>
              <a:rPr lang="en-US" sz="2200" dirty="0" err="1">
                <a:solidFill>
                  <a:schemeClr val="tx1"/>
                </a:solidFill>
              </a:rPr>
              <a:t>xâm</a:t>
            </a:r>
            <a:r>
              <a:rPr lang="en-US" sz="2200" dirty="0">
                <a:solidFill>
                  <a:schemeClr val="tx1"/>
                </a:solidFill>
              </a:rPr>
              <a:t> </a:t>
            </a:r>
            <a:r>
              <a:rPr lang="en-US" sz="2200" dirty="0" err="1">
                <a:solidFill>
                  <a:schemeClr val="tx1"/>
                </a:solidFill>
              </a:rPr>
              <a:t>lược</a:t>
            </a:r>
            <a:r>
              <a:rPr lang="en-US" sz="2200" dirty="0">
                <a:solidFill>
                  <a:schemeClr val="tx1"/>
                </a:solidFill>
              </a:rPr>
              <a:t> </a:t>
            </a:r>
            <a:r>
              <a:rPr lang="en-US" sz="2200" dirty="0" err="1">
                <a:solidFill>
                  <a:schemeClr val="tx1"/>
                </a:solidFill>
              </a:rPr>
              <a:t>bảo</a:t>
            </a:r>
            <a:r>
              <a:rPr lang="en-US" sz="2200" dirty="0">
                <a:solidFill>
                  <a:schemeClr val="tx1"/>
                </a:solidFill>
              </a:rPr>
              <a:t> </a:t>
            </a:r>
            <a:r>
              <a:rPr lang="en-US" sz="2200" dirty="0" err="1">
                <a:solidFill>
                  <a:schemeClr val="tx1"/>
                </a:solidFill>
              </a:rPr>
              <a:t>vệ</a:t>
            </a:r>
            <a:r>
              <a:rPr lang="en-US" sz="2200" dirty="0">
                <a:solidFill>
                  <a:schemeClr val="tx1"/>
                </a:solidFill>
              </a:rPr>
              <a:t> </a:t>
            </a:r>
            <a:r>
              <a:rPr lang="en-US" sz="2200" dirty="0" err="1">
                <a:solidFill>
                  <a:schemeClr val="tx1"/>
                </a:solidFill>
              </a:rPr>
              <a:t>Tổ</a:t>
            </a:r>
            <a:r>
              <a:rPr lang="en-US" sz="2200" dirty="0">
                <a:solidFill>
                  <a:schemeClr val="tx1"/>
                </a:solidFill>
              </a:rPr>
              <a:t> </a:t>
            </a:r>
            <a:r>
              <a:rPr lang="en-US" sz="2200" dirty="0" err="1">
                <a:solidFill>
                  <a:schemeClr val="tx1"/>
                </a:solidFill>
              </a:rPr>
              <a:t>quốc</a:t>
            </a:r>
            <a:r>
              <a:rPr lang="en-US" sz="2200" dirty="0">
                <a:solidFill>
                  <a:schemeClr val="tx1"/>
                </a:solidFill>
              </a:rPr>
              <a:t> </a:t>
            </a:r>
          </a:p>
          <a:p>
            <a:pPr algn="ctr">
              <a:defRPr/>
            </a:pPr>
            <a:r>
              <a:rPr lang="en-US" sz="2200" dirty="0" err="1">
                <a:solidFill>
                  <a:schemeClr val="tx1"/>
                </a:solidFill>
              </a:rPr>
              <a:t>Việt</a:t>
            </a:r>
            <a:r>
              <a:rPr lang="en-US" sz="2200" dirty="0">
                <a:solidFill>
                  <a:schemeClr val="tx1"/>
                </a:solidFill>
              </a:rPr>
              <a:t> Nam </a:t>
            </a:r>
            <a:r>
              <a:rPr lang="en-US" sz="2200" dirty="0" err="1">
                <a:solidFill>
                  <a:schemeClr val="tx1"/>
                </a:solidFill>
              </a:rPr>
              <a:t>xã</a:t>
            </a:r>
            <a:r>
              <a:rPr lang="en-US" sz="2200" dirty="0">
                <a:solidFill>
                  <a:schemeClr val="tx1"/>
                </a:solidFill>
              </a:rPr>
              <a:t> </a:t>
            </a:r>
            <a:r>
              <a:rPr lang="en-US" sz="2200" dirty="0" err="1">
                <a:solidFill>
                  <a:schemeClr val="tx1"/>
                </a:solidFill>
              </a:rPr>
              <a:t>hội</a:t>
            </a:r>
            <a:r>
              <a:rPr lang="en-US" sz="2200" dirty="0">
                <a:solidFill>
                  <a:schemeClr val="tx1"/>
                </a:solidFill>
              </a:rPr>
              <a:t> </a:t>
            </a:r>
            <a:r>
              <a:rPr lang="en-US" sz="2200" dirty="0" err="1">
                <a:solidFill>
                  <a:schemeClr val="tx1"/>
                </a:solidFill>
              </a:rPr>
              <a:t>chủ</a:t>
            </a:r>
            <a:r>
              <a:rPr lang="en-US" sz="2200" dirty="0">
                <a:solidFill>
                  <a:schemeClr val="tx1"/>
                </a:solidFill>
              </a:rPr>
              <a:t> </a:t>
            </a:r>
            <a:r>
              <a:rPr lang="en-US" sz="2200" dirty="0" err="1">
                <a:solidFill>
                  <a:schemeClr val="tx1"/>
                </a:solidFill>
              </a:rPr>
              <a:t>nghĩa</a:t>
            </a:r>
            <a:endParaRPr lang="vi-VN" sz="2200" b="1" dirty="0">
              <a:solidFill>
                <a:schemeClr val="tx1"/>
              </a:solidFill>
            </a:endParaRPr>
          </a:p>
        </p:txBody>
      </p:sp>
      <p:sp>
        <p:nvSpPr>
          <p:cNvPr id="46087" name="Text Box 16"/>
          <p:cNvSpPr txBox="1">
            <a:spLocks noChangeArrowheads="1"/>
          </p:cNvSpPr>
          <p:nvPr/>
        </p:nvSpPr>
        <p:spPr bwMode="auto">
          <a:xfrm>
            <a:off x="1714500" y="13716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40</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007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98325" name="Oval 21"/>
          <p:cNvSpPr>
            <a:spLocks noChangeArrowheads="1"/>
          </p:cNvSpPr>
          <p:nvPr/>
        </p:nvSpPr>
        <p:spPr bwMode="auto">
          <a:xfrm>
            <a:off x="5981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007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5981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007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007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5981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7244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46099"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0"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3100" y="0"/>
            <a:ext cx="723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2"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0700" y="95250"/>
            <a:ext cx="13335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676400" y="3962400"/>
            <a:ext cx="4445000" cy="18288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200" dirty="0">
                <a:solidFill>
                  <a:schemeClr val="tx1"/>
                </a:solidFill>
              </a:rPr>
              <a:t> C. </a:t>
            </a:r>
            <a:r>
              <a:rPr lang="en-US" sz="2200" dirty="0" err="1">
                <a:solidFill>
                  <a:schemeClr val="tx1"/>
                </a:solidFill>
              </a:rPr>
              <a:t>Gìn</a:t>
            </a:r>
            <a:r>
              <a:rPr lang="en-US" sz="2200" dirty="0">
                <a:solidFill>
                  <a:schemeClr val="tx1"/>
                </a:solidFill>
              </a:rPr>
              <a:t> </a:t>
            </a:r>
            <a:r>
              <a:rPr lang="en-US" sz="2200" dirty="0" err="1">
                <a:solidFill>
                  <a:schemeClr val="tx1"/>
                </a:solidFill>
              </a:rPr>
              <a:t>giữ</a:t>
            </a:r>
            <a:r>
              <a:rPr lang="en-US" sz="2200" dirty="0">
                <a:solidFill>
                  <a:schemeClr val="tx1"/>
                </a:solidFill>
              </a:rPr>
              <a:t> </a:t>
            </a:r>
            <a:r>
              <a:rPr lang="en-US" sz="2200" dirty="0" err="1">
                <a:solidFill>
                  <a:schemeClr val="tx1"/>
                </a:solidFill>
              </a:rPr>
              <a:t>hòa</a:t>
            </a:r>
            <a:r>
              <a:rPr lang="en-US" sz="2200" dirty="0">
                <a:solidFill>
                  <a:schemeClr val="tx1"/>
                </a:solidFill>
              </a:rPr>
              <a:t> </a:t>
            </a:r>
            <a:r>
              <a:rPr lang="en-US" sz="2200" dirty="0" err="1">
                <a:solidFill>
                  <a:schemeClr val="tx1"/>
                </a:solidFill>
              </a:rPr>
              <a:t>bình</a:t>
            </a:r>
            <a:r>
              <a:rPr lang="en-US" sz="2200" dirty="0">
                <a:solidFill>
                  <a:schemeClr val="tx1"/>
                </a:solidFill>
              </a:rPr>
              <a:t>, </a:t>
            </a:r>
            <a:r>
              <a:rPr lang="en-US" sz="2200" dirty="0" err="1">
                <a:solidFill>
                  <a:schemeClr val="tx1"/>
                </a:solidFill>
              </a:rPr>
              <a:t>hội</a:t>
            </a:r>
            <a:r>
              <a:rPr lang="en-US" sz="2200" dirty="0">
                <a:solidFill>
                  <a:schemeClr val="tx1"/>
                </a:solidFill>
              </a:rPr>
              <a:t> </a:t>
            </a:r>
            <a:r>
              <a:rPr lang="en-US" sz="2200" dirty="0" err="1">
                <a:solidFill>
                  <a:schemeClr val="tx1"/>
                </a:solidFill>
              </a:rPr>
              <a:t>nhập</a:t>
            </a:r>
            <a:r>
              <a:rPr lang="en-US" sz="2200" dirty="0">
                <a:solidFill>
                  <a:schemeClr val="tx1"/>
                </a:solidFill>
              </a:rPr>
              <a:t> </a:t>
            </a:r>
          </a:p>
          <a:p>
            <a:pPr algn="ctr" eaLnBrk="1" hangingPunct="1">
              <a:defRPr/>
            </a:pPr>
            <a:r>
              <a:rPr lang="en-US" sz="2200" dirty="0" err="1">
                <a:solidFill>
                  <a:schemeClr val="tx1"/>
                </a:solidFill>
              </a:rPr>
              <a:t>thế</a:t>
            </a:r>
            <a:r>
              <a:rPr lang="en-US" sz="2200" dirty="0">
                <a:solidFill>
                  <a:schemeClr val="tx1"/>
                </a:solidFill>
              </a:rPr>
              <a:t> </a:t>
            </a:r>
            <a:r>
              <a:rPr lang="en-US" sz="2200" dirty="0" err="1">
                <a:solidFill>
                  <a:schemeClr val="tx1"/>
                </a:solidFill>
              </a:rPr>
              <a:t>giới</a:t>
            </a:r>
            <a:r>
              <a:rPr lang="en-US" sz="2200" dirty="0">
                <a:solidFill>
                  <a:schemeClr val="tx1"/>
                </a:solidFill>
              </a:rPr>
              <a:t> </a:t>
            </a:r>
            <a:r>
              <a:rPr lang="en-US" sz="2200" dirty="0" err="1">
                <a:solidFill>
                  <a:schemeClr val="tx1"/>
                </a:solidFill>
              </a:rPr>
              <a:t>thực</a:t>
            </a:r>
            <a:r>
              <a:rPr lang="en-US" sz="2200" dirty="0">
                <a:solidFill>
                  <a:schemeClr val="tx1"/>
                </a:solidFill>
              </a:rPr>
              <a:t> </a:t>
            </a:r>
            <a:r>
              <a:rPr lang="en-US" sz="2200" dirty="0" err="1">
                <a:solidFill>
                  <a:schemeClr val="tx1"/>
                </a:solidFill>
              </a:rPr>
              <a:t>hiện</a:t>
            </a:r>
            <a:r>
              <a:rPr lang="en-US" sz="2200" dirty="0">
                <a:solidFill>
                  <a:schemeClr val="tx1"/>
                </a:solidFill>
              </a:rPr>
              <a:t> </a:t>
            </a:r>
            <a:r>
              <a:rPr lang="en-US" sz="2200" dirty="0" err="1">
                <a:solidFill>
                  <a:schemeClr val="tx1"/>
                </a:solidFill>
              </a:rPr>
              <a:t>thắng</a:t>
            </a:r>
            <a:r>
              <a:rPr lang="en-US" sz="2200" dirty="0">
                <a:solidFill>
                  <a:schemeClr val="tx1"/>
                </a:solidFill>
              </a:rPr>
              <a:t> </a:t>
            </a:r>
            <a:r>
              <a:rPr lang="en-US" sz="2200" dirty="0" err="1">
                <a:solidFill>
                  <a:schemeClr val="tx1"/>
                </a:solidFill>
              </a:rPr>
              <a:t>lợi</a:t>
            </a:r>
            <a:r>
              <a:rPr lang="en-US" sz="2200" dirty="0">
                <a:solidFill>
                  <a:schemeClr val="tx1"/>
                </a:solidFill>
              </a:rPr>
              <a:t> </a:t>
            </a:r>
            <a:r>
              <a:rPr lang="en-US" sz="2200" dirty="0" err="1">
                <a:solidFill>
                  <a:schemeClr val="tx1"/>
                </a:solidFill>
              </a:rPr>
              <a:t>mọi</a:t>
            </a:r>
            <a:r>
              <a:rPr lang="en-US" sz="2200" dirty="0">
                <a:solidFill>
                  <a:schemeClr val="tx1"/>
                </a:solidFill>
              </a:rPr>
              <a:t> </a:t>
            </a:r>
          </a:p>
          <a:p>
            <a:pPr algn="ctr" eaLnBrk="1" hangingPunct="1">
              <a:defRPr/>
            </a:pPr>
            <a:r>
              <a:rPr lang="en-US" sz="2200" dirty="0" err="1">
                <a:solidFill>
                  <a:schemeClr val="tx1"/>
                </a:solidFill>
              </a:rPr>
              <a:t>mục</a:t>
            </a:r>
            <a:r>
              <a:rPr lang="en-US" sz="2200" dirty="0">
                <a:solidFill>
                  <a:schemeClr val="tx1"/>
                </a:solidFill>
              </a:rPr>
              <a:t> </a:t>
            </a:r>
            <a:r>
              <a:rPr lang="en-US" sz="2200" dirty="0" err="1">
                <a:solidFill>
                  <a:schemeClr val="tx1"/>
                </a:solidFill>
              </a:rPr>
              <a:t>tiêu</a:t>
            </a:r>
            <a:r>
              <a:rPr lang="en-US" sz="2200" dirty="0">
                <a:solidFill>
                  <a:schemeClr val="tx1"/>
                </a:solidFill>
              </a:rPr>
              <a:t>, </a:t>
            </a:r>
            <a:r>
              <a:rPr lang="en-US" sz="2200" dirty="0" err="1">
                <a:solidFill>
                  <a:schemeClr val="tx1"/>
                </a:solidFill>
              </a:rPr>
              <a:t>nhiệm</a:t>
            </a:r>
            <a:r>
              <a:rPr lang="en-US" sz="2200" dirty="0">
                <a:solidFill>
                  <a:schemeClr val="tx1"/>
                </a:solidFill>
              </a:rPr>
              <a:t> </a:t>
            </a:r>
            <a:r>
              <a:rPr lang="en-US" sz="2200" dirty="0" err="1">
                <a:solidFill>
                  <a:schemeClr val="tx1"/>
                </a:solidFill>
              </a:rPr>
              <a:t>vụ</a:t>
            </a:r>
            <a:r>
              <a:rPr lang="en-US" sz="2200" dirty="0">
                <a:solidFill>
                  <a:schemeClr val="tx1"/>
                </a:solidFill>
              </a:rPr>
              <a:t> </a:t>
            </a:r>
            <a:r>
              <a:rPr lang="en-US" sz="2200" dirty="0" err="1">
                <a:solidFill>
                  <a:schemeClr val="tx1"/>
                </a:solidFill>
              </a:rPr>
              <a:t>của</a:t>
            </a:r>
            <a:r>
              <a:rPr lang="en-US" sz="2200" dirty="0">
                <a:solidFill>
                  <a:schemeClr val="tx1"/>
                </a:solidFill>
              </a:rPr>
              <a:t> </a:t>
            </a:r>
            <a:r>
              <a:rPr lang="en-US" sz="2200" dirty="0" err="1">
                <a:solidFill>
                  <a:schemeClr val="tx1"/>
                </a:solidFill>
              </a:rPr>
              <a:t>sự</a:t>
            </a:r>
            <a:r>
              <a:rPr lang="en-US" sz="2200" dirty="0">
                <a:solidFill>
                  <a:schemeClr val="tx1"/>
                </a:solidFill>
              </a:rPr>
              <a:t> </a:t>
            </a:r>
            <a:r>
              <a:rPr lang="en-US" sz="2200" dirty="0" err="1">
                <a:solidFill>
                  <a:schemeClr val="tx1"/>
                </a:solidFill>
              </a:rPr>
              <a:t>nghiệp</a:t>
            </a:r>
            <a:r>
              <a:rPr lang="en-US" sz="2200" dirty="0">
                <a:solidFill>
                  <a:schemeClr val="tx1"/>
                </a:solidFill>
              </a:rPr>
              <a:t> </a:t>
            </a:r>
          </a:p>
          <a:p>
            <a:pPr algn="ctr" eaLnBrk="1" hangingPunct="1">
              <a:defRPr/>
            </a:pPr>
            <a:r>
              <a:rPr lang="en-US" sz="2200" dirty="0" err="1">
                <a:solidFill>
                  <a:schemeClr val="tx1"/>
                </a:solidFill>
              </a:rPr>
              <a:t>xây</a:t>
            </a:r>
            <a:r>
              <a:rPr lang="en-US" sz="2200" dirty="0">
                <a:solidFill>
                  <a:schemeClr val="tx1"/>
                </a:solidFill>
              </a:rPr>
              <a:t> </a:t>
            </a:r>
            <a:r>
              <a:rPr lang="en-US" sz="2200" dirty="0" err="1">
                <a:solidFill>
                  <a:schemeClr val="tx1"/>
                </a:solidFill>
              </a:rPr>
              <a:t>dựng</a:t>
            </a:r>
            <a:r>
              <a:rPr lang="en-US" sz="2200" dirty="0">
                <a:solidFill>
                  <a:schemeClr val="tx1"/>
                </a:solidFill>
              </a:rPr>
              <a:t> </a:t>
            </a:r>
            <a:r>
              <a:rPr lang="en-US" sz="2200" dirty="0" err="1">
                <a:solidFill>
                  <a:schemeClr val="tx1"/>
                </a:solidFill>
              </a:rPr>
              <a:t>và</a:t>
            </a:r>
            <a:r>
              <a:rPr lang="en-US" sz="2200" dirty="0">
                <a:solidFill>
                  <a:schemeClr val="tx1"/>
                </a:solidFill>
              </a:rPr>
              <a:t> </a:t>
            </a:r>
            <a:r>
              <a:rPr lang="en-US" sz="2200" dirty="0" err="1">
                <a:solidFill>
                  <a:schemeClr val="tx1"/>
                </a:solidFill>
              </a:rPr>
              <a:t>bảo</a:t>
            </a:r>
            <a:r>
              <a:rPr lang="en-US" sz="2200" dirty="0">
                <a:solidFill>
                  <a:schemeClr val="tx1"/>
                </a:solidFill>
              </a:rPr>
              <a:t> </a:t>
            </a:r>
            <a:r>
              <a:rPr lang="en-US" sz="2200" dirty="0" err="1">
                <a:solidFill>
                  <a:schemeClr val="tx1"/>
                </a:solidFill>
              </a:rPr>
              <a:t>vệ</a:t>
            </a:r>
            <a:r>
              <a:rPr lang="en-US" sz="2200" dirty="0">
                <a:solidFill>
                  <a:schemeClr val="tx1"/>
                </a:solidFill>
              </a:rPr>
              <a:t> </a:t>
            </a:r>
            <a:r>
              <a:rPr lang="en-US" sz="2200" dirty="0" err="1">
                <a:solidFill>
                  <a:schemeClr val="tx1"/>
                </a:solidFill>
              </a:rPr>
              <a:t>Tổ</a:t>
            </a:r>
            <a:r>
              <a:rPr lang="en-US" sz="2200" dirty="0">
                <a:solidFill>
                  <a:schemeClr val="tx1"/>
                </a:solidFill>
              </a:rPr>
              <a:t> </a:t>
            </a:r>
            <a:r>
              <a:rPr lang="en-US" sz="2200" dirty="0" err="1">
                <a:solidFill>
                  <a:schemeClr val="tx1"/>
                </a:solidFill>
              </a:rPr>
              <a:t>quốc</a:t>
            </a:r>
            <a:r>
              <a:rPr lang="en-US" sz="2200" dirty="0">
                <a:solidFill>
                  <a:schemeClr val="tx1"/>
                </a:solidFill>
              </a:rPr>
              <a:t> </a:t>
            </a:r>
          </a:p>
          <a:p>
            <a:pPr algn="ctr" eaLnBrk="1" hangingPunct="1">
              <a:defRPr/>
            </a:pPr>
            <a:r>
              <a:rPr lang="en-US" sz="2200" dirty="0" err="1">
                <a:solidFill>
                  <a:schemeClr val="tx1"/>
                </a:solidFill>
              </a:rPr>
              <a:t>Việt</a:t>
            </a:r>
            <a:r>
              <a:rPr lang="en-US" sz="2200" dirty="0">
                <a:solidFill>
                  <a:schemeClr val="tx1"/>
                </a:solidFill>
              </a:rPr>
              <a:t> Nam </a:t>
            </a:r>
            <a:r>
              <a:rPr lang="en-US" sz="2200" dirty="0" err="1">
                <a:solidFill>
                  <a:schemeClr val="tx1"/>
                </a:solidFill>
              </a:rPr>
              <a:t>xã</a:t>
            </a:r>
            <a:r>
              <a:rPr lang="en-US" sz="2200" dirty="0">
                <a:solidFill>
                  <a:schemeClr val="tx1"/>
                </a:solidFill>
              </a:rPr>
              <a:t> </a:t>
            </a:r>
            <a:r>
              <a:rPr lang="en-US" sz="2200" dirty="0" err="1">
                <a:solidFill>
                  <a:schemeClr val="tx1"/>
                </a:solidFill>
              </a:rPr>
              <a:t>hội</a:t>
            </a:r>
            <a:r>
              <a:rPr lang="en-US" sz="2200" dirty="0">
                <a:solidFill>
                  <a:schemeClr val="tx1"/>
                </a:solidFill>
              </a:rPr>
              <a:t> </a:t>
            </a:r>
            <a:r>
              <a:rPr lang="en-US" sz="2200" dirty="0" err="1">
                <a:solidFill>
                  <a:schemeClr val="tx1"/>
                </a:solidFill>
              </a:rPr>
              <a:t>chủ</a:t>
            </a:r>
            <a:r>
              <a:rPr lang="en-US" sz="2200" dirty="0">
                <a:solidFill>
                  <a:schemeClr val="tx1"/>
                </a:solidFill>
              </a:rPr>
              <a:t> </a:t>
            </a:r>
            <a:r>
              <a:rPr lang="en-US" sz="2200" dirty="0" err="1">
                <a:solidFill>
                  <a:schemeClr val="tx1"/>
                </a:solidFill>
              </a:rPr>
              <a:t>nghĩa</a:t>
            </a:r>
            <a:endParaRPr lang="en-US" sz="2200" b="1" dirty="0">
              <a:solidFill>
                <a:schemeClr val="tx1"/>
              </a:solidFill>
            </a:endParaRPr>
          </a:p>
        </p:txBody>
      </p:sp>
      <p:sp>
        <p:nvSpPr>
          <p:cNvPr id="28" name="AutoShape 10"/>
          <p:cNvSpPr>
            <a:spLocks noChangeArrowheads="1"/>
          </p:cNvSpPr>
          <p:nvPr/>
        </p:nvSpPr>
        <p:spPr bwMode="auto">
          <a:xfrm>
            <a:off x="6324600" y="3962400"/>
            <a:ext cx="4191000" cy="18288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200" dirty="0">
                <a:solidFill>
                  <a:schemeClr val="tx1"/>
                </a:solidFill>
              </a:rPr>
              <a:t> D. </a:t>
            </a:r>
            <a:r>
              <a:rPr lang="en-US" sz="2200" dirty="0" err="1">
                <a:solidFill>
                  <a:schemeClr val="tx1"/>
                </a:solidFill>
              </a:rPr>
              <a:t>Đánh</a:t>
            </a:r>
            <a:r>
              <a:rPr lang="en-US" sz="2200" dirty="0">
                <a:solidFill>
                  <a:schemeClr val="tx1"/>
                </a:solidFill>
              </a:rPr>
              <a:t> </a:t>
            </a:r>
            <a:r>
              <a:rPr lang="en-US" sz="2200" dirty="0" err="1">
                <a:solidFill>
                  <a:schemeClr val="tx1"/>
                </a:solidFill>
              </a:rPr>
              <a:t>bại</a:t>
            </a:r>
            <a:r>
              <a:rPr lang="en-US" sz="2200" dirty="0">
                <a:solidFill>
                  <a:schemeClr val="tx1"/>
                </a:solidFill>
              </a:rPr>
              <a:t> </a:t>
            </a:r>
            <a:r>
              <a:rPr lang="en-US" sz="2200" dirty="0" err="1">
                <a:solidFill>
                  <a:schemeClr val="tx1"/>
                </a:solidFill>
              </a:rPr>
              <a:t>mọi</a:t>
            </a:r>
            <a:r>
              <a:rPr lang="en-US" sz="2200" dirty="0">
                <a:solidFill>
                  <a:schemeClr val="tx1"/>
                </a:solidFill>
              </a:rPr>
              <a:t> </a:t>
            </a:r>
            <a:r>
              <a:rPr lang="en-US" sz="2200" dirty="0" err="1">
                <a:solidFill>
                  <a:schemeClr val="tx1"/>
                </a:solidFill>
              </a:rPr>
              <a:t>kẻ</a:t>
            </a:r>
            <a:r>
              <a:rPr lang="en-US" sz="2200" dirty="0">
                <a:solidFill>
                  <a:schemeClr val="tx1"/>
                </a:solidFill>
              </a:rPr>
              <a:t> </a:t>
            </a:r>
            <a:r>
              <a:rPr lang="en-US" sz="2200" dirty="0" err="1">
                <a:solidFill>
                  <a:schemeClr val="tx1"/>
                </a:solidFill>
              </a:rPr>
              <a:t>thù</a:t>
            </a:r>
            <a:r>
              <a:rPr lang="en-US" sz="2200" dirty="0">
                <a:solidFill>
                  <a:schemeClr val="tx1"/>
                </a:solidFill>
              </a:rPr>
              <a:t> </a:t>
            </a:r>
            <a:r>
              <a:rPr lang="en-US" sz="2200" dirty="0" err="1">
                <a:solidFill>
                  <a:schemeClr val="tx1"/>
                </a:solidFill>
              </a:rPr>
              <a:t>xâm</a:t>
            </a:r>
            <a:r>
              <a:rPr lang="en-US" sz="2200" dirty="0">
                <a:solidFill>
                  <a:schemeClr val="tx1"/>
                </a:solidFill>
              </a:rPr>
              <a:t> </a:t>
            </a:r>
          </a:p>
          <a:p>
            <a:pPr algn="ctr" eaLnBrk="1" hangingPunct="1">
              <a:defRPr/>
            </a:pPr>
            <a:r>
              <a:rPr lang="en-US" sz="2200" dirty="0" err="1">
                <a:solidFill>
                  <a:schemeClr val="tx1"/>
                </a:solidFill>
              </a:rPr>
              <a:t>xâm</a:t>
            </a:r>
            <a:r>
              <a:rPr lang="en-US" sz="2200" dirty="0">
                <a:solidFill>
                  <a:schemeClr val="tx1"/>
                </a:solidFill>
              </a:rPr>
              <a:t> </a:t>
            </a:r>
            <a:r>
              <a:rPr lang="en-US" sz="2200" dirty="0" err="1">
                <a:solidFill>
                  <a:schemeClr val="tx1"/>
                </a:solidFill>
              </a:rPr>
              <a:t>lược</a:t>
            </a:r>
            <a:r>
              <a:rPr lang="en-US" sz="2200" dirty="0">
                <a:solidFill>
                  <a:schemeClr val="tx1"/>
                </a:solidFill>
              </a:rPr>
              <a:t>, </a:t>
            </a:r>
            <a:r>
              <a:rPr lang="en-US" sz="2200" dirty="0" err="1">
                <a:solidFill>
                  <a:schemeClr val="tx1"/>
                </a:solidFill>
              </a:rPr>
              <a:t>tạo</a:t>
            </a:r>
            <a:r>
              <a:rPr lang="en-US" sz="2200" dirty="0">
                <a:solidFill>
                  <a:schemeClr val="tx1"/>
                </a:solidFill>
              </a:rPr>
              <a:t> </a:t>
            </a:r>
            <a:r>
              <a:rPr lang="en-US" sz="2200" dirty="0" err="1">
                <a:solidFill>
                  <a:schemeClr val="tx1"/>
                </a:solidFill>
              </a:rPr>
              <a:t>môi</a:t>
            </a:r>
            <a:r>
              <a:rPr lang="en-US" sz="2200" dirty="0">
                <a:solidFill>
                  <a:schemeClr val="tx1"/>
                </a:solidFill>
              </a:rPr>
              <a:t> </a:t>
            </a:r>
            <a:r>
              <a:rPr lang="en-US" sz="2200" dirty="0" err="1">
                <a:solidFill>
                  <a:schemeClr val="tx1"/>
                </a:solidFill>
              </a:rPr>
              <a:t>trường</a:t>
            </a:r>
            <a:r>
              <a:rPr lang="en-US" sz="2200" dirty="0">
                <a:solidFill>
                  <a:schemeClr val="tx1"/>
                </a:solidFill>
              </a:rPr>
              <a:t> </a:t>
            </a:r>
          </a:p>
          <a:p>
            <a:pPr algn="ctr" eaLnBrk="1" hangingPunct="1">
              <a:defRPr/>
            </a:pPr>
            <a:r>
              <a:rPr lang="en-US" sz="2200" dirty="0" err="1">
                <a:solidFill>
                  <a:schemeClr val="tx1"/>
                </a:solidFill>
              </a:rPr>
              <a:t>thuận</a:t>
            </a:r>
            <a:r>
              <a:rPr lang="en-US" sz="2200" dirty="0">
                <a:solidFill>
                  <a:schemeClr val="tx1"/>
                </a:solidFill>
              </a:rPr>
              <a:t> </a:t>
            </a:r>
            <a:r>
              <a:rPr lang="en-US" sz="2200" dirty="0" err="1">
                <a:solidFill>
                  <a:schemeClr val="tx1"/>
                </a:solidFill>
              </a:rPr>
              <a:t>lợi</a:t>
            </a:r>
            <a:r>
              <a:rPr lang="en-US" sz="2200" dirty="0">
                <a:solidFill>
                  <a:schemeClr val="tx1"/>
                </a:solidFill>
              </a:rPr>
              <a:t> </a:t>
            </a:r>
            <a:r>
              <a:rPr lang="en-US" sz="2200" dirty="0" err="1">
                <a:solidFill>
                  <a:schemeClr val="tx1"/>
                </a:solidFill>
              </a:rPr>
              <a:t>cho</a:t>
            </a:r>
            <a:r>
              <a:rPr lang="en-US" sz="2200" dirty="0">
                <a:solidFill>
                  <a:schemeClr val="tx1"/>
                </a:solidFill>
              </a:rPr>
              <a:t> </a:t>
            </a:r>
            <a:r>
              <a:rPr lang="en-US" sz="2200" dirty="0" err="1">
                <a:solidFill>
                  <a:schemeClr val="tx1"/>
                </a:solidFill>
              </a:rPr>
              <a:t>sự</a:t>
            </a:r>
            <a:r>
              <a:rPr lang="en-US" sz="2200" dirty="0">
                <a:solidFill>
                  <a:schemeClr val="tx1"/>
                </a:solidFill>
              </a:rPr>
              <a:t> </a:t>
            </a:r>
            <a:r>
              <a:rPr lang="en-US" sz="2200" dirty="0" err="1">
                <a:solidFill>
                  <a:schemeClr val="tx1"/>
                </a:solidFill>
              </a:rPr>
              <a:t>nghiệp</a:t>
            </a:r>
            <a:r>
              <a:rPr lang="en-US" sz="2200" dirty="0">
                <a:solidFill>
                  <a:schemeClr val="tx1"/>
                </a:solidFill>
              </a:rPr>
              <a:t> </a:t>
            </a:r>
          </a:p>
          <a:p>
            <a:pPr algn="ctr" eaLnBrk="1" hangingPunct="1">
              <a:defRPr/>
            </a:pPr>
            <a:r>
              <a:rPr lang="en-US" sz="2200" dirty="0" err="1">
                <a:solidFill>
                  <a:schemeClr val="tx1"/>
                </a:solidFill>
              </a:rPr>
              <a:t>xây</a:t>
            </a:r>
            <a:r>
              <a:rPr lang="en-US" sz="2200" dirty="0">
                <a:solidFill>
                  <a:schemeClr val="tx1"/>
                </a:solidFill>
              </a:rPr>
              <a:t> </a:t>
            </a:r>
            <a:r>
              <a:rPr lang="en-US" sz="2200" dirty="0" err="1">
                <a:solidFill>
                  <a:schemeClr val="tx1"/>
                </a:solidFill>
              </a:rPr>
              <a:t>dựng</a:t>
            </a:r>
            <a:r>
              <a:rPr lang="en-US" sz="2200" dirty="0">
                <a:solidFill>
                  <a:schemeClr val="tx1"/>
                </a:solidFill>
              </a:rPr>
              <a:t> </a:t>
            </a:r>
            <a:r>
              <a:rPr lang="en-US" sz="2200" dirty="0" err="1">
                <a:solidFill>
                  <a:schemeClr val="tx1"/>
                </a:solidFill>
              </a:rPr>
              <a:t>và</a:t>
            </a:r>
            <a:r>
              <a:rPr lang="en-US" sz="2200" dirty="0">
                <a:solidFill>
                  <a:schemeClr val="tx1"/>
                </a:solidFill>
              </a:rPr>
              <a:t> </a:t>
            </a:r>
            <a:r>
              <a:rPr lang="en-US" sz="2200" dirty="0" err="1">
                <a:solidFill>
                  <a:schemeClr val="tx1"/>
                </a:solidFill>
              </a:rPr>
              <a:t>bảo</a:t>
            </a:r>
            <a:r>
              <a:rPr lang="en-US" sz="2200" dirty="0">
                <a:solidFill>
                  <a:schemeClr val="tx1"/>
                </a:solidFill>
              </a:rPr>
              <a:t> </a:t>
            </a:r>
            <a:r>
              <a:rPr lang="en-US" sz="2200" dirty="0" err="1">
                <a:solidFill>
                  <a:schemeClr val="tx1"/>
                </a:solidFill>
              </a:rPr>
              <a:t>vệ</a:t>
            </a:r>
            <a:r>
              <a:rPr lang="en-US" sz="2200" dirty="0">
                <a:solidFill>
                  <a:schemeClr val="tx1"/>
                </a:solidFill>
              </a:rPr>
              <a:t> </a:t>
            </a:r>
            <a:r>
              <a:rPr lang="en-US" sz="2200" dirty="0" err="1">
                <a:solidFill>
                  <a:schemeClr val="tx1"/>
                </a:solidFill>
              </a:rPr>
              <a:t>Tổ</a:t>
            </a:r>
            <a:r>
              <a:rPr lang="en-US" sz="2200" dirty="0">
                <a:solidFill>
                  <a:schemeClr val="tx1"/>
                </a:solidFill>
              </a:rPr>
              <a:t> </a:t>
            </a:r>
            <a:r>
              <a:rPr lang="en-US" sz="2200" dirty="0" err="1">
                <a:solidFill>
                  <a:schemeClr val="tx1"/>
                </a:solidFill>
              </a:rPr>
              <a:t>quốc</a:t>
            </a:r>
            <a:r>
              <a:rPr lang="en-US" sz="2200" dirty="0">
                <a:solidFill>
                  <a:schemeClr val="tx1"/>
                </a:solidFill>
              </a:rPr>
              <a:t> </a:t>
            </a:r>
          </a:p>
          <a:p>
            <a:pPr algn="ctr" eaLnBrk="1" hangingPunct="1">
              <a:defRPr/>
            </a:pPr>
            <a:r>
              <a:rPr lang="en-US" sz="2200" dirty="0" err="1">
                <a:solidFill>
                  <a:schemeClr val="tx1"/>
                </a:solidFill>
              </a:rPr>
              <a:t>Việt</a:t>
            </a:r>
            <a:r>
              <a:rPr lang="en-US" sz="2200" dirty="0">
                <a:solidFill>
                  <a:schemeClr val="tx1"/>
                </a:solidFill>
              </a:rPr>
              <a:t> Nam </a:t>
            </a:r>
            <a:r>
              <a:rPr lang="en-US" sz="2200" dirty="0" err="1">
                <a:solidFill>
                  <a:schemeClr val="tx1"/>
                </a:solidFill>
              </a:rPr>
              <a:t>xã</a:t>
            </a:r>
            <a:r>
              <a:rPr lang="en-US" sz="2200" dirty="0">
                <a:solidFill>
                  <a:schemeClr val="tx1"/>
                </a:solidFill>
              </a:rPr>
              <a:t> </a:t>
            </a:r>
            <a:r>
              <a:rPr lang="en-US" sz="2200" dirty="0" err="1">
                <a:solidFill>
                  <a:schemeClr val="tx1"/>
                </a:solidFill>
              </a:rPr>
              <a:t>hội</a:t>
            </a:r>
            <a:r>
              <a:rPr lang="en-US" sz="2200" dirty="0">
                <a:solidFill>
                  <a:schemeClr val="tx1"/>
                </a:solidFill>
              </a:rPr>
              <a:t> </a:t>
            </a:r>
            <a:r>
              <a:rPr lang="en-US" sz="2200" dirty="0" err="1">
                <a:solidFill>
                  <a:schemeClr val="tx1"/>
                </a:solidFill>
              </a:rPr>
              <a:t>chủ</a:t>
            </a:r>
            <a:r>
              <a:rPr lang="en-US" sz="2200" dirty="0">
                <a:solidFill>
                  <a:schemeClr val="tx1"/>
                </a:solidFill>
              </a:rPr>
              <a:t> </a:t>
            </a:r>
            <a:r>
              <a:rPr lang="en-US" sz="2200" dirty="0" err="1">
                <a:solidFill>
                  <a:schemeClr val="tx1"/>
                </a:solidFill>
              </a:rPr>
              <a:t>nghĩa</a:t>
            </a:r>
            <a:endParaRPr lang="en-US" sz="2200" b="1" dirty="0">
              <a:solidFill>
                <a:schemeClr val="tx1"/>
              </a:solidFill>
            </a:endParaRPr>
          </a:p>
        </p:txBody>
      </p:sp>
      <p:pic>
        <p:nvPicPr>
          <p:cNvPr id="46105"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830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8" restart="whenNotActive" fill="hold" evtFilter="cancelBubble" nodeType="interactiveSeq">
                <p:stCondLst>
                  <p:cond evt="onClick" delay="0">
                    <p:tgtEl>
                      <p:spTgt spid="98331"/>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8330"/>
                                        </p:tgtEl>
                                      </p:cBhvr>
                                    </p:animEffect>
                                    <p:set>
                                      <p:cBhvr>
                                        <p:cTn id="43"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8329"/>
                                        </p:tgtEl>
                                      </p:cBhvr>
                                    </p:animEffect>
                                    <p:set>
                                      <p:cBhvr>
                                        <p:cTn id="47"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8328"/>
                                        </p:tgtEl>
                                      </p:cBhvr>
                                    </p:animEffect>
                                    <p:set>
                                      <p:cBhvr>
                                        <p:cTn id="51"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8327"/>
                                        </p:tgtEl>
                                      </p:cBhvr>
                                    </p:animEffect>
                                    <p:set>
                                      <p:cBhvr>
                                        <p:cTn id="55"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8326"/>
                                        </p:tgtEl>
                                      </p:cBhvr>
                                    </p:animEffect>
                                    <p:set>
                                      <p:cBhvr>
                                        <p:cTn id="59"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8325"/>
                                        </p:tgtEl>
                                      </p:cBhvr>
                                    </p:animEffect>
                                    <p:set>
                                      <p:cBhvr>
                                        <p:cTn id="63"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8323"/>
                                        </p:tgtEl>
                                      </p:cBhvr>
                                    </p:animEffect>
                                    <p:set>
                                      <p:cBhvr>
                                        <p:cTn id="67"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8306"/>
                                        </p:tgtEl>
                                      </p:cBhvr>
                                    </p:animEffect>
                                    <p:set>
                                      <p:cBhvr>
                                        <p:cTn id="71"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60700" y="1143001"/>
            <a:ext cx="7378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Xây dựng tiềm lực kinh tế đất nước là điều kiện, là cơ sở để tạo sức mạnh vật chất cho:</a:t>
            </a:r>
          </a:p>
        </p:txBody>
      </p:sp>
      <p:sp>
        <p:nvSpPr>
          <p:cNvPr id="65541" name="AutoShape 5"/>
          <p:cNvSpPr>
            <a:spLocks noChangeArrowheads="1"/>
          </p:cNvSpPr>
          <p:nvPr/>
        </p:nvSpPr>
        <p:spPr bwMode="auto">
          <a:xfrm>
            <a:off x="6264275" y="22860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Nền quốc phòng toàn </a:t>
            </a:r>
          </a:p>
          <a:p>
            <a:pPr algn="ctr">
              <a:spcBef>
                <a:spcPct val="0"/>
              </a:spcBef>
              <a:buFontTx/>
              <a:buNone/>
            </a:pPr>
            <a:r>
              <a:rPr lang="en-US" altLang="en-US" sz="2400"/>
              <a:t>dân, an ninh nhân dân</a:t>
            </a:r>
          </a:p>
        </p:txBody>
      </p:sp>
      <p:sp>
        <p:nvSpPr>
          <p:cNvPr id="65549" name="AutoShape 13"/>
          <p:cNvSpPr>
            <a:spLocks noChangeArrowheads="1"/>
          </p:cNvSpPr>
          <p:nvPr/>
        </p:nvSpPr>
        <p:spPr bwMode="auto">
          <a:xfrm>
            <a:off x="1981200" y="2286000"/>
            <a:ext cx="38862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Các lực lượng vũ </a:t>
            </a:r>
          </a:p>
          <a:p>
            <a:pPr algn="ctr" eaLnBrk="1" hangingPunct="1">
              <a:spcBef>
                <a:spcPct val="0"/>
              </a:spcBef>
              <a:buFontTx/>
              <a:buNone/>
            </a:pPr>
            <a:r>
              <a:rPr lang="en-US" altLang="en-US" sz="2400"/>
              <a:t>trang nhân dân</a:t>
            </a:r>
            <a:endParaRPr lang="en-US" altLang="en-US" sz="2400" b="1"/>
          </a:p>
        </p:txBody>
      </p:sp>
      <p:sp>
        <p:nvSpPr>
          <p:cNvPr id="47111" name="Text Box 16"/>
          <p:cNvSpPr txBox="1">
            <a:spLocks noChangeArrowheads="1"/>
          </p:cNvSpPr>
          <p:nvPr/>
        </p:nvSpPr>
        <p:spPr bwMode="auto">
          <a:xfrm>
            <a:off x="1676400" y="13716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41</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99349" name="Oval 21"/>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2579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47123"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4"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6"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16100" y="76200"/>
            <a:ext cx="1384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248400" y="4014788"/>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Sự nghiệp xây dựng </a:t>
            </a:r>
          </a:p>
          <a:p>
            <a:pPr algn="ctr" eaLnBrk="1" hangingPunct="1">
              <a:spcBef>
                <a:spcPct val="0"/>
              </a:spcBef>
              <a:buFontTx/>
              <a:buNone/>
            </a:pPr>
            <a:r>
              <a:rPr lang="en-US" altLang="en-US" sz="2400"/>
              <a:t>và bảo vệ Tổ quốc</a:t>
            </a:r>
            <a:endParaRPr lang="en-US" altLang="en-US" sz="2400" b="1"/>
          </a:p>
        </p:txBody>
      </p:sp>
      <p:sp>
        <p:nvSpPr>
          <p:cNvPr id="27" name="AutoShape 13"/>
          <p:cNvSpPr>
            <a:spLocks noChangeArrowheads="1"/>
          </p:cNvSpPr>
          <p:nvPr/>
        </p:nvSpPr>
        <p:spPr bwMode="auto">
          <a:xfrm>
            <a:off x="1981200" y="4022725"/>
            <a:ext cx="38862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Chiến tranh nhân dân </a:t>
            </a:r>
          </a:p>
          <a:p>
            <a:pPr algn="ctr" eaLnBrk="1" hangingPunct="1">
              <a:spcBef>
                <a:spcPct val="0"/>
              </a:spcBef>
              <a:buFontTx/>
              <a:buNone/>
            </a:pPr>
            <a:r>
              <a:rPr lang="en-US" altLang="en-US" sz="2400"/>
              <a:t>trong tương lai</a:t>
            </a:r>
            <a:endParaRPr lang="en-US" altLang="en-US" sz="2400" b="1"/>
          </a:p>
        </p:txBody>
      </p:sp>
      <p:pic>
        <p:nvPicPr>
          <p:cNvPr id="47129"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72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72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933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8" restart="whenNotActive" fill="hold" evtFilter="cancelBubble" nodeType="interactiveSeq">
                <p:stCondLst>
                  <p:cond evt="onClick" delay="0">
                    <p:tgtEl>
                      <p:spTgt spid="9935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9354"/>
                                        </p:tgtEl>
                                      </p:cBhvr>
                                    </p:animEffect>
                                    <p:set>
                                      <p:cBhvr>
                                        <p:cTn id="43"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9353"/>
                                        </p:tgtEl>
                                      </p:cBhvr>
                                    </p:animEffect>
                                    <p:set>
                                      <p:cBhvr>
                                        <p:cTn id="47"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9352"/>
                                        </p:tgtEl>
                                      </p:cBhvr>
                                    </p:animEffect>
                                    <p:set>
                                      <p:cBhvr>
                                        <p:cTn id="51"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9351"/>
                                        </p:tgtEl>
                                      </p:cBhvr>
                                    </p:animEffect>
                                    <p:set>
                                      <p:cBhvr>
                                        <p:cTn id="55"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9350"/>
                                        </p:tgtEl>
                                      </p:cBhvr>
                                    </p:animEffect>
                                    <p:set>
                                      <p:cBhvr>
                                        <p:cTn id="59"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9349"/>
                                        </p:tgtEl>
                                      </p:cBhvr>
                                    </p:animEffect>
                                    <p:set>
                                      <p:cBhvr>
                                        <p:cTn id="63"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9347"/>
                                        </p:tgtEl>
                                      </p:cBhvr>
                                    </p:animEffect>
                                    <p:set>
                                      <p:cBhvr>
                                        <p:cTn id="67"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9330"/>
                                        </p:tgtEl>
                                      </p:cBhvr>
                                    </p:animEffect>
                                    <p:set>
                                      <p:cBhvr>
                                        <p:cTn id="71"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441700" y="1143000"/>
            <a:ext cx="7073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Để tạo nền tảng cho thế trận quốc phòng toàn dân, an ninh nhân dân, chúng ta phải chú trọng xây dựng:</a:t>
            </a:r>
          </a:p>
        </p:txBody>
      </p:sp>
      <p:sp>
        <p:nvSpPr>
          <p:cNvPr id="65541" name="AutoShape 5"/>
          <p:cNvSpPr>
            <a:spLocks noChangeArrowheads="1"/>
          </p:cNvSpPr>
          <p:nvPr/>
        </p:nvSpPr>
        <p:spPr bwMode="auto">
          <a:xfrm>
            <a:off x="1900238" y="4191000"/>
            <a:ext cx="3967162" cy="12954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p>
          <a:p>
            <a:pPr algn="ctr">
              <a:defRPr/>
            </a:pPr>
            <a:r>
              <a:rPr lang="en-US" sz="2400" dirty="0" err="1">
                <a:solidFill>
                  <a:schemeClr val="tx1"/>
                </a:solidFill>
              </a:rPr>
              <a:t>tỉnh</a:t>
            </a:r>
            <a:r>
              <a:rPr lang="en-US" sz="2400" dirty="0">
                <a:solidFill>
                  <a:schemeClr val="tx1"/>
                </a:solidFill>
              </a:rPr>
              <a:t> (</a:t>
            </a:r>
            <a:r>
              <a:rPr lang="en-US" sz="2400" dirty="0" err="1">
                <a:solidFill>
                  <a:schemeClr val="tx1"/>
                </a:solidFill>
              </a:rPr>
              <a:t>thành</a:t>
            </a:r>
            <a:r>
              <a:rPr lang="en-US" sz="2400" dirty="0">
                <a:solidFill>
                  <a:schemeClr val="tx1"/>
                </a:solidFill>
              </a:rPr>
              <a:t> </a:t>
            </a:r>
            <a:r>
              <a:rPr lang="en-US" sz="2400" dirty="0" err="1">
                <a:solidFill>
                  <a:schemeClr val="tx1"/>
                </a:solidFill>
              </a:rPr>
              <a:t>phố</a:t>
            </a:r>
            <a:r>
              <a:rPr lang="en-US" sz="2400" dirty="0">
                <a:solidFill>
                  <a:schemeClr val="tx1"/>
                </a:solidFill>
              </a:rPr>
              <a:t>)</a:t>
            </a:r>
          </a:p>
        </p:txBody>
      </p:sp>
      <p:sp>
        <p:nvSpPr>
          <p:cNvPr id="65546" name="AutoShape 10"/>
          <p:cNvSpPr>
            <a:spLocks noChangeArrowheads="1"/>
          </p:cNvSpPr>
          <p:nvPr/>
        </p:nvSpPr>
        <p:spPr bwMode="auto">
          <a:xfrm>
            <a:off x="1905000" y="2667000"/>
            <a:ext cx="3962400" cy="12954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A</a:t>
            </a:r>
            <a:r>
              <a:rPr lang="vi-VN"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p>
          <a:p>
            <a:pPr algn="ctr" eaLnBrk="1" hangingPunct="1">
              <a:defRPr/>
            </a:pPr>
            <a:r>
              <a:rPr lang="en-US" sz="2400" dirty="0">
                <a:solidFill>
                  <a:schemeClr val="tx1"/>
                </a:solidFill>
              </a:rPr>
              <a:t>dân </a:t>
            </a:r>
            <a:r>
              <a:rPr lang="en-US" sz="2400" dirty="0" err="1">
                <a:solidFill>
                  <a:schemeClr val="tx1"/>
                </a:solidFill>
              </a:rPr>
              <a:t>sự</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en-US" sz="2400" b="1" dirty="0">
              <a:solidFill>
                <a:schemeClr val="tx1"/>
              </a:solidFill>
            </a:endParaRPr>
          </a:p>
        </p:txBody>
      </p:sp>
      <p:sp>
        <p:nvSpPr>
          <p:cNvPr id="48135" name="Text Box 16"/>
          <p:cNvSpPr txBox="1">
            <a:spLocks noChangeArrowheads="1"/>
          </p:cNvSpPr>
          <p:nvPr/>
        </p:nvSpPr>
        <p:spPr bwMode="auto">
          <a:xfrm>
            <a:off x="1968500" y="13716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42</a:t>
            </a: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0373" name="Oval 21"/>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326188" y="6065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4876800" y="61102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48147"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8"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0"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123826"/>
            <a:ext cx="1219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373813" y="2667000"/>
            <a:ext cx="3962400" cy="12954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B</a:t>
            </a:r>
            <a:r>
              <a:rPr lang="vi-VN"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r>
              <a:rPr lang="en-US" sz="2400" dirty="0">
                <a:solidFill>
                  <a:schemeClr val="tx1"/>
                </a:solidFill>
              </a:rPr>
              <a:t>, </a:t>
            </a:r>
          </a:p>
          <a:p>
            <a:pPr algn="ctr" eaLnBrk="1" hangingPunct="1">
              <a:defRPr/>
            </a:pPr>
            <a:r>
              <a:rPr lang="en-US" sz="2400" dirty="0">
                <a:solidFill>
                  <a:schemeClr val="tx1"/>
                </a:solidFill>
              </a:rPr>
              <a:t>an </a:t>
            </a:r>
            <a:r>
              <a:rPr lang="en-US" sz="2400" dirty="0" err="1">
                <a:solidFill>
                  <a:schemeClr val="tx1"/>
                </a:solidFill>
              </a:rPr>
              <a:t>ninh</a:t>
            </a:r>
            <a:r>
              <a:rPr lang="en-US" sz="2400" dirty="0">
                <a:solidFill>
                  <a:schemeClr val="tx1"/>
                </a:solidFill>
              </a:rPr>
              <a:t> </a:t>
            </a:r>
            <a:r>
              <a:rPr lang="en-US" sz="2400" dirty="0" err="1">
                <a:solidFill>
                  <a:schemeClr val="tx1"/>
                </a:solidFill>
              </a:rPr>
              <a:t>vững</a:t>
            </a:r>
            <a:r>
              <a:rPr lang="en-US" sz="2400" dirty="0">
                <a:solidFill>
                  <a:schemeClr val="tx1"/>
                </a:solidFill>
              </a:rPr>
              <a:t> </a:t>
            </a:r>
            <a:r>
              <a:rPr lang="en-US" sz="2400" dirty="0" err="1">
                <a:solidFill>
                  <a:schemeClr val="tx1"/>
                </a:solidFill>
              </a:rPr>
              <a:t>chắc</a:t>
            </a:r>
            <a:endParaRPr lang="en-US" sz="2400" b="1" dirty="0">
              <a:solidFill>
                <a:schemeClr val="tx1"/>
              </a:solidFill>
            </a:endParaRPr>
          </a:p>
        </p:txBody>
      </p:sp>
      <p:sp>
        <p:nvSpPr>
          <p:cNvPr id="28" name="AutoShape 10"/>
          <p:cNvSpPr>
            <a:spLocks noChangeArrowheads="1"/>
          </p:cNvSpPr>
          <p:nvPr/>
        </p:nvSpPr>
        <p:spPr bwMode="auto">
          <a:xfrm>
            <a:off x="6370638" y="4191000"/>
            <a:ext cx="3962400" cy="1295400"/>
          </a:xfrm>
          <a:prstGeom prst="flowChartTerminator">
            <a:avLst/>
          </a:prstGeom>
          <a:blipFill>
            <a:blip r:embed="rId7"/>
            <a:tile tx="0" ty="0" sx="100000" sy="100000" flip="none" algn="tl"/>
          </a:blipFill>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D</a:t>
            </a:r>
            <a:r>
              <a:rPr lang="vi-VN"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p</a:t>
            </a:r>
            <a:r>
              <a:rPr lang="vi-VN" sz="2400" dirty="0">
                <a:solidFill>
                  <a:schemeClr val="tx1"/>
                </a:solidFill>
              </a:rPr>
              <a:t>hòng thủ </a:t>
            </a:r>
            <a:endParaRPr lang="en-US" sz="2400" dirty="0">
              <a:solidFill>
                <a:schemeClr val="tx1"/>
              </a:solidFill>
            </a:endParaRPr>
          </a:p>
          <a:p>
            <a:pPr algn="ctr" eaLnBrk="1" hangingPunct="1">
              <a:defRPr/>
            </a:pPr>
            <a:r>
              <a:rPr lang="en-US" sz="2400" dirty="0" err="1">
                <a:solidFill>
                  <a:schemeClr val="tx1"/>
                </a:solidFill>
              </a:rPr>
              <a:t>quân</a:t>
            </a:r>
            <a:r>
              <a:rPr lang="en-US" sz="2400" dirty="0">
                <a:solidFill>
                  <a:schemeClr val="tx1"/>
                </a:solidFill>
              </a:rPr>
              <a:t> </a:t>
            </a:r>
            <a:r>
              <a:rPr lang="en-US" sz="2400" dirty="0" err="1">
                <a:solidFill>
                  <a:schemeClr val="tx1"/>
                </a:solidFill>
              </a:rPr>
              <a:t>sự</a:t>
            </a:r>
            <a:r>
              <a:rPr lang="en-US" sz="2400" dirty="0">
                <a:solidFill>
                  <a:schemeClr val="tx1"/>
                </a:solidFill>
              </a:rPr>
              <a:t> then </a:t>
            </a:r>
            <a:r>
              <a:rPr lang="en-US" sz="2400" dirty="0" err="1">
                <a:solidFill>
                  <a:schemeClr val="tx1"/>
                </a:solidFill>
              </a:rPr>
              <a:t>chốt</a:t>
            </a:r>
            <a:endParaRPr lang="en-US" sz="2400" b="1" dirty="0">
              <a:solidFill>
                <a:schemeClr val="tx1"/>
              </a:solidFill>
            </a:endParaRPr>
          </a:p>
        </p:txBody>
      </p:sp>
      <p:pic>
        <p:nvPicPr>
          <p:cNvPr id="48153"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2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2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035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8" restart="whenNotActive" fill="hold" evtFilter="cancelBubble" nodeType="interactiveSeq">
                <p:stCondLst>
                  <p:cond evt="onClick" delay="0">
                    <p:tgtEl>
                      <p:spTgt spid="10037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0378"/>
                                        </p:tgtEl>
                                      </p:cBhvr>
                                    </p:animEffect>
                                    <p:set>
                                      <p:cBhvr>
                                        <p:cTn id="43"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0377"/>
                                        </p:tgtEl>
                                      </p:cBhvr>
                                    </p:animEffect>
                                    <p:set>
                                      <p:cBhvr>
                                        <p:cTn id="47"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0376"/>
                                        </p:tgtEl>
                                      </p:cBhvr>
                                    </p:animEffect>
                                    <p:set>
                                      <p:cBhvr>
                                        <p:cTn id="51"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0375"/>
                                        </p:tgtEl>
                                      </p:cBhvr>
                                    </p:animEffect>
                                    <p:set>
                                      <p:cBhvr>
                                        <p:cTn id="55"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0374"/>
                                        </p:tgtEl>
                                      </p:cBhvr>
                                    </p:animEffect>
                                    <p:set>
                                      <p:cBhvr>
                                        <p:cTn id="59"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0373"/>
                                        </p:tgtEl>
                                      </p:cBhvr>
                                    </p:animEffect>
                                    <p:set>
                                      <p:cBhvr>
                                        <p:cTn id="63"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0371"/>
                                        </p:tgtEl>
                                      </p:cBhvr>
                                    </p:animEffect>
                                    <p:set>
                                      <p:cBhvr>
                                        <p:cTn id="67"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0354"/>
                                        </p:tgtEl>
                                      </p:cBhvr>
                                    </p:animEffect>
                                    <p:set>
                                      <p:cBhvr>
                                        <p:cTn id="71"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71800" y="1143001"/>
            <a:ext cx="685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Một trong những nội dung về tăng cường giáo dục quốc phòng, an ninh cho toàn dân là:</a:t>
            </a:r>
          </a:p>
        </p:txBody>
      </p:sp>
      <p:sp>
        <p:nvSpPr>
          <p:cNvPr id="65541" name="AutoShape 5"/>
          <p:cNvSpPr>
            <a:spLocks noChangeArrowheads="1"/>
          </p:cNvSpPr>
          <p:nvPr/>
        </p:nvSpPr>
        <p:spPr bwMode="auto">
          <a:xfrm>
            <a:off x="6338888" y="4038600"/>
            <a:ext cx="3948112"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Giáo dục tình yêu quê </a:t>
            </a:r>
          </a:p>
          <a:p>
            <a:pPr algn="ctr">
              <a:spcBef>
                <a:spcPct val="0"/>
              </a:spcBef>
              <a:buFontTx/>
              <a:buNone/>
            </a:pPr>
            <a:r>
              <a:rPr lang="en-US" altLang="en-US" sz="2400"/>
              <a:t>hương, đất nước, chế độ </a:t>
            </a:r>
          </a:p>
          <a:p>
            <a:pPr algn="ctr">
              <a:spcBef>
                <a:spcPct val="0"/>
              </a:spcBef>
              <a:buFontTx/>
              <a:buNone/>
            </a:pPr>
            <a:r>
              <a:rPr lang="en-US" altLang="en-US" sz="2400"/>
              <a:t>xã hội chủ nghĩa</a:t>
            </a:r>
          </a:p>
        </p:txBody>
      </p:sp>
      <p:sp>
        <p:nvSpPr>
          <p:cNvPr id="65549" name="AutoShape 13"/>
          <p:cNvSpPr>
            <a:spLocks noChangeArrowheads="1"/>
          </p:cNvSpPr>
          <p:nvPr/>
        </p:nvSpPr>
        <p:spPr bwMode="auto">
          <a:xfrm>
            <a:off x="2057400" y="4038600"/>
            <a:ext cx="3886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Giáo dục lòng căm thù</a:t>
            </a:r>
          </a:p>
          <a:p>
            <a:pPr algn="ctr">
              <a:spcBef>
                <a:spcPct val="0"/>
              </a:spcBef>
              <a:buFontTx/>
              <a:buNone/>
            </a:pPr>
            <a:r>
              <a:rPr lang="en-US" altLang="en-US" sz="2400"/>
              <a:t> giặc, sẵn sàng chiến đấu </a:t>
            </a:r>
          </a:p>
          <a:p>
            <a:pPr algn="ctr">
              <a:spcBef>
                <a:spcPct val="0"/>
              </a:spcBef>
              <a:buFontTx/>
              <a:buNone/>
            </a:pPr>
            <a:r>
              <a:rPr lang="en-US" altLang="en-US" sz="2400"/>
              <a:t>hy sinh vì Tổ quốc</a:t>
            </a:r>
          </a:p>
        </p:txBody>
      </p:sp>
      <p:sp>
        <p:nvSpPr>
          <p:cNvPr id="49160" name="Text Box 16"/>
          <p:cNvSpPr txBox="1">
            <a:spLocks noChangeArrowheads="1"/>
          </p:cNvSpPr>
          <p:nvPr/>
        </p:nvSpPr>
        <p:spPr bwMode="auto">
          <a:xfrm>
            <a:off x="1752600" y="1338264"/>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43</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1397" name="Oval 21"/>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0975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07695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1102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096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876800" y="6186488"/>
            <a:ext cx="103505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49172"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3"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5"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2392364"/>
            <a:ext cx="3886200" cy="1341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Giáo dục lòng trung </a:t>
            </a:r>
          </a:p>
          <a:p>
            <a:pPr algn="ctr">
              <a:spcBef>
                <a:spcPct val="0"/>
              </a:spcBef>
              <a:buFontTx/>
              <a:buNone/>
            </a:pPr>
            <a:r>
              <a:rPr lang="en-US" altLang="en-US" sz="2400"/>
              <a:t>thành, ý chí quyết tâm </a:t>
            </a:r>
          </a:p>
          <a:p>
            <a:pPr algn="ctr">
              <a:spcBef>
                <a:spcPct val="0"/>
              </a:spcBef>
              <a:buFontTx/>
              <a:buNone/>
            </a:pPr>
            <a:r>
              <a:rPr lang="en-US" altLang="en-US" sz="2400"/>
              <a:t>chiến đấu</a:t>
            </a:r>
            <a:endParaRPr lang="vi-VN" altLang="en-US" sz="2400" b="1"/>
          </a:p>
        </p:txBody>
      </p:sp>
      <p:sp>
        <p:nvSpPr>
          <p:cNvPr id="28" name="AutoShape 13"/>
          <p:cNvSpPr>
            <a:spLocks noChangeArrowheads="1"/>
          </p:cNvSpPr>
          <p:nvPr/>
        </p:nvSpPr>
        <p:spPr bwMode="auto">
          <a:xfrm>
            <a:off x="6338888" y="2392364"/>
            <a:ext cx="3917950" cy="1341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Giáo dục về bản chất </a:t>
            </a:r>
          </a:p>
          <a:p>
            <a:pPr algn="ctr" eaLnBrk="1" hangingPunct="1">
              <a:spcBef>
                <a:spcPct val="0"/>
              </a:spcBef>
              <a:buFontTx/>
              <a:buNone/>
            </a:pPr>
            <a:r>
              <a:rPr lang="en-US" altLang="en-US" sz="2400"/>
              <a:t>hiếu chiến, xâm lược của </a:t>
            </a:r>
          </a:p>
          <a:p>
            <a:pPr algn="ctr" eaLnBrk="1" hangingPunct="1">
              <a:spcBef>
                <a:spcPct val="0"/>
              </a:spcBef>
              <a:buFontTx/>
              <a:buNone/>
            </a:pPr>
            <a:r>
              <a:rPr lang="en-US" altLang="en-US" sz="2400"/>
              <a:t>chủ nghĩa đế quốc</a:t>
            </a:r>
            <a:endParaRPr lang="en-US" altLang="en-US" sz="2800" b="1">
              <a:latin typeface="Times New Roman" panose="02020603050405020304" pitchFamily="18" charset="0"/>
              <a:cs typeface="Times New Roman" panose="02020603050405020304" pitchFamily="18" charset="0"/>
            </a:endParaRPr>
          </a:p>
        </p:txBody>
      </p:sp>
      <p:pic>
        <p:nvPicPr>
          <p:cNvPr id="49178"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138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8" restart="whenNotActive" fill="hold" evtFilter="cancelBubble" nodeType="interactiveSeq">
                <p:stCondLst>
                  <p:cond evt="onClick" delay="0">
                    <p:tgtEl>
                      <p:spTgt spid="10140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1402"/>
                                        </p:tgtEl>
                                      </p:cBhvr>
                                    </p:animEffect>
                                    <p:set>
                                      <p:cBhvr>
                                        <p:cTn id="43"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1401"/>
                                        </p:tgtEl>
                                      </p:cBhvr>
                                    </p:animEffect>
                                    <p:set>
                                      <p:cBhvr>
                                        <p:cTn id="47"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1400"/>
                                        </p:tgtEl>
                                      </p:cBhvr>
                                    </p:animEffect>
                                    <p:set>
                                      <p:cBhvr>
                                        <p:cTn id="51"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1399"/>
                                        </p:tgtEl>
                                      </p:cBhvr>
                                    </p:animEffect>
                                    <p:set>
                                      <p:cBhvr>
                                        <p:cTn id="55"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1398"/>
                                        </p:tgtEl>
                                      </p:cBhvr>
                                    </p:animEffect>
                                    <p:set>
                                      <p:cBhvr>
                                        <p:cTn id="59"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1397"/>
                                        </p:tgtEl>
                                      </p:cBhvr>
                                    </p:animEffect>
                                    <p:set>
                                      <p:cBhvr>
                                        <p:cTn id="63"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1395"/>
                                        </p:tgtEl>
                                      </p:cBhvr>
                                    </p:animEffect>
                                    <p:set>
                                      <p:cBhvr>
                                        <p:cTn id="67"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1378"/>
                                        </p:tgtEl>
                                      </p:cBhvr>
                                    </p:animEffect>
                                    <p:set>
                                      <p:cBhvr>
                                        <p:cTn id="71"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5278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13076" y="1143001"/>
            <a:ext cx="7489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t>
            </a:r>
            <a:r>
              <a:rPr lang="en-US" altLang="en-US" sz="2400" i="1"/>
              <a:t>Thường xuyên thực hiện giáo dục quốc phòng, an ninh</a:t>
            </a:r>
            <a:r>
              <a:rPr lang="en-US" altLang="en-US" sz="2400"/>
              <a:t>” là một biện pháp nhằm:</a:t>
            </a:r>
          </a:p>
        </p:txBody>
      </p:sp>
      <p:sp>
        <p:nvSpPr>
          <p:cNvPr id="65541" name="AutoShape 5"/>
          <p:cNvSpPr>
            <a:spLocks noChangeArrowheads="1"/>
          </p:cNvSpPr>
          <p:nvPr/>
        </p:nvSpPr>
        <p:spPr bwMode="auto">
          <a:xfrm>
            <a:off x="1752600" y="2057400"/>
            <a:ext cx="4229100" cy="16764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marL="457200" indent="-457200" algn="ctr">
              <a:buFontTx/>
              <a:buAutoNum type="alphaUcPeriod"/>
              <a:defRPr/>
            </a:pPr>
            <a:r>
              <a:rPr lang="en-US" sz="2300" dirty="0" err="1">
                <a:solidFill>
                  <a:schemeClr val="tx1"/>
                </a:solidFill>
              </a:rPr>
              <a:t>Tác</a:t>
            </a:r>
            <a:r>
              <a:rPr lang="en-US" sz="2300" dirty="0">
                <a:solidFill>
                  <a:schemeClr val="tx1"/>
                </a:solidFill>
              </a:rPr>
              <a:t> </a:t>
            </a:r>
            <a:r>
              <a:rPr lang="en-US" sz="2300" dirty="0" err="1">
                <a:solidFill>
                  <a:schemeClr val="tx1"/>
                </a:solidFill>
              </a:rPr>
              <a:t>động</a:t>
            </a:r>
            <a:r>
              <a:rPr lang="en-US" sz="2300" dirty="0">
                <a:solidFill>
                  <a:schemeClr val="tx1"/>
                </a:solidFill>
              </a:rPr>
              <a:t> </a:t>
            </a:r>
            <a:r>
              <a:rPr lang="en-US" sz="2300" dirty="0" err="1">
                <a:solidFill>
                  <a:schemeClr val="tx1"/>
                </a:solidFill>
              </a:rPr>
              <a:t>tích</a:t>
            </a:r>
            <a:r>
              <a:rPr lang="en-US" sz="2300" dirty="0">
                <a:solidFill>
                  <a:schemeClr val="tx1"/>
                </a:solidFill>
              </a:rPr>
              <a:t> </a:t>
            </a:r>
            <a:r>
              <a:rPr lang="en-US" sz="2300" dirty="0" err="1">
                <a:solidFill>
                  <a:schemeClr val="tx1"/>
                </a:solidFill>
              </a:rPr>
              <a:t>cực</a:t>
            </a:r>
            <a:r>
              <a:rPr lang="en-US" sz="2300" dirty="0">
                <a:solidFill>
                  <a:schemeClr val="tx1"/>
                </a:solidFill>
              </a:rPr>
              <a:t> </a:t>
            </a:r>
            <a:r>
              <a:rPr lang="en-US" sz="2300" dirty="0" err="1">
                <a:solidFill>
                  <a:schemeClr val="tx1"/>
                </a:solidFill>
              </a:rPr>
              <a:t>và</a:t>
            </a:r>
            <a:r>
              <a:rPr lang="en-US" sz="2300" dirty="0">
                <a:solidFill>
                  <a:schemeClr val="tx1"/>
                </a:solidFill>
              </a:rPr>
              <a:t> </a:t>
            </a:r>
          </a:p>
          <a:p>
            <a:pPr algn="ctr">
              <a:defRPr/>
            </a:pPr>
            <a:r>
              <a:rPr lang="en-US" sz="2300" dirty="0" err="1">
                <a:solidFill>
                  <a:schemeClr val="tx1"/>
                </a:solidFill>
              </a:rPr>
              <a:t>trực</a:t>
            </a:r>
            <a:r>
              <a:rPr lang="en-US" sz="2300" dirty="0">
                <a:solidFill>
                  <a:schemeClr val="tx1"/>
                </a:solidFill>
              </a:rPr>
              <a:t> </a:t>
            </a:r>
            <a:r>
              <a:rPr lang="en-US" sz="2300" dirty="0" err="1">
                <a:solidFill>
                  <a:schemeClr val="tx1"/>
                </a:solidFill>
              </a:rPr>
              <a:t>tiếp</a:t>
            </a:r>
            <a:r>
              <a:rPr lang="en-US" sz="2300" dirty="0">
                <a:solidFill>
                  <a:schemeClr val="tx1"/>
                </a:solidFill>
              </a:rPr>
              <a:t> </a:t>
            </a:r>
            <a:r>
              <a:rPr lang="en-US" sz="2300" dirty="0" err="1">
                <a:solidFill>
                  <a:schemeClr val="tx1"/>
                </a:solidFill>
              </a:rPr>
              <a:t>đến</a:t>
            </a:r>
            <a:r>
              <a:rPr lang="en-US" sz="2300" dirty="0">
                <a:solidFill>
                  <a:schemeClr val="tx1"/>
                </a:solidFill>
              </a:rPr>
              <a:t> </a:t>
            </a:r>
            <a:r>
              <a:rPr lang="en-US" sz="2300" dirty="0" err="1">
                <a:solidFill>
                  <a:schemeClr val="tx1"/>
                </a:solidFill>
              </a:rPr>
              <a:t>nhận</a:t>
            </a:r>
            <a:r>
              <a:rPr lang="en-US" sz="2300" dirty="0">
                <a:solidFill>
                  <a:schemeClr val="tx1"/>
                </a:solidFill>
              </a:rPr>
              <a:t> </a:t>
            </a:r>
            <a:r>
              <a:rPr lang="en-US" sz="2300" dirty="0" err="1">
                <a:solidFill>
                  <a:schemeClr val="tx1"/>
                </a:solidFill>
              </a:rPr>
              <a:t>thức</a:t>
            </a:r>
            <a:r>
              <a:rPr lang="en-US" sz="2300" dirty="0">
                <a:solidFill>
                  <a:schemeClr val="tx1"/>
                </a:solidFill>
              </a:rPr>
              <a:t> </a:t>
            </a:r>
            <a:r>
              <a:rPr lang="en-US" sz="2300" dirty="0" err="1">
                <a:solidFill>
                  <a:schemeClr val="tx1"/>
                </a:solidFill>
              </a:rPr>
              <a:t>về</a:t>
            </a:r>
            <a:r>
              <a:rPr lang="en-US" sz="2300" dirty="0">
                <a:solidFill>
                  <a:schemeClr val="tx1"/>
                </a:solidFill>
              </a:rPr>
              <a:t> </a:t>
            </a:r>
          </a:p>
          <a:p>
            <a:pPr algn="ctr">
              <a:defRPr/>
            </a:pPr>
            <a:r>
              <a:rPr lang="en-US" sz="2300" dirty="0" err="1">
                <a:solidFill>
                  <a:schemeClr val="tx1"/>
                </a:solidFill>
              </a:rPr>
              <a:t>nhiệm</a:t>
            </a:r>
            <a:r>
              <a:rPr lang="en-US" sz="2300" dirty="0">
                <a:solidFill>
                  <a:schemeClr val="tx1"/>
                </a:solidFill>
              </a:rPr>
              <a:t> </a:t>
            </a:r>
            <a:r>
              <a:rPr lang="en-US" sz="2300" dirty="0" err="1">
                <a:solidFill>
                  <a:schemeClr val="tx1"/>
                </a:solidFill>
              </a:rPr>
              <a:t>vụ</a:t>
            </a:r>
            <a:r>
              <a:rPr lang="en-US" sz="2300" dirty="0">
                <a:solidFill>
                  <a:schemeClr val="tx1"/>
                </a:solidFill>
              </a:rPr>
              <a:t> </a:t>
            </a:r>
            <a:r>
              <a:rPr lang="en-US" sz="2300" dirty="0" err="1">
                <a:solidFill>
                  <a:schemeClr val="tx1"/>
                </a:solidFill>
              </a:rPr>
              <a:t>quốc</a:t>
            </a:r>
            <a:r>
              <a:rPr lang="en-US" sz="2300" dirty="0">
                <a:solidFill>
                  <a:schemeClr val="tx1"/>
                </a:solidFill>
              </a:rPr>
              <a:t> </a:t>
            </a:r>
            <a:r>
              <a:rPr lang="en-US" sz="2300" dirty="0" err="1">
                <a:solidFill>
                  <a:schemeClr val="tx1"/>
                </a:solidFill>
              </a:rPr>
              <a:t>phòng</a:t>
            </a:r>
            <a:r>
              <a:rPr lang="en-US" sz="2300" dirty="0">
                <a:solidFill>
                  <a:schemeClr val="tx1"/>
                </a:solidFill>
              </a:rPr>
              <a:t>, an </a:t>
            </a:r>
          </a:p>
          <a:p>
            <a:pPr algn="ctr">
              <a:defRPr/>
            </a:pPr>
            <a:r>
              <a:rPr lang="en-US" sz="2300" dirty="0" err="1">
                <a:solidFill>
                  <a:schemeClr val="tx1"/>
                </a:solidFill>
              </a:rPr>
              <a:t>ninh</a:t>
            </a:r>
            <a:r>
              <a:rPr lang="en-US" sz="2300" dirty="0">
                <a:solidFill>
                  <a:schemeClr val="tx1"/>
                </a:solidFill>
              </a:rPr>
              <a:t> </a:t>
            </a:r>
            <a:r>
              <a:rPr lang="en-US" sz="2300" dirty="0" err="1">
                <a:solidFill>
                  <a:schemeClr val="tx1"/>
                </a:solidFill>
              </a:rPr>
              <a:t>của</a:t>
            </a:r>
            <a:r>
              <a:rPr lang="en-US" sz="2300" dirty="0">
                <a:solidFill>
                  <a:schemeClr val="tx1"/>
                </a:solidFill>
              </a:rPr>
              <a:t> </a:t>
            </a:r>
            <a:r>
              <a:rPr lang="en-US" sz="2300" dirty="0" err="1">
                <a:solidFill>
                  <a:schemeClr val="tx1"/>
                </a:solidFill>
              </a:rPr>
              <a:t>nhân</a:t>
            </a:r>
            <a:r>
              <a:rPr lang="en-US" sz="2300" dirty="0">
                <a:solidFill>
                  <a:schemeClr val="tx1"/>
                </a:solidFill>
              </a:rPr>
              <a:t> dân</a:t>
            </a:r>
          </a:p>
        </p:txBody>
      </p:sp>
      <p:sp>
        <p:nvSpPr>
          <p:cNvPr id="65549" name="AutoShape 13"/>
          <p:cNvSpPr>
            <a:spLocks noChangeArrowheads="1"/>
          </p:cNvSpPr>
          <p:nvPr/>
        </p:nvSpPr>
        <p:spPr bwMode="auto">
          <a:xfrm>
            <a:off x="1752600" y="3810000"/>
            <a:ext cx="4229100" cy="18288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Tác</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mạnh</a:t>
            </a:r>
            <a:r>
              <a:rPr lang="en-US" sz="2400" dirty="0">
                <a:solidFill>
                  <a:schemeClr val="tx1"/>
                </a:solidFill>
              </a:rPr>
              <a:t> </a:t>
            </a:r>
            <a:r>
              <a:rPr lang="en-US" sz="2400" dirty="0" err="1">
                <a:solidFill>
                  <a:schemeClr val="tx1"/>
                </a:solidFill>
              </a:rPr>
              <a:t>mẽ</a:t>
            </a:r>
            <a:r>
              <a:rPr lang="en-US" sz="2400" dirty="0">
                <a:solidFill>
                  <a:schemeClr val="tx1"/>
                </a:solidFill>
              </a:rPr>
              <a:t> </a:t>
            </a:r>
            <a:r>
              <a:rPr lang="en-US" sz="2400" dirty="0" err="1">
                <a:solidFill>
                  <a:schemeClr val="tx1"/>
                </a:solidFill>
              </a:rPr>
              <a:t>đến</a:t>
            </a:r>
            <a:r>
              <a:rPr lang="en-US" sz="2400" dirty="0">
                <a:solidFill>
                  <a:schemeClr val="tx1"/>
                </a:solidFill>
              </a:rPr>
              <a:t> </a:t>
            </a:r>
          </a:p>
          <a:p>
            <a:pPr algn="ctr">
              <a:defRPr/>
            </a:pPr>
            <a:r>
              <a:rPr lang="en-US" sz="2400" dirty="0">
                <a:solidFill>
                  <a:schemeClr val="tx1"/>
                </a:solidFill>
              </a:rPr>
              <a:t>ý </a:t>
            </a:r>
            <a:r>
              <a:rPr lang="en-US" sz="2400" dirty="0" err="1">
                <a:solidFill>
                  <a:schemeClr val="tx1"/>
                </a:solidFill>
              </a:rPr>
              <a:t>chí</a:t>
            </a:r>
            <a:r>
              <a:rPr lang="en-US" sz="2400" dirty="0">
                <a:solidFill>
                  <a:schemeClr val="tx1"/>
                </a:solidFill>
              </a:rPr>
              <a:t> </a:t>
            </a:r>
            <a:r>
              <a:rPr lang="en-US" sz="2400" dirty="0" err="1">
                <a:solidFill>
                  <a:schemeClr val="tx1"/>
                </a:solidFill>
              </a:rPr>
              <a:t>tinh</a:t>
            </a:r>
            <a:r>
              <a:rPr lang="en-US" sz="2400" dirty="0">
                <a:solidFill>
                  <a:schemeClr val="tx1"/>
                </a:solidFill>
              </a:rPr>
              <a:t> </a:t>
            </a:r>
            <a:r>
              <a:rPr lang="en-US" sz="2400" dirty="0" err="1">
                <a:solidFill>
                  <a:schemeClr val="tx1"/>
                </a:solidFill>
              </a:rPr>
              <a:t>thần</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cả</a:t>
            </a:r>
            <a:r>
              <a:rPr lang="en-US" sz="2400" dirty="0">
                <a:solidFill>
                  <a:schemeClr val="tx1"/>
                </a:solidFill>
              </a:rPr>
              <a:t> </a:t>
            </a:r>
            <a:r>
              <a:rPr lang="en-US" sz="2400" dirty="0" err="1">
                <a:solidFill>
                  <a:schemeClr val="tx1"/>
                </a:solidFill>
              </a:rPr>
              <a:t>hệ</a:t>
            </a:r>
            <a:r>
              <a:rPr lang="en-US" sz="2400" dirty="0">
                <a:solidFill>
                  <a:schemeClr val="tx1"/>
                </a:solidFill>
              </a:rPr>
              <a:t> </a:t>
            </a:r>
            <a:r>
              <a:rPr lang="en-US" sz="2400" dirty="0" err="1">
                <a:solidFill>
                  <a:schemeClr val="tx1"/>
                </a:solidFill>
              </a:rPr>
              <a:t>thống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trị</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sự</a:t>
            </a:r>
            <a:r>
              <a:rPr lang="en-US" sz="2400" dirty="0">
                <a:solidFill>
                  <a:schemeClr val="tx1"/>
                </a:solidFill>
              </a:rPr>
              <a:t> </a:t>
            </a:r>
            <a:r>
              <a:rPr lang="en-US" sz="2400" dirty="0" err="1">
                <a:solidFill>
                  <a:schemeClr val="tx1"/>
                </a:solidFill>
              </a:rPr>
              <a:t>nghiệp</a:t>
            </a:r>
            <a:r>
              <a:rPr lang="en-US" sz="2400" dirty="0">
                <a:solidFill>
                  <a:schemeClr val="tx1"/>
                </a:solidFill>
              </a:rPr>
              <a:t> </a:t>
            </a:r>
          </a:p>
          <a:p>
            <a:pPr algn="ctr">
              <a:defRPr/>
            </a:pP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r>
              <a:rPr lang="en-US" sz="2400" dirty="0" err="1">
                <a:solidFill>
                  <a:schemeClr val="tx1"/>
                </a:solidFill>
              </a:rPr>
              <a:t>Tổ</a:t>
            </a:r>
            <a:r>
              <a:rPr lang="en-US" sz="2400" dirty="0">
                <a:solidFill>
                  <a:schemeClr val="tx1"/>
                </a:solidFill>
              </a:rPr>
              <a:t> </a:t>
            </a:r>
            <a:r>
              <a:rPr lang="en-US" sz="2400" dirty="0" err="1">
                <a:solidFill>
                  <a:schemeClr val="tx1"/>
                </a:solidFill>
              </a:rPr>
              <a:t>quốc</a:t>
            </a:r>
            <a:r>
              <a:rPr lang="en-US" sz="2400" dirty="0">
                <a:solidFill>
                  <a:schemeClr val="tx1"/>
                </a:solidFill>
              </a:rPr>
              <a:t> </a:t>
            </a:r>
            <a:endParaRPr lang="vi-VN" sz="2400" b="1" dirty="0">
              <a:solidFill>
                <a:schemeClr val="tx1"/>
              </a:solidFill>
            </a:endParaRPr>
          </a:p>
        </p:txBody>
      </p:sp>
      <p:sp>
        <p:nvSpPr>
          <p:cNvPr id="50183" name="Text Box 16"/>
          <p:cNvSpPr txBox="1">
            <a:spLocks noChangeArrowheads="1"/>
          </p:cNvSpPr>
          <p:nvPr/>
        </p:nvSpPr>
        <p:spPr bwMode="auto">
          <a:xfrm>
            <a:off x="1752601" y="13716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44</a:t>
            </a: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5357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2421" name="Oval 21"/>
          <p:cNvSpPr>
            <a:spLocks noChangeArrowheads="1"/>
          </p:cNvSpPr>
          <p:nvPr/>
        </p:nvSpPr>
        <p:spPr bwMode="auto">
          <a:xfrm>
            <a:off x="65357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54208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5278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53573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54208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542088"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5105400" y="6172201"/>
            <a:ext cx="990600" cy="366713"/>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0195"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6"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8"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096000" y="3810000"/>
            <a:ext cx="4191000" cy="18288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en-US" sz="2400" dirty="0" err="1">
                <a:solidFill>
                  <a:schemeClr val="tx1"/>
                </a:solidFill>
              </a:rPr>
              <a:t>Tác</a:t>
            </a:r>
            <a:r>
              <a:rPr lang="en-US" sz="2400" dirty="0">
                <a:solidFill>
                  <a:schemeClr val="tx1"/>
                </a:solidFill>
              </a:rPr>
              <a:t> </a:t>
            </a:r>
            <a:r>
              <a:rPr lang="en-US" sz="2400" dirty="0" err="1">
                <a:solidFill>
                  <a:schemeClr val="tx1"/>
                </a:solidFill>
              </a:rPr>
              <a:t>động</a:t>
            </a:r>
            <a:r>
              <a:rPr lang="en-US" sz="2400" dirty="0">
                <a:solidFill>
                  <a:schemeClr val="tx1"/>
                </a:solidFill>
              </a:rPr>
              <a:t> </a:t>
            </a:r>
            <a:r>
              <a:rPr lang="en-US" sz="2400" dirty="0" err="1">
                <a:solidFill>
                  <a:schemeClr val="tx1"/>
                </a:solidFill>
              </a:rPr>
              <a:t>trực</a:t>
            </a:r>
            <a:r>
              <a:rPr lang="en-US" sz="2400" dirty="0">
                <a:solidFill>
                  <a:schemeClr val="tx1"/>
                </a:solidFill>
              </a:rPr>
              <a:t> </a:t>
            </a:r>
            <a:r>
              <a:rPr lang="en-US" sz="2400" dirty="0" err="1">
                <a:solidFill>
                  <a:schemeClr val="tx1"/>
                </a:solidFill>
              </a:rPr>
              <a:t>tiếp</a:t>
            </a:r>
            <a:r>
              <a:rPr lang="en-US" sz="2400" dirty="0">
                <a:solidFill>
                  <a:schemeClr val="tx1"/>
                </a:solidFill>
              </a:rPr>
              <a:t> </a:t>
            </a:r>
            <a:r>
              <a:rPr lang="en-US" sz="2400" dirty="0" err="1">
                <a:solidFill>
                  <a:schemeClr val="tx1"/>
                </a:solidFill>
              </a:rPr>
              <a:t>đến</a:t>
            </a:r>
            <a:r>
              <a:rPr lang="en-US" sz="2400" dirty="0">
                <a:solidFill>
                  <a:schemeClr val="tx1"/>
                </a:solidFill>
              </a:rPr>
              <a:t> </a:t>
            </a:r>
          </a:p>
          <a:p>
            <a:pPr algn="ctr" eaLnBrk="1" hangingPunct="1">
              <a:defRPr/>
            </a:pPr>
            <a:r>
              <a:rPr lang="en-US" sz="2400" dirty="0" err="1">
                <a:solidFill>
                  <a:schemeClr val="tx1"/>
                </a:solidFill>
              </a:rPr>
              <a:t>nhận</a:t>
            </a:r>
            <a:r>
              <a:rPr lang="en-US" sz="2400" dirty="0">
                <a:solidFill>
                  <a:schemeClr val="tx1"/>
                </a:solidFill>
              </a:rPr>
              <a:t> </a:t>
            </a:r>
            <a:r>
              <a:rPr lang="en-US" sz="2400" dirty="0" err="1">
                <a:solidFill>
                  <a:schemeClr val="tx1"/>
                </a:solidFill>
              </a:rPr>
              <a:t>thức</a:t>
            </a:r>
            <a:r>
              <a:rPr lang="en-US" sz="2400" dirty="0">
                <a:solidFill>
                  <a:schemeClr val="tx1"/>
                </a:solidFill>
              </a:rPr>
              <a:t>, </a:t>
            </a:r>
            <a:r>
              <a:rPr lang="en-US" sz="2400" dirty="0" err="1">
                <a:solidFill>
                  <a:schemeClr val="tx1"/>
                </a:solidFill>
              </a:rPr>
              <a:t>tinh</a:t>
            </a:r>
            <a:r>
              <a:rPr lang="en-US" sz="2400" dirty="0">
                <a:solidFill>
                  <a:schemeClr val="tx1"/>
                </a:solidFill>
              </a:rPr>
              <a:t> </a:t>
            </a:r>
            <a:r>
              <a:rPr lang="en-US" sz="2400" dirty="0" err="1">
                <a:solidFill>
                  <a:schemeClr val="tx1"/>
                </a:solidFill>
              </a:rPr>
              <a:t>thần</a:t>
            </a:r>
            <a:r>
              <a:rPr lang="en-US" sz="2400" dirty="0">
                <a:solidFill>
                  <a:schemeClr val="tx1"/>
                </a:solidFill>
              </a:rPr>
              <a:t> </a:t>
            </a:r>
            <a:r>
              <a:rPr lang="en-US" sz="2400" dirty="0" err="1">
                <a:solidFill>
                  <a:schemeClr val="tx1"/>
                </a:solidFill>
              </a:rPr>
              <a:t>và</a:t>
            </a:r>
            <a:r>
              <a:rPr lang="en-US" sz="2400" dirty="0">
                <a:solidFill>
                  <a:schemeClr val="tx1"/>
                </a:solidFill>
              </a:rPr>
              <a:t> ý </a:t>
            </a:r>
            <a:r>
              <a:rPr lang="en-US" sz="2400" dirty="0" err="1">
                <a:solidFill>
                  <a:schemeClr val="tx1"/>
                </a:solidFill>
              </a:rPr>
              <a:t>chí</a:t>
            </a:r>
            <a:r>
              <a:rPr lang="en-US" sz="2400" dirty="0">
                <a:solidFill>
                  <a:schemeClr val="tx1"/>
                </a:solidFill>
              </a:rPr>
              <a:t> </a:t>
            </a:r>
          </a:p>
          <a:p>
            <a:pPr algn="ctr" eaLnBrk="1" hangingPunct="1">
              <a:defRPr/>
            </a:pPr>
            <a:r>
              <a:rPr lang="en-US" sz="2400" dirty="0" err="1">
                <a:solidFill>
                  <a:schemeClr val="tx1"/>
                </a:solidFill>
              </a:rPr>
              <a:t>quyết</a:t>
            </a:r>
            <a:r>
              <a:rPr lang="en-US" sz="2400" dirty="0">
                <a:solidFill>
                  <a:schemeClr val="tx1"/>
                </a:solidFill>
              </a:rPr>
              <a:t> </a:t>
            </a:r>
            <a:r>
              <a:rPr lang="en-US" sz="2400" dirty="0" err="1">
                <a:solidFill>
                  <a:schemeClr val="tx1"/>
                </a:solidFill>
              </a:rPr>
              <a:t>tâm</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VT</a:t>
            </a:r>
          </a:p>
          <a:p>
            <a:pPr algn="ctr" eaLnBrk="1" hangingPunct="1">
              <a:defRPr/>
            </a:pP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endParaRPr lang="en-US" sz="2800" b="1" dirty="0">
              <a:solidFill>
                <a:schemeClr val="tx1"/>
              </a:solidFill>
              <a:latin typeface="Times New Roman" pitchFamily="18" charset="0"/>
              <a:cs typeface="Times New Roman" pitchFamily="18" charset="0"/>
            </a:endParaRPr>
          </a:p>
        </p:txBody>
      </p:sp>
      <p:sp>
        <p:nvSpPr>
          <p:cNvPr id="28" name="AutoShape 13"/>
          <p:cNvSpPr>
            <a:spLocks noChangeArrowheads="1"/>
          </p:cNvSpPr>
          <p:nvPr/>
        </p:nvSpPr>
        <p:spPr bwMode="auto">
          <a:xfrm>
            <a:off x="6096000" y="2057400"/>
            <a:ext cx="4191000" cy="16764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300" dirty="0">
                <a:solidFill>
                  <a:schemeClr val="tx1"/>
                </a:solidFill>
              </a:rPr>
              <a:t> B. </a:t>
            </a:r>
            <a:r>
              <a:rPr lang="en-US" sz="2300" dirty="0" err="1">
                <a:solidFill>
                  <a:schemeClr val="tx1"/>
                </a:solidFill>
              </a:rPr>
              <a:t>Tác</a:t>
            </a:r>
            <a:r>
              <a:rPr lang="en-US" sz="2300" dirty="0">
                <a:solidFill>
                  <a:schemeClr val="tx1"/>
                </a:solidFill>
              </a:rPr>
              <a:t> </a:t>
            </a:r>
            <a:r>
              <a:rPr lang="en-US" sz="2300" dirty="0" err="1">
                <a:solidFill>
                  <a:schemeClr val="tx1"/>
                </a:solidFill>
              </a:rPr>
              <a:t>động</a:t>
            </a:r>
            <a:r>
              <a:rPr lang="en-US" sz="2300" dirty="0">
                <a:solidFill>
                  <a:schemeClr val="tx1"/>
                </a:solidFill>
              </a:rPr>
              <a:t> </a:t>
            </a:r>
            <a:r>
              <a:rPr lang="en-US" sz="2300" dirty="0" err="1">
                <a:solidFill>
                  <a:schemeClr val="tx1"/>
                </a:solidFill>
              </a:rPr>
              <a:t>tích</a:t>
            </a:r>
            <a:r>
              <a:rPr lang="en-US" sz="2300" dirty="0">
                <a:solidFill>
                  <a:schemeClr val="tx1"/>
                </a:solidFill>
              </a:rPr>
              <a:t> </a:t>
            </a:r>
            <a:r>
              <a:rPr lang="en-US" sz="2300" dirty="0" err="1">
                <a:solidFill>
                  <a:schemeClr val="tx1"/>
                </a:solidFill>
              </a:rPr>
              <a:t>cực</a:t>
            </a:r>
            <a:r>
              <a:rPr lang="en-US" sz="2300" dirty="0">
                <a:solidFill>
                  <a:schemeClr val="tx1"/>
                </a:solidFill>
              </a:rPr>
              <a:t> </a:t>
            </a:r>
            <a:r>
              <a:rPr lang="en-US" sz="2300" dirty="0" err="1">
                <a:solidFill>
                  <a:schemeClr val="tx1"/>
                </a:solidFill>
              </a:rPr>
              <a:t>và</a:t>
            </a:r>
            <a:r>
              <a:rPr lang="en-US" sz="2300" dirty="0">
                <a:solidFill>
                  <a:schemeClr val="tx1"/>
                </a:solidFill>
              </a:rPr>
              <a:t> </a:t>
            </a:r>
          </a:p>
          <a:p>
            <a:pPr algn="ctr" eaLnBrk="1" hangingPunct="1">
              <a:defRPr/>
            </a:pPr>
            <a:r>
              <a:rPr lang="en-US" sz="2300" dirty="0" err="1">
                <a:solidFill>
                  <a:schemeClr val="tx1"/>
                </a:solidFill>
              </a:rPr>
              <a:t>trực</a:t>
            </a:r>
            <a:r>
              <a:rPr lang="en-US" sz="2300" dirty="0">
                <a:solidFill>
                  <a:schemeClr val="tx1"/>
                </a:solidFill>
              </a:rPr>
              <a:t> </a:t>
            </a:r>
            <a:r>
              <a:rPr lang="en-US" sz="2300" dirty="0" err="1">
                <a:solidFill>
                  <a:schemeClr val="tx1"/>
                </a:solidFill>
              </a:rPr>
              <a:t>tiếp</a:t>
            </a:r>
            <a:r>
              <a:rPr lang="en-US" sz="2300" dirty="0">
                <a:solidFill>
                  <a:schemeClr val="tx1"/>
                </a:solidFill>
              </a:rPr>
              <a:t> </a:t>
            </a:r>
            <a:r>
              <a:rPr lang="en-US" sz="2300" dirty="0" err="1">
                <a:solidFill>
                  <a:schemeClr val="tx1"/>
                </a:solidFill>
              </a:rPr>
              <a:t>đến</a:t>
            </a:r>
            <a:r>
              <a:rPr lang="en-US" sz="2300" dirty="0">
                <a:solidFill>
                  <a:schemeClr val="tx1"/>
                </a:solidFill>
              </a:rPr>
              <a:t> </a:t>
            </a:r>
            <a:r>
              <a:rPr lang="en-US" sz="2300" dirty="0" err="1">
                <a:solidFill>
                  <a:schemeClr val="tx1"/>
                </a:solidFill>
              </a:rPr>
              <a:t>trình</a:t>
            </a:r>
            <a:r>
              <a:rPr lang="en-US" sz="2300" dirty="0">
                <a:solidFill>
                  <a:schemeClr val="tx1"/>
                </a:solidFill>
              </a:rPr>
              <a:t> </a:t>
            </a:r>
            <a:r>
              <a:rPr lang="en-US" sz="2300" dirty="0" err="1">
                <a:solidFill>
                  <a:schemeClr val="tx1"/>
                </a:solidFill>
              </a:rPr>
              <a:t>độ</a:t>
            </a:r>
            <a:r>
              <a:rPr lang="en-US" sz="2300" dirty="0">
                <a:solidFill>
                  <a:schemeClr val="tx1"/>
                </a:solidFill>
              </a:rPr>
              <a:t> dân </a:t>
            </a:r>
            <a:r>
              <a:rPr lang="en-US" sz="2300" dirty="0" err="1">
                <a:solidFill>
                  <a:schemeClr val="tx1"/>
                </a:solidFill>
              </a:rPr>
              <a:t>trí</a:t>
            </a:r>
            <a:r>
              <a:rPr lang="en-US" sz="2300" dirty="0">
                <a:solidFill>
                  <a:schemeClr val="tx1"/>
                </a:solidFill>
              </a:rPr>
              <a:t> </a:t>
            </a:r>
          </a:p>
          <a:p>
            <a:pPr algn="ctr" eaLnBrk="1" hangingPunct="1">
              <a:defRPr/>
            </a:pPr>
            <a:r>
              <a:rPr lang="en-US" sz="2300" dirty="0" err="1">
                <a:solidFill>
                  <a:schemeClr val="tx1"/>
                </a:solidFill>
              </a:rPr>
              <a:t>về</a:t>
            </a:r>
            <a:r>
              <a:rPr lang="en-US" sz="2300" dirty="0">
                <a:solidFill>
                  <a:schemeClr val="tx1"/>
                </a:solidFill>
              </a:rPr>
              <a:t> </a:t>
            </a:r>
            <a:r>
              <a:rPr lang="en-US" sz="2300" dirty="0" err="1">
                <a:solidFill>
                  <a:schemeClr val="tx1"/>
                </a:solidFill>
              </a:rPr>
              <a:t>bảo</a:t>
            </a:r>
            <a:r>
              <a:rPr lang="en-US" sz="2300" dirty="0">
                <a:solidFill>
                  <a:schemeClr val="tx1"/>
                </a:solidFill>
              </a:rPr>
              <a:t> </a:t>
            </a:r>
            <a:r>
              <a:rPr lang="en-US" sz="2300" dirty="0" err="1">
                <a:solidFill>
                  <a:schemeClr val="tx1"/>
                </a:solidFill>
              </a:rPr>
              <a:t>vệ</a:t>
            </a:r>
            <a:r>
              <a:rPr lang="en-US" sz="2300" dirty="0">
                <a:solidFill>
                  <a:schemeClr val="tx1"/>
                </a:solidFill>
              </a:rPr>
              <a:t> </a:t>
            </a:r>
            <a:r>
              <a:rPr lang="en-US" sz="2300" dirty="0" err="1">
                <a:solidFill>
                  <a:schemeClr val="tx1"/>
                </a:solidFill>
              </a:rPr>
              <a:t>độc</a:t>
            </a:r>
            <a:r>
              <a:rPr lang="en-US" sz="2300" dirty="0">
                <a:solidFill>
                  <a:schemeClr val="tx1"/>
                </a:solidFill>
              </a:rPr>
              <a:t> </a:t>
            </a:r>
            <a:r>
              <a:rPr lang="en-US" sz="2300" dirty="0" err="1">
                <a:solidFill>
                  <a:schemeClr val="tx1"/>
                </a:solidFill>
              </a:rPr>
              <a:t>lập</a:t>
            </a:r>
            <a:r>
              <a:rPr lang="en-US" sz="2300" dirty="0">
                <a:solidFill>
                  <a:schemeClr val="tx1"/>
                </a:solidFill>
              </a:rPr>
              <a:t>, </a:t>
            </a:r>
            <a:r>
              <a:rPr lang="en-US" sz="2300" dirty="0" err="1">
                <a:solidFill>
                  <a:schemeClr val="tx1"/>
                </a:solidFill>
              </a:rPr>
              <a:t>chủ</a:t>
            </a:r>
            <a:r>
              <a:rPr lang="en-US" sz="2300" dirty="0">
                <a:solidFill>
                  <a:schemeClr val="tx1"/>
                </a:solidFill>
              </a:rPr>
              <a:t> </a:t>
            </a:r>
            <a:r>
              <a:rPr lang="en-US" sz="2300" dirty="0" err="1">
                <a:solidFill>
                  <a:schemeClr val="tx1"/>
                </a:solidFill>
              </a:rPr>
              <a:t>quyền</a:t>
            </a:r>
            <a:r>
              <a:rPr lang="en-US" sz="2300" dirty="0">
                <a:solidFill>
                  <a:schemeClr val="tx1"/>
                </a:solidFill>
              </a:rPr>
              <a:t>, </a:t>
            </a:r>
          </a:p>
          <a:p>
            <a:pPr algn="ctr" eaLnBrk="1" hangingPunct="1">
              <a:defRPr/>
            </a:pPr>
            <a:r>
              <a:rPr lang="en-US" sz="2300" dirty="0" err="1">
                <a:solidFill>
                  <a:schemeClr val="tx1"/>
                </a:solidFill>
              </a:rPr>
              <a:t>thống</a:t>
            </a:r>
            <a:r>
              <a:rPr lang="en-US" sz="2300" dirty="0">
                <a:solidFill>
                  <a:schemeClr val="tx1"/>
                </a:solidFill>
              </a:rPr>
              <a:t> </a:t>
            </a:r>
            <a:r>
              <a:rPr lang="en-US" sz="2300" dirty="0" err="1">
                <a:solidFill>
                  <a:schemeClr val="tx1"/>
                </a:solidFill>
              </a:rPr>
              <a:t>nhất</a:t>
            </a:r>
            <a:r>
              <a:rPr lang="en-US" sz="2300" dirty="0">
                <a:solidFill>
                  <a:schemeClr val="tx1"/>
                </a:solidFill>
              </a:rPr>
              <a:t> </a:t>
            </a:r>
            <a:r>
              <a:rPr lang="en-US" sz="2300" dirty="0" err="1">
                <a:solidFill>
                  <a:schemeClr val="tx1"/>
                </a:solidFill>
              </a:rPr>
              <a:t>toàn</a:t>
            </a:r>
            <a:r>
              <a:rPr lang="en-US" sz="2300" dirty="0">
                <a:solidFill>
                  <a:schemeClr val="tx1"/>
                </a:solidFill>
              </a:rPr>
              <a:t> </a:t>
            </a:r>
            <a:r>
              <a:rPr lang="en-US" sz="2300" dirty="0" err="1">
                <a:solidFill>
                  <a:schemeClr val="tx1"/>
                </a:solidFill>
              </a:rPr>
              <a:t>vẹn</a:t>
            </a:r>
            <a:r>
              <a:rPr lang="en-US" sz="2300" dirty="0">
                <a:solidFill>
                  <a:schemeClr val="tx1"/>
                </a:solidFill>
              </a:rPr>
              <a:t> </a:t>
            </a:r>
            <a:r>
              <a:rPr lang="en-US" sz="2300" dirty="0" err="1">
                <a:solidFill>
                  <a:schemeClr val="tx1"/>
                </a:solidFill>
              </a:rPr>
              <a:t>lãnh</a:t>
            </a:r>
            <a:r>
              <a:rPr lang="en-US" sz="2300" dirty="0">
                <a:solidFill>
                  <a:schemeClr val="tx1"/>
                </a:solidFill>
              </a:rPr>
              <a:t> </a:t>
            </a:r>
            <a:r>
              <a:rPr lang="en-US" sz="2300" dirty="0" err="1">
                <a:solidFill>
                  <a:schemeClr val="tx1"/>
                </a:solidFill>
              </a:rPr>
              <a:t>thổ</a:t>
            </a:r>
            <a:r>
              <a:rPr lang="en-US" sz="2300" dirty="0">
                <a:solidFill>
                  <a:schemeClr val="tx1"/>
                </a:solidFill>
              </a:rPr>
              <a:t> </a:t>
            </a:r>
            <a:endParaRPr lang="en-US" sz="2300" b="1" dirty="0">
              <a:solidFill>
                <a:schemeClr val="tx1"/>
              </a:solidFill>
              <a:latin typeface="Times New Roman" pitchFamily="18" charset="0"/>
              <a:cs typeface="Times New Roman" pitchFamily="18" charset="0"/>
            </a:endParaRPr>
          </a:p>
        </p:txBody>
      </p:sp>
      <p:pic>
        <p:nvPicPr>
          <p:cNvPr id="50201"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99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5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5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5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5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240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8" restart="whenNotActive" fill="hold" evtFilter="cancelBubble" nodeType="interactiveSeq">
                <p:stCondLst>
                  <p:cond evt="onClick" delay="0">
                    <p:tgtEl>
                      <p:spTgt spid="102427"/>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2426"/>
                                        </p:tgtEl>
                                      </p:cBhvr>
                                    </p:animEffect>
                                    <p:set>
                                      <p:cBhvr>
                                        <p:cTn id="43"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2425"/>
                                        </p:tgtEl>
                                      </p:cBhvr>
                                    </p:animEffect>
                                    <p:set>
                                      <p:cBhvr>
                                        <p:cTn id="47"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2424"/>
                                        </p:tgtEl>
                                      </p:cBhvr>
                                    </p:animEffect>
                                    <p:set>
                                      <p:cBhvr>
                                        <p:cTn id="51"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2423"/>
                                        </p:tgtEl>
                                      </p:cBhvr>
                                    </p:animEffect>
                                    <p:set>
                                      <p:cBhvr>
                                        <p:cTn id="55"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2422"/>
                                        </p:tgtEl>
                                      </p:cBhvr>
                                    </p:animEffect>
                                    <p:set>
                                      <p:cBhvr>
                                        <p:cTn id="59"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2421"/>
                                        </p:tgtEl>
                                      </p:cBhvr>
                                    </p:animEffect>
                                    <p:set>
                                      <p:cBhvr>
                                        <p:cTn id="63"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2419"/>
                                        </p:tgtEl>
                                      </p:cBhvr>
                                    </p:animEffect>
                                    <p:set>
                                      <p:cBhvr>
                                        <p:cTn id="67"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2402"/>
                                        </p:tgtEl>
                                      </p:cBhvr>
                                    </p:animEffect>
                                    <p:set>
                                      <p:cBhvr>
                                        <p:cTn id="71"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4135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60700" y="1174750"/>
            <a:ext cx="74549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i="1"/>
              <a:t>“ Số lượng, chất lượng đội ngũ cán bộ khoa học kỹ thuật, cơ sở vật chất kỹ thuật có thể huy động phục vụ cho quốc phòng, an ninh và năng lực ứng dụng kết quả nghiên cứu khoa học có thể đáp ứng nhu cầu quốc phòng, an ninh” </a:t>
            </a:r>
            <a:r>
              <a:rPr lang="en-US" altLang="en-US" sz="2200"/>
              <a:t>là nội dung biểu hiện của:</a:t>
            </a:r>
          </a:p>
        </p:txBody>
      </p:sp>
      <p:sp>
        <p:nvSpPr>
          <p:cNvPr id="65541" name="AutoShape 5"/>
          <p:cNvSpPr>
            <a:spLocks noChangeArrowheads="1"/>
          </p:cNvSpPr>
          <p:nvPr/>
        </p:nvSpPr>
        <p:spPr bwMode="auto">
          <a:xfrm>
            <a:off x="5981700" y="3033714"/>
            <a:ext cx="4305300" cy="12334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B. Tiềm lực khoa học, công </a:t>
            </a:r>
          </a:p>
          <a:p>
            <a:pPr algn="ctr">
              <a:spcBef>
                <a:spcPct val="0"/>
              </a:spcBef>
              <a:buFontTx/>
              <a:buNone/>
            </a:pPr>
            <a:r>
              <a:rPr lang="en-US" altLang="en-US" sz="2200"/>
              <a:t>nghệ của nền quốc phòng </a:t>
            </a:r>
          </a:p>
          <a:p>
            <a:pPr algn="ctr">
              <a:spcBef>
                <a:spcPct val="0"/>
              </a:spcBef>
              <a:buFontTx/>
              <a:buNone/>
            </a:pPr>
            <a:r>
              <a:rPr lang="en-US" altLang="en-US" sz="2200"/>
              <a:t>toàn dân, an ninh nhân dân</a:t>
            </a:r>
          </a:p>
        </p:txBody>
      </p:sp>
      <p:sp>
        <p:nvSpPr>
          <p:cNvPr id="65549" name="AutoShape 13"/>
          <p:cNvSpPr>
            <a:spLocks noChangeArrowheads="1"/>
          </p:cNvSpPr>
          <p:nvPr/>
        </p:nvSpPr>
        <p:spPr bwMode="auto">
          <a:xfrm>
            <a:off x="1695450" y="4343400"/>
            <a:ext cx="401955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C. Tiềm lực kỹ thuật quân</a:t>
            </a:r>
          </a:p>
          <a:p>
            <a:pPr algn="ctr">
              <a:spcBef>
                <a:spcPct val="0"/>
              </a:spcBef>
              <a:buFontTx/>
              <a:buNone/>
            </a:pPr>
            <a:r>
              <a:rPr lang="en-US" altLang="en-US" sz="2200"/>
              <a:t> sự của nền quốc phòng toàn </a:t>
            </a:r>
          </a:p>
          <a:p>
            <a:pPr algn="ctr">
              <a:spcBef>
                <a:spcPct val="0"/>
              </a:spcBef>
              <a:buFontTx/>
              <a:buNone/>
            </a:pPr>
            <a:r>
              <a:rPr lang="en-US" altLang="en-US" sz="2200"/>
              <a:t>dân, an ninh nhân dân</a:t>
            </a:r>
            <a:endParaRPr lang="vi-VN" altLang="en-US" sz="2200" b="1"/>
          </a:p>
        </p:txBody>
      </p:sp>
      <p:sp>
        <p:nvSpPr>
          <p:cNvPr id="51208" name="Text Box 16"/>
          <p:cNvSpPr txBox="1">
            <a:spLocks noChangeArrowheads="1"/>
          </p:cNvSpPr>
          <p:nvPr/>
        </p:nvSpPr>
        <p:spPr bwMode="auto">
          <a:xfrm>
            <a:off x="1752600" y="1371601"/>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45</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4135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3445" name="Oval 21"/>
          <p:cNvSpPr>
            <a:spLocks noChangeArrowheads="1"/>
          </p:cNvSpPr>
          <p:nvPr/>
        </p:nvSpPr>
        <p:spPr bwMode="auto">
          <a:xfrm>
            <a:off x="64008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410325"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413500" y="60055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413500" y="60007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413500" y="6040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413500" y="60213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4876800" y="6110288"/>
            <a:ext cx="12065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122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1"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5981700" y="4419600"/>
            <a:ext cx="43053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D. Tiềm lực khoa học quân </a:t>
            </a:r>
          </a:p>
          <a:p>
            <a:pPr algn="ctr">
              <a:spcBef>
                <a:spcPct val="0"/>
              </a:spcBef>
              <a:buFontTx/>
              <a:buNone/>
            </a:pPr>
            <a:r>
              <a:rPr lang="en-US" altLang="en-US" sz="2200"/>
              <a:t>sự của nền quốc phòng toàn </a:t>
            </a:r>
          </a:p>
          <a:p>
            <a:pPr algn="ctr">
              <a:spcBef>
                <a:spcPct val="0"/>
              </a:spcBef>
              <a:buFontTx/>
              <a:buNone/>
            </a:pPr>
            <a:r>
              <a:rPr lang="en-US" altLang="en-US" sz="2200"/>
              <a:t>dân, an ninh nhân dân</a:t>
            </a:r>
            <a:endParaRPr lang="vi-VN" altLang="en-US" sz="2200" b="1"/>
          </a:p>
        </p:txBody>
      </p:sp>
      <p:sp>
        <p:nvSpPr>
          <p:cNvPr id="28" name="AutoShape 13"/>
          <p:cNvSpPr>
            <a:spLocks noChangeArrowheads="1"/>
          </p:cNvSpPr>
          <p:nvPr/>
        </p:nvSpPr>
        <p:spPr bwMode="auto">
          <a:xfrm>
            <a:off x="1695450" y="3048000"/>
            <a:ext cx="401955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A. Tiềm lực kinh tế, xã hội</a:t>
            </a:r>
          </a:p>
          <a:p>
            <a:pPr algn="ctr">
              <a:spcBef>
                <a:spcPct val="0"/>
              </a:spcBef>
              <a:buFontTx/>
              <a:buNone/>
            </a:pPr>
            <a:r>
              <a:rPr lang="en-US" altLang="en-US" sz="2200"/>
              <a:t> của nến quốc phòng toàn </a:t>
            </a:r>
          </a:p>
          <a:p>
            <a:pPr algn="ctr">
              <a:spcBef>
                <a:spcPct val="0"/>
              </a:spcBef>
              <a:buFontTx/>
              <a:buNone/>
            </a:pPr>
            <a:r>
              <a:rPr lang="en-US" altLang="en-US" sz="2200"/>
              <a:t>dân, an ninh nhân dân</a:t>
            </a:r>
            <a:endParaRPr lang="vi-VN" altLang="en-US" sz="2200" b="1"/>
          </a:p>
        </p:txBody>
      </p:sp>
      <p:pic>
        <p:nvPicPr>
          <p:cNvPr id="51226"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7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8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nodeType="afterGroup">
                            <p:stCondLst>
                              <p:cond delay="9720"/>
                            </p:stCondLst>
                            <p:childTnLst>
                              <p:par>
                                <p:cTn id="21" presetID="4" presetClass="entr" presetSubtype="3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par>
                          <p:cTn id="24" fill="hold" nodeType="afterGroup">
                            <p:stCondLst>
                              <p:cond delay="1072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03429"/>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7" restart="whenNotActive" fill="hold" evtFilter="cancelBubble" nodeType="interactiveSeq">
                <p:stCondLst>
                  <p:cond evt="onClick" delay="0">
                    <p:tgtEl>
                      <p:spTgt spid="103451"/>
                    </p:tgtEl>
                  </p:cond>
                </p:stCondLst>
                <p:endSync evt="end" delay="0">
                  <p:rtn val="all"/>
                </p:endSync>
                <p:childTnLst>
                  <p:par>
                    <p:cTn id="38" fill="hold" nodeType="clickPar">
                      <p:stCondLst>
                        <p:cond delay="0"/>
                      </p:stCondLst>
                      <p:childTnLst>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553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512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71800" y="1143000"/>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Về vị trí của nền quốc phòng toàn dân, an ninh nhân dân, Đảng ta khẳng định: Luôn luôn coi trọng quốc phòng, an ninh coi đó là:</a:t>
            </a:r>
          </a:p>
        </p:txBody>
      </p:sp>
      <p:sp>
        <p:nvSpPr>
          <p:cNvPr id="65549" name="AutoShape 13"/>
          <p:cNvSpPr>
            <a:spLocks noChangeArrowheads="1"/>
          </p:cNvSpPr>
          <p:nvPr/>
        </p:nvSpPr>
        <p:spPr bwMode="auto">
          <a:xfrm>
            <a:off x="6553201" y="2743200"/>
            <a:ext cx="3603625"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Nhiệm vụ chiến lược</a:t>
            </a:r>
            <a:endParaRPr lang="en-US" altLang="en-US" sz="2800">
              <a:latin typeface="Times New Roman" panose="02020603050405020304" pitchFamily="18" charset="0"/>
              <a:cs typeface="Times New Roman" panose="02020603050405020304" pitchFamily="18" charset="0"/>
            </a:endParaRPr>
          </a:p>
        </p:txBody>
      </p:sp>
      <p:sp>
        <p:nvSpPr>
          <p:cNvPr id="6150" name="Text Box 15"/>
          <p:cNvSpPr txBox="1">
            <a:spLocks noChangeArrowheads="1"/>
          </p:cNvSpPr>
          <p:nvPr/>
        </p:nvSpPr>
        <p:spPr bwMode="auto">
          <a:xfrm>
            <a:off x="1752600" y="1371601"/>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01</a:t>
            </a:r>
          </a:p>
        </p:txBody>
      </p:sp>
      <p:sp>
        <p:nvSpPr>
          <p:cNvPr id="65545" name="AutoShape 9"/>
          <p:cNvSpPr>
            <a:spLocks noChangeArrowheads="1"/>
          </p:cNvSpPr>
          <p:nvPr/>
        </p:nvSpPr>
        <p:spPr bwMode="auto">
          <a:xfrm>
            <a:off x="6553200" y="4114800"/>
            <a:ext cx="3581400"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Nhiệm vụ trọng tâm</a:t>
            </a:r>
            <a:endParaRPr lang="vi-VN" altLang="en-US" sz="2400"/>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5532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54"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542088"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5405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553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553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553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5532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5029200" y="6248401"/>
            <a:ext cx="1066800" cy="366713"/>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16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4" name="Text Box 69"/>
          <p:cNvSpPr txBox="1">
            <a:spLocks noChangeArrowheads="1"/>
          </p:cNvSpPr>
          <p:nvPr/>
        </p:nvSpPr>
        <p:spPr bwMode="auto">
          <a:xfrm>
            <a:off x="2133600" y="7620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95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9"/>
          <p:cNvSpPr>
            <a:spLocks noChangeArrowheads="1"/>
          </p:cNvSpPr>
          <p:nvPr/>
        </p:nvSpPr>
        <p:spPr bwMode="auto">
          <a:xfrm>
            <a:off x="2124075" y="4114800"/>
            <a:ext cx="3581400"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Nhiệm vụ hàng đầu</a:t>
            </a:r>
          </a:p>
        </p:txBody>
      </p:sp>
      <p:sp>
        <p:nvSpPr>
          <p:cNvPr id="27" name="AutoShape 9"/>
          <p:cNvSpPr>
            <a:spLocks noChangeArrowheads="1"/>
          </p:cNvSpPr>
          <p:nvPr/>
        </p:nvSpPr>
        <p:spPr bwMode="auto">
          <a:xfrm>
            <a:off x="2187576" y="2743200"/>
            <a:ext cx="3603625"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Nhiệm vụ quan trọng</a:t>
            </a:r>
          </a:p>
        </p:txBody>
      </p:sp>
      <p:pic>
        <p:nvPicPr>
          <p:cNvPr id="6169"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0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0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9"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0" restart="whenNotActive" fill="hold" evtFilter="cancelBubble" nodeType="interactiveSeq">
                <p:stCondLst>
                  <p:cond evt="onClick" delay="0">
                    <p:tgtEl>
                      <p:spTgt spid="62512"/>
                    </p:tgtEl>
                  </p:cond>
                </p:stCondLst>
                <p:endSync evt="end" delay="0">
                  <p:rtn val="all"/>
                </p:endSync>
                <p:childTnLst>
                  <p:par>
                    <p:cTn id="31" fill="hold" nodeType="clickPar">
                      <p:stCondLst>
                        <p:cond delay="0"/>
                      </p:stCondLst>
                      <p:childTnLst>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62499"/>
                                        </p:tgtEl>
                                      </p:cBhvr>
                                    </p:animEffect>
                                    <p:set>
                                      <p:cBhvr>
                                        <p:cTn id="35"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62498"/>
                                        </p:tgtEl>
                                      </p:cBhvr>
                                    </p:animEffect>
                                    <p:set>
                                      <p:cBhvr>
                                        <p:cTn id="39"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62497"/>
                                        </p:tgtEl>
                                      </p:cBhvr>
                                    </p:animEffect>
                                    <p:set>
                                      <p:cBhvr>
                                        <p:cTn id="43"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62496"/>
                                        </p:tgtEl>
                                      </p:cBhvr>
                                    </p:animEffect>
                                    <p:set>
                                      <p:cBhvr>
                                        <p:cTn id="47"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62495"/>
                                        </p:tgtEl>
                                      </p:cBhvr>
                                    </p:animEffect>
                                    <p:set>
                                      <p:cBhvr>
                                        <p:cTn id="51"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62488"/>
                                        </p:tgtEl>
                                      </p:cBhvr>
                                    </p:animEffect>
                                    <p:set>
                                      <p:cBhvr>
                                        <p:cTn id="55"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62486"/>
                                        </p:tgtEl>
                                      </p:cBhvr>
                                    </p:animEffect>
                                    <p:set>
                                      <p:cBhvr>
                                        <p:cTn id="59"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62508"/>
                                        </p:tgtEl>
                                      </p:cBhvr>
                                    </p:animEffect>
                                    <p:set>
                                      <p:cBhvr>
                                        <p:cTn id="63"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4" restart="whenNotActive" fill="hold" evtFilter="cancelBubble" nodeType="interactiveSeq">
                <p:stCondLst>
                  <p:cond evt="onClick" delay="0">
                    <p:tgtEl>
                      <p:spTgt spid="5123"/>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65549"/>
                                        </p:tgtEl>
                                        <p:attrNameLst>
                                          <p:attrName>style.color</p:attrName>
                                        </p:attrNameLst>
                                      </p:cBhvr>
                                      <p:by>
                                        <p:hsl h="-7200000" s="0" l="0"/>
                                      </p:by>
                                    </p:animClr>
                                    <p:animClr clrSpc="hsl" dir="cw">
                                      <p:cBhvr>
                                        <p:cTn id="69" dur="500" fill="hold"/>
                                        <p:tgtEl>
                                          <p:spTgt spid="65549"/>
                                        </p:tgtEl>
                                        <p:attrNameLst>
                                          <p:attrName>fillcolor</p:attrName>
                                        </p:attrNameLst>
                                      </p:cBhvr>
                                      <p:by>
                                        <p:hsl h="-7200000" s="0" l="0"/>
                                      </p:by>
                                    </p:animClr>
                                    <p:animClr clrSpc="hsl" dir="cw">
                                      <p:cBhvr>
                                        <p:cTn id="70" dur="500" fill="hold"/>
                                        <p:tgtEl>
                                          <p:spTgt spid="65549"/>
                                        </p:tgtEl>
                                        <p:attrNameLst>
                                          <p:attrName>stroke.color</p:attrName>
                                        </p:attrNameLst>
                                      </p:cBhvr>
                                      <p:by>
                                        <p:hsl h="-7200000" s="0" l="0"/>
                                      </p:by>
                                    </p:animClr>
                                    <p:set>
                                      <p:cBhvr>
                                        <p:cTn id="71" dur="500" fill="hold"/>
                                        <p:tgtEl>
                                          <p:spTgt spid="65549"/>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26" grpId="0" animBg="1"/>
      <p:bldP spid="27"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449638" y="1219201"/>
            <a:ext cx="6684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Thế trận quốc phòng, an ninh là:</a:t>
            </a:r>
          </a:p>
        </p:txBody>
      </p:sp>
      <p:sp>
        <p:nvSpPr>
          <p:cNvPr id="65541" name="AutoShape 5"/>
          <p:cNvSpPr>
            <a:spLocks noChangeArrowheads="1"/>
          </p:cNvSpPr>
          <p:nvPr/>
        </p:nvSpPr>
        <p:spPr bwMode="auto">
          <a:xfrm>
            <a:off x="1600201" y="3886200"/>
            <a:ext cx="4494213" cy="16970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C. Sự tổ chức, bố trí lực lương, </a:t>
            </a:r>
          </a:p>
          <a:p>
            <a:pPr algn="ctr">
              <a:spcBef>
                <a:spcPct val="0"/>
              </a:spcBef>
              <a:buFontTx/>
              <a:buNone/>
            </a:pPr>
            <a:r>
              <a:rPr lang="en-US" altLang="en-US" sz="2000"/>
              <a:t>tiềm lực mọi mặt của đất nước và của </a:t>
            </a:r>
          </a:p>
          <a:p>
            <a:pPr algn="ctr">
              <a:spcBef>
                <a:spcPct val="0"/>
              </a:spcBef>
              <a:buFontTx/>
              <a:buNone/>
            </a:pPr>
            <a:r>
              <a:rPr lang="en-US" altLang="en-US" sz="2000"/>
              <a:t>toàn dân trên toàn bộ lãnh thổ theo </a:t>
            </a:r>
          </a:p>
          <a:p>
            <a:pPr algn="ctr">
              <a:spcBef>
                <a:spcPct val="0"/>
              </a:spcBef>
              <a:buFontTx/>
              <a:buNone/>
            </a:pPr>
            <a:r>
              <a:rPr lang="en-US" altLang="en-US" sz="2000"/>
              <a:t>yêu cầu của quốc phòng, an ninh,  </a:t>
            </a:r>
          </a:p>
          <a:p>
            <a:pPr algn="ctr">
              <a:spcBef>
                <a:spcPct val="0"/>
              </a:spcBef>
              <a:buFontTx/>
              <a:buNone/>
            </a:pPr>
            <a:r>
              <a:rPr lang="en-US" altLang="en-US" sz="2000"/>
              <a:t>bảo vệ Tổ quốc Việt Nam XHCN</a:t>
            </a:r>
          </a:p>
        </p:txBody>
      </p:sp>
      <p:sp>
        <p:nvSpPr>
          <p:cNvPr id="65546" name="AutoShape 10"/>
          <p:cNvSpPr>
            <a:spLocks noChangeArrowheads="1"/>
          </p:cNvSpPr>
          <p:nvPr/>
        </p:nvSpPr>
        <p:spPr bwMode="auto">
          <a:xfrm>
            <a:off x="6115050" y="3886200"/>
            <a:ext cx="4433888" cy="16970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D. Sự chuẩn bị đầy đủ nhân lực, </a:t>
            </a:r>
          </a:p>
          <a:p>
            <a:pPr algn="ctr">
              <a:spcBef>
                <a:spcPct val="0"/>
              </a:spcBef>
              <a:buFontTx/>
              <a:buNone/>
            </a:pPr>
            <a:r>
              <a:rPr lang="en-US" altLang="en-US" sz="2000"/>
              <a:t>vật lực, tài chính, triển khai </a:t>
            </a:r>
          </a:p>
          <a:p>
            <a:pPr algn="ctr">
              <a:spcBef>
                <a:spcPct val="0"/>
              </a:spcBef>
              <a:buFontTx/>
              <a:buNone/>
            </a:pPr>
            <a:r>
              <a:rPr lang="en-US" altLang="en-US" sz="2000"/>
              <a:t>bố trí lực lượng, tổ chức phòng thủ </a:t>
            </a:r>
          </a:p>
          <a:p>
            <a:pPr algn="ctr">
              <a:spcBef>
                <a:spcPct val="0"/>
              </a:spcBef>
              <a:buFontTx/>
              <a:buNone/>
            </a:pPr>
            <a:r>
              <a:rPr lang="en-US" altLang="en-US" sz="2000"/>
              <a:t>dân sự theo yêu cầu của nhiệm vụ </a:t>
            </a:r>
          </a:p>
          <a:p>
            <a:pPr algn="ctr">
              <a:spcBef>
                <a:spcPct val="0"/>
              </a:spcBef>
              <a:buFontTx/>
              <a:buNone/>
            </a:pPr>
            <a:r>
              <a:rPr lang="en-US" altLang="en-US" sz="2000"/>
              <a:t>bảo vệ Tổ quốc Việt Nam XHCN</a:t>
            </a:r>
            <a:endParaRPr lang="vi-VN" altLang="en-US" sz="2000" b="1"/>
          </a:p>
        </p:txBody>
      </p:sp>
      <p:sp>
        <p:nvSpPr>
          <p:cNvPr id="52232" name="Text Box 16"/>
          <p:cNvSpPr txBox="1">
            <a:spLocks noChangeArrowheads="1"/>
          </p:cNvSpPr>
          <p:nvPr/>
        </p:nvSpPr>
        <p:spPr bwMode="auto">
          <a:xfrm>
            <a:off x="1960564" y="13716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46</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4469" name="Oval 21"/>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1960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196013"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224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5"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115050" y="1905000"/>
            <a:ext cx="4433888" cy="16637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B. Sự sắp xếp, bố trí lực lượng, </a:t>
            </a:r>
          </a:p>
          <a:p>
            <a:pPr algn="ctr">
              <a:spcBef>
                <a:spcPct val="0"/>
              </a:spcBef>
              <a:buFontTx/>
              <a:buNone/>
            </a:pPr>
            <a:r>
              <a:rPr lang="en-US" altLang="en-US" sz="2000"/>
              <a:t>phương tiện, cơ sở vật chất, tài </a:t>
            </a:r>
          </a:p>
          <a:p>
            <a:pPr algn="ctr">
              <a:spcBef>
                <a:spcPct val="0"/>
              </a:spcBef>
              <a:buFontTx/>
              <a:buNone/>
            </a:pPr>
            <a:r>
              <a:rPr lang="en-US" altLang="en-US" sz="2000"/>
              <a:t>chính trên phạm vi cả nước theo </a:t>
            </a:r>
          </a:p>
          <a:p>
            <a:pPr algn="ctr">
              <a:spcBef>
                <a:spcPct val="0"/>
              </a:spcBef>
              <a:buFontTx/>
              <a:buNone/>
            </a:pPr>
            <a:r>
              <a:rPr lang="en-US" altLang="en-US" sz="2000"/>
              <a:t>yêu cầu của chiến tranh nhân dân </a:t>
            </a:r>
          </a:p>
          <a:p>
            <a:pPr algn="ctr">
              <a:spcBef>
                <a:spcPct val="0"/>
              </a:spcBef>
              <a:buFontTx/>
              <a:buNone/>
            </a:pPr>
            <a:r>
              <a:rPr lang="en-US" altLang="en-US" sz="2000"/>
              <a:t>bảo vệ Tổ quốc Việt Nam XHCN</a:t>
            </a:r>
            <a:endParaRPr lang="vi-VN" altLang="en-US" sz="2000" b="1"/>
          </a:p>
        </p:txBody>
      </p:sp>
      <p:sp>
        <p:nvSpPr>
          <p:cNvPr id="28" name="AutoShape 10"/>
          <p:cNvSpPr>
            <a:spLocks noChangeArrowheads="1"/>
          </p:cNvSpPr>
          <p:nvPr/>
        </p:nvSpPr>
        <p:spPr bwMode="auto">
          <a:xfrm>
            <a:off x="1600201" y="1905000"/>
            <a:ext cx="4494213" cy="17145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A. Sự chuẩn bị toàn diện mọi mặt </a:t>
            </a:r>
          </a:p>
          <a:p>
            <a:pPr algn="ctr">
              <a:spcBef>
                <a:spcPct val="0"/>
              </a:spcBef>
              <a:buFontTx/>
              <a:buNone/>
            </a:pPr>
            <a:r>
              <a:rPr lang="en-US" altLang="en-US" sz="2000"/>
              <a:t>của đất nước từ trung ương đến </a:t>
            </a:r>
          </a:p>
          <a:p>
            <a:pPr algn="ctr">
              <a:spcBef>
                <a:spcPct val="0"/>
              </a:spcBef>
              <a:buFontTx/>
              <a:buNone/>
            </a:pPr>
            <a:r>
              <a:rPr lang="en-US" altLang="en-US" sz="2000"/>
              <a:t>các địa phương trên phạm vi cả </a:t>
            </a:r>
          </a:p>
          <a:p>
            <a:pPr algn="ctr">
              <a:spcBef>
                <a:spcPct val="0"/>
              </a:spcBef>
              <a:buFontTx/>
              <a:buNone/>
            </a:pPr>
            <a:r>
              <a:rPr lang="en-US" altLang="en-US" sz="2000"/>
              <a:t>nước đáp ứng yêu cầu phòng thủ, </a:t>
            </a:r>
          </a:p>
          <a:p>
            <a:pPr algn="ctr">
              <a:spcBef>
                <a:spcPct val="0"/>
              </a:spcBef>
              <a:buFontTx/>
              <a:buNone/>
            </a:pPr>
            <a:r>
              <a:rPr lang="en-US" altLang="en-US" sz="2000"/>
              <a:t>bảo vệ Tổ quốc Việt Nam XHCN</a:t>
            </a:r>
            <a:endParaRPr lang="vi-VN" altLang="en-US" sz="2000" b="1"/>
          </a:p>
        </p:txBody>
      </p:sp>
      <p:pic>
        <p:nvPicPr>
          <p:cNvPr id="5225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1524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0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0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445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8" restart="whenNotActive" fill="hold" evtFilter="cancelBubble" nodeType="interactiveSeq">
                <p:stCondLst>
                  <p:cond evt="onClick" delay="0">
                    <p:tgtEl>
                      <p:spTgt spid="10447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4474"/>
                                        </p:tgtEl>
                                      </p:cBhvr>
                                    </p:animEffect>
                                    <p:set>
                                      <p:cBhvr>
                                        <p:cTn id="43"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4473"/>
                                        </p:tgtEl>
                                      </p:cBhvr>
                                    </p:animEffect>
                                    <p:set>
                                      <p:cBhvr>
                                        <p:cTn id="47"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4472"/>
                                        </p:tgtEl>
                                      </p:cBhvr>
                                    </p:animEffect>
                                    <p:set>
                                      <p:cBhvr>
                                        <p:cTn id="51"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4471"/>
                                        </p:tgtEl>
                                      </p:cBhvr>
                                    </p:animEffect>
                                    <p:set>
                                      <p:cBhvr>
                                        <p:cTn id="55"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4470"/>
                                        </p:tgtEl>
                                      </p:cBhvr>
                                    </p:animEffect>
                                    <p:set>
                                      <p:cBhvr>
                                        <p:cTn id="59"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4469"/>
                                        </p:tgtEl>
                                      </p:cBhvr>
                                    </p:animEffect>
                                    <p:set>
                                      <p:cBhvr>
                                        <p:cTn id="63"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4467"/>
                                        </p:tgtEl>
                                      </p:cBhvr>
                                    </p:animEffect>
                                    <p:set>
                                      <p:cBhvr>
                                        <p:cTn id="67"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4450"/>
                                        </p:tgtEl>
                                      </p:cBhvr>
                                    </p:animEffect>
                                    <p:set>
                                      <p:cBhvr>
                                        <p:cTn id="71"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27"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78176" y="1143000"/>
            <a:ext cx="69564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Trong xây dưng tiềm lực quốc phòng, an ninh, tiềm lực biểu hiện tập trung, trực tiếp sức mạnh quân sự, an ninh của đất nước, giữ vai trò nòng cốt để bảo vệ Tổ quốc là:</a:t>
            </a:r>
          </a:p>
        </p:txBody>
      </p:sp>
      <p:sp>
        <p:nvSpPr>
          <p:cNvPr id="65541" name="AutoShape 5"/>
          <p:cNvSpPr>
            <a:spLocks noChangeArrowheads="1"/>
          </p:cNvSpPr>
          <p:nvPr/>
        </p:nvSpPr>
        <p:spPr bwMode="auto">
          <a:xfrm>
            <a:off x="6248400" y="2895600"/>
            <a:ext cx="4114800" cy="11430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Tiềm</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r>
              <a:rPr lang="en-US" sz="2400" dirty="0">
                <a:solidFill>
                  <a:schemeClr val="tx1"/>
                </a:solidFill>
              </a:rPr>
              <a:t>, an </a:t>
            </a:r>
            <a:r>
              <a:rPr lang="en-US" sz="2400" dirty="0" err="1">
                <a:solidFill>
                  <a:schemeClr val="tx1"/>
                </a:solidFill>
              </a:rPr>
              <a:t>ninh</a:t>
            </a:r>
            <a:endParaRPr lang="en-US" sz="2400" dirty="0">
              <a:solidFill>
                <a:schemeClr val="tx1"/>
              </a:solidFill>
            </a:endParaRPr>
          </a:p>
        </p:txBody>
      </p:sp>
      <p:sp>
        <p:nvSpPr>
          <p:cNvPr id="65549" name="AutoShape 13"/>
          <p:cNvSpPr>
            <a:spLocks noChangeArrowheads="1"/>
          </p:cNvSpPr>
          <p:nvPr/>
        </p:nvSpPr>
        <p:spPr bwMode="auto">
          <a:xfrm>
            <a:off x="1801813" y="2895600"/>
            <a:ext cx="4216400" cy="11430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Tiềm</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trị</a:t>
            </a:r>
            <a:r>
              <a:rPr lang="en-US" sz="2400" dirty="0">
                <a:solidFill>
                  <a:schemeClr val="tx1"/>
                </a:solidFill>
              </a:rPr>
              <a:t>, </a:t>
            </a:r>
            <a:r>
              <a:rPr lang="en-US" sz="2400" dirty="0" err="1">
                <a:solidFill>
                  <a:schemeClr val="tx1"/>
                </a:solidFill>
              </a:rPr>
              <a:t>tinh</a:t>
            </a:r>
            <a:r>
              <a:rPr lang="en-US" sz="2400" dirty="0">
                <a:solidFill>
                  <a:schemeClr val="tx1"/>
                </a:solidFill>
              </a:rPr>
              <a:t> </a:t>
            </a:r>
            <a:r>
              <a:rPr lang="en-US" sz="2400" dirty="0" err="1">
                <a:solidFill>
                  <a:schemeClr val="tx1"/>
                </a:solidFill>
              </a:rPr>
              <a:t>thần</a:t>
            </a:r>
            <a:endParaRPr lang="en-US" sz="2300" b="1" dirty="0">
              <a:solidFill>
                <a:schemeClr val="tx1"/>
              </a:solidFill>
              <a:latin typeface="Times New Roman" pitchFamily="18" charset="0"/>
              <a:cs typeface="Times New Roman" pitchFamily="18" charset="0"/>
            </a:endParaRPr>
          </a:p>
        </p:txBody>
      </p:sp>
      <p:sp>
        <p:nvSpPr>
          <p:cNvPr id="53256" name="Text Box 16"/>
          <p:cNvSpPr txBox="1">
            <a:spLocks noChangeArrowheads="1"/>
          </p:cNvSpPr>
          <p:nvPr/>
        </p:nvSpPr>
        <p:spPr bwMode="auto">
          <a:xfrm>
            <a:off x="1801814" y="1309689"/>
            <a:ext cx="11207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47</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172200"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5493" name="Oval 21"/>
          <p:cNvSpPr>
            <a:spLocks noChangeArrowheads="1"/>
          </p:cNvSpPr>
          <p:nvPr/>
        </p:nvSpPr>
        <p:spPr bwMode="auto">
          <a:xfrm>
            <a:off x="617220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17220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172200"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172200"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4876800" y="6186488"/>
            <a:ext cx="1030288"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3268"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Text Box 69"/>
          <p:cNvSpPr txBox="1">
            <a:spLocks noChangeArrowheads="1"/>
          </p:cNvSpPr>
          <p:nvPr/>
        </p:nvSpPr>
        <p:spPr bwMode="auto">
          <a:xfrm>
            <a:off x="2057400" y="758826"/>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1"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01813" y="4221164"/>
            <a:ext cx="4216400" cy="1189037"/>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C. </a:t>
            </a:r>
            <a:r>
              <a:rPr lang="en-US" sz="2400" dirty="0" err="1">
                <a:solidFill>
                  <a:schemeClr val="tx1"/>
                </a:solidFill>
              </a:rPr>
              <a:t>Tiềm</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r>
              <a:rPr lang="en-US" sz="2400" dirty="0" err="1">
                <a:solidFill>
                  <a:schemeClr val="tx1"/>
                </a:solidFill>
              </a:rPr>
              <a:t>xã</a:t>
            </a:r>
            <a:r>
              <a:rPr lang="en-US" sz="2400" dirty="0">
                <a:solidFill>
                  <a:schemeClr val="tx1"/>
                </a:solidFill>
              </a:rPr>
              <a:t> </a:t>
            </a:r>
            <a:r>
              <a:rPr lang="en-US" sz="2400" dirty="0" err="1">
                <a:solidFill>
                  <a:schemeClr val="tx1"/>
                </a:solidFill>
              </a:rPr>
              <a:t>hội</a:t>
            </a:r>
            <a:endParaRPr lang="en-US" sz="2300" b="1" dirty="0">
              <a:solidFill>
                <a:schemeClr val="tx1"/>
              </a:solidFill>
              <a:latin typeface="Times New Roman" pitchFamily="18" charset="0"/>
              <a:cs typeface="Times New Roman" pitchFamily="18" charset="0"/>
            </a:endParaRPr>
          </a:p>
        </p:txBody>
      </p:sp>
      <p:sp>
        <p:nvSpPr>
          <p:cNvPr id="28" name="AutoShape 13"/>
          <p:cNvSpPr>
            <a:spLocks noChangeArrowheads="1"/>
          </p:cNvSpPr>
          <p:nvPr/>
        </p:nvSpPr>
        <p:spPr bwMode="auto">
          <a:xfrm>
            <a:off x="6248400" y="4221164"/>
            <a:ext cx="4114800" cy="1189037"/>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Tiềm</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chính</a:t>
            </a:r>
            <a:r>
              <a:rPr lang="en-US" sz="2400" dirty="0">
                <a:solidFill>
                  <a:schemeClr val="tx1"/>
                </a:solidFill>
              </a:rPr>
              <a:t> </a:t>
            </a:r>
            <a:r>
              <a:rPr lang="en-US" sz="2400" dirty="0" err="1">
                <a:solidFill>
                  <a:schemeClr val="tx1"/>
                </a:solidFill>
              </a:rPr>
              <a:t>trị</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vi-VN" sz="2200" b="1" dirty="0">
              <a:solidFill>
                <a:schemeClr val="tx1"/>
              </a:solidFill>
            </a:endParaRPr>
          </a:p>
        </p:txBody>
      </p:sp>
      <p:pic>
        <p:nvPicPr>
          <p:cNvPr id="53274"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2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2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2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547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8" restart="whenNotActive" fill="hold" evtFilter="cancelBubble" nodeType="interactiveSeq">
                <p:stCondLst>
                  <p:cond evt="onClick" delay="0">
                    <p:tgtEl>
                      <p:spTgt spid="10549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5498"/>
                                        </p:tgtEl>
                                      </p:cBhvr>
                                    </p:animEffect>
                                    <p:set>
                                      <p:cBhvr>
                                        <p:cTn id="43"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5497"/>
                                        </p:tgtEl>
                                      </p:cBhvr>
                                    </p:animEffect>
                                    <p:set>
                                      <p:cBhvr>
                                        <p:cTn id="47"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5496"/>
                                        </p:tgtEl>
                                      </p:cBhvr>
                                    </p:animEffect>
                                    <p:set>
                                      <p:cBhvr>
                                        <p:cTn id="51"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5495"/>
                                        </p:tgtEl>
                                      </p:cBhvr>
                                    </p:animEffect>
                                    <p:set>
                                      <p:cBhvr>
                                        <p:cTn id="55"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5494"/>
                                        </p:tgtEl>
                                      </p:cBhvr>
                                    </p:animEffect>
                                    <p:set>
                                      <p:cBhvr>
                                        <p:cTn id="59"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5493"/>
                                        </p:tgtEl>
                                      </p:cBhvr>
                                    </p:animEffect>
                                    <p:set>
                                      <p:cBhvr>
                                        <p:cTn id="63"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5491"/>
                                        </p:tgtEl>
                                      </p:cBhvr>
                                    </p:animEffect>
                                    <p:set>
                                      <p:cBhvr>
                                        <p:cTn id="67"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5474"/>
                                        </p:tgtEl>
                                      </p:cBhvr>
                                    </p:animEffect>
                                    <p:set>
                                      <p:cBhvr>
                                        <p:cTn id="71"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2611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89288" y="1219201"/>
            <a:ext cx="70977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Tính cơ động của nền kinh tế đất nước trong mọi điều kiện hoàn cảnh là nội dung của xây dựng:</a:t>
            </a:r>
          </a:p>
        </p:txBody>
      </p:sp>
      <p:sp>
        <p:nvSpPr>
          <p:cNvPr id="65541" name="AutoShape 5"/>
          <p:cNvSpPr>
            <a:spLocks noChangeArrowheads="1"/>
          </p:cNvSpPr>
          <p:nvPr/>
        </p:nvSpPr>
        <p:spPr bwMode="auto">
          <a:xfrm>
            <a:off x="2057400" y="2309814"/>
            <a:ext cx="3733800" cy="13477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Tiềm lực kinh tế của </a:t>
            </a:r>
          </a:p>
          <a:p>
            <a:pPr algn="ctr">
              <a:spcBef>
                <a:spcPct val="0"/>
              </a:spcBef>
              <a:buFontTx/>
              <a:buNone/>
            </a:pPr>
            <a:r>
              <a:rPr lang="en-US" altLang="en-US" sz="2400"/>
              <a:t>nền quốc phòng toàn dân, </a:t>
            </a:r>
          </a:p>
          <a:p>
            <a:pPr algn="ctr">
              <a:spcBef>
                <a:spcPct val="0"/>
              </a:spcBef>
              <a:buFontTx/>
              <a:buNone/>
            </a:pPr>
            <a:r>
              <a:rPr lang="en-US" altLang="en-US" sz="2400"/>
              <a:t>an ninh nhân dân</a:t>
            </a:r>
          </a:p>
        </p:txBody>
      </p:sp>
      <p:sp>
        <p:nvSpPr>
          <p:cNvPr id="65549" name="AutoShape 13"/>
          <p:cNvSpPr>
            <a:spLocks noChangeArrowheads="1"/>
          </p:cNvSpPr>
          <p:nvPr/>
        </p:nvSpPr>
        <p:spPr bwMode="auto">
          <a:xfrm>
            <a:off x="2057400" y="3987800"/>
            <a:ext cx="3733800" cy="1346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Khả năng kinh tế của </a:t>
            </a:r>
          </a:p>
          <a:p>
            <a:pPr algn="ctr">
              <a:spcBef>
                <a:spcPct val="0"/>
              </a:spcBef>
              <a:buFontTx/>
              <a:buNone/>
            </a:pPr>
            <a:r>
              <a:rPr lang="en-US" altLang="en-US" sz="2400"/>
              <a:t>đất nước khi tiến hành </a:t>
            </a:r>
          </a:p>
          <a:p>
            <a:pPr algn="ctr">
              <a:spcBef>
                <a:spcPct val="0"/>
              </a:spcBef>
              <a:buFontTx/>
              <a:buNone/>
            </a:pPr>
            <a:r>
              <a:rPr lang="en-US" altLang="en-US" sz="2400"/>
              <a:t>chiến tranh xảy ra</a:t>
            </a:r>
            <a:endParaRPr lang="vi-VN" altLang="en-US" sz="2400" b="1"/>
          </a:p>
        </p:txBody>
      </p:sp>
      <p:sp>
        <p:nvSpPr>
          <p:cNvPr id="54280" name="Text Box 16"/>
          <p:cNvSpPr txBox="1">
            <a:spLocks noChangeArrowheads="1"/>
          </p:cNvSpPr>
          <p:nvPr/>
        </p:nvSpPr>
        <p:spPr bwMode="auto">
          <a:xfrm>
            <a:off x="17637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48</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6517" name="Oval 21"/>
          <p:cNvSpPr>
            <a:spLocks noChangeArrowheads="1"/>
          </p:cNvSpPr>
          <p:nvPr/>
        </p:nvSpPr>
        <p:spPr bwMode="auto">
          <a:xfrm>
            <a:off x="627062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2865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261100"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270625"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270625"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270625" y="60753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4876800" y="6110288"/>
            <a:ext cx="9906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4292"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3"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5"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477000" y="2309814"/>
            <a:ext cx="3810000" cy="13477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Sức mạnh kinh tế của </a:t>
            </a:r>
          </a:p>
          <a:p>
            <a:pPr algn="ctr">
              <a:spcBef>
                <a:spcPct val="0"/>
              </a:spcBef>
              <a:buFontTx/>
              <a:buNone/>
            </a:pPr>
            <a:r>
              <a:rPr lang="en-US" altLang="en-US" sz="2400"/>
              <a:t>nền quốc phòng toàn dân, </a:t>
            </a:r>
          </a:p>
          <a:p>
            <a:pPr algn="ctr">
              <a:spcBef>
                <a:spcPct val="0"/>
              </a:spcBef>
              <a:buFontTx/>
              <a:buNone/>
            </a:pPr>
            <a:r>
              <a:rPr lang="en-US" altLang="en-US" sz="2400"/>
              <a:t>an ninh nhân dân</a:t>
            </a:r>
            <a:endParaRPr lang="vi-VN" altLang="en-US" sz="2400" b="1"/>
          </a:p>
        </p:txBody>
      </p:sp>
      <p:sp>
        <p:nvSpPr>
          <p:cNvPr id="28" name="AutoShape 13"/>
          <p:cNvSpPr>
            <a:spLocks noChangeArrowheads="1"/>
          </p:cNvSpPr>
          <p:nvPr/>
        </p:nvSpPr>
        <p:spPr bwMode="auto">
          <a:xfrm>
            <a:off x="6477000" y="3987800"/>
            <a:ext cx="3810000" cy="1346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Điều kiện kinh tế </a:t>
            </a:r>
          </a:p>
          <a:p>
            <a:pPr algn="ctr" eaLnBrk="1" hangingPunct="1">
              <a:spcBef>
                <a:spcPct val="0"/>
              </a:spcBef>
              <a:buFontTx/>
              <a:buNone/>
            </a:pPr>
            <a:r>
              <a:rPr lang="en-US" altLang="en-US" sz="2400"/>
              <a:t>của đất nước trong </a:t>
            </a:r>
          </a:p>
          <a:p>
            <a:pPr algn="ctr" eaLnBrk="1" hangingPunct="1">
              <a:spcBef>
                <a:spcPct val="0"/>
              </a:spcBef>
              <a:buFontTx/>
              <a:buNone/>
            </a:pPr>
            <a:r>
              <a:rPr lang="en-US" altLang="en-US" sz="2400"/>
              <a:t>điều kiện chiến tranh</a:t>
            </a:r>
            <a:endParaRPr lang="en-US" altLang="en-US" sz="2400" b="1"/>
          </a:p>
        </p:txBody>
      </p:sp>
      <p:pic>
        <p:nvPicPr>
          <p:cNvPr id="54298"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99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9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9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650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8" restart="whenNotActive" fill="hold" evtFilter="cancelBubble" nodeType="interactiveSeq">
                <p:stCondLst>
                  <p:cond evt="onClick" delay="0">
                    <p:tgtEl>
                      <p:spTgt spid="10652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6522"/>
                                        </p:tgtEl>
                                      </p:cBhvr>
                                    </p:animEffect>
                                    <p:set>
                                      <p:cBhvr>
                                        <p:cTn id="43"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6521"/>
                                        </p:tgtEl>
                                      </p:cBhvr>
                                    </p:animEffect>
                                    <p:set>
                                      <p:cBhvr>
                                        <p:cTn id="47"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6520"/>
                                        </p:tgtEl>
                                      </p:cBhvr>
                                    </p:animEffect>
                                    <p:set>
                                      <p:cBhvr>
                                        <p:cTn id="51"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6519"/>
                                        </p:tgtEl>
                                      </p:cBhvr>
                                    </p:animEffect>
                                    <p:set>
                                      <p:cBhvr>
                                        <p:cTn id="55"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6518"/>
                                        </p:tgtEl>
                                      </p:cBhvr>
                                    </p:animEffect>
                                    <p:set>
                                      <p:cBhvr>
                                        <p:cTn id="59"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6517"/>
                                        </p:tgtEl>
                                      </p:cBhvr>
                                    </p:animEffect>
                                    <p:set>
                                      <p:cBhvr>
                                        <p:cTn id="63"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6515"/>
                                        </p:tgtEl>
                                      </p:cBhvr>
                                    </p:animEffect>
                                    <p:set>
                                      <p:cBhvr>
                                        <p:cTn id="67"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6498"/>
                                        </p:tgtEl>
                                      </p:cBhvr>
                                    </p:animEffect>
                                    <p:set>
                                      <p:cBhvr>
                                        <p:cTn id="71"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27" grpId="0" animBg="1"/>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753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9" name="Oval 19"/>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7541" name="Oval 21"/>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7542" name="Oval 22"/>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7543" name="Oval 23"/>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7544" name="Oval 24"/>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7545" name="Oval 25"/>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7546" name="Oval 26"/>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7547" name="Text Box 27"/>
          <p:cNvSpPr txBox="1">
            <a:spLocks noChangeArrowheads="1"/>
          </p:cNvSpPr>
          <p:nvPr/>
        </p:nvSpPr>
        <p:spPr bwMode="auto">
          <a:xfrm>
            <a:off x="4953000" y="6186488"/>
            <a:ext cx="9906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5310" name="Picture 4" descr="33"/>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1" name="Text Box 69"/>
          <p:cNvSpPr txBox="1">
            <a:spLocks noChangeArrowheads="1"/>
          </p:cNvSpPr>
          <p:nvPr/>
        </p:nvSpPr>
        <p:spPr bwMode="auto">
          <a:xfrm>
            <a:off x="1981200" y="762001"/>
            <a:ext cx="817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55312" name="Picture 70" descr="Logo Doan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3" name="Picture 1" descr="logoTDT-banquye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people008"/>
          <p:cNvPicPr>
            <a:picLocks noChangeAspect="1" noChangeArrowheads="1" noCrop="1"/>
          </p:cNvPicPr>
          <p:nvPr/>
        </p:nvPicPr>
        <p:blipFill>
          <a:blip r:embed="rId10">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p:cNvSpPr txBox="1">
            <a:spLocks noChangeArrowheads="1"/>
          </p:cNvSpPr>
          <p:nvPr/>
        </p:nvSpPr>
        <p:spPr bwMode="auto">
          <a:xfrm>
            <a:off x="3276600" y="1143001"/>
            <a:ext cx="6781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Xây dựng nền quốc phòng toàn dân, an ninh nhân dân là tạo ra:</a:t>
            </a:r>
          </a:p>
        </p:txBody>
      </p:sp>
      <p:sp>
        <p:nvSpPr>
          <p:cNvPr id="38" name="AutoShape 5"/>
          <p:cNvSpPr>
            <a:spLocks noChangeArrowheads="1"/>
          </p:cNvSpPr>
          <p:nvPr/>
        </p:nvSpPr>
        <p:spPr bwMode="auto">
          <a:xfrm>
            <a:off x="1854200" y="4054475"/>
            <a:ext cx="4241800" cy="1295400"/>
          </a:xfrm>
          <a:prstGeom prst="flowChartTerminator">
            <a:avLst/>
          </a:prstGeom>
          <a:blipFill dpi="0" rotWithShape="1">
            <a:blip r:embed="rId11"/>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Sức mạnh và khả năng </a:t>
            </a:r>
          </a:p>
          <a:p>
            <a:pPr algn="ctr">
              <a:spcBef>
                <a:spcPct val="0"/>
              </a:spcBef>
              <a:buFontTx/>
              <a:buNone/>
            </a:pPr>
            <a:r>
              <a:rPr lang="en-US" altLang="en-US" sz="2400"/>
              <a:t>bảo vệ Tổ quốc</a:t>
            </a:r>
          </a:p>
        </p:txBody>
      </p:sp>
      <p:sp>
        <p:nvSpPr>
          <p:cNvPr id="55317" name="Text Box 16"/>
          <p:cNvSpPr txBox="1">
            <a:spLocks noChangeArrowheads="1"/>
          </p:cNvSpPr>
          <p:nvPr/>
        </p:nvSpPr>
        <p:spPr bwMode="auto">
          <a:xfrm>
            <a:off x="1731964" y="13716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49</a:t>
            </a:r>
          </a:p>
        </p:txBody>
      </p:sp>
      <p:sp>
        <p:nvSpPr>
          <p:cNvPr id="42" name="AutoShape 9"/>
          <p:cNvSpPr>
            <a:spLocks noChangeArrowheads="1"/>
          </p:cNvSpPr>
          <p:nvPr/>
        </p:nvSpPr>
        <p:spPr bwMode="auto">
          <a:xfrm>
            <a:off x="6248400" y="4038600"/>
            <a:ext cx="4191000" cy="1295400"/>
          </a:xfrm>
          <a:prstGeom prst="flowChartTerminator">
            <a:avLst/>
          </a:prstGeom>
          <a:blipFill dpi="0" rotWithShape="1">
            <a:blip r:embed="rId11"/>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a:t>
            </a:r>
            <a:r>
              <a:rPr lang="vi-VN" altLang="en-US" sz="2400"/>
              <a:t>. </a:t>
            </a:r>
            <a:r>
              <a:rPr lang="en-US" altLang="en-US" sz="2400"/>
              <a:t>Lực lượng </a:t>
            </a:r>
            <a:r>
              <a:rPr lang="vi-VN" altLang="en-US" sz="2400"/>
              <a:t>vũ trang</a:t>
            </a:r>
            <a:r>
              <a:rPr lang="en-US" altLang="en-US" sz="2400"/>
              <a:t> hùng </a:t>
            </a:r>
          </a:p>
          <a:p>
            <a:pPr algn="ctr">
              <a:spcBef>
                <a:spcPct val="0"/>
              </a:spcBef>
              <a:buFontTx/>
              <a:buNone/>
            </a:pPr>
            <a:r>
              <a:rPr lang="en-US" altLang="en-US" sz="2400"/>
              <a:t>mạnh để đánh bại kẻ thù </a:t>
            </a:r>
            <a:endParaRPr lang="vi-VN" altLang="en-US" sz="2400" b="1"/>
          </a:p>
        </p:txBody>
      </p:sp>
      <p:sp>
        <p:nvSpPr>
          <p:cNvPr id="25" name="AutoShape 9"/>
          <p:cNvSpPr>
            <a:spLocks noChangeArrowheads="1"/>
          </p:cNvSpPr>
          <p:nvPr/>
        </p:nvSpPr>
        <p:spPr bwMode="auto">
          <a:xfrm>
            <a:off x="6248400" y="2438400"/>
            <a:ext cx="4191000" cy="1219200"/>
          </a:xfrm>
          <a:prstGeom prst="flowChartTerminator">
            <a:avLst/>
          </a:prstGeom>
          <a:blipFill dpi="0" rotWithShape="1">
            <a:blip r:embed="rId11"/>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a:t>
            </a:r>
            <a:r>
              <a:rPr lang="vi-VN" altLang="en-US" sz="2400"/>
              <a:t>. </a:t>
            </a:r>
            <a:r>
              <a:rPr lang="en-US" altLang="en-US" sz="2400"/>
              <a:t>Lực lượng tổng hợp </a:t>
            </a:r>
          </a:p>
          <a:p>
            <a:pPr algn="ctr">
              <a:spcBef>
                <a:spcPct val="0"/>
              </a:spcBef>
              <a:buFontTx/>
              <a:buNone/>
            </a:pPr>
            <a:r>
              <a:rPr lang="en-US" altLang="en-US" sz="2400"/>
              <a:t>để bảo vệ Tổ quốc</a:t>
            </a:r>
            <a:endParaRPr lang="vi-VN" altLang="en-US" sz="2400" b="1"/>
          </a:p>
        </p:txBody>
      </p:sp>
      <p:sp>
        <p:nvSpPr>
          <p:cNvPr id="26" name="AutoShape 9"/>
          <p:cNvSpPr>
            <a:spLocks noChangeArrowheads="1"/>
          </p:cNvSpPr>
          <p:nvPr/>
        </p:nvSpPr>
        <p:spPr bwMode="auto">
          <a:xfrm>
            <a:off x="1828800" y="2438400"/>
            <a:ext cx="4241800" cy="1219200"/>
          </a:xfrm>
          <a:prstGeom prst="flowChartTerminator">
            <a:avLst/>
          </a:prstGeom>
          <a:blipFill dpi="0" rotWithShape="1">
            <a:blip r:embed="rId11"/>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a:t>
            </a:r>
            <a:r>
              <a:rPr lang="vi-VN" altLang="en-US" sz="2400"/>
              <a:t>. </a:t>
            </a:r>
            <a:r>
              <a:rPr lang="en-US" altLang="en-US" sz="2400"/>
              <a:t>S</a:t>
            </a:r>
            <a:r>
              <a:rPr lang="vi-VN" altLang="en-US" sz="2400"/>
              <a:t>ức mạnh </a:t>
            </a:r>
            <a:r>
              <a:rPr lang="en-US" altLang="en-US" sz="2400"/>
              <a:t>của đất nước </a:t>
            </a:r>
          </a:p>
          <a:p>
            <a:pPr algn="ctr">
              <a:spcBef>
                <a:spcPct val="0"/>
              </a:spcBef>
              <a:buFontTx/>
              <a:buNone/>
            </a:pPr>
            <a:r>
              <a:rPr lang="en-US" altLang="en-US" sz="2400"/>
              <a:t>để đánh bại kẻ thù</a:t>
            </a:r>
            <a:endParaRPr lang="vi-VN" altLang="en-US" sz="2400" b="1"/>
          </a:p>
        </p:txBody>
      </p:sp>
      <p:pic>
        <p:nvPicPr>
          <p:cNvPr id="55321"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196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296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396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496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07538"/>
                </p:tgtEl>
              </p:cMediaNode>
            </p:audio>
            <p:seq concurrent="1" nextAc="seek">
              <p:cTn id="27" restart="whenNotActive" fill="hold" evtFilter="cancelBubble" nodeType="interactiveSeq">
                <p:stCondLst>
                  <p:cond evt="onClick" delay="0">
                    <p:tgtEl>
                      <p:spTgt spid="107547"/>
                    </p:tgtEl>
                  </p:cond>
                </p:stCondLst>
                <p:endSync evt="end" delay="0">
                  <p:rtn val="all"/>
                </p:endSync>
                <p:childTnLst>
                  <p:par>
                    <p:cTn id="28" fill="hold" nodeType="clickPar">
                      <p:stCondLst>
                        <p:cond delay="0"/>
                      </p:stCondLst>
                      <p:childTnLst>
                        <p:par>
                          <p:cTn id="29" fill="hold" nodeType="afterGroup">
                            <p:stCondLst>
                              <p:cond delay="0"/>
                            </p:stCondLst>
                            <p:childTnLst>
                              <p:par>
                                <p:cTn id="30" presetID="4" presetClass="exit" presetSubtype="16" fill="hold" grpId="0" nodeType="afterEffect">
                                  <p:stCondLst>
                                    <p:cond delay="1000"/>
                                  </p:stCondLst>
                                  <p:childTnLst>
                                    <p:animEffect transition="out" filter="box(in)">
                                      <p:cBhvr>
                                        <p:cTn id="31" dur="500"/>
                                        <p:tgtEl>
                                          <p:spTgt spid="107546"/>
                                        </p:tgtEl>
                                      </p:cBhvr>
                                    </p:animEffect>
                                    <p:set>
                                      <p:cBhvr>
                                        <p:cTn id="32"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0"/>
                                            </p:cond>
                                          </p:stCondLst>
                                          <p:endCondLst>
                                            <p:cond evt="onStopAudio" delay="0">
                                              <p:tgtEl>
                                                <p:sldTgt/>
                                              </p:tgtEl>
                                            </p:cond>
                                          </p:endCondLst>
                                        </p:cTn>
                                        <p:tgtEl>
                                          <p:sndTgt r:embed="rId3" name="beep.wav"/>
                                        </p:tgtEl>
                                      </p:cMediaNode>
                                    </p:audio>
                                  </p:subTnLst>
                                </p:cTn>
                              </p:par>
                            </p:childTnLst>
                          </p:cTn>
                        </p:par>
                        <p:par>
                          <p:cTn id="33" fill="hold" nodeType="afterGroup">
                            <p:stCondLst>
                              <p:cond delay="1500"/>
                            </p:stCondLst>
                            <p:childTnLst>
                              <p:par>
                                <p:cTn id="34" presetID="4" presetClass="exit" presetSubtype="16" fill="hold" grpId="0" nodeType="afterEffect">
                                  <p:stCondLst>
                                    <p:cond delay="1000"/>
                                  </p:stCondLst>
                                  <p:childTnLst>
                                    <p:animEffect transition="out" filter="box(in)">
                                      <p:cBhvr>
                                        <p:cTn id="35" dur="500"/>
                                        <p:tgtEl>
                                          <p:spTgt spid="107545"/>
                                        </p:tgtEl>
                                      </p:cBhvr>
                                    </p:animEffect>
                                    <p:set>
                                      <p:cBhvr>
                                        <p:cTn id="36"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4"/>
                                            </p:cond>
                                          </p:stCondLst>
                                          <p:endCondLst>
                                            <p:cond evt="onStopAudio" delay="0">
                                              <p:tgtEl>
                                                <p:sldTgt/>
                                              </p:tgtEl>
                                            </p:cond>
                                          </p:endCondLst>
                                        </p:cTn>
                                        <p:tgtEl>
                                          <p:sndTgt r:embed="rId3" name="beep.wav"/>
                                        </p:tgtEl>
                                      </p:cMediaNode>
                                    </p:audio>
                                  </p:subTnLst>
                                </p:cTn>
                              </p:par>
                            </p:childTnLst>
                          </p:cTn>
                        </p:par>
                        <p:par>
                          <p:cTn id="37" fill="hold" nodeType="afterGroup">
                            <p:stCondLst>
                              <p:cond delay="3000"/>
                            </p:stCondLst>
                            <p:childTnLst>
                              <p:par>
                                <p:cTn id="38" presetID="4" presetClass="exit" presetSubtype="16" fill="hold" grpId="0" nodeType="afterEffect">
                                  <p:stCondLst>
                                    <p:cond delay="1000"/>
                                  </p:stCondLst>
                                  <p:childTnLst>
                                    <p:animEffect transition="out" filter="box(in)">
                                      <p:cBhvr>
                                        <p:cTn id="39" dur="500"/>
                                        <p:tgtEl>
                                          <p:spTgt spid="107544"/>
                                        </p:tgtEl>
                                      </p:cBhvr>
                                    </p:animEffect>
                                    <p:set>
                                      <p:cBhvr>
                                        <p:cTn id="40"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3" name="beep.wav"/>
                                        </p:tgtEl>
                                      </p:cMediaNode>
                                    </p:audio>
                                  </p:subTnLst>
                                </p:cTn>
                              </p:par>
                            </p:childTnLst>
                          </p:cTn>
                        </p:par>
                        <p:par>
                          <p:cTn id="41" fill="hold" nodeType="afterGroup">
                            <p:stCondLst>
                              <p:cond delay="4500"/>
                            </p:stCondLst>
                            <p:childTnLst>
                              <p:par>
                                <p:cTn id="42" presetID="4" presetClass="exit" presetSubtype="16" fill="hold" grpId="0" nodeType="afterEffect">
                                  <p:stCondLst>
                                    <p:cond delay="1000"/>
                                  </p:stCondLst>
                                  <p:childTnLst>
                                    <p:animEffect transition="out" filter="box(in)">
                                      <p:cBhvr>
                                        <p:cTn id="43" dur="500"/>
                                        <p:tgtEl>
                                          <p:spTgt spid="107543"/>
                                        </p:tgtEl>
                                      </p:cBhvr>
                                    </p:animEffect>
                                    <p:set>
                                      <p:cBhvr>
                                        <p:cTn id="44"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3" name="beep.wav"/>
                                        </p:tgtEl>
                                      </p:cMediaNode>
                                    </p:audio>
                                  </p:subTnLst>
                                </p:cTn>
                              </p:par>
                            </p:childTnLst>
                          </p:cTn>
                        </p:par>
                        <p:par>
                          <p:cTn id="45" fill="hold" nodeType="afterGroup">
                            <p:stCondLst>
                              <p:cond delay="6000"/>
                            </p:stCondLst>
                            <p:childTnLst>
                              <p:par>
                                <p:cTn id="46" presetID="4" presetClass="exit" presetSubtype="16" fill="hold" grpId="0" nodeType="afterEffect">
                                  <p:stCondLst>
                                    <p:cond delay="1000"/>
                                  </p:stCondLst>
                                  <p:childTnLst>
                                    <p:animEffect transition="out" filter="box(in)">
                                      <p:cBhvr>
                                        <p:cTn id="47" dur="500"/>
                                        <p:tgtEl>
                                          <p:spTgt spid="107542"/>
                                        </p:tgtEl>
                                      </p:cBhvr>
                                    </p:animEffect>
                                    <p:set>
                                      <p:cBhvr>
                                        <p:cTn id="48"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3" name="beep.wav"/>
                                        </p:tgtEl>
                                      </p:cMediaNode>
                                    </p:audio>
                                  </p:subTnLst>
                                </p:cTn>
                              </p:par>
                            </p:childTnLst>
                          </p:cTn>
                        </p:par>
                        <p:par>
                          <p:cTn id="49" fill="hold" nodeType="afterGroup">
                            <p:stCondLst>
                              <p:cond delay="7500"/>
                            </p:stCondLst>
                            <p:childTnLst>
                              <p:par>
                                <p:cTn id="50" presetID="4" presetClass="exit" presetSubtype="16" fill="hold" grpId="0" nodeType="afterEffect">
                                  <p:stCondLst>
                                    <p:cond delay="1000"/>
                                  </p:stCondLst>
                                  <p:childTnLst>
                                    <p:animEffect transition="out" filter="box(in)">
                                      <p:cBhvr>
                                        <p:cTn id="51" dur="500"/>
                                        <p:tgtEl>
                                          <p:spTgt spid="107541"/>
                                        </p:tgtEl>
                                      </p:cBhvr>
                                    </p:animEffect>
                                    <p:set>
                                      <p:cBhvr>
                                        <p:cTn id="52"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3" name="beep.wav"/>
                                        </p:tgtEl>
                                      </p:cMediaNode>
                                    </p:audio>
                                  </p:subTnLst>
                                </p:cTn>
                              </p:par>
                            </p:childTnLst>
                          </p:cTn>
                        </p:par>
                        <p:par>
                          <p:cTn id="53" fill="hold" nodeType="afterGroup">
                            <p:stCondLst>
                              <p:cond delay="9000"/>
                            </p:stCondLst>
                            <p:childTnLst>
                              <p:par>
                                <p:cTn id="54" presetID="4" presetClass="exit" presetSubtype="16" fill="hold" grpId="0" nodeType="afterEffect">
                                  <p:stCondLst>
                                    <p:cond delay="1000"/>
                                  </p:stCondLst>
                                  <p:childTnLst>
                                    <p:animEffect transition="out" filter="box(in)">
                                      <p:cBhvr>
                                        <p:cTn id="55" dur="500"/>
                                        <p:tgtEl>
                                          <p:spTgt spid="107539"/>
                                        </p:tgtEl>
                                      </p:cBhvr>
                                    </p:animEffect>
                                    <p:set>
                                      <p:cBhvr>
                                        <p:cTn id="56"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3" name="beep.wav"/>
                                        </p:tgtEl>
                                      </p:cMediaNode>
                                    </p:audio>
                                  </p:subTnLst>
                                </p:cTn>
                              </p:par>
                            </p:childTnLst>
                          </p:cTn>
                        </p:par>
                        <p:par>
                          <p:cTn id="57" fill="hold" nodeType="afterGroup">
                            <p:stCondLst>
                              <p:cond delay="10500"/>
                            </p:stCondLst>
                            <p:childTnLst>
                              <p:par>
                                <p:cTn id="58" presetID="4" presetClass="exit" presetSubtype="16" fill="hold" grpId="0" nodeType="afterEffect">
                                  <p:stCondLst>
                                    <p:cond delay="500"/>
                                  </p:stCondLst>
                                  <p:childTnLst>
                                    <p:animEffect transition="out" filter="box(in)">
                                      <p:cBhvr>
                                        <p:cTn id="59" dur="500"/>
                                        <p:tgtEl>
                                          <p:spTgt spid="107522"/>
                                        </p:tgtEl>
                                      </p:cBhvr>
                                    </p:animEffect>
                                    <p:set>
                                      <p:cBhvr>
                                        <p:cTn id="60"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1" restart="whenNotActive" fill="hold" evtFilter="cancelBubble" nodeType="interactiveSeq">
                <p:stCondLst>
                  <p:cond evt="onClick" delay="0">
                    <p:tgtEl>
                      <p:spTgt spid="35"/>
                    </p:tgtEl>
                  </p:cond>
                </p:stCondLst>
                <p:endSync evt="end" delay="0">
                  <p:rtn val="all"/>
                </p:endSync>
                <p:childTnLst>
                  <p:par>
                    <p:cTn id="62" fill="hold" nodeType="clickPar">
                      <p:stCondLst>
                        <p:cond delay="0"/>
                      </p:stCondLst>
                      <p:childTnLst>
                        <p:par>
                          <p:cTn id="63" fill="hold" nodeType="withGroup">
                            <p:stCondLst>
                              <p:cond delay="0"/>
                            </p:stCondLst>
                            <p:childTnLst>
                              <p:par>
                                <p:cTn id="64" presetID="22" presetClass="emph" presetSubtype="0" fill="hold" grpId="1" nodeType="clickEffect">
                                  <p:stCondLst>
                                    <p:cond delay="0"/>
                                  </p:stCondLst>
                                  <p:childTnLst>
                                    <p:animClr clrSpc="hsl" dir="cw">
                                      <p:cBhvr override="childStyle">
                                        <p:cTn id="65" dur="500" fill="hold"/>
                                        <p:tgtEl>
                                          <p:spTgt spid="38"/>
                                        </p:tgtEl>
                                        <p:attrNameLst>
                                          <p:attrName>style.color</p:attrName>
                                        </p:attrNameLst>
                                      </p:cBhvr>
                                      <p:by>
                                        <p:hsl h="-7200000" s="0" l="0"/>
                                      </p:by>
                                    </p:animClr>
                                    <p:animClr clrSpc="hsl" dir="cw">
                                      <p:cBhvr>
                                        <p:cTn id="66" dur="500" fill="hold"/>
                                        <p:tgtEl>
                                          <p:spTgt spid="38"/>
                                        </p:tgtEl>
                                        <p:attrNameLst>
                                          <p:attrName>fillcolor</p:attrName>
                                        </p:attrNameLst>
                                      </p:cBhvr>
                                      <p:by>
                                        <p:hsl h="-7200000" s="0" l="0"/>
                                      </p:by>
                                    </p:animClr>
                                    <p:animClr clrSpc="hsl" dir="cw">
                                      <p:cBhvr>
                                        <p:cTn id="67" dur="500" fill="hold"/>
                                        <p:tgtEl>
                                          <p:spTgt spid="38"/>
                                        </p:tgtEl>
                                        <p:attrNameLst>
                                          <p:attrName>stroke.color</p:attrName>
                                        </p:attrNameLst>
                                      </p:cBhvr>
                                      <p:by>
                                        <p:hsl h="-7200000" s="0" l="0"/>
                                      </p:by>
                                    </p:animClr>
                                    <p:set>
                                      <p:cBhvr>
                                        <p:cTn id="68" dur="500" fill="hold"/>
                                        <p:tgtEl>
                                          <p:spTgt spid="38"/>
                                        </p:tgtEl>
                                        <p:attrNameLst>
                                          <p:attrName>fill.type</p:attrName>
                                        </p:attrNameLst>
                                      </p:cBhvr>
                                      <p:to>
                                        <p:strVal val="solid"/>
                                      </p:to>
                                    </p:set>
                                  </p:childTnLst>
                                  <p:subTnLst>
                                    <p:audio>
                                      <p:cMediaNode>
                                        <p:cTn display="0" masterRel="sameClick">
                                          <p:stCondLst>
                                            <p:cond evt="begin" delay="0">
                                              <p:tn val="64"/>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37" grpId="0"/>
      <p:bldP spid="38" grpId="0" animBg="1"/>
      <p:bldP spid="38" grpId="1" animBg="1"/>
      <p:bldP spid="42" grpId="0" animBg="1"/>
      <p:bldP spid="25" grpId="0" animBg="1"/>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27856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1" y="57150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49576" y="1219200"/>
            <a:ext cx="7642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xây dựng nền quốc phòng toàn dân, an ninh nhân dân, nền quốc phòng toàn dân phải gắn chặt với nền an ninh nhân dân, bởi vì:</a:t>
            </a:r>
          </a:p>
        </p:txBody>
      </p:sp>
      <p:sp>
        <p:nvSpPr>
          <p:cNvPr id="65541" name="AutoShape 5"/>
          <p:cNvSpPr>
            <a:spLocks noChangeArrowheads="1"/>
          </p:cNvSpPr>
          <p:nvPr/>
        </p:nvSpPr>
        <p:spPr bwMode="auto">
          <a:xfrm>
            <a:off x="6297614" y="2514600"/>
            <a:ext cx="3989387" cy="15319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Quốc phòng, an ninh </a:t>
            </a:r>
          </a:p>
          <a:p>
            <a:pPr algn="ctr">
              <a:spcBef>
                <a:spcPct val="0"/>
              </a:spcBef>
              <a:buFontTx/>
              <a:buNone/>
            </a:pPr>
            <a:r>
              <a:rPr lang="en-US" altLang="en-US" sz="2400"/>
              <a:t>cùng chung mục đích chống</a:t>
            </a:r>
          </a:p>
          <a:p>
            <a:pPr algn="ctr">
              <a:spcBef>
                <a:spcPct val="0"/>
              </a:spcBef>
              <a:buFontTx/>
              <a:buNone/>
            </a:pPr>
            <a:r>
              <a:rPr lang="en-US" altLang="en-US" sz="2400"/>
              <a:t>thù trong, giặc ngoài  </a:t>
            </a:r>
          </a:p>
          <a:p>
            <a:pPr algn="ctr">
              <a:spcBef>
                <a:spcPct val="0"/>
              </a:spcBef>
              <a:buFontTx/>
              <a:buNone/>
            </a:pPr>
            <a:r>
              <a:rPr lang="en-US" altLang="en-US" sz="2400"/>
              <a:t>để bảo vệ Tổ quốc</a:t>
            </a:r>
          </a:p>
        </p:txBody>
      </p:sp>
      <p:sp>
        <p:nvSpPr>
          <p:cNvPr id="65546" name="AutoShape 10"/>
          <p:cNvSpPr>
            <a:spLocks noChangeArrowheads="1"/>
          </p:cNvSpPr>
          <p:nvPr/>
        </p:nvSpPr>
        <p:spPr bwMode="auto">
          <a:xfrm>
            <a:off x="6297614" y="4191000"/>
            <a:ext cx="3989387"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An ninh luôn đi </a:t>
            </a:r>
          </a:p>
          <a:p>
            <a:pPr algn="ctr" eaLnBrk="1" hangingPunct="1">
              <a:spcBef>
                <a:spcPct val="0"/>
              </a:spcBef>
              <a:buFontTx/>
              <a:buNone/>
            </a:pPr>
            <a:r>
              <a:rPr lang="en-US" altLang="en-US" sz="2400"/>
              <a:t>cùng quốc phòng, tạo điều </a:t>
            </a:r>
          </a:p>
          <a:p>
            <a:pPr algn="ctr" eaLnBrk="1" hangingPunct="1">
              <a:spcBef>
                <a:spcPct val="0"/>
              </a:spcBef>
              <a:buFontTx/>
              <a:buNone/>
            </a:pPr>
            <a:r>
              <a:rPr lang="en-US" altLang="en-US" sz="2400"/>
              <a:t>kiện cho quốc phòng nhân </a:t>
            </a:r>
          </a:p>
          <a:p>
            <a:pPr algn="ctr" eaLnBrk="1" hangingPunct="1">
              <a:spcBef>
                <a:spcPct val="0"/>
              </a:spcBef>
              <a:buFontTx/>
              <a:buNone/>
            </a:pPr>
            <a:r>
              <a:rPr lang="en-US" altLang="en-US" sz="2400"/>
              <a:t>dân phát triển mạnh mẽ</a:t>
            </a:r>
            <a:endParaRPr lang="en-US" altLang="en-US" sz="2400" b="1"/>
          </a:p>
        </p:txBody>
      </p:sp>
      <p:sp>
        <p:nvSpPr>
          <p:cNvPr id="56328" name="Text Box 16"/>
          <p:cNvSpPr txBox="1">
            <a:spLocks noChangeArrowheads="1"/>
          </p:cNvSpPr>
          <p:nvPr/>
        </p:nvSpPr>
        <p:spPr bwMode="auto">
          <a:xfrm>
            <a:off x="1676401"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50</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2976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8565" name="Oval 21"/>
          <p:cNvSpPr>
            <a:spLocks noChangeArrowheads="1"/>
          </p:cNvSpPr>
          <p:nvPr/>
        </p:nvSpPr>
        <p:spPr bwMode="auto">
          <a:xfrm>
            <a:off x="627856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297613"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2976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2976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2976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297613"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49530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634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1"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81200" y="2514600"/>
            <a:ext cx="4000500" cy="15319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An ninh luôn luôn </a:t>
            </a:r>
          </a:p>
          <a:p>
            <a:pPr algn="ctr">
              <a:spcBef>
                <a:spcPct val="0"/>
              </a:spcBef>
              <a:buFontTx/>
              <a:buNone/>
            </a:pPr>
            <a:r>
              <a:rPr lang="en-US" altLang="en-US" sz="2400"/>
              <a:t>gắn bó với quốc phòng </a:t>
            </a:r>
          </a:p>
          <a:p>
            <a:pPr algn="ctr">
              <a:spcBef>
                <a:spcPct val="0"/>
              </a:spcBef>
              <a:buFontTx/>
              <a:buNone/>
            </a:pPr>
            <a:r>
              <a:rPr lang="en-US" altLang="en-US" sz="2400"/>
              <a:t>dưới sự lãnh đạo của </a:t>
            </a:r>
          </a:p>
          <a:p>
            <a:pPr algn="ctr">
              <a:spcBef>
                <a:spcPct val="0"/>
              </a:spcBef>
              <a:buFontTx/>
              <a:buNone/>
            </a:pPr>
            <a:r>
              <a:rPr lang="en-US" altLang="en-US" sz="2400"/>
              <a:t>Đảng Cộng sản Việt Nam</a:t>
            </a:r>
          </a:p>
        </p:txBody>
      </p:sp>
      <p:sp>
        <p:nvSpPr>
          <p:cNvPr id="28" name="AutoShape 10"/>
          <p:cNvSpPr>
            <a:spLocks noChangeArrowheads="1"/>
          </p:cNvSpPr>
          <p:nvPr/>
        </p:nvSpPr>
        <p:spPr bwMode="auto">
          <a:xfrm>
            <a:off x="2057400" y="4191000"/>
            <a:ext cx="39243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Quốc phòng, an ninh </a:t>
            </a:r>
          </a:p>
          <a:p>
            <a:pPr algn="ctr">
              <a:spcBef>
                <a:spcPct val="0"/>
              </a:spcBef>
              <a:buFontTx/>
              <a:buNone/>
            </a:pPr>
            <a:r>
              <a:rPr lang="en-US" altLang="en-US" sz="2400"/>
              <a:t>cùng tạo nên sức mạnh </a:t>
            </a:r>
          </a:p>
          <a:p>
            <a:pPr algn="ctr">
              <a:spcBef>
                <a:spcPct val="0"/>
              </a:spcBef>
              <a:buFontTx/>
              <a:buNone/>
            </a:pPr>
            <a:r>
              <a:rPr lang="en-US" altLang="en-US" sz="2400"/>
              <a:t>tổng hợp của nền quốc </a:t>
            </a:r>
          </a:p>
          <a:p>
            <a:pPr algn="ctr">
              <a:spcBef>
                <a:spcPct val="0"/>
              </a:spcBef>
              <a:buFontTx/>
              <a:buNone/>
            </a:pPr>
            <a:r>
              <a:rPr lang="en-US" altLang="en-US" sz="2400"/>
              <a:t>phòng, an ninh toàn dân</a:t>
            </a:r>
            <a:endParaRPr lang="vi-VN" altLang="en-US" sz="2400" b="1"/>
          </a:p>
        </p:txBody>
      </p:sp>
      <p:pic>
        <p:nvPicPr>
          <p:cNvPr id="56346"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1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1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1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8570"/>
                                        </p:tgtEl>
                                      </p:cBhvr>
                                    </p:animEffect>
                                    <p:set>
                                      <p:cBhvr>
                                        <p:cTn id="43"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8569"/>
                                        </p:tgtEl>
                                      </p:cBhvr>
                                    </p:animEffect>
                                    <p:set>
                                      <p:cBhvr>
                                        <p:cTn id="47"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8568"/>
                                        </p:tgtEl>
                                      </p:cBhvr>
                                    </p:animEffect>
                                    <p:set>
                                      <p:cBhvr>
                                        <p:cTn id="51"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8567"/>
                                        </p:tgtEl>
                                      </p:cBhvr>
                                    </p:animEffect>
                                    <p:set>
                                      <p:cBhvr>
                                        <p:cTn id="55"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8566"/>
                                        </p:tgtEl>
                                      </p:cBhvr>
                                    </p:animEffect>
                                    <p:set>
                                      <p:cBhvr>
                                        <p:cTn id="59"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8565"/>
                                        </p:tgtEl>
                                      </p:cBhvr>
                                    </p:animEffect>
                                    <p:set>
                                      <p:cBhvr>
                                        <p:cTn id="63"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8563"/>
                                        </p:tgtEl>
                                      </p:cBhvr>
                                    </p:animEffect>
                                    <p:set>
                                      <p:cBhvr>
                                        <p:cTn id="67"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8546"/>
                                        </p:tgtEl>
                                      </p:cBhvr>
                                    </p:animEffect>
                                    <p:set>
                                      <p:cBhvr>
                                        <p:cTn id="71"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27"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78175" y="1295400"/>
            <a:ext cx="72342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a:t>Xây dựng tiềm lực kinh tế của nền quốc phòng toàn dân, an ninh nhân dân, chúng ta phải thường xuyên:</a:t>
            </a:r>
          </a:p>
        </p:txBody>
      </p:sp>
      <p:sp>
        <p:nvSpPr>
          <p:cNvPr id="65541" name="AutoShape 5"/>
          <p:cNvSpPr>
            <a:spLocks noChangeArrowheads="1"/>
          </p:cNvSpPr>
          <p:nvPr/>
        </p:nvSpPr>
        <p:spPr bwMode="auto">
          <a:xfrm>
            <a:off x="6243639" y="2366964"/>
            <a:ext cx="4168775" cy="14430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t>B. </a:t>
            </a:r>
            <a:r>
              <a:rPr lang="en-US" altLang="en-US" sz="2400" dirty="0" err="1"/>
              <a:t>Kết</a:t>
            </a:r>
            <a:r>
              <a:rPr lang="en-US" altLang="en-US" sz="2400" dirty="0"/>
              <a:t> </a:t>
            </a:r>
            <a:r>
              <a:rPr lang="en-US" altLang="en-US" sz="2400" dirty="0" err="1"/>
              <a:t>hợp</a:t>
            </a:r>
            <a:r>
              <a:rPr lang="en-US" altLang="en-US" sz="2400" dirty="0"/>
              <a:t> </a:t>
            </a:r>
            <a:r>
              <a:rPr lang="en-US" altLang="en-US" sz="2400" dirty="0" err="1"/>
              <a:t>chặt</a:t>
            </a:r>
            <a:r>
              <a:rPr lang="en-US" altLang="en-US" sz="2400" dirty="0"/>
              <a:t> </a:t>
            </a:r>
            <a:r>
              <a:rPr lang="en-US" altLang="en-US" sz="2400" dirty="0" err="1"/>
              <a:t>chẽ</a:t>
            </a:r>
            <a:r>
              <a:rPr lang="en-US" altLang="en-US" sz="2400" dirty="0"/>
              <a:t> </a:t>
            </a:r>
            <a:r>
              <a:rPr lang="en-US" altLang="en-US" sz="2400" dirty="0" err="1"/>
              <a:t>phát</a:t>
            </a:r>
            <a:r>
              <a:rPr lang="en-US" altLang="en-US" sz="2400" dirty="0"/>
              <a:t> </a:t>
            </a:r>
          </a:p>
          <a:p>
            <a:pPr algn="ctr">
              <a:spcBef>
                <a:spcPct val="0"/>
              </a:spcBef>
              <a:buFontTx/>
              <a:buNone/>
            </a:pPr>
            <a:r>
              <a:rPr lang="en-US" altLang="en-US" sz="2400" dirty="0" err="1"/>
              <a:t>triển</a:t>
            </a:r>
            <a:r>
              <a:rPr lang="en-US" altLang="en-US" sz="2400" dirty="0"/>
              <a:t> </a:t>
            </a:r>
            <a:r>
              <a:rPr lang="en-US" altLang="en-US" sz="2400" dirty="0" err="1"/>
              <a:t>kinh</a:t>
            </a:r>
            <a:r>
              <a:rPr lang="en-US" altLang="en-US" sz="2400" dirty="0"/>
              <a:t> </a:t>
            </a:r>
            <a:r>
              <a:rPr lang="en-US" altLang="en-US" sz="2400" dirty="0" err="1"/>
              <a:t>tế</a:t>
            </a:r>
            <a:r>
              <a:rPr lang="en-US" altLang="en-US" sz="2400" dirty="0"/>
              <a:t> - </a:t>
            </a:r>
            <a:r>
              <a:rPr lang="en-US" altLang="en-US" sz="2400" dirty="0" err="1"/>
              <a:t>xã</a:t>
            </a:r>
            <a:r>
              <a:rPr lang="en-US" altLang="en-US" sz="2400" dirty="0"/>
              <a:t> </a:t>
            </a:r>
            <a:r>
              <a:rPr lang="en-US" altLang="en-US" sz="2400" dirty="0" err="1"/>
              <a:t>hội</a:t>
            </a:r>
            <a:r>
              <a:rPr lang="en-US" altLang="en-US" sz="2400" dirty="0"/>
              <a:t> </a:t>
            </a:r>
            <a:r>
              <a:rPr lang="en-US" altLang="en-US" sz="2400" dirty="0" err="1"/>
              <a:t>với</a:t>
            </a:r>
            <a:r>
              <a:rPr lang="en-US" altLang="en-US" sz="2400" dirty="0"/>
              <a:t> </a:t>
            </a:r>
            <a:r>
              <a:rPr lang="en-US" altLang="en-US" sz="2400" dirty="0" err="1"/>
              <a:t>tăng</a:t>
            </a:r>
            <a:r>
              <a:rPr lang="en-US" altLang="en-US" sz="2400" dirty="0"/>
              <a:t> </a:t>
            </a:r>
          </a:p>
          <a:p>
            <a:pPr algn="ctr">
              <a:spcBef>
                <a:spcPct val="0"/>
              </a:spcBef>
              <a:buFontTx/>
              <a:buNone/>
            </a:pPr>
            <a:r>
              <a:rPr lang="en-US" altLang="en-US" sz="2400" dirty="0" err="1"/>
              <a:t>cường</a:t>
            </a:r>
            <a:r>
              <a:rPr lang="en-US" altLang="en-US" sz="2400" dirty="0"/>
              <a:t> </a:t>
            </a:r>
            <a:r>
              <a:rPr lang="en-US" altLang="en-US" sz="2400" dirty="0" err="1"/>
              <a:t>quốc</a:t>
            </a:r>
            <a:r>
              <a:rPr lang="en-US" altLang="en-US" sz="2400" dirty="0"/>
              <a:t> </a:t>
            </a:r>
            <a:r>
              <a:rPr lang="en-US" altLang="en-US" sz="2400" dirty="0" err="1"/>
              <a:t>phòng</a:t>
            </a:r>
            <a:r>
              <a:rPr lang="en-US" altLang="en-US" sz="2400" dirty="0"/>
              <a:t> - an </a:t>
            </a:r>
            <a:r>
              <a:rPr lang="en-US" altLang="en-US" sz="2400" dirty="0" err="1"/>
              <a:t>ninh</a:t>
            </a:r>
            <a:endParaRPr lang="en-US" altLang="en-US" sz="2400" dirty="0"/>
          </a:p>
        </p:txBody>
      </p:sp>
      <p:sp>
        <p:nvSpPr>
          <p:cNvPr id="65549" name="AutoShape 13"/>
          <p:cNvSpPr>
            <a:spLocks noChangeArrowheads="1"/>
          </p:cNvSpPr>
          <p:nvPr/>
        </p:nvSpPr>
        <p:spPr bwMode="auto">
          <a:xfrm>
            <a:off x="1828800" y="41148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Kết hợp kinh tế - xã hội</a:t>
            </a:r>
          </a:p>
          <a:p>
            <a:pPr algn="ctr" eaLnBrk="1" hangingPunct="1">
              <a:spcBef>
                <a:spcPct val="0"/>
              </a:spcBef>
              <a:buFontTx/>
              <a:buNone/>
            </a:pPr>
            <a:r>
              <a:rPr lang="en-US" altLang="en-US" sz="2400"/>
              <a:t> của đất nước với phát triển </a:t>
            </a:r>
          </a:p>
          <a:p>
            <a:pPr algn="ctr" eaLnBrk="1" hangingPunct="1">
              <a:spcBef>
                <a:spcPct val="0"/>
              </a:spcBef>
              <a:buFontTx/>
              <a:buNone/>
            </a:pPr>
            <a:r>
              <a:rPr lang="en-US" altLang="en-US" sz="2400"/>
              <a:t>công nghiệp quốc phòng</a:t>
            </a:r>
            <a:endParaRPr lang="en-US" altLang="en-US" sz="2300" b="1">
              <a:latin typeface="Times New Roman" panose="02020603050405020304" pitchFamily="18" charset="0"/>
              <a:cs typeface="Times New Roman" panose="02020603050405020304" pitchFamily="18" charset="0"/>
            </a:endParaRPr>
          </a:p>
        </p:txBody>
      </p:sp>
      <p:sp>
        <p:nvSpPr>
          <p:cNvPr id="57351" name="Text Box 16"/>
          <p:cNvSpPr txBox="1">
            <a:spLocks noChangeArrowheads="1"/>
          </p:cNvSpPr>
          <p:nvPr/>
        </p:nvSpPr>
        <p:spPr bwMode="auto">
          <a:xfrm>
            <a:off x="1752601"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51</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186488"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09589" name="Oval 21"/>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184900"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172200"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18648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172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194425"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7363"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4"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5"/>
          <p:cNvSpPr>
            <a:spLocks noChangeArrowheads="1"/>
          </p:cNvSpPr>
          <p:nvPr/>
        </p:nvSpPr>
        <p:spPr bwMode="auto">
          <a:xfrm>
            <a:off x="1828800" y="2366964"/>
            <a:ext cx="4038600" cy="14430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Phát triển hài hòa kinh </a:t>
            </a:r>
          </a:p>
          <a:p>
            <a:pPr algn="ctr" eaLnBrk="1" hangingPunct="1">
              <a:spcBef>
                <a:spcPct val="0"/>
              </a:spcBef>
              <a:buFontTx/>
              <a:buNone/>
            </a:pPr>
            <a:r>
              <a:rPr lang="en-US" altLang="en-US" sz="2400"/>
              <a:t>tế - xã hội quốc gia với kinh </a:t>
            </a:r>
          </a:p>
          <a:p>
            <a:pPr algn="ctr" eaLnBrk="1" hangingPunct="1">
              <a:spcBef>
                <a:spcPct val="0"/>
              </a:spcBef>
              <a:buFontTx/>
              <a:buNone/>
            </a:pPr>
            <a:r>
              <a:rPr lang="en-US" altLang="en-US" sz="2400"/>
              <a:t>tế - quốc phòng, an ninh</a:t>
            </a:r>
            <a:endParaRPr lang="en-US" altLang="en-US" sz="2300" b="1"/>
          </a:p>
        </p:txBody>
      </p:sp>
      <p:sp>
        <p:nvSpPr>
          <p:cNvPr id="32" name="AutoShape 5"/>
          <p:cNvSpPr>
            <a:spLocks noChangeArrowheads="1"/>
          </p:cNvSpPr>
          <p:nvPr/>
        </p:nvSpPr>
        <p:spPr bwMode="auto">
          <a:xfrm>
            <a:off x="6243638" y="4114800"/>
            <a:ext cx="4119562"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Phát triển tiềm lực kinh tế </a:t>
            </a:r>
          </a:p>
          <a:p>
            <a:pPr algn="ctr" eaLnBrk="1" hangingPunct="1">
              <a:spcBef>
                <a:spcPct val="0"/>
              </a:spcBef>
              <a:buFontTx/>
              <a:buNone/>
            </a:pPr>
            <a:r>
              <a:rPr lang="en-US" altLang="en-US" sz="2400"/>
              <a:t>với tiềm lực quân sự, an ninh </a:t>
            </a:r>
          </a:p>
          <a:p>
            <a:pPr algn="ctr" eaLnBrk="1" hangingPunct="1">
              <a:spcBef>
                <a:spcPct val="0"/>
              </a:spcBef>
              <a:buFontTx/>
              <a:buNone/>
            </a:pPr>
            <a:r>
              <a:rPr lang="en-US" altLang="en-US" sz="2400"/>
              <a:t>và các tiềm lực khác</a:t>
            </a:r>
            <a:endParaRPr lang="en-US" altLang="en-US" sz="2300" b="1"/>
          </a:p>
        </p:txBody>
      </p:sp>
      <p:pic>
        <p:nvPicPr>
          <p:cNvPr id="57369"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155576"/>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240"/>
                            </p:stCondLst>
                            <p:childTnLst>
                              <p:par>
                                <p:cTn id="22" presetID="6" presetClass="entr" presetSubtype="16"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circle(in)">
                                      <p:cBhvr>
                                        <p:cTn id="24" dur="2000"/>
                                        <p:tgtEl>
                                          <p:spTgt spid="27"/>
                                        </p:tgtEl>
                                      </p:cBhvr>
                                    </p:animEffect>
                                  </p:childTnLst>
                                </p:cTn>
                              </p:par>
                            </p:childTnLst>
                          </p:cTn>
                        </p:par>
                        <p:par>
                          <p:cTn id="25" fill="hold" nodeType="afterGroup">
                            <p:stCondLst>
                              <p:cond delay="7240"/>
                            </p:stCondLst>
                            <p:childTnLst>
                              <p:par>
                                <p:cTn id="26" presetID="6" presetClass="entr" presetSubtype="16"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circle(in)">
                                      <p:cBhvr>
                                        <p:cTn id="28"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09594"/>
                                        </p:tgtEl>
                                      </p:cBhvr>
                                    </p:animEffect>
                                    <p:set>
                                      <p:cBhvr>
                                        <p:cTn id="43"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09593"/>
                                        </p:tgtEl>
                                      </p:cBhvr>
                                    </p:animEffect>
                                    <p:set>
                                      <p:cBhvr>
                                        <p:cTn id="47"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09592"/>
                                        </p:tgtEl>
                                      </p:cBhvr>
                                    </p:animEffect>
                                    <p:set>
                                      <p:cBhvr>
                                        <p:cTn id="51"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09591"/>
                                        </p:tgtEl>
                                      </p:cBhvr>
                                    </p:animEffect>
                                    <p:set>
                                      <p:cBhvr>
                                        <p:cTn id="55"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09590"/>
                                        </p:tgtEl>
                                      </p:cBhvr>
                                    </p:animEffect>
                                    <p:set>
                                      <p:cBhvr>
                                        <p:cTn id="59"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09589"/>
                                        </p:tgtEl>
                                      </p:cBhvr>
                                    </p:animEffect>
                                    <p:set>
                                      <p:cBhvr>
                                        <p:cTn id="63"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09587"/>
                                        </p:tgtEl>
                                      </p:cBhvr>
                                    </p:animEffect>
                                    <p:set>
                                      <p:cBhvr>
                                        <p:cTn id="67"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09570"/>
                                        </p:tgtEl>
                                      </p:cBhvr>
                                    </p:animEffect>
                                    <p:set>
                                      <p:cBhvr>
                                        <p:cTn id="71"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27" grpId="0" animBg="1"/>
      <p:bldP spid="32"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p:cNvSpPr>
            <a:spLocks noChangeArrowheads="1"/>
          </p:cNvSpPr>
          <p:nvPr/>
        </p:nvSpPr>
        <p:spPr bwMode="auto">
          <a:xfrm>
            <a:off x="64008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05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9764"/>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143000"/>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khối đại đoàn kết toàn dân, nâng cao cảnh giác cách mạng, giữ vững ổn định chính trị, trật tự an toàn xã hội là một trong những nội dung:</a:t>
            </a:r>
          </a:p>
        </p:txBody>
      </p:sp>
      <p:sp>
        <p:nvSpPr>
          <p:cNvPr id="65541" name="AutoShape 5"/>
          <p:cNvSpPr>
            <a:spLocks noChangeArrowheads="1"/>
          </p:cNvSpPr>
          <p:nvPr/>
        </p:nvSpPr>
        <p:spPr bwMode="auto">
          <a:xfrm>
            <a:off x="1687514" y="2438400"/>
            <a:ext cx="4160837"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Xây dưng tiềm lực </a:t>
            </a:r>
          </a:p>
          <a:p>
            <a:pPr algn="ctr">
              <a:spcBef>
                <a:spcPct val="0"/>
              </a:spcBef>
              <a:buFontTx/>
              <a:buNone/>
            </a:pPr>
            <a:r>
              <a:rPr lang="en-US" altLang="en-US" sz="2400"/>
              <a:t>chính trị, tinh thần của nền</a:t>
            </a:r>
          </a:p>
          <a:p>
            <a:pPr algn="ctr">
              <a:spcBef>
                <a:spcPct val="0"/>
              </a:spcBef>
              <a:buFontTx/>
              <a:buNone/>
            </a:pPr>
            <a:r>
              <a:rPr lang="en-US" altLang="en-US" sz="2400"/>
              <a:t>quốc phòng toàn dân</a:t>
            </a:r>
          </a:p>
          <a:p>
            <a:pPr algn="ctr">
              <a:spcBef>
                <a:spcPct val="0"/>
              </a:spcBef>
              <a:buFontTx/>
              <a:buNone/>
            </a:pPr>
            <a:r>
              <a:rPr lang="en-US" altLang="en-US" sz="2400"/>
              <a:t>an ninh nhân dân</a:t>
            </a:r>
          </a:p>
        </p:txBody>
      </p:sp>
      <p:sp>
        <p:nvSpPr>
          <p:cNvPr id="65546" name="AutoShape 10"/>
          <p:cNvSpPr>
            <a:spLocks noChangeArrowheads="1"/>
          </p:cNvSpPr>
          <p:nvPr/>
        </p:nvSpPr>
        <p:spPr bwMode="auto">
          <a:xfrm>
            <a:off x="6172200" y="4114800"/>
            <a:ext cx="42672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Xây dựng ý chí quyết tâm </a:t>
            </a:r>
          </a:p>
          <a:p>
            <a:pPr algn="ctr" eaLnBrk="1" hangingPunct="1">
              <a:spcBef>
                <a:spcPct val="0"/>
              </a:spcBef>
              <a:buFontTx/>
              <a:buNone/>
            </a:pPr>
            <a:r>
              <a:rPr lang="en-US" altLang="en-US" sz="2400"/>
              <a:t>của nhân dân, giữ vững hòa </a:t>
            </a:r>
          </a:p>
          <a:p>
            <a:pPr algn="ctr" eaLnBrk="1" hangingPunct="1">
              <a:spcBef>
                <a:spcPct val="0"/>
              </a:spcBef>
              <a:buFontTx/>
              <a:buNone/>
            </a:pPr>
            <a:r>
              <a:rPr lang="en-US" altLang="en-US" sz="2400"/>
              <a:t>bình, ổn định chính trị, xã hội </a:t>
            </a:r>
            <a:endParaRPr lang="en-US" altLang="en-US" sz="2400" b="1"/>
          </a:p>
        </p:txBody>
      </p:sp>
      <p:sp>
        <p:nvSpPr>
          <p:cNvPr id="58375" name="Text Box 16"/>
          <p:cNvSpPr txBox="1">
            <a:spLocks noChangeArrowheads="1"/>
          </p:cNvSpPr>
          <p:nvPr/>
        </p:nvSpPr>
        <p:spPr bwMode="auto">
          <a:xfrm>
            <a:off x="16875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52</a:t>
            </a:r>
          </a:p>
        </p:txBody>
      </p:sp>
      <p:pic>
        <p:nvPicPr>
          <p:cNvPr id="1106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1" name="Oval 19"/>
          <p:cNvSpPr>
            <a:spLocks noChangeArrowheads="1"/>
          </p:cNvSpPr>
          <p:nvPr/>
        </p:nvSpPr>
        <p:spPr bwMode="auto">
          <a:xfrm>
            <a:off x="6394450" y="6146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10613" name="Oval 21"/>
          <p:cNvSpPr>
            <a:spLocks noChangeArrowheads="1"/>
          </p:cNvSpPr>
          <p:nvPr/>
        </p:nvSpPr>
        <p:spPr bwMode="auto">
          <a:xfrm>
            <a:off x="6394450" y="61769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0614" name="Oval 22"/>
          <p:cNvSpPr>
            <a:spLocks noChangeArrowheads="1"/>
          </p:cNvSpPr>
          <p:nvPr/>
        </p:nvSpPr>
        <p:spPr bwMode="auto">
          <a:xfrm>
            <a:off x="64008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0615" name="Oval 23"/>
          <p:cNvSpPr>
            <a:spLocks noChangeArrowheads="1"/>
          </p:cNvSpPr>
          <p:nvPr/>
        </p:nvSpPr>
        <p:spPr bwMode="auto">
          <a:xfrm>
            <a:off x="6400800" y="6161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0616" name="Oval 24"/>
          <p:cNvSpPr>
            <a:spLocks noChangeArrowheads="1"/>
          </p:cNvSpPr>
          <p:nvPr/>
        </p:nvSpPr>
        <p:spPr bwMode="auto">
          <a:xfrm>
            <a:off x="6388100" y="6164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0617" name="Oval 25"/>
          <p:cNvSpPr>
            <a:spLocks noChangeArrowheads="1"/>
          </p:cNvSpPr>
          <p:nvPr/>
        </p:nvSpPr>
        <p:spPr bwMode="auto">
          <a:xfrm>
            <a:off x="6400800" y="61769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0618" name="Oval 26"/>
          <p:cNvSpPr>
            <a:spLocks noChangeArrowheads="1"/>
          </p:cNvSpPr>
          <p:nvPr/>
        </p:nvSpPr>
        <p:spPr bwMode="auto">
          <a:xfrm>
            <a:off x="6400800" y="6161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0619" name="Text Box 27"/>
          <p:cNvSpPr txBox="1">
            <a:spLocks noChangeArrowheads="1"/>
          </p:cNvSpPr>
          <p:nvPr/>
        </p:nvSpPr>
        <p:spPr bwMode="auto">
          <a:xfrm>
            <a:off x="4876800" y="6262688"/>
            <a:ext cx="10541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8387"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8"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0"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9914" y="47626"/>
            <a:ext cx="143668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172200" y="2438400"/>
            <a:ext cx="42672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Của tiềm lực quân sự, </a:t>
            </a:r>
          </a:p>
          <a:p>
            <a:pPr algn="ctr">
              <a:spcBef>
                <a:spcPct val="0"/>
              </a:spcBef>
              <a:buFontTx/>
              <a:buNone/>
            </a:pPr>
            <a:r>
              <a:rPr lang="en-US" altLang="en-US" sz="2400"/>
              <a:t>an ninh của nền quốc phòng </a:t>
            </a:r>
          </a:p>
          <a:p>
            <a:pPr algn="ctr">
              <a:spcBef>
                <a:spcPct val="0"/>
              </a:spcBef>
              <a:buFontTx/>
              <a:buNone/>
            </a:pPr>
            <a:r>
              <a:rPr lang="en-US" altLang="en-US" sz="2400"/>
              <a:t>toàn dân, an ninh nhân dân</a:t>
            </a:r>
            <a:endParaRPr lang="vi-VN" altLang="en-US" sz="2400" b="1"/>
          </a:p>
        </p:txBody>
      </p:sp>
      <p:sp>
        <p:nvSpPr>
          <p:cNvPr id="28" name="AutoShape 10"/>
          <p:cNvSpPr>
            <a:spLocks noChangeArrowheads="1"/>
          </p:cNvSpPr>
          <p:nvPr/>
        </p:nvSpPr>
        <p:spPr bwMode="auto">
          <a:xfrm>
            <a:off x="1687514" y="4114800"/>
            <a:ext cx="4160837"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Kêu gọi toàn dân thực </a:t>
            </a:r>
          </a:p>
          <a:p>
            <a:pPr algn="ctr">
              <a:spcBef>
                <a:spcPct val="0"/>
              </a:spcBef>
              <a:buFontTx/>
              <a:buNone/>
            </a:pPr>
            <a:r>
              <a:rPr lang="en-US" altLang="en-US" sz="2400"/>
              <a:t>hiện xây dựng nền quốc phòng</a:t>
            </a:r>
          </a:p>
          <a:p>
            <a:pPr algn="ctr">
              <a:spcBef>
                <a:spcPct val="0"/>
              </a:spcBef>
              <a:buFontTx/>
              <a:buNone/>
            </a:pPr>
            <a:r>
              <a:rPr lang="en-US" altLang="en-US" sz="2400"/>
              <a:t> toàn dân, an ninh nhân dân</a:t>
            </a:r>
            <a:endParaRPr lang="vi-VN" altLang="en-US" sz="2400" b="1"/>
          </a:p>
        </p:txBody>
      </p:sp>
      <p:pic>
        <p:nvPicPr>
          <p:cNvPr id="58393"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3738" y="76201"/>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6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05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0610"/>
                </p:tgtEl>
              </p:cMediaNode>
            </p:audio>
            <p:seq concurrent="1" nextAc="seek">
              <p:cTn id="38" restart="whenNotActive" fill="hold" evtFilter="cancelBubble" nodeType="interactiveSeq">
                <p:stCondLst>
                  <p:cond evt="onClick" delay="0">
                    <p:tgtEl>
                      <p:spTgt spid="11061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0618"/>
                                        </p:tgtEl>
                                      </p:cBhvr>
                                    </p:animEffect>
                                    <p:set>
                                      <p:cBhvr>
                                        <p:cTn id="43"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0617"/>
                                        </p:tgtEl>
                                      </p:cBhvr>
                                    </p:animEffect>
                                    <p:set>
                                      <p:cBhvr>
                                        <p:cTn id="47"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0616"/>
                                        </p:tgtEl>
                                      </p:cBhvr>
                                    </p:animEffect>
                                    <p:set>
                                      <p:cBhvr>
                                        <p:cTn id="51"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0615"/>
                                        </p:tgtEl>
                                      </p:cBhvr>
                                    </p:animEffect>
                                    <p:set>
                                      <p:cBhvr>
                                        <p:cTn id="55"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0614"/>
                                        </p:tgtEl>
                                      </p:cBhvr>
                                    </p:animEffect>
                                    <p:set>
                                      <p:cBhvr>
                                        <p:cTn id="59"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0613"/>
                                        </p:tgtEl>
                                      </p:cBhvr>
                                    </p:animEffect>
                                    <p:set>
                                      <p:cBhvr>
                                        <p:cTn id="63"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0611"/>
                                        </p:tgtEl>
                                      </p:cBhvr>
                                    </p:animEffect>
                                    <p:set>
                                      <p:cBhvr>
                                        <p:cTn id="67"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0594"/>
                                        </p:tgtEl>
                                      </p:cBhvr>
                                    </p:animEffect>
                                    <p:set>
                                      <p:cBhvr>
                                        <p:cTn id="71"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27" grpId="0" animBg="1"/>
      <p:bldP spid="2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p:cNvSpPr>
            <a:spLocks noChangeArrowheads="1"/>
          </p:cNvSpPr>
          <p:nvPr/>
        </p:nvSpPr>
        <p:spPr bwMode="auto">
          <a:xfrm>
            <a:off x="614838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16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76600" y="1143001"/>
            <a:ext cx="701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Giữ vai trò nòng cốt trong xây dựng nền quốc phòng toàn dân, an ninh nhân dân là:</a:t>
            </a:r>
          </a:p>
        </p:txBody>
      </p:sp>
      <p:sp>
        <p:nvSpPr>
          <p:cNvPr id="65541" name="AutoShape 5"/>
          <p:cNvSpPr>
            <a:spLocks noChangeArrowheads="1"/>
          </p:cNvSpPr>
          <p:nvPr/>
        </p:nvSpPr>
        <p:spPr bwMode="auto">
          <a:xfrm>
            <a:off x="2051050" y="3970338"/>
            <a:ext cx="3810000" cy="12954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t>
            </a:r>
            <a:r>
              <a:rPr lang="en-US" sz="2400" dirty="0" err="1">
                <a:solidFill>
                  <a:schemeClr val="tx1"/>
                </a:solidFill>
              </a:rPr>
              <a:t>vũ</a:t>
            </a:r>
            <a:r>
              <a:rPr lang="en-US" sz="2400" dirty="0">
                <a:solidFill>
                  <a:schemeClr val="tx1"/>
                </a:solidFill>
              </a:rPr>
              <a:t> </a:t>
            </a:r>
            <a:r>
              <a:rPr lang="en-US" sz="2400" dirty="0" err="1">
                <a:solidFill>
                  <a:schemeClr val="tx1"/>
                </a:solidFill>
              </a:rPr>
              <a:t>trang</a:t>
            </a:r>
            <a:r>
              <a:rPr lang="en-US" sz="2400" dirty="0">
                <a:solidFill>
                  <a:schemeClr val="tx1"/>
                </a:solidFill>
              </a:rPr>
              <a:t> </a:t>
            </a:r>
          </a:p>
          <a:p>
            <a:pPr algn="ctr">
              <a:defRPr/>
            </a:pPr>
            <a:r>
              <a:rPr lang="en-US" sz="2400" dirty="0" err="1">
                <a:solidFill>
                  <a:schemeClr val="tx1"/>
                </a:solidFill>
              </a:rPr>
              <a:t>nhân</a:t>
            </a:r>
            <a:r>
              <a:rPr lang="en-US" sz="2400" dirty="0">
                <a:solidFill>
                  <a:schemeClr val="tx1"/>
                </a:solidFill>
              </a:rPr>
              <a:t> dân</a:t>
            </a:r>
          </a:p>
        </p:txBody>
      </p:sp>
      <p:sp>
        <p:nvSpPr>
          <p:cNvPr id="65546" name="AutoShape 10"/>
          <p:cNvSpPr>
            <a:spLocks noChangeArrowheads="1"/>
          </p:cNvSpPr>
          <p:nvPr/>
        </p:nvSpPr>
        <p:spPr bwMode="auto">
          <a:xfrm>
            <a:off x="6172200" y="4000500"/>
            <a:ext cx="3810000" cy="13335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an </a:t>
            </a:r>
            <a:r>
              <a:rPr lang="en-US" sz="2400" dirty="0" err="1">
                <a:solidFill>
                  <a:schemeClr val="tx1"/>
                </a:solidFill>
              </a:rPr>
              <a:t>ninh</a:t>
            </a:r>
            <a:r>
              <a:rPr lang="en-US" sz="2400" dirty="0">
                <a:solidFill>
                  <a:schemeClr val="tx1"/>
                </a:solidFill>
              </a:rPr>
              <a:t> </a:t>
            </a:r>
          </a:p>
          <a:p>
            <a:pPr algn="ctr">
              <a:defRPr/>
            </a:pPr>
            <a:r>
              <a:rPr lang="en-US" sz="2400" dirty="0" err="1">
                <a:solidFill>
                  <a:schemeClr val="tx1"/>
                </a:solidFill>
              </a:rPr>
              <a:t>nhân</a:t>
            </a:r>
            <a:r>
              <a:rPr lang="en-US" sz="2400" dirty="0">
                <a:solidFill>
                  <a:schemeClr val="tx1"/>
                </a:solidFill>
              </a:rPr>
              <a:t> dân</a:t>
            </a:r>
            <a:endParaRPr lang="vi-VN" sz="2400" b="1" dirty="0">
              <a:solidFill>
                <a:schemeClr val="tx1"/>
              </a:solidFill>
            </a:endParaRPr>
          </a:p>
        </p:txBody>
      </p:sp>
      <p:sp>
        <p:nvSpPr>
          <p:cNvPr id="59400" name="Text Box 16"/>
          <p:cNvSpPr txBox="1">
            <a:spLocks noChangeArrowheads="1"/>
          </p:cNvSpPr>
          <p:nvPr/>
        </p:nvSpPr>
        <p:spPr bwMode="auto">
          <a:xfrm>
            <a:off x="1879600" y="1371601"/>
            <a:ext cx="12446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53</a:t>
            </a:r>
          </a:p>
        </p:txBody>
      </p:sp>
      <p:pic>
        <p:nvPicPr>
          <p:cNvPr id="1116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5" name="Oval 19"/>
          <p:cNvSpPr>
            <a:spLocks noChangeArrowheads="1"/>
          </p:cNvSpPr>
          <p:nvPr/>
        </p:nvSpPr>
        <p:spPr bwMode="auto">
          <a:xfrm>
            <a:off x="614838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11637" name="Oval 21"/>
          <p:cNvSpPr>
            <a:spLocks noChangeArrowheads="1"/>
          </p:cNvSpPr>
          <p:nvPr/>
        </p:nvSpPr>
        <p:spPr bwMode="auto">
          <a:xfrm>
            <a:off x="61341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1638" name="Oval 22"/>
          <p:cNvSpPr>
            <a:spLocks noChangeArrowheads="1"/>
          </p:cNvSpPr>
          <p:nvPr/>
        </p:nvSpPr>
        <p:spPr bwMode="auto">
          <a:xfrm>
            <a:off x="6164263" y="60293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1639" name="Oval 23"/>
          <p:cNvSpPr>
            <a:spLocks noChangeArrowheads="1"/>
          </p:cNvSpPr>
          <p:nvPr/>
        </p:nvSpPr>
        <p:spPr bwMode="auto">
          <a:xfrm>
            <a:off x="6134100" y="60293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1640" name="Oval 24"/>
          <p:cNvSpPr>
            <a:spLocks noChangeArrowheads="1"/>
          </p:cNvSpPr>
          <p:nvPr/>
        </p:nvSpPr>
        <p:spPr bwMode="auto">
          <a:xfrm>
            <a:off x="6169025" y="60118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1641" name="Oval 25"/>
          <p:cNvSpPr>
            <a:spLocks noChangeArrowheads="1"/>
          </p:cNvSpPr>
          <p:nvPr/>
        </p:nvSpPr>
        <p:spPr bwMode="auto">
          <a:xfrm>
            <a:off x="6148388" y="60563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1642" name="Oval 26"/>
          <p:cNvSpPr>
            <a:spLocks noChangeArrowheads="1"/>
          </p:cNvSpPr>
          <p:nvPr/>
        </p:nvSpPr>
        <p:spPr bwMode="auto">
          <a:xfrm>
            <a:off x="6134100" y="60293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1643" name="Text Box 27"/>
          <p:cNvSpPr txBox="1">
            <a:spLocks noChangeArrowheads="1"/>
          </p:cNvSpPr>
          <p:nvPr/>
        </p:nvSpPr>
        <p:spPr bwMode="auto">
          <a:xfrm>
            <a:off x="4953000" y="61102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59412"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3"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15"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6134100" y="2286000"/>
            <a:ext cx="3848100" cy="13335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B.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đội</a:t>
            </a:r>
            <a:r>
              <a:rPr lang="en-US" sz="2400" dirty="0">
                <a:solidFill>
                  <a:schemeClr val="tx1"/>
                </a:solidFill>
              </a:rPr>
              <a:t> </a:t>
            </a:r>
          </a:p>
          <a:p>
            <a:pPr algn="ctr" eaLnBrk="1" hangingPunct="1">
              <a:defRPr/>
            </a:pPr>
            <a:r>
              <a:rPr lang="en-US" sz="2400" dirty="0" err="1">
                <a:solidFill>
                  <a:schemeClr val="tx1"/>
                </a:solidFill>
              </a:rPr>
              <a:t>nhân</a:t>
            </a:r>
            <a:r>
              <a:rPr lang="en-US" sz="2400" dirty="0">
                <a:solidFill>
                  <a:schemeClr val="tx1"/>
                </a:solidFill>
              </a:rPr>
              <a:t> dân</a:t>
            </a:r>
            <a:endParaRPr lang="en-US" sz="2400" b="1" dirty="0">
              <a:solidFill>
                <a:schemeClr val="tx1"/>
              </a:solidFill>
            </a:endParaRPr>
          </a:p>
        </p:txBody>
      </p:sp>
      <p:sp>
        <p:nvSpPr>
          <p:cNvPr id="27" name="AutoShape 10"/>
          <p:cNvSpPr>
            <a:spLocks noChangeArrowheads="1"/>
          </p:cNvSpPr>
          <p:nvPr/>
        </p:nvSpPr>
        <p:spPr bwMode="auto">
          <a:xfrm>
            <a:off x="2051050" y="2286000"/>
            <a:ext cx="3810000" cy="13335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A.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dân </a:t>
            </a:r>
            <a:r>
              <a:rPr lang="en-US" sz="2400" dirty="0" err="1">
                <a:solidFill>
                  <a:schemeClr val="tx1"/>
                </a:solidFill>
              </a:rPr>
              <a:t>quân</a:t>
            </a:r>
            <a:r>
              <a:rPr lang="en-US" sz="2400" dirty="0">
                <a:solidFill>
                  <a:schemeClr val="tx1"/>
                </a:solidFill>
              </a:rPr>
              <a:t> </a:t>
            </a:r>
          </a:p>
          <a:p>
            <a:pPr algn="ctr" eaLnBrk="1" hangingPunct="1">
              <a:defRPr/>
            </a:pPr>
            <a:r>
              <a:rPr lang="en-US" sz="2400" dirty="0" err="1">
                <a:solidFill>
                  <a:schemeClr val="tx1"/>
                </a:solidFill>
              </a:rPr>
              <a:t>tự</a:t>
            </a:r>
            <a:r>
              <a:rPr lang="en-US" sz="2400" dirty="0">
                <a:solidFill>
                  <a:schemeClr val="tx1"/>
                </a:solidFill>
              </a:rPr>
              <a:t> </a:t>
            </a:r>
            <a:r>
              <a:rPr lang="en-US" sz="2400" dirty="0" err="1">
                <a:solidFill>
                  <a:schemeClr val="tx1"/>
                </a:solidFill>
              </a:rPr>
              <a:t>vệ</a:t>
            </a:r>
            <a:endParaRPr lang="en-US" sz="2400" b="1" dirty="0">
              <a:solidFill>
                <a:schemeClr val="tx1"/>
              </a:solidFill>
            </a:endParaRPr>
          </a:p>
        </p:txBody>
      </p:sp>
      <p:pic>
        <p:nvPicPr>
          <p:cNvPr id="59418"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6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16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1634"/>
                </p:tgtEl>
              </p:cMediaNode>
            </p:audio>
            <p:seq concurrent="1" nextAc="seek">
              <p:cTn id="38" restart="whenNotActive" fill="hold" evtFilter="cancelBubble" nodeType="interactiveSeq">
                <p:stCondLst>
                  <p:cond evt="onClick" delay="0">
                    <p:tgtEl>
                      <p:spTgt spid="1116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1642"/>
                                        </p:tgtEl>
                                      </p:cBhvr>
                                    </p:animEffect>
                                    <p:set>
                                      <p:cBhvr>
                                        <p:cTn id="43"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1641"/>
                                        </p:tgtEl>
                                      </p:cBhvr>
                                    </p:animEffect>
                                    <p:set>
                                      <p:cBhvr>
                                        <p:cTn id="47"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1640"/>
                                        </p:tgtEl>
                                      </p:cBhvr>
                                    </p:animEffect>
                                    <p:set>
                                      <p:cBhvr>
                                        <p:cTn id="51"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1639"/>
                                        </p:tgtEl>
                                      </p:cBhvr>
                                    </p:animEffect>
                                    <p:set>
                                      <p:cBhvr>
                                        <p:cTn id="55"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1638"/>
                                        </p:tgtEl>
                                      </p:cBhvr>
                                    </p:animEffect>
                                    <p:set>
                                      <p:cBhvr>
                                        <p:cTn id="59"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1637"/>
                                        </p:tgtEl>
                                      </p:cBhvr>
                                    </p:animEffect>
                                    <p:set>
                                      <p:cBhvr>
                                        <p:cTn id="63"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1635"/>
                                        </p:tgtEl>
                                      </p:cBhvr>
                                    </p:animEffect>
                                    <p:set>
                                      <p:cBhvr>
                                        <p:cTn id="67"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1618"/>
                                        </p:tgtEl>
                                      </p:cBhvr>
                                    </p:animEffect>
                                    <p:set>
                                      <p:cBhvr>
                                        <p:cTn id="71"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26" grpId="0" animBg="1"/>
      <p:bldP spid="27"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p:cNvSpPr>
            <a:spLocks noChangeArrowheads="1"/>
          </p:cNvSpPr>
          <p:nvPr/>
        </p:nvSpPr>
        <p:spPr bwMode="auto">
          <a:xfrm>
            <a:off x="6354763"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264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00400" y="1143001"/>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nền quốc phòng toàn dân, an ninh nhân dân ở nước ta được triển khai thực hiện:</a:t>
            </a:r>
          </a:p>
        </p:txBody>
      </p:sp>
      <p:sp>
        <p:nvSpPr>
          <p:cNvPr id="65541" name="AutoShape 5"/>
          <p:cNvSpPr>
            <a:spLocks noChangeArrowheads="1"/>
          </p:cNvSpPr>
          <p:nvPr/>
        </p:nvSpPr>
        <p:spPr bwMode="auto">
          <a:xfrm>
            <a:off x="6210300" y="2362200"/>
            <a:ext cx="40005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Trong tất cả các lĩnh vực </a:t>
            </a:r>
          </a:p>
          <a:p>
            <a:pPr algn="ctr">
              <a:spcBef>
                <a:spcPct val="0"/>
              </a:spcBef>
              <a:buFontTx/>
              <a:buNone/>
            </a:pPr>
            <a:r>
              <a:rPr lang="en-US" altLang="en-US" sz="2400"/>
              <a:t>của đời sống xã hội</a:t>
            </a:r>
          </a:p>
        </p:txBody>
      </p:sp>
      <p:sp>
        <p:nvSpPr>
          <p:cNvPr id="65546" name="AutoShape 10"/>
          <p:cNvSpPr>
            <a:spLocks noChangeArrowheads="1"/>
          </p:cNvSpPr>
          <p:nvPr/>
        </p:nvSpPr>
        <p:spPr bwMode="auto">
          <a:xfrm>
            <a:off x="1908176" y="2362200"/>
            <a:ext cx="3959225" cy="12573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Trên tất cả các địa </a:t>
            </a:r>
          </a:p>
          <a:p>
            <a:pPr algn="ctr" eaLnBrk="1" hangingPunct="1">
              <a:spcBef>
                <a:spcPct val="0"/>
              </a:spcBef>
              <a:buFontTx/>
              <a:buNone/>
            </a:pPr>
            <a:r>
              <a:rPr lang="en-US" altLang="en-US" sz="2400"/>
              <a:t>phương trong cả nước</a:t>
            </a:r>
            <a:endParaRPr lang="en-US" altLang="en-US" sz="2400" b="1"/>
          </a:p>
        </p:txBody>
      </p:sp>
      <p:sp>
        <p:nvSpPr>
          <p:cNvPr id="60423" name="Text Box 16"/>
          <p:cNvSpPr txBox="1">
            <a:spLocks noChangeArrowheads="1"/>
          </p:cNvSpPr>
          <p:nvPr/>
        </p:nvSpPr>
        <p:spPr bwMode="auto">
          <a:xfrm>
            <a:off x="1752600" y="1447801"/>
            <a:ext cx="133985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54</a:t>
            </a:r>
          </a:p>
        </p:txBody>
      </p:sp>
      <p:pic>
        <p:nvPicPr>
          <p:cNvPr id="11265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9" name="Oval 19"/>
          <p:cNvSpPr>
            <a:spLocks noChangeArrowheads="1"/>
          </p:cNvSpPr>
          <p:nvPr/>
        </p:nvSpPr>
        <p:spPr bwMode="auto">
          <a:xfrm>
            <a:off x="6354763"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12661" name="Oval 21"/>
          <p:cNvSpPr>
            <a:spLocks noChangeArrowheads="1"/>
          </p:cNvSpPr>
          <p:nvPr/>
        </p:nvSpPr>
        <p:spPr bwMode="auto">
          <a:xfrm>
            <a:off x="6364288"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2662" name="Oval 22"/>
          <p:cNvSpPr>
            <a:spLocks noChangeArrowheads="1"/>
          </p:cNvSpPr>
          <p:nvPr/>
        </p:nvSpPr>
        <p:spPr bwMode="auto">
          <a:xfrm>
            <a:off x="6364288" y="6234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2663" name="Oval 23"/>
          <p:cNvSpPr>
            <a:spLocks noChangeArrowheads="1"/>
          </p:cNvSpPr>
          <p:nvPr/>
        </p:nvSpPr>
        <p:spPr bwMode="auto">
          <a:xfrm>
            <a:off x="6354763"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2664" name="Oval 24"/>
          <p:cNvSpPr>
            <a:spLocks noChangeArrowheads="1"/>
          </p:cNvSpPr>
          <p:nvPr/>
        </p:nvSpPr>
        <p:spPr bwMode="auto">
          <a:xfrm>
            <a:off x="6354763" y="6234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2665" name="Oval 25"/>
          <p:cNvSpPr>
            <a:spLocks noChangeArrowheads="1"/>
          </p:cNvSpPr>
          <p:nvPr/>
        </p:nvSpPr>
        <p:spPr bwMode="auto">
          <a:xfrm>
            <a:off x="6345238" y="6234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2666" name="Oval 26"/>
          <p:cNvSpPr>
            <a:spLocks noChangeArrowheads="1"/>
          </p:cNvSpPr>
          <p:nvPr/>
        </p:nvSpPr>
        <p:spPr bwMode="auto">
          <a:xfrm>
            <a:off x="6345238"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2667" name="Text Box 27"/>
          <p:cNvSpPr txBox="1">
            <a:spLocks noChangeArrowheads="1"/>
          </p:cNvSpPr>
          <p:nvPr/>
        </p:nvSpPr>
        <p:spPr bwMode="auto">
          <a:xfrm>
            <a:off x="4953000" y="6262688"/>
            <a:ext cx="9906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0435"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6" name="Text Box 69"/>
          <p:cNvSpPr txBox="1">
            <a:spLocks noChangeArrowheads="1"/>
          </p:cNvSpPr>
          <p:nvPr/>
        </p:nvSpPr>
        <p:spPr bwMode="auto">
          <a:xfrm>
            <a:off x="2057400" y="762001"/>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8"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66900" y="4038600"/>
            <a:ext cx="40005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Trong tất cả các bộ, </a:t>
            </a:r>
          </a:p>
          <a:p>
            <a:pPr algn="ctr" eaLnBrk="1" hangingPunct="1">
              <a:spcBef>
                <a:spcPct val="0"/>
              </a:spcBef>
              <a:buFontTx/>
              <a:buNone/>
            </a:pPr>
            <a:r>
              <a:rPr lang="en-US" altLang="en-US" sz="2400"/>
              <a:t>ngành, các tổ chức xã hội</a:t>
            </a:r>
            <a:endParaRPr lang="en-US" altLang="en-US" sz="2400" b="1"/>
          </a:p>
        </p:txBody>
      </p:sp>
      <p:sp>
        <p:nvSpPr>
          <p:cNvPr id="28" name="AutoShape 10"/>
          <p:cNvSpPr>
            <a:spLocks noChangeArrowheads="1"/>
          </p:cNvSpPr>
          <p:nvPr/>
        </p:nvSpPr>
        <p:spPr bwMode="auto">
          <a:xfrm>
            <a:off x="6172200" y="40386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Trên mọi hoạt động của </a:t>
            </a:r>
          </a:p>
          <a:p>
            <a:pPr algn="ctr" eaLnBrk="1" hangingPunct="1">
              <a:spcBef>
                <a:spcPct val="0"/>
              </a:spcBef>
              <a:buFontTx/>
              <a:buNone/>
            </a:pPr>
            <a:r>
              <a:rPr lang="en-US" altLang="en-US" sz="2400"/>
              <a:t>kinh tế, xã hội, đối ngoại</a:t>
            </a:r>
            <a:endParaRPr lang="en-US" altLang="en-US" sz="2400" b="1"/>
          </a:p>
        </p:txBody>
      </p:sp>
      <p:pic>
        <p:nvPicPr>
          <p:cNvPr id="60441"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8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264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2658"/>
                </p:tgtEl>
              </p:cMediaNode>
            </p:audio>
            <p:seq concurrent="1" nextAc="seek">
              <p:cTn id="38" restart="whenNotActive" fill="hold" evtFilter="cancelBubble" nodeType="interactiveSeq">
                <p:stCondLst>
                  <p:cond evt="onClick" delay="0">
                    <p:tgtEl>
                      <p:spTgt spid="112667"/>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2666"/>
                                        </p:tgtEl>
                                      </p:cBhvr>
                                    </p:animEffect>
                                    <p:set>
                                      <p:cBhvr>
                                        <p:cTn id="43"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2665"/>
                                        </p:tgtEl>
                                      </p:cBhvr>
                                    </p:animEffect>
                                    <p:set>
                                      <p:cBhvr>
                                        <p:cTn id="47"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2664"/>
                                        </p:tgtEl>
                                      </p:cBhvr>
                                    </p:animEffect>
                                    <p:set>
                                      <p:cBhvr>
                                        <p:cTn id="51"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2663"/>
                                        </p:tgtEl>
                                      </p:cBhvr>
                                    </p:animEffect>
                                    <p:set>
                                      <p:cBhvr>
                                        <p:cTn id="55"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2662"/>
                                        </p:tgtEl>
                                      </p:cBhvr>
                                    </p:animEffect>
                                    <p:set>
                                      <p:cBhvr>
                                        <p:cTn id="59"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2661"/>
                                        </p:tgtEl>
                                      </p:cBhvr>
                                    </p:animEffect>
                                    <p:set>
                                      <p:cBhvr>
                                        <p:cTn id="63"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2659"/>
                                        </p:tgtEl>
                                      </p:cBhvr>
                                    </p:animEffect>
                                    <p:set>
                                      <p:cBhvr>
                                        <p:cTn id="67"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2642"/>
                                        </p:tgtEl>
                                      </p:cBhvr>
                                    </p:animEffect>
                                    <p:set>
                                      <p:cBhvr>
                                        <p:cTn id="71"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27" grpId="0" animBg="1"/>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p:cNvSpPr>
            <a:spLocks noChangeArrowheads="1"/>
          </p:cNvSpPr>
          <p:nvPr/>
        </p:nvSpPr>
        <p:spPr bwMode="auto">
          <a:xfrm>
            <a:off x="63627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366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48000" y="1143001"/>
            <a:ext cx="7315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thế trận quốc phòng toàn dân, an ninh nhân dân, chúng ta phải gắn kết:</a:t>
            </a:r>
          </a:p>
        </p:txBody>
      </p:sp>
      <p:sp>
        <p:nvSpPr>
          <p:cNvPr id="65541" name="AutoShape 5"/>
          <p:cNvSpPr>
            <a:spLocks noChangeArrowheads="1"/>
          </p:cNvSpPr>
          <p:nvPr/>
        </p:nvSpPr>
        <p:spPr bwMode="auto">
          <a:xfrm>
            <a:off x="1828801" y="4038601"/>
            <a:ext cx="4011613" cy="13557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Thế trận kinh tế với thế </a:t>
            </a:r>
          </a:p>
          <a:p>
            <a:pPr algn="ctr">
              <a:spcBef>
                <a:spcPct val="0"/>
              </a:spcBef>
              <a:buFontTx/>
              <a:buNone/>
            </a:pPr>
            <a:r>
              <a:rPr lang="en-US" altLang="en-US" sz="2400"/>
              <a:t>trận quốc phòng toàn dân, </a:t>
            </a:r>
          </a:p>
          <a:p>
            <a:pPr algn="ctr">
              <a:spcBef>
                <a:spcPct val="0"/>
              </a:spcBef>
              <a:buFontTx/>
              <a:buNone/>
            </a:pPr>
            <a:r>
              <a:rPr lang="en-US" altLang="en-US" sz="2400"/>
              <a:t>an ninh nhân dân</a:t>
            </a:r>
          </a:p>
        </p:txBody>
      </p:sp>
      <p:sp>
        <p:nvSpPr>
          <p:cNvPr id="65549" name="AutoShape 13"/>
          <p:cNvSpPr>
            <a:spLocks noChangeArrowheads="1"/>
          </p:cNvSpPr>
          <p:nvPr/>
        </p:nvSpPr>
        <p:spPr bwMode="auto">
          <a:xfrm>
            <a:off x="1835151" y="2286001"/>
            <a:ext cx="4005263" cy="14065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Thế trận quân sự, </a:t>
            </a:r>
          </a:p>
          <a:p>
            <a:pPr algn="ctr" eaLnBrk="1" hangingPunct="1">
              <a:spcBef>
                <a:spcPct val="0"/>
              </a:spcBef>
              <a:buFontTx/>
              <a:buNone/>
            </a:pPr>
            <a:r>
              <a:rPr lang="en-US" altLang="en-US" sz="2400"/>
              <a:t>an ninh, đối ngoại với thế  </a:t>
            </a:r>
          </a:p>
          <a:p>
            <a:pPr algn="ctr" eaLnBrk="1" hangingPunct="1">
              <a:spcBef>
                <a:spcPct val="0"/>
              </a:spcBef>
              <a:buFontTx/>
              <a:buNone/>
            </a:pPr>
            <a:r>
              <a:rPr lang="en-US" altLang="en-US" sz="2400"/>
              <a:t>trận phòng thủ dân sự</a:t>
            </a:r>
            <a:endParaRPr lang="en-US" altLang="en-US" sz="2800" b="1">
              <a:latin typeface="Times New Roman" panose="02020603050405020304" pitchFamily="18" charset="0"/>
              <a:cs typeface="Times New Roman" panose="02020603050405020304" pitchFamily="18" charset="0"/>
            </a:endParaRPr>
          </a:p>
        </p:txBody>
      </p:sp>
      <p:sp>
        <p:nvSpPr>
          <p:cNvPr id="61448" name="Text Box 16"/>
          <p:cNvSpPr txBox="1">
            <a:spLocks noChangeArrowheads="1"/>
          </p:cNvSpPr>
          <p:nvPr/>
        </p:nvSpPr>
        <p:spPr bwMode="auto">
          <a:xfrm>
            <a:off x="1693864" y="13716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55</a:t>
            </a:r>
          </a:p>
        </p:txBody>
      </p:sp>
      <p:pic>
        <p:nvPicPr>
          <p:cNvPr id="11368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3" name="Oval 19"/>
          <p:cNvSpPr>
            <a:spLocks noChangeArrowheads="1"/>
          </p:cNvSpPr>
          <p:nvPr/>
        </p:nvSpPr>
        <p:spPr bwMode="auto">
          <a:xfrm>
            <a:off x="63627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13685" name="Oval 21"/>
          <p:cNvSpPr>
            <a:spLocks noChangeArrowheads="1"/>
          </p:cNvSpPr>
          <p:nvPr/>
        </p:nvSpPr>
        <p:spPr bwMode="auto">
          <a:xfrm>
            <a:off x="6362701" y="6196014"/>
            <a:ext cx="455613" cy="433387"/>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3686" name="Oval 22"/>
          <p:cNvSpPr>
            <a:spLocks noChangeArrowheads="1"/>
          </p:cNvSpPr>
          <p:nvPr/>
        </p:nvSpPr>
        <p:spPr bwMode="auto">
          <a:xfrm>
            <a:off x="63627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3687" name="Oval 23"/>
          <p:cNvSpPr>
            <a:spLocks noChangeArrowheads="1"/>
          </p:cNvSpPr>
          <p:nvPr/>
        </p:nvSpPr>
        <p:spPr bwMode="auto">
          <a:xfrm>
            <a:off x="6361113" y="6196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3688" name="Oval 24"/>
          <p:cNvSpPr>
            <a:spLocks noChangeArrowheads="1"/>
          </p:cNvSpPr>
          <p:nvPr/>
        </p:nvSpPr>
        <p:spPr bwMode="auto">
          <a:xfrm>
            <a:off x="6362700" y="61960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3689" name="Oval 25"/>
          <p:cNvSpPr>
            <a:spLocks noChangeArrowheads="1"/>
          </p:cNvSpPr>
          <p:nvPr/>
        </p:nvSpPr>
        <p:spPr bwMode="auto">
          <a:xfrm>
            <a:off x="6362700" y="61753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3690" name="Oval 26"/>
          <p:cNvSpPr>
            <a:spLocks noChangeArrowheads="1"/>
          </p:cNvSpPr>
          <p:nvPr/>
        </p:nvSpPr>
        <p:spPr bwMode="auto">
          <a:xfrm>
            <a:off x="6375400"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3691" name="Text Box 27"/>
          <p:cNvSpPr txBox="1">
            <a:spLocks noChangeArrowheads="1"/>
          </p:cNvSpPr>
          <p:nvPr/>
        </p:nvSpPr>
        <p:spPr bwMode="auto">
          <a:xfrm>
            <a:off x="4953000" y="6262688"/>
            <a:ext cx="10541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146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1" name="Text Box 69"/>
          <p:cNvSpPr txBox="1">
            <a:spLocks noChangeArrowheads="1"/>
          </p:cNvSpPr>
          <p:nvPr/>
        </p:nvSpPr>
        <p:spPr bwMode="auto">
          <a:xfrm>
            <a:off x="2057400" y="7620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7626"/>
            <a:ext cx="1219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6248400" y="2286001"/>
            <a:ext cx="4038600" cy="14065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Thế trận quốc phòng </a:t>
            </a:r>
          </a:p>
          <a:p>
            <a:pPr algn="ctr" eaLnBrk="1" hangingPunct="1">
              <a:spcBef>
                <a:spcPct val="0"/>
              </a:spcBef>
              <a:buFontTx/>
              <a:buNone/>
            </a:pPr>
            <a:r>
              <a:rPr lang="en-US" altLang="en-US" sz="2400"/>
              <a:t>toàn dân, an ninh nhân dân </a:t>
            </a:r>
          </a:p>
          <a:p>
            <a:pPr algn="ctr" eaLnBrk="1" hangingPunct="1">
              <a:spcBef>
                <a:spcPct val="0"/>
              </a:spcBef>
              <a:buFontTx/>
              <a:buNone/>
            </a:pPr>
            <a:r>
              <a:rPr lang="en-US" altLang="en-US" sz="2400"/>
              <a:t>với ngoại giao</a:t>
            </a:r>
            <a:endParaRPr lang="en-US" altLang="en-US" sz="2800" b="1">
              <a:latin typeface="Times New Roman" panose="02020603050405020304" pitchFamily="18" charset="0"/>
              <a:cs typeface="Times New Roman" panose="02020603050405020304" pitchFamily="18" charset="0"/>
            </a:endParaRPr>
          </a:p>
        </p:txBody>
      </p:sp>
      <p:sp>
        <p:nvSpPr>
          <p:cNvPr id="29" name="AutoShape 13"/>
          <p:cNvSpPr>
            <a:spLocks noChangeArrowheads="1"/>
          </p:cNvSpPr>
          <p:nvPr/>
        </p:nvSpPr>
        <p:spPr bwMode="auto">
          <a:xfrm>
            <a:off x="6248400" y="4038601"/>
            <a:ext cx="4038600" cy="13557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Phòng thủ dân sự </a:t>
            </a:r>
          </a:p>
          <a:p>
            <a:pPr algn="ctr" eaLnBrk="1" hangingPunct="1">
              <a:spcBef>
                <a:spcPct val="0"/>
              </a:spcBef>
              <a:buFontTx/>
              <a:buNone/>
            </a:pPr>
            <a:r>
              <a:rPr lang="en-US" altLang="en-US" sz="2400"/>
              <a:t>với thế trận quốc phòng toàn </a:t>
            </a:r>
          </a:p>
          <a:p>
            <a:pPr algn="ctr" eaLnBrk="1" hangingPunct="1">
              <a:spcBef>
                <a:spcPct val="0"/>
              </a:spcBef>
              <a:buFontTx/>
              <a:buNone/>
            </a:pPr>
            <a:r>
              <a:rPr lang="en-US" altLang="en-US" sz="2400"/>
              <a:t>dân, an ninh nhân dân</a:t>
            </a:r>
            <a:endParaRPr lang="en-US" altLang="en-US" sz="2800" b="1">
              <a:latin typeface="Times New Roman" panose="02020603050405020304" pitchFamily="18" charset="0"/>
              <a:cs typeface="Times New Roman" panose="02020603050405020304" pitchFamily="18" charset="0"/>
            </a:endParaRPr>
          </a:p>
        </p:txBody>
      </p:sp>
      <p:pic>
        <p:nvPicPr>
          <p:cNvPr id="61466"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5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5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 presetClass="entr" presetSubtype="32"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ox(out)">
                                      <p:cBhvr>
                                        <p:cTn id="23" dur="1000"/>
                                        <p:tgtEl>
                                          <p:spTgt spid="28"/>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out)">
                                      <p:cBhvr>
                                        <p:cTn id="2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113669"/>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2" presetClass="emph" presetSubtype="0" fill="hold" grpId="1" nodeType="clickEffect">
                                  <p:stCondLst>
                                    <p:cond delay="0"/>
                                  </p:stCondLst>
                                  <p:childTnLst>
                                    <p:animClr clrSpc="hsl" dir="cw">
                                      <p:cBhvr override="childStyle">
                                        <p:cTn id="31" dur="500" fill="hold"/>
                                        <p:tgtEl>
                                          <p:spTgt spid="65541"/>
                                        </p:tgtEl>
                                        <p:attrNameLst>
                                          <p:attrName>style.color</p:attrName>
                                        </p:attrNameLst>
                                      </p:cBhvr>
                                      <p:by>
                                        <p:hsl h="-7200000" s="0" l="0"/>
                                      </p:by>
                                    </p:animClr>
                                    <p:animClr clrSpc="hsl" dir="cw">
                                      <p:cBhvr>
                                        <p:cTn id="32" dur="500" fill="hold"/>
                                        <p:tgtEl>
                                          <p:spTgt spid="65541"/>
                                        </p:tgtEl>
                                        <p:attrNameLst>
                                          <p:attrName>fillcolor</p:attrName>
                                        </p:attrNameLst>
                                      </p:cBhvr>
                                      <p:by>
                                        <p:hsl h="-7200000" s="0" l="0"/>
                                      </p:by>
                                    </p:animClr>
                                    <p:animClr clrSpc="hsl" dir="cw">
                                      <p:cBhvr>
                                        <p:cTn id="33" dur="500" fill="hold"/>
                                        <p:tgtEl>
                                          <p:spTgt spid="65541"/>
                                        </p:tgtEl>
                                        <p:attrNameLst>
                                          <p:attrName>stroke.color</p:attrName>
                                        </p:attrNameLst>
                                      </p:cBhvr>
                                      <p:by>
                                        <p:hsl h="-7200000" s="0" l="0"/>
                                      </p:by>
                                    </p:animClr>
                                    <p:set>
                                      <p:cBhvr>
                                        <p:cTn id="34" dur="500" fill="hold"/>
                                        <p:tgtEl>
                                          <p:spTgt spid="65541"/>
                                        </p:tgtEl>
                                        <p:attrNameLst>
                                          <p:attrName>fill.type</p:attrName>
                                        </p:attrNameLst>
                                      </p:cBhvr>
                                      <p:to>
                                        <p:strVal val="solid"/>
                                      </p:to>
                                    </p:set>
                                  </p:childTnLst>
                                  <p:subTnLst>
                                    <p:audio>
                                      <p:cMediaNode>
                                        <p:cTn display="0" masterRel="sameClick">
                                          <p:stCondLst>
                                            <p:cond evt="begin" delay="0">
                                              <p:tn val="30"/>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audio>
              <p:cMediaNode>
                <p:cTn id="35" fill="hold" display="0">
                  <p:stCondLst>
                    <p:cond delay="indefinite"/>
                  </p:stCondLst>
                  <p:endCondLst>
                    <p:cond evt="onNext" delay="0">
                      <p:tgtEl>
                        <p:sldTgt/>
                      </p:tgtEl>
                    </p:cond>
                    <p:cond evt="onPrev" delay="0">
                      <p:tgtEl>
                        <p:sldTgt/>
                      </p:tgtEl>
                    </p:cond>
                    <p:cond evt="onStopAudio" delay="0">
                      <p:tgtEl>
                        <p:sldTgt/>
                      </p:tgtEl>
                    </p:cond>
                  </p:endCondLst>
                </p:cTn>
                <p:tgtEl>
                  <p:spTgt spid="113682"/>
                </p:tgtEl>
              </p:cMediaNode>
            </p:audio>
            <p:seq concurrent="1" nextAc="seek">
              <p:cTn id="36" restart="whenNotActive" fill="hold" evtFilter="cancelBubble" nodeType="interactiveSeq">
                <p:stCondLst>
                  <p:cond evt="onClick" delay="0">
                    <p:tgtEl>
                      <p:spTgt spid="113691"/>
                    </p:tgtEl>
                  </p:cond>
                </p:stCondLst>
                <p:endSync evt="end" delay="0">
                  <p:rtn val="all"/>
                </p:endSync>
                <p:childTnLst>
                  <p:par>
                    <p:cTn id="37" fill="hold" nodeType="clickPar">
                      <p:stCondLst>
                        <p:cond delay="0"/>
                      </p:stCondLst>
                      <p:childTnLst>
                        <p:par>
                          <p:cTn id="38" fill="hold" nodeType="afterGroup">
                            <p:stCondLst>
                              <p:cond delay="0"/>
                            </p:stCondLst>
                            <p:childTnLst>
                              <p:par>
                                <p:cTn id="39" presetID="4" presetClass="exit" presetSubtype="16" fill="hold" grpId="0" nodeType="afterEffect">
                                  <p:stCondLst>
                                    <p:cond delay="1000"/>
                                  </p:stCondLst>
                                  <p:childTnLst>
                                    <p:animEffect transition="out" filter="box(in)">
                                      <p:cBhvr>
                                        <p:cTn id="40" dur="500"/>
                                        <p:tgtEl>
                                          <p:spTgt spid="113690"/>
                                        </p:tgtEl>
                                      </p:cBhvr>
                                    </p:animEffect>
                                    <p:set>
                                      <p:cBhvr>
                                        <p:cTn id="41"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39"/>
                                            </p:cond>
                                          </p:stCondLst>
                                          <p:endCondLst>
                                            <p:cond evt="onStopAudio" delay="0">
                                              <p:tgtEl>
                                                <p:sldTgt/>
                                              </p:tgtEl>
                                            </p:cond>
                                          </p:endCondLst>
                                        </p:cTn>
                                        <p:tgtEl>
                                          <p:sndTgt r:embed="rId4" name="beep.wav"/>
                                        </p:tgtEl>
                                      </p:cMediaNode>
                                    </p:audio>
                                  </p:subTnLst>
                                </p:cTn>
                              </p:par>
                            </p:childTnLst>
                          </p:cTn>
                        </p:par>
                        <p:par>
                          <p:cTn id="42" fill="hold" nodeType="afterGroup">
                            <p:stCondLst>
                              <p:cond delay="1500"/>
                            </p:stCondLst>
                            <p:childTnLst>
                              <p:par>
                                <p:cTn id="43" presetID="4" presetClass="exit" presetSubtype="16" fill="hold" grpId="0" nodeType="afterEffect">
                                  <p:stCondLst>
                                    <p:cond delay="1000"/>
                                  </p:stCondLst>
                                  <p:childTnLst>
                                    <p:animEffect transition="out" filter="box(in)">
                                      <p:cBhvr>
                                        <p:cTn id="44" dur="500"/>
                                        <p:tgtEl>
                                          <p:spTgt spid="113689"/>
                                        </p:tgtEl>
                                      </p:cBhvr>
                                    </p:animEffect>
                                    <p:set>
                                      <p:cBhvr>
                                        <p:cTn id="45"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3000"/>
                            </p:stCondLst>
                            <p:childTnLst>
                              <p:par>
                                <p:cTn id="47" presetID="4" presetClass="exit" presetSubtype="16" fill="hold" grpId="0" nodeType="afterEffect">
                                  <p:stCondLst>
                                    <p:cond delay="1000"/>
                                  </p:stCondLst>
                                  <p:childTnLst>
                                    <p:animEffect transition="out" filter="box(in)">
                                      <p:cBhvr>
                                        <p:cTn id="48" dur="500"/>
                                        <p:tgtEl>
                                          <p:spTgt spid="113688"/>
                                        </p:tgtEl>
                                      </p:cBhvr>
                                    </p:animEffect>
                                    <p:set>
                                      <p:cBhvr>
                                        <p:cTn id="49"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4500"/>
                            </p:stCondLst>
                            <p:childTnLst>
                              <p:par>
                                <p:cTn id="51" presetID="4" presetClass="exit" presetSubtype="16" fill="hold" grpId="0" nodeType="afterEffect">
                                  <p:stCondLst>
                                    <p:cond delay="1000"/>
                                  </p:stCondLst>
                                  <p:childTnLst>
                                    <p:animEffect transition="out" filter="box(in)">
                                      <p:cBhvr>
                                        <p:cTn id="52" dur="500"/>
                                        <p:tgtEl>
                                          <p:spTgt spid="113687"/>
                                        </p:tgtEl>
                                      </p:cBhvr>
                                    </p:animEffect>
                                    <p:set>
                                      <p:cBhvr>
                                        <p:cTn id="53"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6000"/>
                            </p:stCondLst>
                            <p:childTnLst>
                              <p:par>
                                <p:cTn id="55" presetID="4" presetClass="exit" presetSubtype="16" fill="hold" grpId="0" nodeType="afterEffect">
                                  <p:stCondLst>
                                    <p:cond delay="1000"/>
                                  </p:stCondLst>
                                  <p:childTnLst>
                                    <p:animEffect transition="out" filter="box(in)">
                                      <p:cBhvr>
                                        <p:cTn id="56" dur="500"/>
                                        <p:tgtEl>
                                          <p:spTgt spid="113686"/>
                                        </p:tgtEl>
                                      </p:cBhvr>
                                    </p:animEffect>
                                    <p:set>
                                      <p:cBhvr>
                                        <p:cTn id="57"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7500"/>
                            </p:stCondLst>
                            <p:childTnLst>
                              <p:par>
                                <p:cTn id="59" presetID="4" presetClass="exit" presetSubtype="16" fill="hold" grpId="0" nodeType="afterEffect">
                                  <p:stCondLst>
                                    <p:cond delay="1000"/>
                                  </p:stCondLst>
                                  <p:childTnLst>
                                    <p:animEffect transition="out" filter="box(in)">
                                      <p:cBhvr>
                                        <p:cTn id="60" dur="500"/>
                                        <p:tgtEl>
                                          <p:spTgt spid="113685"/>
                                        </p:tgtEl>
                                      </p:cBhvr>
                                    </p:animEffect>
                                    <p:set>
                                      <p:cBhvr>
                                        <p:cTn id="61"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9000"/>
                            </p:stCondLst>
                            <p:childTnLst>
                              <p:par>
                                <p:cTn id="63" presetID="4" presetClass="exit" presetSubtype="16" fill="hold" grpId="0" nodeType="afterEffect">
                                  <p:stCondLst>
                                    <p:cond delay="1000"/>
                                  </p:stCondLst>
                                  <p:childTnLst>
                                    <p:animEffect transition="out" filter="box(in)">
                                      <p:cBhvr>
                                        <p:cTn id="64" dur="500"/>
                                        <p:tgtEl>
                                          <p:spTgt spid="113683"/>
                                        </p:tgtEl>
                                      </p:cBhvr>
                                    </p:animEffect>
                                    <p:set>
                                      <p:cBhvr>
                                        <p:cTn id="65"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10500"/>
                            </p:stCondLst>
                            <p:childTnLst>
                              <p:par>
                                <p:cTn id="67" presetID="4" presetClass="exit" presetSubtype="16" fill="hold" grpId="0" nodeType="afterEffect">
                                  <p:stCondLst>
                                    <p:cond delay="500"/>
                                  </p:stCondLst>
                                  <p:childTnLst>
                                    <p:animEffect transition="out" filter="box(in)">
                                      <p:cBhvr>
                                        <p:cTn id="68" dur="500"/>
                                        <p:tgtEl>
                                          <p:spTgt spid="113666"/>
                                        </p:tgtEl>
                                      </p:cBhvr>
                                    </p:animEffect>
                                    <p:set>
                                      <p:cBhvr>
                                        <p:cTn id="69"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717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71800" y="1143001"/>
            <a:ext cx="685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Hai nhiệm vụ chiến lược của </a:t>
            </a:r>
          </a:p>
          <a:p>
            <a:pPr algn="ctr" eaLnBrk="1" hangingPunct="1">
              <a:spcBef>
                <a:spcPct val="0"/>
              </a:spcBef>
              <a:buFontTx/>
              <a:buNone/>
            </a:pPr>
            <a:r>
              <a:rPr lang="en-US" altLang="en-US" sz="2400" i="1"/>
              <a:t>cách mạng Việt Nam hiện nay là: </a:t>
            </a:r>
          </a:p>
        </p:txBody>
      </p:sp>
      <p:sp>
        <p:nvSpPr>
          <p:cNvPr id="7174" name="Text Box 16"/>
          <p:cNvSpPr txBox="1">
            <a:spLocks noChangeArrowheads="1"/>
          </p:cNvSpPr>
          <p:nvPr/>
        </p:nvSpPr>
        <p:spPr bwMode="auto">
          <a:xfrm>
            <a:off x="2286000" y="1295401"/>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02</a:t>
            </a:r>
          </a:p>
        </p:txBody>
      </p:sp>
      <p:pic>
        <p:nvPicPr>
          <p:cNvPr id="94226" name="nhac rung chuong.mp3">
            <a:hlinkClick r:id="" action="ppaction://media"/>
          </p:cNvPr>
          <p:cNvPicPr>
            <a:picLocks noRot="1" noChangeAspect="1" noChangeArrowheads="1"/>
          </p:cNvPicPr>
          <p:nvPr>
            <a:audioFile r:link="rId1"/>
          </p:nvPr>
        </p:nvPicPr>
        <p:blipFill>
          <a:blip r:embed="rId7">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3928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177" name="Picture 20" descr="ani32">
            <a:hlinkClick r:id="rId8" action="ppaction://hlinksldjump"/>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H="1">
            <a:off x="9723438"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4103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4103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4103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876800" y="6186488"/>
            <a:ext cx="10160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7186" name="Picture 4" descr="33"/>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7" name="Text Box 69"/>
          <p:cNvSpPr txBox="1">
            <a:spLocks noChangeArrowheads="1"/>
          </p:cNvSpPr>
          <p:nvPr/>
        </p:nvSpPr>
        <p:spPr bwMode="auto">
          <a:xfrm>
            <a:off x="2057400" y="758826"/>
            <a:ext cx="8445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Picture 1" descr="logoTDT-banquye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114300"/>
            <a:ext cx="1295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209800" y="2286000"/>
            <a:ext cx="36195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A. Xây dựng phát triển </a:t>
            </a:r>
          </a:p>
          <a:p>
            <a:pPr algn="ctr" eaLnBrk="1" hangingPunct="1">
              <a:spcBef>
                <a:spcPct val="0"/>
              </a:spcBef>
              <a:buFontTx/>
              <a:buNone/>
            </a:pPr>
            <a:r>
              <a:rPr lang="en-US" altLang="en-US" sz="2400"/>
              <a:t>kinh tế và bảo vệ vững </a:t>
            </a:r>
          </a:p>
          <a:p>
            <a:pPr algn="ctr" eaLnBrk="1" hangingPunct="1">
              <a:spcBef>
                <a:spcPct val="0"/>
              </a:spcBef>
              <a:buFontTx/>
              <a:buNone/>
            </a:pPr>
            <a:r>
              <a:rPr lang="en-US" altLang="en-US" sz="2400"/>
              <a:t>chắc dộc lập dân tộc</a:t>
            </a:r>
          </a:p>
        </p:txBody>
      </p:sp>
      <p:pic>
        <p:nvPicPr>
          <p:cNvPr id="719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AutoShape 5"/>
          <p:cNvSpPr>
            <a:spLocks noChangeArrowheads="1"/>
          </p:cNvSpPr>
          <p:nvPr/>
        </p:nvSpPr>
        <p:spPr bwMode="auto">
          <a:xfrm>
            <a:off x="2247900" y="3968750"/>
            <a:ext cx="35814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C. Xây dựng chủ nghĩa</a:t>
            </a:r>
          </a:p>
          <a:p>
            <a:pPr algn="ctr" eaLnBrk="1" hangingPunct="1">
              <a:spcBef>
                <a:spcPct val="0"/>
              </a:spcBef>
              <a:buFontTx/>
              <a:buNone/>
            </a:pPr>
            <a:r>
              <a:rPr lang="en-US" altLang="en-US" sz="2400"/>
              <a:t> xã hội và bảo vệ Tổ</a:t>
            </a:r>
          </a:p>
          <a:p>
            <a:pPr algn="ctr" eaLnBrk="1" hangingPunct="1">
              <a:spcBef>
                <a:spcPct val="0"/>
              </a:spcBef>
              <a:buFontTx/>
              <a:buNone/>
            </a:pPr>
            <a:r>
              <a:rPr lang="en-US" altLang="en-US" sz="2400"/>
              <a:t> quốc xã hội chủ nghĩa</a:t>
            </a:r>
          </a:p>
        </p:txBody>
      </p:sp>
      <p:sp>
        <p:nvSpPr>
          <p:cNvPr id="29" name="AutoShape 13"/>
          <p:cNvSpPr>
            <a:spLocks noChangeArrowheads="1"/>
          </p:cNvSpPr>
          <p:nvPr/>
        </p:nvSpPr>
        <p:spPr bwMode="auto">
          <a:xfrm>
            <a:off x="6473826" y="3886200"/>
            <a:ext cx="3724275"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D. Bảo vệ độc lập dân</a:t>
            </a:r>
          </a:p>
          <a:p>
            <a:pPr algn="ctr" eaLnBrk="1" hangingPunct="1">
              <a:spcBef>
                <a:spcPct val="0"/>
              </a:spcBef>
              <a:buFontTx/>
              <a:buNone/>
            </a:pPr>
            <a:r>
              <a:rPr lang="en-US" altLang="en-US" sz="2400"/>
              <a:t> tộc và xây dựng </a:t>
            </a:r>
          </a:p>
          <a:p>
            <a:pPr algn="ctr" eaLnBrk="1" hangingPunct="1">
              <a:spcBef>
                <a:spcPct val="0"/>
              </a:spcBef>
              <a:buFontTx/>
              <a:buNone/>
            </a:pPr>
            <a:r>
              <a:rPr lang="en-US" altLang="en-US" sz="2400"/>
              <a:t>xã hội chủ nghĩa</a:t>
            </a:r>
          </a:p>
        </p:txBody>
      </p:sp>
      <p:sp>
        <p:nvSpPr>
          <p:cNvPr id="30" name="AutoShape 13"/>
          <p:cNvSpPr>
            <a:spLocks noChangeArrowheads="1"/>
          </p:cNvSpPr>
          <p:nvPr/>
        </p:nvSpPr>
        <p:spPr bwMode="auto">
          <a:xfrm>
            <a:off x="6437314" y="2286000"/>
            <a:ext cx="3724275"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Bảo vệ tổ quốc XHCN</a:t>
            </a:r>
          </a:p>
          <a:p>
            <a:pPr algn="ctr" eaLnBrk="1" hangingPunct="1">
              <a:spcBef>
                <a:spcPct val="0"/>
              </a:spcBef>
              <a:buFontTx/>
              <a:buNone/>
            </a:pPr>
            <a:r>
              <a:rPr lang="en-US" altLang="en-US" sz="2400"/>
              <a:t> và xây dựng đất nước </a:t>
            </a:r>
          </a:p>
          <a:p>
            <a:pPr algn="ctr" eaLnBrk="1" hangingPunct="1">
              <a:spcBef>
                <a:spcPct val="0"/>
              </a:spcBef>
              <a:buFontTx/>
              <a:buNone/>
            </a:pPr>
            <a:r>
              <a:rPr lang="en-US" altLang="en-US" sz="2400"/>
              <a:t>xã hội chủ nghĩa</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1" presetClass="entr" presetSubtype="0"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nodeType="afterGroup">
                            <p:stCondLst>
                              <p:cond delay="1920"/>
                            </p:stCondLst>
                            <p:childTnLst>
                              <p:par>
                                <p:cTn id="14" presetID="4" presetClass="entr" presetSubtype="32"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ox(out)">
                                      <p:cBhvr>
                                        <p:cTn id="16" dur="1000"/>
                                        <p:tgtEl>
                                          <p:spTgt spid="26"/>
                                        </p:tgtEl>
                                      </p:cBhvr>
                                    </p:animEffect>
                                  </p:childTnLst>
                                </p:cTn>
                              </p:par>
                            </p:childTnLst>
                          </p:cTn>
                        </p:par>
                        <p:par>
                          <p:cTn id="17" fill="hold" nodeType="afterGroup">
                            <p:stCondLst>
                              <p:cond delay="2920"/>
                            </p:stCondLst>
                            <p:childTnLst>
                              <p:par>
                                <p:cTn id="18" presetID="4" presetClass="entr" presetSubtype="32"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box(out)">
                                      <p:cBhvr>
                                        <p:cTn id="20" dur="1000"/>
                                        <p:tgtEl>
                                          <p:spTgt spid="29"/>
                                        </p:tgtEl>
                                      </p:cBhvr>
                                    </p:animEffect>
                                  </p:childTnLst>
                                </p:cTn>
                              </p:par>
                            </p:childTnLst>
                          </p:cTn>
                        </p:par>
                        <p:par>
                          <p:cTn id="21" fill="hold" nodeType="afterGroup">
                            <p:stCondLst>
                              <p:cond delay="3920"/>
                            </p:stCondLst>
                            <p:childTnLst>
                              <p:par>
                                <p:cTn id="22" presetID="4" presetClass="entr" presetSubtype="32"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out)">
                                      <p:cBhvr>
                                        <p:cTn id="24" dur="1000"/>
                                        <p:tgtEl>
                                          <p:spTgt spid="28"/>
                                        </p:tgtEl>
                                      </p:cBhvr>
                                    </p:animEffect>
                                  </p:childTnLst>
                                </p:cTn>
                              </p:par>
                            </p:childTnLst>
                          </p:cTn>
                        </p:par>
                        <p:par>
                          <p:cTn id="25" fill="hold" nodeType="afterGroup">
                            <p:stCondLst>
                              <p:cond delay="4920"/>
                            </p:stCondLst>
                            <p:childTnLst>
                              <p:par>
                                <p:cTn id="26" presetID="4" presetClass="entr" presetSubtype="32"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ox(out)">
                                      <p:cBhvr>
                                        <p:cTn id="28" dur="1000"/>
                                        <p:tgtEl>
                                          <p:spTgt spid="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28"/>
                                        </p:tgtEl>
                                        <p:attrNameLst>
                                          <p:attrName>style.color</p:attrName>
                                        </p:attrNameLst>
                                      </p:cBhvr>
                                      <p:by>
                                        <p:hsl h="-7200000" s="0" l="0"/>
                                      </p:by>
                                    </p:animClr>
                                    <p:animClr clrSpc="hsl" dir="cw">
                                      <p:cBhvr>
                                        <p:cTn id="33" dur="500" fill="hold"/>
                                        <p:tgtEl>
                                          <p:spTgt spid="28"/>
                                        </p:tgtEl>
                                        <p:attrNameLst>
                                          <p:attrName>fillcolor</p:attrName>
                                        </p:attrNameLst>
                                      </p:cBhvr>
                                      <p:by>
                                        <p:hsl h="-7200000" s="0" l="0"/>
                                      </p:by>
                                    </p:animClr>
                                    <p:animClr clrSpc="hsl" dir="cw">
                                      <p:cBhvr>
                                        <p:cTn id="34" dur="500" fill="hold"/>
                                        <p:tgtEl>
                                          <p:spTgt spid="28"/>
                                        </p:tgtEl>
                                        <p:attrNameLst>
                                          <p:attrName>stroke.color</p:attrName>
                                        </p:attrNameLst>
                                      </p:cBhvr>
                                      <p:by>
                                        <p:hsl h="-7200000" s="0" l="0"/>
                                      </p:by>
                                    </p:animClr>
                                    <p:set>
                                      <p:cBhvr>
                                        <p:cTn id="35" dur="500" fill="hold"/>
                                        <p:tgtEl>
                                          <p:spTgt spid="28"/>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7" restart="whenNotActive" fill="hold" evtFilter="cancelBubble" nodeType="interactiveSeq">
                <p:stCondLst>
                  <p:cond evt="onClick" delay="0">
                    <p:tgtEl>
                      <p:spTgt spid="94235"/>
                    </p:tgtEl>
                  </p:cond>
                </p:stCondLst>
                <p:endSync evt="end" delay="0">
                  <p:rtn val="all"/>
                </p:endSync>
                <p:childTnLst>
                  <p:par>
                    <p:cTn id="38" fill="hold" nodeType="clickPar">
                      <p:stCondLst>
                        <p:cond delay="0"/>
                      </p:stCondLst>
                      <p:childTnLst>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94227" grpId="0" animBg="1"/>
      <p:bldP spid="94229" grpId="0" animBg="1"/>
      <p:bldP spid="94230" grpId="0" animBg="1"/>
      <p:bldP spid="94231" grpId="0" animBg="1"/>
      <p:bldP spid="94232" grpId="0" animBg="1"/>
      <p:bldP spid="94233" grpId="0" animBg="1"/>
      <p:bldP spid="94234" grpId="0" animBg="1"/>
      <p:bldP spid="26" grpId="0" animBg="1"/>
      <p:bldP spid="28" grpId="0" animBg="1"/>
      <p:bldP spid="28" grpId="1" animBg="1"/>
      <p:bldP spid="29" grpId="0" animBg="1"/>
      <p:bldP spid="30"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6286500" y="6207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469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57500" y="1295401"/>
            <a:ext cx="7581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Nhiệm vụ của các tổ chức, doanh nghiệp trong xây dựng nền quốc phòng toàn dân, an ninh nhân dân là:</a:t>
            </a:r>
          </a:p>
        </p:txBody>
      </p:sp>
      <p:sp>
        <p:nvSpPr>
          <p:cNvPr id="65541" name="AutoShape 5"/>
          <p:cNvSpPr>
            <a:spLocks noChangeArrowheads="1"/>
          </p:cNvSpPr>
          <p:nvPr/>
        </p:nvSpPr>
        <p:spPr bwMode="auto">
          <a:xfrm>
            <a:off x="1943100" y="2514601"/>
            <a:ext cx="4038600" cy="12493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Thực hiện đúng các </a:t>
            </a:r>
          </a:p>
          <a:p>
            <a:pPr algn="ctr">
              <a:spcBef>
                <a:spcPct val="0"/>
              </a:spcBef>
              <a:buFontTx/>
              <a:buNone/>
            </a:pPr>
            <a:r>
              <a:rPr lang="en-US" altLang="en-US" sz="2400"/>
              <a:t>quy định của pháp luật</a:t>
            </a:r>
          </a:p>
        </p:txBody>
      </p:sp>
      <p:sp>
        <p:nvSpPr>
          <p:cNvPr id="65546" name="AutoShape 10"/>
          <p:cNvSpPr>
            <a:spLocks noChangeArrowheads="1"/>
          </p:cNvSpPr>
          <p:nvPr/>
        </p:nvSpPr>
        <p:spPr bwMode="auto">
          <a:xfrm>
            <a:off x="6248400" y="41148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Cử người tham gia </a:t>
            </a:r>
          </a:p>
          <a:p>
            <a:pPr algn="ctr" eaLnBrk="1" hangingPunct="1">
              <a:spcBef>
                <a:spcPct val="0"/>
              </a:spcBef>
              <a:buFontTx/>
              <a:buNone/>
            </a:pPr>
            <a:r>
              <a:rPr lang="en-US" altLang="en-US" sz="2400"/>
              <a:t>vào lực lượng vũ trang</a:t>
            </a:r>
            <a:endParaRPr lang="en-US" altLang="en-US" sz="2400" b="1"/>
          </a:p>
        </p:txBody>
      </p:sp>
      <p:sp>
        <p:nvSpPr>
          <p:cNvPr id="62472" name="Text Box 16"/>
          <p:cNvSpPr txBox="1">
            <a:spLocks noChangeArrowheads="1"/>
          </p:cNvSpPr>
          <p:nvPr/>
        </p:nvSpPr>
        <p:spPr bwMode="auto">
          <a:xfrm>
            <a:off x="1770064" y="1508126"/>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56</a:t>
            </a:r>
          </a:p>
        </p:txBody>
      </p:sp>
      <p:pic>
        <p:nvPicPr>
          <p:cNvPr id="11470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7" name="Oval 19"/>
          <p:cNvSpPr>
            <a:spLocks noChangeArrowheads="1"/>
          </p:cNvSpPr>
          <p:nvPr/>
        </p:nvSpPr>
        <p:spPr bwMode="auto">
          <a:xfrm>
            <a:off x="6286500" y="62007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14709" name="Oval 21"/>
          <p:cNvSpPr>
            <a:spLocks noChangeArrowheads="1"/>
          </p:cNvSpPr>
          <p:nvPr/>
        </p:nvSpPr>
        <p:spPr bwMode="auto">
          <a:xfrm>
            <a:off x="62865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4710" name="Oval 22"/>
          <p:cNvSpPr>
            <a:spLocks noChangeArrowheads="1"/>
          </p:cNvSpPr>
          <p:nvPr/>
        </p:nvSpPr>
        <p:spPr bwMode="auto">
          <a:xfrm>
            <a:off x="62865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4711" name="Oval 23"/>
          <p:cNvSpPr>
            <a:spLocks noChangeArrowheads="1"/>
          </p:cNvSpPr>
          <p:nvPr/>
        </p:nvSpPr>
        <p:spPr bwMode="auto">
          <a:xfrm>
            <a:off x="6297613"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4712" name="Oval 24"/>
          <p:cNvSpPr>
            <a:spLocks noChangeArrowheads="1"/>
          </p:cNvSpPr>
          <p:nvPr/>
        </p:nvSpPr>
        <p:spPr bwMode="auto">
          <a:xfrm>
            <a:off x="6297613" y="6207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4713" name="Oval 25"/>
          <p:cNvSpPr>
            <a:spLocks noChangeArrowheads="1"/>
          </p:cNvSpPr>
          <p:nvPr/>
        </p:nvSpPr>
        <p:spPr bwMode="auto">
          <a:xfrm>
            <a:off x="6297613"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4714" name="Oval 26"/>
          <p:cNvSpPr>
            <a:spLocks noChangeArrowheads="1"/>
          </p:cNvSpPr>
          <p:nvPr/>
        </p:nvSpPr>
        <p:spPr bwMode="auto">
          <a:xfrm>
            <a:off x="6280150"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4715" name="Text Box 27"/>
          <p:cNvSpPr txBox="1">
            <a:spLocks noChangeArrowheads="1"/>
          </p:cNvSpPr>
          <p:nvPr/>
        </p:nvSpPr>
        <p:spPr bwMode="auto">
          <a:xfrm>
            <a:off x="4953000" y="6251576"/>
            <a:ext cx="990600" cy="366713"/>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248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5" name="Text Box 69"/>
          <p:cNvSpPr txBox="1">
            <a:spLocks noChangeArrowheads="1"/>
          </p:cNvSpPr>
          <p:nvPr/>
        </p:nvSpPr>
        <p:spPr bwMode="auto">
          <a:xfrm>
            <a:off x="2133600" y="8382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30176"/>
            <a:ext cx="12192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943100" y="41148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Xây dựng lực lượng </a:t>
            </a:r>
          </a:p>
          <a:p>
            <a:pPr algn="ctr" eaLnBrk="1" hangingPunct="1">
              <a:spcBef>
                <a:spcPct val="0"/>
              </a:spcBef>
              <a:buFontTx/>
              <a:buNone/>
            </a:pPr>
            <a:r>
              <a:rPr lang="en-US" altLang="en-US" sz="2400"/>
              <a:t>dân quân tự vệ vững mạnh</a:t>
            </a:r>
            <a:endParaRPr lang="en-US" altLang="en-US" sz="2400" b="1"/>
          </a:p>
        </p:txBody>
      </p:sp>
      <p:sp>
        <p:nvSpPr>
          <p:cNvPr id="27" name="AutoShape 10"/>
          <p:cNvSpPr>
            <a:spLocks noChangeArrowheads="1"/>
          </p:cNvSpPr>
          <p:nvPr/>
        </p:nvSpPr>
        <p:spPr bwMode="auto">
          <a:xfrm>
            <a:off x="6248400" y="25146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Ủng hộ vật chất, tinh thần </a:t>
            </a:r>
          </a:p>
          <a:p>
            <a:pPr algn="ctr" eaLnBrk="1" hangingPunct="1">
              <a:spcBef>
                <a:spcPct val="0"/>
              </a:spcBef>
              <a:buFontTx/>
              <a:buNone/>
            </a:pPr>
            <a:r>
              <a:rPr lang="en-US" altLang="en-US" sz="2400"/>
              <a:t>cho lực lượng vũ trang</a:t>
            </a:r>
            <a:endParaRPr lang="en-US" altLang="en-US" sz="2400" b="1"/>
          </a:p>
        </p:txBody>
      </p:sp>
      <p:pic>
        <p:nvPicPr>
          <p:cNvPr id="6249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2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2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2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469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4706"/>
                </p:tgtEl>
              </p:cMediaNode>
            </p:audio>
            <p:seq concurrent="1" nextAc="seek">
              <p:cTn id="38" restart="whenNotActive" fill="hold" evtFilter="cancelBubble" nodeType="interactiveSeq">
                <p:stCondLst>
                  <p:cond evt="onClick" delay="0">
                    <p:tgtEl>
                      <p:spTgt spid="11471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4714"/>
                                        </p:tgtEl>
                                      </p:cBhvr>
                                    </p:animEffect>
                                    <p:set>
                                      <p:cBhvr>
                                        <p:cTn id="43"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4713"/>
                                        </p:tgtEl>
                                      </p:cBhvr>
                                    </p:animEffect>
                                    <p:set>
                                      <p:cBhvr>
                                        <p:cTn id="47"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4712"/>
                                        </p:tgtEl>
                                      </p:cBhvr>
                                    </p:animEffect>
                                    <p:set>
                                      <p:cBhvr>
                                        <p:cTn id="51"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4711"/>
                                        </p:tgtEl>
                                      </p:cBhvr>
                                    </p:animEffect>
                                    <p:set>
                                      <p:cBhvr>
                                        <p:cTn id="55"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4710"/>
                                        </p:tgtEl>
                                      </p:cBhvr>
                                    </p:animEffect>
                                    <p:set>
                                      <p:cBhvr>
                                        <p:cTn id="59"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4709"/>
                                        </p:tgtEl>
                                      </p:cBhvr>
                                    </p:animEffect>
                                    <p:set>
                                      <p:cBhvr>
                                        <p:cTn id="63"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4707"/>
                                        </p:tgtEl>
                                      </p:cBhvr>
                                    </p:animEffect>
                                    <p:set>
                                      <p:cBhvr>
                                        <p:cTn id="67"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4690"/>
                                        </p:tgtEl>
                                      </p:cBhvr>
                                    </p:animEffect>
                                    <p:set>
                                      <p:cBhvr>
                                        <p:cTn id="71"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26" grpId="0" animBg="1"/>
      <p:bldP spid="27"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p:cNvSpPr>
            <a:spLocks noChangeArrowheads="1"/>
          </p:cNvSpPr>
          <p:nvPr/>
        </p:nvSpPr>
        <p:spPr bwMode="auto">
          <a:xfrm>
            <a:off x="6261100" y="6203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571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715000"/>
            <a:ext cx="9144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73376" y="1143000"/>
            <a:ext cx="7654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Nội dung giáo dục quốc phòng, an ninh cho mọi đối tượng, trong đó giáo dục âm mưu, thủ đoạn  của địch nhằm làm cho mọi người, mọi tổ chức:</a:t>
            </a:r>
          </a:p>
        </p:txBody>
      </p:sp>
      <p:sp>
        <p:nvSpPr>
          <p:cNvPr id="65541" name="AutoShape 5"/>
          <p:cNvSpPr>
            <a:spLocks noChangeArrowheads="1"/>
          </p:cNvSpPr>
          <p:nvPr/>
        </p:nvSpPr>
        <p:spPr bwMode="auto">
          <a:xfrm>
            <a:off x="6172201" y="2743200"/>
            <a:ext cx="393541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Biết tự bảo vệ trước </a:t>
            </a:r>
          </a:p>
          <a:p>
            <a:pPr algn="ctr">
              <a:spcBef>
                <a:spcPct val="0"/>
              </a:spcBef>
              <a:buFontTx/>
              <a:buNone/>
            </a:pPr>
            <a:r>
              <a:rPr lang="en-US" altLang="en-US" sz="2400"/>
              <a:t>sự chống phá của </a:t>
            </a:r>
          </a:p>
          <a:p>
            <a:pPr algn="ctr">
              <a:spcBef>
                <a:spcPct val="0"/>
              </a:spcBef>
              <a:buFontTx/>
              <a:buNone/>
            </a:pPr>
            <a:r>
              <a:rPr lang="en-US" altLang="en-US" sz="2400"/>
              <a:t>các thế lực thù địch</a:t>
            </a:r>
          </a:p>
        </p:txBody>
      </p:sp>
      <p:sp>
        <p:nvSpPr>
          <p:cNvPr id="65549" name="AutoShape 13"/>
          <p:cNvSpPr>
            <a:spLocks noChangeArrowheads="1"/>
          </p:cNvSpPr>
          <p:nvPr/>
        </p:nvSpPr>
        <p:spPr bwMode="auto">
          <a:xfrm>
            <a:off x="6172201" y="4249738"/>
            <a:ext cx="393541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Nhận diện đối tượng </a:t>
            </a:r>
          </a:p>
          <a:p>
            <a:pPr algn="ctr">
              <a:spcBef>
                <a:spcPct val="0"/>
              </a:spcBef>
              <a:buFontTx/>
              <a:buNone/>
            </a:pPr>
            <a:r>
              <a:rPr lang="en-US" altLang="en-US" sz="2400"/>
              <a:t>tác chiến để tự bảo vệ </a:t>
            </a:r>
          </a:p>
          <a:p>
            <a:pPr algn="ctr">
              <a:spcBef>
                <a:spcPct val="0"/>
              </a:spcBef>
              <a:buFontTx/>
              <a:buNone/>
            </a:pPr>
            <a:r>
              <a:rPr lang="en-US" altLang="en-US" sz="2400"/>
              <a:t>bản thân, tổ chức</a:t>
            </a:r>
            <a:endParaRPr lang="vi-VN" altLang="en-US" sz="2400" b="1"/>
          </a:p>
        </p:txBody>
      </p:sp>
      <p:sp>
        <p:nvSpPr>
          <p:cNvPr id="63496" name="Text Box 16"/>
          <p:cNvSpPr txBox="1">
            <a:spLocks noChangeArrowheads="1"/>
          </p:cNvSpPr>
          <p:nvPr/>
        </p:nvSpPr>
        <p:spPr bwMode="auto">
          <a:xfrm>
            <a:off x="1622426" y="1355726"/>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57</a:t>
            </a:r>
          </a:p>
        </p:txBody>
      </p:sp>
      <p:pic>
        <p:nvPicPr>
          <p:cNvPr id="11573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Oval 19"/>
          <p:cNvSpPr>
            <a:spLocks noChangeArrowheads="1"/>
          </p:cNvSpPr>
          <p:nvPr/>
        </p:nvSpPr>
        <p:spPr bwMode="auto">
          <a:xfrm>
            <a:off x="62611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15733" name="Oval 21"/>
          <p:cNvSpPr>
            <a:spLocks noChangeArrowheads="1"/>
          </p:cNvSpPr>
          <p:nvPr/>
        </p:nvSpPr>
        <p:spPr bwMode="auto">
          <a:xfrm>
            <a:off x="62611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5734" name="Oval 22"/>
          <p:cNvSpPr>
            <a:spLocks noChangeArrowheads="1"/>
          </p:cNvSpPr>
          <p:nvPr/>
        </p:nvSpPr>
        <p:spPr bwMode="auto">
          <a:xfrm>
            <a:off x="6261100" y="6203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5735" name="Oval 23"/>
          <p:cNvSpPr>
            <a:spLocks noChangeArrowheads="1"/>
          </p:cNvSpPr>
          <p:nvPr/>
        </p:nvSpPr>
        <p:spPr bwMode="auto">
          <a:xfrm>
            <a:off x="6261100"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5736" name="Oval 24"/>
          <p:cNvSpPr>
            <a:spLocks noChangeArrowheads="1"/>
          </p:cNvSpPr>
          <p:nvPr/>
        </p:nvSpPr>
        <p:spPr bwMode="auto">
          <a:xfrm>
            <a:off x="6261100" y="6203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5737" name="Oval 25"/>
          <p:cNvSpPr>
            <a:spLocks noChangeArrowheads="1"/>
          </p:cNvSpPr>
          <p:nvPr/>
        </p:nvSpPr>
        <p:spPr bwMode="auto">
          <a:xfrm>
            <a:off x="626110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5738" name="Oval 26"/>
          <p:cNvSpPr>
            <a:spLocks noChangeArrowheads="1"/>
          </p:cNvSpPr>
          <p:nvPr/>
        </p:nvSpPr>
        <p:spPr bwMode="auto">
          <a:xfrm>
            <a:off x="6261100" y="62039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5739" name="Text Box 27"/>
          <p:cNvSpPr txBox="1">
            <a:spLocks noChangeArrowheads="1"/>
          </p:cNvSpPr>
          <p:nvPr/>
        </p:nvSpPr>
        <p:spPr bwMode="auto">
          <a:xfrm>
            <a:off x="4953000" y="6262688"/>
            <a:ext cx="9906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3508"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9" name="Text Box 69"/>
          <p:cNvSpPr txBox="1">
            <a:spLocks noChangeArrowheads="1"/>
          </p:cNvSpPr>
          <p:nvPr/>
        </p:nvSpPr>
        <p:spPr bwMode="auto">
          <a:xfrm>
            <a:off x="2057400" y="762001"/>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1"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23826"/>
            <a:ext cx="1219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28800" y="2763838"/>
            <a:ext cx="4038600" cy="12747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Nhận rõ bộ mặt </a:t>
            </a:r>
          </a:p>
          <a:p>
            <a:pPr algn="ctr" eaLnBrk="1" hangingPunct="1">
              <a:spcBef>
                <a:spcPct val="0"/>
              </a:spcBef>
              <a:buFontTx/>
              <a:buNone/>
            </a:pPr>
            <a:r>
              <a:rPr lang="en-US" altLang="en-US" sz="2400"/>
              <a:t>kẻ thù để lên án chủ nghĩa </a:t>
            </a:r>
          </a:p>
          <a:p>
            <a:pPr algn="ctr" eaLnBrk="1" hangingPunct="1">
              <a:spcBef>
                <a:spcPct val="0"/>
              </a:spcBef>
              <a:buFontTx/>
              <a:buNone/>
            </a:pPr>
            <a:r>
              <a:rPr lang="en-US" altLang="en-US" sz="2400"/>
              <a:t>đế quốc, phản động</a:t>
            </a:r>
            <a:endParaRPr lang="en-US" altLang="en-US" sz="2400" b="1"/>
          </a:p>
        </p:txBody>
      </p:sp>
      <p:sp>
        <p:nvSpPr>
          <p:cNvPr id="28" name="AutoShape 13"/>
          <p:cNvSpPr>
            <a:spLocks noChangeArrowheads="1"/>
          </p:cNvSpPr>
          <p:nvPr/>
        </p:nvSpPr>
        <p:spPr bwMode="auto">
          <a:xfrm>
            <a:off x="1828800" y="4249738"/>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Biết được bản chất </a:t>
            </a:r>
          </a:p>
          <a:p>
            <a:pPr algn="ctr" eaLnBrk="1" hangingPunct="1">
              <a:spcBef>
                <a:spcPct val="0"/>
              </a:spcBef>
              <a:buFontTx/>
              <a:buNone/>
            </a:pPr>
            <a:r>
              <a:rPr lang="en-US" altLang="en-US" sz="2400"/>
              <a:t>của kẻ thù để phòng tránh </a:t>
            </a:r>
          </a:p>
          <a:p>
            <a:pPr algn="ctr" eaLnBrk="1" hangingPunct="1">
              <a:spcBef>
                <a:spcPct val="0"/>
              </a:spcBef>
              <a:buFontTx/>
              <a:buNone/>
            </a:pPr>
            <a:r>
              <a:rPr lang="en-US" altLang="en-US" sz="2400"/>
              <a:t>có hiệu quả</a:t>
            </a:r>
            <a:endParaRPr lang="en-US" altLang="en-US" sz="2400" b="1"/>
          </a:p>
        </p:txBody>
      </p:sp>
      <p:pic>
        <p:nvPicPr>
          <p:cNvPr id="63514"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3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3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3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3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571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5730"/>
                </p:tgtEl>
              </p:cMediaNode>
            </p:audio>
            <p:seq concurrent="1" nextAc="seek">
              <p:cTn id="38" restart="whenNotActive" fill="hold" evtFilter="cancelBubble" nodeType="interactiveSeq">
                <p:stCondLst>
                  <p:cond evt="onClick" delay="0">
                    <p:tgtEl>
                      <p:spTgt spid="11573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5738"/>
                                        </p:tgtEl>
                                      </p:cBhvr>
                                    </p:animEffect>
                                    <p:set>
                                      <p:cBhvr>
                                        <p:cTn id="43"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5737"/>
                                        </p:tgtEl>
                                      </p:cBhvr>
                                    </p:animEffect>
                                    <p:set>
                                      <p:cBhvr>
                                        <p:cTn id="47"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5736"/>
                                        </p:tgtEl>
                                      </p:cBhvr>
                                    </p:animEffect>
                                    <p:set>
                                      <p:cBhvr>
                                        <p:cTn id="51"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5735"/>
                                        </p:tgtEl>
                                      </p:cBhvr>
                                    </p:animEffect>
                                    <p:set>
                                      <p:cBhvr>
                                        <p:cTn id="55"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5734"/>
                                        </p:tgtEl>
                                      </p:cBhvr>
                                    </p:animEffect>
                                    <p:set>
                                      <p:cBhvr>
                                        <p:cTn id="59"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5733"/>
                                        </p:tgtEl>
                                      </p:cBhvr>
                                    </p:animEffect>
                                    <p:set>
                                      <p:cBhvr>
                                        <p:cTn id="63"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5731"/>
                                        </p:tgtEl>
                                      </p:cBhvr>
                                    </p:animEffect>
                                    <p:set>
                                      <p:cBhvr>
                                        <p:cTn id="67"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5714"/>
                                        </p:tgtEl>
                                      </p:cBhvr>
                                    </p:animEffect>
                                    <p:set>
                                      <p:cBhvr>
                                        <p:cTn id="71"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p:cNvSpPr>
            <a:spLocks noChangeArrowheads="1"/>
          </p:cNvSpPr>
          <p:nvPr/>
        </p:nvSpPr>
        <p:spPr bwMode="auto">
          <a:xfrm>
            <a:off x="64865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674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19439" y="1304926"/>
            <a:ext cx="70199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khu vực phòng thủ tỉnh (thành phố) </a:t>
            </a:r>
          </a:p>
          <a:p>
            <a:pPr algn="ctr">
              <a:buFontTx/>
              <a:buNone/>
            </a:pPr>
            <a:r>
              <a:rPr lang="en-US" altLang="en-US" sz="2400" i="1"/>
              <a:t>sẽ tạo nền tảng cho:</a:t>
            </a:r>
          </a:p>
        </p:txBody>
      </p:sp>
      <p:sp>
        <p:nvSpPr>
          <p:cNvPr id="65541" name="AutoShape 5"/>
          <p:cNvSpPr>
            <a:spLocks noChangeArrowheads="1"/>
          </p:cNvSpPr>
          <p:nvPr/>
        </p:nvSpPr>
        <p:spPr bwMode="auto">
          <a:xfrm>
            <a:off x="1828800" y="4114801"/>
            <a:ext cx="4038600" cy="12493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C. Thế trận quốc phòng </a:t>
            </a:r>
          </a:p>
          <a:p>
            <a:pPr algn="ctr">
              <a:buFontTx/>
              <a:buNone/>
            </a:pPr>
            <a:r>
              <a:rPr lang="en-US" altLang="en-US" sz="2400"/>
              <a:t>toàn dân, an ninh nhân dân</a:t>
            </a:r>
          </a:p>
        </p:txBody>
      </p:sp>
      <p:sp>
        <p:nvSpPr>
          <p:cNvPr id="65549" name="AutoShape 13"/>
          <p:cNvSpPr>
            <a:spLocks noChangeArrowheads="1"/>
          </p:cNvSpPr>
          <p:nvPr/>
        </p:nvSpPr>
        <p:spPr bwMode="auto">
          <a:xfrm>
            <a:off x="6243638" y="4114801"/>
            <a:ext cx="3967162" cy="12493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t> </a:t>
            </a:r>
            <a:r>
              <a:rPr lang="en-US" altLang="en-US" sz="2400"/>
              <a:t> D. Xây dựng khu vực phòng </a:t>
            </a:r>
          </a:p>
          <a:p>
            <a:pPr algn="ctr" eaLnBrk="1" hangingPunct="1">
              <a:spcBef>
                <a:spcPct val="0"/>
              </a:spcBef>
              <a:buFontTx/>
              <a:buNone/>
            </a:pPr>
            <a:r>
              <a:rPr lang="en-US" altLang="en-US" sz="2400"/>
              <a:t>thủ và phòng thủ then chốt</a:t>
            </a:r>
            <a:endParaRPr lang="en-US" altLang="en-US" sz="2800" b="1">
              <a:latin typeface="Times New Roman" panose="02020603050405020304" pitchFamily="18" charset="0"/>
              <a:cs typeface="Times New Roman" panose="02020603050405020304" pitchFamily="18" charset="0"/>
            </a:endParaRPr>
          </a:p>
        </p:txBody>
      </p:sp>
      <p:sp>
        <p:nvSpPr>
          <p:cNvPr id="64520" name="Text Box 16"/>
          <p:cNvSpPr txBox="1">
            <a:spLocks noChangeArrowheads="1"/>
          </p:cNvSpPr>
          <p:nvPr/>
        </p:nvSpPr>
        <p:spPr bwMode="auto">
          <a:xfrm>
            <a:off x="16875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58</a:t>
            </a:r>
          </a:p>
        </p:txBody>
      </p:sp>
      <p:pic>
        <p:nvPicPr>
          <p:cNvPr id="11675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5" name="Oval 19"/>
          <p:cNvSpPr>
            <a:spLocks noChangeArrowheads="1"/>
          </p:cNvSpPr>
          <p:nvPr/>
        </p:nvSpPr>
        <p:spPr bwMode="auto">
          <a:xfrm>
            <a:off x="6477000"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16757" name="Oval 21"/>
          <p:cNvSpPr>
            <a:spLocks noChangeArrowheads="1"/>
          </p:cNvSpPr>
          <p:nvPr/>
        </p:nvSpPr>
        <p:spPr bwMode="auto">
          <a:xfrm>
            <a:off x="64865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6758" name="Oval 22"/>
          <p:cNvSpPr>
            <a:spLocks noChangeArrowheads="1"/>
          </p:cNvSpPr>
          <p:nvPr/>
        </p:nvSpPr>
        <p:spPr bwMode="auto">
          <a:xfrm>
            <a:off x="6477000"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6759" name="Oval 23"/>
          <p:cNvSpPr>
            <a:spLocks noChangeArrowheads="1"/>
          </p:cNvSpPr>
          <p:nvPr/>
        </p:nvSpPr>
        <p:spPr bwMode="auto">
          <a:xfrm>
            <a:off x="6477000"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6760" name="Oval 24"/>
          <p:cNvSpPr>
            <a:spLocks noChangeArrowheads="1"/>
          </p:cNvSpPr>
          <p:nvPr/>
        </p:nvSpPr>
        <p:spPr bwMode="auto">
          <a:xfrm>
            <a:off x="64865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6761" name="Oval 25"/>
          <p:cNvSpPr>
            <a:spLocks noChangeArrowheads="1"/>
          </p:cNvSpPr>
          <p:nvPr/>
        </p:nvSpPr>
        <p:spPr bwMode="auto">
          <a:xfrm>
            <a:off x="6486525"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6762" name="Oval 26"/>
          <p:cNvSpPr>
            <a:spLocks noChangeArrowheads="1"/>
          </p:cNvSpPr>
          <p:nvPr/>
        </p:nvSpPr>
        <p:spPr bwMode="auto">
          <a:xfrm>
            <a:off x="6464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6763" name="Text Box 27"/>
          <p:cNvSpPr txBox="1">
            <a:spLocks noChangeArrowheads="1"/>
          </p:cNvSpPr>
          <p:nvPr/>
        </p:nvSpPr>
        <p:spPr bwMode="auto">
          <a:xfrm>
            <a:off x="49530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4532"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3" name="Text Box 69"/>
          <p:cNvSpPr txBox="1">
            <a:spLocks noChangeArrowheads="1"/>
          </p:cNvSpPr>
          <p:nvPr/>
        </p:nvSpPr>
        <p:spPr bwMode="auto">
          <a:xfrm>
            <a:off x="2057400" y="8350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5"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828800" y="2438401"/>
            <a:ext cx="4038600" cy="1325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t> </a:t>
            </a:r>
            <a:r>
              <a:rPr lang="en-US" altLang="en-US" sz="2400"/>
              <a:t> A. Xây dựng lực lượng vũ </a:t>
            </a:r>
          </a:p>
          <a:p>
            <a:pPr algn="ctr" eaLnBrk="1" hangingPunct="1">
              <a:spcBef>
                <a:spcPct val="0"/>
              </a:spcBef>
              <a:buFontTx/>
              <a:buNone/>
            </a:pPr>
            <a:r>
              <a:rPr lang="en-US" altLang="en-US" sz="2400"/>
              <a:t>trang nhân dân vững mạnh</a:t>
            </a:r>
            <a:endParaRPr lang="en-US" altLang="en-US" sz="2800" b="1">
              <a:latin typeface="Times New Roman" panose="02020603050405020304" pitchFamily="18" charset="0"/>
              <a:cs typeface="Times New Roman" panose="02020603050405020304" pitchFamily="18" charset="0"/>
            </a:endParaRPr>
          </a:p>
        </p:txBody>
      </p:sp>
      <p:sp>
        <p:nvSpPr>
          <p:cNvPr id="27" name="AutoShape 13"/>
          <p:cNvSpPr>
            <a:spLocks noChangeArrowheads="1"/>
          </p:cNvSpPr>
          <p:nvPr/>
        </p:nvSpPr>
        <p:spPr bwMode="auto">
          <a:xfrm>
            <a:off x="6243638" y="2438401"/>
            <a:ext cx="3967162" cy="1325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B. Thế trận chiến tranh </a:t>
            </a:r>
          </a:p>
          <a:p>
            <a:pPr algn="ctr" eaLnBrk="1" hangingPunct="1">
              <a:spcBef>
                <a:spcPct val="0"/>
              </a:spcBef>
              <a:buFontTx/>
              <a:buNone/>
            </a:pPr>
            <a:r>
              <a:rPr lang="en-US" altLang="en-US" sz="2400"/>
              <a:t>nhân dân bảo vệ Tổ quốc</a:t>
            </a:r>
            <a:endParaRPr lang="en-US" altLang="en-US" sz="2800" b="1">
              <a:latin typeface="Times New Roman" panose="02020603050405020304" pitchFamily="18" charset="0"/>
              <a:cs typeface="Times New Roman" panose="02020603050405020304" pitchFamily="18" charset="0"/>
            </a:endParaRPr>
          </a:p>
        </p:txBody>
      </p:sp>
      <p:pic>
        <p:nvPicPr>
          <p:cNvPr id="64538"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0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674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6754"/>
                </p:tgtEl>
              </p:cMediaNode>
            </p:audio>
            <p:seq concurrent="1" nextAc="seek">
              <p:cTn id="38" restart="whenNotActive" fill="hold" evtFilter="cancelBubble" nodeType="interactiveSeq">
                <p:stCondLst>
                  <p:cond evt="onClick" delay="0">
                    <p:tgtEl>
                      <p:spTgt spid="11676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6762"/>
                                        </p:tgtEl>
                                      </p:cBhvr>
                                    </p:animEffect>
                                    <p:set>
                                      <p:cBhvr>
                                        <p:cTn id="43"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6761"/>
                                        </p:tgtEl>
                                      </p:cBhvr>
                                    </p:animEffect>
                                    <p:set>
                                      <p:cBhvr>
                                        <p:cTn id="47"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6760"/>
                                        </p:tgtEl>
                                      </p:cBhvr>
                                    </p:animEffect>
                                    <p:set>
                                      <p:cBhvr>
                                        <p:cTn id="51"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6759"/>
                                        </p:tgtEl>
                                      </p:cBhvr>
                                    </p:animEffect>
                                    <p:set>
                                      <p:cBhvr>
                                        <p:cTn id="55"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6758"/>
                                        </p:tgtEl>
                                      </p:cBhvr>
                                    </p:animEffect>
                                    <p:set>
                                      <p:cBhvr>
                                        <p:cTn id="59"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6757"/>
                                        </p:tgtEl>
                                      </p:cBhvr>
                                    </p:animEffect>
                                    <p:set>
                                      <p:cBhvr>
                                        <p:cTn id="63"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6755"/>
                                        </p:tgtEl>
                                      </p:cBhvr>
                                    </p:animEffect>
                                    <p:set>
                                      <p:cBhvr>
                                        <p:cTn id="67"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6738"/>
                                        </p:tgtEl>
                                      </p:cBhvr>
                                    </p:animEffect>
                                    <p:set>
                                      <p:cBhvr>
                                        <p:cTn id="71"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26" grpId="0" animBg="1"/>
      <p:bldP spid="27"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777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9" name="Oval 19"/>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5541"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774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7782" name="Oval 2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7783" name="Oval 23"/>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7784" name="Oval 24"/>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7785" name="Oval 25"/>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7786" name="Oval 26"/>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7787" name="Text Box 27"/>
          <p:cNvSpPr txBox="1">
            <a:spLocks noChangeArrowheads="1"/>
          </p:cNvSpPr>
          <p:nvPr/>
        </p:nvSpPr>
        <p:spPr bwMode="auto">
          <a:xfrm>
            <a:off x="4953000" y="6186488"/>
            <a:ext cx="10160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555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1"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5552"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143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76400" y="5719764"/>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p:cNvSpPr txBox="1">
            <a:spLocks noChangeArrowheads="1"/>
          </p:cNvSpPr>
          <p:nvPr/>
        </p:nvSpPr>
        <p:spPr bwMode="auto">
          <a:xfrm>
            <a:off x="2819400" y="11430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Tập trung đẩy mạnh công nghiệp hóa, hiện đại hóa đất nước, xây dựng nền kinh tế độc lập, tự chủ là nội dung cần tập trung trong xây dựng:</a:t>
            </a:r>
          </a:p>
        </p:txBody>
      </p:sp>
      <p:sp>
        <p:nvSpPr>
          <p:cNvPr id="28" name="AutoShape 5"/>
          <p:cNvSpPr>
            <a:spLocks noChangeArrowheads="1"/>
          </p:cNvSpPr>
          <p:nvPr/>
        </p:nvSpPr>
        <p:spPr bwMode="auto">
          <a:xfrm>
            <a:off x="6210300" y="2876550"/>
            <a:ext cx="3810000" cy="10668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B. Tiềm lực kinh tế</a:t>
            </a:r>
          </a:p>
        </p:txBody>
      </p:sp>
      <p:sp>
        <p:nvSpPr>
          <p:cNvPr id="30" name="AutoShape 13"/>
          <p:cNvSpPr>
            <a:spLocks noChangeArrowheads="1"/>
          </p:cNvSpPr>
          <p:nvPr/>
        </p:nvSpPr>
        <p:spPr bwMode="auto">
          <a:xfrm>
            <a:off x="2057400" y="4419600"/>
            <a:ext cx="3886200" cy="10668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Công nghiệp quốc phòng</a:t>
            </a:r>
            <a:endParaRPr lang="en-US" altLang="en-US" sz="2800" b="1">
              <a:latin typeface="Times New Roman" panose="02020603050405020304" pitchFamily="18" charset="0"/>
              <a:cs typeface="Times New Roman" panose="02020603050405020304" pitchFamily="18" charset="0"/>
            </a:endParaRPr>
          </a:p>
        </p:txBody>
      </p:sp>
      <p:sp>
        <p:nvSpPr>
          <p:cNvPr id="65558" name="Text Box 16"/>
          <p:cNvSpPr txBox="1">
            <a:spLocks noChangeArrowheads="1"/>
          </p:cNvSpPr>
          <p:nvPr/>
        </p:nvSpPr>
        <p:spPr bwMode="auto">
          <a:xfrm>
            <a:off x="1711326" y="1355726"/>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59</a:t>
            </a:r>
          </a:p>
        </p:txBody>
      </p:sp>
      <p:sp>
        <p:nvSpPr>
          <p:cNvPr id="26" name="AutoShape 13"/>
          <p:cNvSpPr>
            <a:spLocks noChangeArrowheads="1"/>
          </p:cNvSpPr>
          <p:nvPr/>
        </p:nvSpPr>
        <p:spPr bwMode="auto">
          <a:xfrm>
            <a:off x="6210300" y="4419600"/>
            <a:ext cx="3810000" cy="10668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Tiềm lực quốc phòng </a:t>
            </a:r>
            <a:endParaRPr lang="vi-VN" altLang="en-US" sz="2400" b="1"/>
          </a:p>
        </p:txBody>
      </p:sp>
      <p:sp>
        <p:nvSpPr>
          <p:cNvPr id="29" name="AutoShape 13"/>
          <p:cNvSpPr>
            <a:spLocks noChangeArrowheads="1"/>
          </p:cNvSpPr>
          <p:nvPr/>
        </p:nvSpPr>
        <p:spPr bwMode="auto">
          <a:xfrm>
            <a:off x="2057400" y="2876550"/>
            <a:ext cx="3886200" cy="10668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Sức mạnh kinh tế</a:t>
            </a:r>
            <a:endParaRPr lang="en-US" altLang="en-US" sz="2800" b="1">
              <a:latin typeface="Times New Roman" panose="02020603050405020304" pitchFamily="18" charset="0"/>
              <a:cs typeface="Times New Roman" panose="02020603050405020304" pitchFamily="18" charset="0"/>
            </a:endParaRPr>
          </a:p>
        </p:txBody>
      </p:sp>
      <p:pic>
        <p:nvPicPr>
          <p:cNvPr id="6556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3" descr="ani32">
            <a:hlinkClick r:id="rId15"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436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536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63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36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17778"/>
                </p:tgtEl>
              </p:cMediaNode>
            </p:audio>
            <p:seq concurrent="1" nextAc="seek">
              <p:cTn id="27" restart="whenNotActive" fill="hold" evtFilter="cancelBubble" nodeType="interactiveSeq">
                <p:stCondLst>
                  <p:cond evt="onClick" delay="0">
                    <p:tgtEl>
                      <p:spTgt spid="117787"/>
                    </p:tgtEl>
                  </p:cond>
                </p:stCondLst>
                <p:endSync evt="end" delay="0">
                  <p:rtn val="all"/>
                </p:endSync>
                <p:childTnLst>
                  <p:par>
                    <p:cTn id="28" fill="hold" nodeType="clickPar">
                      <p:stCondLst>
                        <p:cond delay="0"/>
                      </p:stCondLst>
                      <p:childTnLst>
                        <p:par>
                          <p:cTn id="29" fill="hold" nodeType="afterGroup">
                            <p:stCondLst>
                              <p:cond delay="0"/>
                            </p:stCondLst>
                            <p:childTnLst>
                              <p:par>
                                <p:cTn id="30" presetID="4" presetClass="exit" presetSubtype="16" fill="hold" grpId="0" nodeType="afterEffect">
                                  <p:stCondLst>
                                    <p:cond delay="1000"/>
                                  </p:stCondLst>
                                  <p:childTnLst>
                                    <p:animEffect transition="out" filter="box(in)">
                                      <p:cBhvr>
                                        <p:cTn id="31" dur="500"/>
                                        <p:tgtEl>
                                          <p:spTgt spid="117786"/>
                                        </p:tgtEl>
                                      </p:cBhvr>
                                    </p:animEffect>
                                    <p:set>
                                      <p:cBhvr>
                                        <p:cTn id="32"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0"/>
                                            </p:cond>
                                          </p:stCondLst>
                                          <p:endCondLst>
                                            <p:cond evt="onStopAudio" delay="0">
                                              <p:tgtEl>
                                                <p:sldTgt/>
                                              </p:tgtEl>
                                            </p:cond>
                                          </p:endCondLst>
                                        </p:cTn>
                                        <p:tgtEl>
                                          <p:sndTgt r:embed="rId3" name="beep.wav"/>
                                        </p:tgtEl>
                                      </p:cMediaNode>
                                    </p:audio>
                                  </p:subTnLst>
                                </p:cTn>
                              </p:par>
                            </p:childTnLst>
                          </p:cTn>
                        </p:par>
                        <p:par>
                          <p:cTn id="33" fill="hold" nodeType="afterGroup">
                            <p:stCondLst>
                              <p:cond delay="1500"/>
                            </p:stCondLst>
                            <p:childTnLst>
                              <p:par>
                                <p:cTn id="34" presetID="4" presetClass="exit" presetSubtype="16" fill="hold" grpId="0" nodeType="afterEffect">
                                  <p:stCondLst>
                                    <p:cond delay="1000"/>
                                  </p:stCondLst>
                                  <p:childTnLst>
                                    <p:animEffect transition="out" filter="box(in)">
                                      <p:cBhvr>
                                        <p:cTn id="35" dur="500"/>
                                        <p:tgtEl>
                                          <p:spTgt spid="117785"/>
                                        </p:tgtEl>
                                      </p:cBhvr>
                                    </p:animEffect>
                                    <p:set>
                                      <p:cBhvr>
                                        <p:cTn id="36"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4"/>
                                            </p:cond>
                                          </p:stCondLst>
                                          <p:endCondLst>
                                            <p:cond evt="onStopAudio" delay="0">
                                              <p:tgtEl>
                                                <p:sldTgt/>
                                              </p:tgtEl>
                                            </p:cond>
                                          </p:endCondLst>
                                        </p:cTn>
                                        <p:tgtEl>
                                          <p:sndTgt r:embed="rId3" name="beep.wav"/>
                                        </p:tgtEl>
                                      </p:cMediaNode>
                                    </p:audio>
                                  </p:subTnLst>
                                </p:cTn>
                              </p:par>
                            </p:childTnLst>
                          </p:cTn>
                        </p:par>
                        <p:par>
                          <p:cTn id="37" fill="hold" nodeType="afterGroup">
                            <p:stCondLst>
                              <p:cond delay="3000"/>
                            </p:stCondLst>
                            <p:childTnLst>
                              <p:par>
                                <p:cTn id="38" presetID="4" presetClass="exit" presetSubtype="16" fill="hold" grpId="0" nodeType="afterEffect">
                                  <p:stCondLst>
                                    <p:cond delay="1000"/>
                                  </p:stCondLst>
                                  <p:childTnLst>
                                    <p:animEffect transition="out" filter="box(in)">
                                      <p:cBhvr>
                                        <p:cTn id="39" dur="500"/>
                                        <p:tgtEl>
                                          <p:spTgt spid="117784"/>
                                        </p:tgtEl>
                                      </p:cBhvr>
                                    </p:animEffect>
                                    <p:set>
                                      <p:cBhvr>
                                        <p:cTn id="40"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38"/>
                                            </p:cond>
                                          </p:stCondLst>
                                          <p:endCondLst>
                                            <p:cond evt="onStopAudio" delay="0">
                                              <p:tgtEl>
                                                <p:sldTgt/>
                                              </p:tgtEl>
                                            </p:cond>
                                          </p:endCondLst>
                                        </p:cTn>
                                        <p:tgtEl>
                                          <p:sndTgt r:embed="rId3" name="beep.wav"/>
                                        </p:tgtEl>
                                      </p:cMediaNode>
                                    </p:audio>
                                  </p:subTnLst>
                                </p:cTn>
                              </p:par>
                            </p:childTnLst>
                          </p:cTn>
                        </p:par>
                        <p:par>
                          <p:cTn id="41" fill="hold" nodeType="afterGroup">
                            <p:stCondLst>
                              <p:cond delay="4500"/>
                            </p:stCondLst>
                            <p:childTnLst>
                              <p:par>
                                <p:cTn id="42" presetID="4" presetClass="exit" presetSubtype="16" fill="hold" grpId="0" nodeType="afterEffect">
                                  <p:stCondLst>
                                    <p:cond delay="1000"/>
                                  </p:stCondLst>
                                  <p:childTnLst>
                                    <p:animEffect transition="out" filter="box(in)">
                                      <p:cBhvr>
                                        <p:cTn id="43" dur="500"/>
                                        <p:tgtEl>
                                          <p:spTgt spid="117783"/>
                                        </p:tgtEl>
                                      </p:cBhvr>
                                    </p:animEffect>
                                    <p:set>
                                      <p:cBhvr>
                                        <p:cTn id="44"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2"/>
                                            </p:cond>
                                          </p:stCondLst>
                                          <p:endCondLst>
                                            <p:cond evt="onStopAudio" delay="0">
                                              <p:tgtEl>
                                                <p:sldTgt/>
                                              </p:tgtEl>
                                            </p:cond>
                                          </p:endCondLst>
                                        </p:cTn>
                                        <p:tgtEl>
                                          <p:sndTgt r:embed="rId3" name="beep.wav"/>
                                        </p:tgtEl>
                                      </p:cMediaNode>
                                    </p:audio>
                                  </p:subTnLst>
                                </p:cTn>
                              </p:par>
                            </p:childTnLst>
                          </p:cTn>
                        </p:par>
                        <p:par>
                          <p:cTn id="45" fill="hold" nodeType="afterGroup">
                            <p:stCondLst>
                              <p:cond delay="6000"/>
                            </p:stCondLst>
                            <p:childTnLst>
                              <p:par>
                                <p:cTn id="46" presetID="4" presetClass="exit" presetSubtype="16" fill="hold" grpId="0" nodeType="afterEffect">
                                  <p:stCondLst>
                                    <p:cond delay="1000"/>
                                  </p:stCondLst>
                                  <p:childTnLst>
                                    <p:animEffect transition="out" filter="box(in)">
                                      <p:cBhvr>
                                        <p:cTn id="47" dur="500"/>
                                        <p:tgtEl>
                                          <p:spTgt spid="117782"/>
                                        </p:tgtEl>
                                      </p:cBhvr>
                                    </p:animEffect>
                                    <p:set>
                                      <p:cBhvr>
                                        <p:cTn id="48"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6"/>
                                            </p:cond>
                                          </p:stCondLst>
                                          <p:endCondLst>
                                            <p:cond evt="onStopAudio" delay="0">
                                              <p:tgtEl>
                                                <p:sldTgt/>
                                              </p:tgtEl>
                                            </p:cond>
                                          </p:endCondLst>
                                        </p:cTn>
                                        <p:tgtEl>
                                          <p:sndTgt r:embed="rId3" name="beep.wav"/>
                                        </p:tgtEl>
                                      </p:cMediaNode>
                                    </p:audio>
                                  </p:subTnLst>
                                </p:cTn>
                              </p:par>
                            </p:childTnLst>
                          </p:cTn>
                        </p:par>
                        <p:par>
                          <p:cTn id="49" fill="hold" nodeType="afterGroup">
                            <p:stCondLst>
                              <p:cond delay="7500"/>
                            </p:stCondLst>
                            <p:childTnLst>
                              <p:par>
                                <p:cTn id="50" presetID="4" presetClass="exit" presetSubtype="16" fill="hold" grpId="0" nodeType="afterEffect">
                                  <p:stCondLst>
                                    <p:cond delay="1000"/>
                                  </p:stCondLst>
                                  <p:childTnLst>
                                    <p:animEffect transition="out" filter="box(in)">
                                      <p:cBhvr>
                                        <p:cTn id="51" dur="500"/>
                                        <p:tgtEl>
                                          <p:spTgt spid="117781"/>
                                        </p:tgtEl>
                                      </p:cBhvr>
                                    </p:animEffect>
                                    <p:set>
                                      <p:cBhvr>
                                        <p:cTn id="52"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0"/>
                                            </p:cond>
                                          </p:stCondLst>
                                          <p:endCondLst>
                                            <p:cond evt="onStopAudio" delay="0">
                                              <p:tgtEl>
                                                <p:sldTgt/>
                                              </p:tgtEl>
                                            </p:cond>
                                          </p:endCondLst>
                                        </p:cTn>
                                        <p:tgtEl>
                                          <p:sndTgt r:embed="rId3" name="beep.wav"/>
                                        </p:tgtEl>
                                      </p:cMediaNode>
                                    </p:audio>
                                  </p:subTnLst>
                                </p:cTn>
                              </p:par>
                            </p:childTnLst>
                          </p:cTn>
                        </p:par>
                        <p:par>
                          <p:cTn id="53" fill="hold" nodeType="afterGroup">
                            <p:stCondLst>
                              <p:cond delay="9000"/>
                            </p:stCondLst>
                            <p:childTnLst>
                              <p:par>
                                <p:cTn id="54" presetID="4" presetClass="exit" presetSubtype="16" fill="hold" grpId="0" nodeType="afterEffect">
                                  <p:stCondLst>
                                    <p:cond delay="1000"/>
                                  </p:stCondLst>
                                  <p:childTnLst>
                                    <p:animEffect transition="out" filter="box(in)">
                                      <p:cBhvr>
                                        <p:cTn id="55" dur="500"/>
                                        <p:tgtEl>
                                          <p:spTgt spid="117779"/>
                                        </p:tgtEl>
                                      </p:cBhvr>
                                    </p:animEffect>
                                    <p:set>
                                      <p:cBhvr>
                                        <p:cTn id="56"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4"/>
                                            </p:cond>
                                          </p:stCondLst>
                                          <p:endCondLst>
                                            <p:cond evt="onStopAudio" delay="0">
                                              <p:tgtEl>
                                                <p:sldTgt/>
                                              </p:tgtEl>
                                            </p:cond>
                                          </p:endCondLst>
                                        </p:cTn>
                                        <p:tgtEl>
                                          <p:sndTgt r:embed="rId3" name="beep.wav"/>
                                        </p:tgtEl>
                                      </p:cMediaNode>
                                    </p:audio>
                                  </p:subTnLst>
                                </p:cTn>
                              </p:par>
                            </p:childTnLst>
                          </p:cTn>
                        </p:par>
                        <p:par>
                          <p:cTn id="57" fill="hold" nodeType="afterGroup">
                            <p:stCondLst>
                              <p:cond delay="10500"/>
                            </p:stCondLst>
                            <p:childTnLst>
                              <p:par>
                                <p:cTn id="58" presetID="4" presetClass="exit" presetSubtype="16" fill="hold" grpId="0" nodeType="afterEffect">
                                  <p:stCondLst>
                                    <p:cond delay="500"/>
                                  </p:stCondLst>
                                  <p:childTnLst>
                                    <p:animEffect transition="out" filter="box(in)">
                                      <p:cBhvr>
                                        <p:cTn id="59" dur="500"/>
                                        <p:tgtEl>
                                          <p:spTgt spid="117762"/>
                                        </p:tgtEl>
                                      </p:cBhvr>
                                    </p:animEffect>
                                    <p:set>
                                      <p:cBhvr>
                                        <p:cTn id="60"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58"/>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1" restart="whenNotActive" fill="hold" evtFilter="cancelBubble" nodeType="interactiveSeq">
                <p:stCondLst>
                  <p:cond evt="onClick" delay="0">
                    <p:tgtEl>
                      <p:spTgt spid="25"/>
                    </p:tgtEl>
                  </p:cond>
                </p:stCondLst>
                <p:endSync evt="end" delay="0">
                  <p:rtn val="all"/>
                </p:endSync>
                <p:childTnLst>
                  <p:par>
                    <p:cTn id="62" fill="hold" nodeType="clickPar">
                      <p:stCondLst>
                        <p:cond delay="0"/>
                      </p:stCondLst>
                      <p:childTnLst>
                        <p:par>
                          <p:cTn id="63" fill="hold" nodeType="withGroup">
                            <p:stCondLst>
                              <p:cond delay="0"/>
                            </p:stCondLst>
                            <p:childTnLst>
                              <p:par>
                                <p:cTn id="64" presetID="22" presetClass="emph" presetSubtype="0" fill="hold" grpId="1" nodeType="clickEffect">
                                  <p:stCondLst>
                                    <p:cond delay="0"/>
                                  </p:stCondLst>
                                  <p:childTnLst>
                                    <p:animClr clrSpc="hsl" dir="cw">
                                      <p:cBhvr override="childStyle">
                                        <p:cTn id="65" dur="500" fill="hold"/>
                                        <p:tgtEl>
                                          <p:spTgt spid="28"/>
                                        </p:tgtEl>
                                        <p:attrNameLst>
                                          <p:attrName>style.color</p:attrName>
                                        </p:attrNameLst>
                                      </p:cBhvr>
                                      <p:by>
                                        <p:hsl h="-7200000" s="0" l="0"/>
                                      </p:by>
                                    </p:animClr>
                                    <p:animClr clrSpc="hsl" dir="cw">
                                      <p:cBhvr>
                                        <p:cTn id="66" dur="500" fill="hold"/>
                                        <p:tgtEl>
                                          <p:spTgt spid="28"/>
                                        </p:tgtEl>
                                        <p:attrNameLst>
                                          <p:attrName>fillcolor</p:attrName>
                                        </p:attrNameLst>
                                      </p:cBhvr>
                                      <p:by>
                                        <p:hsl h="-7200000" s="0" l="0"/>
                                      </p:by>
                                    </p:animClr>
                                    <p:animClr clrSpc="hsl" dir="cw">
                                      <p:cBhvr>
                                        <p:cTn id="67" dur="500" fill="hold"/>
                                        <p:tgtEl>
                                          <p:spTgt spid="28"/>
                                        </p:tgtEl>
                                        <p:attrNameLst>
                                          <p:attrName>stroke.color</p:attrName>
                                        </p:attrNameLst>
                                      </p:cBhvr>
                                      <p:by>
                                        <p:hsl h="-7200000" s="0" l="0"/>
                                      </p:by>
                                    </p:animClr>
                                    <p:set>
                                      <p:cBhvr>
                                        <p:cTn id="68" dur="500" fill="hold"/>
                                        <p:tgtEl>
                                          <p:spTgt spid="28"/>
                                        </p:tgtEl>
                                        <p:attrNameLst>
                                          <p:attrName>fill.type</p:attrName>
                                        </p:attrNameLst>
                                      </p:cBhvr>
                                      <p:to>
                                        <p:strVal val="solid"/>
                                      </p:to>
                                    </p:set>
                                  </p:childTnLst>
                                  <p:subTnLst>
                                    <p:audio>
                                      <p:cMediaNode>
                                        <p:cTn display="0" masterRel="sameClick">
                                          <p:stCondLst>
                                            <p:cond evt="begin" delay="0">
                                              <p:tn val="64"/>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27" grpId="0"/>
      <p:bldP spid="28" grpId="0" animBg="1"/>
      <p:bldP spid="28" grpId="1" animBg="1"/>
      <p:bldP spid="30" grpId="0" animBg="1"/>
      <p:bldP spid="26" grpId="0" animBg="1"/>
      <p:bldP spid="29"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878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01976" y="1143001"/>
            <a:ext cx="7337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Sức mạnh quốc phòng của đất nước được xây dựng trên nền tảng:</a:t>
            </a:r>
            <a:endParaRPr lang="en-US" altLang="en-US" sz="2400" b="1" i="1"/>
          </a:p>
        </p:txBody>
      </p:sp>
      <p:sp>
        <p:nvSpPr>
          <p:cNvPr id="65541" name="AutoShape 5"/>
          <p:cNvSpPr>
            <a:spLocks noChangeArrowheads="1"/>
          </p:cNvSpPr>
          <p:nvPr/>
        </p:nvSpPr>
        <p:spPr bwMode="auto">
          <a:xfrm>
            <a:off x="6294438" y="4011614"/>
            <a:ext cx="4011612" cy="1341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D. Nhân lực, vật lực, </a:t>
            </a:r>
          </a:p>
          <a:p>
            <a:pPr algn="ctr">
              <a:buFontTx/>
              <a:buNone/>
            </a:pPr>
            <a:r>
              <a:rPr lang="en-US" altLang="en-US" sz="2400"/>
              <a:t>tinh thần</a:t>
            </a:r>
          </a:p>
        </p:txBody>
      </p:sp>
      <p:sp>
        <p:nvSpPr>
          <p:cNvPr id="65549" name="AutoShape 13"/>
          <p:cNvSpPr>
            <a:spLocks noChangeArrowheads="1"/>
          </p:cNvSpPr>
          <p:nvPr/>
        </p:nvSpPr>
        <p:spPr bwMode="auto">
          <a:xfrm>
            <a:off x="1946276" y="2362200"/>
            <a:ext cx="3921125" cy="13398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Chính trị tinh thần, </a:t>
            </a:r>
          </a:p>
          <a:p>
            <a:pPr algn="ctr">
              <a:spcBef>
                <a:spcPct val="0"/>
              </a:spcBef>
              <a:buFontTx/>
              <a:buNone/>
            </a:pPr>
            <a:r>
              <a:rPr lang="en-US" altLang="en-US" sz="2400"/>
              <a:t>cơ sở vật chất</a:t>
            </a:r>
            <a:endParaRPr lang="vi-VN" altLang="en-US" sz="2400" b="1"/>
          </a:p>
        </p:txBody>
      </p:sp>
      <p:sp>
        <p:nvSpPr>
          <p:cNvPr id="66568" name="Text Box 16"/>
          <p:cNvSpPr txBox="1">
            <a:spLocks noChangeArrowheads="1"/>
          </p:cNvSpPr>
          <p:nvPr/>
        </p:nvSpPr>
        <p:spPr bwMode="auto">
          <a:xfrm>
            <a:off x="1676401" y="12954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60</a:t>
            </a:r>
          </a:p>
        </p:txBody>
      </p:sp>
      <p:pic>
        <p:nvPicPr>
          <p:cNvPr id="11880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3" name="Oval 19"/>
          <p:cNvSpPr>
            <a:spLocks noChangeArrowheads="1"/>
          </p:cNvSpPr>
          <p:nvPr/>
        </p:nvSpPr>
        <p:spPr bwMode="auto">
          <a:xfrm>
            <a:off x="6240463"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18805" name="Oval 21"/>
          <p:cNvSpPr>
            <a:spLocks noChangeArrowheads="1"/>
          </p:cNvSpPr>
          <p:nvPr/>
        </p:nvSpPr>
        <p:spPr bwMode="auto">
          <a:xfrm>
            <a:off x="6251575" y="60531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8806" name="Oval 22"/>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8807" name="Oval 23"/>
          <p:cNvSpPr>
            <a:spLocks noChangeArrowheads="1"/>
          </p:cNvSpPr>
          <p:nvPr/>
        </p:nvSpPr>
        <p:spPr bwMode="auto">
          <a:xfrm>
            <a:off x="6251575" y="60531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8808" name="Oval 24"/>
          <p:cNvSpPr>
            <a:spLocks noChangeArrowheads="1"/>
          </p:cNvSpPr>
          <p:nvPr/>
        </p:nvSpPr>
        <p:spPr bwMode="auto">
          <a:xfrm>
            <a:off x="6251575"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8809" name="Oval 25"/>
          <p:cNvSpPr>
            <a:spLocks noChangeArrowheads="1"/>
          </p:cNvSpPr>
          <p:nvPr/>
        </p:nvSpPr>
        <p:spPr bwMode="auto">
          <a:xfrm>
            <a:off x="6240463" y="60594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8810" name="Oval 26"/>
          <p:cNvSpPr>
            <a:spLocks noChangeArrowheads="1"/>
          </p:cNvSpPr>
          <p:nvPr/>
        </p:nvSpPr>
        <p:spPr bwMode="auto">
          <a:xfrm>
            <a:off x="6251575" y="60737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8811" name="Text Box 27"/>
          <p:cNvSpPr txBox="1">
            <a:spLocks noChangeArrowheads="1"/>
          </p:cNvSpPr>
          <p:nvPr/>
        </p:nvSpPr>
        <p:spPr bwMode="auto">
          <a:xfrm>
            <a:off x="4876800" y="61102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658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1"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946276" y="3962400"/>
            <a:ext cx="3921125"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Nhân lực, cơ sở </a:t>
            </a:r>
          </a:p>
          <a:p>
            <a:pPr algn="ctr" eaLnBrk="1" hangingPunct="1">
              <a:spcBef>
                <a:spcPct val="0"/>
              </a:spcBef>
              <a:buFontTx/>
              <a:buNone/>
            </a:pPr>
            <a:r>
              <a:rPr lang="en-US" altLang="en-US" sz="2400"/>
              <a:t>vật chất, kỹ thuật</a:t>
            </a:r>
            <a:endParaRPr lang="en-US" altLang="en-US" sz="2400" b="1"/>
          </a:p>
        </p:txBody>
      </p:sp>
      <p:sp>
        <p:nvSpPr>
          <p:cNvPr id="27" name="AutoShape 13"/>
          <p:cNvSpPr>
            <a:spLocks noChangeArrowheads="1"/>
          </p:cNvSpPr>
          <p:nvPr/>
        </p:nvSpPr>
        <p:spPr bwMode="auto">
          <a:xfrm>
            <a:off x="6302376" y="2362200"/>
            <a:ext cx="3984625"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Con người, vật chất, </a:t>
            </a:r>
          </a:p>
          <a:p>
            <a:pPr algn="ctr">
              <a:spcBef>
                <a:spcPct val="0"/>
              </a:spcBef>
              <a:buFontTx/>
              <a:buNone/>
            </a:pPr>
            <a:r>
              <a:rPr lang="en-US" altLang="en-US" sz="2400"/>
              <a:t>tinh thần</a:t>
            </a:r>
            <a:endParaRPr lang="vi-VN" altLang="en-US" sz="2400" b="1"/>
          </a:p>
        </p:txBody>
      </p:sp>
      <p:pic>
        <p:nvPicPr>
          <p:cNvPr id="66586"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0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878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8802"/>
                </p:tgtEl>
              </p:cMediaNode>
            </p:audio>
            <p:seq concurrent="1" nextAc="seek">
              <p:cTn id="38" restart="whenNotActive" fill="hold" evtFilter="cancelBubble" nodeType="interactiveSeq">
                <p:stCondLst>
                  <p:cond evt="onClick" delay="0">
                    <p:tgtEl>
                      <p:spTgt spid="118811"/>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8810"/>
                                        </p:tgtEl>
                                      </p:cBhvr>
                                    </p:animEffect>
                                    <p:set>
                                      <p:cBhvr>
                                        <p:cTn id="43"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8809"/>
                                        </p:tgtEl>
                                      </p:cBhvr>
                                    </p:animEffect>
                                    <p:set>
                                      <p:cBhvr>
                                        <p:cTn id="47"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8808"/>
                                        </p:tgtEl>
                                      </p:cBhvr>
                                    </p:animEffect>
                                    <p:set>
                                      <p:cBhvr>
                                        <p:cTn id="51"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8807"/>
                                        </p:tgtEl>
                                      </p:cBhvr>
                                    </p:animEffect>
                                    <p:set>
                                      <p:cBhvr>
                                        <p:cTn id="55"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8806"/>
                                        </p:tgtEl>
                                      </p:cBhvr>
                                    </p:animEffect>
                                    <p:set>
                                      <p:cBhvr>
                                        <p:cTn id="59"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8805"/>
                                        </p:tgtEl>
                                      </p:cBhvr>
                                    </p:animEffect>
                                    <p:set>
                                      <p:cBhvr>
                                        <p:cTn id="63"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8803"/>
                                        </p:tgtEl>
                                      </p:cBhvr>
                                    </p:animEffect>
                                    <p:set>
                                      <p:cBhvr>
                                        <p:cTn id="67"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8786"/>
                                        </p:tgtEl>
                                      </p:cBhvr>
                                    </p:animEffect>
                                    <p:set>
                                      <p:cBhvr>
                                        <p:cTn id="71"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26"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98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71800" y="1143000"/>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Tiềm lực quân sự, an ninh là biểu hiện tập trung, trực tiếp sức mạnh quân sự, an ninh của đất nước, giữ vai trò:</a:t>
            </a:r>
          </a:p>
        </p:txBody>
      </p:sp>
      <p:sp>
        <p:nvSpPr>
          <p:cNvPr id="65541" name="AutoShape 5"/>
          <p:cNvSpPr>
            <a:spLocks noChangeArrowheads="1"/>
          </p:cNvSpPr>
          <p:nvPr/>
        </p:nvSpPr>
        <p:spPr bwMode="auto">
          <a:xfrm>
            <a:off x="6361114" y="4419600"/>
            <a:ext cx="3697287"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Nòng cốt để </a:t>
            </a:r>
          </a:p>
          <a:p>
            <a:pPr algn="ctr">
              <a:spcBef>
                <a:spcPct val="0"/>
              </a:spcBef>
              <a:buFontTx/>
              <a:buNone/>
            </a:pPr>
            <a:r>
              <a:rPr lang="en-US" altLang="en-US" sz="2400"/>
              <a:t>bảo vệ Tổ quốc</a:t>
            </a:r>
          </a:p>
        </p:txBody>
      </p:sp>
      <p:sp>
        <p:nvSpPr>
          <p:cNvPr id="65546" name="AutoShape 10"/>
          <p:cNvSpPr>
            <a:spLocks noChangeArrowheads="1"/>
          </p:cNvSpPr>
          <p:nvPr/>
        </p:nvSpPr>
        <p:spPr bwMode="auto">
          <a:xfrm>
            <a:off x="6361114" y="2819400"/>
            <a:ext cx="369728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Quyết định để </a:t>
            </a:r>
          </a:p>
          <a:p>
            <a:pPr algn="ctr">
              <a:spcBef>
                <a:spcPct val="0"/>
              </a:spcBef>
              <a:buFontTx/>
              <a:buNone/>
            </a:pPr>
            <a:r>
              <a:rPr lang="en-US" altLang="en-US" sz="2400"/>
              <a:t>bảo vệ Tổ quốc</a:t>
            </a:r>
            <a:endParaRPr lang="vi-VN" altLang="en-US" sz="2400" b="1"/>
          </a:p>
        </p:txBody>
      </p:sp>
      <p:sp>
        <p:nvSpPr>
          <p:cNvPr id="67592" name="Text Box 16"/>
          <p:cNvSpPr txBox="1">
            <a:spLocks noChangeArrowheads="1"/>
          </p:cNvSpPr>
          <p:nvPr/>
        </p:nvSpPr>
        <p:spPr bwMode="auto">
          <a:xfrm>
            <a:off x="1600201" y="12192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61</a:t>
            </a:r>
          </a:p>
        </p:txBody>
      </p:sp>
      <p:pic>
        <p:nvPicPr>
          <p:cNvPr id="1198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7" name="Oval 19"/>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19829" name="Oval 21"/>
          <p:cNvSpPr>
            <a:spLocks noChangeArrowheads="1"/>
          </p:cNvSpPr>
          <p:nvPr/>
        </p:nvSpPr>
        <p:spPr bwMode="auto">
          <a:xfrm>
            <a:off x="6145213" y="6170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9830" name="Oval 22"/>
          <p:cNvSpPr>
            <a:spLocks noChangeArrowheads="1"/>
          </p:cNvSpPr>
          <p:nvPr/>
        </p:nvSpPr>
        <p:spPr bwMode="auto">
          <a:xfrm>
            <a:off x="6145213" y="61833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9831" name="Oval 23"/>
          <p:cNvSpPr>
            <a:spLocks noChangeArrowheads="1"/>
          </p:cNvSpPr>
          <p:nvPr/>
        </p:nvSpPr>
        <p:spPr bwMode="auto">
          <a:xfrm>
            <a:off x="6145213" y="6165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9832" name="Oval 24"/>
          <p:cNvSpPr>
            <a:spLocks noChangeArrowheads="1"/>
          </p:cNvSpPr>
          <p:nvPr/>
        </p:nvSpPr>
        <p:spPr bwMode="auto">
          <a:xfrm>
            <a:off x="6153150" y="6165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9833" name="Oval 25"/>
          <p:cNvSpPr>
            <a:spLocks noChangeArrowheads="1"/>
          </p:cNvSpPr>
          <p:nvPr/>
        </p:nvSpPr>
        <p:spPr bwMode="auto">
          <a:xfrm>
            <a:off x="61325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9834" name="Oval 26"/>
          <p:cNvSpPr>
            <a:spLocks noChangeArrowheads="1"/>
          </p:cNvSpPr>
          <p:nvPr/>
        </p:nvSpPr>
        <p:spPr bwMode="auto">
          <a:xfrm>
            <a:off x="61531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9835" name="Text Box 27"/>
          <p:cNvSpPr txBox="1">
            <a:spLocks noChangeArrowheads="1"/>
          </p:cNvSpPr>
          <p:nvPr/>
        </p:nvSpPr>
        <p:spPr bwMode="auto">
          <a:xfrm>
            <a:off x="4876800" y="62626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760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5" name="Text Box 69"/>
          <p:cNvSpPr txBox="1">
            <a:spLocks noChangeArrowheads="1"/>
          </p:cNvSpPr>
          <p:nvPr/>
        </p:nvSpPr>
        <p:spPr bwMode="auto">
          <a:xfrm>
            <a:off x="2057400" y="762001"/>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87526" y="95250"/>
            <a:ext cx="12604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057400" y="4419600"/>
            <a:ext cx="3810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Quan trọng để </a:t>
            </a:r>
          </a:p>
          <a:p>
            <a:pPr algn="ctr">
              <a:spcBef>
                <a:spcPct val="0"/>
              </a:spcBef>
              <a:buFontTx/>
              <a:buNone/>
            </a:pPr>
            <a:r>
              <a:rPr lang="en-US" altLang="en-US" sz="2400"/>
              <a:t>bảo vệ Tổ quốc</a:t>
            </a:r>
            <a:endParaRPr lang="vi-VN" altLang="en-US" sz="2400" b="1"/>
          </a:p>
        </p:txBody>
      </p:sp>
      <p:sp>
        <p:nvSpPr>
          <p:cNvPr id="28" name="AutoShape 10"/>
          <p:cNvSpPr>
            <a:spLocks noChangeArrowheads="1"/>
          </p:cNvSpPr>
          <p:nvPr/>
        </p:nvSpPr>
        <p:spPr bwMode="auto">
          <a:xfrm>
            <a:off x="2057400" y="2776538"/>
            <a:ext cx="3810000" cy="13382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Cần thiết để </a:t>
            </a:r>
          </a:p>
          <a:p>
            <a:pPr algn="ctr">
              <a:spcBef>
                <a:spcPct val="0"/>
              </a:spcBef>
              <a:buFontTx/>
              <a:buNone/>
            </a:pPr>
            <a:r>
              <a:rPr lang="en-US" altLang="en-US" sz="2400"/>
              <a:t>bảo vệ Tổ quốc</a:t>
            </a:r>
            <a:endParaRPr lang="vi-VN" altLang="en-US" sz="2400" b="1"/>
          </a:p>
        </p:txBody>
      </p:sp>
      <p:pic>
        <p:nvPicPr>
          <p:cNvPr id="6761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5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5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5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5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98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9826"/>
                </p:tgtEl>
              </p:cMediaNode>
            </p:audio>
            <p:seq concurrent="1" nextAc="seek">
              <p:cTn id="38" restart="whenNotActive" fill="hold" evtFilter="cancelBubble" nodeType="interactiveSeq">
                <p:stCondLst>
                  <p:cond evt="onClick" delay="0">
                    <p:tgtEl>
                      <p:spTgt spid="119835"/>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19834"/>
                                        </p:tgtEl>
                                      </p:cBhvr>
                                    </p:animEffect>
                                    <p:set>
                                      <p:cBhvr>
                                        <p:cTn id="43"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19833"/>
                                        </p:tgtEl>
                                      </p:cBhvr>
                                    </p:animEffect>
                                    <p:set>
                                      <p:cBhvr>
                                        <p:cTn id="47"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19832"/>
                                        </p:tgtEl>
                                      </p:cBhvr>
                                    </p:animEffect>
                                    <p:set>
                                      <p:cBhvr>
                                        <p:cTn id="51"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19831"/>
                                        </p:tgtEl>
                                      </p:cBhvr>
                                    </p:animEffect>
                                    <p:set>
                                      <p:cBhvr>
                                        <p:cTn id="55"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19830"/>
                                        </p:tgtEl>
                                      </p:cBhvr>
                                    </p:animEffect>
                                    <p:set>
                                      <p:cBhvr>
                                        <p:cTn id="59"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19829"/>
                                        </p:tgtEl>
                                      </p:cBhvr>
                                    </p:animEffect>
                                    <p:set>
                                      <p:cBhvr>
                                        <p:cTn id="63"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19827"/>
                                        </p:tgtEl>
                                      </p:cBhvr>
                                    </p:animEffect>
                                    <p:set>
                                      <p:cBhvr>
                                        <p:cTn id="67"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19810"/>
                                        </p:tgtEl>
                                      </p:cBhvr>
                                    </p:animEffect>
                                    <p:set>
                                      <p:cBhvr>
                                        <p:cTn id="71"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27"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92438" y="1238250"/>
            <a:ext cx="72945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hệ thống chính trị trong sạch vững mạnh, phát huy quyền làm chủ của nhân dân, xây dựng khối đại đoàn kết toàn dân tộc</a:t>
            </a:r>
            <a:r>
              <a:rPr lang="en-US" altLang="en-US" sz="2400"/>
              <a:t>” là nội dung của:</a:t>
            </a:r>
          </a:p>
        </p:txBody>
      </p:sp>
      <p:sp>
        <p:nvSpPr>
          <p:cNvPr id="65541" name="AutoShape 5"/>
          <p:cNvSpPr>
            <a:spLocks noChangeArrowheads="1"/>
          </p:cNvSpPr>
          <p:nvPr/>
        </p:nvSpPr>
        <p:spPr bwMode="auto">
          <a:xfrm>
            <a:off x="2324100" y="2909889"/>
            <a:ext cx="3475038" cy="1038225"/>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457200" indent="-457200" algn="ctr">
              <a:buFontTx/>
              <a:buAutoNum type="alphaUcPeriod"/>
              <a:defRPr/>
            </a:pPr>
            <a:r>
              <a:rPr lang="en-US" sz="2400" dirty="0"/>
              <a:t>Xây </a:t>
            </a:r>
            <a:r>
              <a:rPr lang="en-US" sz="2400" dirty="0" err="1"/>
              <a:t>dựng</a:t>
            </a:r>
            <a:r>
              <a:rPr lang="en-US" sz="2400" dirty="0"/>
              <a:t> </a:t>
            </a:r>
            <a:r>
              <a:rPr lang="en-US" sz="2400" dirty="0" err="1"/>
              <a:t>tiềm</a:t>
            </a:r>
            <a:r>
              <a:rPr lang="en-US" sz="2400" dirty="0"/>
              <a:t> </a:t>
            </a:r>
            <a:r>
              <a:rPr lang="en-US" sz="2400" dirty="0" err="1"/>
              <a:t>lực</a:t>
            </a:r>
            <a:r>
              <a:rPr lang="en-US" sz="2400" dirty="0"/>
              <a:t> </a:t>
            </a:r>
          </a:p>
          <a:p>
            <a:pPr algn="ctr">
              <a:buFontTx/>
              <a:buNone/>
              <a:defRPr/>
            </a:pPr>
            <a:r>
              <a:rPr lang="en-US" sz="2400" dirty="0" err="1"/>
              <a:t>chính</a:t>
            </a:r>
            <a:r>
              <a:rPr lang="en-US" sz="2400" dirty="0"/>
              <a:t> </a:t>
            </a:r>
            <a:r>
              <a:rPr lang="en-US" sz="2400" dirty="0" err="1"/>
              <a:t>trị</a:t>
            </a:r>
            <a:r>
              <a:rPr lang="en-US" sz="2400" dirty="0"/>
              <a:t>, </a:t>
            </a:r>
            <a:r>
              <a:rPr lang="en-US" sz="2400" dirty="0" err="1"/>
              <a:t>tinh</a:t>
            </a:r>
            <a:r>
              <a:rPr lang="en-US" sz="2400" dirty="0"/>
              <a:t> </a:t>
            </a:r>
            <a:r>
              <a:rPr lang="en-US" sz="2400" dirty="0" err="1"/>
              <a:t>thần</a:t>
            </a:r>
            <a:endParaRPr lang="en-US" sz="2400" dirty="0"/>
          </a:p>
        </p:txBody>
      </p:sp>
      <p:sp>
        <p:nvSpPr>
          <p:cNvPr id="65549" name="AutoShape 13"/>
          <p:cNvSpPr>
            <a:spLocks noChangeArrowheads="1"/>
          </p:cNvSpPr>
          <p:nvPr/>
        </p:nvSpPr>
        <p:spPr bwMode="auto">
          <a:xfrm>
            <a:off x="6354764" y="2909889"/>
            <a:ext cx="3475037" cy="10382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Xây dựng nhân tố </a:t>
            </a:r>
          </a:p>
          <a:p>
            <a:pPr algn="ctr" eaLnBrk="1" hangingPunct="1">
              <a:spcBef>
                <a:spcPct val="0"/>
              </a:spcBef>
              <a:buFontTx/>
              <a:buNone/>
            </a:pPr>
            <a:r>
              <a:rPr lang="en-US" altLang="en-US" sz="2400"/>
              <a:t>chính trị, tinh thần</a:t>
            </a:r>
            <a:endParaRPr lang="en-US" altLang="en-US" sz="2400" b="1">
              <a:latin typeface="Times New Roman" panose="02020603050405020304" pitchFamily="18" charset="0"/>
              <a:cs typeface="Times New Roman" panose="02020603050405020304" pitchFamily="18" charset="0"/>
            </a:endParaRPr>
          </a:p>
        </p:txBody>
      </p:sp>
      <p:sp>
        <p:nvSpPr>
          <p:cNvPr id="68616" name="Text Box 16"/>
          <p:cNvSpPr txBox="1">
            <a:spLocks noChangeArrowheads="1"/>
          </p:cNvSpPr>
          <p:nvPr/>
        </p:nvSpPr>
        <p:spPr bwMode="auto">
          <a:xfrm>
            <a:off x="1731964" y="1295401"/>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62</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119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20853" name="Oval 21"/>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03975"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00800"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119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119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11913" y="61055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8628"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9"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1"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324101" y="4318000"/>
            <a:ext cx="3425825" cy="1092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Xây dựng sức mạnh </a:t>
            </a:r>
          </a:p>
          <a:p>
            <a:pPr algn="ctr" eaLnBrk="1" hangingPunct="1">
              <a:spcBef>
                <a:spcPct val="0"/>
              </a:spcBef>
              <a:buFontTx/>
              <a:buNone/>
            </a:pPr>
            <a:r>
              <a:rPr lang="en-US" altLang="en-US" sz="2400"/>
              <a:t>chính trị, tinh thần</a:t>
            </a:r>
            <a:endParaRPr lang="en-US" altLang="en-US" sz="2400" b="1"/>
          </a:p>
        </p:txBody>
      </p:sp>
      <p:sp>
        <p:nvSpPr>
          <p:cNvPr id="28" name="AutoShape 13"/>
          <p:cNvSpPr>
            <a:spLocks noChangeArrowheads="1"/>
          </p:cNvSpPr>
          <p:nvPr/>
        </p:nvSpPr>
        <p:spPr bwMode="auto">
          <a:xfrm>
            <a:off x="6354764" y="4318000"/>
            <a:ext cx="3475037" cy="1092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Xây dung lực lượng </a:t>
            </a:r>
          </a:p>
          <a:p>
            <a:pPr algn="ctr">
              <a:spcBef>
                <a:spcPct val="0"/>
              </a:spcBef>
              <a:buFontTx/>
              <a:buNone/>
            </a:pPr>
            <a:r>
              <a:rPr lang="en-US" altLang="en-US" sz="2400"/>
              <a:t>chính trị, tinh thần</a:t>
            </a:r>
            <a:endParaRPr lang="vi-VN" altLang="en-US" sz="2400" b="1"/>
          </a:p>
        </p:txBody>
      </p:sp>
      <p:pic>
        <p:nvPicPr>
          <p:cNvPr id="68634"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20858"/>
                                        </p:tgtEl>
                                      </p:cBhvr>
                                    </p:animEffect>
                                    <p:set>
                                      <p:cBhvr>
                                        <p:cTn id="43"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20857"/>
                                        </p:tgtEl>
                                      </p:cBhvr>
                                    </p:animEffect>
                                    <p:set>
                                      <p:cBhvr>
                                        <p:cTn id="47"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20856"/>
                                        </p:tgtEl>
                                      </p:cBhvr>
                                    </p:animEffect>
                                    <p:set>
                                      <p:cBhvr>
                                        <p:cTn id="51"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20855"/>
                                        </p:tgtEl>
                                      </p:cBhvr>
                                    </p:animEffect>
                                    <p:set>
                                      <p:cBhvr>
                                        <p:cTn id="55"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20854"/>
                                        </p:tgtEl>
                                      </p:cBhvr>
                                    </p:animEffect>
                                    <p:set>
                                      <p:cBhvr>
                                        <p:cTn id="59"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20853"/>
                                        </p:tgtEl>
                                      </p:cBhvr>
                                    </p:animEffect>
                                    <p:set>
                                      <p:cBhvr>
                                        <p:cTn id="63"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20851"/>
                                        </p:tgtEl>
                                      </p:cBhvr>
                                    </p:animEffect>
                                    <p:set>
                                      <p:cBhvr>
                                        <p:cTn id="67"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20834"/>
                                        </p:tgtEl>
                                      </p:cBhvr>
                                    </p:animEffect>
                                    <p:set>
                                      <p:cBhvr>
                                        <p:cTn id="71"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27"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24840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752600" y="5791201"/>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71800" y="1227138"/>
            <a:ext cx="731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Xây dựng nền quốc phòng toàn dân, an ninh nhân dân, là xây dựng:</a:t>
            </a:r>
            <a:endParaRPr lang="en-US" altLang="en-US" sz="2200" b="1" i="1"/>
          </a:p>
        </p:txBody>
      </p:sp>
      <p:sp>
        <p:nvSpPr>
          <p:cNvPr id="65541" name="AutoShape 5"/>
          <p:cNvSpPr>
            <a:spLocks noChangeArrowheads="1"/>
          </p:cNvSpPr>
          <p:nvPr/>
        </p:nvSpPr>
        <p:spPr bwMode="auto">
          <a:xfrm>
            <a:off x="1905000" y="4191000"/>
            <a:ext cx="3886200" cy="14239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C. Lực lượng, tiềm lực và</a:t>
            </a:r>
          </a:p>
          <a:p>
            <a:pPr>
              <a:spcBef>
                <a:spcPct val="0"/>
              </a:spcBef>
              <a:buFontTx/>
              <a:buNone/>
            </a:pPr>
            <a:r>
              <a:rPr lang="en-US" altLang="en-US" sz="2400"/>
              <a:t> thế trận quốc phòng toàn</a:t>
            </a:r>
          </a:p>
          <a:p>
            <a:pPr>
              <a:spcBef>
                <a:spcPct val="0"/>
              </a:spcBef>
              <a:buFontTx/>
              <a:buNone/>
            </a:pPr>
            <a:r>
              <a:rPr lang="en-US" altLang="en-US" sz="2400"/>
              <a:t> dân, an ninh nhân dân</a:t>
            </a:r>
          </a:p>
        </p:txBody>
      </p:sp>
      <p:sp>
        <p:nvSpPr>
          <p:cNvPr id="65546" name="AutoShape 10"/>
          <p:cNvSpPr>
            <a:spLocks noChangeArrowheads="1"/>
          </p:cNvSpPr>
          <p:nvPr/>
        </p:nvSpPr>
        <p:spPr bwMode="auto">
          <a:xfrm>
            <a:off x="6254750" y="2438400"/>
            <a:ext cx="3867150" cy="13795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Cơ sở vật chất và </a:t>
            </a:r>
          </a:p>
          <a:p>
            <a:pPr algn="ctr">
              <a:spcBef>
                <a:spcPct val="0"/>
              </a:spcBef>
              <a:buFontTx/>
              <a:buNone/>
            </a:pPr>
            <a:r>
              <a:rPr lang="en-US" altLang="en-US" sz="2400"/>
              <a:t>công trình phòng thủ của </a:t>
            </a:r>
          </a:p>
          <a:p>
            <a:pPr algn="ctr">
              <a:spcBef>
                <a:spcPct val="0"/>
              </a:spcBef>
              <a:buFontTx/>
              <a:buNone/>
            </a:pPr>
            <a:r>
              <a:rPr lang="en-US" altLang="en-US" sz="2400"/>
              <a:t>quốc phòng, anh ninh</a:t>
            </a:r>
            <a:endParaRPr lang="vi-VN" altLang="en-US" sz="2400" b="1"/>
          </a:p>
        </p:txBody>
      </p:sp>
      <p:sp>
        <p:nvSpPr>
          <p:cNvPr id="69640" name="Text Box 16"/>
          <p:cNvSpPr txBox="1">
            <a:spLocks noChangeArrowheads="1"/>
          </p:cNvSpPr>
          <p:nvPr/>
        </p:nvSpPr>
        <p:spPr bwMode="auto">
          <a:xfrm>
            <a:off x="1711326" y="1227139"/>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63</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25475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22901" name="Oval 21"/>
          <p:cNvSpPr>
            <a:spLocks noChangeArrowheads="1"/>
          </p:cNvSpPr>
          <p:nvPr/>
        </p:nvSpPr>
        <p:spPr bwMode="auto">
          <a:xfrm>
            <a:off x="624840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254750" y="6238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248400" y="6235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25475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254750" y="6234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254750" y="62388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953000" y="6262688"/>
            <a:ext cx="10541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69652"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3"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5"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238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05000" y="2438400"/>
            <a:ext cx="3886200" cy="13795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Nhân lực, vật lực và </a:t>
            </a:r>
          </a:p>
          <a:p>
            <a:pPr algn="ctr">
              <a:spcBef>
                <a:spcPct val="0"/>
              </a:spcBef>
              <a:buFontTx/>
              <a:buNone/>
            </a:pPr>
            <a:r>
              <a:rPr lang="en-US" altLang="en-US" sz="2400"/>
              <a:t>tài chính để bảo đảm quốc </a:t>
            </a:r>
          </a:p>
          <a:p>
            <a:pPr algn="ctr">
              <a:spcBef>
                <a:spcPct val="0"/>
              </a:spcBef>
              <a:buFontTx/>
              <a:buNone/>
            </a:pPr>
            <a:r>
              <a:rPr lang="en-US" altLang="en-US" sz="2400"/>
              <a:t>phòng, an ninh toàn dân </a:t>
            </a:r>
            <a:endParaRPr lang="vi-VN" altLang="en-US" sz="2400" b="1"/>
          </a:p>
        </p:txBody>
      </p:sp>
      <p:sp>
        <p:nvSpPr>
          <p:cNvPr id="28" name="AutoShape 10"/>
          <p:cNvSpPr>
            <a:spLocks noChangeArrowheads="1"/>
          </p:cNvSpPr>
          <p:nvPr/>
        </p:nvSpPr>
        <p:spPr bwMode="auto">
          <a:xfrm>
            <a:off x="6254750" y="4191000"/>
            <a:ext cx="3867150" cy="14239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Lực lượng vũ trang và</a:t>
            </a:r>
          </a:p>
          <a:p>
            <a:pPr algn="ctr" eaLnBrk="1" hangingPunct="1">
              <a:spcBef>
                <a:spcPct val="0"/>
              </a:spcBef>
              <a:buFontTx/>
              <a:buNone/>
            </a:pPr>
            <a:r>
              <a:rPr lang="en-US" altLang="en-US" sz="2400"/>
              <a:t> tổ chức phòng thủ của </a:t>
            </a:r>
          </a:p>
          <a:p>
            <a:pPr algn="ctr" eaLnBrk="1" hangingPunct="1">
              <a:spcBef>
                <a:spcPct val="0"/>
              </a:spcBef>
              <a:buFontTx/>
              <a:buNone/>
            </a:pPr>
            <a:r>
              <a:rPr lang="en-US" altLang="en-US" sz="2400"/>
              <a:t>nền quốc phòng toàn dân</a:t>
            </a:r>
            <a:endParaRPr lang="en-US" altLang="en-US" sz="2400" b="1"/>
          </a:p>
        </p:txBody>
      </p:sp>
      <p:pic>
        <p:nvPicPr>
          <p:cNvPr id="69658"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0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22906"/>
                                        </p:tgtEl>
                                      </p:cBhvr>
                                    </p:animEffect>
                                    <p:set>
                                      <p:cBhvr>
                                        <p:cTn id="43"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22905"/>
                                        </p:tgtEl>
                                      </p:cBhvr>
                                    </p:animEffect>
                                    <p:set>
                                      <p:cBhvr>
                                        <p:cTn id="47"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22904"/>
                                        </p:tgtEl>
                                      </p:cBhvr>
                                    </p:animEffect>
                                    <p:set>
                                      <p:cBhvr>
                                        <p:cTn id="51"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22903"/>
                                        </p:tgtEl>
                                      </p:cBhvr>
                                    </p:animEffect>
                                    <p:set>
                                      <p:cBhvr>
                                        <p:cTn id="55"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22902"/>
                                        </p:tgtEl>
                                      </p:cBhvr>
                                    </p:animEffect>
                                    <p:set>
                                      <p:cBhvr>
                                        <p:cTn id="59"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22901"/>
                                        </p:tgtEl>
                                      </p:cBhvr>
                                    </p:animEffect>
                                    <p:set>
                                      <p:cBhvr>
                                        <p:cTn id="63"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22899"/>
                                        </p:tgtEl>
                                      </p:cBhvr>
                                    </p:animEffect>
                                    <p:set>
                                      <p:cBhvr>
                                        <p:cTn id="67"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22882"/>
                                        </p:tgtEl>
                                      </p:cBhvr>
                                    </p:animEffect>
                                    <p:set>
                                      <p:cBhvr>
                                        <p:cTn id="71"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27" grpId="0" animBg="1"/>
      <p:bldP spid="2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Oval 2"/>
          <p:cNvSpPr>
            <a:spLocks noChangeArrowheads="1"/>
          </p:cNvSpPr>
          <p:nvPr/>
        </p:nvSpPr>
        <p:spPr bwMode="auto">
          <a:xfrm>
            <a:off x="6348413" y="6216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61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24200" y="1143001"/>
            <a:ext cx="723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vi-VN" altLang="en-US" sz="2400" i="1"/>
              <a:t>Nhiệm vụ cơ bản trong xây dựng nền quốc phòng toàn dân</a:t>
            </a:r>
            <a:r>
              <a:rPr lang="en-US" altLang="en-US" sz="2400" i="1"/>
              <a:t>, an ninh nhân dân: </a:t>
            </a:r>
            <a:endParaRPr lang="en-US" altLang="en-US" sz="2400" b="1" i="1"/>
          </a:p>
        </p:txBody>
      </p:sp>
      <p:sp>
        <p:nvSpPr>
          <p:cNvPr id="65541" name="AutoShape 5"/>
          <p:cNvSpPr>
            <a:spLocks noChangeArrowheads="1"/>
          </p:cNvSpPr>
          <p:nvPr/>
        </p:nvSpPr>
        <p:spPr bwMode="auto">
          <a:xfrm>
            <a:off x="6210300" y="1981200"/>
            <a:ext cx="4152900" cy="17526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B. </a:t>
            </a:r>
            <a:r>
              <a:rPr lang="vi-VN" sz="2400" dirty="0">
                <a:solidFill>
                  <a:schemeClr val="tx1"/>
                </a:solidFill>
              </a:rPr>
              <a:t>Xây dựng lực lượng </a:t>
            </a:r>
            <a:endParaRPr lang="en-US" sz="2400" dirty="0">
              <a:solidFill>
                <a:schemeClr val="tx1"/>
              </a:solidFill>
            </a:endParaRPr>
          </a:p>
          <a:p>
            <a:pPr algn="ctr">
              <a:defRPr/>
            </a:pPr>
            <a:r>
              <a:rPr lang="en-US" sz="2400" dirty="0">
                <a:solidFill>
                  <a:schemeClr val="tx1"/>
                </a:solidFill>
              </a:rPr>
              <a:t>q</a:t>
            </a:r>
            <a:r>
              <a:rPr lang="vi-VN" sz="2400" dirty="0">
                <a:solidFill>
                  <a:schemeClr val="tx1"/>
                </a:solidFill>
              </a:rPr>
              <a:t>uốc</a:t>
            </a:r>
            <a:r>
              <a:rPr lang="en-US" sz="2400" dirty="0">
                <a:solidFill>
                  <a:schemeClr val="tx1"/>
                </a:solidFill>
              </a:rPr>
              <a:t> </a:t>
            </a:r>
            <a:r>
              <a:rPr lang="vi-VN" sz="2400" dirty="0">
                <a:solidFill>
                  <a:schemeClr val="tx1"/>
                </a:solidFill>
              </a:rPr>
              <a:t>phòng, an ninh </a:t>
            </a:r>
            <a:r>
              <a:rPr lang="en-US" sz="2400" dirty="0" err="1">
                <a:solidFill>
                  <a:schemeClr val="tx1"/>
                </a:solidFill>
              </a:rPr>
              <a:t>đáp</a:t>
            </a:r>
            <a:r>
              <a:rPr lang="en-US" sz="2400" dirty="0">
                <a:solidFill>
                  <a:schemeClr val="tx1"/>
                </a:solidFill>
              </a:rPr>
              <a:t> </a:t>
            </a:r>
            <a:r>
              <a:rPr lang="en-US" sz="2400" dirty="0" err="1">
                <a:solidFill>
                  <a:schemeClr val="tx1"/>
                </a:solidFill>
              </a:rPr>
              <a:t>ứng</a:t>
            </a:r>
            <a:endParaRPr lang="en-US" sz="2400" dirty="0">
              <a:solidFill>
                <a:schemeClr val="tx1"/>
              </a:solidFill>
            </a:endParaRPr>
          </a:p>
          <a:p>
            <a:pPr algn="ctr">
              <a:defRPr/>
            </a:pPr>
            <a:r>
              <a:rPr lang="en-US" sz="2400" dirty="0" err="1">
                <a:solidFill>
                  <a:schemeClr val="tx1"/>
                </a:solidFill>
              </a:rPr>
              <a:t>yêu</a:t>
            </a:r>
            <a:r>
              <a:rPr lang="en-US" sz="2400" dirty="0">
                <a:solidFill>
                  <a:schemeClr val="tx1"/>
                </a:solidFill>
              </a:rPr>
              <a:t> </a:t>
            </a:r>
            <a:r>
              <a:rPr lang="en-US" sz="2400" dirty="0" err="1">
                <a:solidFill>
                  <a:schemeClr val="tx1"/>
                </a:solidFill>
              </a:rPr>
              <a:t>cầu</a:t>
            </a:r>
            <a:r>
              <a:rPr lang="en-US" sz="2400" dirty="0">
                <a:solidFill>
                  <a:schemeClr val="tx1"/>
                </a:solidFill>
              </a:rPr>
              <a:t> </a:t>
            </a:r>
            <a:r>
              <a:rPr lang="vi-VN" sz="2400" dirty="0">
                <a:solidFill>
                  <a:schemeClr val="tx1"/>
                </a:solidFill>
              </a:rPr>
              <a:t>bảo vệ vững chắc </a:t>
            </a:r>
            <a:endParaRPr lang="en-US" sz="2400" dirty="0">
              <a:solidFill>
                <a:schemeClr val="tx1"/>
              </a:solidFill>
            </a:endParaRPr>
          </a:p>
          <a:p>
            <a:pPr algn="ctr">
              <a:defRPr/>
            </a:pPr>
            <a:r>
              <a:rPr lang="vi-VN" sz="2400" dirty="0">
                <a:solidFill>
                  <a:schemeClr val="tx1"/>
                </a:solidFill>
              </a:rPr>
              <a:t>Tổ quốc</a:t>
            </a:r>
            <a:r>
              <a:rPr lang="en-US" sz="2400" dirty="0">
                <a:solidFill>
                  <a:schemeClr val="tx1"/>
                </a:solidFill>
              </a:rPr>
              <a:t> </a:t>
            </a:r>
            <a:r>
              <a:rPr lang="en-US" sz="2400" dirty="0" err="1">
                <a:solidFill>
                  <a:schemeClr val="tx1"/>
                </a:solidFill>
              </a:rPr>
              <a:t>Việt</a:t>
            </a:r>
            <a:r>
              <a:rPr lang="en-US" sz="2400" dirty="0">
                <a:solidFill>
                  <a:schemeClr val="tx1"/>
                </a:solidFill>
              </a:rPr>
              <a:t> Nam XHCN</a:t>
            </a:r>
          </a:p>
        </p:txBody>
      </p:sp>
      <p:sp>
        <p:nvSpPr>
          <p:cNvPr id="65549" name="AutoShape 13"/>
          <p:cNvSpPr>
            <a:spLocks noChangeArrowheads="1"/>
          </p:cNvSpPr>
          <p:nvPr/>
        </p:nvSpPr>
        <p:spPr bwMode="auto">
          <a:xfrm>
            <a:off x="1905000" y="1981200"/>
            <a:ext cx="4064000" cy="1752600"/>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a:t>
            </a:r>
            <a:r>
              <a:rPr lang="vi-VN" sz="2400" dirty="0">
                <a:solidFill>
                  <a:schemeClr val="tx1"/>
                </a:solidFill>
              </a:rPr>
              <a:t>. Chuẩn bị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an </a:t>
            </a:r>
            <a:r>
              <a:rPr lang="en-US" sz="2400" dirty="0" err="1">
                <a:solidFill>
                  <a:schemeClr val="tx1"/>
                </a:solidFill>
              </a:rPr>
              <a:t>ninh</a:t>
            </a:r>
            <a:r>
              <a:rPr lang="en-US" sz="2400" dirty="0">
                <a:solidFill>
                  <a:schemeClr val="tx1"/>
                </a:solidFill>
              </a:rPr>
              <a:t> </a:t>
            </a:r>
            <a:r>
              <a:rPr lang="en-US" sz="2400" dirty="0" err="1">
                <a:solidFill>
                  <a:schemeClr val="tx1"/>
                </a:solidFill>
              </a:rPr>
              <a:t>chu</a:t>
            </a:r>
            <a:r>
              <a:rPr lang="en-US" sz="2400" dirty="0">
                <a:solidFill>
                  <a:schemeClr val="tx1"/>
                </a:solidFill>
              </a:rPr>
              <a:t> </a:t>
            </a:r>
            <a:r>
              <a:rPr lang="en-US" sz="2400" dirty="0" err="1">
                <a:solidFill>
                  <a:schemeClr val="tx1"/>
                </a:solidFill>
              </a:rPr>
              <a:t>đáo</a:t>
            </a:r>
            <a:r>
              <a:rPr lang="en-US" sz="2400" dirty="0">
                <a:solidFill>
                  <a:schemeClr val="tx1"/>
                </a:solidFill>
              </a:rPr>
              <a:t> </a:t>
            </a:r>
          </a:p>
          <a:p>
            <a:pPr algn="ctr">
              <a:defRPr/>
            </a:pPr>
            <a:r>
              <a:rPr lang="en-US" sz="2400" dirty="0" err="1">
                <a:solidFill>
                  <a:schemeClr val="tx1"/>
                </a:solidFill>
              </a:rPr>
              <a:t>để</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r>
              <a:rPr lang="en-US" sz="2400" dirty="0" err="1">
                <a:solidFill>
                  <a:schemeClr val="tx1"/>
                </a:solidFill>
              </a:rPr>
              <a:t>vững</a:t>
            </a:r>
            <a:r>
              <a:rPr lang="en-US" sz="2400" dirty="0">
                <a:solidFill>
                  <a:schemeClr val="tx1"/>
                </a:solidFill>
              </a:rPr>
              <a:t> </a:t>
            </a:r>
            <a:r>
              <a:rPr lang="en-US" sz="2400" dirty="0" err="1">
                <a:solidFill>
                  <a:schemeClr val="tx1"/>
                </a:solidFill>
              </a:rPr>
              <a:t>chắc</a:t>
            </a:r>
            <a:r>
              <a:rPr lang="en-US" sz="2400" dirty="0">
                <a:solidFill>
                  <a:schemeClr val="tx1"/>
                </a:solidFill>
              </a:rPr>
              <a:t> </a:t>
            </a:r>
          </a:p>
          <a:p>
            <a:pPr algn="ctr">
              <a:defRPr/>
            </a:pPr>
            <a:r>
              <a:rPr lang="vi-VN" sz="2400" dirty="0">
                <a:solidFill>
                  <a:schemeClr val="tx1"/>
                </a:solidFill>
              </a:rPr>
              <a:t>Tổ</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Việt</a:t>
            </a:r>
            <a:r>
              <a:rPr lang="en-US" sz="2400" dirty="0">
                <a:solidFill>
                  <a:schemeClr val="tx1"/>
                </a:solidFill>
              </a:rPr>
              <a:t> Nam XHCN</a:t>
            </a:r>
            <a:endParaRPr lang="vi-VN" sz="2300" b="1" dirty="0">
              <a:solidFill>
                <a:schemeClr val="tx1"/>
              </a:solidFill>
            </a:endParaRPr>
          </a:p>
        </p:txBody>
      </p:sp>
      <p:pic>
        <p:nvPicPr>
          <p:cNvPr id="1362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1" name="Oval 19"/>
          <p:cNvSpPr>
            <a:spLocks noChangeArrowheads="1"/>
          </p:cNvSpPr>
          <p:nvPr/>
        </p:nvSpPr>
        <p:spPr bwMode="auto">
          <a:xfrm>
            <a:off x="6362700" y="6216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36213" name="Oval 21"/>
          <p:cNvSpPr>
            <a:spLocks noChangeArrowheads="1"/>
          </p:cNvSpPr>
          <p:nvPr/>
        </p:nvSpPr>
        <p:spPr bwMode="auto">
          <a:xfrm>
            <a:off x="6362700" y="6216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6214" name="Oval 22"/>
          <p:cNvSpPr>
            <a:spLocks noChangeArrowheads="1"/>
          </p:cNvSpPr>
          <p:nvPr/>
        </p:nvSpPr>
        <p:spPr bwMode="auto">
          <a:xfrm>
            <a:off x="6362700" y="6224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6215" name="Oval 23"/>
          <p:cNvSpPr>
            <a:spLocks noChangeArrowheads="1"/>
          </p:cNvSpPr>
          <p:nvPr/>
        </p:nvSpPr>
        <p:spPr bwMode="auto">
          <a:xfrm>
            <a:off x="6362700" y="6224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6216" name="Oval 24"/>
          <p:cNvSpPr>
            <a:spLocks noChangeArrowheads="1"/>
          </p:cNvSpPr>
          <p:nvPr/>
        </p:nvSpPr>
        <p:spPr bwMode="auto">
          <a:xfrm>
            <a:off x="6362700"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6217" name="Oval 25"/>
          <p:cNvSpPr>
            <a:spLocks noChangeArrowheads="1"/>
          </p:cNvSpPr>
          <p:nvPr/>
        </p:nvSpPr>
        <p:spPr bwMode="auto">
          <a:xfrm>
            <a:off x="6362700" y="6224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6218" name="Oval 26"/>
          <p:cNvSpPr>
            <a:spLocks noChangeArrowheads="1"/>
          </p:cNvSpPr>
          <p:nvPr/>
        </p:nvSpPr>
        <p:spPr bwMode="auto">
          <a:xfrm>
            <a:off x="6367463" y="6216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6219" name="Text Box 27"/>
          <p:cNvSpPr txBox="1">
            <a:spLocks noChangeArrowheads="1"/>
          </p:cNvSpPr>
          <p:nvPr/>
        </p:nvSpPr>
        <p:spPr bwMode="auto">
          <a:xfrm>
            <a:off x="4953000" y="6262688"/>
            <a:ext cx="10668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70674" name="Text Box 29"/>
          <p:cNvSpPr txBox="1">
            <a:spLocks noChangeArrowheads="1"/>
          </p:cNvSpPr>
          <p:nvPr/>
        </p:nvSpPr>
        <p:spPr bwMode="auto">
          <a:xfrm>
            <a:off x="1790700" y="1371601"/>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64</a:t>
            </a:r>
          </a:p>
        </p:txBody>
      </p:sp>
      <p:pic>
        <p:nvPicPr>
          <p:cNvPr id="70675"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6" name="Text Box 69"/>
          <p:cNvSpPr txBox="1">
            <a:spLocks noChangeArrowheads="1"/>
          </p:cNvSpPr>
          <p:nvPr/>
        </p:nvSpPr>
        <p:spPr bwMode="auto">
          <a:xfrm>
            <a:off x="2184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8"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76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1790700" y="3886201"/>
            <a:ext cx="4229100" cy="1679575"/>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a:t>
            </a:r>
            <a:r>
              <a:rPr lang="vi-VN" sz="2400" dirty="0">
                <a:solidFill>
                  <a:schemeClr val="tx1"/>
                </a:solidFill>
              </a:rPr>
              <a:t>. </a:t>
            </a:r>
            <a:r>
              <a:rPr lang="en-US" sz="2400" dirty="0">
                <a:solidFill>
                  <a:schemeClr val="tx1"/>
                </a:solidFill>
              </a:rPr>
              <a:t>Xây </a:t>
            </a:r>
            <a:r>
              <a:rPr lang="en-US" sz="2400" dirty="0" err="1">
                <a:solidFill>
                  <a:schemeClr val="tx1"/>
                </a:solidFill>
              </a:rPr>
              <a:t>dựng</a:t>
            </a:r>
            <a:r>
              <a:rPr lang="en-US" sz="2400" dirty="0">
                <a:solidFill>
                  <a:schemeClr val="tx1"/>
                </a:solidFill>
              </a:rPr>
              <a:t> </a:t>
            </a:r>
            <a:r>
              <a:rPr lang="en-US" sz="2400" dirty="0" err="1">
                <a:solidFill>
                  <a:schemeClr val="tx1"/>
                </a:solidFill>
              </a:rPr>
              <a:t>sức</a:t>
            </a:r>
            <a:r>
              <a:rPr lang="en-US" sz="2400" dirty="0">
                <a:solidFill>
                  <a:schemeClr val="tx1"/>
                </a:solidFill>
              </a:rPr>
              <a:t> </a:t>
            </a:r>
            <a:r>
              <a:rPr lang="en-US" sz="2400" dirty="0" err="1">
                <a:solidFill>
                  <a:schemeClr val="tx1"/>
                </a:solidFill>
              </a:rPr>
              <a:t>mạnh</a:t>
            </a:r>
            <a:r>
              <a:rPr lang="en-US" sz="2400" dirty="0">
                <a:solidFill>
                  <a:schemeClr val="tx1"/>
                </a:solidFill>
              </a:rPr>
              <a:t> </a:t>
            </a:r>
            <a:r>
              <a:rPr lang="en-US" sz="2400" dirty="0" err="1">
                <a:solidFill>
                  <a:schemeClr val="tx1"/>
                </a:solidFill>
              </a:rPr>
              <a:t>toàn</a:t>
            </a:r>
            <a:r>
              <a:rPr lang="en-US" sz="2400" dirty="0">
                <a:solidFill>
                  <a:schemeClr val="tx1"/>
                </a:solidFill>
              </a:rPr>
              <a:t> </a:t>
            </a:r>
          </a:p>
          <a:p>
            <a:pPr algn="ctr">
              <a:defRPr/>
            </a:pPr>
            <a:r>
              <a:rPr lang="en-US" sz="2400" dirty="0" err="1">
                <a:solidFill>
                  <a:schemeClr val="tx1"/>
                </a:solidFill>
              </a:rPr>
              <a:t>diện</a:t>
            </a:r>
            <a:r>
              <a:rPr lang="en-US" sz="2400" dirty="0">
                <a:solidFill>
                  <a:schemeClr val="tx1"/>
                </a:solidFill>
              </a:rPr>
              <a:t>, g</a:t>
            </a:r>
            <a:r>
              <a:rPr lang="vi-VN" sz="2400" dirty="0">
                <a:solidFill>
                  <a:schemeClr val="tx1"/>
                </a:solidFill>
              </a:rPr>
              <a:t>ắn kết chặt chẽ các </a:t>
            </a:r>
            <a:endParaRPr lang="en-US" sz="2400" dirty="0">
              <a:solidFill>
                <a:schemeClr val="tx1"/>
              </a:solidFill>
            </a:endParaRPr>
          </a:p>
          <a:p>
            <a:pPr algn="ctr">
              <a:defRPr/>
            </a:pPr>
            <a:r>
              <a:rPr lang="vi-VN" sz="2400" dirty="0">
                <a:solidFill>
                  <a:schemeClr val="tx1"/>
                </a:solidFill>
              </a:rPr>
              <a:t>thành phần kinh tế</a:t>
            </a:r>
            <a:r>
              <a:rPr lang="en-US" sz="2400" dirty="0">
                <a:solidFill>
                  <a:schemeClr val="tx1"/>
                </a:solidFill>
              </a:rPr>
              <a:t> </a:t>
            </a:r>
            <a:r>
              <a:rPr lang="en-US" sz="2400" dirty="0" err="1">
                <a:solidFill>
                  <a:schemeClr val="tx1"/>
                </a:solidFill>
              </a:rPr>
              <a:t>với</a:t>
            </a:r>
            <a:r>
              <a:rPr lang="en-US" sz="2400" dirty="0">
                <a:solidFill>
                  <a:schemeClr val="tx1"/>
                </a:solidFill>
              </a:rPr>
              <a:t> </a:t>
            </a:r>
            <a:r>
              <a:rPr lang="en-US" sz="2400" dirty="0" err="1">
                <a:solidFill>
                  <a:schemeClr val="tx1"/>
                </a:solidFill>
              </a:rPr>
              <a:t>nhiệm</a:t>
            </a:r>
            <a:r>
              <a:rPr lang="en-US" sz="2400" dirty="0">
                <a:solidFill>
                  <a:schemeClr val="tx1"/>
                </a:solidFill>
              </a:rPr>
              <a:t> </a:t>
            </a:r>
          </a:p>
          <a:p>
            <a:pPr algn="ctr">
              <a:defRPr/>
            </a:pPr>
            <a:r>
              <a:rPr lang="en-US" sz="2400" dirty="0" err="1">
                <a:solidFill>
                  <a:schemeClr val="tx1"/>
                </a:solidFill>
              </a:rPr>
              <a:t>vụ</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an </a:t>
            </a:r>
            <a:r>
              <a:rPr lang="en-US" sz="2400" dirty="0" err="1">
                <a:solidFill>
                  <a:schemeClr val="tx1"/>
                </a:solidFill>
              </a:rPr>
              <a:t>ninh</a:t>
            </a:r>
            <a:endParaRPr lang="vi-VN" sz="2300" b="1" dirty="0">
              <a:solidFill>
                <a:schemeClr val="tx1"/>
              </a:solidFill>
            </a:endParaRPr>
          </a:p>
        </p:txBody>
      </p:sp>
      <p:sp>
        <p:nvSpPr>
          <p:cNvPr id="29" name="AutoShape 13"/>
          <p:cNvSpPr>
            <a:spLocks noChangeArrowheads="1"/>
          </p:cNvSpPr>
          <p:nvPr/>
        </p:nvSpPr>
        <p:spPr bwMode="auto">
          <a:xfrm>
            <a:off x="6235701" y="3886201"/>
            <a:ext cx="4060825" cy="1679575"/>
          </a:xfrm>
          <a:prstGeom prst="flowChartTerminator">
            <a:avLst/>
          </a:prstGeom>
          <a:blipFill>
            <a:blip r:embed="rId7"/>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a:t>
            </a:r>
            <a:r>
              <a:rPr lang="vi-VN" sz="2400" dirty="0">
                <a:solidFill>
                  <a:schemeClr val="tx1"/>
                </a:solidFill>
              </a:rPr>
              <a:t>. </a:t>
            </a:r>
            <a:r>
              <a:rPr lang="en-US" sz="2400" dirty="0">
                <a:solidFill>
                  <a:schemeClr val="tx1"/>
                </a:solidFill>
              </a:rPr>
              <a:t>Xây </a:t>
            </a:r>
            <a:r>
              <a:rPr lang="en-US" sz="2400" dirty="0" err="1">
                <a:solidFill>
                  <a:schemeClr val="tx1"/>
                </a:solidFill>
              </a:rPr>
              <a:t>dựng</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lượng</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an </a:t>
            </a:r>
            <a:r>
              <a:rPr lang="en-US" sz="2400" dirty="0" err="1">
                <a:solidFill>
                  <a:schemeClr val="tx1"/>
                </a:solidFill>
              </a:rPr>
              <a:t>ninh</a:t>
            </a:r>
            <a:r>
              <a:rPr lang="en-US" sz="2400" dirty="0">
                <a:solidFill>
                  <a:schemeClr val="tx1"/>
                </a:solidFill>
              </a:rPr>
              <a:t> </a:t>
            </a:r>
            <a:r>
              <a:rPr lang="en-US" sz="2400" dirty="0" err="1">
                <a:solidFill>
                  <a:schemeClr val="tx1"/>
                </a:solidFill>
              </a:rPr>
              <a:t>vững</a:t>
            </a:r>
            <a:r>
              <a:rPr lang="en-US" sz="2400" dirty="0">
                <a:solidFill>
                  <a:schemeClr val="tx1"/>
                </a:solidFill>
              </a:rPr>
              <a:t> </a:t>
            </a:r>
          </a:p>
          <a:p>
            <a:pPr algn="ctr">
              <a:defRPr/>
            </a:pPr>
            <a:r>
              <a:rPr lang="en-US" sz="2400" dirty="0" err="1">
                <a:solidFill>
                  <a:schemeClr val="tx1"/>
                </a:solidFill>
              </a:rPr>
              <a:t>mạnh</a:t>
            </a:r>
            <a:r>
              <a:rPr lang="en-US" sz="2400" dirty="0">
                <a:solidFill>
                  <a:schemeClr val="tx1"/>
                </a:solidFill>
              </a:rPr>
              <a:t>, c</a:t>
            </a:r>
            <a:r>
              <a:rPr lang="vi-VN" sz="2400" dirty="0">
                <a:solidFill>
                  <a:schemeClr val="tx1"/>
                </a:solidFill>
              </a:rPr>
              <a:t>huẩn bị cho chiến </a:t>
            </a:r>
            <a:endParaRPr lang="en-US" sz="2400" dirty="0">
              <a:solidFill>
                <a:schemeClr val="tx1"/>
              </a:solidFill>
            </a:endParaRPr>
          </a:p>
          <a:p>
            <a:pPr algn="ctr">
              <a:defRPr/>
            </a:pPr>
            <a:r>
              <a:rPr lang="vi-VN" sz="2400" dirty="0">
                <a:solidFill>
                  <a:schemeClr val="tx1"/>
                </a:solidFill>
              </a:rPr>
              <a:t>tranh nhân dân</a:t>
            </a:r>
            <a:endParaRPr lang="vi-VN" sz="2400" b="1" dirty="0">
              <a:solidFill>
                <a:schemeClr val="tx1"/>
              </a:solidFill>
            </a:endParaRPr>
          </a:p>
        </p:txBody>
      </p:sp>
      <p:pic>
        <p:nvPicPr>
          <p:cNvPr id="70681"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360"/>
                            </p:stCondLst>
                            <p:childTnLst>
                              <p:par>
                                <p:cTn id="22" presetID="4" presetClass="entr" presetSubtype="32"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out)">
                                      <p:cBhvr>
                                        <p:cTn id="24" dur="1000"/>
                                        <p:tgtEl>
                                          <p:spTgt spid="28"/>
                                        </p:tgtEl>
                                      </p:cBhvr>
                                    </p:animEffect>
                                  </p:childTnLst>
                                </p:cTn>
                              </p:par>
                            </p:childTnLst>
                          </p:cTn>
                        </p:par>
                        <p:par>
                          <p:cTn id="25" fill="hold" nodeType="afterGroup">
                            <p:stCondLst>
                              <p:cond delay="5360"/>
                            </p:stCondLst>
                            <p:childTnLst>
                              <p:par>
                                <p:cTn id="26" presetID="4" presetClass="entr" presetSubtype="32"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ox(out)">
                                      <p:cBhvr>
                                        <p:cTn id="28"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61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61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6210"/>
                </p:tgtEl>
              </p:cMediaNode>
            </p:audio>
            <p:seq concurrent="1" nextAc="seek">
              <p:cTn id="38" restart="whenNotActive" fill="hold" evtFilter="cancelBubble" nodeType="interactiveSeq">
                <p:stCondLst>
                  <p:cond evt="onClick" delay="0">
                    <p:tgtEl>
                      <p:spTgt spid="13621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6218"/>
                                        </p:tgtEl>
                                      </p:cBhvr>
                                    </p:animEffect>
                                    <p:set>
                                      <p:cBhvr>
                                        <p:cTn id="43" dur="1" fill="hold">
                                          <p:stCondLst>
                                            <p:cond delay="499"/>
                                          </p:stCondLst>
                                        </p:cTn>
                                        <p:tgtEl>
                                          <p:spTgt spid="13621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6217"/>
                                        </p:tgtEl>
                                      </p:cBhvr>
                                    </p:animEffect>
                                    <p:set>
                                      <p:cBhvr>
                                        <p:cTn id="47" dur="1" fill="hold">
                                          <p:stCondLst>
                                            <p:cond delay="499"/>
                                          </p:stCondLst>
                                        </p:cTn>
                                        <p:tgtEl>
                                          <p:spTgt spid="13621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6216"/>
                                        </p:tgtEl>
                                      </p:cBhvr>
                                    </p:animEffect>
                                    <p:set>
                                      <p:cBhvr>
                                        <p:cTn id="51" dur="1" fill="hold">
                                          <p:stCondLst>
                                            <p:cond delay="499"/>
                                          </p:stCondLst>
                                        </p:cTn>
                                        <p:tgtEl>
                                          <p:spTgt spid="13621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6215"/>
                                        </p:tgtEl>
                                      </p:cBhvr>
                                    </p:animEffect>
                                    <p:set>
                                      <p:cBhvr>
                                        <p:cTn id="55" dur="1" fill="hold">
                                          <p:stCondLst>
                                            <p:cond delay="499"/>
                                          </p:stCondLst>
                                        </p:cTn>
                                        <p:tgtEl>
                                          <p:spTgt spid="13621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6214"/>
                                        </p:tgtEl>
                                      </p:cBhvr>
                                    </p:animEffect>
                                    <p:set>
                                      <p:cBhvr>
                                        <p:cTn id="59" dur="1" fill="hold">
                                          <p:stCondLst>
                                            <p:cond delay="499"/>
                                          </p:stCondLst>
                                        </p:cTn>
                                        <p:tgtEl>
                                          <p:spTgt spid="13621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6213"/>
                                        </p:tgtEl>
                                      </p:cBhvr>
                                    </p:animEffect>
                                    <p:set>
                                      <p:cBhvr>
                                        <p:cTn id="63" dur="1" fill="hold">
                                          <p:stCondLst>
                                            <p:cond delay="499"/>
                                          </p:stCondLst>
                                        </p:cTn>
                                        <p:tgtEl>
                                          <p:spTgt spid="13621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6211"/>
                                        </p:tgtEl>
                                      </p:cBhvr>
                                    </p:animEffect>
                                    <p:set>
                                      <p:cBhvr>
                                        <p:cTn id="67" dur="1" fill="hold">
                                          <p:stCondLst>
                                            <p:cond delay="499"/>
                                          </p:stCondLst>
                                        </p:cTn>
                                        <p:tgtEl>
                                          <p:spTgt spid="13621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6194"/>
                                        </p:tgtEl>
                                      </p:cBhvr>
                                    </p:animEffect>
                                    <p:set>
                                      <p:cBhvr>
                                        <p:cTn id="71" dur="1" fill="hold">
                                          <p:stCondLst>
                                            <p:cond delay="499"/>
                                          </p:stCondLst>
                                        </p:cTn>
                                        <p:tgtEl>
                                          <p:spTgt spid="13619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6219"/>
                  </p:tgtEl>
                </p:cond>
              </p:nextCondLst>
            </p:seq>
          </p:childTnLst>
        </p:cTn>
      </p:par>
    </p:tnLst>
    <p:bldLst>
      <p:bldP spid="136194" grpId="0" animBg="1"/>
      <p:bldP spid="65540" grpId="0"/>
      <p:bldP spid="65541" grpId="0" animBg="1"/>
      <p:bldP spid="65541" grpId="1" animBg="1"/>
      <p:bldP spid="65549" grpId="0" animBg="1"/>
      <p:bldP spid="136211" grpId="0" animBg="1"/>
      <p:bldP spid="136213" grpId="0" animBg="1"/>
      <p:bldP spid="136214" grpId="0" animBg="1"/>
      <p:bldP spid="136215" grpId="0" animBg="1"/>
      <p:bldP spid="136216" grpId="0" animBg="1"/>
      <p:bldP spid="136217" grpId="0" animBg="1"/>
      <p:bldP spid="136218" grpId="0" animBg="1"/>
      <p:bldP spid="28" grpId="0" animBg="1"/>
      <p:bldP spid="29"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72200"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581400" y="1162050"/>
            <a:ext cx="6324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Để bảo đảm</a:t>
            </a:r>
            <a:r>
              <a:rPr lang="vi-VN" altLang="en-US" sz="2400" i="1"/>
              <a:t> thế trận quốc phòng</a:t>
            </a:r>
            <a:r>
              <a:rPr lang="en-US" altLang="en-US" sz="2400" i="1"/>
              <a:t> toàn dân, an ninh nhân dân vững chắc, cần phải có sự gắn kết chặt chẽ:</a:t>
            </a:r>
            <a:r>
              <a:rPr lang="vi-VN" altLang="en-US" sz="2400" i="1"/>
              <a:t> </a:t>
            </a:r>
            <a:endParaRPr lang="en-US" altLang="en-US" sz="2400" i="1"/>
          </a:p>
        </p:txBody>
      </p:sp>
      <p:sp>
        <p:nvSpPr>
          <p:cNvPr id="65541" name="AutoShape 5"/>
          <p:cNvSpPr>
            <a:spLocks noChangeArrowheads="1"/>
          </p:cNvSpPr>
          <p:nvPr/>
        </p:nvSpPr>
        <p:spPr bwMode="auto">
          <a:xfrm>
            <a:off x="1905000" y="4216400"/>
            <a:ext cx="4076700" cy="1346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a:t>
            </a:r>
            <a:r>
              <a:rPr lang="vi-VN" altLang="en-US" sz="2400"/>
              <a:t>. </a:t>
            </a:r>
            <a:r>
              <a:rPr lang="en-US" altLang="en-US" sz="2400"/>
              <a:t>K</a:t>
            </a:r>
            <a:r>
              <a:rPr lang="vi-VN" altLang="en-US" sz="2400"/>
              <a:t>inh tế </a:t>
            </a:r>
            <a:r>
              <a:rPr lang="en-US" altLang="en-US" sz="2400"/>
              <a:t>- xã hội </a:t>
            </a:r>
          </a:p>
          <a:p>
            <a:pPr algn="ctr">
              <a:spcBef>
                <a:spcPct val="0"/>
              </a:spcBef>
              <a:buFontTx/>
              <a:buNone/>
            </a:pPr>
            <a:r>
              <a:rPr lang="en-US" altLang="en-US" sz="2400"/>
              <a:t>với quốc phòng - an ninh</a:t>
            </a:r>
          </a:p>
        </p:txBody>
      </p:sp>
      <p:sp>
        <p:nvSpPr>
          <p:cNvPr id="65549" name="AutoShape 13"/>
          <p:cNvSpPr>
            <a:spLocks noChangeArrowheads="1"/>
          </p:cNvSpPr>
          <p:nvPr/>
        </p:nvSpPr>
        <p:spPr bwMode="auto">
          <a:xfrm>
            <a:off x="6172200" y="4225926"/>
            <a:ext cx="4114800" cy="14128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a:t>
            </a:r>
            <a:r>
              <a:rPr lang="vi-VN" altLang="en-US" sz="2400"/>
              <a:t>. </a:t>
            </a:r>
            <a:r>
              <a:rPr lang="en-US" altLang="en-US" sz="2400"/>
              <a:t>Kinh tế,</a:t>
            </a:r>
            <a:r>
              <a:rPr lang="vi-VN" altLang="en-US" sz="2400"/>
              <a:t> chính trị</a:t>
            </a:r>
            <a:r>
              <a:rPr lang="en-US" altLang="en-US" sz="2400"/>
              <a:t> </a:t>
            </a:r>
          </a:p>
          <a:p>
            <a:pPr algn="ctr">
              <a:spcBef>
                <a:spcPct val="0"/>
              </a:spcBef>
              <a:buFontTx/>
              <a:buNone/>
            </a:pPr>
            <a:r>
              <a:rPr lang="en-US" altLang="en-US" sz="2400"/>
              <a:t>với quan hệ đối ngoại</a:t>
            </a:r>
            <a:endParaRPr lang="vi-VN" altLang="en-US" sz="2400" b="1"/>
          </a:p>
        </p:txBody>
      </p:sp>
      <p:sp>
        <p:nvSpPr>
          <p:cNvPr id="71688" name="Text Box 16"/>
          <p:cNvSpPr txBox="1">
            <a:spLocks noChangeArrowheads="1"/>
          </p:cNvSpPr>
          <p:nvPr/>
        </p:nvSpPr>
        <p:spPr bwMode="auto">
          <a:xfrm>
            <a:off x="1714500" y="1371600"/>
            <a:ext cx="12954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65</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37237" name="Oval 21"/>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722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72200"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62675" y="6178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7170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1" name="Text Box 69"/>
          <p:cNvSpPr txBox="1">
            <a:spLocks noChangeArrowheads="1"/>
          </p:cNvSpPr>
          <p:nvPr/>
        </p:nvSpPr>
        <p:spPr bwMode="auto">
          <a:xfrm>
            <a:off x="2087564" y="762001"/>
            <a:ext cx="807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5000" y="2549526"/>
            <a:ext cx="4076700" cy="14128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a:t>
            </a:r>
            <a:r>
              <a:rPr lang="vi-VN" altLang="en-US" sz="2400"/>
              <a:t>. </a:t>
            </a:r>
            <a:r>
              <a:rPr lang="en-US" altLang="en-US" sz="2400"/>
              <a:t>K</a:t>
            </a:r>
            <a:r>
              <a:rPr lang="vi-VN" altLang="en-US" sz="2400"/>
              <a:t>inh tế với</a:t>
            </a:r>
            <a:r>
              <a:rPr lang="en-US" altLang="en-US" sz="2400"/>
              <a:t>, </a:t>
            </a:r>
            <a:r>
              <a:rPr lang="vi-VN" altLang="en-US" sz="2400"/>
              <a:t>an ninh</a:t>
            </a:r>
            <a:r>
              <a:rPr lang="en-US" altLang="en-US" sz="2400"/>
              <a:t> </a:t>
            </a:r>
          </a:p>
          <a:p>
            <a:pPr algn="ctr" eaLnBrk="1" hangingPunct="1">
              <a:spcBef>
                <a:spcPct val="0"/>
              </a:spcBef>
              <a:buFontTx/>
              <a:buNone/>
            </a:pPr>
            <a:r>
              <a:rPr lang="en-US" altLang="en-US" sz="2400"/>
              <a:t>và trật tự, an toàn xã hội</a:t>
            </a:r>
            <a:endParaRPr lang="en-US" altLang="en-US" sz="2400" b="1"/>
          </a:p>
        </p:txBody>
      </p:sp>
      <p:sp>
        <p:nvSpPr>
          <p:cNvPr id="28" name="AutoShape 13"/>
          <p:cNvSpPr>
            <a:spLocks noChangeArrowheads="1"/>
          </p:cNvSpPr>
          <p:nvPr/>
        </p:nvSpPr>
        <p:spPr bwMode="auto">
          <a:xfrm>
            <a:off x="6210300" y="2549526"/>
            <a:ext cx="4076700" cy="14128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a:t>
            </a:r>
            <a:r>
              <a:rPr lang="vi-VN" altLang="en-US" sz="2400"/>
              <a:t>. </a:t>
            </a:r>
            <a:r>
              <a:rPr lang="en-US" altLang="en-US" sz="2400"/>
              <a:t>Quan hệ đối ngoại </a:t>
            </a:r>
          </a:p>
          <a:p>
            <a:pPr algn="ctr" eaLnBrk="1" hangingPunct="1">
              <a:spcBef>
                <a:spcPct val="0"/>
              </a:spcBef>
              <a:buFontTx/>
              <a:buNone/>
            </a:pPr>
            <a:r>
              <a:rPr lang="vi-VN" altLang="en-US" sz="2400"/>
              <a:t>với quốc phòng</a:t>
            </a:r>
            <a:r>
              <a:rPr lang="en-US" altLang="en-US" sz="2400"/>
              <a:t>, an ninh</a:t>
            </a:r>
            <a:endParaRPr lang="en-US" altLang="en-US" sz="2400" b="1"/>
          </a:p>
        </p:txBody>
      </p:sp>
      <p:pic>
        <p:nvPicPr>
          <p:cNvPr id="71706"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2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2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2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2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7242"/>
                                        </p:tgtEl>
                                      </p:cBhvr>
                                    </p:animEffect>
                                    <p:set>
                                      <p:cBhvr>
                                        <p:cTn id="43"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7241"/>
                                        </p:tgtEl>
                                      </p:cBhvr>
                                    </p:animEffect>
                                    <p:set>
                                      <p:cBhvr>
                                        <p:cTn id="47"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7240"/>
                                        </p:tgtEl>
                                      </p:cBhvr>
                                    </p:animEffect>
                                    <p:set>
                                      <p:cBhvr>
                                        <p:cTn id="51"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7239"/>
                                        </p:tgtEl>
                                      </p:cBhvr>
                                    </p:animEffect>
                                    <p:set>
                                      <p:cBhvr>
                                        <p:cTn id="55"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7238"/>
                                        </p:tgtEl>
                                      </p:cBhvr>
                                    </p:animEffect>
                                    <p:set>
                                      <p:cBhvr>
                                        <p:cTn id="59"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7237"/>
                                        </p:tgtEl>
                                      </p:cBhvr>
                                    </p:animEffect>
                                    <p:set>
                                      <p:cBhvr>
                                        <p:cTn id="63"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7235"/>
                                        </p:tgtEl>
                                      </p:cBhvr>
                                    </p:animEffect>
                                    <p:set>
                                      <p:cBhvr>
                                        <p:cTn id="67"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7218"/>
                                        </p:tgtEl>
                                      </p:cBhvr>
                                    </p:animEffect>
                                    <p:set>
                                      <p:cBhvr>
                                        <p:cTn id="71"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516688" y="61420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19400" y="1227138"/>
            <a:ext cx="7620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Một trong những đặc trưng của nền quốc phòng toàn dân, an ninh nhân dân là nền quốc phòng, an ninh:</a:t>
            </a:r>
          </a:p>
        </p:txBody>
      </p:sp>
      <p:sp>
        <p:nvSpPr>
          <p:cNvPr id="65541" name="AutoShape 5"/>
          <p:cNvSpPr>
            <a:spLocks noChangeArrowheads="1"/>
          </p:cNvSpPr>
          <p:nvPr/>
        </p:nvSpPr>
        <p:spPr bwMode="auto">
          <a:xfrm>
            <a:off x="6248400" y="2239963"/>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Vì dân, của dân và do </a:t>
            </a:r>
          </a:p>
          <a:p>
            <a:pPr algn="ctr">
              <a:spcBef>
                <a:spcPct val="0"/>
              </a:spcBef>
              <a:buFontTx/>
              <a:buNone/>
            </a:pPr>
            <a:r>
              <a:rPr lang="en-US" altLang="en-US" sz="2400"/>
              <a:t>nhân dân tiến hành</a:t>
            </a:r>
          </a:p>
        </p:txBody>
      </p:sp>
      <p:sp>
        <p:nvSpPr>
          <p:cNvPr id="65546" name="AutoShape 10"/>
          <p:cNvSpPr>
            <a:spLocks noChangeArrowheads="1"/>
          </p:cNvSpPr>
          <p:nvPr/>
        </p:nvSpPr>
        <p:spPr bwMode="auto">
          <a:xfrm>
            <a:off x="1838325" y="3925888"/>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Mang tính giai cấp, </a:t>
            </a:r>
          </a:p>
          <a:p>
            <a:pPr algn="ctr" eaLnBrk="1" hangingPunct="1">
              <a:spcBef>
                <a:spcPct val="0"/>
              </a:spcBef>
              <a:buFontTx/>
              <a:buNone/>
            </a:pPr>
            <a:r>
              <a:rPr lang="en-US" altLang="en-US" sz="2400"/>
              <a:t>nhân dân sâu sắc</a:t>
            </a:r>
            <a:endParaRPr lang="en-US" altLang="en-US" sz="2400" b="1"/>
          </a:p>
        </p:txBody>
      </p:sp>
      <p:sp>
        <p:nvSpPr>
          <p:cNvPr id="8200" name="Text Box 16"/>
          <p:cNvSpPr txBox="1">
            <a:spLocks noChangeArrowheads="1"/>
          </p:cNvSpPr>
          <p:nvPr/>
        </p:nvSpPr>
        <p:spPr bwMode="auto">
          <a:xfrm>
            <a:off x="1676400" y="13716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03</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510338" y="61499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820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229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51033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510338" y="61420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51668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516688" y="61499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510338" y="61420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516688" y="61341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4876800" y="6186488"/>
            <a:ext cx="10541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821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3" name="Text Box 69"/>
          <p:cNvSpPr txBox="1">
            <a:spLocks noChangeArrowheads="1"/>
          </p:cNvSpPr>
          <p:nvPr/>
        </p:nvSpPr>
        <p:spPr bwMode="auto">
          <a:xfrm>
            <a:off x="2057400" y="7620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19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6248400" y="4008438"/>
            <a:ext cx="4038600" cy="13255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Do nhân dân xây dựng, </a:t>
            </a:r>
          </a:p>
          <a:p>
            <a:pPr algn="ctr" eaLnBrk="1" hangingPunct="1">
              <a:spcBef>
                <a:spcPct val="0"/>
              </a:spcBef>
              <a:buFontTx/>
              <a:buNone/>
            </a:pPr>
            <a:r>
              <a:rPr lang="en-US" altLang="en-US" sz="2400"/>
              <a:t>mang tính nhân dân sâu sắc</a:t>
            </a:r>
            <a:endParaRPr lang="en-US" altLang="en-US" sz="2400" b="1"/>
          </a:p>
        </p:txBody>
      </p:sp>
      <p:sp>
        <p:nvSpPr>
          <p:cNvPr id="27" name="AutoShape 10"/>
          <p:cNvSpPr>
            <a:spLocks noChangeArrowheads="1"/>
          </p:cNvSpPr>
          <p:nvPr/>
        </p:nvSpPr>
        <p:spPr bwMode="auto">
          <a:xfrm>
            <a:off x="1838325" y="2286001"/>
            <a:ext cx="4038600" cy="132556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Bảo vệ quyền và lợi ích </a:t>
            </a:r>
          </a:p>
          <a:p>
            <a:pPr algn="ctr" eaLnBrk="1" hangingPunct="1">
              <a:spcBef>
                <a:spcPct val="0"/>
              </a:spcBef>
              <a:buFontTx/>
              <a:buNone/>
            </a:pPr>
            <a:r>
              <a:rPr lang="en-US" altLang="en-US" sz="2400"/>
              <a:t>của nhân dân</a:t>
            </a:r>
            <a:endParaRPr lang="en-US" altLang="en-US" sz="2400" b="1"/>
          </a:p>
        </p:txBody>
      </p:sp>
      <p:pic>
        <p:nvPicPr>
          <p:cNvPr id="821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2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2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2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2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2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52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8" restart="whenNotActive" fill="hold" evtFilter="cancelBubble" nodeType="interactiveSeq">
                <p:stCondLst>
                  <p:cond evt="onClick" delay="0">
                    <p:tgtEl>
                      <p:spTgt spid="95259"/>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5258"/>
                                        </p:tgtEl>
                                      </p:cBhvr>
                                    </p:animEffect>
                                    <p:set>
                                      <p:cBhvr>
                                        <p:cTn id="43"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5257"/>
                                        </p:tgtEl>
                                      </p:cBhvr>
                                    </p:animEffect>
                                    <p:set>
                                      <p:cBhvr>
                                        <p:cTn id="47"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5256"/>
                                        </p:tgtEl>
                                      </p:cBhvr>
                                    </p:animEffect>
                                    <p:set>
                                      <p:cBhvr>
                                        <p:cTn id="51"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5255"/>
                                        </p:tgtEl>
                                      </p:cBhvr>
                                    </p:animEffect>
                                    <p:set>
                                      <p:cBhvr>
                                        <p:cTn id="55"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5254"/>
                                        </p:tgtEl>
                                      </p:cBhvr>
                                    </p:animEffect>
                                    <p:set>
                                      <p:cBhvr>
                                        <p:cTn id="59"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5253"/>
                                        </p:tgtEl>
                                      </p:cBhvr>
                                    </p:animEffect>
                                    <p:set>
                                      <p:cBhvr>
                                        <p:cTn id="63"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5251"/>
                                        </p:tgtEl>
                                      </p:cBhvr>
                                    </p:animEffect>
                                    <p:set>
                                      <p:cBhvr>
                                        <p:cTn id="67"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5234"/>
                                        </p:tgtEl>
                                      </p:cBhvr>
                                    </p:animEffect>
                                    <p:set>
                                      <p:cBhvr>
                                        <p:cTn id="71"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26" grpId="0" animBg="1"/>
      <p:bldP spid="2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72200"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76600" y="1162050"/>
            <a:ext cx="662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Sức mạnh tổng hợp của nền quốc phòng toàn dân, an ninh nhân dân là cơ sở, là tiền đề và là biện pháp để nhân dân ta:</a:t>
            </a:r>
          </a:p>
        </p:txBody>
      </p:sp>
      <p:sp>
        <p:nvSpPr>
          <p:cNvPr id="65541" name="AutoShape 5"/>
          <p:cNvSpPr>
            <a:spLocks noChangeArrowheads="1"/>
          </p:cNvSpPr>
          <p:nvPr/>
        </p:nvSpPr>
        <p:spPr bwMode="auto">
          <a:xfrm>
            <a:off x="1905000" y="2549526"/>
            <a:ext cx="4076700" cy="14128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Đánh thắng kẻ thù</a:t>
            </a:r>
          </a:p>
          <a:p>
            <a:pPr algn="ctr">
              <a:spcBef>
                <a:spcPct val="0"/>
              </a:spcBef>
              <a:buFontTx/>
              <a:buNone/>
            </a:pPr>
            <a:r>
              <a:rPr lang="en-US" altLang="en-US" sz="2400"/>
              <a:t> xâm lược</a:t>
            </a:r>
          </a:p>
        </p:txBody>
      </p:sp>
      <p:sp>
        <p:nvSpPr>
          <p:cNvPr id="65549" name="AutoShape 13"/>
          <p:cNvSpPr>
            <a:spLocks noChangeArrowheads="1"/>
          </p:cNvSpPr>
          <p:nvPr/>
        </p:nvSpPr>
        <p:spPr bwMode="auto">
          <a:xfrm>
            <a:off x="6210300" y="4225926"/>
            <a:ext cx="4076700" cy="14128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Xây dựng chủ nghĩa </a:t>
            </a:r>
          </a:p>
          <a:p>
            <a:pPr algn="ctr">
              <a:spcBef>
                <a:spcPct val="0"/>
              </a:spcBef>
              <a:buFontTx/>
              <a:buNone/>
            </a:pPr>
            <a:r>
              <a:rPr lang="en-US" altLang="en-US" sz="2400"/>
              <a:t>xã hội</a:t>
            </a:r>
            <a:endParaRPr lang="vi-VN" altLang="en-US" sz="2400" b="1"/>
          </a:p>
        </p:txBody>
      </p:sp>
      <p:sp>
        <p:nvSpPr>
          <p:cNvPr id="72712" name="Text Box 16"/>
          <p:cNvSpPr txBox="1">
            <a:spLocks noChangeArrowheads="1"/>
          </p:cNvSpPr>
          <p:nvPr/>
        </p:nvSpPr>
        <p:spPr bwMode="auto">
          <a:xfrm>
            <a:off x="1714500" y="1371600"/>
            <a:ext cx="12954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66</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37237" name="Oval 21"/>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722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72200"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62675" y="6178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7272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5" name="Text Box 69"/>
          <p:cNvSpPr txBox="1">
            <a:spLocks noChangeArrowheads="1"/>
          </p:cNvSpPr>
          <p:nvPr/>
        </p:nvSpPr>
        <p:spPr bwMode="auto">
          <a:xfrm>
            <a:off x="2087564" y="762001"/>
            <a:ext cx="807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5000" y="4267201"/>
            <a:ext cx="4076700" cy="14128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Thống nhất đất nước</a:t>
            </a:r>
            <a:endParaRPr lang="en-US" altLang="en-US" sz="2400" b="1"/>
          </a:p>
        </p:txBody>
      </p:sp>
      <p:sp>
        <p:nvSpPr>
          <p:cNvPr id="28" name="AutoShape 13"/>
          <p:cNvSpPr>
            <a:spLocks noChangeArrowheads="1"/>
          </p:cNvSpPr>
          <p:nvPr/>
        </p:nvSpPr>
        <p:spPr bwMode="auto">
          <a:xfrm>
            <a:off x="6210300" y="2549526"/>
            <a:ext cx="4076700" cy="14128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Giữ vững độc lập dân tộc</a:t>
            </a:r>
            <a:endParaRPr lang="en-US" altLang="en-US" sz="2400" b="1"/>
          </a:p>
        </p:txBody>
      </p:sp>
      <p:pic>
        <p:nvPicPr>
          <p:cNvPr id="7273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6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6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7242"/>
                                        </p:tgtEl>
                                      </p:cBhvr>
                                    </p:animEffect>
                                    <p:set>
                                      <p:cBhvr>
                                        <p:cTn id="43"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7241"/>
                                        </p:tgtEl>
                                      </p:cBhvr>
                                    </p:animEffect>
                                    <p:set>
                                      <p:cBhvr>
                                        <p:cTn id="47"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7240"/>
                                        </p:tgtEl>
                                      </p:cBhvr>
                                    </p:animEffect>
                                    <p:set>
                                      <p:cBhvr>
                                        <p:cTn id="51"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7239"/>
                                        </p:tgtEl>
                                      </p:cBhvr>
                                    </p:animEffect>
                                    <p:set>
                                      <p:cBhvr>
                                        <p:cTn id="55"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7238"/>
                                        </p:tgtEl>
                                      </p:cBhvr>
                                    </p:animEffect>
                                    <p:set>
                                      <p:cBhvr>
                                        <p:cTn id="59"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7237"/>
                                        </p:tgtEl>
                                      </p:cBhvr>
                                    </p:animEffect>
                                    <p:set>
                                      <p:cBhvr>
                                        <p:cTn id="63"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7235"/>
                                        </p:tgtEl>
                                      </p:cBhvr>
                                    </p:animEffect>
                                    <p:set>
                                      <p:cBhvr>
                                        <p:cTn id="67"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7218"/>
                                        </p:tgtEl>
                                      </p:cBhvr>
                                    </p:animEffect>
                                    <p:set>
                                      <p:cBhvr>
                                        <p:cTn id="71"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27" grpId="0" animBg="1"/>
      <p:bldP spid="28"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72200"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09900" y="1162050"/>
            <a:ext cx="7391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200" i="1"/>
              <a:t>“ Tạo sức mạnh tổng hợp của đất nước cả về chính trị, quân sự, an ninh, kinh tế, văn hóa, xã hội, khoa học, công nghệ  để giữ vững hòa bình, ổn định, đẩy lùi, ngăn chặn nguy cơ chiến tranh, sẵn sàng đánh thắng chiến tranh xâm lược dưới mọi hình thức và quy mô” </a:t>
            </a:r>
            <a:r>
              <a:rPr lang="en-US" altLang="en-US" sz="2200"/>
              <a:t>là nội dung của:</a:t>
            </a:r>
          </a:p>
        </p:txBody>
      </p:sp>
      <p:sp>
        <p:nvSpPr>
          <p:cNvPr id="65541" name="AutoShape 5"/>
          <p:cNvSpPr>
            <a:spLocks noChangeArrowheads="1"/>
          </p:cNvSpPr>
          <p:nvPr/>
        </p:nvSpPr>
        <p:spPr bwMode="auto">
          <a:xfrm>
            <a:off x="6210300" y="4495801"/>
            <a:ext cx="4076700" cy="111601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Mục đích xây dựng </a:t>
            </a:r>
          </a:p>
          <a:p>
            <a:pPr algn="ctr">
              <a:spcBef>
                <a:spcPct val="0"/>
              </a:spcBef>
              <a:buFontTx/>
              <a:buNone/>
            </a:pPr>
            <a:r>
              <a:rPr lang="en-US" altLang="en-US" sz="2400"/>
              <a:t>nền quốc phòng toàn dân, </a:t>
            </a:r>
          </a:p>
          <a:p>
            <a:pPr algn="ctr">
              <a:spcBef>
                <a:spcPct val="0"/>
              </a:spcBef>
              <a:buFontTx/>
              <a:buNone/>
            </a:pPr>
            <a:r>
              <a:rPr lang="en-US" altLang="en-US" sz="2400"/>
              <a:t>an ninh nhân dân</a:t>
            </a:r>
          </a:p>
        </p:txBody>
      </p:sp>
      <p:sp>
        <p:nvSpPr>
          <p:cNvPr id="65549" name="AutoShape 13"/>
          <p:cNvSpPr>
            <a:spLocks noChangeArrowheads="1"/>
          </p:cNvSpPr>
          <p:nvPr/>
        </p:nvSpPr>
        <p:spPr bwMode="auto">
          <a:xfrm>
            <a:off x="1857375" y="3124200"/>
            <a:ext cx="40767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Vị trí của nền </a:t>
            </a:r>
          </a:p>
          <a:p>
            <a:pPr algn="ctr">
              <a:spcBef>
                <a:spcPct val="0"/>
              </a:spcBef>
              <a:buFontTx/>
              <a:buNone/>
            </a:pPr>
            <a:r>
              <a:rPr lang="en-US" altLang="en-US" sz="2400"/>
              <a:t>quốc phòng toàn dân, </a:t>
            </a:r>
          </a:p>
          <a:p>
            <a:pPr algn="ctr">
              <a:spcBef>
                <a:spcPct val="0"/>
              </a:spcBef>
              <a:buFontTx/>
              <a:buNone/>
            </a:pPr>
            <a:r>
              <a:rPr lang="en-US" altLang="en-US" sz="2400"/>
              <a:t>an ninh nhân dân</a:t>
            </a:r>
            <a:endParaRPr lang="vi-VN" altLang="en-US" sz="2400" b="1"/>
          </a:p>
        </p:txBody>
      </p:sp>
      <p:sp>
        <p:nvSpPr>
          <p:cNvPr id="73736" name="Text Box 16"/>
          <p:cNvSpPr txBox="1">
            <a:spLocks noChangeArrowheads="1"/>
          </p:cNvSpPr>
          <p:nvPr/>
        </p:nvSpPr>
        <p:spPr bwMode="auto">
          <a:xfrm>
            <a:off x="1714500" y="1371600"/>
            <a:ext cx="12954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67</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37237" name="Oval 21"/>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722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72200"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62675" y="6178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73748"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9" name="Text Box 69"/>
          <p:cNvSpPr txBox="1">
            <a:spLocks noChangeArrowheads="1"/>
          </p:cNvSpPr>
          <p:nvPr/>
        </p:nvSpPr>
        <p:spPr bwMode="auto">
          <a:xfrm>
            <a:off x="2087564" y="762001"/>
            <a:ext cx="807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51"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5000" y="4495801"/>
            <a:ext cx="4076700" cy="111601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Nhiệm vụ xây dựng </a:t>
            </a:r>
          </a:p>
          <a:p>
            <a:pPr algn="ctr" eaLnBrk="1" hangingPunct="1">
              <a:spcBef>
                <a:spcPct val="0"/>
              </a:spcBef>
              <a:buFontTx/>
              <a:buNone/>
            </a:pPr>
            <a:r>
              <a:rPr lang="en-US" altLang="en-US" sz="2400"/>
              <a:t>nền quốc phòng toàn dân, </a:t>
            </a:r>
          </a:p>
          <a:p>
            <a:pPr algn="ctr" eaLnBrk="1" hangingPunct="1">
              <a:spcBef>
                <a:spcPct val="0"/>
              </a:spcBef>
              <a:buFontTx/>
              <a:buNone/>
            </a:pPr>
            <a:r>
              <a:rPr lang="en-US" altLang="en-US" sz="2400"/>
              <a:t>an ninh nhân dân</a:t>
            </a:r>
            <a:endParaRPr lang="en-US" altLang="en-US" sz="2400" b="1"/>
          </a:p>
        </p:txBody>
      </p:sp>
      <p:sp>
        <p:nvSpPr>
          <p:cNvPr id="28" name="AutoShape 13"/>
          <p:cNvSpPr>
            <a:spLocks noChangeArrowheads="1"/>
          </p:cNvSpPr>
          <p:nvPr/>
        </p:nvSpPr>
        <p:spPr bwMode="auto">
          <a:xfrm>
            <a:off x="6210300" y="3124200"/>
            <a:ext cx="40767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Đặc trưng của </a:t>
            </a:r>
          </a:p>
          <a:p>
            <a:pPr algn="ctr" eaLnBrk="1" hangingPunct="1">
              <a:spcBef>
                <a:spcPct val="0"/>
              </a:spcBef>
              <a:buFontTx/>
              <a:buNone/>
            </a:pPr>
            <a:r>
              <a:rPr lang="en-US" altLang="en-US" sz="2400"/>
              <a:t>nền quốc phòng toàn dân, </a:t>
            </a:r>
          </a:p>
          <a:p>
            <a:pPr algn="ctr" eaLnBrk="1" hangingPunct="1">
              <a:spcBef>
                <a:spcPct val="0"/>
              </a:spcBef>
              <a:buFontTx/>
              <a:buNone/>
            </a:pPr>
            <a:r>
              <a:rPr lang="en-US" altLang="en-US" sz="2400"/>
              <a:t>an ninh nhân dân</a:t>
            </a:r>
            <a:endParaRPr lang="en-US" altLang="en-US" sz="2400" b="1"/>
          </a:p>
        </p:txBody>
      </p:sp>
      <p:pic>
        <p:nvPicPr>
          <p:cNvPr id="73754"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86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96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106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106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116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7242"/>
                                        </p:tgtEl>
                                      </p:cBhvr>
                                    </p:animEffect>
                                    <p:set>
                                      <p:cBhvr>
                                        <p:cTn id="43"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7241"/>
                                        </p:tgtEl>
                                      </p:cBhvr>
                                    </p:animEffect>
                                    <p:set>
                                      <p:cBhvr>
                                        <p:cTn id="47"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7240"/>
                                        </p:tgtEl>
                                      </p:cBhvr>
                                    </p:animEffect>
                                    <p:set>
                                      <p:cBhvr>
                                        <p:cTn id="51"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7239"/>
                                        </p:tgtEl>
                                      </p:cBhvr>
                                    </p:animEffect>
                                    <p:set>
                                      <p:cBhvr>
                                        <p:cTn id="55"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7238"/>
                                        </p:tgtEl>
                                      </p:cBhvr>
                                    </p:animEffect>
                                    <p:set>
                                      <p:cBhvr>
                                        <p:cTn id="59"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7237"/>
                                        </p:tgtEl>
                                      </p:cBhvr>
                                    </p:animEffect>
                                    <p:set>
                                      <p:cBhvr>
                                        <p:cTn id="63"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7235"/>
                                        </p:tgtEl>
                                      </p:cBhvr>
                                    </p:animEffect>
                                    <p:set>
                                      <p:cBhvr>
                                        <p:cTn id="67"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7218"/>
                                        </p:tgtEl>
                                      </p:cBhvr>
                                    </p:animEffect>
                                    <p:set>
                                      <p:cBhvr>
                                        <p:cTn id="71"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27" grpId="0" animBg="1"/>
      <p:bldP spid="28"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72200"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00400" y="1162050"/>
            <a:ext cx="7200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Một trong những nội dung xây dựng thế trận quốc phòng toàn dân, an ninh nhân dân là phân vùng chiến lược về quốc phòng, an ninh kết hợp với:</a:t>
            </a:r>
          </a:p>
        </p:txBody>
      </p:sp>
      <p:sp>
        <p:nvSpPr>
          <p:cNvPr id="65541" name="AutoShape 5"/>
          <p:cNvSpPr>
            <a:spLocks noChangeArrowheads="1"/>
          </p:cNvSpPr>
          <p:nvPr/>
        </p:nvSpPr>
        <p:spPr bwMode="auto">
          <a:xfrm>
            <a:off x="1866900" y="4343401"/>
            <a:ext cx="4076700" cy="111601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400"/>
              <a:t>C. Vùng kinh tế, dân cư</a:t>
            </a:r>
          </a:p>
        </p:txBody>
      </p:sp>
      <p:sp>
        <p:nvSpPr>
          <p:cNvPr id="65549" name="AutoShape 13"/>
          <p:cNvSpPr>
            <a:spLocks noChangeArrowheads="1"/>
          </p:cNvSpPr>
          <p:nvPr/>
        </p:nvSpPr>
        <p:spPr bwMode="auto">
          <a:xfrm>
            <a:off x="1857375" y="2819400"/>
            <a:ext cx="40767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Quy hoạch dân cư</a:t>
            </a:r>
            <a:endParaRPr lang="vi-VN" altLang="en-US" sz="2400" b="1"/>
          </a:p>
        </p:txBody>
      </p:sp>
      <p:sp>
        <p:nvSpPr>
          <p:cNvPr id="74760" name="Text Box 16"/>
          <p:cNvSpPr txBox="1">
            <a:spLocks noChangeArrowheads="1"/>
          </p:cNvSpPr>
          <p:nvPr/>
        </p:nvSpPr>
        <p:spPr bwMode="auto">
          <a:xfrm>
            <a:off x="1714500" y="1371600"/>
            <a:ext cx="12954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68</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37237" name="Oval 21"/>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722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72200"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62675" y="6178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74772"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73" name="Text Box 69"/>
          <p:cNvSpPr txBox="1">
            <a:spLocks noChangeArrowheads="1"/>
          </p:cNvSpPr>
          <p:nvPr/>
        </p:nvSpPr>
        <p:spPr bwMode="auto">
          <a:xfrm>
            <a:off x="2087564" y="762001"/>
            <a:ext cx="807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5"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10300" y="4343401"/>
            <a:ext cx="4076700" cy="111601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Phương án phòng thủ</a:t>
            </a:r>
            <a:endParaRPr lang="en-US" altLang="en-US" sz="2400" b="1"/>
          </a:p>
        </p:txBody>
      </p:sp>
      <p:sp>
        <p:nvSpPr>
          <p:cNvPr id="28" name="AutoShape 13"/>
          <p:cNvSpPr>
            <a:spLocks noChangeArrowheads="1"/>
          </p:cNvSpPr>
          <p:nvPr/>
        </p:nvSpPr>
        <p:spPr bwMode="auto">
          <a:xfrm>
            <a:off x="6210300" y="2819400"/>
            <a:ext cx="40767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Bảo toàn lực lượng</a:t>
            </a:r>
            <a:endParaRPr lang="en-US" altLang="en-US" sz="2400" b="1"/>
          </a:p>
        </p:txBody>
      </p:sp>
      <p:pic>
        <p:nvPicPr>
          <p:cNvPr id="74778"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4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4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4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7242"/>
                                        </p:tgtEl>
                                      </p:cBhvr>
                                    </p:animEffect>
                                    <p:set>
                                      <p:cBhvr>
                                        <p:cTn id="43"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7241"/>
                                        </p:tgtEl>
                                      </p:cBhvr>
                                    </p:animEffect>
                                    <p:set>
                                      <p:cBhvr>
                                        <p:cTn id="47"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7240"/>
                                        </p:tgtEl>
                                      </p:cBhvr>
                                    </p:animEffect>
                                    <p:set>
                                      <p:cBhvr>
                                        <p:cTn id="51"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7239"/>
                                        </p:tgtEl>
                                      </p:cBhvr>
                                    </p:animEffect>
                                    <p:set>
                                      <p:cBhvr>
                                        <p:cTn id="55"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7238"/>
                                        </p:tgtEl>
                                      </p:cBhvr>
                                    </p:animEffect>
                                    <p:set>
                                      <p:cBhvr>
                                        <p:cTn id="59"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7237"/>
                                        </p:tgtEl>
                                      </p:cBhvr>
                                    </p:animEffect>
                                    <p:set>
                                      <p:cBhvr>
                                        <p:cTn id="63"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7235"/>
                                        </p:tgtEl>
                                      </p:cBhvr>
                                    </p:animEffect>
                                    <p:set>
                                      <p:cBhvr>
                                        <p:cTn id="67"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7218"/>
                                        </p:tgtEl>
                                      </p:cBhvr>
                                    </p:animEffect>
                                    <p:set>
                                      <p:cBhvr>
                                        <p:cTn id="71"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27" grpId="0" animBg="1"/>
      <p:bldP spid="28"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72200"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09900" y="1162050"/>
            <a:ext cx="7391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“Năng lực lãnh đạo của Đảng, quản lý điều hành của Nhà nước; ý chí quyết tâm của nhân dân, của các lực lượng vũ trang nhân dân sẵn sàng đáp ứng yêu cầu thực hiện nhiệm vụ quốc phòng, an ninh, bảo vệ Tổ quốc”</a:t>
            </a:r>
            <a:r>
              <a:rPr lang="en-US" altLang="en-US" sz="2400"/>
              <a:t> là biểu hiện của:</a:t>
            </a:r>
          </a:p>
        </p:txBody>
      </p:sp>
      <p:sp>
        <p:nvSpPr>
          <p:cNvPr id="65541" name="AutoShape 5"/>
          <p:cNvSpPr>
            <a:spLocks noChangeArrowheads="1"/>
          </p:cNvSpPr>
          <p:nvPr/>
        </p:nvSpPr>
        <p:spPr bwMode="auto">
          <a:xfrm>
            <a:off x="6210300" y="3227388"/>
            <a:ext cx="4076700" cy="10398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B. Tiềm lực chính trị, </a:t>
            </a:r>
          </a:p>
          <a:p>
            <a:pPr algn="ctr">
              <a:buFontTx/>
              <a:buNone/>
            </a:pPr>
            <a:r>
              <a:rPr lang="en-US" altLang="en-US" sz="2400"/>
              <a:t>tinh thần</a:t>
            </a:r>
          </a:p>
        </p:txBody>
      </p:sp>
      <p:sp>
        <p:nvSpPr>
          <p:cNvPr id="65549" name="AutoShape 13"/>
          <p:cNvSpPr>
            <a:spLocks noChangeArrowheads="1"/>
          </p:cNvSpPr>
          <p:nvPr/>
        </p:nvSpPr>
        <p:spPr bwMode="auto">
          <a:xfrm>
            <a:off x="1857375" y="3200400"/>
            <a:ext cx="40767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Sự vững mạnh về </a:t>
            </a:r>
          </a:p>
          <a:p>
            <a:pPr algn="ctr">
              <a:spcBef>
                <a:spcPct val="0"/>
              </a:spcBef>
              <a:buFontTx/>
              <a:buNone/>
            </a:pPr>
            <a:r>
              <a:rPr lang="en-US" altLang="en-US" sz="2400"/>
              <a:t>quốc phòng, an ninh</a:t>
            </a:r>
            <a:endParaRPr lang="vi-VN" altLang="en-US" sz="2400" b="1"/>
          </a:p>
        </p:txBody>
      </p:sp>
      <p:sp>
        <p:nvSpPr>
          <p:cNvPr id="75784" name="Text Box 16"/>
          <p:cNvSpPr txBox="1">
            <a:spLocks noChangeArrowheads="1"/>
          </p:cNvSpPr>
          <p:nvPr/>
        </p:nvSpPr>
        <p:spPr bwMode="auto">
          <a:xfrm>
            <a:off x="1714500" y="1371600"/>
            <a:ext cx="12954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69</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37237" name="Oval 21"/>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722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72200"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62675" y="6178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75796"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7" name="Text Box 69"/>
          <p:cNvSpPr txBox="1">
            <a:spLocks noChangeArrowheads="1"/>
          </p:cNvSpPr>
          <p:nvPr/>
        </p:nvSpPr>
        <p:spPr bwMode="auto">
          <a:xfrm>
            <a:off x="2087564" y="762001"/>
            <a:ext cx="807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9"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10300" y="4572000"/>
            <a:ext cx="4076700"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Tiềm lực quân sự, </a:t>
            </a:r>
          </a:p>
          <a:p>
            <a:pPr algn="ctr" eaLnBrk="1" hangingPunct="1">
              <a:spcBef>
                <a:spcPct val="0"/>
              </a:spcBef>
              <a:buFontTx/>
              <a:buNone/>
            </a:pPr>
            <a:r>
              <a:rPr lang="en-US" altLang="en-US" sz="2400"/>
              <a:t>an ninh</a:t>
            </a:r>
            <a:endParaRPr lang="en-US" altLang="en-US" sz="2400" b="1"/>
          </a:p>
        </p:txBody>
      </p:sp>
      <p:sp>
        <p:nvSpPr>
          <p:cNvPr id="28" name="AutoShape 13"/>
          <p:cNvSpPr>
            <a:spLocks noChangeArrowheads="1"/>
          </p:cNvSpPr>
          <p:nvPr/>
        </p:nvSpPr>
        <p:spPr bwMode="auto">
          <a:xfrm>
            <a:off x="1827213" y="4572000"/>
            <a:ext cx="4076700"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Ý chí quyết tâm </a:t>
            </a:r>
          </a:p>
          <a:p>
            <a:pPr algn="ctr" eaLnBrk="1" hangingPunct="1">
              <a:spcBef>
                <a:spcPct val="0"/>
              </a:spcBef>
              <a:buFontTx/>
              <a:buNone/>
            </a:pPr>
            <a:r>
              <a:rPr lang="en-US" altLang="en-US" sz="2400"/>
              <a:t>bảo vệ Tổ quốc</a:t>
            </a:r>
            <a:endParaRPr lang="en-US" altLang="en-US" sz="2400" b="1"/>
          </a:p>
        </p:txBody>
      </p:sp>
      <p:pic>
        <p:nvPicPr>
          <p:cNvPr id="75802"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803" name="Rectangle 1"/>
          <p:cNvSpPr>
            <a:spLocks noChangeArrowheads="1"/>
          </p:cNvSpPr>
          <p:nvPr/>
        </p:nvSpPr>
        <p:spPr bwMode="auto">
          <a:xfrm>
            <a:off x="4262004" y="74712"/>
            <a:ext cx="366799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400">
                <a:solidFill>
                  <a:srgbClr val="000000"/>
                </a:solidFill>
                <a:cs typeface="Times New Roman" panose="02020603050405020304" pitchFamily="18" charset="0"/>
              </a:rPr>
              <a:t>   C. Sự vững mạnh về quốc phòng, an ninh</a:t>
            </a:r>
            <a:endParaRPr lang="en-US" altLang="en-US" sz="1800"/>
          </a:p>
        </p:txBody>
      </p:sp>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70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80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9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90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100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7242"/>
                                        </p:tgtEl>
                                      </p:cBhvr>
                                    </p:animEffect>
                                    <p:set>
                                      <p:cBhvr>
                                        <p:cTn id="43"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7241"/>
                                        </p:tgtEl>
                                      </p:cBhvr>
                                    </p:animEffect>
                                    <p:set>
                                      <p:cBhvr>
                                        <p:cTn id="47"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7240"/>
                                        </p:tgtEl>
                                      </p:cBhvr>
                                    </p:animEffect>
                                    <p:set>
                                      <p:cBhvr>
                                        <p:cTn id="51"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7239"/>
                                        </p:tgtEl>
                                      </p:cBhvr>
                                    </p:animEffect>
                                    <p:set>
                                      <p:cBhvr>
                                        <p:cTn id="55"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7238"/>
                                        </p:tgtEl>
                                      </p:cBhvr>
                                    </p:animEffect>
                                    <p:set>
                                      <p:cBhvr>
                                        <p:cTn id="59"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7237"/>
                                        </p:tgtEl>
                                      </p:cBhvr>
                                    </p:animEffect>
                                    <p:set>
                                      <p:cBhvr>
                                        <p:cTn id="63"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7235"/>
                                        </p:tgtEl>
                                      </p:cBhvr>
                                    </p:animEffect>
                                    <p:set>
                                      <p:cBhvr>
                                        <p:cTn id="67"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7218"/>
                                        </p:tgtEl>
                                      </p:cBhvr>
                                    </p:animEffect>
                                    <p:set>
                                      <p:cBhvr>
                                        <p:cTn id="71"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27" grpId="0" animBg="1"/>
      <p:bldP spid="2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72200"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009900" y="116205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xây dưng tiềm lực quốc phòng, an ninh, tiềm lực tạo sức mạnh vật chất cho nền quốc phòng toàn dân, an ninh nhân dân là:</a:t>
            </a:r>
          </a:p>
        </p:txBody>
      </p:sp>
      <p:sp>
        <p:nvSpPr>
          <p:cNvPr id="65541" name="AutoShape 5"/>
          <p:cNvSpPr>
            <a:spLocks noChangeArrowheads="1"/>
          </p:cNvSpPr>
          <p:nvPr/>
        </p:nvSpPr>
        <p:spPr bwMode="auto">
          <a:xfrm>
            <a:off x="6362700" y="4267201"/>
            <a:ext cx="3836988" cy="1039813"/>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D. Tiềm lực kinh tế</a:t>
            </a:r>
          </a:p>
        </p:txBody>
      </p:sp>
      <p:sp>
        <p:nvSpPr>
          <p:cNvPr id="65549" name="AutoShape 13"/>
          <p:cNvSpPr>
            <a:spLocks noChangeArrowheads="1"/>
          </p:cNvSpPr>
          <p:nvPr/>
        </p:nvSpPr>
        <p:spPr bwMode="auto">
          <a:xfrm>
            <a:off x="2085976" y="2743200"/>
            <a:ext cx="3857625"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Tiềm lực quân sự</a:t>
            </a:r>
            <a:endParaRPr lang="vi-VN" altLang="en-US" sz="2400" b="1"/>
          </a:p>
        </p:txBody>
      </p:sp>
      <p:sp>
        <p:nvSpPr>
          <p:cNvPr id="76808" name="Text Box 16"/>
          <p:cNvSpPr txBox="1">
            <a:spLocks noChangeArrowheads="1"/>
          </p:cNvSpPr>
          <p:nvPr/>
        </p:nvSpPr>
        <p:spPr bwMode="auto">
          <a:xfrm>
            <a:off x="1714500" y="1371600"/>
            <a:ext cx="12954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70</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sp>
        <p:nvSpPr>
          <p:cNvPr id="137237" name="Oval 21"/>
          <p:cNvSpPr>
            <a:spLocks noChangeArrowheads="1"/>
          </p:cNvSpPr>
          <p:nvPr/>
        </p:nvSpPr>
        <p:spPr bwMode="auto">
          <a:xfrm>
            <a:off x="61722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722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72200" y="6191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62675" y="61785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990600"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7682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21" name="Text Box 69"/>
          <p:cNvSpPr txBox="1">
            <a:spLocks noChangeArrowheads="1"/>
          </p:cNvSpPr>
          <p:nvPr/>
        </p:nvSpPr>
        <p:spPr bwMode="auto">
          <a:xfrm>
            <a:off x="2087564" y="762001"/>
            <a:ext cx="8072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2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62700" y="2743200"/>
            <a:ext cx="3836988"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Tiềm lực khoa học</a:t>
            </a:r>
            <a:endParaRPr lang="en-US" altLang="en-US" sz="2400" b="1"/>
          </a:p>
        </p:txBody>
      </p:sp>
      <p:sp>
        <p:nvSpPr>
          <p:cNvPr id="28" name="AutoShape 13"/>
          <p:cNvSpPr>
            <a:spLocks noChangeArrowheads="1"/>
          </p:cNvSpPr>
          <p:nvPr/>
        </p:nvSpPr>
        <p:spPr bwMode="auto">
          <a:xfrm>
            <a:off x="2055814" y="4343400"/>
            <a:ext cx="3887787"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Tiềm lực chính trị</a:t>
            </a:r>
            <a:endParaRPr lang="en-US" altLang="en-US" sz="2400" b="1"/>
          </a:p>
        </p:txBody>
      </p:sp>
      <p:pic>
        <p:nvPicPr>
          <p:cNvPr id="76826"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27" name="Rectangle 1"/>
          <p:cNvSpPr>
            <a:spLocks noChangeArrowheads="1"/>
          </p:cNvSpPr>
          <p:nvPr/>
        </p:nvSpPr>
        <p:spPr bwMode="auto">
          <a:xfrm>
            <a:off x="4262004" y="74712"/>
            <a:ext cx="366799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400">
                <a:solidFill>
                  <a:srgbClr val="000000"/>
                </a:solidFill>
                <a:cs typeface="Times New Roman" panose="02020603050405020304" pitchFamily="18" charset="0"/>
              </a:rPr>
              <a:t>   C. Sự vững mạnh về quốc phòng, an ninh</a:t>
            </a:r>
            <a:endParaRPr lang="en-US" altLang="en-US" sz="1800"/>
          </a:p>
        </p:txBody>
      </p:sp>
      <p:pic>
        <p:nvPicPr>
          <p:cNvPr id="29" name="Picture 23" descr="ani32">
            <a:hlinkClick r:id="rId13" action="ppaction://hlinksldjump"/>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818689" y="6157913"/>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0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0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137242"/>
                                        </p:tgtEl>
                                      </p:cBhvr>
                                    </p:animEffect>
                                    <p:set>
                                      <p:cBhvr>
                                        <p:cTn id="43"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137241"/>
                                        </p:tgtEl>
                                      </p:cBhvr>
                                    </p:animEffect>
                                    <p:set>
                                      <p:cBhvr>
                                        <p:cTn id="47"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137240"/>
                                        </p:tgtEl>
                                      </p:cBhvr>
                                    </p:animEffect>
                                    <p:set>
                                      <p:cBhvr>
                                        <p:cTn id="51"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137239"/>
                                        </p:tgtEl>
                                      </p:cBhvr>
                                    </p:animEffect>
                                    <p:set>
                                      <p:cBhvr>
                                        <p:cTn id="55"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137238"/>
                                        </p:tgtEl>
                                      </p:cBhvr>
                                    </p:animEffect>
                                    <p:set>
                                      <p:cBhvr>
                                        <p:cTn id="59"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137237"/>
                                        </p:tgtEl>
                                      </p:cBhvr>
                                    </p:animEffect>
                                    <p:set>
                                      <p:cBhvr>
                                        <p:cTn id="63"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137235"/>
                                        </p:tgtEl>
                                      </p:cBhvr>
                                    </p:animEffect>
                                    <p:set>
                                      <p:cBhvr>
                                        <p:cTn id="67"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137218"/>
                                        </p:tgtEl>
                                      </p:cBhvr>
                                    </p:animEffect>
                                    <p:set>
                                      <p:cBhvr>
                                        <p:cTn id="71"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27" grpId="0" animBg="1"/>
      <p:bldP spid="2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C:\Users\NamHV\Documents\images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191000"/>
            <a:ext cx="6629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6" descr="C:\Users\NamHV\Documents\images (3).jpg"/>
          <p:cNvPicPr>
            <a:picLocks noChangeAspect="1" noChangeArrowheads="1"/>
          </p:cNvPicPr>
          <p:nvPr/>
        </p:nvPicPr>
        <p:blipFill>
          <a:blip r:embed="rId4"/>
          <a:srcRect/>
          <a:stretch>
            <a:fillRect/>
          </a:stretch>
        </p:blipFill>
        <p:spPr bwMode="auto">
          <a:xfrm>
            <a:off x="1447800" y="1143000"/>
            <a:ext cx="2895600" cy="2362200"/>
          </a:xfrm>
          <a:prstGeom prst="ellipse">
            <a:avLst/>
          </a:prstGeom>
          <a:ln>
            <a:noFill/>
          </a:ln>
          <a:effectLst>
            <a:softEdge rad="112500"/>
          </a:effectLst>
        </p:spPr>
      </p:pic>
      <p:pic>
        <p:nvPicPr>
          <p:cNvPr id="77828"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6114" y="185738"/>
            <a:ext cx="1360487"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5769" t="11966" r="65495" b="36395"/>
          <a:stretch>
            <a:fillRect/>
          </a:stretch>
        </p:blipFill>
        <p:spPr bwMode="auto">
          <a:xfrm>
            <a:off x="9372600" y="4733926"/>
            <a:ext cx="12954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7">
            <a:extLst>
              <a:ext uri="{28A0092B-C50C-407E-A947-70E740481C1C}">
                <a14:useLocalDpi xmlns:a14="http://schemas.microsoft.com/office/drawing/2010/main" val="0"/>
              </a:ext>
            </a:extLst>
          </a:blip>
          <a:srcRect l="5769" t="11966" r="65495" b="36395"/>
          <a:stretch>
            <a:fillRect/>
          </a:stretch>
        </p:blipFill>
        <p:spPr bwMode="auto">
          <a:xfrm>
            <a:off x="3197225" y="3276600"/>
            <a:ext cx="121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noChangeArrowheads="1"/>
          </p:cNvPicPr>
          <p:nvPr/>
        </p:nvPicPr>
        <p:blipFill>
          <a:blip r:embed="rId8">
            <a:extLst>
              <a:ext uri="{28A0092B-C50C-407E-A947-70E740481C1C}">
                <a14:useLocalDpi xmlns:a14="http://schemas.microsoft.com/office/drawing/2010/main" val="0"/>
              </a:ext>
            </a:extLst>
          </a:blip>
          <a:srcRect l="5769" t="11966" r="65495" b="36395"/>
          <a:stretch>
            <a:fillRect/>
          </a:stretch>
        </p:blipFill>
        <p:spPr bwMode="auto">
          <a:xfrm>
            <a:off x="1524000" y="4960938"/>
            <a:ext cx="11430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LOI BAC DAN.mp4">
            <a:hlinkClick r:id="" action="ppaction://media"/>
          </p:cNvPr>
          <p:cNvPicPr>
            <a:picLocks noRot="1" noChangeAspect="1"/>
          </p:cNvPicPr>
          <p:nvPr>
            <a:videoFile r:link="rId1"/>
          </p:nvPr>
        </p:nvPicPr>
        <p:blipFill>
          <a:blip r:embed="rId9">
            <a:extLst>
              <a:ext uri="{28A0092B-C50C-407E-A947-70E740481C1C}">
                <a14:useLocalDpi xmlns:a14="http://schemas.microsoft.com/office/drawing/2010/main" val="0"/>
              </a:ext>
            </a:extLst>
          </a:blip>
          <a:srcRect/>
          <a:stretch>
            <a:fillRect/>
          </a:stretch>
        </p:blipFill>
        <p:spPr bwMode="auto">
          <a:xfrm>
            <a:off x="4419600" y="144464"/>
            <a:ext cx="6096000"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37891"/>
                                        </p:tgtEl>
                                        <p:attrNameLst>
                                          <p:attrName>style.visibility</p:attrName>
                                        </p:attrNameLst>
                                      </p:cBhvr>
                                      <p:to>
                                        <p:strVal val="visible"/>
                                      </p:to>
                                    </p:set>
                                    <p:animEffect transition="in" filter="fade">
                                      <p:cBhvr>
                                        <p:cTn id="18" dur="770" decel="100000"/>
                                        <p:tgtEl>
                                          <p:spTgt spid="37891"/>
                                        </p:tgtEl>
                                      </p:cBhvr>
                                    </p:animEffect>
                                    <p:animScale>
                                      <p:cBhvr>
                                        <p:cTn id="19" dur="770" decel="100000"/>
                                        <p:tgtEl>
                                          <p:spTgt spid="37891"/>
                                        </p:tgtEl>
                                      </p:cBhvr>
                                      <p:from x="10000" y="10000"/>
                                      <p:to x="200000" y="450000"/>
                                    </p:animScale>
                                    <p:animScale>
                                      <p:cBhvr>
                                        <p:cTn id="20" dur="1230" accel="100000" fill="hold">
                                          <p:stCondLst>
                                            <p:cond delay="770"/>
                                          </p:stCondLst>
                                        </p:cTn>
                                        <p:tgtEl>
                                          <p:spTgt spid="37891"/>
                                        </p:tgtEl>
                                      </p:cBhvr>
                                      <p:from x="200000" y="450000"/>
                                      <p:to x="100000" y="100000"/>
                                    </p:animScale>
                                    <p:set>
                                      <p:cBhvr>
                                        <p:cTn id="21" dur="770" fill="hold"/>
                                        <p:tgtEl>
                                          <p:spTgt spid="37891"/>
                                        </p:tgtEl>
                                        <p:attrNameLst>
                                          <p:attrName>ppt_x</p:attrName>
                                        </p:attrNameLst>
                                      </p:cBhvr>
                                      <p:to>
                                        <p:strVal val="(0.5)"/>
                                      </p:to>
                                    </p:set>
                                    <p:anim from="(0.5)" to="(#ppt_x)" calcmode="lin" valueType="num">
                                      <p:cBhvr>
                                        <p:cTn id="22" dur="1230" accel="100000" fill="hold">
                                          <p:stCondLst>
                                            <p:cond delay="770"/>
                                          </p:stCondLst>
                                        </p:cTn>
                                        <p:tgtEl>
                                          <p:spTgt spid="37891"/>
                                        </p:tgtEl>
                                        <p:attrNameLst>
                                          <p:attrName>ppt_x</p:attrName>
                                        </p:attrNameLst>
                                      </p:cBhvr>
                                    </p:anim>
                                    <p:set>
                                      <p:cBhvr>
                                        <p:cTn id="23" dur="770" fill="hold"/>
                                        <p:tgtEl>
                                          <p:spTgt spid="37891"/>
                                        </p:tgtEl>
                                        <p:attrNameLst>
                                          <p:attrName>ppt_y</p:attrName>
                                        </p:attrNameLst>
                                      </p:cBhvr>
                                      <p:to>
                                        <p:strVal val="(#ppt_y+0.4)"/>
                                      </p:to>
                                    </p:set>
                                    <p:anim from="(#ppt_y+0.4)" to="(#ppt_y)" calcmode="lin" valueType="num">
                                      <p:cBhvr>
                                        <p:cTn id="24" dur="1230" accel="100000" fill="hold">
                                          <p:stCondLst>
                                            <p:cond delay="770"/>
                                          </p:stCondLst>
                                        </p:cTn>
                                        <p:tgtEl>
                                          <p:spTgt spid="37891"/>
                                        </p:tgtEl>
                                        <p:attrNameLst>
                                          <p:attrName>ppt_y</p:attrName>
                                        </p:attrNameLst>
                                      </p:cBhvr>
                                    </p:anim>
                                  </p:childTnLst>
                                </p:cTn>
                              </p:par>
                              <p:par>
                                <p:cTn id="25" presetID="51" presetClass="entr" presetSubtype="0" fill="hold" nodeType="withEffect">
                                  <p:stCondLst>
                                    <p:cond delay="0"/>
                                  </p:stCondLst>
                                  <p:childTnLst>
                                    <p:set>
                                      <p:cBhvr>
                                        <p:cTn id="26" dur="1" fill="hold">
                                          <p:stCondLst>
                                            <p:cond delay="0"/>
                                          </p:stCondLst>
                                        </p:cTn>
                                        <p:tgtEl>
                                          <p:spTgt spid="37890"/>
                                        </p:tgtEl>
                                        <p:attrNameLst>
                                          <p:attrName>style.visibility</p:attrName>
                                        </p:attrNameLst>
                                      </p:cBhvr>
                                      <p:to>
                                        <p:strVal val="visible"/>
                                      </p:to>
                                    </p:set>
                                    <p:animEffect transition="in" filter="fade">
                                      <p:cBhvr>
                                        <p:cTn id="27" dur="770" decel="100000"/>
                                        <p:tgtEl>
                                          <p:spTgt spid="37890"/>
                                        </p:tgtEl>
                                      </p:cBhvr>
                                    </p:animEffect>
                                    <p:animScale>
                                      <p:cBhvr>
                                        <p:cTn id="28" dur="770" decel="100000"/>
                                        <p:tgtEl>
                                          <p:spTgt spid="37890"/>
                                        </p:tgtEl>
                                      </p:cBhvr>
                                      <p:from x="10000" y="10000"/>
                                      <p:to x="200000" y="450000"/>
                                    </p:animScale>
                                    <p:animScale>
                                      <p:cBhvr>
                                        <p:cTn id="29" dur="1230" accel="100000" fill="hold">
                                          <p:stCondLst>
                                            <p:cond delay="770"/>
                                          </p:stCondLst>
                                        </p:cTn>
                                        <p:tgtEl>
                                          <p:spTgt spid="37890"/>
                                        </p:tgtEl>
                                      </p:cBhvr>
                                      <p:from x="200000" y="450000"/>
                                      <p:to x="100000" y="100000"/>
                                    </p:animScale>
                                    <p:set>
                                      <p:cBhvr>
                                        <p:cTn id="30" dur="770" fill="hold"/>
                                        <p:tgtEl>
                                          <p:spTgt spid="37890"/>
                                        </p:tgtEl>
                                        <p:attrNameLst>
                                          <p:attrName>ppt_x</p:attrName>
                                        </p:attrNameLst>
                                      </p:cBhvr>
                                      <p:to>
                                        <p:strVal val="(0.5)"/>
                                      </p:to>
                                    </p:set>
                                    <p:anim from="(0.5)" to="(#ppt_x)" calcmode="lin" valueType="num">
                                      <p:cBhvr>
                                        <p:cTn id="31" dur="1230" accel="100000" fill="hold">
                                          <p:stCondLst>
                                            <p:cond delay="770"/>
                                          </p:stCondLst>
                                        </p:cTn>
                                        <p:tgtEl>
                                          <p:spTgt spid="37890"/>
                                        </p:tgtEl>
                                        <p:attrNameLst>
                                          <p:attrName>ppt_x</p:attrName>
                                        </p:attrNameLst>
                                      </p:cBhvr>
                                    </p:anim>
                                    <p:set>
                                      <p:cBhvr>
                                        <p:cTn id="32" dur="770" fill="hold"/>
                                        <p:tgtEl>
                                          <p:spTgt spid="37890"/>
                                        </p:tgtEl>
                                        <p:attrNameLst>
                                          <p:attrName>ppt_y</p:attrName>
                                        </p:attrNameLst>
                                      </p:cBhvr>
                                      <p:to>
                                        <p:strVal val="(#ppt_y+0.4)"/>
                                      </p:to>
                                    </p:set>
                                    <p:anim from="(#ppt_y+0.4)" to="(#ppt_y)" calcmode="lin" valueType="num">
                                      <p:cBhvr>
                                        <p:cTn id="33" dur="1230" accel="100000" fill="hold">
                                          <p:stCondLst>
                                            <p:cond delay="770"/>
                                          </p:stCondLst>
                                        </p:cTn>
                                        <p:tgtEl>
                                          <p:spTgt spid="3789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 presetClass="mediacall" presetSubtype="0" fill="hold" nodeType="clickEffect">
                                  <p:stCondLst>
                                    <p:cond delay="0"/>
                                  </p:stCondLst>
                                  <p:childTnLst>
                                    <p:cmd type="call" cmd="togglePause">
                                      <p:cBhvr>
                                        <p:cTn id="38" dur="1" fill="hold"/>
                                        <p:tgtEl>
                                          <p:spTgt spid="19"/>
                                        </p:tgtEl>
                                      </p:cBhvr>
                                    </p:cmd>
                                  </p:childTnLst>
                                </p:cTn>
                              </p:par>
                            </p:childTnLst>
                          </p:cTn>
                        </p:par>
                      </p:childTnLst>
                    </p:cTn>
                  </p:par>
                </p:childTnLst>
              </p:cTn>
              <p:nextCondLst>
                <p:cond evt="onClick" delay="0">
                  <p:tgtEl>
                    <p:spTgt spid="19"/>
                  </p:tgtEl>
                </p:cond>
              </p:nextCondLst>
            </p:seq>
            <p:video>
              <p:cMediaNode vol="80000">
                <p:cTn id="39" fill="hold" display="0">
                  <p:stCondLst>
                    <p:cond delay="indefinite"/>
                  </p:stCondLst>
                </p:cTn>
                <p:tgtEl>
                  <p:spTgt spid="19"/>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134100" y="61706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40050" y="1227138"/>
            <a:ext cx="70421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Sức mạnh của nền quốc phòng toàn dân, an ninh nhân dân, ở nước ta là:</a:t>
            </a:r>
          </a:p>
        </p:txBody>
      </p:sp>
      <p:sp>
        <p:nvSpPr>
          <p:cNvPr id="65541" name="AutoShape 5"/>
          <p:cNvSpPr>
            <a:spLocks noChangeArrowheads="1"/>
          </p:cNvSpPr>
          <p:nvPr/>
        </p:nvSpPr>
        <p:spPr bwMode="auto">
          <a:xfrm>
            <a:off x="6219825" y="3962400"/>
            <a:ext cx="3886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Sức mạnh của </a:t>
            </a:r>
          </a:p>
          <a:p>
            <a:pPr algn="ctr">
              <a:spcBef>
                <a:spcPct val="0"/>
              </a:spcBef>
              <a:buFontTx/>
              <a:buNone/>
            </a:pPr>
            <a:r>
              <a:rPr lang="en-US" altLang="en-US" sz="2400"/>
              <a:t>toàn dân tộc kết hợp với </a:t>
            </a:r>
          </a:p>
          <a:p>
            <a:pPr algn="ctr">
              <a:spcBef>
                <a:spcPct val="0"/>
              </a:spcBef>
              <a:buFontTx/>
              <a:buNone/>
            </a:pPr>
            <a:r>
              <a:rPr lang="en-US" altLang="en-US" sz="2400"/>
              <a:t>sức mạnh thời đại</a:t>
            </a:r>
          </a:p>
        </p:txBody>
      </p:sp>
      <p:sp>
        <p:nvSpPr>
          <p:cNvPr id="9223" name="Text Box 16"/>
          <p:cNvSpPr txBox="1">
            <a:spLocks noChangeArrowheads="1"/>
          </p:cNvSpPr>
          <p:nvPr/>
        </p:nvSpPr>
        <p:spPr bwMode="auto">
          <a:xfrm>
            <a:off x="1784350" y="1295401"/>
            <a:ext cx="11557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04</a:t>
            </a:r>
          </a:p>
        </p:txBody>
      </p:sp>
      <p:sp>
        <p:nvSpPr>
          <p:cNvPr id="65545" name="AutoShape 9"/>
          <p:cNvSpPr>
            <a:spLocks noChangeArrowheads="1"/>
          </p:cNvSpPr>
          <p:nvPr/>
        </p:nvSpPr>
        <p:spPr bwMode="auto">
          <a:xfrm>
            <a:off x="6219825" y="2362200"/>
            <a:ext cx="3886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Sức mạnh do các </a:t>
            </a:r>
          </a:p>
          <a:p>
            <a:pPr algn="ctr" eaLnBrk="1" hangingPunct="1">
              <a:spcBef>
                <a:spcPct val="0"/>
              </a:spcBef>
              <a:buFontTx/>
              <a:buNone/>
            </a:pPr>
            <a:r>
              <a:rPr lang="en-US" altLang="en-US" sz="2400"/>
              <a:t>yếu tố chính trị, kinh tế, </a:t>
            </a:r>
          </a:p>
          <a:p>
            <a:pPr algn="ctr" eaLnBrk="1" hangingPunct="1">
              <a:spcBef>
                <a:spcPct val="0"/>
              </a:spcBef>
              <a:buFontTx/>
              <a:buNone/>
            </a:pPr>
            <a:r>
              <a:rPr lang="en-US" altLang="en-US" sz="2400"/>
              <a:t>văn hóa, khoa học</a:t>
            </a:r>
            <a:endParaRPr lang="en-US" altLang="en-US" sz="2400" b="1"/>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1341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922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536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p:cNvSpPr>
            <a:spLocks noChangeArrowheads="1"/>
          </p:cNvSpPr>
          <p:nvPr/>
        </p:nvSpPr>
        <p:spPr bwMode="auto">
          <a:xfrm>
            <a:off x="61341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1341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1468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134100" y="6145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156325"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146800" y="6161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4876800" y="6186488"/>
            <a:ext cx="990600" cy="36671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92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2209800" y="3962400"/>
            <a:ext cx="36576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Sức mạnh tổng hợp </a:t>
            </a:r>
          </a:p>
          <a:p>
            <a:pPr algn="ctr" eaLnBrk="1" hangingPunct="1">
              <a:spcBef>
                <a:spcPct val="0"/>
              </a:spcBef>
              <a:buFontTx/>
              <a:buNone/>
            </a:pPr>
            <a:r>
              <a:rPr lang="en-US" altLang="en-US" sz="2400"/>
              <a:t>do nhiều lực lượng </a:t>
            </a:r>
          </a:p>
          <a:p>
            <a:pPr algn="ctr" eaLnBrk="1" hangingPunct="1">
              <a:spcBef>
                <a:spcPct val="0"/>
              </a:spcBef>
              <a:buFontTx/>
              <a:buNone/>
            </a:pPr>
            <a:r>
              <a:rPr lang="en-US" altLang="en-US" sz="2400"/>
              <a:t>tạo thành </a:t>
            </a:r>
            <a:endParaRPr lang="en-US" altLang="en-US" sz="2400" b="1"/>
          </a:p>
        </p:txBody>
      </p:sp>
      <p:sp>
        <p:nvSpPr>
          <p:cNvPr id="28" name="AutoShape 9"/>
          <p:cNvSpPr>
            <a:spLocks noChangeArrowheads="1"/>
          </p:cNvSpPr>
          <p:nvPr/>
        </p:nvSpPr>
        <p:spPr bwMode="auto">
          <a:xfrm>
            <a:off x="2209800" y="2362200"/>
            <a:ext cx="36576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Sức mạnh của </a:t>
            </a:r>
          </a:p>
          <a:p>
            <a:pPr algn="ctr">
              <a:spcBef>
                <a:spcPct val="0"/>
              </a:spcBef>
              <a:buFontTx/>
              <a:buNone/>
            </a:pPr>
            <a:r>
              <a:rPr lang="en-US" altLang="en-US" sz="2400"/>
              <a:t>cả hệ thống chính trị </a:t>
            </a:r>
          </a:p>
          <a:p>
            <a:pPr algn="ctr">
              <a:spcBef>
                <a:spcPct val="0"/>
              </a:spcBef>
              <a:buFontTx/>
              <a:buNone/>
            </a:pPr>
            <a:r>
              <a:rPr lang="en-US" altLang="en-US" sz="2400"/>
              <a:t>trong nước </a:t>
            </a:r>
            <a:endParaRPr lang="vi-VN" altLang="en-US" sz="2400" b="1"/>
          </a:p>
        </p:txBody>
      </p:sp>
      <p:pic>
        <p:nvPicPr>
          <p:cNvPr id="924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8176" y="76201"/>
            <a:ext cx="58340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2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20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42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2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2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62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8" restart="whenNotActive" fill="hold" evtFilter="cancelBubble" nodeType="interactiveSeq">
                <p:stCondLst>
                  <p:cond evt="onClick" delay="0">
                    <p:tgtEl>
                      <p:spTgt spid="96283"/>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6282"/>
                                        </p:tgtEl>
                                      </p:cBhvr>
                                    </p:animEffect>
                                    <p:set>
                                      <p:cBhvr>
                                        <p:cTn id="43"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6281"/>
                                        </p:tgtEl>
                                      </p:cBhvr>
                                    </p:animEffect>
                                    <p:set>
                                      <p:cBhvr>
                                        <p:cTn id="47"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6280"/>
                                        </p:tgtEl>
                                      </p:cBhvr>
                                    </p:animEffect>
                                    <p:set>
                                      <p:cBhvr>
                                        <p:cTn id="51"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6279"/>
                                        </p:tgtEl>
                                      </p:cBhvr>
                                    </p:animEffect>
                                    <p:set>
                                      <p:cBhvr>
                                        <p:cTn id="55"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6278"/>
                                        </p:tgtEl>
                                      </p:cBhvr>
                                    </p:animEffect>
                                    <p:set>
                                      <p:cBhvr>
                                        <p:cTn id="59"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6277"/>
                                        </p:tgtEl>
                                      </p:cBhvr>
                                    </p:animEffect>
                                    <p:set>
                                      <p:cBhvr>
                                        <p:cTn id="63"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6275"/>
                                        </p:tgtEl>
                                      </p:cBhvr>
                                    </p:animEffect>
                                    <p:set>
                                      <p:cBhvr>
                                        <p:cTn id="67"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6258"/>
                                        </p:tgtEl>
                                      </p:cBhvr>
                                    </p:animEffect>
                                    <p:set>
                                      <p:cBhvr>
                                        <p:cTn id="71"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0960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27388" y="1219201"/>
            <a:ext cx="6831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Một trong những nội dung xây dựng thế trận quốc phòng toàn dân, an ninh nhân dân là:</a:t>
            </a:r>
          </a:p>
        </p:txBody>
      </p:sp>
      <p:sp>
        <p:nvSpPr>
          <p:cNvPr id="65541" name="AutoShape 5"/>
          <p:cNvSpPr>
            <a:spLocks noChangeArrowheads="1"/>
          </p:cNvSpPr>
          <p:nvPr/>
        </p:nvSpPr>
        <p:spPr bwMode="auto">
          <a:xfrm>
            <a:off x="1801814" y="3962400"/>
            <a:ext cx="4179887"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Tổ chức phòng thủ dân </a:t>
            </a:r>
          </a:p>
          <a:p>
            <a:pPr algn="ctr">
              <a:spcBef>
                <a:spcPct val="0"/>
              </a:spcBef>
              <a:buFontTx/>
              <a:buNone/>
            </a:pPr>
            <a:r>
              <a:rPr lang="en-US" altLang="en-US" sz="2400"/>
              <a:t>sự, kết hợp cải tạo địa hình </a:t>
            </a:r>
          </a:p>
          <a:p>
            <a:pPr algn="ctr">
              <a:spcBef>
                <a:spcPct val="0"/>
              </a:spcBef>
              <a:buFontTx/>
              <a:buNone/>
            </a:pPr>
            <a:r>
              <a:rPr lang="en-US" altLang="en-US" sz="2400"/>
              <a:t>với xây dựng hạ tầng</a:t>
            </a:r>
          </a:p>
        </p:txBody>
      </p:sp>
      <p:sp>
        <p:nvSpPr>
          <p:cNvPr id="10247" name="Text Box 16"/>
          <p:cNvSpPr txBox="1">
            <a:spLocks noChangeArrowheads="1"/>
          </p:cNvSpPr>
          <p:nvPr/>
        </p:nvSpPr>
        <p:spPr bwMode="auto">
          <a:xfrm>
            <a:off x="1725614" y="14478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05</a:t>
            </a:r>
          </a:p>
        </p:txBody>
      </p:sp>
      <p:sp>
        <p:nvSpPr>
          <p:cNvPr id="65545" name="AutoShape 9"/>
          <p:cNvSpPr>
            <a:spLocks noChangeArrowheads="1"/>
          </p:cNvSpPr>
          <p:nvPr/>
        </p:nvSpPr>
        <p:spPr bwMode="auto">
          <a:xfrm>
            <a:off x="1801814" y="2286000"/>
            <a:ext cx="4179887"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Tổ chức phòng thủ quân</a:t>
            </a:r>
          </a:p>
          <a:p>
            <a:pPr algn="ctr">
              <a:spcBef>
                <a:spcPct val="0"/>
              </a:spcBef>
              <a:buFontTx/>
              <a:buNone/>
            </a:pPr>
            <a:r>
              <a:rPr lang="en-US" altLang="en-US" sz="2400"/>
              <a:t> sự, kết hợp với chủ động </a:t>
            </a:r>
          </a:p>
          <a:p>
            <a:pPr algn="ctr">
              <a:spcBef>
                <a:spcPct val="0"/>
              </a:spcBef>
              <a:buFontTx/>
              <a:buNone/>
            </a:pPr>
            <a:r>
              <a:rPr lang="en-US" altLang="en-US" sz="2400"/>
              <a:t>tiến công tiêu diệt địch</a:t>
            </a:r>
            <a:endParaRPr lang="vi-VN" altLang="en-US" sz="2400" b="1"/>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0960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02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39300" y="61515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0960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0960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0960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0960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0960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096000" y="61896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800600" y="6262688"/>
            <a:ext cx="990600" cy="366712"/>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pic>
        <p:nvPicPr>
          <p:cNvPr id="102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1"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1814" y="95250"/>
            <a:ext cx="14747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286500" y="2286000"/>
            <a:ext cx="40005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Tổ chức phòng thủ quân</a:t>
            </a:r>
          </a:p>
          <a:p>
            <a:pPr algn="ctr" eaLnBrk="1" hangingPunct="1">
              <a:spcBef>
                <a:spcPct val="0"/>
              </a:spcBef>
              <a:buFontTx/>
              <a:buNone/>
            </a:pPr>
            <a:r>
              <a:rPr lang="en-US" altLang="en-US" sz="2400"/>
              <a:t> sự, kết hợp với chủ động </a:t>
            </a:r>
          </a:p>
          <a:p>
            <a:pPr algn="ctr" eaLnBrk="1" hangingPunct="1">
              <a:spcBef>
                <a:spcPct val="0"/>
              </a:spcBef>
              <a:buFontTx/>
              <a:buNone/>
            </a:pPr>
            <a:r>
              <a:rPr lang="en-US" altLang="en-US" sz="2400"/>
              <a:t>tiến công tiêu diệt địch</a:t>
            </a:r>
            <a:endParaRPr lang="en-US" altLang="en-US" sz="2400" b="1"/>
          </a:p>
        </p:txBody>
      </p:sp>
      <p:sp>
        <p:nvSpPr>
          <p:cNvPr id="28" name="AutoShape 9"/>
          <p:cNvSpPr>
            <a:spLocks noChangeArrowheads="1"/>
          </p:cNvSpPr>
          <p:nvPr/>
        </p:nvSpPr>
        <p:spPr bwMode="auto">
          <a:xfrm>
            <a:off x="6286500" y="3962400"/>
            <a:ext cx="40005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Tổ chức phòng thủ quân </a:t>
            </a:r>
          </a:p>
          <a:p>
            <a:pPr algn="ctr" eaLnBrk="1" hangingPunct="1">
              <a:spcBef>
                <a:spcPct val="0"/>
              </a:spcBef>
              <a:buFontTx/>
              <a:buNone/>
            </a:pPr>
            <a:r>
              <a:rPr lang="en-US" altLang="en-US" sz="2400"/>
              <a:t>sự, kết hợp với các biện </a:t>
            </a:r>
          </a:p>
          <a:p>
            <a:pPr algn="ctr" eaLnBrk="1" hangingPunct="1">
              <a:spcBef>
                <a:spcPct val="0"/>
              </a:spcBef>
              <a:buFontTx/>
              <a:buNone/>
            </a:pPr>
            <a:r>
              <a:rPr lang="en-US" altLang="en-US" sz="2400"/>
              <a:t>pháp chống địch tiến công</a:t>
            </a:r>
            <a:endParaRPr lang="en-US" altLang="en-US" sz="2400" b="1"/>
          </a:p>
        </p:txBody>
      </p:sp>
      <p:pic>
        <p:nvPicPr>
          <p:cNvPr id="1026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9938" y="155576"/>
            <a:ext cx="58340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72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72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8" restart="whenNotActive" fill="hold" evtFilter="cancelBubble" nodeType="interactiveSeq">
                <p:stCondLst>
                  <p:cond evt="onClick" delay="0">
                    <p:tgtEl>
                      <p:spTgt spid="97307"/>
                    </p:tgtEl>
                  </p:cond>
                </p:stCondLst>
                <p:endSync evt="end" delay="0">
                  <p:rtn val="all"/>
                </p:endSync>
                <p:childTnLst>
                  <p:par>
                    <p:cTn id="39" fill="hold" nodeType="clickPar">
                      <p:stCondLst>
                        <p:cond delay="0"/>
                      </p:stCondLst>
                      <p:childTnLst>
                        <p:par>
                          <p:cTn id="40" fill="hold" nodeType="afterGroup">
                            <p:stCondLst>
                              <p:cond delay="0"/>
                            </p:stCondLst>
                            <p:childTnLst>
                              <p:par>
                                <p:cTn id="41" presetID="4" presetClass="exit" presetSubtype="16" fill="hold" grpId="0" nodeType="afterEffect">
                                  <p:stCondLst>
                                    <p:cond delay="1000"/>
                                  </p:stCondLst>
                                  <p:childTnLst>
                                    <p:animEffect transition="out" filter="box(in)">
                                      <p:cBhvr>
                                        <p:cTn id="42" dur="500"/>
                                        <p:tgtEl>
                                          <p:spTgt spid="97306"/>
                                        </p:tgtEl>
                                      </p:cBhvr>
                                    </p:animEffect>
                                    <p:set>
                                      <p:cBhvr>
                                        <p:cTn id="43"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4" name="beep.wav"/>
                                        </p:tgtEl>
                                      </p:cMediaNode>
                                    </p:audio>
                                  </p:subTnLst>
                                </p:cTn>
                              </p:par>
                            </p:childTnLst>
                          </p:cTn>
                        </p:par>
                        <p:par>
                          <p:cTn id="44" fill="hold" nodeType="afterGroup">
                            <p:stCondLst>
                              <p:cond delay="1500"/>
                            </p:stCondLst>
                            <p:childTnLst>
                              <p:par>
                                <p:cTn id="45" presetID="4" presetClass="exit" presetSubtype="16" fill="hold" grpId="0" nodeType="afterEffect">
                                  <p:stCondLst>
                                    <p:cond delay="1000"/>
                                  </p:stCondLst>
                                  <p:childTnLst>
                                    <p:animEffect transition="out" filter="box(in)">
                                      <p:cBhvr>
                                        <p:cTn id="46" dur="500"/>
                                        <p:tgtEl>
                                          <p:spTgt spid="97305"/>
                                        </p:tgtEl>
                                      </p:cBhvr>
                                    </p:animEffect>
                                    <p:set>
                                      <p:cBhvr>
                                        <p:cTn id="47"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4" name="beep.wav"/>
                                        </p:tgtEl>
                                      </p:cMediaNode>
                                    </p:audio>
                                  </p:subTnLst>
                                </p:cTn>
                              </p:par>
                            </p:childTnLst>
                          </p:cTn>
                        </p:par>
                        <p:par>
                          <p:cTn id="48" fill="hold" nodeType="afterGroup">
                            <p:stCondLst>
                              <p:cond delay="3000"/>
                            </p:stCondLst>
                            <p:childTnLst>
                              <p:par>
                                <p:cTn id="49" presetID="4" presetClass="exit" presetSubtype="16" fill="hold" grpId="0" nodeType="afterEffect">
                                  <p:stCondLst>
                                    <p:cond delay="1000"/>
                                  </p:stCondLst>
                                  <p:childTnLst>
                                    <p:animEffect transition="out" filter="box(in)">
                                      <p:cBhvr>
                                        <p:cTn id="50" dur="500"/>
                                        <p:tgtEl>
                                          <p:spTgt spid="97304"/>
                                        </p:tgtEl>
                                      </p:cBhvr>
                                    </p:animEffect>
                                    <p:set>
                                      <p:cBhvr>
                                        <p:cTn id="51"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4500"/>
                            </p:stCondLst>
                            <p:childTnLst>
                              <p:par>
                                <p:cTn id="53" presetID="4" presetClass="exit" presetSubtype="16" fill="hold" grpId="0" nodeType="afterEffect">
                                  <p:stCondLst>
                                    <p:cond delay="1000"/>
                                  </p:stCondLst>
                                  <p:childTnLst>
                                    <p:animEffect transition="out" filter="box(in)">
                                      <p:cBhvr>
                                        <p:cTn id="54" dur="500"/>
                                        <p:tgtEl>
                                          <p:spTgt spid="97303"/>
                                        </p:tgtEl>
                                      </p:cBhvr>
                                    </p:animEffect>
                                    <p:set>
                                      <p:cBhvr>
                                        <p:cTn id="55"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6000"/>
                            </p:stCondLst>
                            <p:childTnLst>
                              <p:par>
                                <p:cTn id="57" presetID="4" presetClass="exit" presetSubtype="16" fill="hold" grpId="0" nodeType="afterEffect">
                                  <p:stCondLst>
                                    <p:cond delay="1000"/>
                                  </p:stCondLst>
                                  <p:childTnLst>
                                    <p:animEffect transition="out" filter="box(in)">
                                      <p:cBhvr>
                                        <p:cTn id="58" dur="500"/>
                                        <p:tgtEl>
                                          <p:spTgt spid="97302"/>
                                        </p:tgtEl>
                                      </p:cBhvr>
                                    </p:animEffect>
                                    <p:set>
                                      <p:cBhvr>
                                        <p:cTn id="59"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7500"/>
                            </p:stCondLst>
                            <p:childTnLst>
                              <p:par>
                                <p:cTn id="61" presetID="4" presetClass="exit" presetSubtype="16" fill="hold" grpId="0" nodeType="afterEffect">
                                  <p:stCondLst>
                                    <p:cond delay="1000"/>
                                  </p:stCondLst>
                                  <p:childTnLst>
                                    <p:animEffect transition="out" filter="box(in)">
                                      <p:cBhvr>
                                        <p:cTn id="62" dur="500"/>
                                        <p:tgtEl>
                                          <p:spTgt spid="97301"/>
                                        </p:tgtEl>
                                      </p:cBhvr>
                                    </p:animEffect>
                                    <p:set>
                                      <p:cBhvr>
                                        <p:cTn id="63"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9000"/>
                            </p:stCondLst>
                            <p:childTnLst>
                              <p:par>
                                <p:cTn id="65" presetID="4" presetClass="exit" presetSubtype="16" fill="hold" grpId="0" nodeType="afterEffect">
                                  <p:stCondLst>
                                    <p:cond delay="1000"/>
                                  </p:stCondLst>
                                  <p:childTnLst>
                                    <p:animEffect transition="out" filter="box(in)">
                                      <p:cBhvr>
                                        <p:cTn id="66" dur="500"/>
                                        <p:tgtEl>
                                          <p:spTgt spid="97299"/>
                                        </p:tgtEl>
                                      </p:cBhvr>
                                    </p:animEffect>
                                    <p:set>
                                      <p:cBhvr>
                                        <p:cTn id="67"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10500"/>
                            </p:stCondLst>
                            <p:childTnLst>
                              <p:par>
                                <p:cTn id="69" presetID="4" presetClass="exit" presetSubtype="16" fill="hold" grpId="0" nodeType="afterEffect">
                                  <p:stCondLst>
                                    <p:cond delay="500"/>
                                  </p:stCondLst>
                                  <p:childTnLst>
                                    <p:animEffect transition="out" filter="box(in)">
                                      <p:cBhvr>
                                        <p:cTn id="70" dur="500"/>
                                        <p:tgtEl>
                                          <p:spTgt spid="97282"/>
                                        </p:tgtEl>
                                      </p:cBhvr>
                                    </p:animEffect>
                                    <p:set>
                                      <p:cBhvr>
                                        <p:cTn id="71"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4789</TotalTime>
  <Words>8579</Words>
  <Application>Microsoft Office PowerPoint</Application>
  <PresentationFormat>Widescreen</PresentationFormat>
  <Paragraphs>1656</Paragraphs>
  <Slides>75</Slides>
  <Notes>0</Notes>
  <HiddenSlides>0</HiddenSlides>
  <MMClips>75</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75</vt:i4>
      </vt:variant>
    </vt:vector>
  </HeadingPairs>
  <TitlesOfParts>
    <vt:vector size="78" baseType="lpstr">
      <vt:lpstr>Arial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84918506439</cp:lastModifiedBy>
  <cp:revision>509</cp:revision>
  <dcterms:created xsi:type="dcterms:W3CDTF">2009-03-12T15:37:18Z</dcterms:created>
  <dcterms:modified xsi:type="dcterms:W3CDTF">2022-02-17T01:28:41Z</dcterms:modified>
</cp:coreProperties>
</file>