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60" r:id="rId2"/>
    <p:sldId id="359" r:id="rId3"/>
    <p:sldId id="309" r:id="rId4"/>
    <p:sldId id="371" r:id="rId5"/>
    <p:sldId id="311"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56"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62" r:id="rId34"/>
    <p:sldId id="363" r:id="rId35"/>
    <p:sldId id="364" r:id="rId36"/>
    <p:sldId id="365" r:id="rId37"/>
    <p:sldId id="366" r:id="rId38"/>
    <p:sldId id="367" r:id="rId39"/>
    <p:sldId id="368" r:id="rId40"/>
    <p:sldId id="369" r:id="rId41"/>
    <p:sldId id="370" r:id="rId42"/>
    <p:sldId id="372" r:id="rId43"/>
    <p:sldId id="373" r:id="rId44"/>
    <p:sldId id="374" r:id="rId45"/>
    <p:sldId id="375" r:id="rId46"/>
    <p:sldId id="376" r:id="rId47"/>
    <p:sldId id="377"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394" r:id="rId65"/>
    <p:sldId id="395" r:id="rId66"/>
    <p:sldId id="396"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61" r:id="rId80"/>
  </p:sldIdLst>
  <p:sldSz cx="12192000" cy="6858000"/>
  <p:notesSz cx="6858000" cy="9144000"/>
  <p:custDataLst>
    <p:tags r:id="rId8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C66"/>
    <a:srgbClr val="FF9966"/>
    <a:srgbClr val="CC3300"/>
    <a:srgbClr val="FFFFFF"/>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6" autoAdjust="0"/>
    <p:restoredTop sz="98451" autoAdjust="0"/>
  </p:normalViewPr>
  <p:slideViewPr>
    <p:cSldViewPr>
      <p:cViewPr varScale="1">
        <p:scale>
          <a:sx n="63" d="100"/>
          <a:sy n="63" d="100"/>
        </p:scale>
        <p:origin x="752"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51B518D-C56F-4260-A0EB-7DADDC0DE50D}" type="slidenum">
              <a:rPr lang="en-US" altLang="en-US"/>
              <a:pPr/>
              <a:t>‹#›</a:t>
            </a:fld>
            <a:endParaRPr lang="en-US" altLang="en-US"/>
          </a:p>
        </p:txBody>
      </p:sp>
    </p:spTree>
    <p:extLst>
      <p:ext uri="{BB962C8B-B14F-4D97-AF65-F5344CB8AC3E}">
        <p14:creationId xmlns:p14="http://schemas.microsoft.com/office/powerpoint/2010/main" val="554864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0F7CA45-CFF1-4080-9587-7681950CE870}" type="slidenum">
              <a:rPr lang="en-US" altLang="en-US"/>
              <a:pPr/>
              <a:t>‹#›</a:t>
            </a:fld>
            <a:endParaRPr lang="en-US" altLang="en-US"/>
          </a:p>
        </p:txBody>
      </p:sp>
    </p:spTree>
    <p:extLst>
      <p:ext uri="{BB962C8B-B14F-4D97-AF65-F5344CB8AC3E}">
        <p14:creationId xmlns:p14="http://schemas.microsoft.com/office/powerpoint/2010/main" val="333651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199C611-FE24-4C84-8C44-9B77ED6B9340}" type="slidenum">
              <a:rPr lang="en-US" altLang="en-US"/>
              <a:pPr/>
              <a:t>‹#›</a:t>
            </a:fld>
            <a:endParaRPr lang="en-US" altLang="en-US"/>
          </a:p>
        </p:txBody>
      </p:sp>
    </p:spTree>
    <p:extLst>
      <p:ext uri="{BB962C8B-B14F-4D97-AF65-F5344CB8AC3E}">
        <p14:creationId xmlns:p14="http://schemas.microsoft.com/office/powerpoint/2010/main" val="72834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80EBE37-C733-4AE5-AC73-10184FAD616A}" type="slidenum">
              <a:rPr lang="en-US" altLang="en-US"/>
              <a:pPr/>
              <a:t>‹#›</a:t>
            </a:fld>
            <a:endParaRPr lang="en-US" altLang="en-US"/>
          </a:p>
        </p:txBody>
      </p:sp>
    </p:spTree>
    <p:extLst>
      <p:ext uri="{BB962C8B-B14F-4D97-AF65-F5344CB8AC3E}">
        <p14:creationId xmlns:p14="http://schemas.microsoft.com/office/powerpoint/2010/main" val="4106635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2407B48-1FD4-4D15-A0DA-54E7419D2C18}" type="slidenum">
              <a:rPr lang="en-US" altLang="en-US"/>
              <a:pPr/>
              <a:t>‹#›</a:t>
            </a:fld>
            <a:endParaRPr lang="en-US" altLang="en-US"/>
          </a:p>
        </p:txBody>
      </p:sp>
    </p:spTree>
    <p:extLst>
      <p:ext uri="{BB962C8B-B14F-4D97-AF65-F5344CB8AC3E}">
        <p14:creationId xmlns:p14="http://schemas.microsoft.com/office/powerpoint/2010/main" val="57207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D9ED7F6-719A-4D72-8671-DD8BD4228A57}" type="slidenum">
              <a:rPr lang="en-US" altLang="en-US"/>
              <a:pPr/>
              <a:t>‹#›</a:t>
            </a:fld>
            <a:endParaRPr lang="en-US" altLang="en-US"/>
          </a:p>
        </p:txBody>
      </p:sp>
    </p:spTree>
    <p:extLst>
      <p:ext uri="{BB962C8B-B14F-4D97-AF65-F5344CB8AC3E}">
        <p14:creationId xmlns:p14="http://schemas.microsoft.com/office/powerpoint/2010/main" val="121757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F5350AB-A24E-477B-8013-231F73CF55F1}" type="slidenum">
              <a:rPr lang="en-US" altLang="en-US"/>
              <a:pPr/>
              <a:t>‹#›</a:t>
            </a:fld>
            <a:endParaRPr lang="en-US" altLang="en-US"/>
          </a:p>
        </p:txBody>
      </p:sp>
    </p:spTree>
    <p:extLst>
      <p:ext uri="{BB962C8B-B14F-4D97-AF65-F5344CB8AC3E}">
        <p14:creationId xmlns:p14="http://schemas.microsoft.com/office/powerpoint/2010/main" val="128112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AFD262B-B1B0-4324-A0F0-F9B357885985}" type="slidenum">
              <a:rPr lang="en-US" altLang="en-US"/>
              <a:pPr/>
              <a:t>‹#›</a:t>
            </a:fld>
            <a:endParaRPr lang="en-US" altLang="en-US"/>
          </a:p>
        </p:txBody>
      </p:sp>
    </p:spTree>
    <p:extLst>
      <p:ext uri="{BB962C8B-B14F-4D97-AF65-F5344CB8AC3E}">
        <p14:creationId xmlns:p14="http://schemas.microsoft.com/office/powerpoint/2010/main" val="7018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A9E5E4CE-5D13-42F4-95AD-F8CEB58461FD}" type="slidenum">
              <a:rPr lang="en-US" altLang="en-US"/>
              <a:pPr/>
              <a:t>‹#›</a:t>
            </a:fld>
            <a:endParaRPr lang="en-US" altLang="en-US"/>
          </a:p>
        </p:txBody>
      </p:sp>
    </p:spTree>
    <p:extLst>
      <p:ext uri="{BB962C8B-B14F-4D97-AF65-F5344CB8AC3E}">
        <p14:creationId xmlns:p14="http://schemas.microsoft.com/office/powerpoint/2010/main" val="73231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654C32E-0446-416C-8545-AD860F4E5459}" type="slidenum">
              <a:rPr lang="en-US" altLang="en-US"/>
              <a:pPr/>
              <a:t>‹#›</a:t>
            </a:fld>
            <a:endParaRPr lang="en-US" altLang="en-US"/>
          </a:p>
        </p:txBody>
      </p:sp>
    </p:spTree>
    <p:extLst>
      <p:ext uri="{BB962C8B-B14F-4D97-AF65-F5344CB8AC3E}">
        <p14:creationId xmlns:p14="http://schemas.microsoft.com/office/powerpoint/2010/main" val="106479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7AB2D2A-585C-4BBA-86ED-B3A3C0DF2CD3}" type="slidenum">
              <a:rPr lang="en-US" altLang="en-US"/>
              <a:pPr/>
              <a:t>‹#›</a:t>
            </a:fld>
            <a:endParaRPr lang="en-US" altLang="en-US"/>
          </a:p>
        </p:txBody>
      </p:sp>
    </p:spTree>
    <p:extLst>
      <p:ext uri="{BB962C8B-B14F-4D97-AF65-F5344CB8AC3E}">
        <p14:creationId xmlns:p14="http://schemas.microsoft.com/office/powerpoint/2010/main" val="164025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272D341E-BDAB-4762-BA26-3D214240BB3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8.xml"/><Relationship Id="rId13" Type="http://schemas.openxmlformats.org/officeDocument/2006/relationships/image" Target="../media/image7.wmf"/><Relationship Id="rId18" Type="http://schemas.openxmlformats.org/officeDocument/2006/relationships/image" Target="../media/image11.png"/><Relationship Id="rId3" Type="http://schemas.openxmlformats.org/officeDocument/2006/relationships/audio" Target="file:///D:\D\b&#224;i%20&#244;n%20+%20nh&#7841;c\nh&#7841;c%20bai%20hoc\&#431;&#7899;c%20M&#417;%20Ng&#432;&#7901;i%20Chi&#7871;n%20S&#297;.mp3" TargetMode="External"/><Relationship Id="rId21" Type="http://schemas.openxmlformats.org/officeDocument/2006/relationships/image" Target="../media/image14.jpeg"/><Relationship Id="rId7" Type="http://schemas.openxmlformats.org/officeDocument/2006/relationships/image" Target="../media/image3.gif"/><Relationship Id="rId12" Type="http://schemas.openxmlformats.org/officeDocument/2006/relationships/slide" Target="slide5.xml"/><Relationship Id="rId17" Type="http://schemas.openxmlformats.org/officeDocument/2006/relationships/image" Target="../media/image10.jpeg"/><Relationship Id="rId2" Type="http://schemas.openxmlformats.org/officeDocument/2006/relationships/video" Target="file:///C:\Users\TrungHV\Downloads\Kh&#225;t%20V&#7885;ng%20Tu&#7893;i%20Tr&#7867;%20-%20Nh&#243;m%20FM,%20PIANO,%20L&#225;%20Xanh,%20B.O.M.mpg.mp4" TargetMode="External"/><Relationship Id="rId16" Type="http://schemas.openxmlformats.org/officeDocument/2006/relationships/slide" Target="slide2.xml"/><Relationship Id="rId20" Type="http://schemas.openxmlformats.org/officeDocument/2006/relationships/image" Target="../media/image13.png"/><Relationship Id="rId1" Type="http://schemas.openxmlformats.org/officeDocument/2006/relationships/audio" Target="file:///C:\Users\NamHV\Desktop\rung%20chuong%20vang%202014\rung%20chuong%20vang%202014\Rung%20Chu&#244;ng%20V&#224;ng.mp3" TargetMode="External"/><Relationship Id="rId6" Type="http://schemas.openxmlformats.org/officeDocument/2006/relationships/image" Target="../media/image2.gif"/><Relationship Id="rId11" Type="http://schemas.openxmlformats.org/officeDocument/2006/relationships/image" Target="../media/image6.gif"/><Relationship Id="rId5" Type="http://schemas.openxmlformats.org/officeDocument/2006/relationships/image" Target="../media/image1.gif"/><Relationship Id="rId15" Type="http://schemas.openxmlformats.org/officeDocument/2006/relationships/image" Target="../media/image9.png"/><Relationship Id="rId10" Type="http://schemas.openxmlformats.org/officeDocument/2006/relationships/image" Target="../media/image5.gif"/><Relationship Id="rId19" Type="http://schemas.openxmlformats.org/officeDocument/2006/relationships/image" Target="../media/image12.png"/><Relationship Id="rId4" Type="http://schemas.openxmlformats.org/officeDocument/2006/relationships/slideLayout" Target="../slideLayouts/slideLayout1.xml"/><Relationship Id="rId9" Type="http://schemas.openxmlformats.org/officeDocument/2006/relationships/image" Target="../media/image4.gif"/><Relationship Id="rId14" Type="http://schemas.openxmlformats.org/officeDocument/2006/relationships/image" Target="../media/image8.gif"/></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2.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3.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5.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6.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15.gif"/><Relationship Id="rId13" Type="http://schemas.openxmlformats.org/officeDocument/2006/relationships/image" Target="../media/image24.jpeg"/><Relationship Id="rId3" Type="http://schemas.openxmlformats.org/officeDocument/2006/relationships/audio" Target="../media/audio2.wav"/><Relationship Id="rId7" Type="http://schemas.openxmlformats.org/officeDocument/2006/relationships/slide" Target="slide3.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9.png"/><Relationship Id="rId11" Type="http://schemas.openxmlformats.org/officeDocument/2006/relationships/image" Target="../media/image38.jpeg"/><Relationship Id="rId5" Type="http://schemas.openxmlformats.org/officeDocument/2006/relationships/audio" Target="../media/audio4.wav"/><Relationship Id="rId10" Type="http://schemas.openxmlformats.org/officeDocument/2006/relationships/image" Target="../media/image17.png"/><Relationship Id="rId4" Type="http://schemas.openxmlformats.org/officeDocument/2006/relationships/audio" Target="../media/audio3.wav"/><Relationship Id="rId9" Type="http://schemas.openxmlformats.org/officeDocument/2006/relationships/image" Target="../media/image22.gif"/><Relationship Id="rId1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3.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ideo" Target="file:///D:\D\b&#224;i%20&#244;n%20+%20nh&#7841;c\nh&#7841;c%20bai%20hoc\dau%20chan%20tinh%20nguyen%20mua%20he%20xanh.mp4" TargetMode="External"/><Relationship Id="rId6" Type="http://schemas.openxmlformats.org/officeDocument/2006/relationships/image" Target="../media/image17.png"/><Relationship Id="rId5" Type="http://schemas.openxmlformats.org/officeDocument/2006/relationships/image" Target="../media/image16.jpeg"/><Relationship Id="rId10" Type="http://schemas.openxmlformats.org/officeDocument/2006/relationships/image" Target="../media/image21.gif"/><Relationship Id="rId4" Type="http://schemas.openxmlformats.org/officeDocument/2006/relationships/image" Target="../media/image15.gif"/><Relationship Id="rId9" Type="http://schemas.openxmlformats.org/officeDocument/2006/relationships/image" Target="../media/image20.png"/></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2.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3.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8.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4.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6.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15.gif"/><Relationship Id="rId13" Type="http://schemas.openxmlformats.org/officeDocument/2006/relationships/image" Target="../media/image24.jpeg"/><Relationship Id="rId3" Type="http://schemas.openxmlformats.org/officeDocument/2006/relationships/audio" Target="../media/audio2.wav"/><Relationship Id="rId7" Type="http://schemas.openxmlformats.org/officeDocument/2006/relationships/slide" Target="slide3.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9.png"/><Relationship Id="rId11" Type="http://schemas.openxmlformats.org/officeDocument/2006/relationships/image" Target="../media/image47.jpeg"/><Relationship Id="rId5" Type="http://schemas.openxmlformats.org/officeDocument/2006/relationships/audio" Target="../media/audio4.wav"/><Relationship Id="rId10" Type="http://schemas.openxmlformats.org/officeDocument/2006/relationships/image" Target="../media/image17.png"/><Relationship Id="rId4" Type="http://schemas.openxmlformats.org/officeDocument/2006/relationships/audio" Target="../media/audio3.wav"/><Relationship Id="rId9" Type="http://schemas.openxmlformats.org/officeDocument/2006/relationships/image" Target="../media/image22.gif"/><Relationship Id="rId14" Type="http://schemas.openxmlformats.org/officeDocument/2006/relationships/image" Target="../media/image27.png"/></Relationships>
</file>

<file path=ppt/slides/_rels/slide3.xml.rels><?xml version="1.0" encoding="UTF-8" standalone="yes"?>
<Relationships xmlns="http://schemas.openxmlformats.org/package/2006/relationships"><Relationship Id="rId13" Type="http://schemas.openxmlformats.org/officeDocument/2006/relationships/slide" Target="slide22.xml"/><Relationship Id="rId18" Type="http://schemas.openxmlformats.org/officeDocument/2006/relationships/slide" Target="slide28.xml"/><Relationship Id="rId26" Type="http://schemas.openxmlformats.org/officeDocument/2006/relationships/slide" Target="slide8.xml"/><Relationship Id="rId39" Type="http://schemas.openxmlformats.org/officeDocument/2006/relationships/slide" Target="slide36.xml"/><Relationship Id="rId21" Type="http://schemas.openxmlformats.org/officeDocument/2006/relationships/slide" Target="slide5.xml"/><Relationship Id="rId34" Type="http://schemas.openxmlformats.org/officeDocument/2006/relationships/slide" Target="slide35.xml"/><Relationship Id="rId42" Type="http://schemas.openxmlformats.org/officeDocument/2006/relationships/slide" Target="slide41.xml"/><Relationship Id="rId7" Type="http://schemas.openxmlformats.org/officeDocument/2006/relationships/slide" Target="slide16.xml"/><Relationship Id="rId2" Type="http://schemas.openxmlformats.org/officeDocument/2006/relationships/audio" Target="../media/audio1.wav"/><Relationship Id="rId16" Type="http://schemas.openxmlformats.org/officeDocument/2006/relationships/slide" Target="slide24.xml"/><Relationship Id="rId20" Type="http://schemas.openxmlformats.org/officeDocument/2006/relationships/slide" Target="slide26.xml"/><Relationship Id="rId29" Type="http://schemas.openxmlformats.org/officeDocument/2006/relationships/image" Target="../media/image17.png"/><Relationship Id="rId41" Type="http://schemas.openxmlformats.org/officeDocument/2006/relationships/slide" Target="slide40.xml"/><Relationship Id="rId1" Type="http://schemas.openxmlformats.org/officeDocument/2006/relationships/slideLayout" Target="../slideLayouts/slideLayout1.xml"/><Relationship Id="rId6" Type="http://schemas.openxmlformats.org/officeDocument/2006/relationships/slide" Target="slide13.xml"/><Relationship Id="rId11" Type="http://schemas.openxmlformats.org/officeDocument/2006/relationships/slide" Target="slide18.xml"/><Relationship Id="rId24" Type="http://schemas.openxmlformats.org/officeDocument/2006/relationships/slide" Target="slide10.xml"/><Relationship Id="rId32" Type="http://schemas.openxmlformats.org/officeDocument/2006/relationships/image" Target="../media/image24.jpeg"/><Relationship Id="rId37" Type="http://schemas.openxmlformats.org/officeDocument/2006/relationships/slide" Target="slide38.xml"/><Relationship Id="rId40"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23.xml"/><Relationship Id="rId23" Type="http://schemas.openxmlformats.org/officeDocument/2006/relationships/slide" Target="slide7.xml"/><Relationship Id="rId28" Type="http://schemas.openxmlformats.org/officeDocument/2006/relationships/slide" Target="slide32.xml"/><Relationship Id="rId36" Type="http://schemas.openxmlformats.org/officeDocument/2006/relationships/slide" Target="slide33.xml"/><Relationship Id="rId10" Type="http://schemas.openxmlformats.org/officeDocument/2006/relationships/slide" Target="slide17.xml"/><Relationship Id="rId19" Type="http://schemas.openxmlformats.org/officeDocument/2006/relationships/slide" Target="slide27.xml"/><Relationship Id="rId31" Type="http://schemas.openxmlformats.org/officeDocument/2006/relationships/slide" Target="slide29.xml"/><Relationship Id="rId4" Type="http://schemas.openxmlformats.org/officeDocument/2006/relationships/slide" Target="slide11.xml"/><Relationship Id="rId9" Type="http://schemas.openxmlformats.org/officeDocument/2006/relationships/slide" Target="slide14.xml"/><Relationship Id="rId14" Type="http://schemas.openxmlformats.org/officeDocument/2006/relationships/slide" Target="slide21.xml"/><Relationship Id="rId22" Type="http://schemas.openxmlformats.org/officeDocument/2006/relationships/slide" Target="slide6.xml"/><Relationship Id="rId27" Type="http://schemas.openxmlformats.org/officeDocument/2006/relationships/slide" Target="slide31.xml"/><Relationship Id="rId30" Type="http://schemas.openxmlformats.org/officeDocument/2006/relationships/image" Target="../media/image23.jpeg"/><Relationship Id="rId35" Type="http://schemas.openxmlformats.org/officeDocument/2006/relationships/slide" Target="slide34.xml"/><Relationship Id="rId8" Type="http://schemas.openxmlformats.org/officeDocument/2006/relationships/slide" Target="slide15.xml"/><Relationship Id="rId3" Type="http://schemas.openxmlformats.org/officeDocument/2006/relationships/image" Target="../media/image22.gif"/><Relationship Id="rId12" Type="http://schemas.openxmlformats.org/officeDocument/2006/relationships/slide" Target="slide19.xml"/><Relationship Id="rId17" Type="http://schemas.openxmlformats.org/officeDocument/2006/relationships/slide" Target="slide25.xml"/><Relationship Id="rId25" Type="http://schemas.openxmlformats.org/officeDocument/2006/relationships/slide" Target="slide9.xml"/><Relationship Id="rId33" Type="http://schemas.openxmlformats.org/officeDocument/2006/relationships/slide" Target="slide30.xml"/><Relationship Id="rId38" Type="http://schemas.openxmlformats.org/officeDocument/2006/relationships/slide" Target="slide39.xml"/></Relationships>
</file>

<file path=ppt/slides/_rels/slide3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8.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3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3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3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3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3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3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4.xml.rels><?xml version="1.0" encoding="UTF-8" standalone="yes"?>
<Relationships xmlns="http://schemas.openxmlformats.org/package/2006/relationships"><Relationship Id="rId13" Type="http://schemas.openxmlformats.org/officeDocument/2006/relationships/slide" Target="slide56.xml"/><Relationship Id="rId18" Type="http://schemas.openxmlformats.org/officeDocument/2006/relationships/slide" Target="slide61.xml"/><Relationship Id="rId26" Type="http://schemas.openxmlformats.org/officeDocument/2006/relationships/slide" Target="slide47.xml"/><Relationship Id="rId39" Type="http://schemas.openxmlformats.org/officeDocument/2006/relationships/slide" Target="slide29.xml"/><Relationship Id="rId21" Type="http://schemas.openxmlformats.org/officeDocument/2006/relationships/slide" Target="slide64.xml"/><Relationship Id="rId34" Type="http://schemas.openxmlformats.org/officeDocument/2006/relationships/slide" Target="slide73.xml"/><Relationship Id="rId42" Type="http://schemas.openxmlformats.org/officeDocument/2006/relationships/slide" Target="slide67.xml"/><Relationship Id="rId7" Type="http://schemas.openxmlformats.org/officeDocument/2006/relationships/slide" Target="slide50.xml"/><Relationship Id="rId2" Type="http://schemas.openxmlformats.org/officeDocument/2006/relationships/audio" Target="../media/audio1.wav"/><Relationship Id="rId16" Type="http://schemas.openxmlformats.org/officeDocument/2006/relationships/slide" Target="slide57.xml"/><Relationship Id="rId29" Type="http://schemas.openxmlformats.org/officeDocument/2006/relationships/slide" Target="slide68.xml"/><Relationship Id="rId1" Type="http://schemas.openxmlformats.org/officeDocument/2006/relationships/slideLayout" Target="../slideLayouts/slideLayout1.xml"/><Relationship Id="rId6" Type="http://schemas.openxmlformats.org/officeDocument/2006/relationships/slide" Target="slide49.xml"/><Relationship Id="rId11" Type="http://schemas.openxmlformats.org/officeDocument/2006/relationships/slide" Target="slide54.xml"/><Relationship Id="rId24" Type="http://schemas.openxmlformats.org/officeDocument/2006/relationships/slide" Target="slide43.xml"/><Relationship Id="rId32" Type="http://schemas.openxmlformats.org/officeDocument/2006/relationships/slide" Target="slide69.xml"/><Relationship Id="rId37" Type="http://schemas.openxmlformats.org/officeDocument/2006/relationships/slide" Target="slide74.xml"/><Relationship Id="rId40" Type="http://schemas.openxmlformats.org/officeDocument/2006/relationships/image" Target="../media/image24.jpeg"/><Relationship Id="rId45" Type="http://schemas.openxmlformats.org/officeDocument/2006/relationships/slide" Target="slide78.xml"/><Relationship Id="rId5" Type="http://schemas.openxmlformats.org/officeDocument/2006/relationships/slide" Target="slide48.xml"/><Relationship Id="rId15" Type="http://schemas.openxmlformats.org/officeDocument/2006/relationships/slide" Target="slide58.xml"/><Relationship Id="rId23" Type="http://schemas.openxmlformats.org/officeDocument/2006/relationships/slide" Target="slide42.xml"/><Relationship Id="rId28" Type="http://schemas.openxmlformats.org/officeDocument/2006/relationships/slide" Target="slide45.xml"/><Relationship Id="rId36" Type="http://schemas.openxmlformats.org/officeDocument/2006/relationships/image" Target="../media/image23.jpeg"/><Relationship Id="rId10" Type="http://schemas.openxmlformats.org/officeDocument/2006/relationships/slide" Target="slide51.xml"/><Relationship Id="rId19" Type="http://schemas.openxmlformats.org/officeDocument/2006/relationships/slide" Target="slide62.xml"/><Relationship Id="rId31" Type="http://schemas.openxmlformats.org/officeDocument/2006/relationships/slide" Target="slide70.xml"/><Relationship Id="rId44" Type="http://schemas.openxmlformats.org/officeDocument/2006/relationships/slide" Target="slide77.xml"/><Relationship Id="rId4" Type="http://schemas.openxmlformats.org/officeDocument/2006/relationships/image" Target="../media/image22.gif"/><Relationship Id="rId9" Type="http://schemas.openxmlformats.org/officeDocument/2006/relationships/slide" Target="slide52.xml"/><Relationship Id="rId14" Type="http://schemas.openxmlformats.org/officeDocument/2006/relationships/slide" Target="slide59.xml"/><Relationship Id="rId22" Type="http://schemas.openxmlformats.org/officeDocument/2006/relationships/slide" Target="slide63.xml"/><Relationship Id="rId27" Type="http://schemas.openxmlformats.org/officeDocument/2006/relationships/slide" Target="slide46.xml"/><Relationship Id="rId30" Type="http://schemas.openxmlformats.org/officeDocument/2006/relationships/slide" Target="slide71.xml"/><Relationship Id="rId35" Type="http://schemas.openxmlformats.org/officeDocument/2006/relationships/image" Target="../media/image17.png"/><Relationship Id="rId43" Type="http://schemas.openxmlformats.org/officeDocument/2006/relationships/slide" Target="slide76.xml"/><Relationship Id="rId8" Type="http://schemas.openxmlformats.org/officeDocument/2006/relationships/slide" Target="slide53.xml"/><Relationship Id="rId3" Type="http://schemas.openxmlformats.org/officeDocument/2006/relationships/slide" Target="slide19.xml"/><Relationship Id="rId12" Type="http://schemas.openxmlformats.org/officeDocument/2006/relationships/slide" Target="slide55.xml"/><Relationship Id="rId17" Type="http://schemas.openxmlformats.org/officeDocument/2006/relationships/slide" Target="slide60.xml"/><Relationship Id="rId25" Type="http://schemas.openxmlformats.org/officeDocument/2006/relationships/slide" Target="slide44.xml"/><Relationship Id="rId33" Type="http://schemas.openxmlformats.org/officeDocument/2006/relationships/slide" Target="slide72.xml"/><Relationship Id="rId38" Type="http://schemas.openxmlformats.org/officeDocument/2006/relationships/slide" Target="slide75.xml"/><Relationship Id="rId20" Type="http://schemas.openxmlformats.org/officeDocument/2006/relationships/slide" Target="slide65.xml"/><Relationship Id="rId41" Type="http://schemas.openxmlformats.org/officeDocument/2006/relationships/slide" Target="slide66.xml"/></Relationships>
</file>

<file path=ppt/slides/_rels/slide4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4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8.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4.xml"/><Relationship Id="rId14" Type="http://schemas.openxmlformats.org/officeDocument/2006/relationships/image" Target="../media/image27.png"/></Relationships>
</file>

<file path=ppt/slides/_rels/slide4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8.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4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8.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4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4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4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4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4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6.jpeg"/><Relationship Id="rId3" Type="http://schemas.openxmlformats.org/officeDocument/2006/relationships/audio" Target="../media/audio2.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4.wav"/><Relationship Id="rId10" Type="http://schemas.openxmlformats.org/officeDocument/2006/relationships/image" Target="../media/image15.gif"/><Relationship Id="rId4" Type="http://schemas.openxmlformats.org/officeDocument/2006/relationships/audio" Target="../media/audio3.wav"/><Relationship Id="rId9" Type="http://schemas.openxmlformats.org/officeDocument/2006/relationships/slide" Target="slide3.xml"/><Relationship Id="rId14" Type="http://schemas.openxmlformats.org/officeDocument/2006/relationships/image" Target="../media/image27.png"/></Relationships>
</file>

<file path=ppt/slides/_rels/slide5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2.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5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3.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5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5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4.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5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5.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5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6.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5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7.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57.xml.rels><?xml version="1.0" encoding="UTF-8" standalone="yes"?>
<Relationships xmlns="http://schemas.openxmlformats.org/package/2006/relationships"><Relationship Id="rId8" Type="http://schemas.openxmlformats.org/officeDocument/2006/relationships/image" Target="../media/image15.gif"/><Relationship Id="rId13" Type="http://schemas.openxmlformats.org/officeDocument/2006/relationships/image" Target="../media/image24.jpeg"/><Relationship Id="rId3" Type="http://schemas.openxmlformats.org/officeDocument/2006/relationships/audio" Target="../media/audio2.wav"/><Relationship Id="rId7" Type="http://schemas.openxmlformats.org/officeDocument/2006/relationships/slide" Target="slide3.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9.png"/><Relationship Id="rId11" Type="http://schemas.openxmlformats.org/officeDocument/2006/relationships/image" Target="../media/image38.jpeg"/><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7.png"/><Relationship Id="rId4" Type="http://schemas.openxmlformats.org/officeDocument/2006/relationships/audio" Target="../media/audio3.wav"/><Relationship Id="rId9" Type="http://schemas.openxmlformats.org/officeDocument/2006/relationships/image" Target="../media/image22.gif"/><Relationship Id="rId14" Type="http://schemas.openxmlformats.org/officeDocument/2006/relationships/image" Target="../media/image27.png"/></Relationships>
</file>

<file path=ppt/slides/_rels/slide5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5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8.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6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6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2.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6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3.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6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8.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6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4.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6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6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6.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67.xml.rels><?xml version="1.0" encoding="UTF-8" standalone="yes"?>
<Relationships xmlns="http://schemas.openxmlformats.org/package/2006/relationships"><Relationship Id="rId8" Type="http://schemas.openxmlformats.org/officeDocument/2006/relationships/image" Target="../media/image15.gif"/><Relationship Id="rId13" Type="http://schemas.openxmlformats.org/officeDocument/2006/relationships/image" Target="../media/image24.jpeg"/><Relationship Id="rId3" Type="http://schemas.openxmlformats.org/officeDocument/2006/relationships/audio" Target="../media/audio2.wav"/><Relationship Id="rId7" Type="http://schemas.openxmlformats.org/officeDocument/2006/relationships/slide" Target="slide3.xml"/><Relationship Id="rId12" Type="http://schemas.openxmlformats.org/officeDocument/2006/relationships/image" Target="../media/image25.gif"/><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9.png"/><Relationship Id="rId11" Type="http://schemas.openxmlformats.org/officeDocument/2006/relationships/image" Target="../media/image47.jpeg"/><Relationship Id="rId5" Type="http://schemas.openxmlformats.org/officeDocument/2006/relationships/audio" Target="../media/audio4.wav"/><Relationship Id="rId15" Type="http://schemas.openxmlformats.org/officeDocument/2006/relationships/slide" Target="slide4.xml"/><Relationship Id="rId10" Type="http://schemas.openxmlformats.org/officeDocument/2006/relationships/image" Target="../media/image17.png"/><Relationship Id="rId4" Type="http://schemas.openxmlformats.org/officeDocument/2006/relationships/audio" Target="../media/audio3.wav"/><Relationship Id="rId9" Type="http://schemas.openxmlformats.org/officeDocument/2006/relationships/image" Target="../media/image22.gif"/><Relationship Id="rId14" Type="http://schemas.openxmlformats.org/officeDocument/2006/relationships/image" Target="../media/image27.png"/></Relationships>
</file>

<file path=ppt/slides/_rels/slide6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8.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6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9.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7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7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1.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7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3.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7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2.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7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5.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7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3.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7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4.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7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4.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7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4.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5" Type="http://schemas.openxmlformats.org/officeDocument/2006/relationships/slide" Target="slide4.xml"/><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7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jpeg"/><Relationship Id="rId7" Type="http://schemas.openxmlformats.org/officeDocument/2006/relationships/image" Target="../media/image59.png"/><Relationship Id="rId2" Type="http://schemas.openxmlformats.org/officeDocument/2006/relationships/slideLayout" Target="../slideLayouts/slideLayout1.xml"/><Relationship Id="rId1" Type="http://schemas.openxmlformats.org/officeDocument/2006/relationships/video" Target="file:///D:\D\b&#224;i%20&#244;n%20+%20nh&#7841;c\nh&#7841;c%20bai%20hoc\LOI%20BAC%20DAN.mp4" TargetMode="External"/><Relationship Id="rId6" Type="http://schemas.openxmlformats.org/officeDocument/2006/relationships/image" Target="../media/image58.png"/><Relationship Id="rId5" Type="http://schemas.openxmlformats.org/officeDocument/2006/relationships/image" Target="../media/image57.jpeg"/><Relationship Id="rId4" Type="http://schemas.openxmlformats.org/officeDocument/2006/relationships/image" Target="../media/image56.jpeg"/><Relationship Id="rId9" Type="http://schemas.openxmlformats.org/officeDocument/2006/relationships/image" Target="../media/image61.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0.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1.jpeg"/><Relationship Id="rId3" Type="http://schemas.openxmlformats.org/officeDocument/2006/relationships/audio" Target="../media/audio4.wav"/><Relationship Id="rId7" Type="http://schemas.openxmlformats.org/officeDocument/2006/relationships/image" Target="../media/image24.jpe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file:///C:\Users\NamHV\Desktop\rung%20chuong%20vang%202014\rung%20chuong%20vang%202014\nhac%20rung%20chuong.mp3" TargetMode="External"/><Relationship Id="rId6" Type="http://schemas.openxmlformats.org/officeDocument/2006/relationships/image" Target="../media/image25.gif"/><Relationship Id="rId11" Type="http://schemas.openxmlformats.org/officeDocument/2006/relationships/image" Target="../media/image22.gif"/><Relationship Id="rId5" Type="http://schemas.openxmlformats.org/officeDocument/2006/relationships/audio" Target="../media/audio3.wav"/><Relationship Id="rId10" Type="http://schemas.openxmlformats.org/officeDocument/2006/relationships/image" Target="../media/image15.gif"/><Relationship Id="rId4" Type="http://schemas.openxmlformats.org/officeDocument/2006/relationships/audio" Target="../media/audio2.wav"/><Relationship Id="rId9" Type="http://schemas.openxmlformats.org/officeDocument/2006/relationships/slide" Target="slide3.xml"/><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ChangeArrowheads="1"/>
          </p:cNvSpPr>
          <p:nvPr/>
        </p:nvSpPr>
        <p:spPr bwMode="auto">
          <a:xfrm>
            <a:off x="1828800" y="1524000"/>
            <a:ext cx="8534400" cy="5245100"/>
          </a:xfrm>
          <a:prstGeom prst="roundRect">
            <a:avLst>
              <a:gd name="adj" fmla="val 16667"/>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cs typeface="Arial" panose="020B0604020202020204" pitchFamily="34" charset="0"/>
            </a:endParaRPr>
          </a:p>
        </p:txBody>
      </p:sp>
      <p:pic>
        <p:nvPicPr>
          <p:cNvPr id="2051" name="Picture 4" descr="4408"/>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547052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5" descr="4635"/>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9067800" y="53467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6" descr="boo7"/>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552700" y="5054600"/>
            <a:ext cx="121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7" descr="email001">
            <a:hlinkClick r:id="rId8" action="ppaction://hlinksldjump"/>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5613400" y="5383214"/>
            <a:ext cx="1016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8" descr="et5"/>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4457700" y="5130800"/>
            <a:ext cx="5794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7" descr="273fs7845d"/>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18" descr="273fs7845d"/>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9525000" y="1676400"/>
            <a:ext cx="8572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8" name="Group 19"/>
          <p:cNvGrpSpPr>
            <a:grpSpLocks/>
          </p:cNvGrpSpPr>
          <p:nvPr/>
        </p:nvGrpSpPr>
        <p:grpSpPr bwMode="auto">
          <a:xfrm>
            <a:off x="2743201" y="1371600"/>
            <a:ext cx="1597025" cy="1600200"/>
            <a:chOff x="0" y="120"/>
            <a:chExt cx="1006" cy="936"/>
          </a:xfrm>
        </p:grpSpPr>
        <p:pic>
          <p:nvPicPr>
            <p:cNvPr id="2068" name="Picture 20" descr="BOOKQUIL">
              <a:hlinkClick r:id="rId12" action="ppaction://hlinksldjump"/>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24"/>
              <a:ext cx="557"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1" descr="TORCH"/>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432" y="120"/>
              <a:ext cx="574"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9414" name="Rung Chuông Vàng.mp3">
            <a:hlinkClick r:id="" action="ppaction://media"/>
          </p:cNvPr>
          <p:cNvPicPr>
            <a:picLocks noRot="1" noChangeAspect="1" noChangeArrowheads="1"/>
          </p:cNvPicPr>
          <p:nvPr>
            <a:audioFile r:link="rId1"/>
          </p:nvPr>
        </p:nvPicPr>
        <p:blipFill>
          <a:blip r:embed="rId15">
            <a:extLst>
              <a:ext uri="{28A0092B-C50C-407E-A947-70E740481C1C}">
                <a14:useLocalDpi xmlns:a14="http://schemas.microsoft.com/office/drawing/2010/main" val="0"/>
              </a:ext>
            </a:extLst>
          </a:blip>
          <a:srcRect/>
          <a:stretch>
            <a:fillRect/>
          </a:stretch>
        </p:blipFill>
        <p:spPr bwMode="auto">
          <a:xfrm>
            <a:off x="9448800" y="58674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5" name="AutoShape 23">
            <a:hlinkClick r:id="rId16" action="ppaction://hlinksldjump"/>
          </p:cNvPr>
          <p:cNvSpPr>
            <a:spLocks noChangeArrowheads="1"/>
          </p:cNvSpPr>
          <p:nvPr/>
        </p:nvSpPr>
        <p:spPr bwMode="auto">
          <a:xfrm>
            <a:off x="5397500" y="4267200"/>
            <a:ext cx="14478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chemeClr val="bg1"/>
                </a:solidFill>
              </a:rPr>
              <a:t>Luật chơi</a:t>
            </a:r>
          </a:p>
        </p:txBody>
      </p:sp>
      <p:sp>
        <p:nvSpPr>
          <p:cNvPr id="24" name="Rectangle 23"/>
          <p:cNvSpPr/>
          <p:nvPr/>
        </p:nvSpPr>
        <p:spPr>
          <a:xfrm>
            <a:off x="3068642" y="3048000"/>
            <a:ext cx="6532558" cy="523220"/>
          </a:xfrm>
          <a:prstGeom prst="rect">
            <a:avLst/>
          </a:prstGeom>
          <a:noFill/>
        </p:spPr>
        <p:txBody>
          <a:bodyPr>
            <a:spAutoFit/>
          </a:bodyPr>
          <a:lstStyle/>
          <a:p>
            <a:pPr algn="ctr" eaLnBrk="1" hangingPunct="1">
              <a:defRPr/>
            </a:pPr>
            <a:r>
              <a:rPr lang="en-US" sz="2800" b="1" dirty="0">
                <a:ln w="900" cmpd="sng">
                  <a:solidFill>
                    <a:schemeClr val="accent1">
                      <a:satMod val="190000"/>
                      <a:alpha val="55000"/>
                    </a:schemeClr>
                  </a:solidFill>
                  <a:prstDash val="solid"/>
                </a:ln>
                <a:solidFill>
                  <a:schemeClr val="accent2"/>
                </a:solidFill>
                <a:effectLst>
                  <a:innerShdw blurRad="101600" dist="76200" dir="5400000">
                    <a:schemeClr val="accent1">
                      <a:satMod val="190000"/>
                      <a:tint val="100000"/>
                      <a:alpha val="74000"/>
                    </a:schemeClr>
                  </a:innerShdw>
                </a:effectLst>
                <a:latin typeface="Arial" charset="0"/>
              </a:rPr>
              <a:t>GIÁO DỤC QUỐC PHÒNG - AN NINH</a:t>
            </a:r>
          </a:p>
        </p:txBody>
      </p:sp>
      <p:pic>
        <p:nvPicPr>
          <p:cNvPr id="2062" name="Picture 1" descr="logoTDT-banquye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4000" y="0"/>
            <a:ext cx="167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p:nvSpPr>
        <p:spPr>
          <a:xfrm>
            <a:off x="4001246" y="2111515"/>
            <a:ext cx="5142755" cy="584775"/>
          </a:xfrm>
          <a:prstGeom prst="rect">
            <a:avLst/>
          </a:prstGeom>
          <a:noFill/>
        </p:spPr>
        <p:txBody>
          <a:bodyPr>
            <a:spAutoFit/>
          </a:bodyPr>
          <a:lstStyle/>
          <a:p>
            <a:pPr algn="ctr" eaLnBrk="1" hangingPunct="1">
              <a:defRPr/>
            </a:pPr>
            <a:r>
              <a:rPr lang="en-US" sz="32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Arial" charset="0"/>
              </a:rPr>
              <a:t>SINH VIÊN VUI HỌC </a:t>
            </a:r>
          </a:p>
        </p:txBody>
      </p:sp>
      <p:pic>
        <p:nvPicPr>
          <p:cNvPr id="23" name="Khát Vọng Tuổi Trẻ - Nhóm FM, PIANO, Lá Xanh, B.O.M.mpg.mp4">
            <a:hlinkClick r:id="" action="ppaction://media"/>
          </p:cNvPr>
          <p:cNvPicPr>
            <a:picLocks noRot="1" noChangeAspect="1"/>
          </p:cNvPicPr>
          <p:nvPr>
            <a:videoFile r:link="rId2"/>
          </p:nvPr>
        </p:nvPicPr>
        <p:blipFill>
          <a:blip r:embed="rId18">
            <a:extLst>
              <a:ext uri="{28A0092B-C50C-407E-A947-70E740481C1C}">
                <a14:useLocalDpi xmlns:a14="http://schemas.microsoft.com/office/drawing/2010/main" val="0"/>
              </a:ext>
            </a:extLst>
          </a:blip>
          <a:srcRect/>
          <a:stretch>
            <a:fillRect/>
          </a:stretch>
        </p:blipFill>
        <p:spPr bwMode="auto">
          <a:xfrm>
            <a:off x="5611814" y="5921376"/>
            <a:ext cx="11715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Ước Mơ Người Chiến Sĩ.mp3">
            <a:hlinkClick r:id="" action="ppaction://media"/>
          </p:cNvPr>
          <p:cNvPicPr>
            <a:picLocks noRot="1" noChangeAspect="1"/>
          </p:cNvPicPr>
          <p:nvPr>
            <a:audioFile r:link="rId3"/>
          </p:nvPr>
        </p:nvPicPr>
        <p:blipFill>
          <a:blip r:embed="rId19">
            <a:extLst>
              <a:ext uri="{28A0092B-C50C-407E-A947-70E740481C1C}">
                <a14:useLocalDpi xmlns:a14="http://schemas.microsoft.com/office/drawing/2010/main" val="0"/>
              </a:ext>
            </a:extLst>
          </a:blip>
          <a:srcRect/>
          <a:stretch>
            <a:fillRect/>
          </a:stretch>
        </p:blipFill>
        <p:spPr bwMode="auto">
          <a:xfrm>
            <a:off x="5867400" y="5988050"/>
            <a:ext cx="609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6" name="Picture 16" descr="Logo Doan 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436100" y="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3124200" y="193675"/>
            <a:ext cx="6324600" cy="706438"/>
          </a:xfrm>
          <a:prstGeom prst="rect">
            <a:avLst/>
          </a:prstGeom>
          <a:blipFill>
            <a:blip r:embed="rId21"/>
            <a:tile tx="0" ty="0" sx="100000" sy="100000" flip="none" algn="tl"/>
          </a:blip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2000" dirty="0">
                <a:solidFill>
                  <a:srgbClr val="0070C0"/>
                </a:solidFill>
                <a:latin typeface="Arial" panose="020B0604020202020204" pitchFamily="34" charset="0"/>
                <a:cs typeface="Arial" panose="020B0604020202020204" pitchFamily="34" charset="0"/>
              </a:rPr>
              <a:t>TRƯỜNG ĐẠI HỌC TÔN ĐỨC THẮNG</a:t>
            </a:r>
          </a:p>
          <a:p>
            <a:pPr algn="ctr" eaLnBrk="1" hangingPunct="1">
              <a:defRPr/>
            </a:pPr>
            <a:r>
              <a:rPr lang="en-US" altLang="en-US" sz="2000" b="1" dirty="0">
                <a:solidFill>
                  <a:srgbClr val="0070C0"/>
                </a:solidFill>
                <a:latin typeface="Arial" panose="020B0604020202020204" pitchFamily="34" charset="0"/>
                <a:cs typeface="Arial" panose="020B0604020202020204" pitchFamily="34" charset="0"/>
              </a:rPr>
              <a:t>TRUNG TÂM GIÁO DỤC QUỐC PHÒNG – AN NINH</a:t>
            </a:r>
            <a:endParaRPr lang="en-US" altLang="en-US" sz="2000" dirty="0">
              <a:solidFill>
                <a:srgbClr val="0070C0"/>
              </a:solidFill>
              <a:latin typeface="Arial" panose="020B0604020202020204" pitchFamily="34" charset="0"/>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9414"/>
                                        </p:tgtEl>
                                      </p:cBhvr>
                                    </p:cmd>
                                  </p:childTnLst>
                                </p:cTn>
                              </p:par>
                            </p:childTnLst>
                          </p:cTn>
                        </p:par>
                        <p:par>
                          <p:cTn id="7" fill="hold" nodeType="afterGroup">
                            <p:stCondLst>
                              <p:cond delay="0"/>
                            </p:stCondLst>
                            <p:childTnLst>
                              <p:par>
                                <p:cTn id="8" presetID="1" presetClass="mediacall" presetSubtype="0" fill="hold" nodeType="afterEffect">
                                  <p:stCondLst>
                                    <p:cond delay="0"/>
                                  </p:stCondLst>
                                  <p:childTnLst>
                                    <p:cmd type="call" cmd="playFrom(0.0)">
                                      <p:cBhvr>
                                        <p:cTn id="9"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Prev" delay="0">
                      <p:tgtEl>
                        <p:sldTgt/>
                      </p:tgtEl>
                    </p:cond>
                    <p:cond evt="onStopAudio" delay="0">
                      <p:tgtEl>
                        <p:sldTgt/>
                      </p:tgtEl>
                    </p:cond>
                  </p:endCondLst>
                </p:cTn>
                <p:tgtEl>
                  <p:spTgt spid="59414"/>
                </p:tgtEl>
              </p:cMediaNode>
            </p:audio>
            <p:seq concurrent="1" nextAc="seek">
              <p:cTn id="11" restart="whenNotActive" fill="hold" evtFilter="cancelBubble" nodeType="interactiveSeq">
                <p:stCondLst>
                  <p:cond evt="onClick" delay="0">
                    <p:tgtEl>
                      <p:spTgt spid="59415"/>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3" presetClass="exit" presetSubtype="10" fill="hold" grpId="0" nodeType="clickEffect">
                                  <p:stCondLst>
                                    <p:cond delay="0"/>
                                  </p:stCondLst>
                                  <p:childTnLst>
                                    <p:animEffect transition="out" filter="blinds(horizontal)">
                                      <p:cBhvr>
                                        <p:cTn id="15" dur="500"/>
                                        <p:tgtEl>
                                          <p:spTgt spid="59415"/>
                                        </p:tgtEl>
                                      </p:cBhvr>
                                    </p:animEffect>
                                    <p:set>
                                      <p:cBhvr>
                                        <p:cTn id="16" dur="1" fill="hold">
                                          <p:stCondLst>
                                            <p:cond delay="499"/>
                                          </p:stCondLst>
                                        </p:cTn>
                                        <p:tgtEl>
                                          <p:spTgt spid="59415"/>
                                        </p:tgtEl>
                                        <p:attrNameLst>
                                          <p:attrName>style.visibility</p:attrName>
                                        </p:attrNameLst>
                                      </p:cBhvr>
                                      <p:to>
                                        <p:strVal val="hidden"/>
                                      </p:to>
                                    </p:set>
                                  </p:childTnLst>
                                </p:cTn>
                              </p:par>
                            </p:childTnLst>
                          </p:cTn>
                        </p:par>
                      </p:childTnLst>
                    </p:cTn>
                  </p:par>
                </p:childTnLst>
              </p:cTn>
              <p:nextCondLst>
                <p:cond evt="onClick" delay="0">
                  <p:tgtEl>
                    <p:spTgt spid="59415"/>
                  </p:tgtEl>
                </p:cond>
              </p:nextCondLst>
            </p:seq>
            <p:seq concurrent="1" nextAc="seek">
              <p:cTn id="17" restart="whenNotActive" fill="hold" evtFilter="cancelBubble" nodeType="interactiveSeq">
                <p:stCondLst>
                  <p:cond evt="onClick" delay="0">
                    <p:tgtEl>
                      <p:spTgt spid="23"/>
                    </p:tgtEl>
                  </p:cond>
                </p:stCondLst>
                <p:endSync evt="end" delay="0">
                  <p:rtn val="all"/>
                </p:endSync>
                <p:childTnLst>
                  <p:par>
                    <p:cTn id="18" fill="hold" nodeType="clickPar">
                      <p:stCondLst>
                        <p:cond delay="0"/>
                      </p:stCondLst>
                      <p:childTnLst>
                        <p:par>
                          <p:cTn id="19" fill="hold" nodeType="withGroup">
                            <p:stCondLst>
                              <p:cond delay="0"/>
                            </p:stCondLst>
                            <p:childTnLst>
                              <p:par>
                                <p:cTn id="20" presetID="2" presetClass="mediacall" presetSubtype="0" fill="hold" nodeType="clickEffect">
                                  <p:stCondLst>
                                    <p:cond delay="0"/>
                                  </p:stCondLst>
                                  <p:childTnLst>
                                    <p:cmd type="call" cmd="togglePause">
                                      <p:cBhvr>
                                        <p:cTn id="21" dur="1" fill="hold"/>
                                        <p:tgtEl>
                                          <p:spTgt spid="23"/>
                                        </p:tgtEl>
                                      </p:cBhvr>
                                    </p:cmd>
                                  </p:childTnLst>
                                </p:cTn>
                              </p:par>
                            </p:childTnLst>
                          </p:cTn>
                        </p:par>
                      </p:childTnLst>
                    </p:cTn>
                  </p:par>
                </p:childTnLst>
              </p:cTn>
              <p:nextCondLst>
                <p:cond evt="onClick" delay="0">
                  <p:tgtEl>
                    <p:spTgt spid="23"/>
                  </p:tgtEl>
                </p:cond>
              </p:nextCondLst>
            </p:seq>
            <p:video>
              <p:cMediaNode>
                <p:cTn id="22" fill="hold" display="0">
                  <p:stCondLst>
                    <p:cond delay="indefinite"/>
                  </p:stCondLst>
                  <p:endCondLst>
                    <p:cond evt="onNext" delay="0">
                      <p:tgtEl>
                        <p:sldTgt/>
                      </p:tgtEl>
                    </p:cond>
                    <p:cond evt="onPrev" delay="0">
                      <p:tgtEl>
                        <p:sldTgt/>
                      </p:tgtEl>
                    </p:cond>
                  </p:endCondLst>
                </p:cTn>
                <p:tgtEl>
                  <p:spTgt spid="23"/>
                </p:tgtEl>
              </p:cMediaNode>
            </p:video>
            <p:seq concurrent="1" nextAc="seek">
              <p:cTn id="23" restart="whenNotActive" fill="hold" evtFilter="cancelBubble" nodeType="interactiveSeq">
                <p:stCondLst>
                  <p:cond evt="onClick" delay="0">
                    <p:tgtEl>
                      <p:spTgt spid="2"/>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1" presetClass="mediacall" presetSubtype="0" fill="hold" nodeType="clickEffect">
                                  <p:stCondLst>
                                    <p:cond delay="0"/>
                                  </p:stCondLst>
                                  <p:childTnLst>
                                    <p:cmd type="call" cmd="playFrom(0.0)">
                                      <p:cBhvr>
                                        <p:cTn id="27" dur="1" fill="hold"/>
                                        <p:tgtEl>
                                          <p:spTgt spid="2"/>
                                        </p:tgtEl>
                                      </p:cBhvr>
                                    </p:cmd>
                                  </p:childTnLst>
                                </p:cTn>
                              </p:par>
                            </p:childTnLst>
                          </p:cTn>
                        </p:par>
                      </p:childTnLst>
                    </p:cTn>
                  </p:par>
                </p:childTnLst>
              </p:cTn>
              <p:nextCondLst>
                <p:cond evt="onClick" delay="0">
                  <p:tgtEl>
                    <p:spTgt spid="2"/>
                  </p:tgtEl>
                </p:cond>
              </p:nextCondLst>
            </p:seq>
            <p:audio>
              <p:cMediaNode vol="80000">
                <p:cTn id="28" fill="hold" display="0">
                  <p:stCondLst>
                    <p:cond delay="indefinite"/>
                  </p:stCondLst>
                  <p:endCondLst>
                    <p:cond evt="onStopAudio" delay="0">
                      <p:tgtEl>
                        <p:sldTgt/>
                      </p:tgtEl>
                    </p:cond>
                  </p:endCondLst>
                </p:cTn>
                <p:tgtEl>
                  <p:spTgt spid="2"/>
                </p:tgtEl>
              </p:cMediaNode>
            </p:audio>
          </p:childTnLst>
        </p:cTn>
      </p:par>
    </p:tnLst>
    <p:bldLst>
      <p:bldP spid="59415"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830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19400" y="1143001"/>
            <a:ext cx="7696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i="1" dirty="0"/>
              <a:t> “</a:t>
            </a:r>
            <a:r>
              <a:rPr lang="fr-FR" altLang="en-US" sz="2200" i="1" dirty="0" err="1"/>
              <a:t>Tăng</a:t>
            </a:r>
            <a:r>
              <a:rPr lang="fr-FR" altLang="en-US" sz="2200" i="1" dirty="0"/>
              <a:t> </a:t>
            </a:r>
            <a:r>
              <a:rPr lang="fr-FR" altLang="en-US" sz="2200" i="1" dirty="0" err="1"/>
              <a:t>cường</a:t>
            </a:r>
            <a:r>
              <a:rPr lang="fr-FR" altLang="en-US" sz="2200" i="1" dirty="0"/>
              <a:t> </a:t>
            </a:r>
            <a:r>
              <a:rPr lang="fr-FR" altLang="en-US" sz="2200" i="1" dirty="0" err="1"/>
              <a:t>sự</a:t>
            </a:r>
            <a:r>
              <a:rPr lang="fr-FR" altLang="en-US" sz="2200" i="1" dirty="0"/>
              <a:t> </a:t>
            </a:r>
            <a:r>
              <a:rPr lang="fr-FR" altLang="en-US" sz="2200" i="1" dirty="0" err="1"/>
              <a:t>lãnh</a:t>
            </a:r>
            <a:r>
              <a:rPr lang="fr-FR" altLang="en-US" sz="2200" i="1" dirty="0"/>
              <a:t> </a:t>
            </a:r>
            <a:r>
              <a:rPr lang="fr-FR" altLang="en-US" sz="2200" i="1" dirty="0" err="1"/>
              <a:t>đạo</a:t>
            </a:r>
            <a:r>
              <a:rPr lang="fr-FR" altLang="en-US" sz="2200" i="1" dirty="0"/>
              <a:t> </a:t>
            </a:r>
            <a:r>
              <a:rPr lang="fr-FR" altLang="en-US" sz="2200" i="1" dirty="0" err="1"/>
              <a:t>của</a:t>
            </a:r>
            <a:r>
              <a:rPr lang="fr-FR" altLang="en-US" sz="2200" i="1" dirty="0"/>
              <a:t> </a:t>
            </a:r>
            <a:r>
              <a:rPr lang="fr-FR" altLang="en-US" sz="2200" i="1" dirty="0" err="1"/>
              <a:t>Đảng</a:t>
            </a:r>
            <a:r>
              <a:rPr lang="fr-FR" altLang="en-US" sz="2200" i="1" dirty="0"/>
              <a:t> </a:t>
            </a:r>
            <a:r>
              <a:rPr lang="fr-FR" altLang="en-US" sz="2200" i="1" dirty="0" err="1"/>
              <a:t>và</a:t>
            </a:r>
            <a:r>
              <a:rPr lang="fr-FR" altLang="en-US" sz="2200" i="1" dirty="0"/>
              <a:t> </a:t>
            </a:r>
            <a:r>
              <a:rPr lang="fr-FR" altLang="en-US" sz="2200" i="1" dirty="0" err="1"/>
              <a:t>hiệu</a:t>
            </a:r>
            <a:r>
              <a:rPr lang="fr-FR" altLang="en-US" sz="2200" i="1" dirty="0"/>
              <a:t> </a:t>
            </a:r>
            <a:r>
              <a:rPr lang="fr-FR" altLang="en-US" sz="2200" i="1" dirty="0" err="1"/>
              <a:t>lực</a:t>
            </a:r>
            <a:r>
              <a:rPr lang="fr-FR" altLang="en-US" sz="2200" i="1" dirty="0"/>
              <a:t> </a:t>
            </a:r>
            <a:r>
              <a:rPr lang="fr-FR" altLang="en-US" sz="2200" i="1" dirty="0" err="1"/>
              <a:t>quản</a:t>
            </a:r>
            <a:r>
              <a:rPr lang="fr-FR" altLang="en-US" sz="2200" i="1" dirty="0"/>
              <a:t> </a:t>
            </a:r>
            <a:r>
              <a:rPr lang="fr-FR" altLang="en-US" sz="2200" i="1" dirty="0" err="1"/>
              <a:t>lý</a:t>
            </a:r>
            <a:r>
              <a:rPr lang="fr-FR" altLang="en-US" sz="2200" i="1" dirty="0"/>
              <a:t> </a:t>
            </a:r>
          </a:p>
          <a:p>
            <a:pPr algn="ctr">
              <a:spcBef>
                <a:spcPct val="0"/>
              </a:spcBef>
              <a:buFontTx/>
              <a:buNone/>
            </a:pPr>
            <a:r>
              <a:rPr lang="fr-FR" altLang="en-US" sz="2200" i="1" dirty="0" err="1"/>
              <a:t>của</a:t>
            </a:r>
            <a:r>
              <a:rPr lang="fr-FR" altLang="en-US" sz="2200" i="1" dirty="0"/>
              <a:t> </a:t>
            </a:r>
            <a:r>
              <a:rPr lang="fr-FR" altLang="en-US" sz="2200" i="1" dirty="0" err="1"/>
              <a:t>nhà</a:t>
            </a:r>
            <a:r>
              <a:rPr lang="fr-FR" altLang="en-US" sz="2200" i="1" dirty="0"/>
              <a:t> </a:t>
            </a:r>
            <a:r>
              <a:rPr lang="fr-FR" altLang="en-US" sz="2200" i="1" dirty="0" err="1"/>
              <a:t>nước</a:t>
            </a:r>
            <a:r>
              <a:rPr lang="fr-FR" altLang="en-US" sz="2200" i="1" dirty="0"/>
              <a:t> , </a:t>
            </a:r>
            <a:r>
              <a:rPr lang="fr-FR" altLang="en-US" sz="2200" i="1" dirty="0" err="1"/>
              <a:t>của</a:t>
            </a:r>
            <a:r>
              <a:rPr lang="fr-FR" altLang="en-US" sz="2200" i="1" dirty="0"/>
              <a:t> </a:t>
            </a:r>
            <a:r>
              <a:rPr lang="fr-FR" altLang="en-US" sz="2200" i="1" dirty="0" err="1"/>
              <a:t>chính</a:t>
            </a:r>
            <a:r>
              <a:rPr lang="fr-FR" altLang="en-US" sz="2200" i="1" dirty="0"/>
              <a:t> </a:t>
            </a:r>
            <a:r>
              <a:rPr lang="fr-FR" altLang="en-US" sz="2200" i="1" dirty="0" err="1"/>
              <a:t>quyền</a:t>
            </a:r>
            <a:r>
              <a:rPr lang="fr-FR" altLang="en-US" sz="2200" i="1" dirty="0"/>
              <a:t> </a:t>
            </a:r>
            <a:r>
              <a:rPr lang="fr-FR" altLang="en-US" sz="2200" i="1" dirty="0" err="1"/>
              <a:t>các</a:t>
            </a:r>
            <a:r>
              <a:rPr lang="fr-FR" altLang="en-US" sz="2200" i="1" dirty="0"/>
              <a:t> </a:t>
            </a:r>
            <a:r>
              <a:rPr lang="fr-FR" altLang="en-US" sz="2200" i="1" dirty="0" err="1"/>
              <a:t>cấp</a:t>
            </a:r>
            <a:r>
              <a:rPr lang="fr-FR" altLang="en-US" sz="2200" i="1" dirty="0"/>
              <a:t> </a:t>
            </a:r>
            <a:r>
              <a:rPr lang="fr-FR" altLang="en-US" sz="2200" i="1" dirty="0" err="1"/>
              <a:t>trong</a:t>
            </a:r>
            <a:r>
              <a:rPr lang="fr-FR" altLang="en-US" sz="2200" i="1" dirty="0"/>
              <a:t> </a:t>
            </a:r>
            <a:r>
              <a:rPr lang="fr-FR" altLang="en-US" sz="2200" i="1" dirty="0" err="1"/>
              <a:t>thực</a:t>
            </a:r>
            <a:r>
              <a:rPr lang="fr-FR" altLang="en-US" sz="2200" i="1" dirty="0"/>
              <a:t> </a:t>
            </a:r>
            <a:r>
              <a:rPr lang="fr-FR" altLang="en-US" sz="2200" i="1" dirty="0" err="1"/>
              <a:t>hiện</a:t>
            </a:r>
            <a:r>
              <a:rPr lang="fr-FR" altLang="en-US" sz="2200" i="1" dirty="0"/>
              <a:t> </a:t>
            </a:r>
          </a:p>
          <a:p>
            <a:pPr algn="ctr">
              <a:spcBef>
                <a:spcPct val="0"/>
              </a:spcBef>
              <a:buFontTx/>
              <a:buNone/>
            </a:pPr>
            <a:r>
              <a:rPr lang="fr-FR" altLang="en-US" sz="2200" i="1" dirty="0" err="1"/>
              <a:t>kết</a:t>
            </a:r>
            <a:r>
              <a:rPr lang="fr-FR" altLang="en-US" sz="2200" i="1" dirty="0"/>
              <a:t> </a:t>
            </a:r>
            <a:r>
              <a:rPr lang="fr-FR" altLang="en-US" sz="2200" i="1" dirty="0" err="1"/>
              <a:t>hợp</a:t>
            </a:r>
            <a:r>
              <a:rPr lang="fr-FR" altLang="en-US" sz="2200" i="1" dirty="0"/>
              <a:t> </a:t>
            </a:r>
            <a:r>
              <a:rPr lang="fr-FR" altLang="en-US" sz="2200" i="1" dirty="0" err="1"/>
              <a:t>phát</a:t>
            </a:r>
            <a:r>
              <a:rPr lang="fr-FR" altLang="en-US" sz="2200" i="1" dirty="0"/>
              <a:t> </a:t>
            </a:r>
            <a:r>
              <a:rPr lang="fr-FR" altLang="en-US" sz="2200" i="1" dirty="0" err="1"/>
              <a:t>triển</a:t>
            </a:r>
            <a:r>
              <a:rPr lang="fr-FR" altLang="en-US" sz="2200" i="1" dirty="0"/>
              <a:t> </a:t>
            </a:r>
            <a:r>
              <a:rPr lang="fr-FR" altLang="en-US" sz="2200" i="1" dirty="0" err="1"/>
              <a:t>kinh</a:t>
            </a:r>
            <a:r>
              <a:rPr lang="fr-FR" altLang="en-US" sz="2200" i="1" dirty="0"/>
              <a:t> </a:t>
            </a:r>
            <a:r>
              <a:rPr lang="fr-FR" altLang="en-US" sz="2200" i="1" dirty="0" err="1"/>
              <a:t>tế</a:t>
            </a:r>
            <a:r>
              <a:rPr lang="fr-FR" altLang="en-US" sz="2200" i="1" dirty="0"/>
              <a:t> - </a:t>
            </a:r>
            <a:r>
              <a:rPr lang="fr-FR" altLang="en-US" sz="2200" i="1" dirty="0" err="1"/>
              <a:t>xã</a:t>
            </a:r>
            <a:r>
              <a:rPr lang="fr-FR" altLang="en-US" sz="2200" i="1" dirty="0"/>
              <a:t> </a:t>
            </a:r>
            <a:r>
              <a:rPr lang="fr-FR" altLang="en-US" sz="2200" i="1" dirty="0" err="1"/>
              <a:t>hội</a:t>
            </a:r>
            <a:r>
              <a:rPr lang="fr-FR" altLang="en-US" sz="2200" i="1" dirty="0"/>
              <a:t> </a:t>
            </a:r>
            <a:r>
              <a:rPr lang="fr-FR" altLang="en-US" sz="2200" i="1" dirty="0" err="1"/>
              <a:t>với</a:t>
            </a:r>
            <a:r>
              <a:rPr lang="fr-FR" altLang="en-US" sz="2200" i="1" dirty="0"/>
              <a:t> </a:t>
            </a:r>
            <a:r>
              <a:rPr lang="fr-FR" altLang="en-US" sz="2200" i="1" dirty="0" err="1"/>
              <a:t>tăng</a:t>
            </a:r>
            <a:r>
              <a:rPr lang="fr-FR" altLang="en-US" sz="2200" i="1" dirty="0"/>
              <a:t> </a:t>
            </a:r>
            <a:r>
              <a:rPr lang="fr-FR" altLang="en-US" sz="2200" i="1" dirty="0" err="1"/>
              <a:t>cường</a:t>
            </a:r>
            <a:r>
              <a:rPr lang="fr-FR" altLang="en-US" sz="2200" i="1" dirty="0"/>
              <a:t> </a:t>
            </a:r>
            <a:r>
              <a:rPr lang="fr-FR" altLang="en-US" sz="2200" i="1" dirty="0" err="1"/>
              <a:t>củng</a:t>
            </a:r>
            <a:r>
              <a:rPr lang="fr-FR" altLang="en-US" sz="2200" i="1" dirty="0"/>
              <a:t> </a:t>
            </a:r>
          </a:p>
          <a:p>
            <a:pPr algn="ctr">
              <a:spcBef>
                <a:spcPct val="0"/>
              </a:spcBef>
              <a:buFontTx/>
              <a:buNone/>
            </a:pPr>
            <a:r>
              <a:rPr lang="fr-FR" altLang="en-US" sz="2200" i="1" dirty="0" err="1"/>
              <a:t>cố</a:t>
            </a:r>
            <a:r>
              <a:rPr lang="fr-FR" altLang="en-US" sz="2200" i="1" dirty="0"/>
              <a:t> </a:t>
            </a:r>
            <a:r>
              <a:rPr lang="fr-FR" altLang="en-US" sz="2200" i="1" dirty="0" err="1"/>
              <a:t>quốc</a:t>
            </a:r>
            <a:r>
              <a:rPr lang="fr-FR" altLang="en-US" sz="2200" i="1" dirty="0"/>
              <a:t> </a:t>
            </a:r>
            <a:r>
              <a:rPr lang="fr-FR" altLang="en-US" sz="2200" i="1" dirty="0" err="1"/>
              <a:t>phòng</a:t>
            </a:r>
            <a:r>
              <a:rPr lang="fr-FR" altLang="en-US" sz="2200" i="1" dirty="0"/>
              <a:t> - an </a:t>
            </a:r>
            <a:r>
              <a:rPr lang="fr-FR" altLang="en-US" sz="2200" i="1" dirty="0" err="1"/>
              <a:t>ninh</a:t>
            </a:r>
            <a:r>
              <a:rPr lang="fr-FR" altLang="en-US" sz="2200" i="1" dirty="0"/>
              <a:t>” </a:t>
            </a:r>
            <a:r>
              <a:rPr lang="fr-FR" altLang="en-US" sz="2200" dirty="0"/>
              <a:t>là </a:t>
            </a:r>
            <a:r>
              <a:rPr lang="fr-FR" altLang="en-US" sz="2200" dirty="0" err="1"/>
              <a:t>một</a:t>
            </a:r>
            <a:r>
              <a:rPr lang="fr-FR" altLang="en-US" sz="2200" dirty="0"/>
              <a:t> </a:t>
            </a:r>
            <a:r>
              <a:rPr lang="fr-FR" altLang="en-US" sz="2200" dirty="0" err="1"/>
              <a:t>trong</a:t>
            </a:r>
            <a:r>
              <a:rPr lang="fr-FR" altLang="en-US" sz="2200" dirty="0"/>
              <a:t> </a:t>
            </a:r>
            <a:r>
              <a:rPr lang="fr-FR" altLang="en-US" sz="2200" dirty="0" err="1"/>
              <a:t>những</a:t>
            </a:r>
            <a:r>
              <a:rPr lang="fr-FR" altLang="en-US" sz="2200" dirty="0"/>
              <a:t> </a:t>
            </a:r>
            <a:r>
              <a:rPr lang="fr-FR" altLang="en-US" sz="2200" dirty="0" err="1"/>
              <a:t>nội</a:t>
            </a:r>
            <a:r>
              <a:rPr lang="fr-FR" altLang="en-US" sz="2200" dirty="0"/>
              <a:t> </a:t>
            </a:r>
            <a:r>
              <a:rPr lang="fr-FR" altLang="en-US" sz="2200" dirty="0" err="1"/>
              <a:t>dung</a:t>
            </a:r>
            <a:r>
              <a:rPr lang="fr-FR" altLang="en-US" sz="2200" dirty="0"/>
              <a:t> </a:t>
            </a:r>
            <a:r>
              <a:rPr lang="fr-FR" altLang="en-US" sz="2200" dirty="0" err="1"/>
              <a:t>của</a:t>
            </a:r>
            <a:r>
              <a:rPr lang="fr-FR" altLang="en-US" sz="2200" dirty="0"/>
              <a:t> :</a:t>
            </a:r>
            <a:endParaRPr lang="en-US" altLang="en-US" sz="2200" dirty="0"/>
          </a:p>
        </p:txBody>
      </p:sp>
      <p:sp>
        <p:nvSpPr>
          <p:cNvPr id="65541" name="AutoShape 5"/>
          <p:cNvSpPr>
            <a:spLocks noChangeArrowheads="1"/>
          </p:cNvSpPr>
          <p:nvPr/>
        </p:nvSpPr>
        <p:spPr bwMode="auto">
          <a:xfrm>
            <a:off x="6210300" y="2971800"/>
            <a:ext cx="41529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vi-VN" sz="2400" dirty="0">
                <a:solidFill>
                  <a:schemeClr val="tx1"/>
                </a:solidFill>
              </a:rPr>
              <a:t>B</a:t>
            </a:r>
            <a:r>
              <a:rPr lang="fr-FR" sz="2400" dirty="0">
                <a:solidFill>
                  <a:schemeClr val="tx1"/>
                </a:solidFill>
              </a:rPr>
              <a:t>. </a:t>
            </a:r>
            <a:r>
              <a:rPr lang="fr-FR" sz="2400" dirty="0" err="1">
                <a:solidFill>
                  <a:schemeClr val="tx1"/>
                </a:solidFill>
              </a:rPr>
              <a:t>Giải</a:t>
            </a:r>
            <a:r>
              <a:rPr lang="fr-FR" sz="2400" dirty="0">
                <a:solidFill>
                  <a:schemeClr val="tx1"/>
                </a:solidFill>
              </a:rPr>
              <a:t> </a:t>
            </a:r>
            <a:r>
              <a:rPr lang="fr-FR" sz="2400" dirty="0" err="1">
                <a:solidFill>
                  <a:schemeClr val="tx1"/>
                </a:solidFill>
              </a:rPr>
              <a:t>pháp</a:t>
            </a:r>
            <a:r>
              <a:rPr lang="fr-FR" sz="2400" dirty="0">
                <a:solidFill>
                  <a:schemeClr val="tx1"/>
                </a:solidFill>
              </a:rPr>
              <a:t> </a:t>
            </a:r>
            <a:r>
              <a:rPr lang="fr-FR" sz="2400" dirty="0" err="1">
                <a:solidFill>
                  <a:schemeClr val="tx1"/>
                </a:solidFill>
              </a:rPr>
              <a:t>chủ</a:t>
            </a:r>
            <a:r>
              <a:rPr lang="fr-FR" sz="2400" dirty="0">
                <a:solidFill>
                  <a:schemeClr val="tx1"/>
                </a:solidFill>
              </a:rPr>
              <a:t> </a:t>
            </a:r>
            <a:r>
              <a:rPr lang="fr-FR" sz="2400" dirty="0" err="1">
                <a:solidFill>
                  <a:schemeClr val="tx1"/>
                </a:solidFill>
              </a:rPr>
              <a:t>yếu</a:t>
            </a:r>
            <a:r>
              <a:rPr lang="fr-FR" sz="2400" dirty="0">
                <a:solidFill>
                  <a:schemeClr val="tx1"/>
                </a:solidFill>
              </a:rPr>
              <a:t> </a:t>
            </a:r>
            <a:r>
              <a:rPr lang="fr-FR" sz="2400" dirty="0" err="1">
                <a:solidFill>
                  <a:schemeClr val="tx1"/>
                </a:solidFill>
              </a:rPr>
              <a:t>thực</a:t>
            </a:r>
            <a:r>
              <a:rPr lang="fr-FR" sz="2400" dirty="0">
                <a:solidFill>
                  <a:schemeClr val="tx1"/>
                </a:solidFill>
              </a:rPr>
              <a:t> </a:t>
            </a:r>
            <a:endParaRPr lang="en-US" sz="2400" dirty="0">
              <a:solidFill>
                <a:schemeClr val="tx1"/>
              </a:solidFill>
            </a:endParaRPr>
          </a:p>
          <a:p>
            <a:pPr algn="ctr">
              <a:defRPr/>
            </a:pPr>
            <a:r>
              <a:rPr lang="fr-FR" sz="2400" dirty="0" err="1">
                <a:solidFill>
                  <a:schemeClr val="tx1"/>
                </a:solidFill>
              </a:rPr>
              <a:t>hiện</a:t>
            </a:r>
            <a:r>
              <a:rPr lang="fr-FR" sz="2400" dirty="0">
                <a:solidFill>
                  <a:schemeClr val="tx1"/>
                </a:solidFill>
              </a:rPr>
              <a:t> </a:t>
            </a:r>
            <a:r>
              <a:rPr lang="fr-FR" sz="2400" dirty="0" err="1">
                <a:solidFill>
                  <a:schemeClr val="tx1"/>
                </a:solidFill>
              </a:rPr>
              <a:t>kết</a:t>
            </a:r>
            <a:r>
              <a:rPr lang="fr-FR" sz="2400" dirty="0">
                <a:solidFill>
                  <a:schemeClr val="tx1"/>
                </a:solidFill>
              </a:rPr>
              <a:t> </a:t>
            </a:r>
            <a:r>
              <a:rPr lang="fr-FR" sz="2400" dirty="0" err="1">
                <a:solidFill>
                  <a:schemeClr val="tx1"/>
                </a:solidFill>
              </a:rPr>
              <a:t>hợp</a:t>
            </a:r>
            <a:r>
              <a:rPr lang="fr-FR" sz="2400" dirty="0">
                <a:solidFill>
                  <a:schemeClr val="tx1"/>
                </a:solidFill>
              </a:rPr>
              <a:t>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 </a:t>
            </a:r>
            <a:r>
              <a:rPr lang="fr-FR" sz="2400" dirty="0" err="1">
                <a:solidFill>
                  <a:schemeClr val="tx1"/>
                </a:solidFill>
              </a:rPr>
              <a:t>xã</a:t>
            </a:r>
            <a:endParaRPr lang="en-US" sz="2400" dirty="0">
              <a:solidFill>
                <a:schemeClr val="tx1"/>
              </a:solidFill>
            </a:endParaRPr>
          </a:p>
          <a:p>
            <a:pPr algn="ctr">
              <a:defRPr/>
            </a:pPr>
            <a:r>
              <a:rPr lang="fr-FR" sz="2400" dirty="0">
                <a:solidFill>
                  <a:schemeClr val="tx1"/>
                </a:solidFill>
              </a:rPr>
              <a:t> </a:t>
            </a:r>
            <a:r>
              <a:rPr lang="fr-FR" sz="2400" dirty="0" err="1">
                <a:solidFill>
                  <a:schemeClr val="tx1"/>
                </a:solidFill>
              </a:rPr>
              <a:t>hội</a:t>
            </a:r>
            <a:r>
              <a:rPr lang="fr-FR" sz="2400" dirty="0">
                <a:solidFill>
                  <a:schemeClr val="tx1"/>
                </a:solidFill>
              </a:rPr>
              <a:t> </a:t>
            </a:r>
            <a:r>
              <a:rPr lang="fr-FR" sz="2400" dirty="0" err="1">
                <a:solidFill>
                  <a:schemeClr val="tx1"/>
                </a:solidFill>
              </a:rPr>
              <a:t>với</a:t>
            </a:r>
            <a:r>
              <a:rPr lang="fr-FR" sz="2400" dirty="0">
                <a:solidFill>
                  <a:schemeClr val="tx1"/>
                </a:solidFill>
              </a:rPr>
              <a:t> </a:t>
            </a:r>
            <a:r>
              <a:rPr lang="fr-FR" sz="2400" dirty="0" err="1">
                <a:solidFill>
                  <a:schemeClr val="tx1"/>
                </a:solidFill>
              </a:rPr>
              <a:t>quốc</a:t>
            </a:r>
            <a:r>
              <a:rPr lang="fr-FR" sz="2400" dirty="0">
                <a:solidFill>
                  <a:schemeClr val="tx1"/>
                </a:solidFill>
              </a:rPr>
              <a:t> </a:t>
            </a:r>
            <a:r>
              <a:rPr lang="fr-FR" sz="2400" dirty="0" err="1">
                <a:solidFill>
                  <a:schemeClr val="tx1"/>
                </a:solidFill>
              </a:rPr>
              <a:t>phòng</a:t>
            </a:r>
            <a:r>
              <a:rPr lang="fr-FR" sz="2400" dirty="0">
                <a:solidFill>
                  <a:schemeClr val="tx1"/>
                </a:solidFill>
              </a:rPr>
              <a:t> - </a:t>
            </a:r>
            <a:r>
              <a:rPr lang="en-US" sz="2400" dirty="0">
                <a:solidFill>
                  <a:schemeClr val="tx1"/>
                </a:solidFill>
              </a:rPr>
              <a:t>AN</a:t>
            </a:r>
            <a:endParaRPr lang="fr-FR" sz="2400" dirty="0">
              <a:solidFill>
                <a:schemeClr val="tx1"/>
              </a:solidFill>
            </a:endParaRPr>
          </a:p>
        </p:txBody>
      </p:sp>
      <p:sp>
        <p:nvSpPr>
          <p:cNvPr id="65546" name="AutoShape 10"/>
          <p:cNvSpPr>
            <a:spLocks noChangeArrowheads="1"/>
          </p:cNvSpPr>
          <p:nvPr/>
        </p:nvSpPr>
        <p:spPr bwMode="auto">
          <a:xfrm>
            <a:off x="6210300" y="4419600"/>
            <a:ext cx="41529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vi-VN" sz="2400" dirty="0">
                <a:solidFill>
                  <a:schemeClr val="tx1"/>
                </a:solidFill>
              </a:rPr>
              <a:t>D</a:t>
            </a:r>
            <a:r>
              <a:rPr lang="fr-FR" sz="2400" dirty="0">
                <a:solidFill>
                  <a:schemeClr val="tx1"/>
                </a:solidFill>
              </a:rPr>
              <a:t>. </a:t>
            </a:r>
            <a:r>
              <a:rPr lang="en-US" sz="2400" dirty="0" err="1">
                <a:solidFill>
                  <a:schemeClr val="tx1"/>
                </a:solidFill>
              </a:rPr>
              <a:t>Yêu</a:t>
            </a:r>
            <a:r>
              <a:rPr lang="en-US" sz="2400" dirty="0">
                <a:solidFill>
                  <a:schemeClr val="tx1"/>
                </a:solidFill>
              </a:rPr>
              <a:t> </a:t>
            </a:r>
            <a:r>
              <a:rPr lang="en-US" sz="2400" dirty="0" err="1">
                <a:solidFill>
                  <a:schemeClr val="tx1"/>
                </a:solidFill>
              </a:rPr>
              <a:t>cầu</a:t>
            </a:r>
            <a:r>
              <a:rPr lang="en-US" sz="2400" dirty="0">
                <a:solidFill>
                  <a:schemeClr val="tx1"/>
                </a:solidFill>
              </a:rPr>
              <a:t> </a:t>
            </a:r>
            <a:r>
              <a:rPr lang="en-US" sz="2400" dirty="0" err="1">
                <a:solidFill>
                  <a:schemeClr val="tx1"/>
                </a:solidFill>
              </a:rPr>
              <a:t>đối</a:t>
            </a:r>
            <a:r>
              <a:rPr lang="en-US" sz="2400" dirty="0">
                <a:solidFill>
                  <a:schemeClr val="tx1"/>
                </a:solidFill>
              </a:rPr>
              <a:t> </a:t>
            </a:r>
            <a:r>
              <a:rPr lang="en-US" sz="2400" dirty="0" err="1">
                <a:solidFill>
                  <a:schemeClr val="tx1"/>
                </a:solidFill>
              </a:rPr>
              <a:t>với</a:t>
            </a:r>
            <a:r>
              <a:rPr lang="en-US" sz="2400" dirty="0">
                <a:solidFill>
                  <a:schemeClr val="tx1"/>
                </a:solidFill>
              </a:rPr>
              <a:t> </a:t>
            </a:r>
            <a:r>
              <a:rPr lang="en-US" sz="2400" dirty="0" err="1">
                <a:solidFill>
                  <a:schemeClr val="tx1"/>
                </a:solidFill>
              </a:rPr>
              <a:t>việc</a:t>
            </a:r>
            <a:r>
              <a:rPr lang="en-US" sz="2400" dirty="0">
                <a:solidFill>
                  <a:schemeClr val="tx1"/>
                </a:solidFill>
              </a:rPr>
              <a:t> </a:t>
            </a:r>
            <a:r>
              <a:rPr lang="en-US" sz="2400" dirty="0" err="1">
                <a:solidFill>
                  <a:schemeClr val="tx1"/>
                </a:solidFill>
              </a:rPr>
              <a:t>kết</a:t>
            </a:r>
            <a:r>
              <a:rPr lang="en-US" sz="2400" dirty="0">
                <a:solidFill>
                  <a:schemeClr val="tx1"/>
                </a:solidFill>
              </a:rPr>
              <a:t> </a:t>
            </a:r>
          </a:p>
          <a:p>
            <a:pPr algn="ctr">
              <a:defRPr/>
            </a:pPr>
            <a:r>
              <a:rPr lang="en-US" sz="2400" dirty="0" err="1">
                <a:solidFill>
                  <a:schemeClr val="tx1"/>
                </a:solidFill>
              </a:rPr>
              <a:t>hợp</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 </a:t>
            </a:r>
            <a:r>
              <a:rPr lang="en-US" sz="2400" dirty="0" err="1">
                <a:solidFill>
                  <a:schemeClr val="tx1"/>
                </a:solidFill>
              </a:rPr>
              <a:t>xã</a:t>
            </a:r>
            <a:r>
              <a:rPr lang="en-US" sz="2400" dirty="0">
                <a:solidFill>
                  <a:schemeClr val="tx1"/>
                </a:solidFill>
              </a:rPr>
              <a:t> </a:t>
            </a:r>
            <a:r>
              <a:rPr lang="en-US" sz="2400" dirty="0" err="1">
                <a:solidFill>
                  <a:schemeClr val="tx1"/>
                </a:solidFill>
              </a:rPr>
              <a:t>hội</a:t>
            </a:r>
            <a:r>
              <a:rPr lang="en-US" sz="2400" dirty="0">
                <a:solidFill>
                  <a:schemeClr val="tx1"/>
                </a:solidFill>
              </a:rPr>
              <a:t> </a:t>
            </a:r>
            <a:r>
              <a:rPr lang="en-US" sz="2400" dirty="0" err="1">
                <a:solidFill>
                  <a:schemeClr val="tx1"/>
                </a:solidFill>
              </a:rPr>
              <a:t>với</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phòng</a:t>
            </a:r>
            <a:r>
              <a:rPr lang="en-US" sz="2400" dirty="0">
                <a:solidFill>
                  <a:schemeClr val="tx1"/>
                </a:solidFill>
              </a:rPr>
              <a:t> - an </a:t>
            </a:r>
            <a:r>
              <a:rPr lang="en-US" sz="2400" dirty="0" err="1">
                <a:solidFill>
                  <a:schemeClr val="tx1"/>
                </a:solidFill>
              </a:rPr>
              <a:t>ninh</a:t>
            </a:r>
            <a:endParaRPr lang="vi-VN" sz="2400" dirty="0">
              <a:solidFill>
                <a:schemeClr val="tx1"/>
              </a:solidFill>
            </a:endParaRPr>
          </a:p>
        </p:txBody>
      </p:sp>
      <p:sp>
        <p:nvSpPr>
          <p:cNvPr id="11272" name="Text Box 16"/>
          <p:cNvSpPr txBox="1">
            <a:spLocks noChangeArrowheads="1"/>
          </p:cNvSpPr>
          <p:nvPr/>
        </p:nvSpPr>
        <p:spPr bwMode="auto">
          <a:xfrm>
            <a:off x="1752600" y="1477964"/>
            <a:ext cx="10668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06</a:t>
            </a:r>
          </a:p>
        </p:txBody>
      </p:sp>
      <p:pic>
        <p:nvPicPr>
          <p:cNvPr id="9832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3" name="Oval 19"/>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127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1261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8326" name="Oval 22"/>
          <p:cNvSpPr>
            <a:spLocks noChangeArrowheads="1"/>
          </p:cNvSpPr>
          <p:nvPr/>
        </p:nvSpPr>
        <p:spPr bwMode="auto">
          <a:xfrm>
            <a:off x="6210300"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8327" name="Oval 23"/>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8328" name="Oval 24"/>
          <p:cNvSpPr>
            <a:spLocks noChangeArrowheads="1"/>
          </p:cNvSpPr>
          <p:nvPr/>
        </p:nvSpPr>
        <p:spPr bwMode="auto">
          <a:xfrm>
            <a:off x="6210300"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8329" name="Oval 25"/>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8330" name="Oval 26"/>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8331" name="Text Box 27"/>
          <p:cNvSpPr txBox="1">
            <a:spLocks noChangeArrowheads="1"/>
          </p:cNvSpPr>
          <p:nvPr/>
        </p:nvSpPr>
        <p:spPr bwMode="auto">
          <a:xfrm>
            <a:off x="47244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8332" name="Text Box 28"/>
          <p:cNvSpPr txBox="1">
            <a:spLocks noChangeArrowheads="1"/>
          </p:cNvSpPr>
          <p:nvPr/>
        </p:nvSpPr>
        <p:spPr bwMode="auto">
          <a:xfrm>
            <a:off x="6096000" y="59261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128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Text Box 69"/>
          <p:cNvSpPr txBox="1">
            <a:spLocks noChangeArrowheads="1"/>
          </p:cNvSpPr>
          <p:nvPr/>
        </p:nvSpPr>
        <p:spPr bwMode="auto">
          <a:xfrm>
            <a:off x="2057400" y="762001"/>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774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752600" y="2971800"/>
            <a:ext cx="41529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A. </a:t>
            </a:r>
            <a:r>
              <a:rPr lang="fr-FR" sz="2400" dirty="0" err="1">
                <a:solidFill>
                  <a:schemeClr val="tx1"/>
                </a:solidFill>
              </a:rPr>
              <a:t>Kết</a:t>
            </a:r>
            <a:r>
              <a:rPr lang="fr-FR" sz="2400" dirty="0">
                <a:solidFill>
                  <a:schemeClr val="tx1"/>
                </a:solidFill>
              </a:rPr>
              <a:t> </a:t>
            </a:r>
            <a:r>
              <a:rPr lang="fr-FR" sz="2400" dirty="0" err="1">
                <a:solidFill>
                  <a:schemeClr val="tx1"/>
                </a:solidFill>
              </a:rPr>
              <a:t>hợp</a:t>
            </a:r>
            <a:r>
              <a:rPr lang="fr-FR" sz="2400" dirty="0">
                <a:solidFill>
                  <a:schemeClr val="tx1"/>
                </a:solidFill>
              </a:rPr>
              <a:t> </a:t>
            </a:r>
            <a:r>
              <a:rPr lang="fr-FR" sz="2400" dirty="0" err="1">
                <a:solidFill>
                  <a:schemeClr val="tx1"/>
                </a:solidFill>
              </a:rPr>
              <a:t>trong</a:t>
            </a:r>
            <a:r>
              <a:rPr lang="fr-FR" sz="2400" dirty="0">
                <a:solidFill>
                  <a:schemeClr val="tx1"/>
                </a:solidFill>
              </a:rPr>
              <a:t> </a:t>
            </a:r>
            <a:r>
              <a:rPr lang="fr-FR" sz="2400" dirty="0" err="1">
                <a:solidFill>
                  <a:schemeClr val="tx1"/>
                </a:solidFill>
              </a:rPr>
              <a:t>xác</a:t>
            </a:r>
            <a:r>
              <a:rPr lang="fr-FR" sz="2400" dirty="0">
                <a:solidFill>
                  <a:schemeClr val="tx1"/>
                </a:solidFill>
              </a:rPr>
              <a:t> </a:t>
            </a:r>
            <a:r>
              <a:rPr lang="fr-FR" sz="2400" dirty="0" err="1">
                <a:solidFill>
                  <a:schemeClr val="tx1"/>
                </a:solidFill>
              </a:rPr>
              <a:t>định</a:t>
            </a:r>
            <a:r>
              <a:rPr lang="fr-FR" sz="2400" dirty="0">
                <a:solidFill>
                  <a:schemeClr val="tx1"/>
                </a:solidFill>
              </a:rPr>
              <a:t> </a:t>
            </a:r>
            <a:endParaRPr lang="vi-VN" sz="2400" dirty="0">
              <a:solidFill>
                <a:schemeClr val="tx1"/>
              </a:solidFill>
            </a:endParaRPr>
          </a:p>
          <a:p>
            <a:pPr algn="ctr">
              <a:defRPr/>
            </a:pPr>
            <a:r>
              <a:rPr lang="fr-FR" sz="2400" dirty="0" err="1">
                <a:solidFill>
                  <a:schemeClr val="tx1"/>
                </a:solidFill>
              </a:rPr>
              <a:t>chiến</a:t>
            </a:r>
            <a:r>
              <a:rPr lang="fr-FR" sz="2400" dirty="0">
                <a:solidFill>
                  <a:schemeClr val="tx1"/>
                </a:solidFill>
              </a:rPr>
              <a:t> </a:t>
            </a:r>
            <a:r>
              <a:rPr lang="fr-FR" sz="2400" dirty="0" err="1">
                <a:solidFill>
                  <a:schemeClr val="tx1"/>
                </a:solidFill>
              </a:rPr>
              <a:t>lược</a:t>
            </a:r>
            <a:r>
              <a:rPr lang="fr-FR" sz="2400" dirty="0">
                <a:solidFill>
                  <a:schemeClr val="tx1"/>
                </a:solidFill>
              </a:rPr>
              <a:t> </a:t>
            </a:r>
            <a:r>
              <a:rPr lang="fr-FR" sz="2400" dirty="0" err="1">
                <a:solidFill>
                  <a:schemeClr val="tx1"/>
                </a:solidFill>
              </a:rPr>
              <a:t>phát</a:t>
            </a:r>
            <a:r>
              <a:rPr lang="fr-FR" sz="2400" dirty="0">
                <a:solidFill>
                  <a:schemeClr val="tx1"/>
                </a:solidFill>
              </a:rPr>
              <a:t> </a:t>
            </a:r>
            <a:r>
              <a:rPr lang="fr-FR" sz="2400" dirty="0" err="1">
                <a:solidFill>
                  <a:schemeClr val="tx1"/>
                </a:solidFill>
              </a:rPr>
              <a:t>triển</a:t>
            </a:r>
            <a:r>
              <a:rPr lang="fr-FR" sz="2400" dirty="0">
                <a:solidFill>
                  <a:schemeClr val="tx1"/>
                </a:solidFill>
              </a:rPr>
              <a:t> </a:t>
            </a:r>
            <a:endParaRPr lang="vi-VN" sz="2400" dirty="0">
              <a:solidFill>
                <a:schemeClr val="tx1"/>
              </a:solidFill>
            </a:endParaRPr>
          </a:p>
          <a:p>
            <a:pPr algn="ctr">
              <a:defRPr/>
            </a:pP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 </a:t>
            </a:r>
            <a:r>
              <a:rPr lang="fr-FR" sz="2400" dirty="0" err="1">
                <a:solidFill>
                  <a:schemeClr val="tx1"/>
                </a:solidFill>
              </a:rPr>
              <a:t>xã</a:t>
            </a:r>
            <a:r>
              <a:rPr lang="fr-FR" sz="2400" dirty="0">
                <a:solidFill>
                  <a:schemeClr val="tx1"/>
                </a:solidFill>
              </a:rPr>
              <a:t> </a:t>
            </a:r>
            <a:r>
              <a:rPr lang="fr-FR" sz="2400" dirty="0" err="1">
                <a:solidFill>
                  <a:schemeClr val="tx1"/>
                </a:solidFill>
              </a:rPr>
              <a:t>hội</a:t>
            </a:r>
            <a:endParaRPr lang="en-US" sz="2400" dirty="0">
              <a:solidFill>
                <a:schemeClr val="tx1"/>
              </a:solidFill>
            </a:endParaRPr>
          </a:p>
        </p:txBody>
      </p:sp>
      <p:sp>
        <p:nvSpPr>
          <p:cNvPr id="28" name="AutoShape 10"/>
          <p:cNvSpPr>
            <a:spLocks noChangeArrowheads="1"/>
          </p:cNvSpPr>
          <p:nvPr/>
        </p:nvSpPr>
        <p:spPr bwMode="auto">
          <a:xfrm>
            <a:off x="1752600" y="4419600"/>
            <a:ext cx="41529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C.</a:t>
            </a:r>
            <a:r>
              <a:rPr lang="vi-VN" sz="2400" dirty="0">
                <a:solidFill>
                  <a:schemeClr val="tx1"/>
                </a:solidFill>
              </a:rPr>
              <a:t> </a:t>
            </a:r>
            <a:r>
              <a:rPr lang="fr-FR" sz="2400" dirty="0" err="1">
                <a:solidFill>
                  <a:schemeClr val="tx1"/>
                </a:solidFill>
              </a:rPr>
              <a:t>Đặc</a:t>
            </a:r>
            <a:r>
              <a:rPr lang="fr-FR" sz="2400" dirty="0">
                <a:solidFill>
                  <a:schemeClr val="tx1"/>
                </a:solidFill>
              </a:rPr>
              <a:t> </a:t>
            </a:r>
            <a:r>
              <a:rPr lang="fr-FR" sz="2400" dirty="0" err="1">
                <a:solidFill>
                  <a:schemeClr val="tx1"/>
                </a:solidFill>
              </a:rPr>
              <a:t>điểm</a:t>
            </a:r>
            <a:r>
              <a:rPr lang="fr-FR" sz="2400" dirty="0">
                <a:solidFill>
                  <a:schemeClr val="tx1"/>
                </a:solidFill>
              </a:rPr>
              <a:t> </a:t>
            </a:r>
            <a:r>
              <a:rPr lang="fr-FR" sz="2400" dirty="0" err="1">
                <a:solidFill>
                  <a:schemeClr val="tx1"/>
                </a:solidFill>
              </a:rPr>
              <a:t>của</a:t>
            </a:r>
            <a:r>
              <a:rPr lang="fr-FR" sz="2400" dirty="0">
                <a:solidFill>
                  <a:schemeClr val="tx1"/>
                </a:solidFill>
              </a:rPr>
              <a:t> </a:t>
            </a:r>
            <a:r>
              <a:rPr lang="fr-FR" sz="2400" dirty="0" err="1">
                <a:solidFill>
                  <a:schemeClr val="tx1"/>
                </a:solidFill>
              </a:rPr>
              <a:t>việc</a:t>
            </a:r>
            <a:r>
              <a:rPr lang="fr-FR" sz="2400" dirty="0">
                <a:solidFill>
                  <a:schemeClr val="tx1"/>
                </a:solidFill>
              </a:rPr>
              <a:t> </a:t>
            </a:r>
            <a:r>
              <a:rPr lang="fr-FR" sz="2400" dirty="0" err="1">
                <a:solidFill>
                  <a:schemeClr val="tx1"/>
                </a:solidFill>
              </a:rPr>
              <a:t>kết</a:t>
            </a:r>
            <a:r>
              <a:rPr lang="fr-FR" sz="2400" dirty="0">
                <a:solidFill>
                  <a:schemeClr val="tx1"/>
                </a:solidFill>
              </a:rPr>
              <a:t> </a:t>
            </a:r>
            <a:endParaRPr lang="vi-VN" sz="2400" dirty="0">
              <a:solidFill>
                <a:schemeClr val="tx1"/>
              </a:solidFill>
            </a:endParaRPr>
          </a:p>
          <a:p>
            <a:pPr algn="ctr">
              <a:defRPr/>
            </a:pPr>
            <a:r>
              <a:rPr lang="fr-FR" sz="2400" dirty="0" err="1">
                <a:solidFill>
                  <a:schemeClr val="tx1"/>
                </a:solidFill>
              </a:rPr>
              <a:t>hợp</a:t>
            </a:r>
            <a:r>
              <a:rPr lang="fr-FR" sz="2400" dirty="0">
                <a:solidFill>
                  <a:schemeClr val="tx1"/>
                </a:solidFill>
              </a:rPr>
              <a:t>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 </a:t>
            </a:r>
            <a:r>
              <a:rPr lang="fr-FR" sz="2400" dirty="0" err="1">
                <a:solidFill>
                  <a:schemeClr val="tx1"/>
                </a:solidFill>
              </a:rPr>
              <a:t>xã</a:t>
            </a:r>
            <a:r>
              <a:rPr lang="fr-FR" sz="2400" dirty="0">
                <a:solidFill>
                  <a:schemeClr val="tx1"/>
                </a:solidFill>
              </a:rPr>
              <a:t> </a:t>
            </a:r>
            <a:r>
              <a:rPr lang="fr-FR" sz="2400" dirty="0" err="1">
                <a:solidFill>
                  <a:schemeClr val="tx1"/>
                </a:solidFill>
              </a:rPr>
              <a:t>hội</a:t>
            </a:r>
            <a:r>
              <a:rPr lang="fr-FR" sz="2400" dirty="0">
                <a:solidFill>
                  <a:schemeClr val="tx1"/>
                </a:solidFill>
              </a:rPr>
              <a:t> </a:t>
            </a:r>
            <a:r>
              <a:rPr lang="fr-FR" sz="2400" dirty="0" err="1">
                <a:solidFill>
                  <a:schemeClr val="tx1"/>
                </a:solidFill>
              </a:rPr>
              <a:t>với</a:t>
            </a:r>
            <a:r>
              <a:rPr lang="fr-FR" sz="2400" dirty="0">
                <a:solidFill>
                  <a:schemeClr val="tx1"/>
                </a:solidFill>
              </a:rPr>
              <a:t> </a:t>
            </a:r>
            <a:endParaRPr lang="vi-VN" sz="2400" dirty="0">
              <a:solidFill>
                <a:schemeClr val="tx1"/>
              </a:solidFill>
            </a:endParaRPr>
          </a:p>
          <a:p>
            <a:pPr algn="ctr">
              <a:defRPr/>
            </a:pPr>
            <a:r>
              <a:rPr lang="fr-FR" sz="2400" dirty="0" err="1">
                <a:solidFill>
                  <a:schemeClr val="tx1"/>
                </a:solidFill>
              </a:rPr>
              <a:t>quốc</a:t>
            </a:r>
            <a:r>
              <a:rPr lang="fr-FR" sz="2400" dirty="0">
                <a:solidFill>
                  <a:schemeClr val="tx1"/>
                </a:solidFill>
              </a:rPr>
              <a:t> </a:t>
            </a:r>
            <a:r>
              <a:rPr lang="fr-FR" sz="2400" dirty="0" err="1">
                <a:solidFill>
                  <a:schemeClr val="tx1"/>
                </a:solidFill>
              </a:rPr>
              <a:t>phòng</a:t>
            </a:r>
            <a:r>
              <a:rPr lang="fr-FR" sz="2400" dirty="0">
                <a:solidFill>
                  <a:schemeClr val="tx1"/>
                </a:solidFill>
              </a:rPr>
              <a:t> - an </a:t>
            </a:r>
            <a:r>
              <a:rPr lang="fr-FR" sz="2400" dirty="0" err="1">
                <a:solidFill>
                  <a:schemeClr val="tx1"/>
                </a:solidFill>
              </a:rPr>
              <a:t>ninh</a:t>
            </a:r>
            <a:endParaRPr lang="en-US" sz="2400" dirty="0">
              <a:solidFill>
                <a:schemeClr val="tx1"/>
              </a:solidFill>
            </a:endParaRPr>
          </a:p>
        </p:txBody>
      </p:sp>
      <p:pic>
        <p:nvPicPr>
          <p:cNvPr id="1129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79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8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89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99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830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8322"/>
                </p:tgtEl>
              </p:cMediaNode>
            </p:audio>
            <p:seq concurrent="1" nextAc="seek">
              <p:cTn id="38" restart="whenNotActive" fill="hold" evtFilter="cancelBubble" nodeType="interactiveSeq">
                <p:stCondLst>
                  <p:cond evt="onClick" delay="0">
                    <p:tgtEl>
                      <p:spTgt spid="9833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833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8330"/>
                                        </p:tgtEl>
                                      </p:cBhvr>
                                    </p:animEffect>
                                    <p:set>
                                      <p:cBhvr>
                                        <p:cTn id="46"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8329"/>
                                        </p:tgtEl>
                                      </p:cBhvr>
                                    </p:animEffect>
                                    <p:set>
                                      <p:cBhvr>
                                        <p:cTn id="50"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8328"/>
                                        </p:tgtEl>
                                      </p:cBhvr>
                                    </p:animEffect>
                                    <p:set>
                                      <p:cBhvr>
                                        <p:cTn id="54"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8327"/>
                                        </p:tgtEl>
                                      </p:cBhvr>
                                    </p:animEffect>
                                    <p:set>
                                      <p:cBhvr>
                                        <p:cTn id="58"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8326"/>
                                        </p:tgtEl>
                                      </p:cBhvr>
                                    </p:animEffect>
                                    <p:set>
                                      <p:cBhvr>
                                        <p:cTn id="62"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8325"/>
                                        </p:tgtEl>
                                      </p:cBhvr>
                                    </p:animEffect>
                                    <p:set>
                                      <p:cBhvr>
                                        <p:cTn id="66"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8323"/>
                                        </p:tgtEl>
                                      </p:cBhvr>
                                    </p:animEffect>
                                    <p:set>
                                      <p:cBhvr>
                                        <p:cTn id="70"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8306"/>
                                        </p:tgtEl>
                                      </p:cBhvr>
                                    </p:animEffect>
                                    <p:set>
                                      <p:cBhvr>
                                        <p:cTn id="74"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933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438400" y="1143001"/>
            <a:ext cx="800100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i="1" dirty="0" err="1"/>
              <a:t>Một</a:t>
            </a:r>
            <a:r>
              <a:rPr lang="en-US" altLang="en-US" sz="2300" i="1" dirty="0"/>
              <a:t> </a:t>
            </a:r>
            <a:r>
              <a:rPr lang="en-US" altLang="en-US" sz="2300" i="1" dirty="0" err="1"/>
              <a:t>trong</a:t>
            </a:r>
            <a:r>
              <a:rPr lang="en-US" altLang="en-US" sz="2300" i="1" dirty="0"/>
              <a:t> </a:t>
            </a:r>
            <a:r>
              <a:rPr lang="en-US" altLang="en-US" sz="2300" i="1" dirty="0" err="1"/>
              <a:t>những</a:t>
            </a:r>
            <a:r>
              <a:rPr lang="en-US" altLang="en-US" sz="2300" i="1" dirty="0"/>
              <a:t> </a:t>
            </a:r>
            <a:r>
              <a:rPr lang="en-US" altLang="en-US" sz="2300" i="1" dirty="0" err="1"/>
              <a:t>văn</a:t>
            </a:r>
            <a:r>
              <a:rPr lang="en-US" altLang="en-US" sz="2300" i="1" dirty="0"/>
              <a:t> </a:t>
            </a:r>
            <a:r>
              <a:rPr lang="en-US" altLang="en-US" sz="2300" i="1" dirty="0" err="1"/>
              <a:t>bản</a:t>
            </a:r>
            <a:r>
              <a:rPr lang="en-US" altLang="en-US" sz="2300" i="1" dirty="0"/>
              <a:t> </a:t>
            </a:r>
            <a:r>
              <a:rPr lang="en-US" altLang="en-US" sz="2300" i="1" dirty="0" err="1"/>
              <a:t>quy</a:t>
            </a:r>
            <a:r>
              <a:rPr lang="en-US" altLang="en-US" sz="2300" i="1" dirty="0"/>
              <a:t> </a:t>
            </a:r>
            <a:r>
              <a:rPr lang="en-US" altLang="en-US" sz="2300" i="1" dirty="0" err="1"/>
              <a:t>phạm</a:t>
            </a:r>
            <a:r>
              <a:rPr lang="en-US" altLang="en-US" sz="2300" i="1" dirty="0"/>
              <a:t> </a:t>
            </a:r>
            <a:r>
              <a:rPr lang="en-US" altLang="en-US" sz="2300" i="1" dirty="0" err="1"/>
              <a:t>pháp</a:t>
            </a:r>
            <a:r>
              <a:rPr lang="en-US" altLang="en-US" sz="2300" i="1" dirty="0"/>
              <a:t> </a:t>
            </a:r>
            <a:r>
              <a:rPr lang="en-US" altLang="en-US" sz="2300" i="1" dirty="0" err="1"/>
              <a:t>luật</a:t>
            </a:r>
            <a:r>
              <a:rPr lang="en-US" altLang="en-US" sz="2300" i="1" dirty="0"/>
              <a:t> </a:t>
            </a:r>
            <a:r>
              <a:rPr lang="en-US" altLang="en-US" sz="2300" i="1" dirty="0" err="1"/>
              <a:t>là</a:t>
            </a:r>
            <a:endParaRPr lang="en-US" altLang="en-US" sz="2300" i="1" dirty="0"/>
          </a:p>
          <a:p>
            <a:pPr algn="ctr">
              <a:spcBef>
                <a:spcPct val="0"/>
              </a:spcBef>
              <a:buFontTx/>
              <a:buNone/>
            </a:pPr>
            <a:r>
              <a:rPr lang="en-US" altLang="en-US" sz="2300" i="1" dirty="0"/>
              <a:t>  </a:t>
            </a:r>
            <a:r>
              <a:rPr lang="en-US" altLang="en-US" sz="2300" i="1" dirty="0" err="1"/>
              <a:t>cơ</a:t>
            </a:r>
            <a:r>
              <a:rPr lang="en-US" altLang="en-US" sz="2300" i="1" dirty="0"/>
              <a:t> </a:t>
            </a:r>
            <a:r>
              <a:rPr lang="en-US" altLang="en-US" sz="2300" i="1" dirty="0" err="1"/>
              <a:t>sở</a:t>
            </a:r>
            <a:r>
              <a:rPr lang="en-US" altLang="en-US" sz="2300" i="1" dirty="0"/>
              <a:t> </a:t>
            </a:r>
            <a:r>
              <a:rPr lang="en-US" altLang="en-US" sz="2300" i="1" dirty="0" err="1"/>
              <a:t>để</a:t>
            </a:r>
            <a:r>
              <a:rPr lang="en-US" altLang="en-US" sz="2300" i="1" dirty="0"/>
              <a:t> </a:t>
            </a:r>
            <a:r>
              <a:rPr lang="en-US" altLang="en-US" sz="2300" i="1" dirty="0" err="1"/>
              <a:t>thực</a:t>
            </a:r>
            <a:r>
              <a:rPr lang="en-US" altLang="en-US" sz="2300" i="1" dirty="0"/>
              <a:t> </a:t>
            </a:r>
            <a:r>
              <a:rPr lang="en-US" altLang="en-US" sz="2300" i="1" dirty="0" err="1"/>
              <a:t>hiện</a:t>
            </a:r>
            <a:r>
              <a:rPr lang="en-US" altLang="en-US" sz="2300" i="1" dirty="0"/>
              <a:t> </a:t>
            </a:r>
            <a:r>
              <a:rPr lang="en-US" altLang="en-US" sz="2300" i="1" dirty="0" err="1"/>
              <a:t>kết</a:t>
            </a:r>
            <a:r>
              <a:rPr lang="en-US" altLang="en-US" sz="2300" i="1" dirty="0"/>
              <a:t> </a:t>
            </a:r>
            <a:r>
              <a:rPr lang="en-US" altLang="en-US" sz="2300" i="1" dirty="0" err="1"/>
              <a:t>hợp</a:t>
            </a:r>
            <a:r>
              <a:rPr lang="en-US" altLang="en-US" sz="2300" i="1" dirty="0"/>
              <a:t> </a:t>
            </a:r>
            <a:r>
              <a:rPr lang="en-US" altLang="en-US" sz="2300" i="1" dirty="0" err="1"/>
              <a:t>phát</a:t>
            </a:r>
            <a:r>
              <a:rPr lang="en-US" altLang="en-US" sz="2300" i="1" dirty="0"/>
              <a:t> </a:t>
            </a:r>
            <a:r>
              <a:rPr lang="en-US" altLang="en-US" sz="2300" i="1" dirty="0" err="1"/>
              <a:t>triển</a:t>
            </a:r>
            <a:r>
              <a:rPr lang="en-US" altLang="en-US" sz="2300" i="1" dirty="0"/>
              <a:t> </a:t>
            </a:r>
            <a:r>
              <a:rPr lang="en-US" altLang="en-US" sz="2300" i="1" dirty="0" err="1"/>
              <a:t>kinh</a:t>
            </a:r>
            <a:r>
              <a:rPr lang="en-US" altLang="en-US" sz="2300" i="1" dirty="0"/>
              <a:t> </a:t>
            </a:r>
            <a:r>
              <a:rPr lang="en-US" altLang="en-US" sz="2300" i="1" dirty="0" err="1"/>
              <a:t>tế</a:t>
            </a:r>
            <a:r>
              <a:rPr lang="en-US" altLang="en-US" sz="2300" i="1" dirty="0"/>
              <a:t> - </a:t>
            </a:r>
            <a:r>
              <a:rPr lang="en-US" altLang="en-US" sz="2300" i="1" dirty="0" err="1"/>
              <a:t>xã</a:t>
            </a:r>
            <a:r>
              <a:rPr lang="en-US" altLang="en-US" sz="2300" i="1" dirty="0"/>
              <a:t> </a:t>
            </a:r>
            <a:r>
              <a:rPr lang="en-US" altLang="en-US" sz="2300" i="1" dirty="0" err="1"/>
              <a:t>hội</a:t>
            </a:r>
            <a:r>
              <a:rPr lang="en-US" altLang="en-US" sz="2300" i="1" dirty="0"/>
              <a:t> </a:t>
            </a:r>
            <a:r>
              <a:rPr lang="en-US" altLang="en-US" sz="2300" i="1" dirty="0" err="1"/>
              <a:t>với</a:t>
            </a:r>
            <a:r>
              <a:rPr lang="en-US" altLang="en-US" sz="2300" i="1" dirty="0"/>
              <a:t> </a:t>
            </a:r>
            <a:r>
              <a:rPr lang="en-US" altLang="en-US" sz="2300" i="1" dirty="0" err="1"/>
              <a:t>tăng</a:t>
            </a:r>
            <a:r>
              <a:rPr lang="en-US" altLang="en-US" sz="2300" i="1" dirty="0"/>
              <a:t> </a:t>
            </a:r>
            <a:r>
              <a:rPr lang="en-US" altLang="en-US" sz="2300" i="1" dirty="0" err="1"/>
              <a:t>cường</a:t>
            </a:r>
            <a:r>
              <a:rPr lang="en-US" altLang="en-US" sz="2300" i="1" dirty="0"/>
              <a:t> </a:t>
            </a:r>
            <a:r>
              <a:rPr lang="en-US" altLang="en-US" sz="2300" i="1" dirty="0" err="1"/>
              <a:t>củng</a:t>
            </a:r>
            <a:r>
              <a:rPr lang="en-US" altLang="en-US" sz="2300" i="1" dirty="0"/>
              <a:t> </a:t>
            </a:r>
            <a:r>
              <a:rPr lang="en-US" altLang="en-US" sz="2300" i="1" dirty="0" err="1"/>
              <a:t>cố</a:t>
            </a:r>
            <a:r>
              <a:rPr lang="en-US" altLang="en-US" sz="2300" i="1" dirty="0"/>
              <a:t> </a:t>
            </a:r>
            <a:r>
              <a:rPr lang="en-US" altLang="en-US" sz="2300" i="1" dirty="0" err="1"/>
              <a:t>quốc</a:t>
            </a:r>
            <a:r>
              <a:rPr lang="en-US" altLang="en-US" sz="2300" i="1" dirty="0"/>
              <a:t> </a:t>
            </a:r>
            <a:r>
              <a:rPr lang="en-US" altLang="en-US" sz="2300" i="1" dirty="0" err="1"/>
              <a:t>phòng</a:t>
            </a:r>
            <a:r>
              <a:rPr lang="en-US" altLang="en-US" sz="2300" i="1" dirty="0"/>
              <a:t> - an </a:t>
            </a:r>
            <a:r>
              <a:rPr lang="en-US" altLang="en-US" sz="2300" i="1" dirty="0" err="1"/>
              <a:t>ninh</a:t>
            </a:r>
            <a:r>
              <a:rPr lang="en-US" altLang="en-US" sz="2300" i="1" dirty="0"/>
              <a:t> </a:t>
            </a:r>
            <a:r>
              <a:rPr lang="en-US" altLang="en-US" sz="2300" i="1" dirty="0" err="1"/>
              <a:t>là</a:t>
            </a:r>
            <a:r>
              <a:rPr lang="en-US" altLang="en-US" sz="2300" i="1" dirty="0"/>
              <a:t> :</a:t>
            </a:r>
          </a:p>
        </p:txBody>
      </p:sp>
      <p:sp>
        <p:nvSpPr>
          <p:cNvPr id="65541" name="AutoShape 5"/>
          <p:cNvSpPr>
            <a:spLocks noChangeArrowheads="1"/>
          </p:cNvSpPr>
          <p:nvPr/>
        </p:nvSpPr>
        <p:spPr bwMode="auto">
          <a:xfrm>
            <a:off x="2133600" y="4178300"/>
            <a:ext cx="3505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a:t>C. Nghị đinh </a:t>
            </a:r>
          </a:p>
          <a:p>
            <a:pPr algn="ctr">
              <a:buFontTx/>
              <a:buNone/>
            </a:pPr>
            <a:r>
              <a:rPr lang="fr-FR" altLang="en-US" sz="2400"/>
              <a:t>119/2004/NĐ-CP</a:t>
            </a:r>
            <a:endParaRPr lang="en-US" altLang="en-US" sz="2400"/>
          </a:p>
        </p:txBody>
      </p:sp>
      <p:sp>
        <p:nvSpPr>
          <p:cNvPr id="65549" name="AutoShape 13"/>
          <p:cNvSpPr>
            <a:spLocks noChangeArrowheads="1"/>
          </p:cNvSpPr>
          <p:nvPr/>
        </p:nvSpPr>
        <p:spPr bwMode="auto">
          <a:xfrm>
            <a:off x="6553200" y="4178300"/>
            <a:ext cx="3505200" cy="12319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D. Chỉ thị </a:t>
            </a:r>
          </a:p>
          <a:p>
            <a:pPr algn="ctr">
              <a:spcBef>
                <a:spcPct val="0"/>
              </a:spcBef>
              <a:buFontTx/>
              <a:buNone/>
            </a:pPr>
            <a:r>
              <a:rPr lang="fr-FR" altLang="en-US" sz="2400"/>
              <a:t>12-CT/TW</a:t>
            </a:r>
            <a:endParaRPr lang="vi-VN" altLang="en-US" sz="2400"/>
          </a:p>
        </p:txBody>
      </p:sp>
      <p:sp>
        <p:nvSpPr>
          <p:cNvPr id="12296" name="Text Box 16"/>
          <p:cNvSpPr txBox="1">
            <a:spLocks noChangeArrowheads="1"/>
          </p:cNvSpPr>
          <p:nvPr/>
        </p:nvSpPr>
        <p:spPr bwMode="auto">
          <a:xfrm>
            <a:off x="1676400" y="1279526"/>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07</a:t>
            </a:r>
          </a:p>
        </p:txBody>
      </p:sp>
      <p:pic>
        <p:nvPicPr>
          <p:cNvPr id="9934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7"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229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94838" y="61214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9350" name="Oval 22"/>
          <p:cNvSpPr>
            <a:spLocks noChangeArrowheads="1"/>
          </p:cNvSpPr>
          <p:nvPr/>
        </p:nvSpPr>
        <p:spPr bwMode="auto">
          <a:xfrm>
            <a:off x="61991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9351" name="Oval 23"/>
          <p:cNvSpPr>
            <a:spLocks noChangeArrowheads="1"/>
          </p:cNvSpPr>
          <p:nvPr/>
        </p:nvSpPr>
        <p:spPr bwMode="auto">
          <a:xfrm>
            <a:off x="61849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9352" name="Oval 24"/>
          <p:cNvSpPr>
            <a:spLocks noChangeArrowheads="1"/>
          </p:cNvSpPr>
          <p:nvPr/>
        </p:nvSpPr>
        <p:spPr bwMode="auto">
          <a:xfrm>
            <a:off x="61722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9353" name="Oval 25"/>
          <p:cNvSpPr>
            <a:spLocks noChangeArrowheads="1"/>
          </p:cNvSpPr>
          <p:nvPr/>
        </p:nvSpPr>
        <p:spPr bwMode="auto">
          <a:xfrm>
            <a:off x="6199188"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9354" name="Oval 26"/>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9355" name="Text Box 27"/>
          <p:cNvSpPr txBox="1">
            <a:spLocks noChangeArrowheads="1"/>
          </p:cNvSpPr>
          <p:nvPr/>
        </p:nvSpPr>
        <p:spPr bwMode="auto">
          <a:xfrm>
            <a:off x="4876800" y="6186488"/>
            <a:ext cx="95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9356"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230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9" name="Text Box 69"/>
          <p:cNvSpPr txBox="1">
            <a:spLocks noChangeArrowheads="1"/>
          </p:cNvSpPr>
          <p:nvPr/>
        </p:nvSpPr>
        <p:spPr bwMode="auto">
          <a:xfrm>
            <a:off x="2133600" y="758826"/>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553200" y="2590800"/>
            <a:ext cx="3505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B. Chỉ thị </a:t>
            </a:r>
          </a:p>
          <a:p>
            <a:pPr algn="ctr">
              <a:spcBef>
                <a:spcPct val="0"/>
              </a:spcBef>
              <a:buFontTx/>
              <a:buNone/>
            </a:pPr>
            <a:r>
              <a:rPr lang="fr-FR" altLang="en-US" sz="2400"/>
              <a:t>18/2000/CT-TTg</a:t>
            </a:r>
            <a:endParaRPr lang="vi-VN" altLang="en-US" sz="2400"/>
          </a:p>
        </p:txBody>
      </p:sp>
      <p:sp>
        <p:nvSpPr>
          <p:cNvPr id="27" name="AutoShape 13"/>
          <p:cNvSpPr>
            <a:spLocks noChangeArrowheads="1"/>
          </p:cNvSpPr>
          <p:nvPr/>
        </p:nvSpPr>
        <p:spPr bwMode="auto">
          <a:xfrm>
            <a:off x="2133600" y="2590800"/>
            <a:ext cx="3505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A. Nghị định </a:t>
            </a:r>
          </a:p>
          <a:p>
            <a:pPr algn="ctr">
              <a:spcBef>
                <a:spcPct val="0"/>
              </a:spcBef>
              <a:buFontTx/>
              <a:buNone/>
            </a:pPr>
            <a:r>
              <a:rPr lang="fr-FR" altLang="en-US" sz="2400"/>
              <a:t>116/2007/NĐ-CP</a:t>
            </a:r>
            <a:endParaRPr lang="vi-VN" altLang="en-US" sz="2400"/>
          </a:p>
        </p:txBody>
      </p:sp>
      <p:pic>
        <p:nvPicPr>
          <p:cNvPr id="1231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6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6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6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933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9346"/>
                </p:tgtEl>
              </p:cMediaNode>
            </p:audio>
            <p:seq concurrent="1" nextAc="seek">
              <p:cTn id="38" restart="whenNotActive" fill="hold" evtFilter="cancelBubble" nodeType="interactiveSeq">
                <p:stCondLst>
                  <p:cond evt="onClick" delay="0">
                    <p:tgtEl>
                      <p:spTgt spid="9935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935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9354"/>
                                        </p:tgtEl>
                                      </p:cBhvr>
                                    </p:animEffect>
                                    <p:set>
                                      <p:cBhvr>
                                        <p:cTn id="46"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9353"/>
                                        </p:tgtEl>
                                      </p:cBhvr>
                                    </p:animEffect>
                                    <p:set>
                                      <p:cBhvr>
                                        <p:cTn id="50"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9352"/>
                                        </p:tgtEl>
                                      </p:cBhvr>
                                    </p:animEffect>
                                    <p:set>
                                      <p:cBhvr>
                                        <p:cTn id="54"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9351"/>
                                        </p:tgtEl>
                                      </p:cBhvr>
                                    </p:animEffect>
                                    <p:set>
                                      <p:cBhvr>
                                        <p:cTn id="58"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9350"/>
                                        </p:tgtEl>
                                      </p:cBhvr>
                                    </p:animEffect>
                                    <p:set>
                                      <p:cBhvr>
                                        <p:cTn id="62"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9349"/>
                                        </p:tgtEl>
                                      </p:cBhvr>
                                    </p:animEffect>
                                    <p:set>
                                      <p:cBhvr>
                                        <p:cTn id="66"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9347"/>
                                        </p:tgtEl>
                                      </p:cBhvr>
                                    </p:animEffect>
                                    <p:set>
                                      <p:cBhvr>
                                        <p:cTn id="70"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9330"/>
                                        </p:tgtEl>
                                      </p:cBhvr>
                                    </p:animEffect>
                                    <p:set>
                                      <p:cBhvr>
                                        <p:cTn id="74"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61833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035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143001"/>
            <a:ext cx="7086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vi-VN" altLang="en-US" sz="2400" i="1"/>
              <a:t>K</a:t>
            </a:r>
            <a:r>
              <a:rPr lang="fr-FR" altLang="en-US" sz="2400" i="1"/>
              <a:t>inh tế, quốc phòng, an ninh</a:t>
            </a:r>
            <a:r>
              <a:rPr lang="vi-VN" altLang="en-US" sz="2400" i="1"/>
              <a:t> có mối quan hệ,</a:t>
            </a:r>
          </a:p>
          <a:p>
            <a:pPr algn="ctr">
              <a:spcBef>
                <a:spcPct val="0"/>
              </a:spcBef>
              <a:buFontTx/>
              <a:buNone/>
            </a:pPr>
            <a:r>
              <a:rPr lang="vi-VN" altLang="en-US" sz="2400" i="1"/>
              <a:t> tác động qua lại lẫn nhau, trong đó </a:t>
            </a:r>
            <a:r>
              <a:rPr lang="fr-FR" altLang="en-US" sz="2400" i="1"/>
              <a:t>:</a:t>
            </a:r>
            <a:endParaRPr lang="en-US" altLang="en-US" sz="2400" i="1"/>
          </a:p>
        </p:txBody>
      </p:sp>
      <p:sp>
        <p:nvSpPr>
          <p:cNvPr id="65541" name="AutoShape 5"/>
          <p:cNvSpPr>
            <a:spLocks noChangeArrowheads="1"/>
          </p:cNvSpPr>
          <p:nvPr/>
        </p:nvSpPr>
        <p:spPr bwMode="auto">
          <a:xfrm>
            <a:off x="6223000" y="2171700"/>
            <a:ext cx="4000500" cy="15621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B.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r>
              <a:rPr lang="fr-FR" sz="2400" dirty="0" err="1">
                <a:solidFill>
                  <a:schemeClr val="tx1"/>
                </a:solidFill>
              </a:rPr>
              <a:t>quyết</a:t>
            </a:r>
            <a:r>
              <a:rPr lang="fr-FR" sz="2400" dirty="0">
                <a:solidFill>
                  <a:schemeClr val="tx1"/>
                </a:solidFill>
              </a:rPr>
              <a:t> </a:t>
            </a:r>
            <a:r>
              <a:rPr lang="fr-FR" sz="2400" dirty="0" err="1">
                <a:solidFill>
                  <a:schemeClr val="tx1"/>
                </a:solidFill>
              </a:rPr>
              <a:t>định</a:t>
            </a:r>
            <a:r>
              <a:rPr lang="fr-FR" sz="2400" dirty="0">
                <a:solidFill>
                  <a:schemeClr val="tx1"/>
                </a:solidFill>
              </a:rPr>
              <a:t> </a:t>
            </a:r>
            <a:endParaRPr lang="en-US" sz="2400" dirty="0">
              <a:solidFill>
                <a:schemeClr val="tx1"/>
              </a:solidFill>
            </a:endParaRPr>
          </a:p>
          <a:p>
            <a:pPr algn="ctr">
              <a:defRPr/>
            </a:pPr>
            <a:r>
              <a:rPr lang="fr-FR" sz="2400" dirty="0" err="1">
                <a:solidFill>
                  <a:schemeClr val="tx1"/>
                </a:solidFill>
              </a:rPr>
              <a:t>đến</a:t>
            </a:r>
            <a:r>
              <a:rPr lang="fr-FR" sz="2400" dirty="0">
                <a:solidFill>
                  <a:schemeClr val="tx1"/>
                </a:solidFill>
              </a:rPr>
              <a:t> </a:t>
            </a:r>
            <a:r>
              <a:rPr lang="fr-FR" sz="2400" dirty="0" err="1">
                <a:solidFill>
                  <a:schemeClr val="tx1"/>
                </a:solidFill>
              </a:rPr>
              <a:t>quốc</a:t>
            </a:r>
            <a:r>
              <a:rPr lang="fr-FR" sz="2400" dirty="0">
                <a:solidFill>
                  <a:schemeClr val="tx1"/>
                </a:solidFill>
              </a:rPr>
              <a:t> </a:t>
            </a:r>
            <a:r>
              <a:rPr lang="fr-FR" sz="2400" dirty="0" err="1">
                <a:solidFill>
                  <a:schemeClr val="tx1"/>
                </a:solidFill>
              </a:rPr>
              <a:t>phòng</a:t>
            </a:r>
            <a:r>
              <a:rPr lang="fr-FR" sz="2400" dirty="0">
                <a:solidFill>
                  <a:schemeClr val="tx1"/>
                </a:solidFill>
              </a:rPr>
              <a:t>, an </a:t>
            </a:r>
            <a:r>
              <a:rPr lang="fr-FR" sz="2400" dirty="0" err="1">
                <a:solidFill>
                  <a:schemeClr val="tx1"/>
                </a:solidFill>
              </a:rPr>
              <a:t>ninh</a:t>
            </a:r>
            <a:r>
              <a:rPr lang="fr-FR" sz="2400" dirty="0">
                <a:solidFill>
                  <a:schemeClr val="tx1"/>
                </a:solidFill>
              </a:rPr>
              <a:t> </a:t>
            </a:r>
            <a:endParaRPr lang="en-US" sz="2400" dirty="0">
              <a:solidFill>
                <a:schemeClr val="tx1"/>
              </a:solidFill>
            </a:endParaRPr>
          </a:p>
        </p:txBody>
      </p:sp>
      <p:sp>
        <p:nvSpPr>
          <p:cNvPr id="65546" name="AutoShape 10"/>
          <p:cNvSpPr>
            <a:spLocks noChangeArrowheads="1"/>
          </p:cNvSpPr>
          <p:nvPr/>
        </p:nvSpPr>
        <p:spPr bwMode="auto">
          <a:xfrm>
            <a:off x="1979614" y="3962400"/>
            <a:ext cx="4002087" cy="1524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C. </a:t>
            </a:r>
            <a:r>
              <a:rPr lang="fr-FR" sz="2400" dirty="0" err="1">
                <a:solidFill>
                  <a:schemeClr val="tx1"/>
                </a:solidFill>
              </a:rPr>
              <a:t>Quốc</a:t>
            </a:r>
            <a:r>
              <a:rPr lang="fr-FR" sz="2400" dirty="0">
                <a:solidFill>
                  <a:schemeClr val="tx1"/>
                </a:solidFill>
              </a:rPr>
              <a:t> </a:t>
            </a:r>
            <a:r>
              <a:rPr lang="fr-FR" sz="2400" dirty="0" err="1">
                <a:solidFill>
                  <a:schemeClr val="tx1"/>
                </a:solidFill>
              </a:rPr>
              <a:t>phòng</a:t>
            </a:r>
            <a:r>
              <a:rPr lang="fr-FR" sz="2400" dirty="0">
                <a:solidFill>
                  <a:schemeClr val="tx1"/>
                </a:solidFill>
              </a:rPr>
              <a:t> an </a:t>
            </a:r>
            <a:r>
              <a:rPr lang="fr-FR" sz="2400" dirty="0" err="1">
                <a:solidFill>
                  <a:schemeClr val="tx1"/>
                </a:solidFill>
              </a:rPr>
              <a:t>ninh</a:t>
            </a:r>
            <a:r>
              <a:rPr lang="fr-FR" sz="2400" dirty="0">
                <a:solidFill>
                  <a:schemeClr val="tx1"/>
                </a:solidFill>
              </a:rPr>
              <a:t> </a:t>
            </a:r>
          </a:p>
          <a:p>
            <a:pPr algn="ctr">
              <a:defRPr/>
            </a:pPr>
            <a:r>
              <a:rPr lang="fr-FR" sz="2400" dirty="0" err="1">
                <a:solidFill>
                  <a:schemeClr val="tx1"/>
                </a:solidFill>
              </a:rPr>
              <a:t>dựa</a:t>
            </a:r>
            <a:r>
              <a:rPr lang="fr-FR" sz="2400" dirty="0">
                <a:solidFill>
                  <a:schemeClr val="tx1"/>
                </a:solidFill>
              </a:rPr>
              <a:t> </a:t>
            </a:r>
            <a:r>
              <a:rPr lang="fr-FR" sz="2400" dirty="0" err="1">
                <a:solidFill>
                  <a:schemeClr val="tx1"/>
                </a:solidFill>
              </a:rPr>
              <a:t>vào</a:t>
            </a:r>
            <a:r>
              <a:rPr lang="fr-FR" sz="2400" dirty="0">
                <a:solidFill>
                  <a:schemeClr val="tx1"/>
                </a:solidFill>
              </a:rPr>
              <a:t> </a:t>
            </a:r>
            <a:r>
              <a:rPr lang="fr-FR" sz="2400" dirty="0" err="1">
                <a:solidFill>
                  <a:schemeClr val="tx1"/>
                </a:solidFill>
              </a:rPr>
              <a:t>sự</a:t>
            </a:r>
            <a:r>
              <a:rPr lang="fr-FR" sz="2400" dirty="0">
                <a:solidFill>
                  <a:schemeClr val="tx1"/>
                </a:solidFill>
              </a:rPr>
              <a:t> </a:t>
            </a:r>
            <a:r>
              <a:rPr lang="fr-FR" sz="2400" dirty="0" err="1">
                <a:solidFill>
                  <a:schemeClr val="tx1"/>
                </a:solidFill>
              </a:rPr>
              <a:t>phát</a:t>
            </a:r>
            <a:r>
              <a:rPr lang="fr-FR" sz="2400" dirty="0">
                <a:solidFill>
                  <a:schemeClr val="tx1"/>
                </a:solidFill>
              </a:rPr>
              <a:t> </a:t>
            </a:r>
            <a:r>
              <a:rPr lang="fr-FR" sz="2400" dirty="0" err="1">
                <a:solidFill>
                  <a:schemeClr val="tx1"/>
                </a:solidFill>
              </a:rPr>
              <a:t>triển</a:t>
            </a:r>
            <a:r>
              <a:rPr lang="fr-FR" sz="2400" dirty="0">
                <a:solidFill>
                  <a:schemeClr val="tx1"/>
                </a:solidFill>
              </a:rPr>
              <a:t> </a:t>
            </a:r>
          </a:p>
          <a:p>
            <a:pPr algn="ctr">
              <a:defRPr/>
            </a:pPr>
            <a:r>
              <a:rPr lang="fr-FR" sz="2400" dirty="0" err="1">
                <a:solidFill>
                  <a:schemeClr val="tx1"/>
                </a:solidFill>
              </a:rPr>
              <a:t>kinh</a:t>
            </a:r>
            <a:r>
              <a:rPr lang="fr-FR" sz="2400" dirty="0">
                <a:solidFill>
                  <a:schemeClr val="tx1"/>
                </a:solidFill>
              </a:rPr>
              <a:t> </a:t>
            </a:r>
            <a:r>
              <a:rPr lang="fr-FR" sz="2400" dirty="0" err="1">
                <a:solidFill>
                  <a:schemeClr val="tx1"/>
                </a:solidFill>
              </a:rPr>
              <a:t>tế</a:t>
            </a:r>
            <a:endParaRPr lang="vi-VN" sz="2400" dirty="0">
              <a:solidFill>
                <a:schemeClr val="tx1"/>
              </a:solidFill>
            </a:endParaRPr>
          </a:p>
        </p:txBody>
      </p:sp>
      <p:sp>
        <p:nvSpPr>
          <p:cNvPr id="13320" name="Text Box 16"/>
          <p:cNvSpPr txBox="1">
            <a:spLocks noChangeArrowheads="1"/>
          </p:cNvSpPr>
          <p:nvPr/>
        </p:nvSpPr>
        <p:spPr bwMode="auto">
          <a:xfrm>
            <a:off x="1784350" y="1371601"/>
            <a:ext cx="133985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08</a:t>
            </a:r>
          </a:p>
        </p:txBody>
      </p:sp>
      <p:pic>
        <p:nvPicPr>
          <p:cNvPr id="10037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1" name="Oval 19"/>
          <p:cNvSpPr>
            <a:spLocks noChangeArrowheads="1"/>
          </p:cNvSpPr>
          <p:nvPr/>
        </p:nvSpPr>
        <p:spPr bwMode="auto">
          <a:xfrm>
            <a:off x="6183313" y="61944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332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742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p:cNvSpPr>
            <a:spLocks noChangeArrowheads="1"/>
          </p:cNvSpPr>
          <p:nvPr/>
        </p:nvSpPr>
        <p:spPr bwMode="auto">
          <a:xfrm>
            <a:off x="6181725"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0374" name="Oval 22"/>
          <p:cNvSpPr>
            <a:spLocks noChangeArrowheads="1"/>
          </p:cNvSpPr>
          <p:nvPr/>
        </p:nvSpPr>
        <p:spPr bwMode="auto">
          <a:xfrm>
            <a:off x="6175375"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0375" name="Oval 23"/>
          <p:cNvSpPr>
            <a:spLocks noChangeArrowheads="1"/>
          </p:cNvSpPr>
          <p:nvPr/>
        </p:nvSpPr>
        <p:spPr bwMode="auto">
          <a:xfrm>
            <a:off x="6175375" y="61944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0376" name="Oval 24"/>
          <p:cNvSpPr>
            <a:spLocks noChangeArrowheads="1"/>
          </p:cNvSpPr>
          <p:nvPr/>
        </p:nvSpPr>
        <p:spPr bwMode="auto">
          <a:xfrm>
            <a:off x="6172200" y="61944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0377" name="Oval 25"/>
          <p:cNvSpPr>
            <a:spLocks noChangeArrowheads="1"/>
          </p:cNvSpPr>
          <p:nvPr/>
        </p:nvSpPr>
        <p:spPr bwMode="auto">
          <a:xfrm>
            <a:off x="61785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0378" name="Oval 26"/>
          <p:cNvSpPr>
            <a:spLocks noChangeArrowheads="1"/>
          </p:cNvSpPr>
          <p:nvPr/>
        </p:nvSpPr>
        <p:spPr bwMode="auto">
          <a:xfrm>
            <a:off x="6178550" y="6184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0379" name="Text Box 27"/>
          <p:cNvSpPr txBox="1">
            <a:spLocks noChangeArrowheads="1"/>
          </p:cNvSpPr>
          <p:nvPr/>
        </p:nvSpPr>
        <p:spPr bwMode="auto">
          <a:xfrm>
            <a:off x="48006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0380" name="Text Box 28"/>
          <p:cNvSpPr txBox="1">
            <a:spLocks noChangeArrowheads="1"/>
          </p:cNvSpPr>
          <p:nvPr/>
        </p:nvSpPr>
        <p:spPr bwMode="auto">
          <a:xfrm>
            <a:off x="60960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333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81200" y="2209800"/>
            <a:ext cx="4000500" cy="1524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A. </a:t>
            </a:r>
            <a:r>
              <a:rPr lang="fr-FR" sz="2400" dirty="0" err="1">
                <a:solidFill>
                  <a:schemeClr val="tx1"/>
                </a:solidFill>
              </a:rPr>
              <a:t>Quốc</a:t>
            </a:r>
            <a:r>
              <a:rPr lang="fr-FR" sz="2400" dirty="0">
                <a:solidFill>
                  <a:schemeClr val="tx1"/>
                </a:solidFill>
              </a:rPr>
              <a:t> </a:t>
            </a:r>
            <a:r>
              <a:rPr lang="fr-FR" sz="2400" dirty="0" err="1">
                <a:solidFill>
                  <a:schemeClr val="tx1"/>
                </a:solidFill>
              </a:rPr>
              <a:t>phòng</a:t>
            </a:r>
            <a:r>
              <a:rPr lang="fr-FR" sz="2400" dirty="0">
                <a:solidFill>
                  <a:schemeClr val="tx1"/>
                </a:solidFill>
              </a:rPr>
              <a:t>, an </a:t>
            </a:r>
            <a:r>
              <a:rPr lang="fr-FR" sz="2400" dirty="0" err="1">
                <a:solidFill>
                  <a:schemeClr val="tx1"/>
                </a:solidFill>
              </a:rPr>
              <a:t>ninh</a:t>
            </a:r>
            <a:r>
              <a:rPr lang="fr-FR" sz="2400" dirty="0">
                <a:solidFill>
                  <a:schemeClr val="tx1"/>
                </a:solidFill>
              </a:rPr>
              <a:t> </a:t>
            </a:r>
          </a:p>
          <a:p>
            <a:pPr algn="ctr">
              <a:defRPr/>
            </a:pPr>
            <a:r>
              <a:rPr lang="fr-FR" sz="2400" dirty="0" err="1">
                <a:solidFill>
                  <a:schemeClr val="tx1"/>
                </a:solidFill>
              </a:rPr>
              <a:t>không</a:t>
            </a:r>
            <a:r>
              <a:rPr lang="fr-FR" sz="2400" dirty="0">
                <a:solidFill>
                  <a:schemeClr val="tx1"/>
                </a:solidFill>
              </a:rPr>
              <a:t> </a:t>
            </a:r>
            <a:r>
              <a:rPr lang="fr-FR" sz="2400" dirty="0" err="1">
                <a:solidFill>
                  <a:schemeClr val="tx1"/>
                </a:solidFill>
              </a:rPr>
              <a:t>phụ</a:t>
            </a:r>
            <a:r>
              <a:rPr lang="fr-FR" sz="2400" dirty="0">
                <a:solidFill>
                  <a:schemeClr val="tx1"/>
                </a:solidFill>
              </a:rPr>
              <a:t> </a:t>
            </a:r>
            <a:r>
              <a:rPr lang="fr-FR" sz="2400" dirty="0" err="1">
                <a:solidFill>
                  <a:schemeClr val="tx1"/>
                </a:solidFill>
              </a:rPr>
              <a:t>thuộc</a:t>
            </a:r>
            <a:r>
              <a:rPr lang="fr-FR" sz="2400" dirty="0">
                <a:solidFill>
                  <a:schemeClr val="tx1"/>
                </a:solidFill>
              </a:rPr>
              <a:t> </a:t>
            </a:r>
            <a:r>
              <a:rPr lang="fr-FR" sz="2400" dirty="0" err="1">
                <a:solidFill>
                  <a:schemeClr val="tx1"/>
                </a:solidFill>
              </a:rPr>
              <a:t>vào</a:t>
            </a:r>
            <a:r>
              <a:rPr lang="fr-FR" sz="2400" dirty="0">
                <a:solidFill>
                  <a:schemeClr val="tx1"/>
                </a:solidFill>
              </a:rPr>
              <a:t> </a:t>
            </a:r>
          </a:p>
          <a:p>
            <a:pPr algn="ctr">
              <a:defRPr/>
            </a:pPr>
            <a:r>
              <a:rPr lang="fr-FR" sz="2400" dirty="0" err="1">
                <a:solidFill>
                  <a:schemeClr val="tx1"/>
                </a:solidFill>
              </a:rPr>
              <a:t>kinh</a:t>
            </a:r>
            <a:r>
              <a:rPr lang="fr-FR" sz="2400" dirty="0">
                <a:solidFill>
                  <a:schemeClr val="tx1"/>
                </a:solidFill>
              </a:rPr>
              <a:t> </a:t>
            </a:r>
            <a:r>
              <a:rPr lang="fr-FR" sz="2400" dirty="0" err="1">
                <a:solidFill>
                  <a:schemeClr val="tx1"/>
                </a:solidFill>
              </a:rPr>
              <a:t>tế</a:t>
            </a:r>
            <a:endParaRPr lang="vi-VN" sz="2400" dirty="0">
              <a:solidFill>
                <a:schemeClr val="tx1"/>
              </a:solidFill>
            </a:endParaRPr>
          </a:p>
        </p:txBody>
      </p:sp>
      <p:sp>
        <p:nvSpPr>
          <p:cNvPr id="28" name="AutoShape 10"/>
          <p:cNvSpPr>
            <a:spLocks noChangeArrowheads="1"/>
          </p:cNvSpPr>
          <p:nvPr/>
        </p:nvSpPr>
        <p:spPr bwMode="auto">
          <a:xfrm>
            <a:off x="6248400" y="3962400"/>
            <a:ext cx="4114800" cy="1524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D.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r>
              <a:rPr lang="fr-FR" sz="2400" dirty="0" err="1">
                <a:solidFill>
                  <a:schemeClr val="tx1"/>
                </a:solidFill>
              </a:rPr>
              <a:t>tác</a:t>
            </a:r>
            <a:r>
              <a:rPr lang="fr-FR" sz="2400" dirty="0">
                <a:solidFill>
                  <a:schemeClr val="tx1"/>
                </a:solidFill>
              </a:rPr>
              <a:t> </a:t>
            </a:r>
            <a:r>
              <a:rPr lang="fr-FR" sz="2400" dirty="0" err="1">
                <a:solidFill>
                  <a:schemeClr val="tx1"/>
                </a:solidFill>
              </a:rPr>
              <a:t>động</a:t>
            </a:r>
            <a:r>
              <a:rPr lang="fr-FR" sz="2400" dirty="0">
                <a:solidFill>
                  <a:schemeClr val="tx1"/>
                </a:solidFill>
              </a:rPr>
              <a:t> </a:t>
            </a:r>
            <a:r>
              <a:rPr lang="fr-FR" sz="2400" dirty="0" err="1">
                <a:solidFill>
                  <a:schemeClr val="tx1"/>
                </a:solidFill>
              </a:rPr>
              <a:t>tích</a:t>
            </a:r>
            <a:r>
              <a:rPr lang="fr-FR" sz="2400" dirty="0">
                <a:solidFill>
                  <a:schemeClr val="tx1"/>
                </a:solidFill>
              </a:rPr>
              <a:t> </a:t>
            </a:r>
          </a:p>
          <a:p>
            <a:pPr algn="ctr">
              <a:defRPr/>
            </a:pPr>
            <a:r>
              <a:rPr lang="fr-FR" sz="2400" dirty="0" err="1">
                <a:solidFill>
                  <a:schemeClr val="tx1"/>
                </a:solidFill>
              </a:rPr>
              <a:t>cực</a:t>
            </a:r>
            <a:r>
              <a:rPr lang="fr-FR" sz="2400" dirty="0">
                <a:solidFill>
                  <a:schemeClr val="tx1"/>
                </a:solidFill>
              </a:rPr>
              <a:t> </a:t>
            </a:r>
            <a:r>
              <a:rPr lang="fr-FR" sz="2400" dirty="0" err="1">
                <a:solidFill>
                  <a:schemeClr val="tx1"/>
                </a:solidFill>
              </a:rPr>
              <a:t>đến</a:t>
            </a:r>
            <a:r>
              <a:rPr lang="fr-FR" sz="2400" dirty="0">
                <a:solidFill>
                  <a:schemeClr val="tx1"/>
                </a:solidFill>
              </a:rPr>
              <a:t> </a:t>
            </a:r>
            <a:r>
              <a:rPr lang="fr-FR" sz="2400" dirty="0" err="1">
                <a:solidFill>
                  <a:schemeClr val="tx1"/>
                </a:solidFill>
              </a:rPr>
              <a:t>quốc</a:t>
            </a:r>
            <a:r>
              <a:rPr lang="fr-FR" sz="2400" dirty="0">
                <a:solidFill>
                  <a:schemeClr val="tx1"/>
                </a:solidFill>
              </a:rPr>
              <a:t> </a:t>
            </a:r>
            <a:r>
              <a:rPr lang="fr-FR" sz="2400" dirty="0" err="1">
                <a:solidFill>
                  <a:schemeClr val="tx1"/>
                </a:solidFill>
              </a:rPr>
              <a:t>phòng</a:t>
            </a:r>
            <a:r>
              <a:rPr lang="fr-FR" sz="2400" dirty="0">
                <a:solidFill>
                  <a:schemeClr val="tx1"/>
                </a:solidFill>
              </a:rPr>
              <a:t>, </a:t>
            </a:r>
          </a:p>
          <a:p>
            <a:pPr algn="ctr">
              <a:defRPr/>
            </a:pPr>
            <a:r>
              <a:rPr lang="fr-FR" sz="2400" dirty="0">
                <a:solidFill>
                  <a:schemeClr val="tx1"/>
                </a:solidFill>
              </a:rPr>
              <a:t>an </a:t>
            </a:r>
            <a:r>
              <a:rPr lang="fr-FR" sz="2400" dirty="0" err="1">
                <a:solidFill>
                  <a:schemeClr val="tx1"/>
                </a:solidFill>
              </a:rPr>
              <a:t>ninh</a:t>
            </a:r>
            <a:r>
              <a:rPr lang="fr-FR" sz="2400" dirty="0">
                <a:solidFill>
                  <a:schemeClr val="tx1"/>
                </a:solidFill>
              </a:rPr>
              <a:t> </a:t>
            </a:r>
            <a:endParaRPr lang="vi-VN" sz="2400" dirty="0">
              <a:solidFill>
                <a:schemeClr val="tx1"/>
              </a:solidFill>
            </a:endParaRPr>
          </a:p>
        </p:txBody>
      </p:sp>
      <p:pic>
        <p:nvPicPr>
          <p:cNvPr id="1333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6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6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6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035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0370"/>
                </p:tgtEl>
              </p:cMediaNode>
            </p:audio>
            <p:seq concurrent="1" nextAc="seek">
              <p:cTn id="38" restart="whenNotActive" fill="hold" evtFilter="cancelBubble" nodeType="interactiveSeq">
                <p:stCondLst>
                  <p:cond evt="onClick" delay="0">
                    <p:tgtEl>
                      <p:spTgt spid="10037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038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0378"/>
                                        </p:tgtEl>
                                      </p:cBhvr>
                                    </p:animEffect>
                                    <p:set>
                                      <p:cBhvr>
                                        <p:cTn id="46"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0377"/>
                                        </p:tgtEl>
                                      </p:cBhvr>
                                    </p:animEffect>
                                    <p:set>
                                      <p:cBhvr>
                                        <p:cTn id="50"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0376"/>
                                        </p:tgtEl>
                                      </p:cBhvr>
                                    </p:animEffect>
                                    <p:set>
                                      <p:cBhvr>
                                        <p:cTn id="54"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0375"/>
                                        </p:tgtEl>
                                      </p:cBhvr>
                                    </p:animEffect>
                                    <p:set>
                                      <p:cBhvr>
                                        <p:cTn id="58"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0374"/>
                                        </p:tgtEl>
                                      </p:cBhvr>
                                    </p:animEffect>
                                    <p:set>
                                      <p:cBhvr>
                                        <p:cTn id="62"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0373"/>
                                        </p:tgtEl>
                                      </p:cBhvr>
                                    </p:animEffect>
                                    <p:set>
                                      <p:cBhvr>
                                        <p:cTn id="66"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0371"/>
                                        </p:tgtEl>
                                      </p:cBhvr>
                                    </p:animEffect>
                                    <p:set>
                                      <p:cBhvr>
                                        <p:cTn id="70"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0354"/>
                                        </p:tgtEl>
                                      </p:cBhvr>
                                    </p:animEffect>
                                    <p:set>
                                      <p:cBhvr>
                                        <p:cTn id="74"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2071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138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903538" y="1219201"/>
            <a:ext cx="69262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i="1"/>
              <a:t>Kinh tế quyết định đến quốc phòng, an ninh, </a:t>
            </a:r>
          </a:p>
          <a:p>
            <a:pPr algn="ctr">
              <a:spcBef>
                <a:spcPct val="0"/>
              </a:spcBef>
              <a:buFontTx/>
              <a:buNone/>
            </a:pPr>
            <a:r>
              <a:rPr lang="fr-FR" altLang="en-US" sz="2400" i="1"/>
              <a:t>trong đó có quyết định đến việc :</a:t>
            </a:r>
            <a:endParaRPr lang="en-US" altLang="en-US" sz="2400" i="1"/>
          </a:p>
        </p:txBody>
      </p:sp>
      <p:sp>
        <p:nvSpPr>
          <p:cNvPr id="65541" name="AutoShape 5"/>
          <p:cNvSpPr>
            <a:spLocks noChangeArrowheads="1"/>
          </p:cNvSpPr>
          <p:nvPr/>
        </p:nvSpPr>
        <p:spPr bwMode="auto">
          <a:xfrm>
            <a:off x="1795463" y="2233614"/>
            <a:ext cx="4000500" cy="15763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A. Cung cấp cơ sở vật </a:t>
            </a:r>
          </a:p>
          <a:p>
            <a:pPr algn="ctr">
              <a:spcBef>
                <a:spcPct val="0"/>
              </a:spcBef>
              <a:buFontTx/>
              <a:buNone/>
            </a:pPr>
            <a:r>
              <a:rPr lang="fr-FR" altLang="en-US" sz="2400"/>
              <a:t>chất kỹ thuật, nhân lực </a:t>
            </a:r>
          </a:p>
          <a:p>
            <a:pPr algn="ctr">
              <a:spcBef>
                <a:spcPct val="0"/>
              </a:spcBef>
              <a:buFontTx/>
              <a:buNone/>
            </a:pPr>
            <a:r>
              <a:rPr lang="fr-FR" altLang="en-US" sz="2400"/>
              <a:t>cho hoạt</a:t>
            </a:r>
            <a:r>
              <a:rPr lang="en-US" altLang="en-US" sz="2400"/>
              <a:t> </a:t>
            </a:r>
            <a:r>
              <a:rPr lang="fr-FR" altLang="en-US" sz="2400"/>
              <a:t>động quốc </a:t>
            </a:r>
          </a:p>
          <a:p>
            <a:pPr algn="ctr">
              <a:spcBef>
                <a:spcPct val="0"/>
              </a:spcBef>
              <a:buFontTx/>
              <a:buNone/>
            </a:pPr>
            <a:r>
              <a:rPr lang="fr-FR" altLang="en-US" sz="2400"/>
              <a:t>phòng, an ninh</a:t>
            </a:r>
            <a:endParaRPr lang="en-US" altLang="en-US" sz="2400"/>
          </a:p>
        </p:txBody>
      </p:sp>
      <p:sp>
        <p:nvSpPr>
          <p:cNvPr id="65549" name="AutoShape 13"/>
          <p:cNvSpPr>
            <a:spLocks noChangeArrowheads="1"/>
          </p:cNvSpPr>
          <p:nvPr/>
        </p:nvSpPr>
        <p:spPr bwMode="auto">
          <a:xfrm>
            <a:off x="1795463" y="3962400"/>
            <a:ext cx="40005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C. Cung cấp nguồn nhân</a:t>
            </a:r>
          </a:p>
          <a:p>
            <a:pPr algn="ctr">
              <a:spcBef>
                <a:spcPct val="0"/>
              </a:spcBef>
              <a:buFontTx/>
              <a:buNone/>
            </a:pPr>
            <a:r>
              <a:rPr lang="fr-FR" altLang="en-US" sz="2400"/>
              <a:t>lực và tổ chức bố trí lưc </a:t>
            </a:r>
          </a:p>
          <a:p>
            <a:pPr algn="ctr">
              <a:spcBef>
                <a:spcPct val="0"/>
              </a:spcBef>
              <a:buFontTx/>
              <a:buNone/>
            </a:pPr>
            <a:r>
              <a:rPr lang="fr-FR" altLang="en-US" sz="2400"/>
              <a:t>lượng vũ trang nhân dân</a:t>
            </a:r>
            <a:endParaRPr lang="vi-VN" altLang="en-US" sz="2400"/>
          </a:p>
        </p:txBody>
      </p:sp>
      <p:sp>
        <p:nvSpPr>
          <p:cNvPr id="14343" name="Text Box 16"/>
          <p:cNvSpPr txBox="1">
            <a:spLocks noChangeArrowheads="1"/>
          </p:cNvSpPr>
          <p:nvPr/>
        </p:nvSpPr>
        <p:spPr bwMode="auto">
          <a:xfrm>
            <a:off x="1744664" y="1447801"/>
            <a:ext cx="11588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09</a:t>
            </a:r>
          </a:p>
        </p:txBody>
      </p:sp>
      <p:pic>
        <p:nvPicPr>
          <p:cNvPr id="10139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Oval 19"/>
          <p:cNvSpPr>
            <a:spLocks noChangeArrowheads="1"/>
          </p:cNvSpPr>
          <p:nvPr/>
        </p:nvSpPr>
        <p:spPr bwMode="auto">
          <a:xfrm>
            <a:off x="62071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434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24988"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1398" name="Oval 22"/>
          <p:cNvSpPr>
            <a:spLocks noChangeArrowheads="1"/>
          </p:cNvSpPr>
          <p:nvPr/>
        </p:nvSpPr>
        <p:spPr bwMode="auto">
          <a:xfrm>
            <a:off x="6202363"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1399" name="Oval 23"/>
          <p:cNvSpPr>
            <a:spLocks noChangeArrowheads="1"/>
          </p:cNvSpPr>
          <p:nvPr/>
        </p:nvSpPr>
        <p:spPr bwMode="auto">
          <a:xfrm>
            <a:off x="62071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1400" name="Oval 24"/>
          <p:cNvSpPr>
            <a:spLocks noChangeArrowheads="1"/>
          </p:cNvSpPr>
          <p:nvPr/>
        </p:nvSpPr>
        <p:spPr bwMode="auto">
          <a:xfrm>
            <a:off x="61896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1401" name="Oval 25"/>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1402" name="Oval 26"/>
          <p:cNvSpPr>
            <a:spLocks noChangeArrowheads="1"/>
          </p:cNvSpPr>
          <p:nvPr/>
        </p:nvSpPr>
        <p:spPr bwMode="auto">
          <a:xfrm>
            <a:off x="61896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1403" name="Text Box 27"/>
          <p:cNvSpPr txBox="1">
            <a:spLocks noChangeArrowheads="1"/>
          </p:cNvSpPr>
          <p:nvPr/>
        </p:nvSpPr>
        <p:spPr bwMode="auto">
          <a:xfrm>
            <a:off x="4876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1404" name="Text Box 28"/>
          <p:cNvSpPr txBox="1">
            <a:spLocks noChangeArrowheads="1"/>
          </p:cNvSpPr>
          <p:nvPr/>
        </p:nvSpPr>
        <p:spPr bwMode="auto">
          <a:xfrm>
            <a:off x="6099175" y="6002338"/>
            <a:ext cx="6731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435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6" name="Text Box 69"/>
          <p:cNvSpPr txBox="1">
            <a:spLocks noChangeArrowheads="1"/>
          </p:cNvSpPr>
          <p:nvPr/>
        </p:nvSpPr>
        <p:spPr bwMode="auto">
          <a:xfrm>
            <a:off x="2057400" y="838201"/>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238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10300" y="2225676"/>
            <a:ext cx="4076700" cy="15843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B. </a:t>
            </a:r>
            <a:r>
              <a:rPr lang="fr-FR" altLang="en-US" sz="2400"/>
              <a:t>Bảo đảm cơ sở vật </a:t>
            </a:r>
          </a:p>
          <a:p>
            <a:pPr algn="ctr">
              <a:spcBef>
                <a:spcPct val="0"/>
              </a:spcBef>
              <a:buFontTx/>
              <a:buNone/>
            </a:pPr>
            <a:r>
              <a:rPr lang="fr-FR" altLang="en-US" sz="2400"/>
              <a:t>chất, trang bị vũ khí hiện </a:t>
            </a:r>
          </a:p>
          <a:p>
            <a:pPr algn="ctr">
              <a:spcBef>
                <a:spcPct val="0"/>
              </a:spcBef>
              <a:buFontTx/>
              <a:buNone/>
            </a:pPr>
            <a:r>
              <a:rPr lang="fr-FR" altLang="en-US" sz="2400"/>
              <a:t>đại cho hoạt động quốc </a:t>
            </a:r>
          </a:p>
          <a:p>
            <a:pPr algn="ctr">
              <a:spcBef>
                <a:spcPct val="0"/>
              </a:spcBef>
              <a:buFontTx/>
              <a:buNone/>
            </a:pPr>
            <a:r>
              <a:rPr lang="fr-FR" altLang="en-US" sz="2400"/>
              <a:t>phòng, an ninh</a:t>
            </a:r>
            <a:endParaRPr lang="vi-VN" altLang="en-US" sz="2400"/>
          </a:p>
        </p:txBody>
      </p:sp>
      <p:sp>
        <p:nvSpPr>
          <p:cNvPr id="28" name="AutoShape 13"/>
          <p:cNvSpPr>
            <a:spLocks noChangeArrowheads="1"/>
          </p:cNvSpPr>
          <p:nvPr/>
        </p:nvSpPr>
        <p:spPr bwMode="auto">
          <a:xfrm>
            <a:off x="6210300" y="3962400"/>
            <a:ext cx="40767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D. </a:t>
            </a:r>
            <a:r>
              <a:rPr lang="fr-FR" altLang="en-US" sz="2400"/>
              <a:t>Tổ chức bố trí lực </a:t>
            </a:r>
          </a:p>
          <a:p>
            <a:pPr algn="ctr">
              <a:spcBef>
                <a:spcPct val="0"/>
              </a:spcBef>
              <a:buFontTx/>
              <a:buNone/>
            </a:pPr>
            <a:r>
              <a:rPr lang="fr-FR" altLang="en-US" sz="2400"/>
              <a:t>lượng và vật chất kỹ thuật </a:t>
            </a:r>
          </a:p>
          <a:p>
            <a:pPr algn="ctr">
              <a:spcBef>
                <a:spcPct val="0"/>
              </a:spcBef>
              <a:buFontTx/>
              <a:buNone/>
            </a:pPr>
            <a:r>
              <a:rPr lang="fr-FR" altLang="en-US" sz="2400"/>
              <a:t>cho quốc phòng, an ninh</a:t>
            </a:r>
            <a:endParaRPr lang="vi-VN" altLang="en-US" sz="2400"/>
          </a:p>
        </p:txBody>
      </p:sp>
      <p:pic>
        <p:nvPicPr>
          <p:cNvPr id="14361"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4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4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138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1394"/>
                </p:tgtEl>
              </p:cMediaNode>
            </p:audio>
            <p:seq concurrent="1" nextAc="seek">
              <p:cTn id="38" restart="whenNotActive" fill="hold" evtFilter="cancelBubble" nodeType="interactiveSeq">
                <p:stCondLst>
                  <p:cond evt="onClick" delay="0">
                    <p:tgtEl>
                      <p:spTgt spid="10140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140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1402"/>
                                        </p:tgtEl>
                                      </p:cBhvr>
                                    </p:animEffect>
                                    <p:set>
                                      <p:cBhvr>
                                        <p:cTn id="46"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1401"/>
                                        </p:tgtEl>
                                      </p:cBhvr>
                                    </p:animEffect>
                                    <p:set>
                                      <p:cBhvr>
                                        <p:cTn id="50"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1400"/>
                                        </p:tgtEl>
                                      </p:cBhvr>
                                    </p:animEffect>
                                    <p:set>
                                      <p:cBhvr>
                                        <p:cTn id="54"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1399"/>
                                        </p:tgtEl>
                                      </p:cBhvr>
                                    </p:animEffect>
                                    <p:set>
                                      <p:cBhvr>
                                        <p:cTn id="58"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1398"/>
                                        </p:tgtEl>
                                      </p:cBhvr>
                                    </p:animEffect>
                                    <p:set>
                                      <p:cBhvr>
                                        <p:cTn id="62"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1397"/>
                                        </p:tgtEl>
                                      </p:cBhvr>
                                    </p:animEffect>
                                    <p:set>
                                      <p:cBhvr>
                                        <p:cTn id="66"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1395"/>
                                        </p:tgtEl>
                                      </p:cBhvr>
                                    </p:animEffect>
                                    <p:set>
                                      <p:cBhvr>
                                        <p:cTn id="70"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1378"/>
                                        </p:tgtEl>
                                      </p:cBhvr>
                                    </p:animEffect>
                                    <p:set>
                                      <p:cBhvr>
                                        <p:cTn id="74"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6145213"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240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719764"/>
            <a:ext cx="9906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1828800" y="1325563"/>
            <a:ext cx="8686800"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300" i="1"/>
              <a:t>	Kinh tế, quốc phòng, an ninh mỗi lĩnh vực đều có quy luật phát triển đặc thù, do đó việc kết hợp phát triển kinh tế - xã hội với tăng cường củng cố QP, AN phải thực hiện :</a:t>
            </a:r>
            <a:endParaRPr lang="en-US" altLang="en-US" sz="2300" i="1"/>
          </a:p>
        </p:txBody>
      </p:sp>
      <p:sp>
        <p:nvSpPr>
          <p:cNvPr id="65541" name="AutoShape 5"/>
          <p:cNvSpPr>
            <a:spLocks noChangeArrowheads="1"/>
          </p:cNvSpPr>
          <p:nvPr/>
        </p:nvSpPr>
        <p:spPr bwMode="auto">
          <a:xfrm>
            <a:off x="2127250" y="4191000"/>
            <a:ext cx="3663950" cy="13462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C. </a:t>
            </a:r>
            <a:r>
              <a:rPr lang="fr-FR" sz="2400" dirty="0" err="1">
                <a:solidFill>
                  <a:schemeClr val="tx1"/>
                </a:solidFill>
              </a:rPr>
              <a:t>Một</a:t>
            </a:r>
            <a:r>
              <a:rPr lang="fr-FR" sz="2400" dirty="0">
                <a:solidFill>
                  <a:schemeClr val="tx1"/>
                </a:solidFill>
              </a:rPr>
              <a:t> </a:t>
            </a:r>
            <a:r>
              <a:rPr lang="fr-FR" sz="2400" dirty="0" err="1">
                <a:solidFill>
                  <a:schemeClr val="tx1"/>
                </a:solidFill>
              </a:rPr>
              <a:t>cách</a:t>
            </a:r>
            <a:r>
              <a:rPr lang="fr-FR" sz="2400" dirty="0">
                <a:solidFill>
                  <a:schemeClr val="tx1"/>
                </a:solidFill>
              </a:rPr>
              <a:t> </a:t>
            </a:r>
            <a:r>
              <a:rPr lang="fr-FR" sz="2400" dirty="0" err="1">
                <a:solidFill>
                  <a:schemeClr val="tx1"/>
                </a:solidFill>
              </a:rPr>
              <a:t>khoa</a:t>
            </a:r>
            <a:r>
              <a:rPr lang="fr-FR" sz="2400" dirty="0">
                <a:solidFill>
                  <a:schemeClr val="tx1"/>
                </a:solidFill>
              </a:rPr>
              <a:t> </a:t>
            </a:r>
            <a:r>
              <a:rPr lang="fr-FR" sz="2400" dirty="0" err="1">
                <a:solidFill>
                  <a:schemeClr val="tx1"/>
                </a:solidFill>
              </a:rPr>
              <a:t>học</a:t>
            </a:r>
            <a:r>
              <a:rPr lang="fr-FR" sz="2400" dirty="0">
                <a:solidFill>
                  <a:schemeClr val="tx1"/>
                </a:solidFill>
              </a:rPr>
              <a:t>,</a:t>
            </a:r>
            <a:endParaRPr lang="en-US" sz="2400" dirty="0">
              <a:solidFill>
                <a:schemeClr val="tx1"/>
              </a:solidFill>
            </a:endParaRPr>
          </a:p>
          <a:p>
            <a:pPr algn="ctr">
              <a:defRPr/>
            </a:pPr>
            <a:r>
              <a:rPr lang="fr-FR" sz="2400" dirty="0">
                <a:solidFill>
                  <a:schemeClr val="tx1"/>
                </a:solidFill>
              </a:rPr>
              <a:t> </a:t>
            </a:r>
            <a:r>
              <a:rPr lang="fr-FR" sz="2400" dirty="0" err="1">
                <a:solidFill>
                  <a:schemeClr val="tx1"/>
                </a:solidFill>
              </a:rPr>
              <a:t>hợp</a:t>
            </a:r>
            <a:r>
              <a:rPr lang="fr-FR" sz="2400" dirty="0">
                <a:solidFill>
                  <a:schemeClr val="tx1"/>
                </a:solidFill>
              </a:rPr>
              <a:t> </a:t>
            </a:r>
            <a:r>
              <a:rPr lang="fr-FR" sz="2400" dirty="0" err="1">
                <a:solidFill>
                  <a:schemeClr val="tx1"/>
                </a:solidFill>
              </a:rPr>
              <a:t>lý</a:t>
            </a:r>
            <a:r>
              <a:rPr lang="fr-FR" sz="2400" dirty="0">
                <a:solidFill>
                  <a:schemeClr val="tx1"/>
                </a:solidFill>
              </a:rPr>
              <a:t>, </a:t>
            </a:r>
            <a:r>
              <a:rPr lang="fr-FR" sz="2400" dirty="0" err="1">
                <a:solidFill>
                  <a:schemeClr val="tx1"/>
                </a:solidFill>
              </a:rPr>
              <a:t>cân</a:t>
            </a:r>
            <a:r>
              <a:rPr lang="fr-FR" sz="2400" dirty="0">
                <a:solidFill>
                  <a:schemeClr val="tx1"/>
                </a:solidFill>
              </a:rPr>
              <a:t> </a:t>
            </a:r>
            <a:r>
              <a:rPr lang="fr-FR" sz="2400" dirty="0" err="1">
                <a:solidFill>
                  <a:schemeClr val="tx1"/>
                </a:solidFill>
              </a:rPr>
              <a:t>đối</a:t>
            </a:r>
            <a:endParaRPr lang="en-US" sz="2400" dirty="0">
              <a:solidFill>
                <a:schemeClr val="tx1"/>
              </a:solidFill>
            </a:endParaRPr>
          </a:p>
          <a:p>
            <a:pPr algn="ctr">
              <a:defRPr/>
            </a:pPr>
            <a:r>
              <a:rPr lang="fr-FR" sz="2400" dirty="0">
                <a:solidFill>
                  <a:schemeClr val="tx1"/>
                </a:solidFill>
              </a:rPr>
              <a:t> </a:t>
            </a:r>
            <a:r>
              <a:rPr lang="fr-FR" sz="2400" dirty="0" err="1">
                <a:solidFill>
                  <a:schemeClr val="tx1"/>
                </a:solidFill>
              </a:rPr>
              <a:t>và</a:t>
            </a:r>
            <a:r>
              <a:rPr lang="fr-FR" sz="2400" dirty="0">
                <a:solidFill>
                  <a:schemeClr val="tx1"/>
                </a:solidFill>
              </a:rPr>
              <a:t> </a:t>
            </a:r>
            <a:r>
              <a:rPr lang="fr-FR" sz="2400" dirty="0" err="1">
                <a:solidFill>
                  <a:schemeClr val="tx1"/>
                </a:solidFill>
              </a:rPr>
              <a:t>hài</a:t>
            </a:r>
            <a:r>
              <a:rPr lang="fr-FR" sz="2400" dirty="0">
                <a:solidFill>
                  <a:schemeClr val="tx1"/>
                </a:solidFill>
              </a:rPr>
              <a:t> </a:t>
            </a:r>
            <a:r>
              <a:rPr lang="fr-FR" sz="2400" dirty="0" err="1">
                <a:solidFill>
                  <a:schemeClr val="tx1"/>
                </a:solidFill>
              </a:rPr>
              <a:t>hòa</a:t>
            </a:r>
            <a:endParaRPr lang="en-US" sz="2400" dirty="0">
              <a:solidFill>
                <a:schemeClr val="tx1"/>
              </a:solidFill>
            </a:endParaRPr>
          </a:p>
        </p:txBody>
      </p:sp>
      <p:sp>
        <p:nvSpPr>
          <p:cNvPr id="65549" name="AutoShape 13"/>
          <p:cNvSpPr>
            <a:spLocks noChangeArrowheads="1"/>
          </p:cNvSpPr>
          <p:nvPr/>
        </p:nvSpPr>
        <p:spPr bwMode="auto">
          <a:xfrm>
            <a:off x="2127250" y="2590800"/>
            <a:ext cx="3663950" cy="1328738"/>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A. </a:t>
            </a:r>
            <a:r>
              <a:rPr lang="fr-FR" sz="2400" dirty="0" err="1">
                <a:solidFill>
                  <a:schemeClr val="tx1"/>
                </a:solidFill>
              </a:rPr>
              <a:t>Một</a:t>
            </a:r>
            <a:r>
              <a:rPr lang="fr-FR" sz="2400" dirty="0">
                <a:solidFill>
                  <a:schemeClr val="tx1"/>
                </a:solidFill>
              </a:rPr>
              <a:t> </a:t>
            </a:r>
            <a:r>
              <a:rPr lang="fr-FR" sz="2400" dirty="0" err="1">
                <a:solidFill>
                  <a:schemeClr val="tx1"/>
                </a:solidFill>
              </a:rPr>
              <a:t>cách</a:t>
            </a:r>
            <a:r>
              <a:rPr lang="fr-FR" sz="2400" dirty="0">
                <a:solidFill>
                  <a:schemeClr val="tx1"/>
                </a:solidFill>
              </a:rPr>
              <a:t> </a:t>
            </a:r>
            <a:r>
              <a:rPr lang="fr-FR" sz="2400" dirty="0" err="1">
                <a:solidFill>
                  <a:schemeClr val="tx1"/>
                </a:solidFill>
              </a:rPr>
              <a:t>khoa</a:t>
            </a:r>
            <a:r>
              <a:rPr lang="fr-FR" sz="2400" dirty="0">
                <a:solidFill>
                  <a:schemeClr val="tx1"/>
                </a:solidFill>
              </a:rPr>
              <a:t> </a:t>
            </a:r>
            <a:r>
              <a:rPr lang="fr-FR" sz="2400" dirty="0" err="1">
                <a:solidFill>
                  <a:schemeClr val="tx1"/>
                </a:solidFill>
              </a:rPr>
              <a:t>học</a:t>
            </a:r>
            <a:r>
              <a:rPr lang="fr-FR" sz="2400" dirty="0">
                <a:solidFill>
                  <a:schemeClr val="tx1"/>
                </a:solidFill>
              </a:rPr>
              <a:t>, </a:t>
            </a:r>
          </a:p>
          <a:p>
            <a:pPr algn="ctr">
              <a:defRPr/>
            </a:pPr>
            <a:r>
              <a:rPr lang="fr-FR" sz="2400" dirty="0" err="1">
                <a:solidFill>
                  <a:schemeClr val="tx1"/>
                </a:solidFill>
              </a:rPr>
              <a:t>hài</a:t>
            </a:r>
            <a:r>
              <a:rPr lang="fr-FR" sz="2400" dirty="0">
                <a:solidFill>
                  <a:schemeClr val="tx1"/>
                </a:solidFill>
              </a:rPr>
              <a:t> </a:t>
            </a:r>
            <a:r>
              <a:rPr lang="fr-FR" sz="2400" dirty="0" err="1">
                <a:solidFill>
                  <a:schemeClr val="tx1"/>
                </a:solidFill>
              </a:rPr>
              <a:t>hòa</a:t>
            </a:r>
            <a:r>
              <a:rPr lang="fr-FR" sz="2400" dirty="0">
                <a:solidFill>
                  <a:schemeClr val="tx1"/>
                </a:solidFill>
              </a:rPr>
              <a:t>, </a:t>
            </a:r>
            <a:r>
              <a:rPr lang="fr-FR" sz="2400" dirty="0" err="1">
                <a:solidFill>
                  <a:schemeClr val="tx1"/>
                </a:solidFill>
              </a:rPr>
              <a:t>cân</a:t>
            </a:r>
            <a:r>
              <a:rPr lang="fr-FR" sz="2400" dirty="0">
                <a:solidFill>
                  <a:schemeClr val="tx1"/>
                </a:solidFill>
              </a:rPr>
              <a:t> </a:t>
            </a:r>
            <a:r>
              <a:rPr lang="fr-FR" sz="2400" dirty="0" err="1">
                <a:solidFill>
                  <a:schemeClr val="tx1"/>
                </a:solidFill>
              </a:rPr>
              <a:t>đối</a:t>
            </a:r>
            <a:r>
              <a:rPr lang="fr-FR" sz="2400" dirty="0">
                <a:solidFill>
                  <a:schemeClr val="tx1"/>
                </a:solidFill>
              </a:rPr>
              <a:t> </a:t>
            </a:r>
            <a:r>
              <a:rPr lang="fr-FR" sz="2400" dirty="0" err="1">
                <a:solidFill>
                  <a:schemeClr val="tx1"/>
                </a:solidFill>
              </a:rPr>
              <a:t>và</a:t>
            </a:r>
            <a:r>
              <a:rPr lang="fr-FR" sz="2400" dirty="0">
                <a:solidFill>
                  <a:schemeClr val="tx1"/>
                </a:solidFill>
              </a:rPr>
              <a:t> </a:t>
            </a:r>
          </a:p>
          <a:p>
            <a:pPr algn="ctr">
              <a:defRPr/>
            </a:pPr>
            <a:r>
              <a:rPr lang="fr-FR" sz="2400" dirty="0" err="1">
                <a:solidFill>
                  <a:schemeClr val="tx1"/>
                </a:solidFill>
              </a:rPr>
              <a:t>chặt</a:t>
            </a:r>
            <a:r>
              <a:rPr lang="fr-FR" sz="2400" dirty="0">
                <a:solidFill>
                  <a:schemeClr val="tx1"/>
                </a:solidFill>
              </a:rPr>
              <a:t> </a:t>
            </a:r>
            <a:r>
              <a:rPr lang="fr-FR" sz="2400" dirty="0" err="1">
                <a:solidFill>
                  <a:schemeClr val="tx1"/>
                </a:solidFill>
              </a:rPr>
              <a:t>chẽ</a:t>
            </a:r>
            <a:endParaRPr lang="vi-VN" sz="2400" dirty="0">
              <a:solidFill>
                <a:schemeClr val="tx1"/>
              </a:solidFill>
            </a:endParaRPr>
          </a:p>
        </p:txBody>
      </p:sp>
      <p:sp>
        <p:nvSpPr>
          <p:cNvPr id="15368" name="Text Box 16"/>
          <p:cNvSpPr txBox="1">
            <a:spLocks noChangeArrowheads="1"/>
          </p:cNvSpPr>
          <p:nvPr/>
        </p:nvSpPr>
        <p:spPr bwMode="auto">
          <a:xfrm>
            <a:off x="1600200" y="1219200"/>
            <a:ext cx="11430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10</a:t>
            </a:r>
          </a:p>
        </p:txBody>
      </p:sp>
      <p:pic>
        <p:nvPicPr>
          <p:cNvPr id="10241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9" name="Oval 19"/>
          <p:cNvSpPr>
            <a:spLocks noChangeArrowheads="1"/>
          </p:cNvSpPr>
          <p:nvPr/>
        </p:nvSpPr>
        <p:spPr bwMode="auto">
          <a:xfrm>
            <a:off x="6145213"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537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13888"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p:cNvSpPr>
            <a:spLocks noChangeArrowheads="1"/>
          </p:cNvSpPr>
          <p:nvPr/>
        </p:nvSpPr>
        <p:spPr bwMode="auto">
          <a:xfrm>
            <a:off x="6145213"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2422" name="Oval 22"/>
          <p:cNvSpPr>
            <a:spLocks noChangeArrowheads="1"/>
          </p:cNvSpPr>
          <p:nvPr/>
        </p:nvSpPr>
        <p:spPr bwMode="auto">
          <a:xfrm>
            <a:off x="6145213"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2423" name="Oval 23"/>
          <p:cNvSpPr>
            <a:spLocks noChangeArrowheads="1"/>
          </p:cNvSpPr>
          <p:nvPr/>
        </p:nvSpPr>
        <p:spPr bwMode="auto">
          <a:xfrm>
            <a:off x="61452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2424" name="Oval 24"/>
          <p:cNvSpPr>
            <a:spLocks noChangeArrowheads="1"/>
          </p:cNvSpPr>
          <p:nvPr/>
        </p:nvSpPr>
        <p:spPr bwMode="auto">
          <a:xfrm>
            <a:off x="61452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2425" name="Oval 25"/>
          <p:cNvSpPr>
            <a:spLocks noChangeArrowheads="1"/>
          </p:cNvSpPr>
          <p:nvPr/>
        </p:nvSpPr>
        <p:spPr bwMode="auto">
          <a:xfrm>
            <a:off x="6143625"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2426" name="Oval 26"/>
          <p:cNvSpPr>
            <a:spLocks noChangeArrowheads="1"/>
          </p:cNvSpPr>
          <p:nvPr/>
        </p:nvSpPr>
        <p:spPr bwMode="auto">
          <a:xfrm>
            <a:off x="6143625"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2427" name="Text Box 27"/>
          <p:cNvSpPr txBox="1">
            <a:spLocks noChangeArrowheads="1"/>
          </p:cNvSpPr>
          <p:nvPr/>
        </p:nvSpPr>
        <p:spPr bwMode="auto">
          <a:xfrm>
            <a:off x="4800600" y="62484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2428" name="Text Box 28"/>
          <p:cNvSpPr txBox="1">
            <a:spLocks noChangeArrowheads="1"/>
          </p:cNvSpPr>
          <p:nvPr/>
        </p:nvSpPr>
        <p:spPr bwMode="auto">
          <a:xfrm>
            <a:off x="5943600" y="5997576"/>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538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1" name="Text Box 69"/>
          <p:cNvSpPr txBox="1">
            <a:spLocks noChangeArrowheads="1"/>
          </p:cNvSpPr>
          <p:nvPr/>
        </p:nvSpPr>
        <p:spPr bwMode="auto">
          <a:xfrm>
            <a:off x="2057400" y="758826"/>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400800" y="2633664"/>
            <a:ext cx="3663950" cy="1328737"/>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B. </a:t>
            </a:r>
            <a:r>
              <a:rPr lang="fr-FR" sz="2400" dirty="0" err="1">
                <a:solidFill>
                  <a:schemeClr val="tx1"/>
                </a:solidFill>
              </a:rPr>
              <a:t>Một</a:t>
            </a:r>
            <a:r>
              <a:rPr lang="fr-FR" sz="2400" dirty="0">
                <a:solidFill>
                  <a:schemeClr val="tx1"/>
                </a:solidFill>
              </a:rPr>
              <a:t> </a:t>
            </a:r>
            <a:r>
              <a:rPr lang="fr-FR" sz="2400" dirty="0" err="1">
                <a:solidFill>
                  <a:schemeClr val="tx1"/>
                </a:solidFill>
              </a:rPr>
              <a:t>cách</a:t>
            </a:r>
            <a:r>
              <a:rPr lang="fr-FR" sz="2400" dirty="0">
                <a:solidFill>
                  <a:schemeClr val="tx1"/>
                </a:solidFill>
              </a:rPr>
              <a:t> </a:t>
            </a:r>
            <a:r>
              <a:rPr lang="fr-FR" sz="2400" dirty="0" err="1">
                <a:solidFill>
                  <a:schemeClr val="tx1"/>
                </a:solidFill>
              </a:rPr>
              <a:t>cụ</a:t>
            </a:r>
            <a:r>
              <a:rPr lang="fr-FR" sz="2400" dirty="0">
                <a:solidFill>
                  <a:schemeClr val="tx1"/>
                </a:solidFill>
              </a:rPr>
              <a:t> </a:t>
            </a:r>
            <a:r>
              <a:rPr lang="fr-FR" sz="2400" dirty="0" err="1">
                <a:solidFill>
                  <a:schemeClr val="tx1"/>
                </a:solidFill>
              </a:rPr>
              <a:t>thể</a:t>
            </a:r>
            <a:r>
              <a:rPr lang="fr-FR" sz="2400" dirty="0">
                <a:solidFill>
                  <a:schemeClr val="tx1"/>
                </a:solidFill>
              </a:rPr>
              <a:t>, </a:t>
            </a:r>
          </a:p>
          <a:p>
            <a:pPr algn="ctr">
              <a:defRPr/>
            </a:pPr>
            <a:r>
              <a:rPr lang="fr-FR" sz="2400" dirty="0" err="1">
                <a:solidFill>
                  <a:schemeClr val="tx1"/>
                </a:solidFill>
              </a:rPr>
              <a:t>khoa</a:t>
            </a:r>
            <a:r>
              <a:rPr lang="fr-FR" sz="2400" dirty="0">
                <a:solidFill>
                  <a:schemeClr val="tx1"/>
                </a:solidFill>
              </a:rPr>
              <a:t> </a:t>
            </a:r>
            <a:r>
              <a:rPr lang="fr-FR" sz="2400" dirty="0" err="1">
                <a:solidFill>
                  <a:schemeClr val="tx1"/>
                </a:solidFill>
              </a:rPr>
              <a:t>học</a:t>
            </a:r>
            <a:r>
              <a:rPr lang="fr-FR" sz="2400" dirty="0">
                <a:solidFill>
                  <a:schemeClr val="tx1"/>
                </a:solidFill>
              </a:rPr>
              <a:t>, </a:t>
            </a:r>
            <a:r>
              <a:rPr lang="fr-FR" sz="2400" dirty="0" err="1">
                <a:solidFill>
                  <a:schemeClr val="tx1"/>
                </a:solidFill>
              </a:rPr>
              <a:t>thống</a:t>
            </a:r>
            <a:r>
              <a:rPr lang="fr-FR" sz="2400" dirty="0">
                <a:solidFill>
                  <a:schemeClr val="tx1"/>
                </a:solidFill>
              </a:rPr>
              <a:t> </a:t>
            </a:r>
            <a:r>
              <a:rPr lang="fr-FR" sz="2400" dirty="0" err="1">
                <a:solidFill>
                  <a:schemeClr val="tx1"/>
                </a:solidFill>
              </a:rPr>
              <a:t>nhất</a:t>
            </a:r>
            <a:r>
              <a:rPr lang="fr-FR" sz="2400" dirty="0">
                <a:solidFill>
                  <a:schemeClr val="tx1"/>
                </a:solidFill>
              </a:rPr>
              <a:t> </a:t>
            </a:r>
          </a:p>
          <a:p>
            <a:pPr algn="ctr">
              <a:defRPr/>
            </a:pPr>
            <a:r>
              <a:rPr lang="fr-FR" sz="2400" dirty="0" err="1">
                <a:solidFill>
                  <a:schemeClr val="tx1"/>
                </a:solidFill>
              </a:rPr>
              <a:t>và</a:t>
            </a:r>
            <a:r>
              <a:rPr lang="fr-FR" sz="2400" dirty="0">
                <a:solidFill>
                  <a:schemeClr val="tx1"/>
                </a:solidFill>
              </a:rPr>
              <a:t> </a:t>
            </a:r>
            <a:r>
              <a:rPr lang="fr-FR" sz="2400" dirty="0" err="1">
                <a:solidFill>
                  <a:schemeClr val="tx1"/>
                </a:solidFill>
              </a:rPr>
              <a:t>cân</a:t>
            </a:r>
            <a:r>
              <a:rPr lang="fr-FR" sz="2400" dirty="0">
                <a:solidFill>
                  <a:schemeClr val="tx1"/>
                </a:solidFill>
              </a:rPr>
              <a:t> </a:t>
            </a:r>
            <a:r>
              <a:rPr lang="fr-FR" sz="2400" dirty="0" err="1">
                <a:solidFill>
                  <a:schemeClr val="tx1"/>
                </a:solidFill>
              </a:rPr>
              <a:t>đối</a:t>
            </a:r>
            <a:endParaRPr lang="vi-VN" sz="2400" dirty="0">
              <a:solidFill>
                <a:schemeClr val="tx1"/>
              </a:solidFill>
            </a:endParaRPr>
          </a:p>
        </p:txBody>
      </p:sp>
      <p:sp>
        <p:nvSpPr>
          <p:cNvPr id="28" name="AutoShape 13"/>
          <p:cNvSpPr>
            <a:spLocks noChangeArrowheads="1"/>
          </p:cNvSpPr>
          <p:nvPr/>
        </p:nvSpPr>
        <p:spPr bwMode="auto">
          <a:xfrm>
            <a:off x="6400800" y="4191000"/>
            <a:ext cx="3663950" cy="13462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D. </a:t>
            </a:r>
            <a:r>
              <a:rPr lang="fr-FR" sz="2400" dirty="0" err="1">
                <a:solidFill>
                  <a:schemeClr val="tx1"/>
                </a:solidFill>
              </a:rPr>
              <a:t>Một</a:t>
            </a:r>
            <a:r>
              <a:rPr lang="fr-FR" sz="2400" dirty="0">
                <a:solidFill>
                  <a:schemeClr val="tx1"/>
                </a:solidFill>
              </a:rPr>
              <a:t> </a:t>
            </a:r>
            <a:r>
              <a:rPr lang="fr-FR" sz="2400" dirty="0" err="1">
                <a:solidFill>
                  <a:schemeClr val="tx1"/>
                </a:solidFill>
              </a:rPr>
              <a:t>cách</a:t>
            </a:r>
            <a:r>
              <a:rPr lang="fr-FR" sz="2400" dirty="0">
                <a:solidFill>
                  <a:schemeClr val="tx1"/>
                </a:solidFill>
              </a:rPr>
              <a:t> </a:t>
            </a:r>
            <a:r>
              <a:rPr lang="fr-FR" sz="2400" dirty="0" err="1">
                <a:solidFill>
                  <a:schemeClr val="tx1"/>
                </a:solidFill>
              </a:rPr>
              <a:t>cụ</a:t>
            </a:r>
            <a:r>
              <a:rPr lang="fr-FR" sz="2400" dirty="0">
                <a:solidFill>
                  <a:schemeClr val="tx1"/>
                </a:solidFill>
              </a:rPr>
              <a:t> </a:t>
            </a:r>
            <a:r>
              <a:rPr lang="fr-FR" sz="2400" dirty="0" err="1">
                <a:solidFill>
                  <a:schemeClr val="tx1"/>
                </a:solidFill>
              </a:rPr>
              <a:t>thể</a:t>
            </a:r>
            <a:r>
              <a:rPr lang="fr-FR" sz="2400" dirty="0">
                <a:solidFill>
                  <a:schemeClr val="tx1"/>
                </a:solidFill>
              </a:rPr>
              <a:t>, </a:t>
            </a:r>
          </a:p>
          <a:p>
            <a:pPr algn="ctr">
              <a:defRPr/>
            </a:pPr>
            <a:r>
              <a:rPr lang="fr-FR" sz="2400" dirty="0" err="1">
                <a:solidFill>
                  <a:schemeClr val="tx1"/>
                </a:solidFill>
              </a:rPr>
              <a:t>chặt</a:t>
            </a:r>
            <a:r>
              <a:rPr lang="fr-FR" sz="2400" dirty="0">
                <a:solidFill>
                  <a:schemeClr val="tx1"/>
                </a:solidFill>
              </a:rPr>
              <a:t> </a:t>
            </a:r>
            <a:r>
              <a:rPr lang="fr-FR" sz="2400" dirty="0" err="1">
                <a:solidFill>
                  <a:schemeClr val="tx1"/>
                </a:solidFill>
              </a:rPr>
              <a:t>chẽ</a:t>
            </a:r>
            <a:r>
              <a:rPr lang="fr-FR" sz="2400" dirty="0">
                <a:solidFill>
                  <a:schemeClr val="tx1"/>
                </a:solidFill>
              </a:rPr>
              <a:t>, </a:t>
            </a:r>
            <a:r>
              <a:rPr lang="fr-FR" sz="2400" dirty="0" err="1">
                <a:solidFill>
                  <a:schemeClr val="tx1"/>
                </a:solidFill>
              </a:rPr>
              <a:t>cân</a:t>
            </a:r>
            <a:r>
              <a:rPr lang="fr-FR" sz="2400" dirty="0">
                <a:solidFill>
                  <a:schemeClr val="tx1"/>
                </a:solidFill>
              </a:rPr>
              <a:t> </a:t>
            </a:r>
            <a:r>
              <a:rPr lang="fr-FR" sz="2400" dirty="0" err="1">
                <a:solidFill>
                  <a:schemeClr val="tx1"/>
                </a:solidFill>
              </a:rPr>
              <a:t>đối</a:t>
            </a:r>
            <a:r>
              <a:rPr lang="fr-FR" sz="2400" dirty="0">
                <a:solidFill>
                  <a:schemeClr val="tx1"/>
                </a:solidFill>
              </a:rPr>
              <a:t> </a:t>
            </a:r>
            <a:r>
              <a:rPr lang="fr-FR" sz="2400" dirty="0" err="1">
                <a:solidFill>
                  <a:schemeClr val="tx1"/>
                </a:solidFill>
              </a:rPr>
              <a:t>và</a:t>
            </a:r>
            <a:endParaRPr lang="fr-FR" sz="2400" dirty="0">
              <a:solidFill>
                <a:schemeClr val="tx1"/>
              </a:solidFill>
            </a:endParaRPr>
          </a:p>
          <a:p>
            <a:pPr algn="ctr">
              <a:defRPr/>
            </a:pPr>
            <a:r>
              <a:rPr lang="fr-FR" sz="2400" dirty="0">
                <a:solidFill>
                  <a:schemeClr val="tx1"/>
                </a:solidFill>
              </a:rPr>
              <a:t> </a:t>
            </a:r>
            <a:r>
              <a:rPr lang="fr-FR" sz="2400" dirty="0" err="1">
                <a:solidFill>
                  <a:schemeClr val="tx1"/>
                </a:solidFill>
              </a:rPr>
              <a:t>hài</a:t>
            </a:r>
            <a:r>
              <a:rPr lang="fr-FR" sz="2400" dirty="0">
                <a:solidFill>
                  <a:schemeClr val="tx1"/>
                </a:solidFill>
              </a:rPr>
              <a:t> </a:t>
            </a:r>
            <a:r>
              <a:rPr lang="fr-FR" sz="2400" dirty="0" err="1">
                <a:solidFill>
                  <a:schemeClr val="tx1"/>
                </a:solidFill>
              </a:rPr>
              <a:t>hòa</a:t>
            </a:r>
            <a:endParaRPr lang="vi-VN" sz="2400" dirty="0">
              <a:solidFill>
                <a:schemeClr val="tx1"/>
              </a:solidFill>
            </a:endParaRPr>
          </a:p>
        </p:txBody>
      </p:sp>
      <p:pic>
        <p:nvPicPr>
          <p:cNvPr id="1538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3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3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3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3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83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240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2418"/>
                </p:tgtEl>
              </p:cMediaNode>
            </p:audio>
            <p:seq concurrent="1" nextAc="seek">
              <p:cTn id="38" restart="whenNotActive" fill="hold" evtFilter="cancelBubble" nodeType="interactiveSeq">
                <p:stCondLst>
                  <p:cond evt="onClick" delay="0">
                    <p:tgtEl>
                      <p:spTgt spid="10242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242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2426"/>
                                        </p:tgtEl>
                                      </p:cBhvr>
                                    </p:animEffect>
                                    <p:set>
                                      <p:cBhvr>
                                        <p:cTn id="46"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2425"/>
                                        </p:tgtEl>
                                      </p:cBhvr>
                                    </p:animEffect>
                                    <p:set>
                                      <p:cBhvr>
                                        <p:cTn id="50"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2424"/>
                                        </p:tgtEl>
                                      </p:cBhvr>
                                    </p:animEffect>
                                    <p:set>
                                      <p:cBhvr>
                                        <p:cTn id="54"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2423"/>
                                        </p:tgtEl>
                                      </p:cBhvr>
                                    </p:animEffect>
                                    <p:set>
                                      <p:cBhvr>
                                        <p:cTn id="58"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2422"/>
                                        </p:tgtEl>
                                      </p:cBhvr>
                                    </p:animEffect>
                                    <p:set>
                                      <p:cBhvr>
                                        <p:cTn id="62"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2421"/>
                                        </p:tgtEl>
                                      </p:cBhvr>
                                    </p:animEffect>
                                    <p:set>
                                      <p:cBhvr>
                                        <p:cTn id="66"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2419"/>
                                        </p:tgtEl>
                                      </p:cBhvr>
                                    </p:animEffect>
                                    <p:set>
                                      <p:cBhvr>
                                        <p:cTn id="70"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2402"/>
                                        </p:tgtEl>
                                      </p:cBhvr>
                                    </p:animEffect>
                                    <p:set>
                                      <p:cBhvr>
                                        <p:cTn id="74"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342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01964" y="1219201"/>
            <a:ext cx="69040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Kinh tế, quốc phòng, an ninh có mối quan hệ với nhau, trong đó:</a:t>
            </a:r>
            <a:endParaRPr lang="en-US" altLang="en-US" sz="2400" b="1" i="1"/>
          </a:p>
        </p:txBody>
      </p:sp>
      <p:sp>
        <p:nvSpPr>
          <p:cNvPr id="65541" name="AutoShape 5"/>
          <p:cNvSpPr>
            <a:spLocks noChangeArrowheads="1"/>
          </p:cNvSpPr>
          <p:nvPr/>
        </p:nvSpPr>
        <p:spPr bwMode="auto">
          <a:xfrm>
            <a:off x="1819276" y="2286000"/>
            <a:ext cx="4162425" cy="12954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rPr>
              <a:t>Quốc</a:t>
            </a:r>
            <a:r>
              <a:rPr lang="en-US" sz="2400" dirty="0">
                <a:latin typeface="Arial" charset="0"/>
              </a:rPr>
              <a:t> </a:t>
            </a:r>
            <a:r>
              <a:rPr lang="en-US" sz="2400" dirty="0" err="1">
                <a:latin typeface="Arial" charset="0"/>
              </a:rPr>
              <a:t>phòng</a:t>
            </a:r>
            <a:r>
              <a:rPr lang="en-US" sz="2400" dirty="0">
                <a:latin typeface="Arial" charset="0"/>
              </a:rPr>
              <a:t> - an </a:t>
            </a:r>
            <a:r>
              <a:rPr lang="en-US" sz="2400" dirty="0" err="1">
                <a:latin typeface="Arial" charset="0"/>
              </a:rPr>
              <a:t>ninh</a:t>
            </a:r>
            <a:r>
              <a:rPr lang="en-US" sz="2400" dirty="0">
                <a:latin typeface="Arial" charset="0"/>
              </a:rPr>
              <a:t> </a:t>
            </a:r>
          </a:p>
          <a:p>
            <a:pPr algn="ctr">
              <a:defRPr/>
            </a:pPr>
            <a:r>
              <a:rPr lang="en-US" sz="2400" dirty="0" err="1">
                <a:latin typeface="Arial" charset="0"/>
              </a:rPr>
              <a:t>tác</a:t>
            </a:r>
            <a:r>
              <a:rPr lang="en-US" sz="2400" dirty="0">
                <a:latin typeface="Arial" charset="0"/>
              </a:rPr>
              <a:t> </a:t>
            </a:r>
            <a:r>
              <a:rPr lang="en-US" sz="2400" dirty="0" err="1">
                <a:latin typeface="Arial" charset="0"/>
              </a:rPr>
              <a:t>động</a:t>
            </a:r>
            <a:r>
              <a:rPr lang="en-US" sz="2400" dirty="0">
                <a:latin typeface="Arial" charset="0"/>
              </a:rPr>
              <a:t> </a:t>
            </a:r>
            <a:r>
              <a:rPr lang="en-US" sz="2400" dirty="0" err="1">
                <a:latin typeface="Arial" charset="0"/>
              </a:rPr>
              <a:t>trở</a:t>
            </a:r>
            <a:r>
              <a:rPr lang="en-US" sz="2400" dirty="0">
                <a:latin typeface="Arial" charset="0"/>
              </a:rPr>
              <a:t> </a:t>
            </a:r>
            <a:r>
              <a:rPr lang="en-US" sz="2400" dirty="0" err="1">
                <a:latin typeface="Arial" charset="0"/>
              </a:rPr>
              <a:t>lại</a:t>
            </a:r>
            <a:r>
              <a:rPr lang="en-US" sz="2400" dirty="0">
                <a:latin typeface="Arial" charset="0"/>
              </a:rPr>
              <a:t> </a:t>
            </a:r>
            <a:r>
              <a:rPr lang="en-US" sz="2400" dirty="0" err="1">
                <a:latin typeface="Arial" charset="0"/>
              </a:rPr>
              <a:t>kinh</a:t>
            </a:r>
            <a:r>
              <a:rPr lang="en-US" sz="2400" dirty="0">
                <a:latin typeface="Arial" charset="0"/>
              </a:rPr>
              <a:t> </a:t>
            </a:r>
            <a:r>
              <a:rPr lang="en-US" sz="2400" dirty="0" err="1">
                <a:latin typeface="Arial" charset="0"/>
              </a:rPr>
              <a:t>tế</a:t>
            </a:r>
            <a:r>
              <a:rPr lang="en-US" sz="2400" dirty="0">
                <a:latin typeface="Arial" charset="0"/>
              </a:rPr>
              <a:t> - </a:t>
            </a:r>
            <a:r>
              <a:rPr lang="en-US" sz="2400" dirty="0" err="1">
                <a:latin typeface="Arial" charset="0"/>
              </a:rPr>
              <a:t>xã</a:t>
            </a:r>
            <a:endParaRPr lang="en-US" sz="2400" dirty="0">
              <a:latin typeface="Arial" charset="0"/>
            </a:endParaRPr>
          </a:p>
          <a:p>
            <a:pPr algn="ctr">
              <a:defRPr/>
            </a:pPr>
            <a:r>
              <a:rPr lang="en-US" sz="2400" dirty="0" err="1">
                <a:latin typeface="Arial" charset="0"/>
              </a:rPr>
              <a:t>hội</a:t>
            </a:r>
            <a:r>
              <a:rPr lang="en-US" sz="2400" dirty="0">
                <a:latin typeface="Arial" charset="0"/>
              </a:rPr>
              <a:t> </a:t>
            </a:r>
            <a:r>
              <a:rPr lang="en-US" sz="2400" dirty="0" err="1">
                <a:latin typeface="Arial" charset="0"/>
              </a:rPr>
              <a:t>cả</a:t>
            </a:r>
            <a:r>
              <a:rPr lang="en-US" sz="2400" dirty="0">
                <a:latin typeface="Arial" charset="0"/>
              </a:rPr>
              <a:t> </a:t>
            </a:r>
            <a:r>
              <a:rPr lang="en-US" sz="2400" dirty="0" err="1">
                <a:latin typeface="Arial" charset="0"/>
              </a:rPr>
              <a:t>tích</a:t>
            </a:r>
            <a:r>
              <a:rPr lang="en-US" sz="2400" dirty="0">
                <a:latin typeface="Arial" charset="0"/>
              </a:rPr>
              <a:t> </a:t>
            </a:r>
            <a:r>
              <a:rPr lang="en-US" sz="2400" dirty="0" err="1">
                <a:latin typeface="Arial" charset="0"/>
              </a:rPr>
              <a:t>cực</a:t>
            </a:r>
            <a:r>
              <a:rPr lang="en-US" sz="2400" dirty="0">
                <a:latin typeface="Arial" charset="0"/>
              </a:rPr>
              <a:t> </a:t>
            </a:r>
            <a:r>
              <a:rPr lang="en-US" sz="2400" dirty="0" err="1">
                <a:latin typeface="Arial" charset="0"/>
              </a:rPr>
              <a:t>và</a:t>
            </a:r>
            <a:r>
              <a:rPr lang="en-US" sz="2400" dirty="0">
                <a:latin typeface="Arial" charset="0"/>
              </a:rPr>
              <a:t> </a:t>
            </a:r>
            <a:r>
              <a:rPr lang="en-US" sz="2400" dirty="0" err="1">
                <a:latin typeface="Arial" charset="0"/>
              </a:rPr>
              <a:t>tiêu</a:t>
            </a:r>
            <a:r>
              <a:rPr lang="en-US" sz="2400" dirty="0">
                <a:latin typeface="Arial" charset="0"/>
              </a:rPr>
              <a:t> </a:t>
            </a:r>
            <a:r>
              <a:rPr lang="en-US" sz="2400" dirty="0" err="1">
                <a:latin typeface="Arial" charset="0"/>
              </a:rPr>
              <a:t>cực</a:t>
            </a:r>
            <a:endParaRPr lang="en-US" sz="2400" dirty="0">
              <a:latin typeface="Arial" charset="0"/>
            </a:endParaRPr>
          </a:p>
        </p:txBody>
      </p:sp>
      <p:sp>
        <p:nvSpPr>
          <p:cNvPr id="65549" name="AutoShape 13"/>
          <p:cNvSpPr>
            <a:spLocks noChangeArrowheads="1"/>
          </p:cNvSpPr>
          <p:nvPr/>
        </p:nvSpPr>
        <p:spPr bwMode="auto">
          <a:xfrm>
            <a:off x="6172200" y="3886200"/>
            <a:ext cx="4267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D. Kinh tế tác động cả tích</a:t>
            </a:r>
          </a:p>
          <a:p>
            <a:pPr algn="ctr" eaLnBrk="1" hangingPunct="1">
              <a:spcBef>
                <a:spcPct val="0"/>
              </a:spcBef>
              <a:buFontTx/>
              <a:buNone/>
            </a:pPr>
            <a:r>
              <a:rPr lang="en-US" altLang="en-US" sz="2400"/>
              <a:t> cực và tiêu cực đến sự phát </a:t>
            </a:r>
          </a:p>
          <a:p>
            <a:pPr algn="ctr" eaLnBrk="1" hangingPunct="1">
              <a:spcBef>
                <a:spcPct val="0"/>
              </a:spcBef>
              <a:buFontTx/>
              <a:buNone/>
            </a:pPr>
            <a:r>
              <a:rPr lang="en-US" altLang="en-US" sz="2400"/>
              <a:t>triển quốc phòng - an ninh</a:t>
            </a:r>
            <a:endParaRPr lang="en-US" altLang="en-US" sz="2800" b="1">
              <a:latin typeface="Times New Roman" panose="02020603050405020304" pitchFamily="18" charset="0"/>
              <a:cs typeface="Times New Roman" panose="02020603050405020304" pitchFamily="18" charset="0"/>
            </a:endParaRPr>
          </a:p>
        </p:txBody>
      </p:sp>
      <p:sp>
        <p:nvSpPr>
          <p:cNvPr id="16392" name="Text Box 16"/>
          <p:cNvSpPr txBox="1">
            <a:spLocks noChangeArrowheads="1"/>
          </p:cNvSpPr>
          <p:nvPr/>
        </p:nvSpPr>
        <p:spPr bwMode="auto">
          <a:xfrm>
            <a:off x="1858963" y="14478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11</a:t>
            </a:r>
          </a:p>
        </p:txBody>
      </p:sp>
      <p:pic>
        <p:nvPicPr>
          <p:cNvPr id="10344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3" name="Oval 19"/>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639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3446" name="Oval 22"/>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3447" name="Oval 23"/>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3448" name="Oval 24"/>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3449" name="Oval 25"/>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3450" name="Oval 26"/>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3451" name="Text Box 27"/>
          <p:cNvSpPr txBox="1">
            <a:spLocks noChangeArrowheads="1"/>
          </p:cNvSpPr>
          <p:nvPr/>
        </p:nvSpPr>
        <p:spPr bwMode="auto">
          <a:xfrm>
            <a:off x="4800601" y="6186488"/>
            <a:ext cx="10207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3452" name="Text Box 28"/>
          <p:cNvSpPr txBox="1">
            <a:spLocks noChangeArrowheads="1"/>
          </p:cNvSpPr>
          <p:nvPr/>
        </p:nvSpPr>
        <p:spPr bwMode="auto">
          <a:xfrm>
            <a:off x="57912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640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5" name="Text Box 69"/>
          <p:cNvSpPr txBox="1">
            <a:spLocks noChangeArrowheads="1"/>
          </p:cNvSpPr>
          <p:nvPr/>
        </p:nvSpPr>
        <p:spPr bwMode="auto">
          <a:xfrm>
            <a:off x="2057400" y="838201"/>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9276" y="95250"/>
            <a:ext cx="13049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72200" y="2286000"/>
            <a:ext cx="4267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Kinh tế tác động ảnh</a:t>
            </a:r>
          </a:p>
          <a:p>
            <a:pPr algn="ctr" eaLnBrk="1" hangingPunct="1">
              <a:spcBef>
                <a:spcPct val="0"/>
              </a:spcBef>
              <a:buFontTx/>
              <a:buNone/>
            </a:pPr>
            <a:r>
              <a:rPr lang="en-US" altLang="en-US" sz="2400"/>
              <a:t> hưởng rất lớn đến sự phát triển</a:t>
            </a:r>
          </a:p>
          <a:p>
            <a:pPr algn="ctr" eaLnBrk="1" hangingPunct="1">
              <a:spcBef>
                <a:spcPct val="0"/>
              </a:spcBef>
              <a:buFontTx/>
              <a:buNone/>
            </a:pPr>
            <a:r>
              <a:rPr lang="en-US" altLang="en-US" sz="2400"/>
              <a:t> của quốc phòng - an ninh</a:t>
            </a:r>
            <a:endParaRPr lang="vi-VN" altLang="en-US" sz="2400" b="1"/>
          </a:p>
        </p:txBody>
      </p:sp>
      <p:sp>
        <p:nvSpPr>
          <p:cNvPr id="28" name="AutoShape 13"/>
          <p:cNvSpPr>
            <a:spLocks noChangeArrowheads="1"/>
          </p:cNvSpPr>
          <p:nvPr/>
        </p:nvSpPr>
        <p:spPr bwMode="auto">
          <a:xfrm>
            <a:off x="1819276" y="3886200"/>
            <a:ext cx="416242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Quốc phòng - an ninh</a:t>
            </a:r>
          </a:p>
          <a:p>
            <a:pPr algn="ctr" eaLnBrk="1" hangingPunct="1">
              <a:spcBef>
                <a:spcPct val="0"/>
              </a:spcBef>
              <a:buFontTx/>
              <a:buNone/>
            </a:pPr>
            <a:r>
              <a:rPr lang="en-US" altLang="en-US" sz="2400"/>
              <a:t> chỉ tác động tích cực là chủ</a:t>
            </a:r>
          </a:p>
          <a:p>
            <a:pPr algn="ctr" eaLnBrk="1" hangingPunct="1">
              <a:spcBef>
                <a:spcPct val="0"/>
              </a:spcBef>
              <a:buFontTx/>
              <a:buNone/>
            </a:pPr>
            <a:r>
              <a:rPr lang="en-US" altLang="en-US" sz="2400"/>
              <a:t> yếu đến kinh tế - xã hội</a:t>
            </a:r>
            <a:endParaRPr lang="vi-VN" altLang="en-US" sz="2400" b="1"/>
          </a:p>
        </p:txBody>
      </p:sp>
      <p:pic>
        <p:nvPicPr>
          <p:cNvPr id="1641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0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nodeType="afterGroup">
                            <p:stCondLst>
                              <p:cond delay="4040"/>
                            </p:stCondLst>
                            <p:childTnLst>
                              <p:par>
                                <p:cTn id="21" presetID="4" presetClass="entr" presetSubtype="32"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childTnLst>
                          </p:cTn>
                        </p:par>
                        <p:par>
                          <p:cTn id="24" fill="hold" nodeType="afterGroup">
                            <p:stCondLst>
                              <p:cond delay="504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103429"/>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103442"/>
                </p:tgtEl>
              </p:cMediaNode>
            </p:audio>
            <p:seq concurrent="1" nextAc="seek">
              <p:cTn id="37" restart="whenNotActive" fill="hold" evtFilter="cancelBubble" nodeType="interactiveSeq">
                <p:stCondLst>
                  <p:cond evt="onClick" delay="0">
                    <p:tgtEl>
                      <p:spTgt spid="103451"/>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03452"/>
                                        </p:tgtEl>
                                        <p:attrNameLst>
                                          <p:attrName>style.visibility</p:attrName>
                                        </p:attrNameLst>
                                      </p:cBhvr>
                                      <p:to>
                                        <p:strVal val="hidden"/>
                                      </p:to>
                                    </p:set>
                                  </p:childTnLst>
                                </p:cTn>
                              </p:par>
                            </p:childTnLst>
                          </p:cTn>
                        </p:par>
                        <p:par>
                          <p:cTn id="42" fill="hold" nodeType="afterGroup">
                            <p:stCondLst>
                              <p:cond delay="0"/>
                            </p:stCondLst>
                            <p:childTnLst>
                              <p:par>
                                <p:cTn id="43" presetID="4" presetClass="exit" presetSubtype="16" fill="hold" grpId="0" nodeType="afterEffect">
                                  <p:stCondLst>
                                    <p:cond delay="1000"/>
                                  </p:stCondLst>
                                  <p:childTnLst>
                                    <p:animEffect transition="out" filter="box(in)">
                                      <p:cBhvr>
                                        <p:cTn id="44" dur="500"/>
                                        <p:tgtEl>
                                          <p:spTgt spid="103450"/>
                                        </p:tgtEl>
                                      </p:cBhvr>
                                    </p:animEffect>
                                    <p:set>
                                      <p:cBhvr>
                                        <p:cTn id="45"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1500"/>
                            </p:stCondLst>
                            <p:childTnLst>
                              <p:par>
                                <p:cTn id="47" presetID="4" presetClass="exit" presetSubtype="16" fill="hold" grpId="0" nodeType="afterEffect">
                                  <p:stCondLst>
                                    <p:cond delay="1000"/>
                                  </p:stCondLst>
                                  <p:childTnLst>
                                    <p:animEffect transition="out" filter="box(in)">
                                      <p:cBhvr>
                                        <p:cTn id="48" dur="500"/>
                                        <p:tgtEl>
                                          <p:spTgt spid="103449"/>
                                        </p:tgtEl>
                                      </p:cBhvr>
                                    </p:animEffect>
                                    <p:set>
                                      <p:cBhvr>
                                        <p:cTn id="49"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3000"/>
                            </p:stCondLst>
                            <p:childTnLst>
                              <p:par>
                                <p:cTn id="51" presetID="4" presetClass="exit" presetSubtype="16" fill="hold" grpId="0" nodeType="afterEffect">
                                  <p:stCondLst>
                                    <p:cond delay="1000"/>
                                  </p:stCondLst>
                                  <p:childTnLst>
                                    <p:animEffect transition="out" filter="box(in)">
                                      <p:cBhvr>
                                        <p:cTn id="52" dur="500"/>
                                        <p:tgtEl>
                                          <p:spTgt spid="103448"/>
                                        </p:tgtEl>
                                      </p:cBhvr>
                                    </p:animEffect>
                                    <p:set>
                                      <p:cBhvr>
                                        <p:cTn id="53"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4500"/>
                            </p:stCondLst>
                            <p:childTnLst>
                              <p:par>
                                <p:cTn id="55" presetID="4" presetClass="exit" presetSubtype="16" fill="hold" grpId="0" nodeType="afterEffect">
                                  <p:stCondLst>
                                    <p:cond delay="1000"/>
                                  </p:stCondLst>
                                  <p:childTnLst>
                                    <p:animEffect transition="out" filter="box(in)">
                                      <p:cBhvr>
                                        <p:cTn id="56" dur="500"/>
                                        <p:tgtEl>
                                          <p:spTgt spid="103447"/>
                                        </p:tgtEl>
                                      </p:cBhvr>
                                    </p:animEffect>
                                    <p:set>
                                      <p:cBhvr>
                                        <p:cTn id="57"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6000"/>
                            </p:stCondLst>
                            <p:childTnLst>
                              <p:par>
                                <p:cTn id="59" presetID="4" presetClass="exit" presetSubtype="16" fill="hold" grpId="0" nodeType="afterEffect">
                                  <p:stCondLst>
                                    <p:cond delay="1000"/>
                                  </p:stCondLst>
                                  <p:childTnLst>
                                    <p:animEffect transition="out" filter="box(in)">
                                      <p:cBhvr>
                                        <p:cTn id="60" dur="500"/>
                                        <p:tgtEl>
                                          <p:spTgt spid="103446"/>
                                        </p:tgtEl>
                                      </p:cBhvr>
                                    </p:animEffect>
                                    <p:set>
                                      <p:cBhvr>
                                        <p:cTn id="61"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7500"/>
                            </p:stCondLst>
                            <p:childTnLst>
                              <p:par>
                                <p:cTn id="63" presetID="4" presetClass="exit" presetSubtype="16" fill="hold" grpId="0" nodeType="afterEffect">
                                  <p:stCondLst>
                                    <p:cond delay="1000"/>
                                  </p:stCondLst>
                                  <p:childTnLst>
                                    <p:animEffect transition="out" filter="box(in)">
                                      <p:cBhvr>
                                        <p:cTn id="64" dur="500"/>
                                        <p:tgtEl>
                                          <p:spTgt spid="103445"/>
                                        </p:tgtEl>
                                      </p:cBhvr>
                                    </p:animEffect>
                                    <p:set>
                                      <p:cBhvr>
                                        <p:cTn id="65"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9000"/>
                            </p:stCondLst>
                            <p:childTnLst>
                              <p:par>
                                <p:cTn id="67" presetID="4" presetClass="exit" presetSubtype="16" fill="hold" grpId="0" nodeType="afterEffect">
                                  <p:stCondLst>
                                    <p:cond delay="1000"/>
                                  </p:stCondLst>
                                  <p:childTnLst>
                                    <p:animEffect transition="out" filter="box(in)">
                                      <p:cBhvr>
                                        <p:cTn id="68" dur="500"/>
                                        <p:tgtEl>
                                          <p:spTgt spid="103443"/>
                                        </p:tgtEl>
                                      </p:cBhvr>
                                    </p:animEffect>
                                    <p:set>
                                      <p:cBhvr>
                                        <p:cTn id="69"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4" name="beep.wav"/>
                                        </p:tgtEl>
                                      </p:cMediaNode>
                                    </p:audio>
                                  </p:subTnLst>
                                </p:cTn>
                              </p:par>
                            </p:childTnLst>
                          </p:cTn>
                        </p:par>
                        <p:par>
                          <p:cTn id="70" fill="hold" nodeType="afterGroup">
                            <p:stCondLst>
                              <p:cond delay="10500"/>
                            </p:stCondLst>
                            <p:childTnLst>
                              <p:par>
                                <p:cTn id="71" presetID="4" presetClass="exit" presetSubtype="16" fill="hold" grpId="0" nodeType="afterEffect">
                                  <p:stCondLst>
                                    <p:cond delay="500"/>
                                  </p:stCondLst>
                                  <p:childTnLst>
                                    <p:animEffect transition="out" filter="box(in)">
                                      <p:cBhvr>
                                        <p:cTn id="72" dur="500"/>
                                        <p:tgtEl>
                                          <p:spTgt spid="103426"/>
                                        </p:tgtEl>
                                      </p:cBhvr>
                                    </p:animEffect>
                                    <p:set>
                                      <p:cBhvr>
                                        <p:cTn id="73"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71"/>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p:cNvSpPr>
            <a:spLocks noChangeArrowheads="1"/>
          </p:cNvSpPr>
          <p:nvPr/>
        </p:nvSpPr>
        <p:spPr bwMode="auto">
          <a:xfrm>
            <a:off x="6172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445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89276" y="1143000"/>
            <a:ext cx="6969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“Hoạt động quốc phòng - an ninh có thể dẫn đến hủy hoại môi trường sinh thái</a:t>
            </a:r>
            <a:r>
              <a:rPr lang="en-US" altLang="en-US" sz="2400"/>
              <a:t>” là một trong những tác động:</a:t>
            </a:r>
          </a:p>
        </p:txBody>
      </p:sp>
      <p:sp>
        <p:nvSpPr>
          <p:cNvPr id="65541" name="AutoShape 5"/>
          <p:cNvSpPr>
            <a:spLocks noChangeArrowheads="1"/>
          </p:cNvSpPr>
          <p:nvPr/>
        </p:nvSpPr>
        <p:spPr bwMode="auto">
          <a:xfrm>
            <a:off x="6248400" y="4108450"/>
            <a:ext cx="3962400" cy="13779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Tiêu cực của quốc </a:t>
            </a:r>
          </a:p>
          <a:p>
            <a:pPr algn="ctr">
              <a:spcBef>
                <a:spcPct val="0"/>
              </a:spcBef>
              <a:buFontTx/>
              <a:buNone/>
            </a:pPr>
            <a:r>
              <a:rPr lang="en-US" altLang="en-US" sz="2400"/>
              <a:t>phòng - an ninh đối với </a:t>
            </a:r>
          </a:p>
          <a:p>
            <a:pPr algn="ctr">
              <a:spcBef>
                <a:spcPct val="0"/>
              </a:spcBef>
              <a:buFontTx/>
              <a:buNone/>
            </a:pPr>
            <a:r>
              <a:rPr lang="en-US" altLang="en-US" sz="2400"/>
              <a:t>kinh tế - xã hội</a:t>
            </a:r>
          </a:p>
        </p:txBody>
      </p:sp>
      <p:sp>
        <p:nvSpPr>
          <p:cNvPr id="65546" name="AutoShape 10"/>
          <p:cNvSpPr>
            <a:spLocks noChangeArrowheads="1"/>
          </p:cNvSpPr>
          <p:nvPr/>
        </p:nvSpPr>
        <p:spPr bwMode="auto">
          <a:xfrm>
            <a:off x="6248400" y="2514600"/>
            <a:ext cx="3962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Ảnh hưởng của </a:t>
            </a:r>
          </a:p>
          <a:p>
            <a:pPr algn="ctr">
              <a:spcBef>
                <a:spcPct val="0"/>
              </a:spcBef>
              <a:buFontTx/>
              <a:buNone/>
            </a:pPr>
            <a:r>
              <a:rPr lang="en-US" altLang="en-US" sz="2400"/>
              <a:t>quốc phòng - an ninh đến</a:t>
            </a:r>
          </a:p>
          <a:p>
            <a:pPr algn="ctr">
              <a:spcBef>
                <a:spcPct val="0"/>
              </a:spcBef>
              <a:buFontTx/>
              <a:buNone/>
            </a:pPr>
            <a:r>
              <a:rPr lang="en-US" altLang="en-US" sz="2400"/>
              <a:t> kinh tế - xã hội</a:t>
            </a:r>
            <a:endParaRPr lang="en-US" altLang="en-US" sz="2300" b="1"/>
          </a:p>
        </p:txBody>
      </p:sp>
      <p:sp>
        <p:nvSpPr>
          <p:cNvPr id="17416" name="Text Box 16"/>
          <p:cNvSpPr txBox="1">
            <a:spLocks noChangeArrowheads="1"/>
          </p:cNvSpPr>
          <p:nvPr/>
        </p:nvSpPr>
        <p:spPr bwMode="auto">
          <a:xfrm>
            <a:off x="1828801" y="1249364"/>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12</a:t>
            </a:r>
          </a:p>
        </p:txBody>
      </p:sp>
      <p:pic>
        <p:nvPicPr>
          <p:cNvPr id="10446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7" name="Oval 19"/>
          <p:cNvSpPr>
            <a:spLocks noChangeArrowheads="1"/>
          </p:cNvSpPr>
          <p:nvPr/>
        </p:nvSpPr>
        <p:spPr bwMode="auto">
          <a:xfrm>
            <a:off x="6172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741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143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p:cNvSpPr>
            <a:spLocks noChangeArrowheads="1"/>
          </p:cNvSpPr>
          <p:nvPr/>
        </p:nvSpPr>
        <p:spPr bwMode="auto">
          <a:xfrm>
            <a:off x="6192838"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4470" name="Oval 22"/>
          <p:cNvSpPr>
            <a:spLocks noChangeArrowheads="1"/>
          </p:cNvSpPr>
          <p:nvPr/>
        </p:nvSpPr>
        <p:spPr bwMode="auto">
          <a:xfrm>
            <a:off x="6192838"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4471" name="Oval 23"/>
          <p:cNvSpPr>
            <a:spLocks noChangeArrowheads="1"/>
          </p:cNvSpPr>
          <p:nvPr/>
        </p:nvSpPr>
        <p:spPr bwMode="auto">
          <a:xfrm>
            <a:off x="6172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4472" name="Oval 24"/>
          <p:cNvSpPr>
            <a:spLocks noChangeArrowheads="1"/>
          </p:cNvSpPr>
          <p:nvPr/>
        </p:nvSpPr>
        <p:spPr bwMode="auto">
          <a:xfrm>
            <a:off x="61928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4473" name="Oval 25"/>
          <p:cNvSpPr>
            <a:spLocks noChangeArrowheads="1"/>
          </p:cNvSpPr>
          <p:nvPr/>
        </p:nvSpPr>
        <p:spPr bwMode="auto">
          <a:xfrm>
            <a:off x="6192838"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4474" name="Oval 26"/>
          <p:cNvSpPr>
            <a:spLocks noChangeArrowheads="1"/>
          </p:cNvSpPr>
          <p:nvPr/>
        </p:nvSpPr>
        <p:spPr bwMode="auto">
          <a:xfrm>
            <a:off x="6194425" y="60864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4475" name="Text Box 27"/>
          <p:cNvSpPr txBox="1">
            <a:spLocks noChangeArrowheads="1"/>
          </p:cNvSpPr>
          <p:nvPr/>
        </p:nvSpPr>
        <p:spPr bwMode="auto">
          <a:xfrm>
            <a:off x="48006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4476"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742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9"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9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81200" y="4108450"/>
            <a:ext cx="4000500" cy="13779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Sâu sắc của quốc</a:t>
            </a:r>
          </a:p>
          <a:p>
            <a:pPr algn="ctr">
              <a:spcBef>
                <a:spcPct val="0"/>
              </a:spcBef>
              <a:buFontTx/>
              <a:buNone/>
            </a:pPr>
            <a:r>
              <a:rPr lang="en-US" altLang="en-US" sz="2400"/>
              <a:t> phòng - an ninh đến </a:t>
            </a:r>
          </a:p>
          <a:p>
            <a:pPr algn="ctr">
              <a:spcBef>
                <a:spcPct val="0"/>
              </a:spcBef>
              <a:buFontTx/>
              <a:buNone/>
            </a:pPr>
            <a:r>
              <a:rPr lang="en-US" altLang="en-US" sz="2400"/>
              <a:t>kinh tế - xã hội</a:t>
            </a:r>
            <a:endParaRPr lang="en-US" altLang="en-US" sz="2300" b="1"/>
          </a:p>
        </p:txBody>
      </p:sp>
      <p:sp>
        <p:nvSpPr>
          <p:cNvPr id="28" name="AutoShape 10"/>
          <p:cNvSpPr>
            <a:spLocks noChangeArrowheads="1"/>
          </p:cNvSpPr>
          <p:nvPr/>
        </p:nvSpPr>
        <p:spPr bwMode="auto">
          <a:xfrm>
            <a:off x="1981200" y="2514600"/>
            <a:ext cx="40005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Tích cực của quốc</a:t>
            </a:r>
          </a:p>
          <a:p>
            <a:pPr algn="ctr">
              <a:spcBef>
                <a:spcPct val="0"/>
              </a:spcBef>
              <a:buFontTx/>
              <a:buNone/>
            </a:pPr>
            <a:r>
              <a:rPr lang="en-US" altLang="en-US" sz="2400"/>
              <a:t> phòng - an ninh đến </a:t>
            </a:r>
          </a:p>
          <a:p>
            <a:pPr algn="ctr">
              <a:spcBef>
                <a:spcPct val="0"/>
              </a:spcBef>
              <a:buFontTx/>
              <a:buNone/>
            </a:pPr>
            <a:r>
              <a:rPr lang="en-US" altLang="en-US" sz="2400"/>
              <a:t>kinh tế - xã hội</a:t>
            </a:r>
            <a:endParaRPr lang="vi-VN" altLang="en-US" sz="2400" b="1"/>
          </a:p>
        </p:txBody>
      </p:sp>
      <p:pic>
        <p:nvPicPr>
          <p:cNvPr id="1743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4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445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4466"/>
                </p:tgtEl>
              </p:cMediaNode>
            </p:audio>
            <p:seq concurrent="1" nextAc="seek">
              <p:cTn id="38" restart="whenNotActive" fill="hold" evtFilter="cancelBubble" nodeType="interactiveSeq">
                <p:stCondLst>
                  <p:cond evt="onClick" delay="0">
                    <p:tgtEl>
                      <p:spTgt spid="10447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447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4474"/>
                                        </p:tgtEl>
                                      </p:cBhvr>
                                    </p:animEffect>
                                    <p:set>
                                      <p:cBhvr>
                                        <p:cTn id="46"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4473"/>
                                        </p:tgtEl>
                                      </p:cBhvr>
                                    </p:animEffect>
                                    <p:set>
                                      <p:cBhvr>
                                        <p:cTn id="50"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4472"/>
                                        </p:tgtEl>
                                      </p:cBhvr>
                                    </p:animEffect>
                                    <p:set>
                                      <p:cBhvr>
                                        <p:cTn id="54"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4471"/>
                                        </p:tgtEl>
                                      </p:cBhvr>
                                    </p:animEffect>
                                    <p:set>
                                      <p:cBhvr>
                                        <p:cTn id="58"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4470"/>
                                        </p:tgtEl>
                                      </p:cBhvr>
                                    </p:animEffect>
                                    <p:set>
                                      <p:cBhvr>
                                        <p:cTn id="62"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4469"/>
                                        </p:tgtEl>
                                      </p:cBhvr>
                                    </p:animEffect>
                                    <p:set>
                                      <p:cBhvr>
                                        <p:cTn id="66"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4467"/>
                                        </p:tgtEl>
                                      </p:cBhvr>
                                    </p:animEffect>
                                    <p:set>
                                      <p:cBhvr>
                                        <p:cTn id="70"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4450"/>
                                        </p:tgtEl>
                                      </p:cBhvr>
                                    </p:animEffect>
                                    <p:set>
                                      <p:cBhvr>
                                        <p:cTn id="74"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p:cNvSpPr>
            <a:spLocks noChangeArrowheads="1"/>
          </p:cNvSpPr>
          <p:nvPr/>
        </p:nvSpPr>
        <p:spPr bwMode="auto">
          <a:xfrm>
            <a:off x="6138863"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547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143000"/>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Trong kháng chiến chống Pháp, Đảng ta chủ trương </a:t>
            </a:r>
            <a:r>
              <a:rPr lang="en-US" altLang="en-US" sz="2400" i="1"/>
              <a:t>“vừa kháng chiến, vừa kiến quốc”</a:t>
            </a:r>
            <a:r>
              <a:rPr lang="en-US" altLang="en-US" sz="2400"/>
              <a:t> là thực hiện đúng đắn:</a:t>
            </a:r>
          </a:p>
        </p:txBody>
      </p:sp>
      <p:sp>
        <p:nvSpPr>
          <p:cNvPr id="65541" name="AutoShape 5"/>
          <p:cNvSpPr>
            <a:spLocks noChangeArrowheads="1"/>
          </p:cNvSpPr>
          <p:nvPr/>
        </p:nvSpPr>
        <p:spPr bwMode="auto">
          <a:xfrm>
            <a:off x="2057400" y="4267200"/>
            <a:ext cx="3913188" cy="12827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Kết</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a:t>
            </a:r>
          </a:p>
          <a:p>
            <a:pPr algn="ctr">
              <a:defRPr/>
            </a:pPr>
            <a:r>
              <a:rPr lang="en-US" sz="2400" dirty="0" err="1">
                <a:solidFill>
                  <a:schemeClr val="tx1"/>
                </a:solidFill>
              </a:rPr>
              <a:t>với</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phòng</a:t>
            </a:r>
            <a:r>
              <a:rPr lang="en-US" sz="2400" dirty="0">
                <a:solidFill>
                  <a:schemeClr val="tx1"/>
                </a:solidFill>
              </a:rPr>
              <a:t> </a:t>
            </a:r>
          </a:p>
        </p:txBody>
      </p:sp>
      <p:sp>
        <p:nvSpPr>
          <p:cNvPr id="65549" name="AutoShape 13"/>
          <p:cNvSpPr>
            <a:spLocks noChangeArrowheads="1"/>
          </p:cNvSpPr>
          <p:nvPr/>
        </p:nvSpPr>
        <p:spPr bwMode="auto">
          <a:xfrm>
            <a:off x="2057401" y="2514601"/>
            <a:ext cx="3914775" cy="130492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Kết</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tiền</a:t>
            </a:r>
            <a:r>
              <a:rPr lang="en-US" sz="2400" dirty="0">
                <a:solidFill>
                  <a:schemeClr val="tx1"/>
                </a:solidFill>
              </a:rPr>
              <a:t> </a:t>
            </a:r>
            <a:r>
              <a:rPr lang="en-US" sz="2400" dirty="0" err="1">
                <a:solidFill>
                  <a:schemeClr val="tx1"/>
                </a:solidFill>
              </a:rPr>
              <a:t>tuyến</a:t>
            </a:r>
            <a:r>
              <a:rPr lang="en-US" sz="2400" dirty="0">
                <a:solidFill>
                  <a:schemeClr val="tx1"/>
                </a:solidFill>
              </a:rPr>
              <a:t> </a:t>
            </a:r>
          </a:p>
          <a:p>
            <a:pPr algn="ctr">
              <a:defRPr/>
            </a:pPr>
            <a:r>
              <a:rPr lang="en-US" sz="2400" dirty="0" err="1">
                <a:solidFill>
                  <a:schemeClr val="tx1"/>
                </a:solidFill>
              </a:rPr>
              <a:t>với</a:t>
            </a:r>
            <a:r>
              <a:rPr lang="en-US" sz="2400" dirty="0">
                <a:solidFill>
                  <a:schemeClr val="tx1"/>
                </a:solidFill>
              </a:rPr>
              <a:t> </a:t>
            </a:r>
            <a:r>
              <a:rPr lang="en-US" sz="2400" dirty="0" err="1">
                <a:solidFill>
                  <a:schemeClr val="tx1"/>
                </a:solidFill>
              </a:rPr>
              <a:t>hậu</a:t>
            </a:r>
            <a:r>
              <a:rPr lang="en-US" sz="2400" dirty="0">
                <a:solidFill>
                  <a:schemeClr val="tx1"/>
                </a:solidFill>
              </a:rPr>
              <a:t> </a:t>
            </a:r>
            <a:r>
              <a:rPr lang="en-US" sz="2400" dirty="0" err="1">
                <a:solidFill>
                  <a:schemeClr val="tx1"/>
                </a:solidFill>
              </a:rPr>
              <a:t>phương</a:t>
            </a:r>
            <a:endParaRPr lang="vi-VN" sz="2300" b="1" dirty="0">
              <a:solidFill>
                <a:schemeClr val="tx1"/>
              </a:solidFill>
            </a:endParaRPr>
          </a:p>
        </p:txBody>
      </p:sp>
      <p:sp>
        <p:nvSpPr>
          <p:cNvPr id="18440" name="Text Box 16"/>
          <p:cNvSpPr txBox="1">
            <a:spLocks noChangeArrowheads="1"/>
          </p:cNvSpPr>
          <p:nvPr/>
        </p:nvSpPr>
        <p:spPr bwMode="auto">
          <a:xfrm>
            <a:off x="1731964" y="1319214"/>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13</a:t>
            </a:r>
          </a:p>
        </p:txBody>
      </p:sp>
      <p:pic>
        <p:nvPicPr>
          <p:cNvPr id="10549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1" name="Oval 19"/>
          <p:cNvSpPr>
            <a:spLocks noChangeArrowheads="1"/>
          </p:cNvSpPr>
          <p:nvPr/>
        </p:nvSpPr>
        <p:spPr bwMode="auto">
          <a:xfrm>
            <a:off x="6162675"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844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p:cNvSpPr>
            <a:spLocks noChangeArrowheads="1"/>
          </p:cNvSpPr>
          <p:nvPr/>
        </p:nvSpPr>
        <p:spPr bwMode="auto">
          <a:xfrm>
            <a:off x="6138863"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5494" name="Oval 22"/>
          <p:cNvSpPr>
            <a:spLocks noChangeArrowheads="1"/>
          </p:cNvSpPr>
          <p:nvPr/>
        </p:nvSpPr>
        <p:spPr bwMode="auto">
          <a:xfrm>
            <a:off x="6162675"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5495" name="Oval 23"/>
          <p:cNvSpPr>
            <a:spLocks noChangeArrowheads="1"/>
          </p:cNvSpPr>
          <p:nvPr/>
        </p:nvSpPr>
        <p:spPr bwMode="auto">
          <a:xfrm>
            <a:off x="6138863"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5496" name="Oval 24"/>
          <p:cNvSpPr>
            <a:spLocks noChangeArrowheads="1"/>
          </p:cNvSpPr>
          <p:nvPr/>
        </p:nvSpPr>
        <p:spPr bwMode="auto">
          <a:xfrm>
            <a:off x="6138863"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5497" name="Oval 25"/>
          <p:cNvSpPr>
            <a:spLocks noChangeArrowheads="1"/>
          </p:cNvSpPr>
          <p:nvPr/>
        </p:nvSpPr>
        <p:spPr bwMode="auto">
          <a:xfrm>
            <a:off x="6135688"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5498" name="Oval 26"/>
          <p:cNvSpPr>
            <a:spLocks noChangeArrowheads="1"/>
          </p:cNvSpPr>
          <p:nvPr/>
        </p:nvSpPr>
        <p:spPr bwMode="auto">
          <a:xfrm>
            <a:off x="61452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5499" name="Text Box 27"/>
          <p:cNvSpPr txBox="1">
            <a:spLocks noChangeArrowheads="1"/>
          </p:cNvSpPr>
          <p:nvPr/>
        </p:nvSpPr>
        <p:spPr bwMode="auto">
          <a:xfrm>
            <a:off x="4800600" y="6248401"/>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5500" name="Text Box 28"/>
          <p:cNvSpPr txBox="1">
            <a:spLocks noChangeArrowheads="1"/>
          </p:cNvSpPr>
          <p:nvPr/>
        </p:nvSpPr>
        <p:spPr bwMode="auto">
          <a:xfrm>
            <a:off x="6030913"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845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3"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774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62676" y="2514601"/>
            <a:ext cx="3997325" cy="130492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Kết</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a:t>
            </a:r>
          </a:p>
          <a:p>
            <a:pPr algn="ctr">
              <a:defRPr/>
            </a:pPr>
            <a:r>
              <a:rPr lang="en-US" sz="2400" dirty="0" err="1">
                <a:solidFill>
                  <a:schemeClr val="tx1"/>
                </a:solidFill>
              </a:rPr>
              <a:t>với</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endParaRPr lang="en-US" sz="2300" b="1" dirty="0">
              <a:solidFill>
                <a:schemeClr val="tx1"/>
              </a:solidFill>
            </a:endParaRPr>
          </a:p>
        </p:txBody>
      </p:sp>
      <p:sp>
        <p:nvSpPr>
          <p:cNvPr id="28" name="AutoShape 13"/>
          <p:cNvSpPr>
            <a:spLocks noChangeArrowheads="1"/>
          </p:cNvSpPr>
          <p:nvPr/>
        </p:nvSpPr>
        <p:spPr bwMode="auto">
          <a:xfrm>
            <a:off x="6172200" y="4267200"/>
            <a:ext cx="3987800" cy="12827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Kết</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chiến</a:t>
            </a:r>
            <a:r>
              <a:rPr lang="en-US" sz="2400" dirty="0">
                <a:solidFill>
                  <a:schemeClr val="tx1"/>
                </a:solidFill>
              </a:rPr>
              <a:t> </a:t>
            </a:r>
            <a:r>
              <a:rPr lang="en-US" sz="2400" dirty="0" err="1">
                <a:solidFill>
                  <a:schemeClr val="tx1"/>
                </a:solidFill>
              </a:rPr>
              <a:t>đấu</a:t>
            </a:r>
            <a:r>
              <a:rPr lang="en-US" sz="2400" dirty="0">
                <a:solidFill>
                  <a:schemeClr val="tx1"/>
                </a:solidFill>
              </a:rPr>
              <a:t> </a:t>
            </a:r>
          </a:p>
          <a:p>
            <a:pPr algn="ctr">
              <a:defRPr/>
            </a:pPr>
            <a:r>
              <a:rPr lang="en-US" sz="2400" dirty="0" err="1">
                <a:solidFill>
                  <a:schemeClr val="tx1"/>
                </a:solidFill>
              </a:rPr>
              <a:t>với</a:t>
            </a:r>
            <a:r>
              <a:rPr lang="en-US" sz="2400" dirty="0">
                <a:solidFill>
                  <a:schemeClr val="tx1"/>
                </a:solidFill>
              </a:rPr>
              <a:t> </a:t>
            </a:r>
            <a:r>
              <a:rPr lang="en-US" sz="2400" dirty="0" err="1">
                <a:solidFill>
                  <a:schemeClr val="tx1"/>
                </a:solidFill>
              </a:rPr>
              <a:t>sản</a:t>
            </a:r>
            <a:r>
              <a:rPr lang="en-US" sz="2400" dirty="0">
                <a:solidFill>
                  <a:schemeClr val="tx1"/>
                </a:solidFill>
              </a:rPr>
              <a:t> </a:t>
            </a:r>
            <a:r>
              <a:rPr lang="en-US" sz="2400" dirty="0" err="1">
                <a:solidFill>
                  <a:schemeClr val="tx1"/>
                </a:solidFill>
              </a:rPr>
              <a:t>xuất</a:t>
            </a:r>
            <a:endParaRPr lang="vi-VN" sz="2300" b="1" dirty="0">
              <a:solidFill>
                <a:schemeClr val="tx1"/>
              </a:solidFill>
            </a:endParaRPr>
          </a:p>
        </p:txBody>
      </p:sp>
      <p:pic>
        <p:nvPicPr>
          <p:cNvPr id="1845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4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4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547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5490"/>
                </p:tgtEl>
              </p:cMediaNode>
            </p:audio>
            <p:seq concurrent="1" nextAc="seek">
              <p:cTn id="38" restart="whenNotActive" fill="hold" evtFilter="cancelBubble" nodeType="interactiveSeq">
                <p:stCondLst>
                  <p:cond evt="onClick" delay="0">
                    <p:tgtEl>
                      <p:spTgt spid="10549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550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5498"/>
                                        </p:tgtEl>
                                      </p:cBhvr>
                                    </p:animEffect>
                                    <p:set>
                                      <p:cBhvr>
                                        <p:cTn id="46"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5497"/>
                                        </p:tgtEl>
                                      </p:cBhvr>
                                    </p:animEffect>
                                    <p:set>
                                      <p:cBhvr>
                                        <p:cTn id="50"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5496"/>
                                        </p:tgtEl>
                                      </p:cBhvr>
                                    </p:animEffect>
                                    <p:set>
                                      <p:cBhvr>
                                        <p:cTn id="54"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5495"/>
                                        </p:tgtEl>
                                      </p:cBhvr>
                                    </p:animEffect>
                                    <p:set>
                                      <p:cBhvr>
                                        <p:cTn id="58"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5494"/>
                                        </p:tgtEl>
                                      </p:cBhvr>
                                    </p:animEffect>
                                    <p:set>
                                      <p:cBhvr>
                                        <p:cTn id="62"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5493"/>
                                        </p:tgtEl>
                                      </p:cBhvr>
                                    </p:animEffect>
                                    <p:set>
                                      <p:cBhvr>
                                        <p:cTn id="66"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5491"/>
                                        </p:tgtEl>
                                      </p:cBhvr>
                                    </p:animEffect>
                                    <p:set>
                                      <p:cBhvr>
                                        <p:cTn id="70"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5474"/>
                                        </p:tgtEl>
                                      </p:cBhvr>
                                    </p:animEffect>
                                    <p:set>
                                      <p:cBhvr>
                                        <p:cTn id="74"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650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13076" y="1290638"/>
            <a:ext cx="7426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Bản chất của chế độ kinh tế - xã hội quyết định đến:</a:t>
            </a:r>
            <a:endParaRPr lang="en-US" altLang="en-US" sz="2400" b="1" i="1"/>
          </a:p>
        </p:txBody>
      </p:sp>
      <p:sp>
        <p:nvSpPr>
          <p:cNvPr id="65541" name="AutoShape 5"/>
          <p:cNvSpPr>
            <a:spLocks noChangeArrowheads="1"/>
          </p:cNvSpPr>
          <p:nvPr/>
        </p:nvSpPr>
        <p:spPr bwMode="auto">
          <a:xfrm>
            <a:off x="6242050" y="3986213"/>
            <a:ext cx="4197350" cy="15541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Bản chất của </a:t>
            </a:r>
          </a:p>
          <a:p>
            <a:pPr algn="ctr">
              <a:spcBef>
                <a:spcPct val="0"/>
              </a:spcBef>
              <a:buFontTx/>
              <a:buNone/>
            </a:pPr>
            <a:r>
              <a:rPr lang="en-US" altLang="en-US" sz="2400"/>
              <a:t>quốc phòng - an ninh</a:t>
            </a:r>
          </a:p>
        </p:txBody>
      </p:sp>
      <p:sp>
        <p:nvSpPr>
          <p:cNvPr id="65549" name="AutoShape 13"/>
          <p:cNvSpPr>
            <a:spLocks noChangeArrowheads="1"/>
          </p:cNvSpPr>
          <p:nvPr/>
        </p:nvSpPr>
        <p:spPr bwMode="auto">
          <a:xfrm>
            <a:off x="6242050" y="2125664"/>
            <a:ext cx="4197350" cy="16081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Mục tiêu của </a:t>
            </a:r>
          </a:p>
          <a:p>
            <a:pPr algn="ctr">
              <a:spcBef>
                <a:spcPct val="0"/>
              </a:spcBef>
              <a:buFontTx/>
              <a:buNone/>
            </a:pPr>
            <a:r>
              <a:rPr lang="en-US" altLang="en-US" sz="2400"/>
              <a:t>quốc phòng - an ninh</a:t>
            </a:r>
            <a:endParaRPr lang="vi-VN" altLang="en-US" sz="2400" b="1"/>
          </a:p>
        </p:txBody>
      </p:sp>
      <p:sp>
        <p:nvSpPr>
          <p:cNvPr id="19464" name="Text Box 16"/>
          <p:cNvSpPr txBox="1">
            <a:spLocks noChangeArrowheads="1"/>
          </p:cNvSpPr>
          <p:nvPr/>
        </p:nvSpPr>
        <p:spPr bwMode="auto">
          <a:xfrm>
            <a:off x="1828801" y="13716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14</a:t>
            </a:r>
          </a:p>
        </p:txBody>
      </p:sp>
      <p:pic>
        <p:nvPicPr>
          <p:cNvPr id="10651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5" name="Oval 19"/>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946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25000" y="61071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6518" name="Oval 22"/>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6519" name="Oval 23"/>
          <p:cNvSpPr>
            <a:spLocks noChangeArrowheads="1"/>
          </p:cNvSpPr>
          <p:nvPr/>
        </p:nvSpPr>
        <p:spPr bwMode="auto">
          <a:xfrm>
            <a:off x="6061075" y="6107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6520" name="Oval 24"/>
          <p:cNvSpPr>
            <a:spLocks noChangeArrowheads="1"/>
          </p:cNvSpPr>
          <p:nvPr/>
        </p:nvSpPr>
        <p:spPr bwMode="auto">
          <a:xfrm>
            <a:off x="60610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6521" name="Oval 25"/>
          <p:cNvSpPr>
            <a:spLocks noChangeArrowheads="1"/>
          </p:cNvSpPr>
          <p:nvPr/>
        </p:nvSpPr>
        <p:spPr bwMode="auto">
          <a:xfrm>
            <a:off x="6069013" y="6107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6522" name="Oval 26"/>
          <p:cNvSpPr>
            <a:spLocks noChangeArrowheads="1"/>
          </p:cNvSpPr>
          <p:nvPr/>
        </p:nvSpPr>
        <p:spPr bwMode="auto">
          <a:xfrm>
            <a:off x="6057900" y="6107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6523" name="Text Box 27"/>
          <p:cNvSpPr txBox="1">
            <a:spLocks noChangeArrowheads="1"/>
          </p:cNvSpPr>
          <p:nvPr/>
        </p:nvSpPr>
        <p:spPr bwMode="auto">
          <a:xfrm>
            <a:off x="4800600" y="6186488"/>
            <a:ext cx="90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6524" name="Text Box 28"/>
          <p:cNvSpPr txBox="1">
            <a:spLocks noChangeArrowheads="1"/>
          </p:cNvSpPr>
          <p:nvPr/>
        </p:nvSpPr>
        <p:spPr bwMode="auto">
          <a:xfrm>
            <a:off x="5930900" y="5926138"/>
            <a:ext cx="6223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947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7"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752600" y="3910013"/>
            <a:ext cx="4229100" cy="16303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Tính chất của </a:t>
            </a:r>
          </a:p>
          <a:p>
            <a:pPr algn="ctr">
              <a:spcBef>
                <a:spcPct val="0"/>
              </a:spcBef>
              <a:buFontTx/>
              <a:buNone/>
            </a:pPr>
            <a:r>
              <a:rPr lang="en-US" altLang="en-US" sz="2400"/>
              <a:t>quốc phòng - an ninh</a:t>
            </a:r>
            <a:endParaRPr lang="vi-VN" altLang="en-US" sz="2400" b="1"/>
          </a:p>
        </p:txBody>
      </p:sp>
      <p:sp>
        <p:nvSpPr>
          <p:cNvPr id="28" name="AutoShape 13"/>
          <p:cNvSpPr>
            <a:spLocks noChangeArrowheads="1"/>
          </p:cNvSpPr>
          <p:nvPr/>
        </p:nvSpPr>
        <p:spPr bwMode="auto">
          <a:xfrm>
            <a:off x="1784350" y="2081214"/>
            <a:ext cx="4197350" cy="15763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Mục đích của </a:t>
            </a:r>
          </a:p>
          <a:p>
            <a:pPr algn="ctr">
              <a:spcBef>
                <a:spcPct val="0"/>
              </a:spcBef>
              <a:buFontTx/>
              <a:buNone/>
            </a:pPr>
            <a:r>
              <a:rPr lang="en-US" altLang="en-US" sz="2400"/>
              <a:t>quốc phòng - an ninh</a:t>
            </a:r>
            <a:endParaRPr lang="vi-VN" altLang="en-US" sz="2300" b="1"/>
          </a:p>
        </p:txBody>
      </p:sp>
      <p:pic>
        <p:nvPicPr>
          <p:cNvPr id="1948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6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6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6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6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6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650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6514"/>
                </p:tgtEl>
              </p:cMediaNode>
            </p:audio>
            <p:seq concurrent="1" nextAc="seek">
              <p:cTn id="38" restart="whenNotActive" fill="hold" evtFilter="cancelBubble" nodeType="interactiveSeq">
                <p:stCondLst>
                  <p:cond evt="onClick" delay="0">
                    <p:tgtEl>
                      <p:spTgt spid="10652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652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6522"/>
                                        </p:tgtEl>
                                      </p:cBhvr>
                                    </p:animEffect>
                                    <p:set>
                                      <p:cBhvr>
                                        <p:cTn id="46"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6521"/>
                                        </p:tgtEl>
                                      </p:cBhvr>
                                    </p:animEffect>
                                    <p:set>
                                      <p:cBhvr>
                                        <p:cTn id="50"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6520"/>
                                        </p:tgtEl>
                                      </p:cBhvr>
                                    </p:animEffect>
                                    <p:set>
                                      <p:cBhvr>
                                        <p:cTn id="54"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6519"/>
                                        </p:tgtEl>
                                      </p:cBhvr>
                                    </p:animEffect>
                                    <p:set>
                                      <p:cBhvr>
                                        <p:cTn id="58"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6518"/>
                                        </p:tgtEl>
                                      </p:cBhvr>
                                    </p:animEffect>
                                    <p:set>
                                      <p:cBhvr>
                                        <p:cTn id="62"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6517"/>
                                        </p:tgtEl>
                                      </p:cBhvr>
                                    </p:animEffect>
                                    <p:set>
                                      <p:cBhvr>
                                        <p:cTn id="66"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6515"/>
                                        </p:tgtEl>
                                      </p:cBhvr>
                                    </p:animEffect>
                                    <p:set>
                                      <p:cBhvr>
                                        <p:cTn id="70"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6498"/>
                                        </p:tgtEl>
                                      </p:cBhvr>
                                    </p:animEffect>
                                    <p:set>
                                      <p:cBhvr>
                                        <p:cTn id="74"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p:cNvSpPr>
            <a:spLocks noChangeArrowheads="1"/>
          </p:cNvSpPr>
          <p:nvPr/>
        </p:nvSpPr>
        <p:spPr bwMode="auto">
          <a:xfrm>
            <a:off x="60325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753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9" name="Oval 19"/>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0485"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01200" y="61452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p:cNvSpPr>
            <a:spLocks noChangeArrowheads="1"/>
          </p:cNvSpPr>
          <p:nvPr/>
        </p:nvSpPr>
        <p:spPr bwMode="auto">
          <a:xfrm>
            <a:off x="6046788"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7542" name="Oval 22"/>
          <p:cNvSpPr>
            <a:spLocks noChangeArrowheads="1"/>
          </p:cNvSpPr>
          <p:nvPr/>
        </p:nvSpPr>
        <p:spPr bwMode="auto">
          <a:xfrm>
            <a:off x="60325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7543" name="Oval 23"/>
          <p:cNvSpPr>
            <a:spLocks noChangeArrowheads="1"/>
          </p:cNvSpPr>
          <p:nvPr/>
        </p:nvSpPr>
        <p:spPr bwMode="auto">
          <a:xfrm>
            <a:off x="605790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7544" name="Oval 24"/>
          <p:cNvSpPr>
            <a:spLocks noChangeArrowheads="1"/>
          </p:cNvSpPr>
          <p:nvPr/>
        </p:nvSpPr>
        <p:spPr bwMode="auto">
          <a:xfrm>
            <a:off x="6046788" y="61229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7545" name="Oval 25"/>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7546" name="Oval 26"/>
          <p:cNvSpPr>
            <a:spLocks noChangeArrowheads="1"/>
          </p:cNvSpPr>
          <p:nvPr/>
        </p:nvSpPr>
        <p:spPr bwMode="auto">
          <a:xfrm>
            <a:off x="6045200" y="6107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7547" name="Text Box 27"/>
          <p:cNvSpPr txBox="1">
            <a:spLocks noChangeArrowheads="1"/>
          </p:cNvSpPr>
          <p:nvPr/>
        </p:nvSpPr>
        <p:spPr bwMode="auto">
          <a:xfrm>
            <a:off x="48006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7548" name="Text Box 28"/>
          <p:cNvSpPr txBox="1">
            <a:spLocks noChangeArrowheads="1"/>
          </p:cNvSpPr>
          <p:nvPr/>
        </p:nvSpPr>
        <p:spPr bwMode="auto">
          <a:xfrm>
            <a:off x="5715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0494"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Text Box 69"/>
          <p:cNvSpPr txBox="1">
            <a:spLocks noChangeArrowheads="1"/>
          </p:cNvSpPr>
          <p:nvPr/>
        </p:nvSpPr>
        <p:spPr bwMode="auto">
          <a:xfrm>
            <a:off x="1981200" y="762001"/>
            <a:ext cx="817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20496"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7"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p:cNvSpPr txBox="1">
            <a:spLocks noChangeArrowheads="1"/>
          </p:cNvSpPr>
          <p:nvPr/>
        </p:nvSpPr>
        <p:spPr bwMode="auto">
          <a:xfrm>
            <a:off x="2970214" y="1143001"/>
            <a:ext cx="71643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 an ninh đối với nước ta là:</a:t>
            </a:r>
          </a:p>
        </p:txBody>
      </p:sp>
      <p:sp>
        <p:nvSpPr>
          <p:cNvPr id="38" name="AutoShape 5"/>
          <p:cNvSpPr>
            <a:spLocks noChangeArrowheads="1"/>
          </p:cNvSpPr>
          <p:nvPr/>
        </p:nvSpPr>
        <p:spPr bwMode="auto">
          <a:xfrm>
            <a:off x="2324100" y="4267200"/>
            <a:ext cx="36576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Một tất yếu</a:t>
            </a:r>
          </a:p>
        </p:txBody>
      </p:sp>
      <p:sp>
        <p:nvSpPr>
          <p:cNvPr id="20501" name="Text Box 16"/>
          <p:cNvSpPr txBox="1">
            <a:spLocks noChangeArrowheads="1"/>
          </p:cNvSpPr>
          <p:nvPr/>
        </p:nvSpPr>
        <p:spPr bwMode="auto">
          <a:xfrm>
            <a:off x="1849439" y="1295401"/>
            <a:ext cx="11207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15</a:t>
            </a:r>
          </a:p>
        </p:txBody>
      </p:sp>
      <p:sp>
        <p:nvSpPr>
          <p:cNvPr id="42" name="AutoShape 9"/>
          <p:cNvSpPr>
            <a:spLocks noChangeArrowheads="1"/>
          </p:cNvSpPr>
          <p:nvPr/>
        </p:nvSpPr>
        <p:spPr bwMode="auto">
          <a:xfrm>
            <a:off x="6324600" y="2514600"/>
            <a:ext cx="36195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Rất cần thiết</a:t>
            </a:r>
            <a:endParaRPr lang="vi-VN" altLang="en-US" sz="2400" b="1"/>
          </a:p>
        </p:txBody>
      </p:sp>
      <p:sp>
        <p:nvSpPr>
          <p:cNvPr id="25" name="AutoShape 9"/>
          <p:cNvSpPr>
            <a:spLocks noChangeArrowheads="1"/>
          </p:cNvSpPr>
          <p:nvPr/>
        </p:nvSpPr>
        <p:spPr bwMode="auto">
          <a:xfrm>
            <a:off x="6286500" y="4267200"/>
            <a:ext cx="3657600" cy="12192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Rất quan trọng</a:t>
            </a:r>
            <a:endParaRPr lang="en-US" altLang="en-US" sz="2400" b="1"/>
          </a:p>
        </p:txBody>
      </p:sp>
      <p:sp>
        <p:nvSpPr>
          <p:cNvPr id="26" name="AutoShape 9"/>
          <p:cNvSpPr>
            <a:spLocks noChangeArrowheads="1"/>
          </p:cNvSpPr>
          <p:nvPr/>
        </p:nvSpPr>
        <p:spPr bwMode="auto">
          <a:xfrm>
            <a:off x="2324100" y="2514601"/>
            <a:ext cx="3708400" cy="1230313"/>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Một yêu cầu</a:t>
            </a:r>
            <a:endParaRPr lang="en-US" altLang="en-US" sz="2400" b="1"/>
          </a:p>
        </p:txBody>
      </p:sp>
      <p:pic>
        <p:nvPicPr>
          <p:cNvPr id="20505"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308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408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508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608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07538"/>
                </p:tgtEl>
              </p:cMediaNode>
            </p:audio>
            <p:seq concurrent="1" nextAc="seek">
              <p:cTn id="27" restart="whenNotActive" fill="hold" evtFilter="cancelBubble" nodeType="interactiveSeq">
                <p:stCondLst>
                  <p:cond evt="onClick" delay="0">
                    <p:tgtEl>
                      <p:spTgt spid="10754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07548"/>
                                        </p:tgtEl>
                                        <p:attrNameLst>
                                          <p:attrName>style.visibility</p:attrName>
                                        </p:attrNameLst>
                                      </p:cBhvr>
                                      <p:to>
                                        <p:strVal val="hidden"/>
                                      </p:to>
                                    </p:set>
                                  </p:childTnLst>
                                </p:cTn>
                              </p:par>
                            </p:childTnLst>
                          </p:cTn>
                        </p:par>
                        <p:par>
                          <p:cTn id="32" fill="hold" nodeType="afterGroup">
                            <p:stCondLst>
                              <p:cond delay="0"/>
                            </p:stCondLst>
                            <p:childTnLst>
                              <p:par>
                                <p:cTn id="33" presetID="4" presetClass="exit" presetSubtype="16" fill="hold" grpId="0" nodeType="afterEffect">
                                  <p:stCondLst>
                                    <p:cond delay="1000"/>
                                  </p:stCondLst>
                                  <p:childTnLst>
                                    <p:animEffect transition="out" filter="box(in)">
                                      <p:cBhvr>
                                        <p:cTn id="34" dur="500"/>
                                        <p:tgtEl>
                                          <p:spTgt spid="107546"/>
                                        </p:tgtEl>
                                      </p:cBhvr>
                                    </p:animEffect>
                                    <p:set>
                                      <p:cBhvr>
                                        <p:cTn id="35"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1500"/>
                            </p:stCondLst>
                            <p:childTnLst>
                              <p:par>
                                <p:cTn id="37" presetID="4" presetClass="exit" presetSubtype="16" fill="hold" grpId="0" nodeType="afterEffect">
                                  <p:stCondLst>
                                    <p:cond delay="1000"/>
                                  </p:stCondLst>
                                  <p:childTnLst>
                                    <p:animEffect transition="out" filter="box(in)">
                                      <p:cBhvr>
                                        <p:cTn id="38" dur="500"/>
                                        <p:tgtEl>
                                          <p:spTgt spid="107545"/>
                                        </p:tgtEl>
                                      </p:cBhvr>
                                    </p:animEffect>
                                    <p:set>
                                      <p:cBhvr>
                                        <p:cTn id="39"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3000"/>
                            </p:stCondLst>
                            <p:childTnLst>
                              <p:par>
                                <p:cTn id="41" presetID="4" presetClass="exit" presetSubtype="16" fill="hold" grpId="0" nodeType="afterEffect">
                                  <p:stCondLst>
                                    <p:cond delay="1000"/>
                                  </p:stCondLst>
                                  <p:childTnLst>
                                    <p:animEffect transition="out" filter="box(in)">
                                      <p:cBhvr>
                                        <p:cTn id="42" dur="500"/>
                                        <p:tgtEl>
                                          <p:spTgt spid="107544"/>
                                        </p:tgtEl>
                                      </p:cBhvr>
                                    </p:animEffect>
                                    <p:set>
                                      <p:cBhvr>
                                        <p:cTn id="43"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4500"/>
                            </p:stCondLst>
                            <p:childTnLst>
                              <p:par>
                                <p:cTn id="45" presetID="4" presetClass="exit" presetSubtype="16" fill="hold" grpId="0" nodeType="afterEffect">
                                  <p:stCondLst>
                                    <p:cond delay="1000"/>
                                  </p:stCondLst>
                                  <p:childTnLst>
                                    <p:animEffect transition="out" filter="box(in)">
                                      <p:cBhvr>
                                        <p:cTn id="46" dur="500"/>
                                        <p:tgtEl>
                                          <p:spTgt spid="107543"/>
                                        </p:tgtEl>
                                      </p:cBhvr>
                                    </p:animEffect>
                                    <p:set>
                                      <p:cBhvr>
                                        <p:cTn id="47"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6000"/>
                            </p:stCondLst>
                            <p:childTnLst>
                              <p:par>
                                <p:cTn id="49" presetID="4" presetClass="exit" presetSubtype="16" fill="hold" grpId="0" nodeType="afterEffect">
                                  <p:stCondLst>
                                    <p:cond delay="1000"/>
                                  </p:stCondLst>
                                  <p:childTnLst>
                                    <p:animEffect transition="out" filter="box(in)">
                                      <p:cBhvr>
                                        <p:cTn id="50" dur="500"/>
                                        <p:tgtEl>
                                          <p:spTgt spid="107542"/>
                                        </p:tgtEl>
                                      </p:cBhvr>
                                    </p:animEffect>
                                    <p:set>
                                      <p:cBhvr>
                                        <p:cTn id="51"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7500"/>
                            </p:stCondLst>
                            <p:childTnLst>
                              <p:par>
                                <p:cTn id="53" presetID="4" presetClass="exit" presetSubtype="16" fill="hold" grpId="0" nodeType="afterEffect">
                                  <p:stCondLst>
                                    <p:cond delay="1000"/>
                                  </p:stCondLst>
                                  <p:childTnLst>
                                    <p:animEffect transition="out" filter="box(in)">
                                      <p:cBhvr>
                                        <p:cTn id="54" dur="500"/>
                                        <p:tgtEl>
                                          <p:spTgt spid="107541"/>
                                        </p:tgtEl>
                                      </p:cBhvr>
                                    </p:animEffect>
                                    <p:set>
                                      <p:cBhvr>
                                        <p:cTn id="55"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9000"/>
                            </p:stCondLst>
                            <p:childTnLst>
                              <p:par>
                                <p:cTn id="57" presetID="4" presetClass="exit" presetSubtype="16" fill="hold" grpId="0" nodeType="afterEffect">
                                  <p:stCondLst>
                                    <p:cond delay="1000"/>
                                  </p:stCondLst>
                                  <p:childTnLst>
                                    <p:animEffect transition="out" filter="box(in)">
                                      <p:cBhvr>
                                        <p:cTn id="58" dur="500"/>
                                        <p:tgtEl>
                                          <p:spTgt spid="107539"/>
                                        </p:tgtEl>
                                      </p:cBhvr>
                                    </p:animEffect>
                                    <p:set>
                                      <p:cBhvr>
                                        <p:cTn id="59"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3" name="beep.wav"/>
                                        </p:tgtEl>
                                      </p:cMediaNode>
                                    </p:audio>
                                  </p:subTnLst>
                                </p:cTn>
                              </p:par>
                            </p:childTnLst>
                          </p:cTn>
                        </p:par>
                        <p:par>
                          <p:cTn id="60" fill="hold" nodeType="afterGroup">
                            <p:stCondLst>
                              <p:cond delay="10500"/>
                            </p:stCondLst>
                            <p:childTnLst>
                              <p:par>
                                <p:cTn id="61" presetID="4" presetClass="exit" presetSubtype="16" fill="hold" grpId="0" nodeType="afterEffect">
                                  <p:stCondLst>
                                    <p:cond delay="500"/>
                                  </p:stCondLst>
                                  <p:childTnLst>
                                    <p:animEffect transition="out" filter="box(in)">
                                      <p:cBhvr>
                                        <p:cTn id="62" dur="500"/>
                                        <p:tgtEl>
                                          <p:spTgt spid="107522"/>
                                        </p:tgtEl>
                                      </p:cBhvr>
                                    </p:animEffect>
                                    <p:set>
                                      <p:cBhvr>
                                        <p:cTn id="63"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4" restart="whenNotActive" fill="hold" evtFilter="cancelBubble" nodeType="interactiveSeq">
                <p:stCondLst>
                  <p:cond evt="onClick" delay="0">
                    <p:tgtEl>
                      <p:spTgt spid="35"/>
                    </p:tgtEl>
                  </p:cond>
                </p:stCondLst>
                <p:endSync evt="end" delay="0">
                  <p:rtn val="all"/>
                </p:endSync>
                <p:childTnLst>
                  <p:par>
                    <p:cTn id="65" fill="hold" nodeType="clickPar">
                      <p:stCondLst>
                        <p:cond delay="0"/>
                      </p:stCondLst>
                      <p:childTnLst>
                        <p:par>
                          <p:cTn id="66" fill="hold" nodeType="withGroup">
                            <p:stCondLst>
                              <p:cond delay="0"/>
                            </p:stCondLst>
                            <p:childTnLst>
                              <p:par>
                                <p:cTn id="67" presetID="22" presetClass="emph" presetSubtype="0" fill="hold" grpId="1" nodeType="clickEffect">
                                  <p:stCondLst>
                                    <p:cond delay="0"/>
                                  </p:stCondLst>
                                  <p:childTnLst>
                                    <p:animClr clrSpc="hsl" dir="cw">
                                      <p:cBhvr override="childStyle">
                                        <p:cTn id="68" dur="500" fill="hold"/>
                                        <p:tgtEl>
                                          <p:spTgt spid="38"/>
                                        </p:tgtEl>
                                        <p:attrNameLst>
                                          <p:attrName>style.color</p:attrName>
                                        </p:attrNameLst>
                                      </p:cBhvr>
                                      <p:by>
                                        <p:hsl h="-7200000" s="0" l="0"/>
                                      </p:by>
                                    </p:animClr>
                                    <p:animClr clrSpc="hsl" dir="cw">
                                      <p:cBhvr>
                                        <p:cTn id="69" dur="500" fill="hold"/>
                                        <p:tgtEl>
                                          <p:spTgt spid="38"/>
                                        </p:tgtEl>
                                        <p:attrNameLst>
                                          <p:attrName>fillcolor</p:attrName>
                                        </p:attrNameLst>
                                      </p:cBhvr>
                                      <p:by>
                                        <p:hsl h="-7200000" s="0" l="0"/>
                                      </p:by>
                                    </p:animClr>
                                    <p:animClr clrSpc="hsl" dir="cw">
                                      <p:cBhvr>
                                        <p:cTn id="70" dur="500" fill="hold"/>
                                        <p:tgtEl>
                                          <p:spTgt spid="38"/>
                                        </p:tgtEl>
                                        <p:attrNameLst>
                                          <p:attrName>stroke.color</p:attrName>
                                        </p:attrNameLst>
                                      </p:cBhvr>
                                      <p:by>
                                        <p:hsl h="-7200000" s="0" l="0"/>
                                      </p:by>
                                    </p:animClr>
                                    <p:set>
                                      <p:cBhvr>
                                        <p:cTn id="71" dur="500" fill="hold"/>
                                        <p:tgtEl>
                                          <p:spTgt spid="38"/>
                                        </p:tgtEl>
                                        <p:attrNameLst>
                                          <p:attrName>fill.type</p:attrName>
                                        </p:attrNameLst>
                                      </p:cBhvr>
                                      <p:to>
                                        <p:strVal val="solid"/>
                                      </p:to>
                                    </p:set>
                                  </p:childTnLst>
                                  <p:subTnLst>
                                    <p:audio>
                                      <p:cMediaNode>
                                        <p:cTn display="0" masterRel="sameClick">
                                          <p:stCondLst>
                                            <p:cond evt="begin" delay="0">
                                              <p:tn val="67"/>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ni32">
            <a:hlinkClick r:id="rId3" action="ppaction://hlinksldjump"/>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H="1">
            <a:off x="7246938" y="5294313"/>
            <a:ext cx="1516062"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3"/>
          <p:cNvSpPr>
            <a:spLocks noChangeArrowheads="1"/>
          </p:cNvSpPr>
          <p:nvPr/>
        </p:nvSpPr>
        <p:spPr bwMode="auto">
          <a:xfrm>
            <a:off x="1703388" y="1560514"/>
            <a:ext cx="4087812"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defRPr/>
            </a:pPr>
            <a:r>
              <a:rPr lang="en-US" altLang="en-US" sz="2800" b="1" dirty="0">
                <a:solidFill>
                  <a:schemeClr val="accent6"/>
                </a:solidFill>
                <a:latin typeface="Arial" charset="0"/>
              </a:rPr>
              <a:t>+ </a:t>
            </a:r>
            <a:r>
              <a:rPr lang="en-US" altLang="en-US" sz="2800" b="1" dirty="0" err="1">
                <a:solidFill>
                  <a:srgbClr val="7030A0"/>
                </a:solidFill>
                <a:latin typeface="Arial" charset="0"/>
              </a:rPr>
              <a:t>Các</a:t>
            </a:r>
            <a:r>
              <a:rPr lang="en-US" altLang="en-US" sz="2800" b="1" dirty="0">
                <a:solidFill>
                  <a:srgbClr val="7030A0"/>
                </a:solidFill>
                <a:latin typeface="Arial" charset="0"/>
              </a:rPr>
              <a:t> </a:t>
            </a:r>
            <a:r>
              <a:rPr lang="en-US" altLang="en-US" sz="2800" b="1" dirty="0" err="1">
                <a:solidFill>
                  <a:srgbClr val="7030A0"/>
                </a:solidFill>
                <a:latin typeface="Arial" charset="0"/>
              </a:rPr>
              <a:t>đội</a:t>
            </a:r>
            <a:r>
              <a:rPr lang="en-US" altLang="en-US" sz="2800" b="1" dirty="0">
                <a:solidFill>
                  <a:srgbClr val="7030A0"/>
                </a:solidFill>
                <a:latin typeface="Arial" charset="0"/>
              </a:rPr>
              <a:t> </a:t>
            </a:r>
            <a:r>
              <a:rPr lang="en-US" altLang="en-US" sz="2800" b="1" dirty="0" err="1">
                <a:solidFill>
                  <a:srgbClr val="7030A0"/>
                </a:solidFill>
                <a:latin typeface="Arial" charset="0"/>
              </a:rPr>
              <a:t>có</a:t>
            </a:r>
            <a:r>
              <a:rPr lang="en-US" altLang="en-US" sz="2800" b="1" dirty="0">
                <a:solidFill>
                  <a:srgbClr val="7030A0"/>
                </a:solidFill>
                <a:latin typeface="Arial" charset="0"/>
              </a:rPr>
              <a:t> </a:t>
            </a:r>
            <a:r>
              <a:rPr lang="en-US" altLang="en-US" sz="2800" b="1" dirty="0" err="1">
                <a:solidFill>
                  <a:srgbClr val="7030A0"/>
                </a:solidFill>
                <a:latin typeface="Arial" charset="0"/>
              </a:rPr>
              <a:t>thể</a:t>
            </a:r>
            <a:r>
              <a:rPr lang="en-US" altLang="en-US" sz="2800" b="1" dirty="0">
                <a:solidFill>
                  <a:srgbClr val="7030A0"/>
                </a:solidFill>
                <a:latin typeface="Arial" charset="0"/>
              </a:rPr>
              <a:t> </a:t>
            </a:r>
            <a:r>
              <a:rPr lang="en-US" altLang="en-US" sz="2800" b="1" dirty="0" err="1">
                <a:solidFill>
                  <a:srgbClr val="7030A0"/>
                </a:solidFill>
                <a:latin typeface="Arial" charset="0"/>
              </a:rPr>
              <a:t>trả</a:t>
            </a:r>
            <a:r>
              <a:rPr lang="en-US" altLang="en-US" sz="2800" b="1" dirty="0">
                <a:solidFill>
                  <a:srgbClr val="7030A0"/>
                </a:solidFill>
                <a:latin typeface="Arial" charset="0"/>
              </a:rPr>
              <a:t> </a:t>
            </a:r>
            <a:r>
              <a:rPr lang="en-US" altLang="en-US" sz="2800" b="1" dirty="0" err="1">
                <a:solidFill>
                  <a:srgbClr val="7030A0"/>
                </a:solidFill>
                <a:latin typeface="Arial" charset="0"/>
              </a:rPr>
              <a:t>lời</a:t>
            </a:r>
            <a:r>
              <a:rPr lang="en-US" altLang="en-US" sz="2800" b="1" dirty="0">
                <a:solidFill>
                  <a:srgbClr val="7030A0"/>
                </a:solidFill>
                <a:latin typeface="Arial" charset="0"/>
              </a:rPr>
              <a:t> </a:t>
            </a:r>
            <a:r>
              <a:rPr lang="en-US" altLang="en-US" sz="2800" b="1" dirty="0" err="1">
                <a:solidFill>
                  <a:srgbClr val="7030A0"/>
                </a:solidFill>
                <a:latin typeface="Arial" charset="0"/>
              </a:rPr>
              <a:t>theo</a:t>
            </a:r>
            <a:r>
              <a:rPr lang="en-US" altLang="en-US" sz="2800" b="1" dirty="0">
                <a:solidFill>
                  <a:srgbClr val="7030A0"/>
                </a:solidFill>
                <a:latin typeface="Arial" charset="0"/>
              </a:rPr>
              <a:t> </a:t>
            </a:r>
            <a:r>
              <a:rPr lang="en-US" altLang="en-US" sz="2800" b="1" dirty="0" err="1">
                <a:solidFill>
                  <a:srgbClr val="7030A0"/>
                </a:solidFill>
                <a:latin typeface="Arial" charset="0"/>
              </a:rPr>
              <a:t>thứ</a:t>
            </a:r>
            <a:r>
              <a:rPr lang="en-US" altLang="en-US" sz="2800" b="1" dirty="0">
                <a:solidFill>
                  <a:srgbClr val="7030A0"/>
                </a:solidFill>
                <a:latin typeface="Arial" charset="0"/>
              </a:rPr>
              <a:t> </a:t>
            </a:r>
            <a:r>
              <a:rPr lang="en-US" altLang="en-US" sz="2800" b="1" dirty="0" err="1">
                <a:solidFill>
                  <a:srgbClr val="7030A0"/>
                </a:solidFill>
                <a:latin typeface="Arial" charset="0"/>
              </a:rPr>
              <a:t>tự</a:t>
            </a:r>
            <a:r>
              <a:rPr lang="en-US" altLang="en-US" sz="2800" b="1" dirty="0">
                <a:solidFill>
                  <a:srgbClr val="7030A0"/>
                </a:solidFill>
                <a:latin typeface="Arial" charset="0"/>
              </a:rPr>
              <a:t> </a:t>
            </a:r>
            <a:r>
              <a:rPr lang="en-US" altLang="en-US" sz="2800" b="1" dirty="0" err="1">
                <a:solidFill>
                  <a:srgbClr val="7030A0"/>
                </a:solidFill>
                <a:latin typeface="Arial" charset="0"/>
              </a:rPr>
              <a:t>các</a:t>
            </a:r>
            <a:r>
              <a:rPr lang="en-US" altLang="en-US" sz="2800" b="1" dirty="0">
                <a:solidFill>
                  <a:srgbClr val="7030A0"/>
                </a:solidFill>
                <a:latin typeface="Arial" charset="0"/>
              </a:rPr>
              <a:t> </a:t>
            </a:r>
            <a:r>
              <a:rPr lang="en-US" altLang="en-US" sz="2800" b="1" dirty="0" err="1">
                <a:solidFill>
                  <a:srgbClr val="7030A0"/>
                </a:solidFill>
                <a:latin typeface="Arial" charset="0"/>
              </a:rPr>
              <a:t>câu</a:t>
            </a:r>
            <a:r>
              <a:rPr lang="en-US" altLang="en-US" sz="2800" b="1" dirty="0">
                <a:solidFill>
                  <a:srgbClr val="7030A0"/>
                </a:solidFill>
                <a:latin typeface="Arial" charset="0"/>
              </a:rPr>
              <a:t> </a:t>
            </a:r>
            <a:r>
              <a:rPr lang="en-US" altLang="en-US" sz="2800" b="1" dirty="0" err="1">
                <a:solidFill>
                  <a:srgbClr val="7030A0"/>
                </a:solidFill>
                <a:latin typeface="Arial" charset="0"/>
              </a:rPr>
              <a:t>hỏi</a:t>
            </a:r>
            <a:r>
              <a:rPr lang="en-US" altLang="en-US" sz="2800" b="1" dirty="0">
                <a:solidFill>
                  <a:srgbClr val="7030A0"/>
                </a:solidFill>
                <a:latin typeface="Arial" charset="0"/>
              </a:rPr>
              <a:t>, </a:t>
            </a:r>
            <a:r>
              <a:rPr lang="en-US" altLang="en-US" sz="2800" b="1" dirty="0" err="1">
                <a:solidFill>
                  <a:srgbClr val="7030A0"/>
                </a:solidFill>
                <a:latin typeface="Arial" charset="0"/>
              </a:rPr>
              <a:t>hoặc</a:t>
            </a:r>
            <a:r>
              <a:rPr lang="en-US" altLang="en-US" sz="2800" b="1" dirty="0">
                <a:solidFill>
                  <a:srgbClr val="7030A0"/>
                </a:solidFill>
                <a:latin typeface="Arial" charset="0"/>
              </a:rPr>
              <a:t> </a:t>
            </a:r>
            <a:r>
              <a:rPr lang="en-US" altLang="en-US" sz="2800" b="1" dirty="0" err="1">
                <a:solidFill>
                  <a:srgbClr val="7030A0"/>
                </a:solidFill>
                <a:latin typeface="Arial" charset="0"/>
              </a:rPr>
              <a:t>chọn</a:t>
            </a:r>
            <a:r>
              <a:rPr lang="en-US" altLang="en-US" sz="2800" b="1" dirty="0">
                <a:solidFill>
                  <a:srgbClr val="7030A0"/>
                </a:solidFill>
                <a:latin typeface="Arial" charset="0"/>
              </a:rPr>
              <a:t> </a:t>
            </a:r>
            <a:r>
              <a:rPr lang="en-US" altLang="en-US" sz="2800" b="1" dirty="0" err="1">
                <a:solidFill>
                  <a:srgbClr val="7030A0"/>
                </a:solidFill>
                <a:latin typeface="Arial" charset="0"/>
              </a:rPr>
              <a:t>câu</a:t>
            </a:r>
            <a:r>
              <a:rPr lang="en-US" altLang="en-US" sz="2800" b="1" dirty="0">
                <a:solidFill>
                  <a:srgbClr val="7030A0"/>
                </a:solidFill>
                <a:latin typeface="Arial" charset="0"/>
              </a:rPr>
              <a:t> </a:t>
            </a:r>
            <a:r>
              <a:rPr lang="en-US" altLang="en-US" sz="2800" b="1" dirty="0" err="1">
                <a:solidFill>
                  <a:srgbClr val="7030A0"/>
                </a:solidFill>
                <a:latin typeface="Arial" charset="0"/>
              </a:rPr>
              <a:t>hỏi</a:t>
            </a:r>
            <a:r>
              <a:rPr lang="en-US" altLang="en-US" sz="2800" b="1" dirty="0">
                <a:solidFill>
                  <a:srgbClr val="7030A0"/>
                </a:solidFill>
                <a:latin typeface="Arial" charset="0"/>
              </a:rPr>
              <a:t> </a:t>
            </a:r>
            <a:r>
              <a:rPr lang="en-US" altLang="en-US" sz="2800" b="1" dirty="0" err="1">
                <a:solidFill>
                  <a:srgbClr val="7030A0"/>
                </a:solidFill>
                <a:latin typeface="Arial" charset="0"/>
              </a:rPr>
              <a:t>bất</a:t>
            </a:r>
            <a:r>
              <a:rPr lang="en-US" altLang="en-US" sz="2800" b="1" dirty="0">
                <a:solidFill>
                  <a:srgbClr val="7030A0"/>
                </a:solidFill>
                <a:latin typeface="Arial" charset="0"/>
              </a:rPr>
              <a:t> </a:t>
            </a:r>
            <a:r>
              <a:rPr lang="en-US" altLang="en-US" sz="2800" b="1" dirty="0" err="1">
                <a:solidFill>
                  <a:srgbClr val="7030A0"/>
                </a:solidFill>
                <a:latin typeface="Arial" charset="0"/>
              </a:rPr>
              <a:t>kỳ</a:t>
            </a:r>
            <a:r>
              <a:rPr lang="en-US" altLang="en-US" sz="2800" b="1" dirty="0">
                <a:solidFill>
                  <a:srgbClr val="7030A0"/>
                </a:solidFill>
                <a:latin typeface="Arial" charset="0"/>
              </a:rPr>
              <a:t>. </a:t>
            </a:r>
          </a:p>
          <a:p>
            <a:pPr algn="just" eaLnBrk="1" hangingPunct="1">
              <a:defRPr/>
            </a:pPr>
            <a:endParaRPr lang="en-US" altLang="en-US" sz="1400" b="1" dirty="0">
              <a:solidFill>
                <a:srgbClr val="7030A0"/>
              </a:solidFill>
              <a:latin typeface="Arial" charset="0"/>
            </a:endParaRPr>
          </a:p>
          <a:p>
            <a:pPr algn="just" eaLnBrk="1" hangingPunct="1">
              <a:defRPr/>
            </a:pPr>
            <a:r>
              <a:rPr lang="en-US" altLang="en-US" sz="2800" b="1" dirty="0" err="1">
                <a:solidFill>
                  <a:srgbClr val="7030A0"/>
                </a:solidFill>
                <a:latin typeface="Arial" charset="0"/>
              </a:rPr>
              <a:t>Mỗi</a:t>
            </a:r>
            <a:r>
              <a:rPr lang="en-US" altLang="en-US" sz="2800" b="1" dirty="0">
                <a:solidFill>
                  <a:srgbClr val="7030A0"/>
                </a:solidFill>
                <a:latin typeface="Arial" charset="0"/>
              </a:rPr>
              <a:t> </a:t>
            </a:r>
            <a:r>
              <a:rPr lang="en-US" altLang="en-US" sz="2800" b="1" dirty="0" err="1">
                <a:solidFill>
                  <a:srgbClr val="7030A0"/>
                </a:solidFill>
                <a:latin typeface="Arial" charset="0"/>
              </a:rPr>
              <a:t>câu</a:t>
            </a:r>
            <a:r>
              <a:rPr lang="en-US" altLang="en-US" sz="2800" b="1" dirty="0">
                <a:solidFill>
                  <a:srgbClr val="7030A0"/>
                </a:solidFill>
                <a:latin typeface="Arial" charset="0"/>
              </a:rPr>
              <a:t> </a:t>
            </a:r>
            <a:r>
              <a:rPr lang="en-US" altLang="en-US" sz="2800" b="1" dirty="0" err="1">
                <a:solidFill>
                  <a:srgbClr val="7030A0"/>
                </a:solidFill>
                <a:latin typeface="Arial" charset="0"/>
              </a:rPr>
              <a:t>hỏi</a:t>
            </a:r>
            <a:r>
              <a:rPr lang="en-US" altLang="en-US" sz="2800" b="1" dirty="0">
                <a:solidFill>
                  <a:srgbClr val="7030A0"/>
                </a:solidFill>
                <a:latin typeface="Arial" charset="0"/>
              </a:rPr>
              <a:t>, </a:t>
            </a:r>
            <a:r>
              <a:rPr lang="en-US" altLang="en-US" sz="2800" b="1" dirty="0" err="1">
                <a:solidFill>
                  <a:srgbClr val="7030A0"/>
                </a:solidFill>
                <a:latin typeface="Arial" charset="0"/>
              </a:rPr>
              <a:t>có</a:t>
            </a:r>
            <a:r>
              <a:rPr lang="en-US" altLang="en-US" sz="2800" b="1" dirty="0">
                <a:solidFill>
                  <a:srgbClr val="7030A0"/>
                </a:solidFill>
                <a:latin typeface="Arial" charset="0"/>
              </a:rPr>
              <a:t> 07 </a:t>
            </a:r>
            <a:r>
              <a:rPr lang="en-US" altLang="en-US" sz="2800" b="1" dirty="0" err="1">
                <a:solidFill>
                  <a:srgbClr val="7030A0"/>
                </a:solidFill>
                <a:latin typeface="Arial" charset="0"/>
              </a:rPr>
              <a:t>giây</a:t>
            </a:r>
            <a:r>
              <a:rPr lang="en-US" altLang="en-US" sz="2800" b="1" dirty="0">
                <a:solidFill>
                  <a:srgbClr val="7030A0"/>
                </a:solidFill>
                <a:latin typeface="Arial" charset="0"/>
              </a:rPr>
              <a:t> </a:t>
            </a:r>
            <a:r>
              <a:rPr lang="en-US" altLang="en-US" sz="2800" b="1" dirty="0" err="1">
                <a:solidFill>
                  <a:srgbClr val="7030A0"/>
                </a:solidFill>
                <a:latin typeface="Arial" charset="0"/>
              </a:rPr>
              <a:t>để</a:t>
            </a:r>
            <a:r>
              <a:rPr lang="en-US" altLang="en-US" sz="2800" b="1" dirty="0">
                <a:solidFill>
                  <a:srgbClr val="7030A0"/>
                </a:solidFill>
                <a:latin typeface="Arial" charset="0"/>
              </a:rPr>
              <a:t> </a:t>
            </a:r>
            <a:r>
              <a:rPr lang="en-US" altLang="en-US" sz="2800" b="1" dirty="0" err="1">
                <a:solidFill>
                  <a:srgbClr val="7030A0"/>
                </a:solidFill>
                <a:latin typeface="Arial" charset="0"/>
              </a:rPr>
              <a:t>suy</a:t>
            </a:r>
            <a:r>
              <a:rPr lang="en-US" altLang="en-US" sz="2800" b="1" dirty="0">
                <a:solidFill>
                  <a:srgbClr val="7030A0"/>
                </a:solidFill>
                <a:latin typeface="Arial" charset="0"/>
              </a:rPr>
              <a:t> </a:t>
            </a:r>
            <a:r>
              <a:rPr lang="en-US" altLang="en-US" sz="2800" b="1" dirty="0" err="1">
                <a:solidFill>
                  <a:srgbClr val="7030A0"/>
                </a:solidFill>
                <a:latin typeface="Arial" charset="0"/>
              </a:rPr>
              <a:t>nghĩ</a:t>
            </a:r>
            <a:r>
              <a:rPr lang="en-US" altLang="en-US" sz="2800" b="1" dirty="0">
                <a:solidFill>
                  <a:srgbClr val="7030A0"/>
                </a:solidFill>
                <a:latin typeface="Arial" charset="0"/>
              </a:rPr>
              <a:t> </a:t>
            </a:r>
            <a:r>
              <a:rPr lang="en-US" altLang="en-US" sz="2800" b="1" dirty="0" err="1">
                <a:solidFill>
                  <a:srgbClr val="7030A0"/>
                </a:solidFill>
                <a:latin typeface="Arial" charset="0"/>
              </a:rPr>
              <a:t>và</a:t>
            </a:r>
            <a:r>
              <a:rPr lang="en-US" altLang="en-US" sz="2800" b="1" dirty="0">
                <a:solidFill>
                  <a:srgbClr val="7030A0"/>
                </a:solidFill>
                <a:latin typeface="Arial" charset="0"/>
              </a:rPr>
              <a:t> </a:t>
            </a:r>
            <a:r>
              <a:rPr lang="en-US" altLang="en-US" sz="2800" b="1" dirty="0" err="1">
                <a:solidFill>
                  <a:srgbClr val="7030A0"/>
                </a:solidFill>
                <a:latin typeface="Arial" charset="0"/>
              </a:rPr>
              <a:t>chọn</a:t>
            </a:r>
            <a:r>
              <a:rPr lang="en-US" altLang="en-US" sz="2800" b="1" dirty="0">
                <a:solidFill>
                  <a:srgbClr val="7030A0"/>
                </a:solidFill>
                <a:latin typeface="Arial" charset="0"/>
              </a:rPr>
              <a:t> </a:t>
            </a:r>
            <a:r>
              <a:rPr lang="en-US" altLang="en-US" sz="2800" b="1" dirty="0" err="1">
                <a:solidFill>
                  <a:srgbClr val="7030A0"/>
                </a:solidFill>
                <a:latin typeface="Arial" charset="0"/>
              </a:rPr>
              <a:t>đáp</a:t>
            </a:r>
            <a:r>
              <a:rPr lang="en-US" altLang="en-US" sz="2800" b="1" dirty="0">
                <a:solidFill>
                  <a:srgbClr val="7030A0"/>
                </a:solidFill>
                <a:latin typeface="Arial" charset="0"/>
              </a:rPr>
              <a:t> </a:t>
            </a:r>
            <a:r>
              <a:rPr lang="en-US" altLang="en-US" sz="2800" b="1" dirty="0" err="1">
                <a:solidFill>
                  <a:srgbClr val="7030A0"/>
                </a:solidFill>
                <a:latin typeface="Arial" charset="0"/>
              </a:rPr>
              <a:t>án</a:t>
            </a:r>
            <a:r>
              <a:rPr lang="en-US" altLang="en-US" sz="2800" b="1" dirty="0">
                <a:solidFill>
                  <a:srgbClr val="7030A0"/>
                </a:solidFill>
                <a:latin typeface="Arial" charset="0"/>
              </a:rPr>
              <a:t>.</a:t>
            </a:r>
          </a:p>
          <a:p>
            <a:pPr algn="just" eaLnBrk="1" hangingPunct="1">
              <a:defRPr/>
            </a:pPr>
            <a:endParaRPr lang="en-US" altLang="en-US" sz="1400" b="1" dirty="0">
              <a:solidFill>
                <a:srgbClr val="7030A0"/>
              </a:solidFill>
              <a:latin typeface="Arial" charset="0"/>
            </a:endParaRPr>
          </a:p>
          <a:p>
            <a:pPr algn="just" eaLnBrk="1" hangingPunct="1">
              <a:defRPr/>
            </a:pPr>
            <a:r>
              <a:rPr lang="en-US" altLang="en-US" sz="2800" b="1" dirty="0">
                <a:solidFill>
                  <a:srgbClr val="7030A0"/>
                </a:solidFill>
                <a:latin typeface="Arial" charset="0"/>
              </a:rPr>
              <a:t>+ </a:t>
            </a:r>
            <a:r>
              <a:rPr lang="en-US" altLang="en-US" sz="2800" b="1" dirty="0" err="1">
                <a:solidFill>
                  <a:srgbClr val="7030A0"/>
                </a:solidFill>
                <a:latin typeface="Arial" charset="0"/>
              </a:rPr>
              <a:t>Mỗi</a:t>
            </a:r>
            <a:r>
              <a:rPr lang="en-US" altLang="en-US" sz="2800" b="1" dirty="0">
                <a:solidFill>
                  <a:srgbClr val="7030A0"/>
                </a:solidFill>
                <a:latin typeface="Arial" charset="0"/>
              </a:rPr>
              <a:t> </a:t>
            </a:r>
            <a:r>
              <a:rPr lang="en-US" altLang="en-US" sz="2800" b="1" dirty="0" err="1">
                <a:solidFill>
                  <a:srgbClr val="7030A0"/>
                </a:solidFill>
                <a:latin typeface="Arial" charset="0"/>
              </a:rPr>
              <a:t>câu</a:t>
            </a:r>
            <a:r>
              <a:rPr lang="en-US" altLang="en-US" sz="2800" b="1" dirty="0">
                <a:solidFill>
                  <a:srgbClr val="7030A0"/>
                </a:solidFill>
                <a:latin typeface="Arial" charset="0"/>
              </a:rPr>
              <a:t> </a:t>
            </a:r>
            <a:r>
              <a:rPr lang="en-US" altLang="en-US" sz="2800" b="1" dirty="0" err="1">
                <a:solidFill>
                  <a:srgbClr val="7030A0"/>
                </a:solidFill>
                <a:latin typeface="Arial" charset="0"/>
              </a:rPr>
              <a:t>hỏi</a:t>
            </a:r>
            <a:r>
              <a:rPr lang="en-US" altLang="en-US" sz="2800" b="1" dirty="0">
                <a:solidFill>
                  <a:srgbClr val="7030A0"/>
                </a:solidFill>
                <a:latin typeface="Arial" charset="0"/>
              </a:rPr>
              <a:t> </a:t>
            </a:r>
            <a:r>
              <a:rPr lang="en-US" altLang="en-US" sz="2800" b="1" dirty="0" err="1">
                <a:solidFill>
                  <a:srgbClr val="7030A0"/>
                </a:solidFill>
                <a:latin typeface="Arial" charset="0"/>
              </a:rPr>
              <a:t>trả</a:t>
            </a:r>
            <a:r>
              <a:rPr lang="en-US" altLang="en-US" sz="2800" b="1" dirty="0">
                <a:solidFill>
                  <a:srgbClr val="7030A0"/>
                </a:solidFill>
                <a:latin typeface="Arial" charset="0"/>
              </a:rPr>
              <a:t> </a:t>
            </a:r>
            <a:r>
              <a:rPr lang="en-US" altLang="en-US" sz="2800" b="1" dirty="0" err="1">
                <a:solidFill>
                  <a:srgbClr val="7030A0"/>
                </a:solidFill>
                <a:latin typeface="Arial" charset="0"/>
              </a:rPr>
              <a:t>lời</a:t>
            </a:r>
            <a:r>
              <a:rPr lang="en-US" altLang="en-US" sz="2800" b="1" dirty="0">
                <a:solidFill>
                  <a:srgbClr val="7030A0"/>
                </a:solidFill>
                <a:latin typeface="Arial" charset="0"/>
              </a:rPr>
              <a:t> </a:t>
            </a:r>
            <a:r>
              <a:rPr lang="en-US" altLang="en-US" sz="2800" b="1" dirty="0" err="1">
                <a:solidFill>
                  <a:srgbClr val="7030A0"/>
                </a:solidFill>
                <a:latin typeface="Arial" charset="0"/>
              </a:rPr>
              <a:t>đúng</a:t>
            </a:r>
            <a:r>
              <a:rPr lang="en-US" altLang="en-US" sz="2800" b="1" dirty="0">
                <a:solidFill>
                  <a:srgbClr val="7030A0"/>
                </a:solidFill>
                <a:latin typeface="Arial" charset="0"/>
              </a:rPr>
              <a:t> </a:t>
            </a:r>
            <a:r>
              <a:rPr lang="en-US" altLang="en-US" sz="2800" b="1" dirty="0" err="1">
                <a:solidFill>
                  <a:srgbClr val="7030A0"/>
                </a:solidFill>
                <a:latin typeface="Arial" charset="0"/>
              </a:rPr>
              <a:t>cộng</a:t>
            </a:r>
            <a:r>
              <a:rPr lang="en-US" altLang="en-US" sz="2800" b="1" dirty="0">
                <a:solidFill>
                  <a:srgbClr val="7030A0"/>
                </a:solidFill>
                <a:latin typeface="Arial" charset="0"/>
              </a:rPr>
              <a:t> 1 </a:t>
            </a:r>
            <a:r>
              <a:rPr lang="en-US" altLang="en-US" sz="2800" b="1" dirty="0" err="1">
                <a:solidFill>
                  <a:srgbClr val="7030A0"/>
                </a:solidFill>
                <a:latin typeface="Arial" charset="0"/>
              </a:rPr>
              <a:t>điểm</a:t>
            </a:r>
            <a:r>
              <a:rPr lang="en-US" altLang="en-US" sz="2800" b="1" dirty="0">
                <a:solidFill>
                  <a:srgbClr val="7030A0"/>
                </a:solidFill>
                <a:latin typeface="Arial" charset="0"/>
              </a:rPr>
              <a:t>,  </a:t>
            </a:r>
            <a:r>
              <a:rPr lang="en-US" altLang="en-US" sz="2800" b="1" dirty="0" err="1">
                <a:solidFill>
                  <a:srgbClr val="7030A0"/>
                </a:solidFill>
                <a:latin typeface="Arial" charset="0"/>
              </a:rPr>
              <a:t>trả</a:t>
            </a:r>
            <a:r>
              <a:rPr lang="en-US" altLang="en-US" sz="2800" b="1" dirty="0">
                <a:solidFill>
                  <a:srgbClr val="7030A0"/>
                </a:solidFill>
                <a:latin typeface="Arial" charset="0"/>
              </a:rPr>
              <a:t> </a:t>
            </a:r>
            <a:r>
              <a:rPr lang="en-US" altLang="en-US" sz="2800" b="1" dirty="0" err="1">
                <a:solidFill>
                  <a:srgbClr val="7030A0"/>
                </a:solidFill>
                <a:latin typeface="Arial" charset="0"/>
              </a:rPr>
              <a:t>lời</a:t>
            </a:r>
            <a:r>
              <a:rPr lang="en-US" altLang="en-US" sz="2800" b="1" dirty="0">
                <a:solidFill>
                  <a:srgbClr val="7030A0"/>
                </a:solidFill>
                <a:latin typeface="Arial" charset="0"/>
              </a:rPr>
              <a:t> </a:t>
            </a:r>
            <a:r>
              <a:rPr lang="en-US" altLang="en-US" sz="2800" b="1" dirty="0" err="1">
                <a:solidFill>
                  <a:srgbClr val="7030A0"/>
                </a:solidFill>
                <a:latin typeface="Arial" charset="0"/>
              </a:rPr>
              <a:t>sai</a:t>
            </a:r>
            <a:r>
              <a:rPr lang="en-US" altLang="en-US" sz="2800" b="1" dirty="0">
                <a:solidFill>
                  <a:srgbClr val="7030A0"/>
                </a:solidFill>
                <a:latin typeface="Arial" charset="0"/>
              </a:rPr>
              <a:t> </a:t>
            </a:r>
            <a:r>
              <a:rPr lang="en-US" altLang="en-US" sz="2800" b="1" dirty="0" err="1">
                <a:solidFill>
                  <a:srgbClr val="7030A0"/>
                </a:solidFill>
                <a:latin typeface="Arial" charset="0"/>
              </a:rPr>
              <a:t>bị</a:t>
            </a:r>
            <a:r>
              <a:rPr lang="en-US" altLang="en-US" sz="2800" b="1" dirty="0">
                <a:solidFill>
                  <a:srgbClr val="7030A0"/>
                </a:solidFill>
                <a:latin typeface="Arial" charset="0"/>
              </a:rPr>
              <a:t> </a:t>
            </a:r>
            <a:r>
              <a:rPr lang="en-US" altLang="en-US" sz="2800" b="1" dirty="0" err="1">
                <a:solidFill>
                  <a:srgbClr val="7030A0"/>
                </a:solidFill>
                <a:latin typeface="Arial" charset="0"/>
              </a:rPr>
              <a:t>trừ</a:t>
            </a:r>
            <a:r>
              <a:rPr lang="en-US" altLang="en-US" sz="2800" b="1" dirty="0">
                <a:solidFill>
                  <a:srgbClr val="7030A0"/>
                </a:solidFill>
                <a:latin typeface="Arial" charset="0"/>
              </a:rPr>
              <a:t> 0,5 </a:t>
            </a:r>
            <a:r>
              <a:rPr lang="en-US" altLang="en-US" sz="2800" b="1" dirty="0" err="1">
                <a:solidFill>
                  <a:srgbClr val="7030A0"/>
                </a:solidFill>
                <a:latin typeface="Arial" charset="0"/>
              </a:rPr>
              <a:t>điểm</a:t>
            </a:r>
            <a:r>
              <a:rPr lang="en-US" altLang="en-US" sz="2800" b="1" dirty="0">
                <a:solidFill>
                  <a:srgbClr val="7030A0"/>
                </a:solidFill>
                <a:latin typeface="Arial" charset="0"/>
              </a:rPr>
              <a:t> . </a:t>
            </a:r>
          </a:p>
          <a:p>
            <a:pPr algn="just" eaLnBrk="1" hangingPunct="1">
              <a:defRPr/>
            </a:pPr>
            <a:endParaRPr lang="en-US" altLang="en-US" sz="2800" b="1" dirty="0">
              <a:solidFill>
                <a:srgbClr val="7030A0"/>
              </a:solidFill>
              <a:latin typeface="Arial" charset="0"/>
            </a:endParaRPr>
          </a:p>
        </p:txBody>
      </p:sp>
      <p:pic>
        <p:nvPicPr>
          <p:cNvPr id="5124"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76200"/>
            <a:ext cx="1676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0" descr="Logo Doan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0200" y="0"/>
            <a:ext cx="121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2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176338"/>
            <a:ext cx="91440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2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307638" y="993776"/>
            <a:ext cx="817562" cy="616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2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2412" y="6745288"/>
            <a:ext cx="9145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2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95401" y="987426"/>
            <a:ext cx="817563" cy="617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30" name="Group 31"/>
          <p:cNvGrpSpPr>
            <a:grpSpLocks/>
          </p:cNvGrpSpPr>
          <p:nvPr/>
        </p:nvGrpSpPr>
        <p:grpSpPr bwMode="auto">
          <a:xfrm>
            <a:off x="5181600" y="212726"/>
            <a:ext cx="2286000" cy="625475"/>
            <a:chOff x="2971800" y="150825"/>
            <a:chExt cx="2286000" cy="625048"/>
          </a:xfrm>
        </p:grpSpPr>
        <p:sp>
          <p:nvSpPr>
            <p:cNvPr id="29" name="Rectangle 28"/>
            <p:cNvSpPr/>
            <p:nvPr/>
          </p:nvSpPr>
          <p:spPr bwMode="auto">
            <a:xfrm>
              <a:off x="2971800" y="150825"/>
              <a:ext cx="2286000" cy="625048"/>
            </a:xfrm>
            <a:prstGeom prst="rect">
              <a:avLst/>
            </a:prstGeom>
            <a:solidFill>
              <a:schemeClr val="accent3">
                <a:lumMod val="95000"/>
              </a:schemeClr>
            </a:solidFill>
            <a:ln w="57150" cap="flat" cmpd="sng" algn="ctr">
              <a:solidFill>
                <a:srgbClr val="FF0000"/>
              </a:solidFill>
              <a:prstDash val="solid"/>
              <a:round/>
              <a:headEnd type="none" w="med" len="med"/>
              <a:tailEnd type="none" w="med" len="med"/>
            </a:ln>
            <a:effectLst/>
          </p:spPr>
          <p:txBody>
            <a:bodyPr wrap="none" anchor="ctr"/>
            <a:lstStyle/>
            <a:p>
              <a:pPr algn="ctr" eaLnBrk="1" hangingPunct="1">
                <a:defRPr/>
              </a:pPr>
              <a:endParaRPr lang="en-US">
                <a:latin typeface="Arial" charset="0"/>
              </a:endParaRPr>
            </a:p>
          </p:txBody>
        </p:sp>
        <p:sp>
          <p:nvSpPr>
            <p:cNvPr id="33" name="Rectangle 32"/>
            <p:cNvSpPr/>
            <p:nvPr/>
          </p:nvSpPr>
          <p:spPr>
            <a:xfrm>
              <a:off x="3060700" y="234906"/>
              <a:ext cx="2108200" cy="46164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en-US" sz="2400" b="1">
                  <a:solidFill>
                    <a:srgbClr val="FF3300"/>
                  </a:solidFill>
                  <a:latin typeface="Times New Roman" panose="02020603050405020304" pitchFamily="18" charset="0"/>
                  <a:cs typeface="Times New Roman" panose="02020603050405020304" pitchFamily="18" charset="0"/>
                </a:rPr>
                <a:t>LUẬT CHƠI</a:t>
              </a:r>
            </a:p>
          </p:txBody>
        </p:sp>
      </p:grpSp>
      <p:pic>
        <p:nvPicPr>
          <p:cNvPr id="34" name="dau chan tinh nguyen mua he xanh.mp4">
            <a:hlinkClick r:id="" action="ppaction://media"/>
          </p:cNvPr>
          <p:cNvPicPr>
            <a:picLocks noRot="1" noChangeAspect="1"/>
          </p:cNvPicPr>
          <p:nvPr>
            <a:videoFile r:link="rId1"/>
          </p:nvPr>
        </p:nvPicPr>
        <p:blipFill>
          <a:blip r:embed="rId9">
            <a:extLst>
              <a:ext uri="{28A0092B-C50C-407E-A947-70E740481C1C}">
                <a14:useLocalDpi xmlns:a14="http://schemas.microsoft.com/office/drawing/2010/main" val="0"/>
              </a:ext>
            </a:extLst>
          </a:blip>
          <a:srcRect/>
          <a:stretch>
            <a:fillRect/>
          </a:stretch>
        </p:blipFill>
        <p:spPr bwMode="auto">
          <a:xfrm>
            <a:off x="5897564" y="1562100"/>
            <a:ext cx="4529137"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61" descr="BA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6200000">
            <a:off x="6219825" y="823913"/>
            <a:ext cx="285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4"/>
                    </p:tgtEl>
                  </p:cond>
                </p:stCondLst>
                <p:endSync evt="end" delay="0">
                  <p:rtn val="all"/>
                </p:endSync>
                <p:childTnLst>
                  <p:par>
                    <p:cTn id="8" fill="hold" nodeType="clickPar">
                      <p:stCondLst>
                        <p:cond delay="0"/>
                      </p:stCondLst>
                      <p:childTnLst>
                        <p:par>
                          <p:cTn id="9" fill="hold" nodeType="withGroup">
                            <p:stCondLst>
                              <p:cond delay="0"/>
                            </p:stCondLst>
                            <p:childTnLst>
                              <p:par>
                                <p:cTn id="10" presetID="2" presetClass="mediacall" presetSubtype="0" fill="hold" nodeType="clickEffect">
                                  <p:stCondLst>
                                    <p:cond delay="0"/>
                                  </p:stCondLst>
                                  <p:childTnLst>
                                    <p:cmd type="call" cmd="togglePause">
                                      <p:cBhvr>
                                        <p:cTn id="11" dur="1" fill="hold"/>
                                        <p:tgtEl>
                                          <p:spTgt spid="34"/>
                                        </p:tgtEl>
                                      </p:cBhvr>
                                    </p:cmd>
                                  </p:childTnLst>
                                </p:cTn>
                              </p:par>
                            </p:childTnLst>
                          </p:cTn>
                        </p:par>
                      </p:childTnLst>
                    </p:cTn>
                  </p:par>
                </p:childTnLst>
              </p:cTn>
              <p:nextCondLst>
                <p:cond evt="onClick" delay="0">
                  <p:tgtEl>
                    <p:spTgt spid="34"/>
                  </p:tgtEl>
                </p:cond>
              </p:nextCondLst>
            </p:seq>
            <p:video>
              <p:cMediaNode vol="80000">
                <p:cTn id="12" fill="hold" display="0">
                  <p:stCondLst>
                    <p:cond delay="indefinite"/>
                  </p:stCondLst>
                </p:cTn>
                <p:tgtEl>
                  <p:spTgt spid="34"/>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172200" y="6164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150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01976" y="1227138"/>
            <a:ext cx="6804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Ông cha ta đã thể hiện kết hợp kinh tế với quốc phòng bằng kế sách :</a:t>
            </a:r>
            <a:endParaRPr lang="en-US" altLang="en-US" sz="2400" i="1"/>
          </a:p>
        </p:txBody>
      </p:sp>
      <p:sp>
        <p:nvSpPr>
          <p:cNvPr id="65541" name="AutoShape 5"/>
          <p:cNvSpPr>
            <a:spLocks noChangeArrowheads="1"/>
          </p:cNvSpPr>
          <p:nvPr/>
        </p:nvSpPr>
        <p:spPr bwMode="auto">
          <a:xfrm>
            <a:off x="6324600" y="2514600"/>
            <a:ext cx="34671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a:t>
            </a:r>
            <a:r>
              <a:rPr lang="fr-FR" altLang="en-US" sz="2400"/>
              <a:t>. Ngụ binh ư  nông</a:t>
            </a:r>
            <a:endParaRPr lang="en-US" altLang="en-US" sz="2400"/>
          </a:p>
        </p:txBody>
      </p:sp>
      <p:sp>
        <p:nvSpPr>
          <p:cNvPr id="65546" name="AutoShape 10"/>
          <p:cNvSpPr>
            <a:spLocks noChangeArrowheads="1"/>
          </p:cNvSpPr>
          <p:nvPr/>
        </p:nvSpPr>
        <p:spPr bwMode="auto">
          <a:xfrm>
            <a:off x="6324600" y="4114800"/>
            <a:ext cx="34671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D. Ngụ binh công nông</a:t>
            </a:r>
            <a:endParaRPr lang="vi-VN" altLang="en-US" sz="2400" b="1"/>
          </a:p>
        </p:txBody>
      </p:sp>
      <p:sp>
        <p:nvSpPr>
          <p:cNvPr id="21512" name="Text Box 16"/>
          <p:cNvSpPr txBox="1">
            <a:spLocks noChangeArrowheads="1"/>
          </p:cNvSpPr>
          <p:nvPr/>
        </p:nvSpPr>
        <p:spPr bwMode="auto">
          <a:xfrm>
            <a:off x="18415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16</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172200"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151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488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p:cNvSpPr>
            <a:spLocks noChangeArrowheads="1"/>
          </p:cNvSpPr>
          <p:nvPr/>
        </p:nvSpPr>
        <p:spPr bwMode="auto">
          <a:xfrm>
            <a:off x="6161088"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1849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172200" y="61690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161088" y="61690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184900"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1849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4800600" y="6248401"/>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8572"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152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438400" y="2514600"/>
            <a:ext cx="33528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A. Ngụ nông ư binh</a:t>
            </a:r>
            <a:endParaRPr lang="fr-FR" altLang="en-US" sz="2400" b="1"/>
          </a:p>
        </p:txBody>
      </p:sp>
      <p:sp>
        <p:nvSpPr>
          <p:cNvPr id="28" name="AutoShape 10"/>
          <p:cNvSpPr>
            <a:spLocks noChangeArrowheads="1"/>
          </p:cNvSpPr>
          <p:nvPr/>
        </p:nvSpPr>
        <p:spPr bwMode="auto">
          <a:xfrm>
            <a:off x="2438400" y="4114800"/>
            <a:ext cx="33528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C. Nông binh cư ngụ</a:t>
            </a:r>
            <a:endParaRPr lang="en-US" altLang="en-US" sz="2400" b="1"/>
          </a:p>
        </p:txBody>
      </p:sp>
      <p:pic>
        <p:nvPicPr>
          <p:cNvPr id="2153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1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1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1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854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8" restart="whenNotActive" fill="hold" evtFilter="cancelBubble" nodeType="interactiveSeq">
                <p:stCondLst>
                  <p:cond evt="onClick" delay="0">
                    <p:tgtEl>
                      <p:spTgt spid="10857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857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8570"/>
                                        </p:tgtEl>
                                      </p:cBhvr>
                                    </p:animEffect>
                                    <p:set>
                                      <p:cBhvr>
                                        <p:cTn id="46"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8569"/>
                                        </p:tgtEl>
                                      </p:cBhvr>
                                    </p:animEffect>
                                    <p:set>
                                      <p:cBhvr>
                                        <p:cTn id="50"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8568"/>
                                        </p:tgtEl>
                                      </p:cBhvr>
                                    </p:animEffect>
                                    <p:set>
                                      <p:cBhvr>
                                        <p:cTn id="54"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8567"/>
                                        </p:tgtEl>
                                      </p:cBhvr>
                                    </p:animEffect>
                                    <p:set>
                                      <p:cBhvr>
                                        <p:cTn id="58"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8566"/>
                                        </p:tgtEl>
                                      </p:cBhvr>
                                    </p:animEffect>
                                    <p:set>
                                      <p:cBhvr>
                                        <p:cTn id="62"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8565"/>
                                        </p:tgtEl>
                                      </p:cBhvr>
                                    </p:animEffect>
                                    <p:set>
                                      <p:cBhvr>
                                        <p:cTn id="66"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8563"/>
                                        </p:tgtEl>
                                      </p:cBhvr>
                                    </p:animEffect>
                                    <p:set>
                                      <p:cBhvr>
                                        <p:cTn id="70"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8546"/>
                                        </p:tgtEl>
                                      </p:cBhvr>
                                    </p:animEffect>
                                    <p:set>
                                      <p:cBhvr>
                                        <p:cTn id="74"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19401" y="1143000"/>
            <a:ext cx="7654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Kinh tế, quốc phòng, an ninh là ba mặt hoạt động cơ bản nhất của một quốc gia, mỗi lĩnh vực có mục đích, cách thức hoạt động riêng và chịu sự chi phối của:</a:t>
            </a:r>
            <a:endParaRPr lang="en-US" altLang="en-US" sz="2400" i="1"/>
          </a:p>
        </p:txBody>
      </p:sp>
      <p:sp>
        <p:nvSpPr>
          <p:cNvPr id="65541" name="AutoShape 5"/>
          <p:cNvSpPr>
            <a:spLocks noChangeArrowheads="1"/>
          </p:cNvSpPr>
          <p:nvPr/>
        </p:nvSpPr>
        <p:spPr bwMode="auto">
          <a:xfrm>
            <a:off x="1863726" y="4191000"/>
            <a:ext cx="4079875"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2400"/>
              <a:t>C. Hệ thống quy luật riêng</a:t>
            </a:r>
            <a:endParaRPr lang="en-US" altLang="en-US" sz="2400"/>
          </a:p>
        </p:txBody>
      </p:sp>
      <p:sp>
        <p:nvSpPr>
          <p:cNvPr id="65549" name="AutoShape 13"/>
          <p:cNvSpPr>
            <a:spLocks noChangeArrowheads="1"/>
          </p:cNvSpPr>
          <p:nvPr/>
        </p:nvSpPr>
        <p:spPr bwMode="auto">
          <a:xfrm>
            <a:off x="1905000" y="2514600"/>
            <a:ext cx="40386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A. Hệ thống quy luật chung</a:t>
            </a:r>
            <a:endParaRPr lang="en-US" altLang="en-US" sz="2300" b="1"/>
          </a:p>
        </p:txBody>
      </p:sp>
      <p:sp>
        <p:nvSpPr>
          <p:cNvPr id="22536" name="Text Box 16"/>
          <p:cNvSpPr txBox="1">
            <a:spLocks noChangeArrowheads="1"/>
          </p:cNvSpPr>
          <p:nvPr/>
        </p:nvSpPr>
        <p:spPr bwMode="auto">
          <a:xfrm>
            <a:off x="1676401" y="1355726"/>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17</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172200"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253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1071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172200"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175375" y="61039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175375"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175375"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172200"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1817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254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9"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774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524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514600"/>
            <a:ext cx="40005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B. hệ thống quy tắc riêng</a:t>
            </a:r>
            <a:endParaRPr lang="en-US" altLang="en-US" sz="2300" b="1"/>
          </a:p>
        </p:txBody>
      </p:sp>
      <p:sp>
        <p:nvSpPr>
          <p:cNvPr id="28" name="AutoShape 13"/>
          <p:cNvSpPr>
            <a:spLocks noChangeArrowheads="1"/>
          </p:cNvSpPr>
          <p:nvPr/>
        </p:nvSpPr>
        <p:spPr bwMode="auto">
          <a:xfrm>
            <a:off x="6248400" y="4191000"/>
            <a:ext cx="40005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D. Hệ thống pháp quy chung</a:t>
            </a:r>
            <a:endParaRPr lang="en-US" altLang="en-US" sz="2300" b="1"/>
          </a:p>
        </p:txBody>
      </p:sp>
      <p:pic>
        <p:nvPicPr>
          <p:cNvPr id="2255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88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8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8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p:cNvSpPr>
            <a:spLocks noChangeArrowheads="1"/>
          </p:cNvSpPr>
          <p:nvPr/>
        </p:nvSpPr>
        <p:spPr bwMode="auto">
          <a:xfrm>
            <a:off x="62484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05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883276"/>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19400" y="1143001"/>
            <a:ext cx="7277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Kết hợp phát triển kinh tế với củng cố quốc phòng, an ninh ở Việt Nam đã có:</a:t>
            </a:r>
            <a:endParaRPr lang="en-US" altLang="en-US" sz="2400" i="1"/>
          </a:p>
        </p:txBody>
      </p:sp>
      <p:sp>
        <p:nvSpPr>
          <p:cNvPr id="65541" name="AutoShape 5"/>
          <p:cNvSpPr>
            <a:spLocks noChangeArrowheads="1"/>
          </p:cNvSpPr>
          <p:nvPr/>
        </p:nvSpPr>
        <p:spPr bwMode="auto">
          <a:xfrm>
            <a:off x="2152650" y="2362200"/>
            <a:ext cx="399415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A. Từ lâu đời</a:t>
            </a:r>
            <a:endParaRPr lang="en-US" altLang="en-US" sz="2400"/>
          </a:p>
        </p:txBody>
      </p:sp>
      <p:sp>
        <p:nvSpPr>
          <p:cNvPr id="65546" name="AutoShape 10"/>
          <p:cNvSpPr>
            <a:spLocks noChangeArrowheads="1"/>
          </p:cNvSpPr>
          <p:nvPr/>
        </p:nvSpPr>
        <p:spPr bwMode="auto">
          <a:xfrm>
            <a:off x="6324600" y="2362200"/>
            <a:ext cx="3886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a:t> B. Thời phong kiến</a:t>
            </a:r>
            <a:endParaRPr lang="en-US" altLang="en-US" sz="2200" b="1"/>
          </a:p>
        </p:txBody>
      </p:sp>
      <p:sp>
        <p:nvSpPr>
          <p:cNvPr id="23560" name="Text Box 16"/>
          <p:cNvSpPr txBox="1">
            <a:spLocks noChangeArrowheads="1"/>
          </p:cNvSpPr>
          <p:nvPr/>
        </p:nvSpPr>
        <p:spPr bwMode="auto">
          <a:xfrm>
            <a:off x="1598614" y="11430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18</a:t>
            </a:r>
          </a:p>
        </p:txBody>
      </p:sp>
      <p:pic>
        <p:nvPicPr>
          <p:cNvPr id="1106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1" name="Oval 19"/>
          <p:cNvSpPr>
            <a:spLocks noChangeArrowheads="1"/>
          </p:cNvSpPr>
          <p:nvPr/>
        </p:nvSpPr>
        <p:spPr bwMode="auto">
          <a:xfrm>
            <a:off x="6248400" y="6165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356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26613" y="60848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p:cNvSpPr>
            <a:spLocks noChangeArrowheads="1"/>
          </p:cNvSpPr>
          <p:nvPr/>
        </p:nvSpPr>
        <p:spPr bwMode="auto">
          <a:xfrm>
            <a:off x="62484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0614" name="Oval 22"/>
          <p:cNvSpPr>
            <a:spLocks noChangeArrowheads="1"/>
          </p:cNvSpPr>
          <p:nvPr/>
        </p:nvSpPr>
        <p:spPr bwMode="auto">
          <a:xfrm>
            <a:off x="6259513"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0615" name="Oval 23"/>
          <p:cNvSpPr>
            <a:spLocks noChangeArrowheads="1"/>
          </p:cNvSpPr>
          <p:nvPr/>
        </p:nvSpPr>
        <p:spPr bwMode="auto">
          <a:xfrm>
            <a:off x="62484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0616" name="Oval 24"/>
          <p:cNvSpPr>
            <a:spLocks noChangeArrowheads="1"/>
          </p:cNvSpPr>
          <p:nvPr/>
        </p:nvSpPr>
        <p:spPr bwMode="auto">
          <a:xfrm>
            <a:off x="62738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0617" name="Oval 25"/>
          <p:cNvSpPr>
            <a:spLocks noChangeArrowheads="1"/>
          </p:cNvSpPr>
          <p:nvPr/>
        </p:nvSpPr>
        <p:spPr bwMode="auto">
          <a:xfrm>
            <a:off x="6249988"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0618" name="Oval 26"/>
          <p:cNvSpPr>
            <a:spLocks noChangeArrowheads="1"/>
          </p:cNvSpPr>
          <p:nvPr/>
        </p:nvSpPr>
        <p:spPr bwMode="auto">
          <a:xfrm>
            <a:off x="62738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0619" name="Text Box 27"/>
          <p:cNvSpPr txBox="1">
            <a:spLocks noChangeArrowheads="1"/>
          </p:cNvSpPr>
          <p:nvPr/>
        </p:nvSpPr>
        <p:spPr bwMode="auto">
          <a:xfrm>
            <a:off x="4876800" y="62626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0620" name="Text Box 28"/>
          <p:cNvSpPr txBox="1">
            <a:spLocks noChangeArrowheads="1"/>
          </p:cNvSpPr>
          <p:nvPr/>
        </p:nvSpPr>
        <p:spPr bwMode="auto">
          <a:xfrm>
            <a:off x="60960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357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3" name="Text Box 69"/>
          <p:cNvSpPr txBox="1">
            <a:spLocks noChangeArrowheads="1"/>
          </p:cNvSpPr>
          <p:nvPr/>
        </p:nvSpPr>
        <p:spPr bwMode="auto">
          <a:xfrm>
            <a:off x="2057400" y="758826"/>
            <a:ext cx="8039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1"/>
            <a:ext cx="1219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152650" y="4092576"/>
            <a:ext cx="4019550" cy="12414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C. Khi chống Pháp</a:t>
            </a:r>
            <a:endParaRPr lang="vi-VN" altLang="en-US" sz="2200" b="1"/>
          </a:p>
        </p:txBody>
      </p:sp>
      <p:sp>
        <p:nvSpPr>
          <p:cNvPr id="28" name="AutoShape 10"/>
          <p:cNvSpPr>
            <a:spLocks noChangeArrowheads="1"/>
          </p:cNvSpPr>
          <p:nvPr/>
        </p:nvSpPr>
        <p:spPr bwMode="auto">
          <a:xfrm>
            <a:off x="6324600" y="4065588"/>
            <a:ext cx="3886200" cy="12684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D. Thời chống Mỹ</a:t>
            </a:r>
            <a:endParaRPr lang="vi-VN" altLang="en-US" sz="2200" b="1"/>
          </a:p>
        </p:txBody>
      </p:sp>
      <p:pic>
        <p:nvPicPr>
          <p:cNvPr id="2357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059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0610"/>
                </p:tgtEl>
              </p:cMediaNode>
            </p:audio>
            <p:seq concurrent="1" nextAc="seek">
              <p:cTn id="38" restart="whenNotActive" fill="hold" evtFilter="cancelBubble" nodeType="interactiveSeq">
                <p:stCondLst>
                  <p:cond evt="onClick" delay="0">
                    <p:tgtEl>
                      <p:spTgt spid="11061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062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0618"/>
                                        </p:tgtEl>
                                      </p:cBhvr>
                                    </p:animEffect>
                                    <p:set>
                                      <p:cBhvr>
                                        <p:cTn id="46"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0617"/>
                                        </p:tgtEl>
                                      </p:cBhvr>
                                    </p:animEffect>
                                    <p:set>
                                      <p:cBhvr>
                                        <p:cTn id="50"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0616"/>
                                        </p:tgtEl>
                                      </p:cBhvr>
                                    </p:animEffect>
                                    <p:set>
                                      <p:cBhvr>
                                        <p:cTn id="54"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0615"/>
                                        </p:tgtEl>
                                      </p:cBhvr>
                                    </p:animEffect>
                                    <p:set>
                                      <p:cBhvr>
                                        <p:cTn id="58"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0614"/>
                                        </p:tgtEl>
                                      </p:cBhvr>
                                    </p:animEffect>
                                    <p:set>
                                      <p:cBhvr>
                                        <p:cTn id="62"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0613"/>
                                        </p:tgtEl>
                                      </p:cBhvr>
                                    </p:animEffect>
                                    <p:set>
                                      <p:cBhvr>
                                        <p:cTn id="66"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0611"/>
                                        </p:tgtEl>
                                      </p:cBhvr>
                                    </p:animEffect>
                                    <p:set>
                                      <p:cBhvr>
                                        <p:cTn id="70"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0594"/>
                                        </p:tgtEl>
                                      </p:cBhvr>
                                    </p:animEffect>
                                    <p:set>
                                      <p:cBhvr>
                                        <p:cTn id="74"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p:cNvSpPr>
            <a:spLocks noChangeArrowheads="1"/>
          </p:cNvSpPr>
          <p:nvPr/>
        </p:nvSpPr>
        <p:spPr bwMode="auto">
          <a:xfrm>
            <a:off x="61642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16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48000" y="1290638"/>
            <a:ext cx="6477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Đối với vùng kinh tế trọng điểm, hiện nay nước ta xác định:</a:t>
            </a:r>
            <a:endParaRPr lang="en-US" altLang="en-US" sz="2400" i="1"/>
          </a:p>
        </p:txBody>
      </p:sp>
      <p:sp>
        <p:nvSpPr>
          <p:cNvPr id="65541" name="AutoShape 5"/>
          <p:cNvSpPr>
            <a:spLocks noChangeArrowheads="1"/>
          </p:cNvSpPr>
          <p:nvPr/>
        </p:nvSpPr>
        <p:spPr bwMode="auto">
          <a:xfrm>
            <a:off x="6621464" y="4038600"/>
            <a:ext cx="3430587" cy="10668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D. 4 </a:t>
            </a:r>
            <a:r>
              <a:rPr lang="fr-FR" sz="2400" dirty="0" err="1">
                <a:solidFill>
                  <a:schemeClr val="tx1"/>
                </a:solidFill>
              </a:rPr>
              <a:t>vùng</a:t>
            </a:r>
            <a:r>
              <a:rPr lang="fr-FR" sz="2400" dirty="0">
                <a:solidFill>
                  <a:schemeClr val="tx1"/>
                </a:solidFill>
              </a:rPr>
              <a:t>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p>
          <a:p>
            <a:pPr algn="ctr">
              <a:defRPr/>
            </a:pPr>
            <a:r>
              <a:rPr lang="fr-FR" sz="2400" dirty="0" err="1">
                <a:solidFill>
                  <a:schemeClr val="tx1"/>
                </a:solidFill>
              </a:rPr>
              <a:t>trọng</a:t>
            </a:r>
            <a:r>
              <a:rPr lang="fr-FR" sz="2400" dirty="0">
                <a:solidFill>
                  <a:schemeClr val="tx1"/>
                </a:solidFill>
              </a:rPr>
              <a:t> </a:t>
            </a:r>
            <a:r>
              <a:rPr lang="fr-FR" sz="2400" dirty="0" err="1">
                <a:solidFill>
                  <a:schemeClr val="tx1"/>
                </a:solidFill>
              </a:rPr>
              <a:t>điểm</a:t>
            </a:r>
            <a:endParaRPr lang="en-US" sz="2400" dirty="0">
              <a:solidFill>
                <a:schemeClr val="tx1"/>
              </a:solidFill>
            </a:endParaRPr>
          </a:p>
        </p:txBody>
      </p:sp>
      <p:sp>
        <p:nvSpPr>
          <p:cNvPr id="65546" name="AutoShape 10"/>
          <p:cNvSpPr>
            <a:spLocks noChangeArrowheads="1"/>
          </p:cNvSpPr>
          <p:nvPr/>
        </p:nvSpPr>
        <p:spPr bwMode="auto">
          <a:xfrm>
            <a:off x="2286000" y="2590800"/>
            <a:ext cx="3581400" cy="10668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A. 6 </a:t>
            </a:r>
            <a:r>
              <a:rPr lang="fr-FR" sz="2400" dirty="0" err="1">
                <a:solidFill>
                  <a:schemeClr val="tx1"/>
                </a:solidFill>
              </a:rPr>
              <a:t>vùng</a:t>
            </a:r>
            <a:r>
              <a:rPr lang="fr-FR" sz="2400" dirty="0">
                <a:solidFill>
                  <a:schemeClr val="tx1"/>
                </a:solidFill>
              </a:rPr>
              <a:t>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p>
          <a:p>
            <a:pPr algn="ctr">
              <a:defRPr/>
            </a:pPr>
            <a:r>
              <a:rPr lang="fr-FR" sz="2400" dirty="0" err="1">
                <a:solidFill>
                  <a:schemeClr val="tx1"/>
                </a:solidFill>
              </a:rPr>
              <a:t>trọng</a:t>
            </a:r>
            <a:r>
              <a:rPr lang="fr-FR" sz="2400" dirty="0">
                <a:solidFill>
                  <a:schemeClr val="tx1"/>
                </a:solidFill>
              </a:rPr>
              <a:t> </a:t>
            </a:r>
            <a:r>
              <a:rPr lang="fr-FR" sz="2400" dirty="0" err="1">
                <a:solidFill>
                  <a:schemeClr val="tx1"/>
                </a:solidFill>
              </a:rPr>
              <a:t>điểm</a:t>
            </a:r>
            <a:endParaRPr lang="en-US" sz="2400" b="1" dirty="0">
              <a:solidFill>
                <a:schemeClr val="tx1"/>
              </a:solidFill>
            </a:endParaRPr>
          </a:p>
        </p:txBody>
      </p:sp>
      <p:sp>
        <p:nvSpPr>
          <p:cNvPr id="24584" name="Text Box 16"/>
          <p:cNvSpPr txBox="1">
            <a:spLocks noChangeArrowheads="1"/>
          </p:cNvSpPr>
          <p:nvPr/>
        </p:nvSpPr>
        <p:spPr bwMode="auto">
          <a:xfrm>
            <a:off x="1524000" y="1152526"/>
            <a:ext cx="118745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19</a:t>
            </a:r>
          </a:p>
        </p:txBody>
      </p:sp>
      <p:pic>
        <p:nvPicPr>
          <p:cNvPr id="1116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5" name="Oval 19"/>
          <p:cNvSpPr>
            <a:spLocks noChangeArrowheads="1"/>
          </p:cNvSpPr>
          <p:nvPr/>
        </p:nvSpPr>
        <p:spPr bwMode="auto">
          <a:xfrm>
            <a:off x="61722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458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p:cNvSpPr>
            <a:spLocks noChangeArrowheads="1"/>
          </p:cNvSpPr>
          <p:nvPr/>
        </p:nvSpPr>
        <p:spPr bwMode="auto">
          <a:xfrm>
            <a:off x="61642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1638" name="Oval 22"/>
          <p:cNvSpPr>
            <a:spLocks noChangeArrowheads="1"/>
          </p:cNvSpPr>
          <p:nvPr/>
        </p:nvSpPr>
        <p:spPr bwMode="auto">
          <a:xfrm>
            <a:off x="6178550" y="60166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1639" name="Oval 23"/>
          <p:cNvSpPr>
            <a:spLocks noChangeArrowheads="1"/>
          </p:cNvSpPr>
          <p:nvPr/>
        </p:nvSpPr>
        <p:spPr bwMode="auto">
          <a:xfrm>
            <a:off x="61722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1640" name="Oval 24"/>
          <p:cNvSpPr>
            <a:spLocks noChangeArrowheads="1"/>
          </p:cNvSpPr>
          <p:nvPr/>
        </p:nvSpPr>
        <p:spPr bwMode="auto">
          <a:xfrm>
            <a:off x="61722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1641" name="Oval 25"/>
          <p:cNvSpPr>
            <a:spLocks noChangeArrowheads="1"/>
          </p:cNvSpPr>
          <p:nvPr/>
        </p:nvSpPr>
        <p:spPr bwMode="auto">
          <a:xfrm>
            <a:off x="61785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1642" name="Oval 26"/>
          <p:cNvSpPr>
            <a:spLocks noChangeArrowheads="1"/>
          </p:cNvSpPr>
          <p:nvPr/>
        </p:nvSpPr>
        <p:spPr bwMode="auto">
          <a:xfrm>
            <a:off x="61642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1643"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1644" name="Text Box 28"/>
          <p:cNvSpPr txBox="1">
            <a:spLocks noChangeArrowheads="1"/>
          </p:cNvSpPr>
          <p:nvPr/>
        </p:nvSpPr>
        <p:spPr bwMode="auto">
          <a:xfrm>
            <a:off x="5943600" y="5997576"/>
            <a:ext cx="9144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459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7" name="Text Box 69"/>
          <p:cNvSpPr txBox="1">
            <a:spLocks noChangeArrowheads="1"/>
          </p:cNvSpPr>
          <p:nvPr/>
        </p:nvSpPr>
        <p:spPr bwMode="auto">
          <a:xfrm>
            <a:off x="2057400" y="758826"/>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36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1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2286000" y="4114800"/>
            <a:ext cx="3581400" cy="10541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C. 5 </a:t>
            </a:r>
            <a:r>
              <a:rPr lang="fr-FR" sz="2400" dirty="0" err="1">
                <a:solidFill>
                  <a:schemeClr val="tx1"/>
                </a:solidFill>
              </a:rPr>
              <a:t>vùng</a:t>
            </a:r>
            <a:r>
              <a:rPr lang="fr-FR" sz="2400" dirty="0">
                <a:solidFill>
                  <a:schemeClr val="tx1"/>
                </a:solidFill>
              </a:rPr>
              <a:t>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p>
          <a:p>
            <a:pPr algn="ctr">
              <a:defRPr/>
            </a:pPr>
            <a:r>
              <a:rPr lang="fr-FR" sz="2400" dirty="0" err="1">
                <a:solidFill>
                  <a:schemeClr val="tx1"/>
                </a:solidFill>
              </a:rPr>
              <a:t>trọng</a:t>
            </a:r>
            <a:r>
              <a:rPr lang="fr-FR" sz="2400" dirty="0">
                <a:solidFill>
                  <a:schemeClr val="tx1"/>
                </a:solidFill>
              </a:rPr>
              <a:t> </a:t>
            </a:r>
            <a:r>
              <a:rPr lang="fr-FR" sz="2400" dirty="0" err="1">
                <a:solidFill>
                  <a:schemeClr val="tx1"/>
                </a:solidFill>
              </a:rPr>
              <a:t>điểm</a:t>
            </a:r>
            <a:endParaRPr lang="fr-FR" sz="2400" dirty="0">
              <a:solidFill>
                <a:schemeClr val="tx1"/>
              </a:solidFill>
            </a:endParaRPr>
          </a:p>
        </p:txBody>
      </p:sp>
      <p:sp>
        <p:nvSpPr>
          <p:cNvPr id="27" name="AutoShape 10"/>
          <p:cNvSpPr>
            <a:spLocks noChangeArrowheads="1"/>
          </p:cNvSpPr>
          <p:nvPr/>
        </p:nvSpPr>
        <p:spPr bwMode="auto">
          <a:xfrm>
            <a:off x="6621464" y="2514600"/>
            <a:ext cx="3430587" cy="10668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400" dirty="0">
                <a:solidFill>
                  <a:schemeClr val="tx1"/>
                </a:solidFill>
              </a:rPr>
              <a:t> B. 3 </a:t>
            </a:r>
            <a:r>
              <a:rPr lang="fr-FR" sz="2400" dirty="0" err="1">
                <a:solidFill>
                  <a:schemeClr val="tx1"/>
                </a:solidFill>
              </a:rPr>
              <a:t>vùng</a:t>
            </a:r>
            <a:r>
              <a:rPr lang="fr-FR" sz="2400" dirty="0">
                <a:solidFill>
                  <a:schemeClr val="tx1"/>
                </a:solidFill>
              </a:rPr>
              <a:t> </a:t>
            </a:r>
            <a:r>
              <a:rPr lang="fr-FR" sz="2400" dirty="0" err="1">
                <a:solidFill>
                  <a:schemeClr val="tx1"/>
                </a:solidFill>
              </a:rPr>
              <a:t>kinh</a:t>
            </a:r>
            <a:r>
              <a:rPr lang="fr-FR" sz="2400" dirty="0">
                <a:solidFill>
                  <a:schemeClr val="tx1"/>
                </a:solidFill>
              </a:rPr>
              <a:t> </a:t>
            </a:r>
            <a:r>
              <a:rPr lang="fr-FR" sz="2400" dirty="0" err="1">
                <a:solidFill>
                  <a:schemeClr val="tx1"/>
                </a:solidFill>
              </a:rPr>
              <a:t>tế</a:t>
            </a:r>
            <a:r>
              <a:rPr lang="fr-FR" sz="2400" dirty="0">
                <a:solidFill>
                  <a:schemeClr val="tx1"/>
                </a:solidFill>
              </a:rPr>
              <a:t> </a:t>
            </a:r>
          </a:p>
          <a:p>
            <a:pPr algn="ctr">
              <a:defRPr/>
            </a:pPr>
            <a:r>
              <a:rPr lang="fr-FR" sz="2400" dirty="0" err="1">
                <a:solidFill>
                  <a:schemeClr val="tx1"/>
                </a:solidFill>
              </a:rPr>
              <a:t>trọng</a:t>
            </a:r>
            <a:r>
              <a:rPr lang="fr-FR" sz="2400" dirty="0">
                <a:solidFill>
                  <a:schemeClr val="tx1"/>
                </a:solidFill>
              </a:rPr>
              <a:t> </a:t>
            </a:r>
            <a:r>
              <a:rPr lang="fr-FR" sz="2400" dirty="0" err="1">
                <a:solidFill>
                  <a:schemeClr val="tx1"/>
                </a:solidFill>
              </a:rPr>
              <a:t>điểm</a:t>
            </a:r>
            <a:endParaRPr lang="en-US" sz="2400" b="1" dirty="0">
              <a:solidFill>
                <a:schemeClr val="tx1"/>
              </a:solidFill>
            </a:endParaRPr>
          </a:p>
        </p:txBody>
      </p:sp>
      <p:pic>
        <p:nvPicPr>
          <p:cNvPr id="2460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92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92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16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1634"/>
                </p:tgtEl>
              </p:cMediaNode>
            </p:audio>
            <p:seq concurrent="1" nextAc="seek">
              <p:cTn id="38" restart="whenNotActive" fill="hold" evtFilter="cancelBubble" nodeType="interactiveSeq">
                <p:stCondLst>
                  <p:cond evt="onClick" delay="0">
                    <p:tgtEl>
                      <p:spTgt spid="11164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164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1642"/>
                                        </p:tgtEl>
                                      </p:cBhvr>
                                    </p:animEffect>
                                    <p:set>
                                      <p:cBhvr>
                                        <p:cTn id="46"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1641"/>
                                        </p:tgtEl>
                                      </p:cBhvr>
                                    </p:animEffect>
                                    <p:set>
                                      <p:cBhvr>
                                        <p:cTn id="50"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1640"/>
                                        </p:tgtEl>
                                      </p:cBhvr>
                                    </p:animEffect>
                                    <p:set>
                                      <p:cBhvr>
                                        <p:cTn id="54"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1639"/>
                                        </p:tgtEl>
                                      </p:cBhvr>
                                    </p:animEffect>
                                    <p:set>
                                      <p:cBhvr>
                                        <p:cTn id="58"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1638"/>
                                        </p:tgtEl>
                                      </p:cBhvr>
                                    </p:animEffect>
                                    <p:set>
                                      <p:cBhvr>
                                        <p:cTn id="62"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1637"/>
                                        </p:tgtEl>
                                      </p:cBhvr>
                                    </p:animEffect>
                                    <p:set>
                                      <p:cBhvr>
                                        <p:cTn id="66"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1635"/>
                                        </p:tgtEl>
                                      </p:cBhvr>
                                    </p:animEffect>
                                    <p:set>
                                      <p:cBhvr>
                                        <p:cTn id="70"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1618"/>
                                        </p:tgtEl>
                                      </p:cBhvr>
                                    </p:animEffect>
                                    <p:set>
                                      <p:cBhvr>
                                        <p:cTn id="74"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111644"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p:cNvSpPr>
            <a:spLocks noChangeArrowheads="1"/>
          </p:cNvSpPr>
          <p:nvPr/>
        </p:nvSpPr>
        <p:spPr bwMode="auto">
          <a:xfrm>
            <a:off x="62404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264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0" y="5788026"/>
            <a:ext cx="9985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19400" y="1227138"/>
            <a:ext cx="7277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Trên thế giới việc kết hợp kinh tế với quốc phòng, an ninh được thực hiện ở:</a:t>
            </a:r>
            <a:endParaRPr lang="en-US" altLang="en-US" sz="2400" i="1"/>
          </a:p>
        </p:txBody>
      </p:sp>
      <p:sp>
        <p:nvSpPr>
          <p:cNvPr id="65541" name="AutoShape 5"/>
          <p:cNvSpPr>
            <a:spLocks noChangeArrowheads="1"/>
          </p:cNvSpPr>
          <p:nvPr/>
        </p:nvSpPr>
        <p:spPr bwMode="auto">
          <a:xfrm>
            <a:off x="6057900" y="2438400"/>
            <a:ext cx="40386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B. Tất cả các nước</a:t>
            </a:r>
            <a:endParaRPr lang="en-US" altLang="en-US" sz="2400"/>
          </a:p>
        </p:txBody>
      </p:sp>
      <p:sp>
        <p:nvSpPr>
          <p:cNvPr id="65546" name="AutoShape 10"/>
          <p:cNvSpPr>
            <a:spLocks noChangeArrowheads="1"/>
          </p:cNvSpPr>
          <p:nvPr/>
        </p:nvSpPr>
        <p:spPr bwMode="auto">
          <a:xfrm>
            <a:off x="2057400" y="2438400"/>
            <a:ext cx="3810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A. Những nước nghèo</a:t>
            </a:r>
            <a:endParaRPr lang="vi-VN" altLang="en-US" sz="2100" b="1"/>
          </a:p>
        </p:txBody>
      </p:sp>
      <p:sp>
        <p:nvSpPr>
          <p:cNvPr id="25608" name="Text Box 16"/>
          <p:cNvSpPr txBox="1">
            <a:spLocks noChangeArrowheads="1"/>
          </p:cNvSpPr>
          <p:nvPr/>
        </p:nvSpPr>
        <p:spPr bwMode="auto">
          <a:xfrm>
            <a:off x="1558926" y="11430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20</a:t>
            </a:r>
          </a:p>
        </p:txBody>
      </p:sp>
      <p:pic>
        <p:nvPicPr>
          <p:cNvPr id="11265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59" name="Oval 19"/>
          <p:cNvSpPr>
            <a:spLocks noChangeArrowheads="1"/>
          </p:cNvSpPr>
          <p:nvPr/>
        </p:nvSpPr>
        <p:spPr bwMode="auto">
          <a:xfrm>
            <a:off x="62357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561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p:cNvSpPr>
            <a:spLocks noChangeArrowheads="1"/>
          </p:cNvSpPr>
          <p:nvPr/>
        </p:nvSpPr>
        <p:spPr bwMode="auto">
          <a:xfrm>
            <a:off x="6235700"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2662" name="Oval 22"/>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2663" name="Oval 23"/>
          <p:cNvSpPr>
            <a:spLocks noChangeArrowheads="1"/>
          </p:cNvSpPr>
          <p:nvPr/>
        </p:nvSpPr>
        <p:spPr bwMode="auto">
          <a:xfrm>
            <a:off x="6235700"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2664" name="Oval 24"/>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2665" name="Oval 25"/>
          <p:cNvSpPr>
            <a:spLocks noChangeArrowheads="1"/>
          </p:cNvSpPr>
          <p:nvPr/>
        </p:nvSpPr>
        <p:spPr bwMode="auto">
          <a:xfrm>
            <a:off x="6248400"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2666" name="Oval 26"/>
          <p:cNvSpPr>
            <a:spLocks noChangeArrowheads="1"/>
          </p:cNvSpPr>
          <p:nvPr/>
        </p:nvSpPr>
        <p:spPr bwMode="auto">
          <a:xfrm>
            <a:off x="6235700"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2667" name="Text Box 27"/>
          <p:cNvSpPr txBox="1">
            <a:spLocks noChangeArrowheads="1"/>
          </p:cNvSpPr>
          <p:nvPr/>
        </p:nvSpPr>
        <p:spPr bwMode="auto">
          <a:xfrm>
            <a:off x="48006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2668" name="Text Box 28"/>
          <p:cNvSpPr txBox="1">
            <a:spLocks noChangeArrowheads="1"/>
          </p:cNvSpPr>
          <p:nvPr/>
        </p:nvSpPr>
        <p:spPr bwMode="auto">
          <a:xfrm>
            <a:off x="6019800" y="5997576"/>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562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762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2022476" y="4038600"/>
            <a:ext cx="3844925"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C. Các nước phát triển</a:t>
            </a:r>
            <a:endParaRPr lang="vi-VN" altLang="en-US" sz="2100" b="1"/>
          </a:p>
        </p:txBody>
      </p:sp>
      <p:sp>
        <p:nvSpPr>
          <p:cNvPr id="27" name="AutoShape 10"/>
          <p:cNvSpPr>
            <a:spLocks noChangeArrowheads="1"/>
          </p:cNvSpPr>
          <p:nvPr/>
        </p:nvSpPr>
        <p:spPr bwMode="auto">
          <a:xfrm>
            <a:off x="6057900" y="4038600"/>
            <a:ext cx="40386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D. Những nước giàu</a:t>
            </a:r>
            <a:endParaRPr lang="vi-VN" altLang="en-US" sz="2100" b="1"/>
          </a:p>
        </p:txBody>
      </p:sp>
      <p:pic>
        <p:nvPicPr>
          <p:cNvPr id="2562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4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4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264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2658"/>
                </p:tgtEl>
              </p:cMediaNode>
            </p:audio>
            <p:seq concurrent="1" nextAc="seek">
              <p:cTn id="38" restart="whenNotActive" fill="hold" evtFilter="cancelBubble" nodeType="interactiveSeq">
                <p:stCondLst>
                  <p:cond evt="onClick" delay="0">
                    <p:tgtEl>
                      <p:spTgt spid="11266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266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2666"/>
                                        </p:tgtEl>
                                      </p:cBhvr>
                                    </p:animEffect>
                                    <p:set>
                                      <p:cBhvr>
                                        <p:cTn id="46"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2665"/>
                                        </p:tgtEl>
                                      </p:cBhvr>
                                    </p:animEffect>
                                    <p:set>
                                      <p:cBhvr>
                                        <p:cTn id="50"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2664"/>
                                        </p:tgtEl>
                                      </p:cBhvr>
                                    </p:animEffect>
                                    <p:set>
                                      <p:cBhvr>
                                        <p:cTn id="54"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2663"/>
                                        </p:tgtEl>
                                      </p:cBhvr>
                                    </p:animEffect>
                                    <p:set>
                                      <p:cBhvr>
                                        <p:cTn id="58"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2662"/>
                                        </p:tgtEl>
                                      </p:cBhvr>
                                    </p:animEffect>
                                    <p:set>
                                      <p:cBhvr>
                                        <p:cTn id="62"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2661"/>
                                        </p:tgtEl>
                                      </p:cBhvr>
                                    </p:animEffect>
                                    <p:set>
                                      <p:cBhvr>
                                        <p:cTn id="66"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2659"/>
                                        </p:tgtEl>
                                      </p:cBhvr>
                                    </p:animEffect>
                                    <p:set>
                                      <p:cBhvr>
                                        <p:cTn id="70"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2642"/>
                                        </p:tgtEl>
                                      </p:cBhvr>
                                    </p:animEffect>
                                    <p:set>
                                      <p:cBhvr>
                                        <p:cTn id="74"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112668"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366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219200"/>
            <a:ext cx="7086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dirty="0" err="1"/>
              <a:t>Trong</a:t>
            </a:r>
            <a:r>
              <a:rPr lang="fr-FR" altLang="en-US" sz="2400" i="1" dirty="0"/>
              <a:t> </a:t>
            </a:r>
            <a:r>
              <a:rPr lang="fr-FR" altLang="en-US" sz="2400" i="1" dirty="0" err="1"/>
              <a:t>kháng</a:t>
            </a:r>
            <a:r>
              <a:rPr lang="fr-FR" altLang="en-US" sz="2400" i="1" dirty="0"/>
              <a:t> </a:t>
            </a:r>
            <a:r>
              <a:rPr lang="fr-FR" altLang="en-US" sz="2400" i="1" dirty="0" err="1"/>
              <a:t>chiến</a:t>
            </a:r>
            <a:r>
              <a:rPr lang="fr-FR" altLang="en-US" sz="2400" i="1" dirty="0"/>
              <a:t> </a:t>
            </a:r>
            <a:r>
              <a:rPr lang="fr-FR" altLang="en-US" sz="2400" i="1" dirty="0" err="1"/>
              <a:t>chống</a:t>
            </a:r>
            <a:r>
              <a:rPr lang="fr-FR" altLang="en-US" sz="2400" i="1" dirty="0"/>
              <a:t> </a:t>
            </a:r>
            <a:r>
              <a:rPr lang="fr-FR" altLang="en-US" sz="2400" i="1" dirty="0" err="1"/>
              <a:t>Mỹ</a:t>
            </a:r>
            <a:r>
              <a:rPr lang="fr-FR" altLang="en-US" sz="2400" i="1" dirty="0"/>
              <a:t>, </a:t>
            </a:r>
            <a:r>
              <a:rPr lang="fr-FR" altLang="en-US" sz="2400" i="1" dirty="0" err="1"/>
              <a:t>việc</a:t>
            </a:r>
            <a:r>
              <a:rPr lang="fr-FR" altLang="en-US" sz="2400" i="1" dirty="0"/>
              <a:t> </a:t>
            </a:r>
            <a:r>
              <a:rPr lang="fr-FR" altLang="en-US" sz="2400" i="1" dirty="0" err="1"/>
              <a:t>kết</a:t>
            </a:r>
            <a:r>
              <a:rPr lang="fr-FR" altLang="en-US" sz="2400" i="1" dirty="0"/>
              <a:t> </a:t>
            </a:r>
            <a:r>
              <a:rPr lang="fr-FR" altLang="en-US" sz="2400" i="1" dirty="0" err="1"/>
              <a:t>hợp</a:t>
            </a:r>
            <a:r>
              <a:rPr lang="fr-FR" altLang="en-US" sz="2400" i="1" dirty="0"/>
              <a:t> </a:t>
            </a:r>
            <a:r>
              <a:rPr lang="fr-FR" altLang="en-US" sz="2400" i="1" dirty="0" err="1"/>
              <a:t>phát</a:t>
            </a:r>
            <a:r>
              <a:rPr lang="fr-FR" altLang="en-US" sz="2400" i="1" dirty="0"/>
              <a:t> </a:t>
            </a:r>
            <a:r>
              <a:rPr lang="fr-FR" altLang="en-US" sz="2400" i="1" dirty="0" err="1"/>
              <a:t>triển</a:t>
            </a:r>
            <a:r>
              <a:rPr lang="fr-FR" altLang="en-US" sz="2400" i="1" dirty="0"/>
              <a:t> </a:t>
            </a:r>
            <a:r>
              <a:rPr lang="fr-FR" altLang="en-US" sz="2400" i="1" dirty="0" err="1"/>
              <a:t>kinh</a:t>
            </a:r>
            <a:r>
              <a:rPr lang="fr-FR" altLang="en-US" sz="2400" i="1" dirty="0"/>
              <a:t> </a:t>
            </a:r>
            <a:r>
              <a:rPr lang="fr-FR" altLang="en-US" sz="2400" i="1" dirty="0" err="1"/>
              <a:t>tế</a:t>
            </a:r>
            <a:r>
              <a:rPr lang="fr-FR" altLang="en-US" sz="2400" i="1" dirty="0"/>
              <a:t> - </a:t>
            </a:r>
            <a:r>
              <a:rPr lang="fr-FR" altLang="en-US" sz="2400" i="1" dirty="0" err="1"/>
              <a:t>xã</a:t>
            </a:r>
            <a:r>
              <a:rPr lang="fr-FR" altLang="en-US" sz="2400" i="1" dirty="0"/>
              <a:t> </a:t>
            </a:r>
            <a:r>
              <a:rPr lang="fr-FR" altLang="en-US" sz="2400" i="1" dirty="0" err="1"/>
              <a:t>hội</a:t>
            </a:r>
            <a:r>
              <a:rPr lang="fr-FR" altLang="en-US" sz="2400" i="1" dirty="0"/>
              <a:t> </a:t>
            </a:r>
            <a:r>
              <a:rPr lang="fr-FR" altLang="en-US" sz="2400" i="1" dirty="0" err="1"/>
              <a:t>với</a:t>
            </a:r>
            <a:r>
              <a:rPr lang="fr-FR" altLang="en-US" sz="2400" i="1" dirty="0"/>
              <a:t> </a:t>
            </a:r>
            <a:r>
              <a:rPr lang="fr-FR" altLang="en-US" sz="2400" i="1" dirty="0" err="1"/>
              <a:t>tăng</a:t>
            </a:r>
            <a:r>
              <a:rPr lang="fr-FR" altLang="en-US" sz="2400" i="1" dirty="0"/>
              <a:t> </a:t>
            </a:r>
            <a:r>
              <a:rPr lang="fr-FR" altLang="en-US" sz="2400" i="1" dirty="0" err="1"/>
              <a:t>cường</a:t>
            </a:r>
            <a:r>
              <a:rPr lang="fr-FR" altLang="en-US" sz="2400" i="1" dirty="0"/>
              <a:t> </a:t>
            </a:r>
            <a:r>
              <a:rPr lang="fr-FR" altLang="en-US" sz="2400" i="1" dirty="0" err="1"/>
              <a:t>củng</a:t>
            </a:r>
            <a:r>
              <a:rPr lang="fr-FR" altLang="en-US" sz="2400" i="1" dirty="0"/>
              <a:t> </a:t>
            </a:r>
            <a:r>
              <a:rPr lang="fr-FR" altLang="en-US" sz="2400" i="1" dirty="0" err="1"/>
              <a:t>cố</a:t>
            </a:r>
            <a:r>
              <a:rPr lang="fr-FR" altLang="en-US" sz="2400" i="1" dirty="0"/>
              <a:t> QP - AN ở </a:t>
            </a:r>
            <a:r>
              <a:rPr lang="fr-FR" altLang="en-US" sz="2400" i="1" dirty="0" err="1"/>
              <a:t>nước</a:t>
            </a:r>
            <a:r>
              <a:rPr lang="fr-FR" altLang="en-US" sz="2400" i="1" dirty="0"/>
              <a:t> ta </a:t>
            </a:r>
            <a:r>
              <a:rPr lang="fr-FR" altLang="en-US" sz="2400" i="1" dirty="0" err="1"/>
              <a:t>đã</a:t>
            </a:r>
            <a:r>
              <a:rPr lang="fr-FR" altLang="en-US" sz="2400" i="1" dirty="0"/>
              <a:t> </a:t>
            </a:r>
            <a:r>
              <a:rPr lang="fr-FR" altLang="en-US" sz="2400" i="1" dirty="0" err="1"/>
              <a:t>thể</a:t>
            </a:r>
            <a:r>
              <a:rPr lang="fr-FR" altLang="en-US" sz="2400" i="1" dirty="0"/>
              <a:t> </a:t>
            </a:r>
            <a:r>
              <a:rPr lang="fr-FR" altLang="en-US" sz="2400" i="1" dirty="0" err="1"/>
              <a:t>hiện</a:t>
            </a:r>
            <a:r>
              <a:rPr lang="fr-FR" altLang="en-US" sz="2400" i="1" dirty="0"/>
              <a:t> </a:t>
            </a:r>
            <a:r>
              <a:rPr lang="fr-FR" altLang="en-US" sz="2400" i="1" dirty="0" err="1"/>
              <a:t>trong</a:t>
            </a:r>
            <a:r>
              <a:rPr lang="fr-FR" altLang="en-US" sz="2400" i="1" dirty="0"/>
              <a:t> </a:t>
            </a:r>
            <a:r>
              <a:rPr lang="fr-FR" altLang="en-US" sz="2400" i="1" dirty="0" err="1"/>
              <a:t>việc</a:t>
            </a:r>
            <a:r>
              <a:rPr lang="fr-FR" altLang="en-US" sz="2400" i="1" dirty="0"/>
              <a:t> </a:t>
            </a:r>
            <a:r>
              <a:rPr lang="fr-FR" altLang="en-US" sz="2400" i="1" dirty="0" err="1"/>
              <a:t>xác</a:t>
            </a:r>
            <a:r>
              <a:rPr lang="fr-FR" altLang="en-US" sz="2400" i="1" dirty="0"/>
              <a:t> </a:t>
            </a:r>
            <a:r>
              <a:rPr lang="fr-FR" altLang="en-US" sz="2400" i="1" dirty="0" err="1"/>
              <a:t>định</a:t>
            </a:r>
            <a:r>
              <a:rPr lang="fr-FR" altLang="en-US" sz="2400" i="1" dirty="0"/>
              <a:t>:</a:t>
            </a:r>
            <a:endParaRPr lang="en-US" altLang="en-US" sz="2400" i="1" dirty="0"/>
          </a:p>
        </p:txBody>
      </p:sp>
      <p:sp>
        <p:nvSpPr>
          <p:cNvPr id="65541" name="AutoShape 5"/>
          <p:cNvSpPr>
            <a:spLocks noChangeArrowheads="1"/>
          </p:cNvSpPr>
          <p:nvPr/>
        </p:nvSpPr>
        <p:spPr bwMode="auto">
          <a:xfrm>
            <a:off x="6375400" y="4324350"/>
            <a:ext cx="3987800" cy="13144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D. Miền Bắc là hậu phương, </a:t>
            </a:r>
          </a:p>
          <a:p>
            <a:pPr algn="ctr">
              <a:spcBef>
                <a:spcPct val="0"/>
              </a:spcBef>
              <a:buFontTx/>
              <a:buNone/>
            </a:pPr>
            <a:r>
              <a:rPr lang="fr-FR" altLang="en-US" sz="2400"/>
              <a:t>miền Nam là tiền tuyến</a:t>
            </a:r>
            <a:endParaRPr lang="en-US" altLang="en-US" sz="2400"/>
          </a:p>
        </p:txBody>
      </p:sp>
      <p:sp>
        <p:nvSpPr>
          <p:cNvPr id="65549" name="AutoShape 13"/>
          <p:cNvSpPr>
            <a:spLocks noChangeArrowheads="1"/>
          </p:cNvSpPr>
          <p:nvPr/>
        </p:nvSpPr>
        <p:spPr bwMode="auto">
          <a:xfrm>
            <a:off x="1828800" y="2971800"/>
            <a:ext cx="4025900" cy="12001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A. Miền Bắc chống Mỹ, </a:t>
            </a:r>
          </a:p>
          <a:p>
            <a:pPr algn="ctr">
              <a:spcBef>
                <a:spcPct val="0"/>
              </a:spcBef>
              <a:buFontTx/>
              <a:buNone/>
            </a:pPr>
            <a:r>
              <a:rPr lang="fr-FR" altLang="en-US" sz="2400"/>
              <a:t>miền Nam diệt ngụy</a:t>
            </a:r>
            <a:endParaRPr lang="vi-VN" altLang="en-US" sz="2200" b="1"/>
          </a:p>
        </p:txBody>
      </p:sp>
      <p:sp>
        <p:nvSpPr>
          <p:cNvPr id="26632" name="Text Box 16"/>
          <p:cNvSpPr txBox="1">
            <a:spLocks noChangeArrowheads="1"/>
          </p:cNvSpPr>
          <p:nvPr/>
        </p:nvSpPr>
        <p:spPr bwMode="auto">
          <a:xfrm>
            <a:off x="1787526" y="12192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21</a:t>
            </a:r>
          </a:p>
        </p:txBody>
      </p:sp>
      <p:pic>
        <p:nvPicPr>
          <p:cNvPr id="11368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3" name="Oval 19"/>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663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70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3686" name="Oval 2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3687" name="Oval 23"/>
          <p:cNvSpPr>
            <a:spLocks noChangeArrowheads="1"/>
          </p:cNvSpPr>
          <p:nvPr/>
        </p:nvSpPr>
        <p:spPr bwMode="auto">
          <a:xfrm>
            <a:off x="6221413"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3688" name="Oval 24"/>
          <p:cNvSpPr>
            <a:spLocks noChangeArrowheads="1"/>
          </p:cNvSpPr>
          <p:nvPr/>
        </p:nvSpPr>
        <p:spPr bwMode="auto">
          <a:xfrm>
            <a:off x="6210300"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3689" name="Oval 25"/>
          <p:cNvSpPr>
            <a:spLocks noChangeArrowheads="1"/>
          </p:cNvSpPr>
          <p:nvPr/>
        </p:nvSpPr>
        <p:spPr bwMode="auto">
          <a:xfrm>
            <a:off x="62214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3690" name="Oval 26"/>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3691" name="Text Box 27"/>
          <p:cNvSpPr txBox="1">
            <a:spLocks noChangeArrowheads="1"/>
          </p:cNvSpPr>
          <p:nvPr/>
        </p:nvSpPr>
        <p:spPr bwMode="auto">
          <a:xfrm>
            <a:off x="48006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3692" name="Text Box 28"/>
          <p:cNvSpPr txBox="1">
            <a:spLocks noChangeArrowheads="1"/>
          </p:cNvSpPr>
          <p:nvPr/>
        </p:nvSpPr>
        <p:spPr bwMode="auto">
          <a:xfrm>
            <a:off x="6086475"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664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5"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375400" y="2914650"/>
            <a:ext cx="3987800" cy="12001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B. Miền Bắc là căn cứ, </a:t>
            </a:r>
          </a:p>
          <a:p>
            <a:pPr algn="ctr">
              <a:spcBef>
                <a:spcPct val="0"/>
              </a:spcBef>
              <a:buFontTx/>
              <a:buNone/>
            </a:pPr>
            <a:r>
              <a:rPr lang="fr-FR" altLang="en-US" sz="2400"/>
              <a:t>miền Nam là chiến trường</a:t>
            </a:r>
            <a:endParaRPr lang="vi-VN" altLang="en-US" sz="2200" b="1"/>
          </a:p>
        </p:txBody>
      </p:sp>
      <p:sp>
        <p:nvSpPr>
          <p:cNvPr id="27" name="AutoShape 13"/>
          <p:cNvSpPr>
            <a:spLocks noChangeArrowheads="1"/>
          </p:cNvSpPr>
          <p:nvPr/>
        </p:nvSpPr>
        <p:spPr bwMode="auto">
          <a:xfrm>
            <a:off x="1828800" y="4362450"/>
            <a:ext cx="4025900" cy="12001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C. Miền Bắc xây dựng, </a:t>
            </a:r>
          </a:p>
          <a:p>
            <a:pPr algn="ctr">
              <a:spcBef>
                <a:spcPct val="0"/>
              </a:spcBef>
              <a:buFontTx/>
              <a:buNone/>
            </a:pPr>
            <a:r>
              <a:rPr lang="fr-FR" altLang="en-US" sz="2400"/>
              <a:t>miền Nam chiến đấu</a:t>
            </a:r>
            <a:endParaRPr lang="vi-VN" altLang="en-US" sz="2200" b="1"/>
          </a:p>
        </p:txBody>
      </p:sp>
      <p:pic>
        <p:nvPicPr>
          <p:cNvPr id="2665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4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4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366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3682"/>
                </p:tgtEl>
              </p:cMediaNode>
            </p:audio>
            <p:seq concurrent="1" nextAc="seek">
              <p:cTn id="38" restart="whenNotActive" fill="hold" evtFilter="cancelBubble" nodeType="interactiveSeq">
                <p:stCondLst>
                  <p:cond evt="onClick" delay="0">
                    <p:tgtEl>
                      <p:spTgt spid="11369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369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3690"/>
                                        </p:tgtEl>
                                      </p:cBhvr>
                                    </p:animEffect>
                                    <p:set>
                                      <p:cBhvr>
                                        <p:cTn id="46"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3689"/>
                                        </p:tgtEl>
                                      </p:cBhvr>
                                    </p:animEffect>
                                    <p:set>
                                      <p:cBhvr>
                                        <p:cTn id="50"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3688"/>
                                        </p:tgtEl>
                                      </p:cBhvr>
                                    </p:animEffect>
                                    <p:set>
                                      <p:cBhvr>
                                        <p:cTn id="54"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3687"/>
                                        </p:tgtEl>
                                      </p:cBhvr>
                                    </p:animEffect>
                                    <p:set>
                                      <p:cBhvr>
                                        <p:cTn id="58"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3686"/>
                                        </p:tgtEl>
                                      </p:cBhvr>
                                    </p:animEffect>
                                    <p:set>
                                      <p:cBhvr>
                                        <p:cTn id="62"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3685"/>
                                        </p:tgtEl>
                                      </p:cBhvr>
                                    </p:animEffect>
                                    <p:set>
                                      <p:cBhvr>
                                        <p:cTn id="66"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3683"/>
                                        </p:tgtEl>
                                      </p:cBhvr>
                                    </p:animEffect>
                                    <p:set>
                                      <p:cBhvr>
                                        <p:cTn id="70"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3666"/>
                                        </p:tgtEl>
                                      </p:cBhvr>
                                    </p:animEffect>
                                    <p:set>
                                      <p:cBhvr>
                                        <p:cTn id="74"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p:cNvSpPr>
            <a:spLocks noChangeArrowheads="1"/>
          </p:cNvSpPr>
          <p:nvPr/>
        </p:nvSpPr>
        <p:spPr bwMode="auto">
          <a:xfrm>
            <a:off x="60420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469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48000" y="1227138"/>
            <a:ext cx="69230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Một trong những đặc điểm đối với vùng kinh tế trọng điểm là :</a:t>
            </a:r>
            <a:endParaRPr lang="en-US" altLang="en-US" sz="2200" b="1" i="1"/>
          </a:p>
        </p:txBody>
      </p:sp>
      <p:sp>
        <p:nvSpPr>
          <p:cNvPr id="65541" name="AutoShape 5"/>
          <p:cNvSpPr>
            <a:spLocks noChangeArrowheads="1"/>
          </p:cNvSpPr>
          <p:nvPr/>
        </p:nvSpPr>
        <p:spPr bwMode="auto">
          <a:xfrm>
            <a:off x="1787525" y="2338388"/>
            <a:ext cx="4013200" cy="14716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A. Mật độ dân cư, tính chất</a:t>
            </a:r>
          </a:p>
          <a:p>
            <a:pPr algn="ctr">
              <a:spcBef>
                <a:spcPct val="0"/>
              </a:spcBef>
              <a:buFontTx/>
              <a:buNone/>
            </a:pPr>
            <a:r>
              <a:rPr lang="fr-FR" altLang="en-US" sz="2400"/>
              <a:t> đô thị hóa cao</a:t>
            </a:r>
            <a:endParaRPr lang="en-US" altLang="en-US" sz="2400"/>
          </a:p>
        </p:txBody>
      </p:sp>
      <p:sp>
        <p:nvSpPr>
          <p:cNvPr id="65546" name="AutoShape 10"/>
          <p:cNvSpPr>
            <a:spLocks noChangeArrowheads="1"/>
          </p:cNvSpPr>
          <p:nvPr/>
        </p:nvSpPr>
        <p:spPr bwMode="auto">
          <a:xfrm>
            <a:off x="6057900" y="2338388"/>
            <a:ext cx="4229100" cy="14716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B. Tính chất phức tap</a:t>
            </a:r>
          </a:p>
          <a:p>
            <a:pPr algn="ctr">
              <a:spcBef>
                <a:spcPct val="0"/>
              </a:spcBef>
              <a:buFontTx/>
              <a:buNone/>
            </a:pPr>
            <a:r>
              <a:rPr lang="fr-FR" altLang="en-US" sz="2400"/>
              <a:t> bởi đô thị hóa cao</a:t>
            </a:r>
            <a:endParaRPr lang="en-US" altLang="en-US" sz="2200" b="1"/>
          </a:p>
        </p:txBody>
      </p:sp>
      <p:sp>
        <p:nvSpPr>
          <p:cNvPr id="27656" name="Text Box 16"/>
          <p:cNvSpPr txBox="1">
            <a:spLocks noChangeArrowheads="1"/>
          </p:cNvSpPr>
          <p:nvPr/>
        </p:nvSpPr>
        <p:spPr bwMode="auto">
          <a:xfrm>
            <a:off x="1787526" y="1176339"/>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22</a:t>
            </a:r>
          </a:p>
        </p:txBody>
      </p:sp>
      <p:pic>
        <p:nvPicPr>
          <p:cNvPr id="11470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7" name="Oval 19"/>
          <p:cNvSpPr>
            <a:spLocks noChangeArrowheads="1"/>
          </p:cNvSpPr>
          <p:nvPr/>
        </p:nvSpPr>
        <p:spPr bwMode="auto">
          <a:xfrm>
            <a:off x="6042025"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765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28188" y="61229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p:cNvSpPr>
            <a:spLocks noChangeArrowheads="1"/>
          </p:cNvSpPr>
          <p:nvPr/>
        </p:nvSpPr>
        <p:spPr bwMode="auto">
          <a:xfrm>
            <a:off x="6061075"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4710" name="Oval 22"/>
          <p:cNvSpPr>
            <a:spLocks noChangeArrowheads="1"/>
          </p:cNvSpPr>
          <p:nvPr/>
        </p:nvSpPr>
        <p:spPr bwMode="auto">
          <a:xfrm>
            <a:off x="6061075"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4711" name="Oval 23"/>
          <p:cNvSpPr>
            <a:spLocks noChangeArrowheads="1"/>
          </p:cNvSpPr>
          <p:nvPr/>
        </p:nvSpPr>
        <p:spPr bwMode="auto">
          <a:xfrm>
            <a:off x="60610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4712" name="Oval 24"/>
          <p:cNvSpPr>
            <a:spLocks noChangeArrowheads="1"/>
          </p:cNvSpPr>
          <p:nvPr/>
        </p:nvSpPr>
        <p:spPr bwMode="auto">
          <a:xfrm>
            <a:off x="60610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4713" name="Oval 25"/>
          <p:cNvSpPr>
            <a:spLocks noChangeArrowheads="1"/>
          </p:cNvSpPr>
          <p:nvPr/>
        </p:nvSpPr>
        <p:spPr bwMode="auto">
          <a:xfrm>
            <a:off x="60610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4714" name="Oval 26"/>
          <p:cNvSpPr>
            <a:spLocks noChangeArrowheads="1"/>
          </p:cNvSpPr>
          <p:nvPr/>
        </p:nvSpPr>
        <p:spPr bwMode="auto">
          <a:xfrm>
            <a:off x="60579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4715" name="Text Box 27"/>
          <p:cNvSpPr txBox="1">
            <a:spLocks noChangeArrowheads="1"/>
          </p:cNvSpPr>
          <p:nvPr/>
        </p:nvSpPr>
        <p:spPr bwMode="auto">
          <a:xfrm>
            <a:off x="4800601" y="6186488"/>
            <a:ext cx="1000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4716" name="Text Box 28"/>
          <p:cNvSpPr txBox="1">
            <a:spLocks noChangeArrowheads="1"/>
          </p:cNvSpPr>
          <p:nvPr/>
        </p:nvSpPr>
        <p:spPr bwMode="auto">
          <a:xfrm>
            <a:off x="58674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766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9" name="Text Box 69"/>
          <p:cNvSpPr txBox="1">
            <a:spLocks noChangeArrowheads="1"/>
          </p:cNvSpPr>
          <p:nvPr/>
        </p:nvSpPr>
        <p:spPr bwMode="auto">
          <a:xfrm>
            <a:off x="2057400" y="758826"/>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787525" y="3984625"/>
            <a:ext cx="4013200" cy="156368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C. Dân cư đông đúc, </a:t>
            </a:r>
          </a:p>
          <a:p>
            <a:pPr algn="ctr">
              <a:spcBef>
                <a:spcPct val="0"/>
              </a:spcBef>
              <a:buFontTx/>
              <a:buNone/>
            </a:pPr>
            <a:r>
              <a:rPr lang="fr-FR" altLang="en-US" sz="2400"/>
              <a:t>an ninh phức tạp</a:t>
            </a:r>
            <a:endParaRPr lang="vi-VN" altLang="en-US" sz="2200" b="1"/>
          </a:p>
        </p:txBody>
      </p:sp>
      <p:sp>
        <p:nvSpPr>
          <p:cNvPr id="27" name="AutoShape 10"/>
          <p:cNvSpPr>
            <a:spLocks noChangeArrowheads="1"/>
          </p:cNvSpPr>
          <p:nvPr/>
        </p:nvSpPr>
        <p:spPr bwMode="auto">
          <a:xfrm>
            <a:off x="6057900" y="3984626"/>
            <a:ext cx="4229100" cy="15779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D. Dân số đông, đô thị </a:t>
            </a:r>
          </a:p>
          <a:p>
            <a:pPr algn="ctr">
              <a:spcBef>
                <a:spcPct val="0"/>
              </a:spcBef>
              <a:buFontTx/>
              <a:buNone/>
            </a:pPr>
            <a:r>
              <a:rPr lang="fr-FR" altLang="en-US" sz="2400"/>
              <a:t>phát triển nhanh</a:t>
            </a:r>
            <a:endParaRPr lang="en-US" altLang="en-US" sz="2200" b="1"/>
          </a:p>
        </p:txBody>
      </p:sp>
      <p:pic>
        <p:nvPicPr>
          <p:cNvPr id="2767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9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9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469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4706"/>
                </p:tgtEl>
              </p:cMediaNode>
            </p:audio>
            <p:seq concurrent="1" nextAc="seek">
              <p:cTn id="38" restart="whenNotActive" fill="hold" evtFilter="cancelBubble" nodeType="interactiveSeq">
                <p:stCondLst>
                  <p:cond evt="onClick" delay="0">
                    <p:tgtEl>
                      <p:spTgt spid="11471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471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4714"/>
                                        </p:tgtEl>
                                      </p:cBhvr>
                                    </p:animEffect>
                                    <p:set>
                                      <p:cBhvr>
                                        <p:cTn id="46"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4713"/>
                                        </p:tgtEl>
                                      </p:cBhvr>
                                    </p:animEffect>
                                    <p:set>
                                      <p:cBhvr>
                                        <p:cTn id="50"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4712"/>
                                        </p:tgtEl>
                                      </p:cBhvr>
                                    </p:animEffect>
                                    <p:set>
                                      <p:cBhvr>
                                        <p:cTn id="54"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4711"/>
                                        </p:tgtEl>
                                      </p:cBhvr>
                                    </p:animEffect>
                                    <p:set>
                                      <p:cBhvr>
                                        <p:cTn id="58"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4710"/>
                                        </p:tgtEl>
                                      </p:cBhvr>
                                    </p:animEffect>
                                    <p:set>
                                      <p:cBhvr>
                                        <p:cTn id="62"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4709"/>
                                        </p:tgtEl>
                                      </p:cBhvr>
                                    </p:animEffect>
                                    <p:set>
                                      <p:cBhvr>
                                        <p:cTn id="66"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4707"/>
                                        </p:tgtEl>
                                      </p:cBhvr>
                                    </p:animEffect>
                                    <p:set>
                                      <p:cBhvr>
                                        <p:cTn id="70"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4690"/>
                                        </p:tgtEl>
                                      </p:cBhvr>
                                    </p:animEffect>
                                    <p:set>
                                      <p:cBhvr>
                                        <p:cTn id="74"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114716" grpId="0" animBg="1"/>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p:cNvSpPr>
            <a:spLocks noChangeArrowheads="1"/>
          </p:cNvSpPr>
          <p:nvPr/>
        </p:nvSpPr>
        <p:spPr bwMode="auto">
          <a:xfrm>
            <a:off x="6096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571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802314"/>
            <a:ext cx="9144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70238" y="1173164"/>
            <a:ext cx="67818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Trong giai đoạn hiện nay, chúng ta phải kết hợp phát triển kinh tế - xã hội với tăng cường củng cố quốc phòng - an ninh là để:</a:t>
            </a:r>
          </a:p>
        </p:txBody>
      </p:sp>
      <p:sp>
        <p:nvSpPr>
          <p:cNvPr id="65541" name="AutoShape 5"/>
          <p:cNvSpPr>
            <a:spLocks noChangeArrowheads="1"/>
          </p:cNvSpPr>
          <p:nvPr/>
        </p:nvSpPr>
        <p:spPr bwMode="auto">
          <a:xfrm>
            <a:off x="6324600" y="2590800"/>
            <a:ext cx="3886200" cy="128428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Thực hiện thắng lợi </a:t>
            </a:r>
          </a:p>
          <a:p>
            <a:pPr algn="ctr">
              <a:spcBef>
                <a:spcPct val="0"/>
              </a:spcBef>
              <a:buFontTx/>
              <a:buNone/>
            </a:pPr>
            <a:r>
              <a:rPr lang="en-US" altLang="en-US" sz="2400"/>
              <a:t>hai nhiệm vụ chiến lược </a:t>
            </a:r>
          </a:p>
        </p:txBody>
      </p:sp>
      <p:sp>
        <p:nvSpPr>
          <p:cNvPr id="65549" name="AutoShape 13"/>
          <p:cNvSpPr>
            <a:spLocks noChangeArrowheads="1"/>
          </p:cNvSpPr>
          <p:nvPr/>
        </p:nvSpPr>
        <p:spPr bwMode="auto">
          <a:xfrm>
            <a:off x="1905000" y="2590800"/>
            <a:ext cx="3810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Đẩy mạnh công nghiệp</a:t>
            </a:r>
          </a:p>
          <a:p>
            <a:pPr algn="ctr">
              <a:spcBef>
                <a:spcPct val="0"/>
              </a:spcBef>
              <a:buFontTx/>
              <a:buNone/>
            </a:pPr>
            <a:r>
              <a:rPr lang="en-US" altLang="en-US" sz="2400"/>
              <a:t> hóa, hiện đại hóa đất nước</a:t>
            </a:r>
            <a:endParaRPr lang="vi-VN" altLang="en-US" sz="2400" b="1"/>
          </a:p>
        </p:txBody>
      </p:sp>
      <p:sp>
        <p:nvSpPr>
          <p:cNvPr id="28680" name="Text Box 16"/>
          <p:cNvSpPr txBox="1">
            <a:spLocks noChangeArrowheads="1"/>
          </p:cNvSpPr>
          <p:nvPr/>
        </p:nvSpPr>
        <p:spPr bwMode="auto">
          <a:xfrm>
            <a:off x="1828801" y="13716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23</a:t>
            </a:r>
          </a:p>
        </p:txBody>
      </p:sp>
      <p:pic>
        <p:nvPicPr>
          <p:cNvPr id="11573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1" name="Oval 19"/>
          <p:cNvSpPr>
            <a:spLocks noChangeArrowheads="1"/>
          </p:cNvSpPr>
          <p:nvPr/>
        </p:nvSpPr>
        <p:spPr bwMode="auto">
          <a:xfrm>
            <a:off x="6096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868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64700" y="6094414"/>
            <a:ext cx="635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p:cNvSpPr>
            <a:spLocks noChangeArrowheads="1"/>
          </p:cNvSpPr>
          <p:nvPr/>
        </p:nvSpPr>
        <p:spPr bwMode="auto">
          <a:xfrm>
            <a:off x="60944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5734" name="Oval 22"/>
          <p:cNvSpPr>
            <a:spLocks noChangeArrowheads="1"/>
          </p:cNvSpPr>
          <p:nvPr/>
        </p:nvSpPr>
        <p:spPr bwMode="auto">
          <a:xfrm>
            <a:off x="6088063" y="60626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5735" name="Oval 23"/>
          <p:cNvSpPr>
            <a:spLocks noChangeArrowheads="1"/>
          </p:cNvSpPr>
          <p:nvPr/>
        </p:nvSpPr>
        <p:spPr bwMode="auto">
          <a:xfrm>
            <a:off x="6096000"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5736" name="Oval 24"/>
          <p:cNvSpPr>
            <a:spLocks noChangeArrowheads="1"/>
          </p:cNvSpPr>
          <p:nvPr/>
        </p:nvSpPr>
        <p:spPr bwMode="auto">
          <a:xfrm>
            <a:off x="6096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5737" name="Oval 25"/>
          <p:cNvSpPr>
            <a:spLocks noChangeArrowheads="1"/>
          </p:cNvSpPr>
          <p:nvPr/>
        </p:nvSpPr>
        <p:spPr bwMode="auto">
          <a:xfrm>
            <a:off x="60975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5738" name="Oval 26"/>
          <p:cNvSpPr>
            <a:spLocks noChangeArrowheads="1"/>
          </p:cNvSpPr>
          <p:nvPr/>
        </p:nvSpPr>
        <p:spPr bwMode="auto">
          <a:xfrm>
            <a:off x="610393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5739" name="Text Box 27"/>
          <p:cNvSpPr txBox="1">
            <a:spLocks noChangeArrowheads="1"/>
          </p:cNvSpPr>
          <p:nvPr/>
        </p:nvSpPr>
        <p:spPr bwMode="auto">
          <a:xfrm>
            <a:off x="48006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5740" name="Text Box 28"/>
          <p:cNvSpPr txBox="1">
            <a:spLocks noChangeArrowheads="1"/>
          </p:cNvSpPr>
          <p:nvPr/>
        </p:nvSpPr>
        <p:spPr bwMode="auto">
          <a:xfrm>
            <a:off x="59436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869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3" name="Text Box 69"/>
          <p:cNvSpPr txBox="1">
            <a:spLocks noChangeArrowheads="1"/>
          </p:cNvSpPr>
          <p:nvPr/>
        </p:nvSpPr>
        <p:spPr bwMode="auto">
          <a:xfrm>
            <a:off x="2057400" y="835026"/>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238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905000" y="4191000"/>
            <a:ext cx="3810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Bảo vệ mọi thành quả </a:t>
            </a:r>
          </a:p>
          <a:p>
            <a:pPr algn="ctr">
              <a:spcBef>
                <a:spcPct val="0"/>
              </a:spcBef>
              <a:buFontTx/>
              <a:buNone/>
            </a:pPr>
            <a:r>
              <a:rPr lang="en-US" altLang="en-US" sz="2400"/>
              <a:t>cách mạng đã đạt được</a:t>
            </a:r>
            <a:endParaRPr lang="en-US" altLang="en-US" sz="2400" b="1"/>
          </a:p>
        </p:txBody>
      </p:sp>
      <p:sp>
        <p:nvSpPr>
          <p:cNvPr id="28" name="AutoShape 13"/>
          <p:cNvSpPr>
            <a:spLocks noChangeArrowheads="1"/>
          </p:cNvSpPr>
          <p:nvPr/>
        </p:nvSpPr>
        <p:spPr bwMode="auto">
          <a:xfrm>
            <a:off x="6324600" y="4191000"/>
            <a:ext cx="3886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Giữ vững hòa bình, bảo</a:t>
            </a:r>
          </a:p>
          <a:p>
            <a:pPr algn="ctr">
              <a:spcBef>
                <a:spcPct val="0"/>
              </a:spcBef>
              <a:buFontTx/>
              <a:buNone/>
            </a:pPr>
            <a:r>
              <a:rPr lang="en-US" altLang="en-US" sz="2400"/>
              <a:t> vệ cuộc sống nhân dân</a:t>
            </a:r>
            <a:endParaRPr lang="vi-VN" altLang="en-US" sz="2400" b="1"/>
          </a:p>
        </p:txBody>
      </p:sp>
      <p:pic>
        <p:nvPicPr>
          <p:cNvPr id="2869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9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9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9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9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571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5730"/>
                </p:tgtEl>
              </p:cMediaNode>
            </p:audio>
            <p:seq concurrent="1" nextAc="seek">
              <p:cTn id="38" restart="whenNotActive" fill="hold" evtFilter="cancelBubble" nodeType="interactiveSeq">
                <p:stCondLst>
                  <p:cond evt="onClick" delay="0">
                    <p:tgtEl>
                      <p:spTgt spid="11573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574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5738"/>
                                        </p:tgtEl>
                                      </p:cBhvr>
                                    </p:animEffect>
                                    <p:set>
                                      <p:cBhvr>
                                        <p:cTn id="46"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5737"/>
                                        </p:tgtEl>
                                      </p:cBhvr>
                                    </p:animEffect>
                                    <p:set>
                                      <p:cBhvr>
                                        <p:cTn id="50"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5736"/>
                                        </p:tgtEl>
                                      </p:cBhvr>
                                    </p:animEffect>
                                    <p:set>
                                      <p:cBhvr>
                                        <p:cTn id="54"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5735"/>
                                        </p:tgtEl>
                                      </p:cBhvr>
                                    </p:animEffect>
                                    <p:set>
                                      <p:cBhvr>
                                        <p:cTn id="58"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5734"/>
                                        </p:tgtEl>
                                      </p:cBhvr>
                                    </p:animEffect>
                                    <p:set>
                                      <p:cBhvr>
                                        <p:cTn id="62"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5733"/>
                                        </p:tgtEl>
                                      </p:cBhvr>
                                    </p:animEffect>
                                    <p:set>
                                      <p:cBhvr>
                                        <p:cTn id="66"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5731"/>
                                        </p:tgtEl>
                                      </p:cBhvr>
                                    </p:animEffect>
                                    <p:set>
                                      <p:cBhvr>
                                        <p:cTn id="70"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5714"/>
                                        </p:tgtEl>
                                      </p:cBhvr>
                                    </p:animEffect>
                                    <p:set>
                                      <p:cBhvr>
                                        <p:cTn id="74"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115740" grpId="0" animBg="1"/>
      <p:bldP spid="27"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p:cNvSpPr>
            <a:spLocks noChangeArrowheads="1"/>
          </p:cNvSpPr>
          <p:nvPr/>
        </p:nvSpPr>
        <p:spPr bwMode="auto">
          <a:xfrm>
            <a:off x="63484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674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00400" y="1219201"/>
            <a:ext cx="6743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Kinh tế quyết định đến quốc phòng, an ninh, trong đó có :</a:t>
            </a:r>
            <a:endParaRPr lang="en-US" altLang="en-US" sz="2400" i="1"/>
          </a:p>
        </p:txBody>
      </p:sp>
      <p:sp>
        <p:nvSpPr>
          <p:cNvPr id="65541" name="AutoShape 5"/>
          <p:cNvSpPr>
            <a:spLocks noChangeArrowheads="1"/>
          </p:cNvSpPr>
          <p:nvPr/>
        </p:nvSpPr>
        <p:spPr bwMode="auto">
          <a:xfrm>
            <a:off x="6172200" y="4129088"/>
            <a:ext cx="3987800" cy="16621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D. Quyết định đến việc </a:t>
            </a:r>
          </a:p>
          <a:p>
            <a:pPr algn="ctr">
              <a:spcBef>
                <a:spcPct val="0"/>
              </a:spcBef>
              <a:buFontTx/>
              <a:buNone/>
            </a:pPr>
            <a:r>
              <a:rPr lang="fr-FR" altLang="en-US" sz="2400"/>
              <a:t>cung cấp số lượng, chất </a:t>
            </a:r>
          </a:p>
          <a:p>
            <a:pPr algn="ctr">
              <a:spcBef>
                <a:spcPct val="0"/>
              </a:spcBef>
              <a:buFontTx/>
              <a:buNone/>
            </a:pPr>
            <a:r>
              <a:rPr lang="fr-FR" altLang="en-US" sz="2400"/>
              <a:t>lượng nguồn nhân lực </a:t>
            </a:r>
          </a:p>
          <a:p>
            <a:pPr algn="ctr">
              <a:spcBef>
                <a:spcPct val="0"/>
              </a:spcBef>
              <a:buFontTx/>
              <a:buNone/>
            </a:pPr>
            <a:r>
              <a:rPr lang="fr-FR" altLang="en-US" sz="2400"/>
              <a:t>cho quốc phòng, an ninh </a:t>
            </a:r>
            <a:endParaRPr lang="en-US" altLang="en-US" sz="2400"/>
          </a:p>
        </p:txBody>
      </p:sp>
      <p:sp>
        <p:nvSpPr>
          <p:cNvPr id="65549" name="AutoShape 13"/>
          <p:cNvSpPr>
            <a:spLocks noChangeArrowheads="1"/>
          </p:cNvSpPr>
          <p:nvPr/>
        </p:nvSpPr>
        <p:spPr bwMode="auto">
          <a:xfrm>
            <a:off x="1828800" y="4114800"/>
            <a:ext cx="4152900" cy="1676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C. Bảo đảm đầy đủ cơ sở</a:t>
            </a:r>
          </a:p>
          <a:p>
            <a:pPr algn="ctr">
              <a:spcBef>
                <a:spcPct val="0"/>
              </a:spcBef>
              <a:buFontTx/>
              <a:buNone/>
            </a:pPr>
            <a:r>
              <a:rPr lang="fr-FR" altLang="en-US" sz="2400"/>
              <a:t> vật chất kỹ thuật cho mọi </a:t>
            </a:r>
          </a:p>
          <a:p>
            <a:pPr algn="ctr">
              <a:spcBef>
                <a:spcPct val="0"/>
              </a:spcBef>
              <a:buFontTx/>
              <a:buNone/>
            </a:pPr>
            <a:r>
              <a:rPr lang="fr-FR" altLang="en-US" sz="2400"/>
              <a:t>hoạt động của lực lượng </a:t>
            </a:r>
          </a:p>
          <a:p>
            <a:pPr algn="ctr">
              <a:spcBef>
                <a:spcPct val="0"/>
              </a:spcBef>
              <a:buFontTx/>
              <a:buNone/>
            </a:pPr>
            <a:r>
              <a:rPr lang="fr-FR" altLang="en-US" sz="2400"/>
              <a:t>vũ trang nhân dân</a:t>
            </a:r>
            <a:endParaRPr lang="en-US" altLang="en-US" sz="2200" b="1"/>
          </a:p>
        </p:txBody>
      </p:sp>
      <p:sp>
        <p:nvSpPr>
          <p:cNvPr id="29704" name="Text Box 16"/>
          <p:cNvSpPr txBox="1">
            <a:spLocks noChangeArrowheads="1"/>
          </p:cNvSpPr>
          <p:nvPr/>
        </p:nvSpPr>
        <p:spPr bwMode="auto">
          <a:xfrm>
            <a:off x="1770064" y="12573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24</a:t>
            </a:r>
          </a:p>
        </p:txBody>
      </p:sp>
      <p:pic>
        <p:nvPicPr>
          <p:cNvPr id="11675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5" name="Oval 19"/>
          <p:cNvSpPr>
            <a:spLocks noChangeArrowheads="1"/>
          </p:cNvSpPr>
          <p:nvPr/>
        </p:nvSpPr>
        <p:spPr bwMode="auto">
          <a:xfrm>
            <a:off x="63547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2970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p:cNvSpPr>
            <a:spLocks noChangeArrowheads="1"/>
          </p:cNvSpPr>
          <p:nvPr/>
        </p:nvSpPr>
        <p:spPr bwMode="auto">
          <a:xfrm>
            <a:off x="63547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6758" name="Oval 22"/>
          <p:cNvSpPr>
            <a:spLocks noChangeArrowheads="1"/>
          </p:cNvSpPr>
          <p:nvPr/>
        </p:nvSpPr>
        <p:spPr bwMode="auto">
          <a:xfrm>
            <a:off x="6351588"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6759" name="Oval 23"/>
          <p:cNvSpPr>
            <a:spLocks noChangeArrowheads="1"/>
          </p:cNvSpPr>
          <p:nvPr/>
        </p:nvSpPr>
        <p:spPr bwMode="auto">
          <a:xfrm>
            <a:off x="635158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6760" name="Oval 24"/>
          <p:cNvSpPr>
            <a:spLocks noChangeArrowheads="1"/>
          </p:cNvSpPr>
          <p:nvPr/>
        </p:nvSpPr>
        <p:spPr bwMode="auto">
          <a:xfrm>
            <a:off x="6354763" y="60499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6761" name="Oval 25"/>
          <p:cNvSpPr>
            <a:spLocks noChangeArrowheads="1"/>
          </p:cNvSpPr>
          <p:nvPr/>
        </p:nvSpPr>
        <p:spPr bwMode="auto">
          <a:xfrm>
            <a:off x="6354763" y="6030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6762" name="Oval 26"/>
          <p:cNvSpPr>
            <a:spLocks noChangeArrowheads="1"/>
          </p:cNvSpPr>
          <p:nvPr/>
        </p:nvSpPr>
        <p:spPr bwMode="auto">
          <a:xfrm>
            <a:off x="6348413" y="6032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6763" name="Text Box 27"/>
          <p:cNvSpPr txBox="1">
            <a:spLocks noChangeArrowheads="1"/>
          </p:cNvSpPr>
          <p:nvPr/>
        </p:nvSpPr>
        <p:spPr bwMode="auto">
          <a:xfrm>
            <a:off x="4953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6764" name="Text Box 28"/>
          <p:cNvSpPr txBox="1">
            <a:spLocks noChangeArrowheads="1"/>
          </p:cNvSpPr>
          <p:nvPr/>
        </p:nvSpPr>
        <p:spPr bwMode="auto">
          <a:xfrm>
            <a:off x="61468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2971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172200" y="2209800"/>
            <a:ext cx="3987800" cy="1676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B. Cung cấp cơ sở vật</a:t>
            </a:r>
          </a:p>
          <a:p>
            <a:pPr algn="ctr">
              <a:spcBef>
                <a:spcPct val="0"/>
              </a:spcBef>
              <a:buFontTx/>
              <a:buNone/>
            </a:pPr>
            <a:r>
              <a:rPr lang="fr-FR" altLang="en-US" sz="2400"/>
              <a:t>chất, vũ khí, trang bị chiến</a:t>
            </a:r>
          </a:p>
          <a:p>
            <a:pPr algn="ctr">
              <a:spcBef>
                <a:spcPct val="0"/>
              </a:spcBef>
              <a:buFontTx/>
              <a:buNone/>
            </a:pPr>
            <a:r>
              <a:rPr lang="fr-FR" altLang="en-US" sz="2400"/>
              <a:t>đấu cho các lực lượng </a:t>
            </a:r>
          </a:p>
          <a:p>
            <a:pPr algn="ctr">
              <a:spcBef>
                <a:spcPct val="0"/>
              </a:spcBef>
              <a:buFontTx/>
              <a:buNone/>
            </a:pPr>
            <a:r>
              <a:rPr lang="fr-FR" altLang="en-US" sz="2400"/>
              <a:t>vũ trang nhân dân</a:t>
            </a:r>
            <a:endParaRPr lang="vi-VN" altLang="en-US" sz="2200" b="1"/>
          </a:p>
        </p:txBody>
      </p:sp>
      <p:sp>
        <p:nvSpPr>
          <p:cNvPr id="27" name="AutoShape 13"/>
          <p:cNvSpPr>
            <a:spLocks noChangeArrowheads="1"/>
          </p:cNvSpPr>
          <p:nvPr/>
        </p:nvSpPr>
        <p:spPr bwMode="auto">
          <a:xfrm>
            <a:off x="1828800" y="2209800"/>
            <a:ext cx="4152900" cy="1676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A. Quyết định việc tổ chức</a:t>
            </a:r>
          </a:p>
          <a:p>
            <a:pPr algn="ctr">
              <a:spcBef>
                <a:spcPct val="0"/>
              </a:spcBef>
              <a:buFontTx/>
              <a:buNone/>
            </a:pPr>
            <a:r>
              <a:rPr lang="fr-FR" altLang="en-US" sz="2400"/>
              <a:t> khu vực phòng thủ, cơ sở</a:t>
            </a:r>
          </a:p>
          <a:p>
            <a:pPr algn="ctr">
              <a:spcBef>
                <a:spcPct val="0"/>
              </a:spcBef>
              <a:buFontTx/>
              <a:buNone/>
            </a:pPr>
            <a:r>
              <a:rPr lang="fr-FR" altLang="en-US" sz="2400"/>
              <a:t> vật chất kỹ thuật cho quân đội,</a:t>
            </a:r>
          </a:p>
          <a:p>
            <a:pPr algn="ctr">
              <a:spcBef>
                <a:spcPct val="0"/>
              </a:spcBef>
              <a:buFontTx/>
              <a:buNone/>
            </a:pPr>
            <a:r>
              <a:rPr lang="fr-FR" altLang="en-US" sz="2400"/>
              <a:t> công an nhân dân</a:t>
            </a:r>
            <a:endParaRPr lang="vi-VN" altLang="en-US" sz="2200" b="1"/>
          </a:p>
        </p:txBody>
      </p:sp>
      <p:pic>
        <p:nvPicPr>
          <p:cNvPr id="2972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8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38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8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8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674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6754"/>
                </p:tgtEl>
              </p:cMediaNode>
            </p:audio>
            <p:seq concurrent="1" nextAc="seek">
              <p:cTn id="38" restart="whenNotActive" fill="hold" evtFilter="cancelBubble" nodeType="interactiveSeq">
                <p:stCondLst>
                  <p:cond evt="onClick" delay="0">
                    <p:tgtEl>
                      <p:spTgt spid="11676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676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6762"/>
                                        </p:tgtEl>
                                      </p:cBhvr>
                                    </p:animEffect>
                                    <p:set>
                                      <p:cBhvr>
                                        <p:cTn id="46"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6761"/>
                                        </p:tgtEl>
                                      </p:cBhvr>
                                    </p:animEffect>
                                    <p:set>
                                      <p:cBhvr>
                                        <p:cTn id="50"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6760"/>
                                        </p:tgtEl>
                                      </p:cBhvr>
                                    </p:animEffect>
                                    <p:set>
                                      <p:cBhvr>
                                        <p:cTn id="54"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6759"/>
                                        </p:tgtEl>
                                      </p:cBhvr>
                                    </p:animEffect>
                                    <p:set>
                                      <p:cBhvr>
                                        <p:cTn id="58"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6758"/>
                                        </p:tgtEl>
                                      </p:cBhvr>
                                    </p:animEffect>
                                    <p:set>
                                      <p:cBhvr>
                                        <p:cTn id="62"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6757"/>
                                        </p:tgtEl>
                                      </p:cBhvr>
                                    </p:animEffect>
                                    <p:set>
                                      <p:cBhvr>
                                        <p:cTn id="66"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6755"/>
                                        </p:tgtEl>
                                      </p:cBhvr>
                                    </p:animEffect>
                                    <p:set>
                                      <p:cBhvr>
                                        <p:cTn id="70"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6738"/>
                                        </p:tgtEl>
                                      </p:cBhvr>
                                    </p:animEffect>
                                    <p:set>
                                      <p:cBhvr>
                                        <p:cTn id="74"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116764" grpId="0" animBg="1"/>
      <p:bldP spid="2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sp>
        <p:nvSpPr>
          <p:cNvPr id="30723"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pic>
        <p:nvPicPr>
          <p:cNvPr id="11777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9"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0726"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88513" y="60833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7782" name="Oval 22"/>
          <p:cNvSpPr>
            <a:spLocks noChangeArrowheads="1"/>
          </p:cNvSpPr>
          <p:nvPr/>
        </p:nvSpPr>
        <p:spPr bwMode="auto">
          <a:xfrm>
            <a:off x="6184900"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7783" name="Oval 23"/>
          <p:cNvSpPr>
            <a:spLocks noChangeArrowheads="1"/>
          </p:cNvSpPr>
          <p:nvPr/>
        </p:nvSpPr>
        <p:spPr bwMode="auto">
          <a:xfrm>
            <a:off x="6172200"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7784" name="Oval 24"/>
          <p:cNvSpPr>
            <a:spLocks noChangeArrowheads="1"/>
          </p:cNvSpPr>
          <p:nvPr/>
        </p:nvSpPr>
        <p:spPr bwMode="auto">
          <a:xfrm>
            <a:off x="6184900" y="61214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7785" name="Oval 25"/>
          <p:cNvSpPr>
            <a:spLocks noChangeArrowheads="1"/>
          </p:cNvSpPr>
          <p:nvPr/>
        </p:nvSpPr>
        <p:spPr bwMode="auto">
          <a:xfrm>
            <a:off x="6172200" y="61214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7786" name="Oval 26"/>
          <p:cNvSpPr>
            <a:spLocks noChangeArrowheads="1"/>
          </p:cNvSpPr>
          <p:nvPr/>
        </p:nvSpPr>
        <p:spPr bwMode="auto">
          <a:xfrm>
            <a:off x="6184900"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7787" name="Text Box 27"/>
          <p:cNvSpPr txBox="1">
            <a:spLocks noChangeArrowheads="1"/>
          </p:cNvSpPr>
          <p:nvPr/>
        </p:nvSpPr>
        <p:spPr bwMode="auto">
          <a:xfrm>
            <a:off x="48768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7788"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0735"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6"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0737"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16998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00201" y="5872164"/>
            <a:ext cx="847725"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p:cNvSpPr txBox="1">
            <a:spLocks noChangeArrowheads="1"/>
          </p:cNvSpPr>
          <p:nvPr/>
        </p:nvSpPr>
        <p:spPr bwMode="auto">
          <a:xfrm>
            <a:off x="3200401" y="1143000"/>
            <a:ext cx="70596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i="1" dirty="0" err="1"/>
              <a:t>Thực</a:t>
            </a:r>
            <a:r>
              <a:rPr lang="fr-FR" altLang="en-US" sz="2400" i="1" dirty="0"/>
              <a:t> </a:t>
            </a:r>
            <a:r>
              <a:rPr lang="fr-FR" altLang="en-US" sz="2400" i="1" dirty="0" err="1"/>
              <a:t>hiện</a:t>
            </a:r>
            <a:r>
              <a:rPr lang="fr-FR" altLang="en-US" sz="2400" i="1" dirty="0"/>
              <a:t> </a:t>
            </a:r>
            <a:r>
              <a:rPr lang="fr-FR" altLang="en-US" sz="2400" i="1" dirty="0" err="1"/>
              <a:t>kết</a:t>
            </a:r>
            <a:r>
              <a:rPr lang="fr-FR" altLang="en-US" sz="2400" i="1" dirty="0"/>
              <a:t> </a:t>
            </a:r>
            <a:r>
              <a:rPr lang="fr-FR" altLang="en-US" sz="2400" i="1" dirty="0" err="1"/>
              <a:t>hợp</a:t>
            </a:r>
            <a:r>
              <a:rPr lang="fr-FR" altLang="en-US" sz="2400" i="1" dirty="0"/>
              <a:t> </a:t>
            </a:r>
            <a:r>
              <a:rPr lang="fr-FR" altLang="en-US" sz="2400" i="1" dirty="0" err="1"/>
              <a:t>phát</a:t>
            </a:r>
            <a:r>
              <a:rPr lang="fr-FR" altLang="en-US" sz="2400" i="1" dirty="0"/>
              <a:t> </a:t>
            </a:r>
            <a:r>
              <a:rPr lang="fr-FR" altLang="en-US" sz="2400" i="1" dirty="0" err="1"/>
              <a:t>triển</a:t>
            </a:r>
            <a:r>
              <a:rPr lang="fr-FR" altLang="en-US" sz="2400" i="1" dirty="0"/>
              <a:t> </a:t>
            </a:r>
            <a:r>
              <a:rPr lang="fr-FR" altLang="en-US" sz="2400" i="1" dirty="0" err="1"/>
              <a:t>kinh</a:t>
            </a:r>
            <a:r>
              <a:rPr lang="fr-FR" altLang="en-US" sz="2400" i="1" dirty="0"/>
              <a:t> </a:t>
            </a:r>
            <a:r>
              <a:rPr lang="fr-FR" altLang="en-US" sz="2400" i="1" dirty="0" err="1"/>
              <a:t>tế</a:t>
            </a:r>
            <a:r>
              <a:rPr lang="fr-FR" altLang="en-US" sz="2400" i="1" dirty="0"/>
              <a:t> - </a:t>
            </a:r>
            <a:r>
              <a:rPr lang="fr-FR" altLang="en-US" sz="2400" i="1" dirty="0" err="1"/>
              <a:t>xã</a:t>
            </a:r>
            <a:r>
              <a:rPr lang="fr-FR" altLang="en-US" sz="2400" i="1" dirty="0"/>
              <a:t> </a:t>
            </a:r>
            <a:r>
              <a:rPr lang="fr-FR" altLang="en-US" sz="2400" i="1" dirty="0" err="1"/>
              <a:t>hội</a:t>
            </a:r>
            <a:r>
              <a:rPr lang="fr-FR" altLang="en-US" sz="2400" i="1" dirty="0"/>
              <a:t> </a:t>
            </a:r>
            <a:r>
              <a:rPr lang="fr-FR" altLang="en-US" sz="2400" i="1" dirty="0" err="1"/>
              <a:t>với</a:t>
            </a:r>
            <a:r>
              <a:rPr lang="fr-FR" altLang="en-US" sz="2400" i="1" dirty="0"/>
              <a:t> </a:t>
            </a:r>
            <a:r>
              <a:rPr lang="fr-FR" altLang="en-US" sz="2400" i="1" dirty="0" err="1"/>
              <a:t>tăng</a:t>
            </a:r>
            <a:r>
              <a:rPr lang="fr-FR" altLang="en-US" sz="2400" i="1" dirty="0"/>
              <a:t> </a:t>
            </a:r>
            <a:r>
              <a:rPr lang="fr-FR" altLang="en-US" sz="2400" i="1" dirty="0" err="1"/>
              <a:t>cường</a:t>
            </a:r>
            <a:r>
              <a:rPr lang="fr-FR" altLang="en-US" sz="2400" i="1" dirty="0"/>
              <a:t> </a:t>
            </a:r>
            <a:r>
              <a:rPr lang="fr-FR" altLang="en-US" sz="2400" i="1" dirty="0" err="1"/>
              <a:t>củng</a:t>
            </a:r>
            <a:r>
              <a:rPr lang="fr-FR" altLang="en-US" sz="2400" i="1" dirty="0"/>
              <a:t> </a:t>
            </a:r>
            <a:r>
              <a:rPr lang="fr-FR" altLang="en-US" sz="2400" i="1" dirty="0" err="1"/>
              <a:t>cố</a:t>
            </a:r>
            <a:r>
              <a:rPr lang="fr-FR" altLang="en-US" sz="2400" i="1" dirty="0"/>
              <a:t> </a:t>
            </a:r>
            <a:r>
              <a:rPr lang="fr-FR" altLang="en-US" sz="2400" i="1" dirty="0" err="1"/>
              <a:t>quốc</a:t>
            </a:r>
            <a:r>
              <a:rPr lang="fr-FR" altLang="en-US" sz="2400" i="1" dirty="0"/>
              <a:t> </a:t>
            </a:r>
            <a:r>
              <a:rPr lang="fr-FR" altLang="en-US" sz="2400" i="1" dirty="0" err="1"/>
              <a:t>phòng</a:t>
            </a:r>
            <a:r>
              <a:rPr lang="fr-FR" altLang="en-US" sz="2400" i="1" dirty="0"/>
              <a:t> - an </a:t>
            </a:r>
            <a:r>
              <a:rPr lang="fr-FR" altLang="en-US" sz="2400" i="1" dirty="0" err="1"/>
              <a:t>ninh</a:t>
            </a:r>
            <a:r>
              <a:rPr lang="fr-FR" altLang="en-US" sz="2400" i="1" dirty="0"/>
              <a:t>, </a:t>
            </a:r>
            <a:r>
              <a:rPr lang="fr-FR" altLang="en-US" sz="2400" i="1" dirty="0" err="1"/>
              <a:t>chúng</a:t>
            </a:r>
            <a:r>
              <a:rPr lang="fr-FR" altLang="en-US" sz="2400" i="1" dirty="0"/>
              <a:t> ta </a:t>
            </a:r>
            <a:r>
              <a:rPr lang="fr-FR" altLang="en-US" sz="2400" i="1" dirty="0" err="1"/>
              <a:t>phải</a:t>
            </a:r>
            <a:r>
              <a:rPr lang="fr-FR" altLang="en-US" sz="2400" i="1" dirty="0"/>
              <a:t> </a:t>
            </a:r>
            <a:r>
              <a:rPr lang="fr-FR" altLang="en-US" sz="2400" i="1" dirty="0" err="1"/>
              <a:t>thực</a:t>
            </a:r>
            <a:r>
              <a:rPr lang="fr-FR" altLang="en-US" sz="2400" i="1" dirty="0"/>
              <a:t> </a:t>
            </a:r>
            <a:r>
              <a:rPr lang="fr-FR" altLang="en-US" sz="2400" i="1" dirty="0" err="1"/>
              <a:t>hiện</a:t>
            </a:r>
            <a:r>
              <a:rPr lang="fr-FR" altLang="en-US" sz="2400" i="1" dirty="0"/>
              <a:t> </a:t>
            </a:r>
            <a:r>
              <a:rPr lang="fr-FR" altLang="en-US" sz="2400" i="1" dirty="0" err="1"/>
              <a:t>biện</a:t>
            </a:r>
            <a:r>
              <a:rPr lang="fr-FR" altLang="en-US" sz="2400" i="1" dirty="0"/>
              <a:t> </a:t>
            </a:r>
            <a:r>
              <a:rPr lang="fr-FR" altLang="en-US" sz="2400" i="1" dirty="0" err="1"/>
              <a:t>pháp</a:t>
            </a:r>
            <a:r>
              <a:rPr lang="fr-FR" altLang="en-US" sz="2400" i="1" dirty="0"/>
              <a:t>:</a:t>
            </a:r>
            <a:endParaRPr lang="en-US" altLang="en-US" sz="2200" b="1" i="1" dirty="0"/>
          </a:p>
        </p:txBody>
      </p:sp>
      <p:sp>
        <p:nvSpPr>
          <p:cNvPr id="28" name="AutoShape 5"/>
          <p:cNvSpPr>
            <a:spLocks noChangeArrowheads="1"/>
          </p:cNvSpPr>
          <p:nvPr/>
        </p:nvSpPr>
        <p:spPr bwMode="auto">
          <a:xfrm>
            <a:off x="1752600" y="2436814"/>
            <a:ext cx="4140200" cy="1677987"/>
          </a:xfrm>
          <a:prstGeom prst="flowChartTerminator">
            <a:avLst/>
          </a:prstGeom>
          <a:blipFill>
            <a:blip r:embed="rId13"/>
            <a:tile tx="0" ty="0" sx="100000" sy="100000" flip="none" algn="tl"/>
          </a:blipFill>
          <a:ln w="9525">
            <a:solidFill>
              <a:srgbClr val="3366FF"/>
            </a:solidFill>
            <a:miter lim="800000"/>
            <a:headEnd/>
            <a:tailEnd/>
          </a:ln>
        </p:spPr>
        <p:txBody>
          <a:bodyPr wrap="none" anchor="ctr"/>
          <a:lstStyle/>
          <a:p>
            <a:pPr marL="457200" indent="-457200" algn="ctr">
              <a:buFontTx/>
              <a:buAutoNum type="alphaUcPeriod"/>
              <a:defRPr/>
            </a:pPr>
            <a:r>
              <a:rPr lang="fr-FR" sz="2200" dirty="0" err="1">
                <a:latin typeface="Arial" charset="0"/>
              </a:rPr>
              <a:t>Xây</a:t>
            </a:r>
            <a:r>
              <a:rPr lang="fr-FR" sz="2200" dirty="0">
                <a:latin typeface="Arial" charset="0"/>
              </a:rPr>
              <a:t> </a:t>
            </a:r>
            <a:r>
              <a:rPr lang="fr-FR" sz="2200" dirty="0" err="1">
                <a:latin typeface="Arial" charset="0"/>
              </a:rPr>
              <a:t>dựng</a:t>
            </a:r>
            <a:r>
              <a:rPr lang="fr-FR" sz="2200" dirty="0">
                <a:latin typeface="Arial" charset="0"/>
              </a:rPr>
              <a:t> </a:t>
            </a:r>
            <a:r>
              <a:rPr lang="fr-FR" sz="2200" dirty="0" err="1">
                <a:latin typeface="Arial" charset="0"/>
              </a:rPr>
              <a:t>chiến</a:t>
            </a:r>
            <a:r>
              <a:rPr lang="fr-FR" sz="2200" dirty="0">
                <a:latin typeface="Arial" charset="0"/>
              </a:rPr>
              <a:t> </a:t>
            </a:r>
            <a:r>
              <a:rPr lang="fr-FR" sz="2200" dirty="0" err="1">
                <a:latin typeface="Arial" charset="0"/>
              </a:rPr>
              <a:t>lược</a:t>
            </a:r>
            <a:r>
              <a:rPr lang="fr-FR" sz="2200" dirty="0">
                <a:latin typeface="Arial" charset="0"/>
              </a:rPr>
              <a:t> </a:t>
            </a:r>
          </a:p>
          <a:p>
            <a:pPr algn="ctr">
              <a:defRPr/>
            </a:pPr>
            <a:r>
              <a:rPr lang="fr-FR" sz="2200" dirty="0" err="1">
                <a:latin typeface="Arial" charset="0"/>
              </a:rPr>
              <a:t>tổng</a:t>
            </a:r>
            <a:r>
              <a:rPr lang="fr-FR" sz="2200" dirty="0">
                <a:latin typeface="Arial" charset="0"/>
              </a:rPr>
              <a:t> </a:t>
            </a:r>
            <a:r>
              <a:rPr lang="fr-FR" sz="2200" dirty="0" err="1">
                <a:latin typeface="Arial" charset="0"/>
              </a:rPr>
              <a:t>thể</a:t>
            </a:r>
            <a:r>
              <a:rPr lang="fr-FR" sz="2200" dirty="0">
                <a:latin typeface="Arial" charset="0"/>
              </a:rPr>
              <a:t> </a:t>
            </a:r>
            <a:r>
              <a:rPr lang="fr-FR" sz="2200" dirty="0" err="1">
                <a:latin typeface="Arial" charset="0"/>
              </a:rPr>
              <a:t>kết</a:t>
            </a:r>
            <a:r>
              <a:rPr lang="fr-FR" sz="2200" dirty="0">
                <a:latin typeface="Arial" charset="0"/>
              </a:rPr>
              <a:t> </a:t>
            </a:r>
            <a:r>
              <a:rPr lang="fr-FR" sz="2200" dirty="0" err="1">
                <a:latin typeface="Arial" charset="0"/>
              </a:rPr>
              <a:t>hợp</a:t>
            </a:r>
            <a:r>
              <a:rPr lang="fr-FR" sz="2200" dirty="0">
                <a:latin typeface="Arial" charset="0"/>
              </a:rPr>
              <a:t> </a:t>
            </a:r>
            <a:r>
              <a:rPr lang="fr-FR" sz="2200" dirty="0" err="1">
                <a:latin typeface="Arial" charset="0"/>
              </a:rPr>
              <a:t>phát</a:t>
            </a:r>
            <a:r>
              <a:rPr lang="fr-FR" sz="2200" dirty="0">
                <a:latin typeface="Arial" charset="0"/>
              </a:rPr>
              <a:t> </a:t>
            </a:r>
            <a:r>
              <a:rPr lang="fr-FR" sz="2200" dirty="0" err="1">
                <a:latin typeface="Arial" charset="0"/>
              </a:rPr>
              <a:t>triển</a:t>
            </a:r>
            <a:r>
              <a:rPr lang="fr-FR" sz="2200" dirty="0">
                <a:latin typeface="Arial" charset="0"/>
              </a:rPr>
              <a:t> </a:t>
            </a:r>
            <a:r>
              <a:rPr lang="fr-FR" sz="2200" dirty="0" err="1">
                <a:latin typeface="Arial" charset="0"/>
              </a:rPr>
              <a:t>kinh</a:t>
            </a:r>
            <a:endParaRPr lang="fr-FR" sz="2200" dirty="0">
              <a:latin typeface="Arial" charset="0"/>
            </a:endParaRPr>
          </a:p>
          <a:p>
            <a:pPr algn="ctr">
              <a:defRPr/>
            </a:pPr>
            <a:r>
              <a:rPr lang="fr-FR" sz="2200" dirty="0">
                <a:latin typeface="Arial" charset="0"/>
              </a:rPr>
              <a:t> </a:t>
            </a:r>
            <a:r>
              <a:rPr lang="fr-FR" sz="2200" dirty="0" err="1">
                <a:latin typeface="Arial" charset="0"/>
              </a:rPr>
              <a:t>tế</a:t>
            </a:r>
            <a:r>
              <a:rPr lang="fr-FR" sz="2200" dirty="0">
                <a:latin typeface="Arial" charset="0"/>
              </a:rPr>
              <a:t> - </a:t>
            </a:r>
            <a:r>
              <a:rPr lang="fr-FR" sz="2200" dirty="0" err="1">
                <a:latin typeface="Arial" charset="0"/>
              </a:rPr>
              <a:t>xã</a:t>
            </a:r>
            <a:r>
              <a:rPr lang="fr-FR" sz="2200" dirty="0">
                <a:latin typeface="Arial" charset="0"/>
              </a:rPr>
              <a:t> </a:t>
            </a:r>
            <a:r>
              <a:rPr lang="fr-FR" sz="2200" dirty="0" err="1">
                <a:latin typeface="Arial" charset="0"/>
              </a:rPr>
              <a:t>hội</a:t>
            </a:r>
            <a:r>
              <a:rPr lang="fr-FR" sz="2200" dirty="0">
                <a:latin typeface="Arial" charset="0"/>
              </a:rPr>
              <a:t> </a:t>
            </a:r>
            <a:r>
              <a:rPr lang="fr-FR" sz="2200" dirty="0" err="1">
                <a:latin typeface="Arial" charset="0"/>
              </a:rPr>
              <a:t>với</a:t>
            </a:r>
            <a:r>
              <a:rPr lang="fr-FR" sz="2200" dirty="0">
                <a:latin typeface="Arial" charset="0"/>
              </a:rPr>
              <a:t> </a:t>
            </a:r>
            <a:r>
              <a:rPr lang="fr-FR" sz="2200" dirty="0" err="1">
                <a:latin typeface="Arial" charset="0"/>
              </a:rPr>
              <a:t>tăng</a:t>
            </a:r>
            <a:r>
              <a:rPr lang="fr-FR" sz="2200" dirty="0">
                <a:latin typeface="Arial" charset="0"/>
              </a:rPr>
              <a:t> </a:t>
            </a:r>
            <a:r>
              <a:rPr lang="fr-FR" sz="2200" dirty="0" err="1">
                <a:latin typeface="Arial" charset="0"/>
              </a:rPr>
              <a:t>cường</a:t>
            </a:r>
            <a:r>
              <a:rPr lang="fr-FR" sz="2200" dirty="0">
                <a:latin typeface="Arial" charset="0"/>
              </a:rPr>
              <a:t> </a:t>
            </a:r>
            <a:r>
              <a:rPr lang="fr-FR" sz="2200" dirty="0" err="1">
                <a:latin typeface="Arial" charset="0"/>
              </a:rPr>
              <a:t>củng</a:t>
            </a:r>
            <a:endParaRPr lang="fr-FR" sz="2200" dirty="0">
              <a:latin typeface="Arial" charset="0"/>
            </a:endParaRPr>
          </a:p>
          <a:p>
            <a:pPr algn="ctr">
              <a:defRPr/>
            </a:pPr>
            <a:r>
              <a:rPr lang="fr-FR" sz="2200" dirty="0">
                <a:latin typeface="Arial" charset="0"/>
              </a:rPr>
              <a:t> </a:t>
            </a:r>
            <a:r>
              <a:rPr lang="fr-FR" sz="2200" dirty="0" err="1">
                <a:latin typeface="Arial" charset="0"/>
              </a:rPr>
              <a:t>cố</a:t>
            </a:r>
            <a:r>
              <a:rPr lang="fr-FR" sz="2200" dirty="0">
                <a:latin typeface="Arial" charset="0"/>
              </a:rPr>
              <a:t> </a:t>
            </a:r>
            <a:r>
              <a:rPr lang="fr-FR" sz="2200" dirty="0" err="1">
                <a:latin typeface="Arial" charset="0"/>
              </a:rPr>
              <a:t>quốc</a:t>
            </a:r>
            <a:r>
              <a:rPr lang="fr-FR" sz="2200" dirty="0">
                <a:latin typeface="Arial" charset="0"/>
              </a:rPr>
              <a:t> </a:t>
            </a:r>
            <a:r>
              <a:rPr lang="fr-FR" sz="2200" dirty="0" err="1">
                <a:latin typeface="Arial" charset="0"/>
              </a:rPr>
              <a:t>phòng</a:t>
            </a:r>
            <a:r>
              <a:rPr lang="fr-FR" sz="2200" dirty="0">
                <a:latin typeface="Arial" charset="0"/>
              </a:rPr>
              <a:t> - an </a:t>
            </a:r>
            <a:r>
              <a:rPr lang="fr-FR" sz="2200" dirty="0" err="1">
                <a:latin typeface="Arial" charset="0"/>
              </a:rPr>
              <a:t>ninh</a:t>
            </a:r>
            <a:r>
              <a:rPr lang="fr-FR" sz="2200" dirty="0">
                <a:latin typeface="Arial" charset="0"/>
              </a:rPr>
              <a:t> </a:t>
            </a:r>
            <a:r>
              <a:rPr lang="fr-FR" sz="2200" dirty="0" err="1">
                <a:latin typeface="Arial" charset="0"/>
              </a:rPr>
              <a:t>trong</a:t>
            </a:r>
            <a:r>
              <a:rPr lang="fr-FR" sz="2200" dirty="0">
                <a:latin typeface="Arial" charset="0"/>
              </a:rPr>
              <a:t> </a:t>
            </a:r>
          </a:p>
          <a:p>
            <a:pPr algn="ctr">
              <a:defRPr/>
            </a:pPr>
            <a:r>
              <a:rPr lang="fr-FR" sz="2200" dirty="0" err="1">
                <a:latin typeface="Arial" charset="0"/>
              </a:rPr>
              <a:t>thời</a:t>
            </a:r>
            <a:r>
              <a:rPr lang="fr-FR" sz="2200" dirty="0">
                <a:latin typeface="Arial" charset="0"/>
              </a:rPr>
              <a:t> </a:t>
            </a:r>
            <a:r>
              <a:rPr lang="fr-FR" sz="2200" dirty="0" err="1">
                <a:latin typeface="Arial" charset="0"/>
              </a:rPr>
              <a:t>kỳ</a:t>
            </a:r>
            <a:r>
              <a:rPr lang="fr-FR" sz="2200" dirty="0">
                <a:latin typeface="Arial" charset="0"/>
              </a:rPr>
              <a:t> </a:t>
            </a:r>
            <a:r>
              <a:rPr lang="fr-FR" sz="2200" dirty="0" err="1">
                <a:latin typeface="Arial" charset="0"/>
              </a:rPr>
              <a:t>mới</a:t>
            </a:r>
            <a:endParaRPr lang="en-US" sz="2200" dirty="0">
              <a:latin typeface="Arial" charset="0"/>
            </a:endParaRPr>
          </a:p>
        </p:txBody>
      </p:sp>
      <p:sp>
        <p:nvSpPr>
          <p:cNvPr id="30" name="AutoShape 13"/>
          <p:cNvSpPr>
            <a:spLocks noChangeArrowheads="1"/>
          </p:cNvSpPr>
          <p:nvPr/>
        </p:nvSpPr>
        <p:spPr bwMode="auto">
          <a:xfrm>
            <a:off x="6148389" y="2436814"/>
            <a:ext cx="4111625" cy="1677987"/>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 B. Mở rộng quan hệ đối ngoại,</a:t>
            </a:r>
          </a:p>
          <a:p>
            <a:pPr algn="ctr">
              <a:spcBef>
                <a:spcPct val="0"/>
              </a:spcBef>
              <a:buFontTx/>
              <a:buNone/>
            </a:pPr>
            <a:r>
              <a:rPr lang="fr-FR" altLang="en-US" sz="2200"/>
              <a:t>hợp tác quốc tế về kinh tế, </a:t>
            </a:r>
          </a:p>
          <a:p>
            <a:pPr algn="ctr">
              <a:spcBef>
                <a:spcPct val="0"/>
              </a:spcBef>
              <a:buFontTx/>
              <a:buNone/>
            </a:pPr>
            <a:r>
              <a:rPr lang="fr-FR" altLang="en-US" sz="2200"/>
              <a:t>chính trị, văn hóa, khoa học, </a:t>
            </a:r>
          </a:p>
          <a:p>
            <a:pPr algn="ctr">
              <a:spcBef>
                <a:spcPct val="0"/>
              </a:spcBef>
              <a:buFontTx/>
              <a:buNone/>
            </a:pPr>
            <a:r>
              <a:rPr lang="fr-FR" altLang="en-US" sz="2200"/>
              <a:t>quốc phòng, an ninh</a:t>
            </a:r>
            <a:endParaRPr lang="vi-VN" altLang="en-US" sz="2200" b="1"/>
          </a:p>
        </p:txBody>
      </p:sp>
      <p:sp>
        <p:nvSpPr>
          <p:cNvPr id="30743" name="Text Box 16"/>
          <p:cNvSpPr txBox="1">
            <a:spLocks noChangeArrowheads="1"/>
          </p:cNvSpPr>
          <p:nvPr/>
        </p:nvSpPr>
        <p:spPr bwMode="auto">
          <a:xfrm>
            <a:off x="1725614" y="1154114"/>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25</a:t>
            </a:r>
          </a:p>
        </p:txBody>
      </p:sp>
      <p:sp>
        <p:nvSpPr>
          <p:cNvPr id="26" name="AutoShape 13"/>
          <p:cNvSpPr>
            <a:spLocks noChangeArrowheads="1"/>
          </p:cNvSpPr>
          <p:nvPr/>
        </p:nvSpPr>
        <p:spPr bwMode="auto">
          <a:xfrm>
            <a:off x="1752600" y="4343400"/>
            <a:ext cx="4140200" cy="1676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 C. Tổ chức biên chế và bố trí</a:t>
            </a:r>
          </a:p>
          <a:p>
            <a:pPr algn="ctr">
              <a:spcBef>
                <a:spcPct val="0"/>
              </a:spcBef>
              <a:buFontTx/>
              <a:buNone/>
            </a:pPr>
            <a:r>
              <a:rPr lang="fr-FR" altLang="en-US" sz="2200"/>
              <a:t>lực lượng vũ trang phải phù hợp</a:t>
            </a:r>
          </a:p>
          <a:p>
            <a:pPr algn="ctr">
              <a:spcBef>
                <a:spcPct val="0"/>
              </a:spcBef>
              <a:buFontTx/>
              <a:buNone/>
            </a:pPr>
            <a:r>
              <a:rPr lang="fr-FR" altLang="en-US" sz="2200"/>
              <a:t> với điều kiện kinh tế và yêu </a:t>
            </a:r>
          </a:p>
          <a:p>
            <a:pPr algn="ctr">
              <a:spcBef>
                <a:spcPct val="0"/>
              </a:spcBef>
              <a:buFontTx/>
              <a:buNone/>
            </a:pPr>
            <a:r>
              <a:rPr lang="fr-FR" altLang="en-US" sz="2200"/>
              <a:t>cầu bảo vệ Tổ quốc</a:t>
            </a:r>
            <a:endParaRPr lang="en-US" altLang="en-US" sz="2200" b="1"/>
          </a:p>
        </p:txBody>
      </p:sp>
      <p:sp>
        <p:nvSpPr>
          <p:cNvPr id="29" name="AutoShape 13"/>
          <p:cNvSpPr>
            <a:spLocks noChangeArrowheads="1"/>
          </p:cNvSpPr>
          <p:nvPr/>
        </p:nvSpPr>
        <p:spPr bwMode="auto">
          <a:xfrm>
            <a:off x="6184901" y="4343400"/>
            <a:ext cx="4075113" cy="1676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 D. Coi trọng giáo dục bồi </a:t>
            </a:r>
          </a:p>
          <a:p>
            <a:pPr algn="ctr">
              <a:spcBef>
                <a:spcPct val="0"/>
              </a:spcBef>
              <a:buFontTx/>
              <a:buNone/>
            </a:pPr>
            <a:r>
              <a:rPr lang="fr-FR" altLang="en-US" sz="2200"/>
              <a:t>dưỡng nhân lực, đào tạo nhân</a:t>
            </a:r>
          </a:p>
          <a:p>
            <a:pPr algn="ctr">
              <a:spcBef>
                <a:spcPct val="0"/>
              </a:spcBef>
              <a:buFontTx/>
              <a:buNone/>
            </a:pPr>
            <a:r>
              <a:rPr lang="fr-FR" altLang="en-US" sz="2200"/>
              <a:t> tài của đất nước, đáp ứng </a:t>
            </a:r>
          </a:p>
          <a:p>
            <a:pPr algn="ctr">
              <a:spcBef>
                <a:spcPct val="0"/>
              </a:spcBef>
              <a:buFontTx/>
              <a:buNone/>
            </a:pPr>
            <a:r>
              <a:rPr lang="fr-FR" altLang="en-US" sz="2200"/>
              <a:t>yêu cầu xây dựng phát triển</a:t>
            </a:r>
          </a:p>
          <a:p>
            <a:pPr algn="ctr">
              <a:spcBef>
                <a:spcPct val="0"/>
              </a:spcBef>
              <a:buFontTx/>
              <a:buNone/>
            </a:pPr>
            <a:r>
              <a:rPr lang="fr-FR" altLang="en-US" sz="2200"/>
              <a:t> kinh tế - xã hội</a:t>
            </a:r>
            <a:endParaRPr lang="vi-VN" altLang="en-US" sz="2200" b="1"/>
          </a:p>
        </p:txBody>
      </p:sp>
      <p:pic>
        <p:nvPicPr>
          <p:cNvPr id="3074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396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496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59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96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17778"/>
                </p:tgtEl>
              </p:cMediaNode>
            </p:audio>
            <p:seq concurrent="1" nextAc="seek">
              <p:cTn id="27" restart="whenNotActive" fill="hold" evtFilter="cancelBubble" nodeType="interactiveSeq">
                <p:stCondLst>
                  <p:cond evt="onClick" delay="0">
                    <p:tgtEl>
                      <p:spTgt spid="11778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17788"/>
                                        </p:tgtEl>
                                        <p:attrNameLst>
                                          <p:attrName>style.visibility</p:attrName>
                                        </p:attrNameLst>
                                      </p:cBhvr>
                                      <p:to>
                                        <p:strVal val="hidden"/>
                                      </p:to>
                                    </p:set>
                                  </p:childTnLst>
                                </p:cTn>
                              </p:par>
                            </p:childTnLst>
                          </p:cTn>
                        </p:par>
                        <p:par>
                          <p:cTn id="32" fill="hold" nodeType="afterGroup">
                            <p:stCondLst>
                              <p:cond delay="0"/>
                            </p:stCondLst>
                            <p:childTnLst>
                              <p:par>
                                <p:cTn id="33" presetID="4" presetClass="exit" presetSubtype="16" fill="hold" grpId="0" nodeType="afterEffect">
                                  <p:stCondLst>
                                    <p:cond delay="1000"/>
                                  </p:stCondLst>
                                  <p:childTnLst>
                                    <p:animEffect transition="out" filter="box(in)">
                                      <p:cBhvr>
                                        <p:cTn id="34" dur="500"/>
                                        <p:tgtEl>
                                          <p:spTgt spid="117786"/>
                                        </p:tgtEl>
                                      </p:cBhvr>
                                    </p:animEffect>
                                    <p:set>
                                      <p:cBhvr>
                                        <p:cTn id="35"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1500"/>
                            </p:stCondLst>
                            <p:childTnLst>
                              <p:par>
                                <p:cTn id="37" presetID="4" presetClass="exit" presetSubtype="16" fill="hold" grpId="0" nodeType="afterEffect">
                                  <p:stCondLst>
                                    <p:cond delay="1000"/>
                                  </p:stCondLst>
                                  <p:childTnLst>
                                    <p:animEffect transition="out" filter="box(in)">
                                      <p:cBhvr>
                                        <p:cTn id="38" dur="500"/>
                                        <p:tgtEl>
                                          <p:spTgt spid="117785"/>
                                        </p:tgtEl>
                                      </p:cBhvr>
                                    </p:animEffect>
                                    <p:set>
                                      <p:cBhvr>
                                        <p:cTn id="39"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3000"/>
                            </p:stCondLst>
                            <p:childTnLst>
                              <p:par>
                                <p:cTn id="41" presetID="4" presetClass="exit" presetSubtype="16" fill="hold" grpId="0" nodeType="afterEffect">
                                  <p:stCondLst>
                                    <p:cond delay="1000"/>
                                  </p:stCondLst>
                                  <p:childTnLst>
                                    <p:animEffect transition="out" filter="box(in)">
                                      <p:cBhvr>
                                        <p:cTn id="42" dur="500"/>
                                        <p:tgtEl>
                                          <p:spTgt spid="117784"/>
                                        </p:tgtEl>
                                      </p:cBhvr>
                                    </p:animEffect>
                                    <p:set>
                                      <p:cBhvr>
                                        <p:cTn id="43"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4500"/>
                            </p:stCondLst>
                            <p:childTnLst>
                              <p:par>
                                <p:cTn id="45" presetID="4" presetClass="exit" presetSubtype="16" fill="hold" grpId="0" nodeType="afterEffect">
                                  <p:stCondLst>
                                    <p:cond delay="1000"/>
                                  </p:stCondLst>
                                  <p:childTnLst>
                                    <p:animEffect transition="out" filter="box(in)">
                                      <p:cBhvr>
                                        <p:cTn id="46" dur="500"/>
                                        <p:tgtEl>
                                          <p:spTgt spid="117783"/>
                                        </p:tgtEl>
                                      </p:cBhvr>
                                    </p:animEffect>
                                    <p:set>
                                      <p:cBhvr>
                                        <p:cTn id="47"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6000"/>
                            </p:stCondLst>
                            <p:childTnLst>
                              <p:par>
                                <p:cTn id="49" presetID="4" presetClass="exit" presetSubtype="16" fill="hold" grpId="0" nodeType="afterEffect">
                                  <p:stCondLst>
                                    <p:cond delay="1000"/>
                                  </p:stCondLst>
                                  <p:childTnLst>
                                    <p:animEffect transition="out" filter="box(in)">
                                      <p:cBhvr>
                                        <p:cTn id="50" dur="500"/>
                                        <p:tgtEl>
                                          <p:spTgt spid="117782"/>
                                        </p:tgtEl>
                                      </p:cBhvr>
                                    </p:animEffect>
                                    <p:set>
                                      <p:cBhvr>
                                        <p:cTn id="51"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7500"/>
                            </p:stCondLst>
                            <p:childTnLst>
                              <p:par>
                                <p:cTn id="53" presetID="4" presetClass="exit" presetSubtype="16" fill="hold" grpId="0" nodeType="afterEffect">
                                  <p:stCondLst>
                                    <p:cond delay="1000"/>
                                  </p:stCondLst>
                                  <p:childTnLst>
                                    <p:animEffect transition="out" filter="box(in)">
                                      <p:cBhvr>
                                        <p:cTn id="54" dur="500"/>
                                        <p:tgtEl>
                                          <p:spTgt spid="117781"/>
                                        </p:tgtEl>
                                      </p:cBhvr>
                                    </p:animEffect>
                                    <p:set>
                                      <p:cBhvr>
                                        <p:cTn id="55"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9000"/>
                            </p:stCondLst>
                            <p:childTnLst>
                              <p:par>
                                <p:cTn id="57" presetID="4" presetClass="exit" presetSubtype="16" fill="hold" grpId="0" nodeType="afterEffect">
                                  <p:stCondLst>
                                    <p:cond delay="1000"/>
                                  </p:stCondLst>
                                  <p:childTnLst>
                                    <p:animEffect transition="out" filter="box(in)">
                                      <p:cBhvr>
                                        <p:cTn id="58" dur="500"/>
                                        <p:tgtEl>
                                          <p:spTgt spid="117779"/>
                                        </p:tgtEl>
                                      </p:cBhvr>
                                    </p:animEffect>
                                    <p:set>
                                      <p:cBhvr>
                                        <p:cTn id="59"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3" name="beep.wav"/>
                                        </p:tgtEl>
                                      </p:cMediaNode>
                                    </p:audio>
                                  </p:subTnLst>
                                </p:cTn>
                              </p:par>
                            </p:childTnLst>
                          </p:cTn>
                        </p:par>
                        <p:par>
                          <p:cTn id="60" fill="hold" nodeType="afterGroup">
                            <p:stCondLst>
                              <p:cond delay="10500"/>
                            </p:stCondLst>
                            <p:childTnLst>
                              <p:par>
                                <p:cTn id="61" presetID="4" presetClass="exit" presetSubtype="16" fill="hold" grpId="0" nodeType="afterEffect">
                                  <p:stCondLst>
                                    <p:cond delay="500"/>
                                  </p:stCondLst>
                                  <p:childTnLst>
                                    <p:animEffect transition="out" filter="box(in)">
                                      <p:cBhvr>
                                        <p:cTn id="62" dur="500"/>
                                        <p:tgtEl>
                                          <p:spTgt spid="117762"/>
                                        </p:tgtEl>
                                      </p:cBhvr>
                                    </p:animEffect>
                                    <p:set>
                                      <p:cBhvr>
                                        <p:cTn id="63"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4" restart="whenNotActive" fill="hold" evtFilter="cancelBubble" nodeType="interactiveSeq">
                <p:stCondLst>
                  <p:cond evt="onClick" delay="0">
                    <p:tgtEl>
                      <p:spTgt spid="25"/>
                    </p:tgtEl>
                  </p:cond>
                </p:stCondLst>
                <p:endSync evt="end" delay="0">
                  <p:rtn val="all"/>
                </p:endSync>
                <p:childTnLst>
                  <p:par>
                    <p:cTn id="65" fill="hold" nodeType="clickPar">
                      <p:stCondLst>
                        <p:cond delay="0"/>
                      </p:stCondLst>
                      <p:childTnLst>
                        <p:par>
                          <p:cTn id="66" fill="hold" nodeType="withGroup">
                            <p:stCondLst>
                              <p:cond delay="0"/>
                            </p:stCondLst>
                            <p:childTnLst>
                              <p:par>
                                <p:cTn id="67" presetID="22" presetClass="emph" presetSubtype="0" fill="hold" grpId="1" nodeType="clickEffect">
                                  <p:stCondLst>
                                    <p:cond delay="0"/>
                                  </p:stCondLst>
                                  <p:childTnLst>
                                    <p:animClr clrSpc="hsl" dir="cw">
                                      <p:cBhvr override="childStyle">
                                        <p:cTn id="68" dur="500" fill="hold"/>
                                        <p:tgtEl>
                                          <p:spTgt spid="28"/>
                                        </p:tgtEl>
                                        <p:attrNameLst>
                                          <p:attrName>style.color</p:attrName>
                                        </p:attrNameLst>
                                      </p:cBhvr>
                                      <p:by>
                                        <p:hsl h="-7200000" s="0" l="0"/>
                                      </p:by>
                                    </p:animClr>
                                    <p:animClr clrSpc="hsl" dir="cw">
                                      <p:cBhvr>
                                        <p:cTn id="69" dur="500" fill="hold"/>
                                        <p:tgtEl>
                                          <p:spTgt spid="28"/>
                                        </p:tgtEl>
                                        <p:attrNameLst>
                                          <p:attrName>fillcolor</p:attrName>
                                        </p:attrNameLst>
                                      </p:cBhvr>
                                      <p:by>
                                        <p:hsl h="-7200000" s="0" l="0"/>
                                      </p:by>
                                    </p:animClr>
                                    <p:animClr clrSpc="hsl" dir="cw">
                                      <p:cBhvr>
                                        <p:cTn id="70" dur="500" fill="hold"/>
                                        <p:tgtEl>
                                          <p:spTgt spid="28"/>
                                        </p:tgtEl>
                                        <p:attrNameLst>
                                          <p:attrName>stroke.color</p:attrName>
                                        </p:attrNameLst>
                                      </p:cBhvr>
                                      <p:by>
                                        <p:hsl h="-7200000" s="0" l="0"/>
                                      </p:by>
                                    </p:animClr>
                                    <p:set>
                                      <p:cBhvr>
                                        <p:cTn id="71" dur="500" fill="hold"/>
                                        <p:tgtEl>
                                          <p:spTgt spid="28"/>
                                        </p:tgtEl>
                                        <p:attrNameLst>
                                          <p:attrName>fill.type</p:attrName>
                                        </p:attrNameLst>
                                      </p:cBhvr>
                                      <p:to>
                                        <p:strVal val="solid"/>
                                      </p:to>
                                    </p:set>
                                  </p:childTnLst>
                                  <p:subTnLst>
                                    <p:audio>
                                      <p:cMediaNode>
                                        <p:cTn display="0" masterRel="sameClick">
                                          <p:stCondLst>
                                            <p:cond evt="begin" delay="0">
                                              <p:tn val="67"/>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117788" grpId="0" animBg="1"/>
      <p:bldP spid="27" grpId="0"/>
      <p:bldP spid="28" grpId="0" animBg="1"/>
      <p:bldP spid="28" grpId="1" animBg="1"/>
      <p:bldP spid="30" grpId="0" animBg="1"/>
      <p:bldP spid="26"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ChangeArrowheads="1"/>
          </p:cNvSpPr>
          <p:nvPr/>
        </p:nvSpPr>
        <p:spPr bwMode="auto">
          <a:xfrm>
            <a:off x="2133600" y="2146300"/>
            <a:ext cx="7772400" cy="4025900"/>
          </a:xfrm>
          <a:prstGeom prst="roundRect">
            <a:avLst>
              <a:gd name="adj" fmla="val 5523"/>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1"/>
                </a:solidFill>
              </a:rPr>
              <a:t>26</a:t>
            </a:r>
            <a:endParaRPr lang="en-US" altLang="en-US" sz="1800"/>
          </a:p>
        </p:txBody>
      </p:sp>
      <p:pic>
        <p:nvPicPr>
          <p:cNvPr id="3075" name="Picture 4" descr="3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908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AutoShape 8">
            <a:hlinkClick r:id="rId4" action="ppaction://hlinksldjump"/>
          </p:cNvPr>
          <p:cNvSpPr>
            <a:spLocks noChangeArrowheads="1"/>
          </p:cNvSpPr>
          <p:nvPr/>
        </p:nvSpPr>
        <p:spPr bwMode="auto">
          <a:xfrm>
            <a:off x="2660650" y="55245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07</a:t>
            </a:r>
          </a:p>
        </p:txBody>
      </p:sp>
      <p:sp>
        <p:nvSpPr>
          <p:cNvPr id="60425" name="AutoShape 9">
            <a:hlinkClick r:id="rId5" action="ppaction://hlinksldjump"/>
          </p:cNvPr>
          <p:cNvSpPr>
            <a:spLocks noChangeArrowheads="1"/>
          </p:cNvSpPr>
          <p:nvPr/>
        </p:nvSpPr>
        <p:spPr bwMode="auto">
          <a:xfrm>
            <a:off x="3752850" y="23622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08</a:t>
            </a:r>
          </a:p>
        </p:txBody>
      </p:sp>
      <p:sp>
        <p:nvSpPr>
          <p:cNvPr id="60426" name="AutoShape 10">
            <a:hlinkClick r:id="rId6" action="ppaction://hlinksldjump"/>
          </p:cNvPr>
          <p:cNvSpPr>
            <a:spLocks noChangeArrowheads="1"/>
          </p:cNvSpPr>
          <p:nvPr/>
        </p:nvSpPr>
        <p:spPr bwMode="auto">
          <a:xfrm>
            <a:off x="3752850" y="28702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09</a:t>
            </a:r>
          </a:p>
        </p:txBody>
      </p:sp>
      <p:sp>
        <p:nvSpPr>
          <p:cNvPr id="60427" name="AutoShape 11">
            <a:hlinkClick r:id="rId7" action="ppaction://hlinksldjump"/>
          </p:cNvPr>
          <p:cNvSpPr>
            <a:spLocks noChangeArrowheads="1"/>
          </p:cNvSpPr>
          <p:nvPr/>
        </p:nvSpPr>
        <p:spPr bwMode="auto">
          <a:xfrm>
            <a:off x="3752850" y="44450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12</a:t>
            </a:r>
          </a:p>
        </p:txBody>
      </p:sp>
      <p:sp>
        <p:nvSpPr>
          <p:cNvPr id="60428" name="AutoShape 12">
            <a:hlinkClick r:id="rId8" action="ppaction://hlinksldjump"/>
          </p:cNvPr>
          <p:cNvSpPr>
            <a:spLocks noChangeArrowheads="1"/>
          </p:cNvSpPr>
          <p:nvPr/>
        </p:nvSpPr>
        <p:spPr bwMode="auto">
          <a:xfrm>
            <a:off x="3752850" y="39116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11</a:t>
            </a:r>
          </a:p>
        </p:txBody>
      </p:sp>
      <p:sp>
        <p:nvSpPr>
          <p:cNvPr id="60429" name="AutoShape 13">
            <a:hlinkClick r:id="rId9" action="ppaction://hlinksldjump"/>
          </p:cNvPr>
          <p:cNvSpPr>
            <a:spLocks noChangeArrowheads="1"/>
          </p:cNvSpPr>
          <p:nvPr/>
        </p:nvSpPr>
        <p:spPr bwMode="auto">
          <a:xfrm>
            <a:off x="3752850" y="34036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10</a:t>
            </a:r>
          </a:p>
        </p:txBody>
      </p:sp>
      <p:sp>
        <p:nvSpPr>
          <p:cNvPr id="60430" name="AutoShape 14">
            <a:hlinkClick r:id="rId10" action="ppaction://hlinksldjump"/>
          </p:cNvPr>
          <p:cNvSpPr>
            <a:spLocks noChangeArrowheads="1"/>
          </p:cNvSpPr>
          <p:nvPr/>
        </p:nvSpPr>
        <p:spPr bwMode="auto">
          <a:xfrm>
            <a:off x="3752850" y="49784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13</a:t>
            </a:r>
          </a:p>
        </p:txBody>
      </p:sp>
      <p:sp>
        <p:nvSpPr>
          <p:cNvPr id="60431" name="AutoShape 15">
            <a:hlinkClick r:id="rId11" action="ppaction://hlinksldjump"/>
          </p:cNvPr>
          <p:cNvSpPr>
            <a:spLocks noChangeArrowheads="1"/>
          </p:cNvSpPr>
          <p:nvPr/>
        </p:nvSpPr>
        <p:spPr bwMode="auto">
          <a:xfrm>
            <a:off x="3752850" y="55118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14</a:t>
            </a:r>
          </a:p>
        </p:txBody>
      </p:sp>
      <p:sp>
        <p:nvSpPr>
          <p:cNvPr id="60432" name="AutoShape 16">
            <a:hlinkClick r:id="rId12" action="ppaction://hlinksldjump"/>
          </p:cNvPr>
          <p:cNvSpPr>
            <a:spLocks noChangeArrowheads="1"/>
          </p:cNvSpPr>
          <p:nvPr/>
        </p:nvSpPr>
        <p:spPr bwMode="auto">
          <a:xfrm>
            <a:off x="4851400" y="23622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15</a:t>
            </a:r>
          </a:p>
        </p:txBody>
      </p:sp>
      <p:sp>
        <p:nvSpPr>
          <p:cNvPr id="60433" name="AutoShape 17">
            <a:hlinkClick r:id="rId13" action="ppaction://hlinksldjump"/>
          </p:cNvPr>
          <p:cNvSpPr>
            <a:spLocks noChangeArrowheads="1"/>
          </p:cNvSpPr>
          <p:nvPr/>
        </p:nvSpPr>
        <p:spPr bwMode="auto">
          <a:xfrm>
            <a:off x="4851400" y="39878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18</a:t>
            </a:r>
          </a:p>
        </p:txBody>
      </p:sp>
      <p:sp>
        <p:nvSpPr>
          <p:cNvPr id="60434" name="AutoShape 18">
            <a:hlinkClick r:id="rId14" action="ppaction://hlinksldjump"/>
          </p:cNvPr>
          <p:cNvSpPr>
            <a:spLocks noChangeArrowheads="1"/>
          </p:cNvSpPr>
          <p:nvPr/>
        </p:nvSpPr>
        <p:spPr bwMode="auto">
          <a:xfrm>
            <a:off x="4851400" y="34544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17</a:t>
            </a:r>
          </a:p>
        </p:txBody>
      </p:sp>
      <p:sp>
        <p:nvSpPr>
          <p:cNvPr id="60435" name="AutoShape 19">
            <a:hlinkClick r:id="rId12" action="ppaction://hlinksldjump"/>
          </p:cNvPr>
          <p:cNvSpPr>
            <a:spLocks noChangeArrowheads="1"/>
          </p:cNvSpPr>
          <p:nvPr/>
        </p:nvSpPr>
        <p:spPr bwMode="auto">
          <a:xfrm>
            <a:off x="4851400" y="29083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16</a:t>
            </a:r>
          </a:p>
        </p:txBody>
      </p:sp>
      <p:sp>
        <p:nvSpPr>
          <p:cNvPr id="60436" name="AutoShape 20">
            <a:hlinkClick r:id="rId15" action="ppaction://hlinksldjump"/>
          </p:cNvPr>
          <p:cNvSpPr>
            <a:spLocks noChangeArrowheads="1"/>
          </p:cNvSpPr>
          <p:nvPr/>
        </p:nvSpPr>
        <p:spPr bwMode="auto">
          <a:xfrm>
            <a:off x="4838700" y="451326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19</a:t>
            </a:r>
          </a:p>
        </p:txBody>
      </p:sp>
      <p:sp>
        <p:nvSpPr>
          <p:cNvPr id="60437" name="AutoShape 21">
            <a:hlinkClick r:id="rId16" action="ppaction://hlinksldjump"/>
          </p:cNvPr>
          <p:cNvSpPr>
            <a:spLocks noChangeArrowheads="1"/>
          </p:cNvSpPr>
          <p:nvPr/>
        </p:nvSpPr>
        <p:spPr bwMode="auto">
          <a:xfrm>
            <a:off x="4838700" y="50292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20</a:t>
            </a:r>
          </a:p>
        </p:txBody>
      </p:sp>
      <p:sp>
        <p:nvSpPr>
          <p:cNvPr id="60438" name="AutoShape 22">
            <a:hlinkClick r:id="rId17" action="ppaction://hlinksldjump"/>
          </p:cNvPr>
          <p:cNvSpPr>
            <a:spLocks noChangeArrowheads="1"/>
          </p:cNvSpPr>
          <p:nvPr/>
        </p:nvSpPr>
        <p:spPr bwMode="auto">
          <a:xfrm>
            <a:off x="4851400" y="55245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21</a:t>
            </a:r>
          </a:p>
        </p:txBody>
      </p:sp>
      <p:sp>
        <p:nvSpPr>
          <p:cNvPr id="60439" name="AutoShape 23">
            <a:hlinkClick r:id="rId18" action="ppaction://hlinksldjump"/>
          </p:cNvPr>
          <p:cNvSpPr>
            <a:spLocks noChangeArrowheads="1"/>
          </p:cNvSpPr>
          <p:nvPr/>
        </p:nvSpPr>
        <p:spPr bwMode="auto">
          <a:xfrm>
            <a:off x="5943600" y="34163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24</a:t>
            </a:r>
          </a:p>
        </p:txBody>
      </p:sp>
      <p:sp>
        <p:nvSpPr>
          <p:cNvPr id="60440" name="AutoShape 24">
            <a:hlinkClick r:id="rId19" action="ppaction://hlinksldjump"/>
          </p:cNvPr>
          <p:cNvSpPr>
            <a:spLocks noChangeArrowheads="1"/>
          </p:cNvSpPr>
          <p:nvPr/>
        </p:nvSpPr>
        <p:spPr bwMode="auto">
          <a:xfrm>
            <a:off x="5956300" y="28956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23</a:t>
            </a:r>
          </a:p>
        </p:txBody>
      </p:sp>
      <p:sp>
        <p:nvSpPr>
          <p:cNvPr id="60441" name="AutoShape 25">
            <a:hlinkClick r:id="rId20" action="ppaction://hlinksldjump"/>
          </p:cNvPr>
          <p:cNvSpPr>
            <a:spLocks noChangeArrowheads="1"/>
          </p:cNvSpPr>
          <p:nvPr/>
        </p:nvSpPr>
        <p:spPr bwMode="auto">
          <a:xfrm>
            <a:off x="5956300" y="23622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22</a:t>
            </a:r>
          </a:p>
        </p:txBody>
      </p:sp>
      <p:sp>
        <p:nvSpPr>
          <p:cNvPr id="60442" name="AutoShape 26">
            <a:hlinkClick r:id="rId21" action="ppaction://hlinksldjump"/>
          </p:cNvPr>
          <p:cNvSpPr>
            <a:spLocks noChangeArrowheads="1"/>
          </p:cNvSpPr>
          <p:nvPr/>
        </p:nvSpPr>
        <p:spPr bwMode="auto">
          <a:xfrm>
            <a:off x="2667000" y="23622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01</a:t>
            </a:r>
          </a:p>
        </p:txBody>
      </p:sp>
      <p:sp>
        <p:nvSpPr>
          <p:cNvPr id="60443" name="AutoShape 27">
            <a:hlinkClick r:id="rId22" action="ppaction://hlinksldjump"/>
          </p:cNvPr>
          <p:cNvSpPr>
            <a:spLocks noChangeArrowheads="1"/>
          </p:cNvSpPr>
          <p:nvPr/>
        </p:nvSpPr>
        <p:spPr bwMode="auto">
          <a:xfrm>
            <a:off x="2667000" y="28956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02</a:t>
            </a:r>
          </a:p>
        </p:txBody>
      </p:sp>
      <p:sp>
        <p:nvSpPr>
          <p:cNvPr id="60444" name="AutoShape 28">
            <a:hlinkClick r:id="rId23" action="ppaction://hlinksldjump"/>
          </p:cNvPr>
          <p:cNvSpPr>
            <a:spLocks noChangeArrowheads="1"/>
          </p:cNvSpPr>
          <p:nvPr/>
        </p:nvSpPr>
        <p:spPr bwMode="auto">
          <a:xfrm>
            <a:off x="2667000" y="34290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03</a:t>
            </a:r>
          </a:p>
        </p:txBody>
      </p:sp>
      <p:sp>
        <p:nvSpPr>
          <p:cNvPr id="60445" name="AutoShape 29">
            <a:hlinkClick r:id="rId24" action="ppaction://hlinksldjump"/>
          </p:cNvPr>
          <p:cNvSpPr>
            <a:spLocks noChangeArrowheads="1"/>
          </p:cNvSpPr>
          <p:nvPr/>
        </p:nvSpPr>
        <p:spPr bwMode="auto">
          <a:xfrm>
            <a:off x="2667000" y="50165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06</a:t>
            </a:r>
          </a:p>
        </p:txBody>
      </p:sp>
      <p:sp>
        <p:nvSpPr>
          <p:cNvPr id="60446" name="AutoShape 30">
            <a:hlinkClick r:id="rId25" action="ppaction://hlinksldjump"/>
          </p:cNvPr>
          <p:cNvSpPr>
            <a:spLocks noChangeArrowheads="1"/>
          </p:cNvSpPr>
          <p:nvPr/>
        </p:nvSpPr>
        <p:spPr bwMode="auto">
          <a:xfrm>
            <a:off x="2667000" y="44958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05</a:t>
            </a:r>
          </a:p>
        </p:txBody>
      </p:sp>
      <p:sp>
        <p:nvSpPr>
          <p:cNvPr id="60447" name="AutoShape 31">
            <a:hlinkClick r:id="rId26" action="ppaction://hlinksldjump"/>
          </p:cNvPr>
          <p:cNvSpPr>
            <a:spLocks noChangeArrowheads="1"/>
          </p:cNvSpPr>
          <p:nvPr/>
        </p:nvSpPr>
        <p:spPr bwMode="auto">
          <a:xfrm>
            <a:off x="2667000" y="39624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04</a:t>
            </a:r>
          </a:p>
        </p:txBody>
      </p:sp>
      <p:sp>
        <p:nvSpPr>
          <p:cNvPr id="60450" name="AutoShape 34">
            <a:hlinkClick r:id="rId27" action="ppaction://hlinksldjump"/>
          </p:cNvPr>
          <p:cNvSpPr>
            <a:spLocks noChangeArrowheads="1"/>
          </p:cNvSpPr>
          <p:nvPr/>
        </p:nvSpPr>
        <p:spPr bwMode="auto">
          <a:xfrm>
            <a:off x="5956300" y="50165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27</a:t>
            </a:r>
          </a:p>
        </p:txBody>
      </p:sp>
      <p:sp>
        <p:nvSpPr>
          <p:cNvPr id="60453" name="AutoShape 37">
            <a:hlinkClick r:id="rId28" action="ppaction://hlinksldjump"/>
          </p:cNvPr>
          <p:cNvSpPr>
            <a:spLocks noChangeArrowheads="1"/>
          </p:cNvSpPr>
          <p:nvPr/>
        </p:nvSpPr>
        <p:spPr bwMode="auto">
          <a:xfrm>
            <a:off x="5956300" y="55499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28</a:t>
            </a:r>
          </a:p>
        </p:txBody>
      </p:sp>
      <p:sp>
        <p:nvSpPr>
          <p:cNvPr id="60485" name="Text Box 69"/>
          <p:cNvSpPr txBox="1">
            <a:spLocks noChangeArrowheads="1"/>
          </p:cNvSpPr>
          <p:nvPr/>
        </p:nvSpPr>
        <p:spPr bwMode="auto">
          <a:xfrm>
            <a:off x="2057400" y="911226"/>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0486" name="Picture 70" descr="Logo Doan 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525000" y="7620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4" name="Picture 1" descr="logoTDT-banquyen"/>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05000" y="1524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AutoShape 32">
            <a:hlinkClick r:id="rId31" action="ppaction://hlinksldjump"/>
          </p:cNvPr>
          <p:cNvSpPr>
            <a:spLocks noChangeArrowheads="1"/>
          </p:cNvSpPr>
          <p:nvPr/>
        </p:nvSpPr>
        <p:spPr bwMode="auto">
          <a:xfrm>
            <a:off x="5181600" y="1447800"/>
            <a:ext cx="1524000" cy="533400"/>
          </a:xfrm>
          <a:prstGeom prst="roundRect">
            <a:avLst>
              <a:gd name="adj" fmla="val 16667"/>
            </a:avLst>
          </a:prstGeom>
          <a:blipFill dpi="0" rotWithShape="1">
            <a:blip r:embed="rId32"/>
            <a:srcRect/>
            <a:tile tx="0" ty="0" sx="100000" sy="100000" flip="none" algn="tl"/>
          </a:blip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t>Bài 6</a:t>
            </a:r>
          </a:p>
        </p:txBody>
      </p:sp>
      <p:sp>
        <p:nvSpPr>
          <p:cNvPr id="88" name="AutoShape 32">
            <a:hlinkClick r:id="rId31" action="ppaction://hlinksldjump"/>
          </p:cNvPr>
          <p:cNvSpPr>
            <a:spLocks noChangeArrowheads="1"/>
          </p:cNvSpPr>
          <p:nvPr/>
        </p:nvSpPr>
        <p:spPr bwMode="auto">
          <a:xfrm>
            <a:off x="5956300" y="39497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25</a:t>
            </a:r>
          </a:p>
        </p:txBody>
      </p:sp>
      <p:sp>
        <p:nvSpPr>
          <p:cNvPr id="89" name="AutoShape 33">
            <a:hlinkClick r:id="rId33" action="ppaction://hlinksldjump"/>
          </p:cNvPr>
          <p:cNvSpPr>
            <a:spLocks noChangeArrowheads="1"/>
          </p:cNvSpPr>
          <p:nvPr/>
        </p:nvSpPr>
        <p:spPr bwMode="auto">
          <a:xfrm>
            <a:off x="5956300" y="44831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26</a:t>
            </a:r>
          </a:p>
        </p:txBody>
      </p:sp>
      <p:sp>
        <p:nvSpPr>
          <p:cNvPr id="37" name="AutoShape 23">
            <a:hlinkClick r:id="rId34" action="ppaction://hlinksldjump"/>
          </p:cNvPr>
          <p:cNvSpPr>
            <a:spLocks noChangeArrowheads="1"/>
          </p:cNvSpPr>
          <p:nvPr/>
        </p:nvSpPr>
        <p:spPr bwMode="auto">
          <a:xfrm>
            <a:off x="7010400" y="34163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31</a:t>
            </a:r>
          </a:p>
        </p:txBody>
      </p:sp>
      <p:sp>
        <p:nvSpPr>
          <p:cNvPr id="38" name="AutoShape 24">
            <a:hlinkClick r:id="rId35" action="ppaction://hlinksldjump"/>
          </p:cNvPr>
          <p:cNvSpPr>
            <a:spLocks noChangeArrowheads="1"/>
          </p:cNvSpPr>
          <p:nvPr/>
        </p:nvSpPr>
        <p:spPr bwMode="auto">
          <a:xfrm>
            <a:off x="7023100" y="28956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30</a:t>
            </a:r>
          </a:p>
        </p:txBody>
      </p:sp>
      <p:sp>
        <p:nvSpPr>
          <p:cNvPr id="39" name="AutoShape 25">
            <a:hlinkClick r:id="rId36" action="ppaction://hlinksldjump"/>
          </p:cNvPr>
          <p:cNvSpPr>
            <a:spLocks noChangeArrowheads="1"/>
          </p:cNvSpPr>
          <p:nvPr/>
        </p:nvSpPr>
        <p:spPr bwMode="auto">
          <a:xfrm>
            <a:off x="7023100" y="23622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29</a:t>
            </a:r>
          </a:p>
        </p:txBody>
      </p:sp>
      <p:sp>
        <p:nvSpPr>
          <p:cNvPr id="40" name="AutoShape 34">
            <a:hlinkClick r:id="rId37" action="ppaction://hlinksldjump"/>
          </p:cNvPr>
          <p:cNvSpPr>
            <a:spLocks noChangeArrowheads="1"/>
          </p:cNvSpPr>
          <p:nvPr/>
        </p:nvSpPr>
        <p:spPr bwMode="auto">
          <a:xfrm>
            <a:off x="7023100" y="50165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34</a:t>
            </a:r>
          </a:p>
        </p:txBody>
      </p:sp>
      <p:sp>
        <p:nvSpPr>
          <p:cNvPr id="41" name="AutoShape 37">
            <a:hlinkClick r:id="rId38" action="ppaction://hlinksldjump"/>
          </p:cNvPr>
          <p:cNvSpPr>
            <a:spLocks noChangeArrowheads="1"/>
          </p:cNvSpPr>
          <p:nvPr/>
        </p:nvSpPr>
        <p:spPr bwMode="auto">
          <a:xfrm>
            <a:off x="7023100" y="55499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35</a:t>
            </a:r>
          </a:p>
        </p:txBody>
      </p:sp>
      <p:sp>
        <p:nvSpPr>
          <p:cNvPr id="43" name="AutoShape 32">
            <a:hlinkClick r:id="rId39" action="ppaction://hlinksldjump"/>
          </p:cNvPr>
          <p:cNvSpPr>
            <a:spLocks noChangeArrowheads="1"/>
          </p:cNvSpPr>
          <p:nvPr/>
        </p:nvSpPr>
        <p:spPr bwMode="auto">
          <a:xfrm>
            <a:off x="7023100" y="39497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32</a:t>
            </a:r>
          </a:p>
        </p:txBody>
      </p:sp>
      <p:sp>
        <p:nvSpPr>
          <p:cNvPr id="44" name="AutoShape 33">
            <a:hlinkClick r:id="rId40" action="ppaction://hlinksldjump"/>
          </p:cNvPr>
          <p:cNvSpPr>
            <a:spLocks noChangeArrowheads="1"/>
          </p:cNvSpPr>
          <p:nvPr/>
        </p:nvSpPr>
        <p:spPr bwMode="auto">
          <a:xfrm>
            <a:off x="7023100" y="44831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33</a:t>
            </a:r>
          </a:p>
        </p:txBody>
      </p:sp>
      <p:sp>
        <p:nvSpPr>
          <p:cNvPr id="45" name="AutoShape 34">
            <a:hlinkClick r:id="rId41" action="ppaction://hlinksldjump"/>
          </p:cNvPr>
          <p:cNvSpPr>
            <a:spLocks noChangeArrowheads="1"/>
          </p:cNvSpPr>
          <p:nvPr/>
        </p:nvSpPr>
        <p:spPr bwMode="auto">
          <a:xfrm>
            <a:off x="8077200" y="23622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36</a:t>
            </a:r>
          </a:p>
        </p:txBody>
      </p:sp>
      <p:sp>
        <p:nvSpPr>
          <p:cNvPr id="46" name="AutoShape 37">
            <a:hlinkClick r:id="rId42" action="ppaction://hlinksldjump"/>
          </p:cNvPr>
          <p:cNvSpPr>
            <a:spLocks noChangeArrowheads="1"/>
          </p:cNvSpPr>
          <p:nvPr/>
        </p:nvSpPr>
        <p:spPr bwMode="auto">
          <a:xfrm>
            <a:off x="8077200" y="28956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37</a:t>
            </a:r>
          </a:p>
        </p:txBody>
      </p:sp>
      <p:sp>
        <p:nvSpPr>
          <p:cNvPr id="3117" name="Rectangle 46"/>
          <p:cNvSpPr>
            <a:spLocks noChangeArrowheads="1"/>
          </p:cNvSpPr>
          <p:nvPr/>
        </p:nvSpPr>
        <p:spPr bwMode="auto">
          <a:xfrm>
            <a:off x="3505200" y="152400"/>
            <a:ext cx="58674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0070C0"/>
                </a:solidFill>
              </a:rPr>
              <a:t>SINH VIÊN TÔN ĐỨC THẮNG</a:t>
            </a:r>
          </a:p>
        </p:txBody>
      </p:sp>
    </p:spTree>
  </p:cSld>
  <p:clrMapOvr>
    <a:masterClrMapping/>
  </p:clrMapOvr>
  <p:transition spd="slow" advClick="0">
    <p:zoom/>
    <p:sndAc>
      <p:stSnd>
        <p:snd r:embed="rId2" name="bomb.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0486"/>
                                        </p:tgtEl>
                                        <p:attrNameLst>
                                          <p:attrName>style.visibility</p:attrName>
                                        </p:attrNameLst>
                                      </p:cBhvr>
                                      <p:to>
                                        <p:strVal val="visible"/>
                                      </p:to>
                                    </p:set>
                                  </p:childTnLst>
                                </p:cTn>
                              </p:par>
                              <p:par>
                                <p:cTn id="7" presetID="27" presetClass="entr" presetSubtype="0" repeatCount="indefinite" fill="hold" grpId="0" nodeType="withEffect">
                                  <p:stCondLst>
                                    <p:cond delay="0"/>
                                  </p:stCondLst>
                                  <p:iterate type="lt">
                                    <p:tmPct val="50000"/>
                                  </p:iterate>
                                  <p:childTnLst>
                                    <p:set>
                                      <p:cBhvr>
                                        <p:cTn id="8" dur="1" fill="hold">
                                          <p:stCondLst>
                                            <p:cond delay="0"/>
                                          </p:stCondLst>
                                        </p:cTn>
                                        <p:tgtEl>
                                          <p:spTgt spid="60485"/>
                                        </p:tgtEl>
                                        <p:attrNameLst>
                                          <p:attrName>style.visibility</p:attrName>
                                        </p:attrNameLst>
                                      </p:cBhvr>
                                      <p:to>
                                        <p:strVal val="visible"/>
                                      </p:to>
                                    </p:set>
                                    <p:anim calcmode="discrete" valueType="clr">
                                      <p:cBhvr override="childStyle">
                                        <p:cTn id="9" dur="80"/>
                                        <p:tgtEl>
                                          <p:spTgt spid="60485"/>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60485"/>
                                        </p:tgtEl>
                                        <p:attrNameLst>
                                          <p:attrName>fillcolor</p:attrName>
                                        </p:attrNameLst>
                                      </p:cBhvr>
                                      <p:tavLst>
                                        <p:tav tm="0">
                                          <p:val>
                                            <p:clrVal>
                                              <a:schemeClr val="accent2"/>
                                            </p:clrVal>
                                          </p:val>
                                        </p:tav>
                                        <p:tav tm="50000">
                                          <p:val>
                                            <p:clrVal>
                                              <a:schemeClr val="hlink"/>
                                            </p:clrVal>
                                          </p:val>
                                        </p:tav>
                                      </p:tavLst>
                                    </p:anim>
                                    <p:set>
                                      <p:cBhvr>
                                        <p:cTn id="11" dur="80"/>
                                        <p:tgtEl>
                                          <p:spTgt spid="6048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0442"/>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60442"/>
                                        </p:tgtEl>
                                      </p:cBhvr>
                                    </p:animEffect>
                                    <p:set>
                                      <p:cBhvr>
                                        <p:cTn id="17" dur="1" fill="hold">
                                          <p:stCondLst>
                                            <p:cond delay="499"/>
                                          </p:stCondLst>
                                        </p:cTn>
                                        <p:tgtEl>
                                          <p:spTgt spid="60442"/>
                                        </p:tgtEl>
                                        <p:attrNameLst>
                                          <p:attrName>style.visibility</p:attrName>
                                        </p:attrNameLst>
                                      </p:cBhvr>
                                      <p:to>
                                        <p:strVal val="hidden"/>
                                      </p:to>
                                    </p:set>
                                  </p:childTnLst>
                                </p:cTn>
                              </p:par>
                            </p:childTnLst>
                          </p:cTn>
                        </p:par>
                      </p:childTnLst>
                    </p:cTn>
                  </p:par>
                </p:childTnLst>
              </p:cTn>
              <p:nextCondLst>
                <p:cond evt="onClick" delay="0">
                  <p:tgtEl>
                    <p:spTgt spid="60442"/>
                  </p:tgtEl>
                </p:cond>
              </p:nextCondLst>
            </p:seq>
            <p:seq concurrent="1" nextAc="seek">
              <p:cTn id="18" restart="whenNotActive" fill="hold" evtFilter="cancelBubble" nodeType="interactiveSeq">
                <p:stCondLst>
                  <p:cond evt="onClick" delay="0">
                    <p:tgtEl>
                      <p:spTgt spid="60443"/>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60443"/>
                                        </p:tgtEl>
                                      </p:cBhvr>
                                    </p:animEffect>
                                    <p:set>
                                      <p:cBhvr>
                                        <p:cTn id="23" dur="1" fill="hold">
                                          <p:stCondLst>
                                            <p:cond delay="499"/>
                                          </p:stCondLst>
                                        </p:cTn>
                                        <p:tgtEl>
                                          <p:spTgt spid="60443"/>
                                        </p:tgtEl>
                                        <p:attrNameLst>
                                          <p:attrName>style.visibility</p:attrName>
                                        </p:attrNameLst>
                                      </p:cBhvr>
                                      <p:to>
                                        <p:strVal val="hidden"/>
                                      </p:to>
                                    </p:set>
                                  </p:childTnLst>
                                </p:cTn>
                              </p:par>
                            </p:childTnLst>
                          </p:cTn>
                        </p:par>
                      </p:childTnLst>
                    </p:cTn>
                  </p:par>
                </p:childTnLst>
              </p:cTn>
              <p:nextCondLst>
                <p:cond evt="onClick" delay="0">
                  <p:tgtEl>
                    <p:spTgt spid="60443"/>
                  </p:tgtEl>
                </p:cond>
              </p:nextCondLst>
            </p:seq>
            <p:seq concurrent="1" nextAc="seek">
              <p:cTn id="24" restart="whenNotActive" fill="hold" evtFilter="cancelBubble" nodeType="interactiveSeq">
                <p:stCondLst>
                  <p:cond evt="onClick" delay="0">
                    <p:tgtEl>
                      <p:spTgt spid="60444"/>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5" presetClass="exit" presetSubtype="10" fill="hold" grpId="0" nodeType="clickEffect">
                                  <p:stCondLst>
                                    <p:cond delay="0"/>
                                  </p:stCondLst>
                                  <p:childTnLst>
                                    <p:animEffect transition="out" filter="checkerboard(across)">
                                      <p:cBhvr>
                                        <p:cTn id="28" dur="500"/>
                                        <p:tgtEl>
                                          <p:spTgt spid="60444"/>
                                        </p:tgtEl>
                                      </p:cBhvr>
                                    </p:animEffect>
                                    <p:set>
                                      <p:cBhvr>
                                        <p:cTn id="29" dur="1" fill="hold">
                                          <p:stCondLst>
                                            <p:cond delay="499"/>
                                          </p:stCondLst>
                                        </p:cTn>
                                        <p:tgtEl>
                                          <p:spTgt spid="60444"/>
                                        </p:tgtEl>
                                        <p:attrNameLst>
                                          <p:attrName>style.visibility</p:attrName>
                                        </p:attrNameLst>
                                      </p:cBhvr>
                                      <p:to>
                                        <p:strVal val="hidden"/>
                                      </p:to>
                                    </p:set>
                                  </p:childTnLst>
                                </p:cTn>
                              </p:par>
                            </p:childTnLst>
                          </p:cTn>
                        </p:par>
                      </p:childTnLst>
                    </p:cTn>
                  </p:par>
                </p:childTnLst>
              </p:cTn>
              <p:nextCondLst>
                <p:cond evt="onClick" delay="0">
                  <p:tgtEl>
                    <p:spTgt spid="60444"/>
                  </p:tgtEl>
                </p:cond>
              </p:nextCondLst>
            </p:seq>
            <p:seq concurrent="1" nextAc="seek">
              <p:cTn id="30" restart="whenNotActive" fill="hold" evtFilter="cancelBubble" nodeType="interactiveSeq">
                <p:stCondLst>
                  <p:cond evt="onClick" delay="0">
                    <p:tgtEl>
                      <p:spTgt spid="60447"/>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60447"/>
                                        </p:tgtEl>
                                      </p:cBhvr>
                                    </p:animEffect>
                                    <p:set>
                                      <p:cBhvr>
                                        <p:cTn id="35" dur="1" fill="hold">
                                          <p:stCondLst>
                                            <p:cond delay="499"/>
                                          </p:stCondLst>
                                        </p:cTn>
                                        <p:tgtEl>
                                          <p:spTgt spid="60447"/>
                                        </p:tgtEl>
                                        <p:attrNameLst>
                                          <p:attrName>style.visibility</p:attrName>
                                        </p:attrNameLst>
                                      </p:cBhvr>
                                      <p:to>
                                        <p:strVal val="hidden"/>
                                      </p:to>
                                    </p:set>
                                  </p:childTnLst>
                                </p:cTn>
                              </p:par>
                            </p:childTnLst>
                          </p:cTn>
                        </p:par>
                      </p:childTnLst>
                    </p:cTn>
                  </p:par>
                </p:childTnLst>
              </p:cTn>
              <p:nextCondLst>
                <p:cond evt="onClick" delay="0">
                  <p:tgtEl>
                    <p:spTgt spid="60447"/>
                  </p:tgtEl>
                </p:cond>
              </p:nextCondLst>
            </p:seq>
            <p:seq concurrent="1" nextAc="seek">
              <p:cTn id="36" restart="whenNotActive" fill="hold" evtFilter="cancelBubble" nodeType="interactiveSeq">
                <p:stCondLst>
                  <p:cond evt="onClick" delay="0">
                    <p:tgtEl>
                      <p:spTgt spid="60446"/>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5" presetClass="exit" presetSubtype="10" fill="hold" grpId="0" nodeType="clickEffect">
                                  <p:stCondLst>
                                    <p:cond delay="0"/>
                                  </p:stCondLst>
                                  <p:childTnLst>
                                    <p:animEffect transition="out" filter="checkerboard(across)">
                                      <p:cBhvr>
                                        <p:cTn id="40" dur="500"/>
                                        <p:tgtEl>
                                          <p:spTgt spid="60446"/>
                                        </p:tgtEl>
                                      </p:cBhvr>
                                    </p:animEffect>
                                    <p:set>
                                      <p:cBhvr>
                                        <p:cTn id="41" dur="1" fill="hold">
                                          <p:stCondLst>
                                            <p:cond delay="499"/>
                                          </p:stCondLst>
                                        </p:cTn>
                                        <p:tgtEl>
                                          <p:spTgt spid="60446"/>
                                        </p:tgtEl>
                                        <p:attrNameLst>
                                          <p:attrName>style.visibility</p:attrName>
                                        </p:attrNameLst>
                                      </p:cBhvr>
                                      <p:to>
                                        <p:strVal val="hidden"/>
                                      </p:to>
                                    </p:set>
                                  </p:childTnLst>
                                </p:cTn>
                              </p:par>
                            </p:childTnLst>
                          </p:cTn>
                        </p:par>
                      </p:childTnLst>
                    </p:cTn>
                  </p:par>
                </p:childTnLst>
              </p:cTn>
              <p:nextCondLst>
                <p:cond evt="onClick" delay="0">
                  <p:tgtEl>
                    <p:spTgt spid="60446"/>
                  </p:tgtEl>
                </p:cond>
              </p:nextCondLst>
            </p:seq>
            <p:seq concurrent="1" nextAc="seek">
              <p:cTn id="42" restart="whenNotActive" fill="hold" evtFilter="cancelBubble" nodeType="interactiveSeq">
                <p:stCondLst>
                  <p:cond evt="onClick" delay="0">
                    <p:tgtEl>
                      <p:spTgt spid="60445"/>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60445"/>
                                        </p:tgtEl>
                                      </p:cBhvr>
                                    </p:animEffect>
                                    <p:set>
                                      <p:cBhvr>
                                        <p:cTn id="47" dur="1" fill="hold">
                                          <p:stCondLst>
                                            <p:cond delay="499"/>
                                          </p:stCondLst>
                                        </p:cTn>
                                        <p:tgtEl>
                                          <p:spTgt spid="60445"/>
                                        </p:tgtEl>
                                        <p:attrNameLst>
                                          <p:attrName>style.visibility</p:attrName>
                                        </p:attrNameLst>
                                      </p:cBhvr>
                                      <p:to>
                                        <p:strVal val="hidden"/>
                                      </p:to>
                                    </p:set>
                                  </p:childTnLst>
                                </p:cTn>
                              </p:par>
                            </p:childTnLst>
                          </p:cTn>
                        </p:par>
                      </p:childTnLst>
                    </p:cTn>
                  </p:par>
                </p:childTnLst>
              </p:cTn>
              <p:nextCondLst>
                <p:cond evt="onClick" delay="0">
                  <p:tgtEl>
                    <p:spTgt spid="60445"/>
                  </p:tgtEl>
                </p:cond>
              </p:nextCondLst>
            </p:seq>
            <p:seq concurrent="1" nextAc="seek">
              <p:cTn id="48" restart="whenNotActive" fill="hold" evtFilter="cancelBubble" nodeType="interactiveSeq">
                <p:stCondLst>
                  <p:cond evt="onClick" delay="0">
                    <p:tgtEl>
                      <p:spTgt spid="60424"/>
                    </p:tgtEl>
                  </p:cond>
                </p:stCondLst>
                <p:endSync evt="end" delay="0">
                  <p:rtn val="all"/>
                </p:endSync>
                <p:childTnLst>
                  <p:par>
                    <p:cTn id="49" fill="hold" nodeType="clickPar">
                      <p:stCondLst>
                        <p:cond delay="0"/>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60424"/>
                                        </p:tgtEl>
                                      </p:cBhvr>
                                    </p:animEffect>
                                    <p:set>
                                      <p:cBhvr>
                                        <p:cTn id="53" dur="1" fill="hold">
                                          <p:stCondLst>
                                            <p:cond delay="499"/>
                                          </p:stCondLst>
                                        </p:cTn>
                                        <p:tgtEl>
                                          <p:spTgt spid="60424"/>
                                        </p:tgtEl>
                                        <p:attrNameLst>
                                          <p:attrName>style.visibility</p:attrName>
                                        </p:attrNameLst>
                                      </p:cBhvr>
                                      <p:to>
                                        <p:strVal val="hidden"/>
                                      </p:to>
                                    </p:set>
                                  </p:childTnLst>
                                </p:cTn>
                              </p:par>
                            </p:childTnLst>
                          </p:cTn>
                        </p:par>
                      </p:childTnLst>
                    </p:cTn>
                  </p:par>
                </p:childTnLst>
              </p:cTn>
              <p:nextCondLst>
                <p:cond evt="onClick" delay="0">
                  <p:tgtEl>
                    <p:spTgt spid="60424"/>
                  </p:tgtEl>
                </p:cond>
              </p:nextCondLst>
            </p:seq>
            <p:seq concurrent="1" nextAc="seek">
              <p:cTn id="54" restart="whenNotActive" fill="hold" evtFilter="cancelBubble" nodeType="interactiveSeq">
                <p:stCondLst>
                  <p:cond evt="onClick" delay="0">
                    <p:tgtEl>
                      <p:spTgt spid="60425"/>
                    </p:tgtEl>
                  </p:cond>
                </p:stCondLst>
                <p:endSync evt="end" delay="0">
                  <p:rtn val="all"/>
                </p:endSync>
                <p:childTnLst>
                  <p:par>
                    <p:cTn id="55" fill="hold" nodeType="clickPar">
                      <p:stCondLst>
                        <p:cond delay="0"/>
                      </p:stCondLst>
                      <p:childTnLst>
                        <p:par>
                          <p:cTn id="56" fill="hold" nodeType="withGroup">
                            <p:stCondLst>
                              <p:cond delay="0"/>
                            </p:stCondLst>
                            <p:childTnLst>
                              <p:par>
                                <p:cTn id="57" presetID="5" presetClass="exit" presetSubtype="10" fill="hold" grpId="0" nodeType="clickEffect">
                                  <p:stCondLst>
                                    <p:cond delay="0"/>
                                  </p:stCondLst>
                                  <p:childTnLst>
                                    <p:animEffect transition="out" filter="checkerboard(across)">
                                      <p:cBhvr>
                                        <p:cTn id="58" dur="500"/>
                                        <p:tgtEl>
                                          <p:spTgt spid="60425"/>
                                        </p:tgtEl>
                                      </p:cBhvr>
                                    </p:animEffect>
                                    <p:set>
                                      <p:cBhvr>
                                        <p:cTn id="59" dur="1" fill="hold">
                                          <p:stCondLst>
                                            <p:cond delay="499"/>
                                          </p:stCondLst>
                                        </p:cTn>
                                        <p:tgtEl>
                                          <p:spTgt spid="60425"/>
                                        </p:tgtEl>
                                        <p:attrNameLst>
                                          <p:attrName>style.visibility</p:attrName>
                                        </p:attrNameLst>
                                      </p:cBhvr>
                                      <p:to>
                                        <p:strVal val="hidden"/>
                                      </p:to>
                                    </p:set>
                                  </p:childTnLst>
                                </p:cTn>
                              </p:par>
                            </p:childTnLst>
                          </p:cTn>
                        </p:par>
                      </p:childTnLst>
                    </p:cTn>
                  </p:par>
                </p:childTnLst>
              </p:cTn>
              <p:nextCondLst>
                <p:cond evt="onClick" delay="0">
                  <p:tgtEl>
                    <p:spTgt spid="60425"/>
                  </p:tgtEl>
                </p:cond>
              </p:nextCondLst>
            </p:seq>
            <p:seq concurrent="1" nextAc="seek">
              <p:cTn id="60" restart="whenNotActive" fill="hold" evtFilter="cancelBubble" nodeType="interactiveSeq">
                <p:stCondLst>
                  <p:cond evt="onClick" delay="0">
                    <p:tgtEl>
                      <p:spTgt spid="60426"/>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5" presetClass="exit" presetSubtype="10" fill="hold" grpId="0" nodeType="clickEffect">
                                  <p:stCondLst>
                                    <p:cond delay="0"/>
                                  </p:stCondLst>
                                  <p:childTnLst>
                                    <p:animEffect transition="out" filter="checkerboard(across)">
                                      <p:cBhvr>
                                        <p:cTn id="64" dur="500"/>
                                        <p:tgtEl>
                                          <p:spTgt spid="60426"/>
                                        </p:tgtEl>
                                      </p:cBhvr>
                                    </p:animEffect>
                                    <p:set>
                                      <p:cBhvr>
                                        <p:cTn id="65" dur="1" fill="hold">
                                          <p:stCondLst>
                                            <p:cond delay="499"/>
                                          </p:stCondLst>
                                        </p:cTn>
                                        <p:tgtEl>
                                          <p:spTgt spid="60426"/>
                                        </p:tgtEl>
                                        <p:attrNameLst>
                                          <p:attrName>style.visibility</p:attrName>
                                        </p:attrNameLst>
                                      </p:cBhvr>
                                      <p:to>
                                        <p:strVal val="hidden"/>
                                      </p:to>
                                    </p:set>
                                  </p:childTnLst>
                                </p:cTn>
                              </p:par>
                            </p:childTnLst>
                          </p:cTn>
                        </p:par>
                      </p:childTnLst>
                    </p:cTn>
                  </p:par>
                </p:childTnLst>
              </p:cTn>
              <p:nextCondLst>
                <p:cond evt="onClick" delay="0">
                  <p:tgtEl>
                    <p:spTgt spid="60426"/>
                  </p:tgtEl>
                </p:cond>
              </p:nextCondLst>
            </p:seq>
            <p:seq concurrent="1" nextAc="seek">
              <p:cTn id="66" restart="whenNotActive" fill="hold" evtFilter="cancelBubble" nodeType="interactiveSeq">
                <p:stCondLst>
                  <p:cond evt="onClick" delay="0">
                    <p:tgtEl>
                      <p:spTgt spid="60430"/>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60430"/>
                                        </p:tgtEl>
                                      </p:cBhvr>
                                    </p:animEffect>
                                    <p:set>
                                      <p:cBhvr>
                                        <p:cTn id="71" dur="1" fill="hold">
                                          <p:stCondLst>
                                            <p:cond delay="499"/>
                                          </p:stCondLst>
                                        </p:cTn>
                                        <p:tgtEl>
                                          <p:spTgt spid="60430"/>
                                        </p:tgtEl>
                                        <p:attrNameLst>
                                          <p:attrName>style.visibility</p:attrName>
                                        </p:attrNameLst>
                                      </p:cBhvr>
                                      <p:to>
                                        <p:strVal val="hidden"/>
                                      </p:to>
                                    </p:set>
                                  </p:childTnLst>
                                </p:cTn>
                              </p:par>
                            </p:childTnLst>
                          </p:cTn>
                        </p:par>
                      </p:childTnLst>
                    </p:cTn>
                  </p:par>
                </p:childTnLst>
              </p:cTn>
              <p:nextCondLst>
                <p:cond evt="onClick" delay="0">
                  <p:tgtEl>
                    <p:spTgt spid="60430"/>
                  </p:tgtEl>
                </p:cond>
              </p:nextCondLst>
            </p:seq>
            <p:seq concurrent="1" nextAc="seek">
              <p:cTn id="72" restart="whenNotActive" fill="hold" evtFilter="cancelBubble" nodeType="interactiveSeq">
                <p:stCondLst>
                  <p:cond evt="onClick" delay="0">
                    <p:tgtEl>
                      <p:spTgt spid="60428"/>
                    </p:tgtEl>
                  </p:cond>
                </p:stCondLst>
                <p:endSync evt="end" delay="0">
                  <p:rtn val="all"/>
                </p:endSync>
                <p:childTnLst>
                  <p:par>
                    <p:cTn id="73" fill="hold" nodeType="clickPar">
                      <p:stCondLst>
                        <p:cond delay="0"/>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60428"/>
                                        </p:tgtEl>
                                      </p:cBhvr>
                                    </p:animEffect>
                                    <p:set>
                                      <p:cBhvr>
                                        <p:cTn id="77" dur="1" fill="hold">
                                          <p:stCondLst>
                                            <p:cond delay="499"/>
                                          </p:stCondLst>
                                        </p:cTn>
                                        <p:tgtEl>
                                          <p:spTgt spid="60428"/>
                                        </p:tgtEl>
                                        <p:attrNameLst>
                                          <p:attrName>style.visibility</p:attrName>
                                        </p:attrNameLst>
                                      </p:cBhvr>
                                      <p:to>
                                        <p:strVal val="hidden"/>
                                      </p:to>
                                    </p:set>
                                  </p:childTnLst>
                                </p:cTn>
                              </p:par>
                            </p:childTnLst>
                          </p:cTn>
                        </p:par>
                      </p:childTnLst>
                    </p:cTn>
                  </p:par>
                </p:childTnLst>
              </p:cTn>
              <p:nextCondLst>
                <p:cond evt="onClick" delay="0">
                  <p:tgtEl>
                    <p:spTgt spid="60428"/>
                  </p:tgtEl>
                </p:cond>
              </p:nextCondLst>
            </p:seq>
            <p:seq concurrent="1" nextAc="seek">
              <p:cTn id="78" restart="whenNotActive" fill="hold" evtFilter="cancelBubble" nodeType="interactiveSeq">
                <p:stCondLst>
                  <p:cond evt="onClick" delay="0">
                    <p:tgtEl>
                      <p:spTgt spid="60427"/>
                    </p:tgtEl>
                  </p:cond>
                </p:stCondLst>
                <p:endSync evt="end" delay="0">
                  <p:rtn val="all"/>
                </p:endSync>
                <p:childTnLst>
                  <p:par>
                    <p:cTn id="79" fill="hold" nodeType="clickPar">
                      <p:stCondLst>
                        <p:cond delay="0"/>
                      </p:stCondLst>
                      <p:childTnLst>
                        <p:par>
                          <p:cTn id="80" fill="hold" nodeType="withGroup">
                            <p:stCondLst>
                              <p:cond delay="0"/>
                            </p:stCondLst>
                            <p:childTnLst>
                              <p:par>
                                <p:cTn id="81" presetID="5" presetClass="exit" presetSubtype="10" fill="hold" grpId="0" nodeType="clickEffect">
                                  <p:stCondLst>
                                    <p:cond delay="0"/>
                                  </p:stCondLst>
                                  <p:childTnLst>
                                    <p:animEffect transition="out" filter="checkerboard(across)">
                                      <p:cBhvr>
                                        <p:cTn id="82" dur="500"/>
                                        <p:tgtEl>
                                          <p:spTgt spid="60427"/>
                                        </p:tgtEl>
                                      </p:cBhvr>
                                    </p:animEffect>
                                    <p:set>
                                      <p:cBhvr>
                                        <p:cTn id="83" dur="1" fill="hold">
                                          <p:stCondLst>
                                            <p:cond delay="499"/>
                                          </p:stCondLst>
                                        </p:cTn>
                                        <p:tgtEl>
                                          <p:spTgt spid="60427"/>
                                        </p:tgtEl>
                                        <p:attrNameLst>
                                          <p:attrName>style.visibility</p:attrName>
                                        </p:attrNameLst>
                                      </p:cBhvr>
                                      <p:to>
                                        <p:strVal val="hidden"/>
                                      </p:to>
                                    </p:set>
                                  </p:childTnLst>
                                </p:cTn>
                              </p:par>
                            </p:childTnLst>
                          </p:cTn>
                        </p:par>
                      </p:childTnLst>
                    </p:cTn>
                  </p:par>
                </p:childTnLst>
              </p:cTn>
              <p:nextCondLst>
                <p:cond evt="onClick" delay="0">
                  <p:tgtEl>
                    <p:spTgt spid="60427"/>
                  </p:tgtEl>
                </p:cond>
              </p:nextCondLst>
            </p:seq>
            <p:seq concurrent="1" nextAc="seek">
              <p:cTn id="84" restart="whenNotActive" fill="hold" evtFilter="cancelBubble" nodeType="interactiveSeq">
                <p:stCondLst>
                  <p:cond evt="onClick" delay="0">
                    <p:tgtEl>
                      <p:spTgt spid="60429"/>
                    </p:tgtEl>
                  </p:cond>
                </p:stCondLst>
                <p:endSync evt="end" delay="0">
                  <p:rtn val="all"/>
                </p:endSync>
                <p:childTnLst>
                  <p:par>
                    <p:cTn id="85" fill="hold" nodeType="clickPar">
                      <p:stCondLst>
                        <p:cond delay="0"/>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60429"/>
                                        </p:tgtEl>
                                      </p:cBhvr>
                                    </p:animEffect>
                                    <p:set>
                                      <p:cBhvr>
                                        <p:cTn id="89" dur="1" fill="hold">
                                          <p:stCondLst>
                                            <p:cond delay="499"/>
                                          </p:stCondLst>
                                        </p:cTn>
                                        <p:tgtEl>
                                          <p:spTgt spid="60429"/>
                                        </p:tgtEl>
                                        <p:attrNameLst>
                                          <p:attrName>style.visibility</p:attrName>
                                        </p:attrNameLst>
                                      </p:cBhvr>
                                      <p:to>
                                        <p:strVal val="hidden"/>
                                      </p:to>
                                    </p:set>
                                  </p:childTnLst>
                                </p:cTn>
                              </p:par>
                            </p:childTnLst>
                          </p:cTn>
                        </p:par>
                      </p:childTnLst>
                    </p:cTn>
                  </p:par>
                </p:childTnLst>
              </p:cTn>
              <p:nextCondLst>
                <p:cond evt="onClick" delay="0">
                  <p:tgtEl>
                    <p:spTgt spid="60429"/>
                  </p:tgtEl>
                </p:cond>
              </p:nextCondLst>
            </p:seq>
            <p:seq concurrent="1" nextAc="seek">
              <p:cTn id="90" restart="whenNotActive" fill="hold" evtFilter="cancelBubble" nodeType="interactiveSeq">
                <p:stCondLst>
                  <p:cond evt="onClick" delay="0">
                    <p:tgtEl>
                      <p:spTgt spid="60431"/>
                    </p:tgtEl>
                  </p:cond>
                </p:stCondLst>
                <p:endSync evt="end" delay="0">
                  <p:rtn val="all"/>
                </p:endSync>
                <p:childTnLst>
                  <p:par>
                    <p:cTn id="91" fill="hold" nodeType="clickPar">
                      <p:stCondLst>
                        <p:cond delay="0"/>
                      </p:stCondLst>
                      <p:childTnLst>
                        <p:par>
                          <p:cTn id="92" fill="hold" nodeType="withGroup">
                            <p:stCondLst>
                              <p:cond delay="0"/>
                            </p:stCondLst>
                            <p:childTnLst>
                              <p:par>
                                <p:cTn id="93" presetID="5" presetClass="exit" presetSubtype="10" fill="hold" grpId="0" nodeType="clickEffect">
                                  <p:stCondLst>
                                    <p:cond delay="0"/>
                                  </p:stCondLst>
                                  <p:childTnLst>
                                    <p:animEffect transition="out" filter="checkerboard(across)">
                                      <p:cBhvr>
                                        <p:cTn id="94" dur="500"/>
                                        <p:tgtEl>
                                          <p:spTgt spid="60431"/>
                                        </p:tgtEl>
                                      </p:cBhvr>
                                    </p:animEffect>
                                    <p:set>
                                      <p:cBhvr>
                                        <p:cTn id="95" dur="1" fill="hold">
                                          <p:stCondLst>
                                            <p:cond delay="499"/>
                                          </p:stCondLst>
                                        </p:cTn>
                                        <p:tgtEl>
                                          <p:spTgt spid="60431"/>
                                        </p:tgtEl>
                                        <p:attrNameLst>
                                          <p:attrName>style.visibility</p:attrName>
                                        </p:attrNameLst>
                                      </p:cBhvr>
                                      <p:to>
                                        <p:strVal val="hidden"/>
                                      </p:to>
                                    </p:set>
                                  </p:childTnLst>
                                </p:cTn>
                              </p:par>
                            </p:childTnLst>
                          </p:cTn>
                        </p:par>
                      </p:childTnLst>
                    </p:cTn>
                  </p:par>
                </p:childTnLst>
              </p:cTn>
              <p:nextCondLst>
                <p:cond evt="onClick" delay="0">
                  <p:tgtEl>
                    <p:spTgt spid="60431"/>
                  </p:tgtEl>
                </p:cond>
              </p:nextCondLst>
            </p:seq>
            <p:seq concurrent="1" nextAc="seek">
              <p:cTn id="96" restart="whenNotActive" fill="hold" evtFilter="cancelBubble" nodeType="interactiveSeq">
                <p:stCondLst>
                  <p:cond evt="onClick" delay="0">
                    <p:tgtEl>
                      <p:spTgt spid="60432"/>
                    </p:tgtEl>
                  </p:cond>
                </p:stCondLst>
                <p:endSync evt="end" delay="0">
                  <p:rtn val="all"/>
                </p:endSync>
                <p:childTnLst>
                  <p:par>
                    <p:cTn id="97" fill="hold" nodeType="clickPar">
                      <p:stCondLst>
                        <p:cond delay="0"/>
                      </p:stCondLst>
                      <p:childTnLst>
                        <p:par>
                          <p:cTn id="98" fill="hold" nodeType="withGroup">
                            <p:stCondLst>
                              <p:cond delay="0"/>
                            </p:stCondLst>
                            <p:childTnLst>
                              <p:par>
                                <p:cTn id="99" presetID="5" presetClass="exit" presetSubtype="10" fill="hold" grpId="0" nodeType="clickEffect">
                                  <p:stCondLst>
                                    <p:cond delay="0"/>
                                  </p:stCondLst>
                                  <p:childTnLst>
                                    <p:animEffect transition="out" filter="checkerboard(across)">
                                      <p:cBhvr>
                                        <p:cTn id="100" dur="500"/>
                                        <p:tgtEl>
                                          <p:spTgt spid="60432"/>
                                        </p:tgtEl>
                                      </p:cBhvr>
                                    </p:animEffect>
                                    <p:set>
                                      <p:cBhvr>
                                        <p:cTn id="101" dur="1" fill="hold">
                                          <p:stCondLst>
                                            <p:cond delay="499"/>
                                          </p:stCondLst>
                                        </p:cTn>
                                        <p:tgtEl>
                                          <p:spTgt spid="60432"/>
                                        </p:tgtEl>
                                        <p:attrNameLst>
                                          <p:attrName>style.visibility</p:attrName>
                                        </p:attrNameLst>
                                      </p:cBhvr>
                                      <p:to>
                                        <p:strVal val="hidden"/>
                                      </p:to>
                                    </p:set>
                                  </p:childTnLst>
                                </p:cTn>
                              </p:par>
                            </p:childTnLst>
                          </p:cTn>
                        </p:par>
                      </p:childTnLst>
                    </p:cTn>
                  </p:par>
                </p:childTnLst>
              </p:cTn>
              <p:nextCondLst>
                <p:cond evt="onClick" delay="0">
                  <p:tgtEl>
                    <p:spTgt spid="60432"/>
                  </p:tgtEl>
                </p:cond>
              </p:nextCondLst>
            </p:seq>
            <p:seq concurrent="1" nextAc="seek">
              <p:cTn id="102" restart="whenNotActive" fill="hold" evtFilter="cancelBubble" nodeType="interactiveSeq">
                <p:stCondLst>
                  <p:cond evt="onClick" delay="0">
                    <p:tgtEl>
                      <p:spTgt spid="60435"/>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5" presetClass="exit" presetSubtype="10" fill="hold" grpId="0" nodeType="clickEffect">
                                  <p:stCondLst>
                                    <p:cond delay="0"/>
                                  </p:stCondLst>
                                  <p:childTnLst>
                                    <p:animEffect transition="out" filter="checkerboard(across)">
                                      <p:cBhvr>
                                        <p:cTn id="106" dur="500"/>
                                        <p:tgtEl>
                                          <p:spTgt spid="60435"/>
                                        </p:tgtEl>
                                      </p:cBhvr>
                                    </p:animEffect>
                                    <p:set>
                                      <p:cBhvr>
                                        <p:cTn id="107" dur="1" fill="hold">
                                          <p:stCondLst>
                                            <p:cond delay="499"/>
                                          </p:stCondLst>
                                        </p:cTn>
                                        <p:tgtEl>
                                          <p:spTgt spid="60435"/>
                                        </p:tgtEl>
                                        <p:attrNameLst>
                                          <p:attrName>style.visibility</p:attrName>
                                        </p:attrNameLst>
                                      </p:cBhvr>
                                      <p:to>
                                        <p:strVal val="hidden"/>
                                      </p:to>
                                    </p:set>
                                  </p:childTnLst>
                                </p:cTn>
                              </p:par>
                            </p:childTnLst>
                          </p:cTn>
                        </p:par>
                      </p:childTnLst>
                    </p:cTn>
                  </p:par>
                </p:childTnLst>
              </p:cTn>
              <p:nextCondLst>
                <p:cond evt="onClick" delay="0">
                  <p:tgtEl>
                    <p:spTgt spid="60435"/>
                  </p:tgtEl>
                </p:cond>
              </p:nextCondLst>
            </p:seq>
            <p:seq concurrent="1" nextAc="seek">
              <p:cTn id="108" restart="whenNotActive" fill="hold" evtFilter="cancelBubble" nodeType="interactiveSeq">
                <p:stCondLst>
                  <p:cond evt="onClick" delay="0">
                    <p:tgtEl>
                      <p:spTgt spid="60434"/>
                    </p:tgtEl>
                  </p:cond>
                </p:stCondLst>
                <p:endSync evt="end" delay="0">
                  <p:rtn val="all"/>
                </p:endSync>
                <p:childTnLst>
                  <p:par>
                    <p:cTn id="109" fill="hold" nodeType="clickPar">
                      <p:stCondLst>
                        <p:cond delay="0"/>
                      </p:stCondLst>
                      <p:childTnLst>
                        <p:par>
                          <p:cTn id="110" fill="hold" nodeType="withGroup">
                            <p:stCondLst>
                              <p:cond delay="0"/>
                            </p:stCondLst>
                            <p:childTnLst>
                              <p:par>
                                <p:cTn id="111" presetID="5" presetClass="exit" presetSubtype="10" fill="hold" grpId="0" nodeType="clickEffect">
                                  <p:stCondLst>
                                    <p:cond delay="0"/>
                                  </p:stCondLst>
                                  <p:childTnLst>
                                    <p:animEffect transition="out" filter="checkerboard(across)">
                                      <p:cBhvr>
                                        <p:cTn id="112" dur="500"/>
                                        <p:tgtEl>
                                          <p:spTgt spid="60434"/>
                                        </p:tgtEl>
                                      </p:cBhvr>
                                    </p:animEffect>
                                    <p:set>
                                      <p:cBhvr>
                                        <p:cTn id="113" dur="1" fill="hold">
                                          <p:stCondLst>
                                            <p:cond delay="499"/>
                                          </p:stCondLst>
                                        </p:cTn>
                                        <p:tgtEl>
                                          <p:spTgt spid="60434"/>
                                        </p:tgtEl>
                                        <p:attrNameLst>
                                          <p:attrName>style.visibility</p:attrName>
                                        </p:attrNameLst>
                                      </p:cBhvr>
                                      <p:to>
                                        <p:strVal val="hidden"/>
                                      </p:to>
                                    </p:set>
                                  </p:childTnLst>
                                </p:cTn>
                              </p:par>
                            </p:childTnLst>
                          </p:cTn>
                        </p:par>
                      </p:childTnLst>
                    </p:cTn>
                  </p:par>
                </p:childTnLst>
              </p:cTn>
              <p:nextCondLst>
                <p:cond evt="onClick" delay="0">
                  <p:tgtEl>
                    <p:spTgt spid="60434"/>
                  </p:tgtEl>
                </p:cond>
              </p:nextCondLst>
            </p:seq>
            <p:seq concurrent="1" nextAc="seek">
              <p:cTn id="114" restart="whenNotActive" fill="hold" evtFilter="cancelBubble" nodeType="interactiveSeq">
                <p:stCondLst>
                  <p:cond evt="onClick" delay="0">
                    <p:tgtEl>
                      <p:spTgt spid="60433"/>
                    </p:tgtEl>
                  </p:cond>
                </p:stCondLst>
                <p:endSync evt="end" delay="0">
                  <p:rtn val="all"/>
                </p:endSync>
                <p:childTnLst>
                  <p:par>
                    <p:cTn id="115" fill="hold" nodeType="clickPar">
                      <p:stCondLst>
                        <p:cond delay="0"/>
                      </p:stCondLst>
                      <p:childTnLst>
                        <p:par>
                          <p:cTn id="116" fill="hold" nodeType="withGroup">
                            <p:stCondLst>
                              <p:cond delay="0"/>
                            </p:stCondLst>
                            <p:childTnLst>
                              <p:par>
                                <p:cTn id="117" presetID="5" presetClass="exit" presetSubtype="10" fill="hold" grpId="0" nodeType="clickEffect">
                                  <p:stCondLst>
                                    <p:cond delay="0"/>
                                  </p:stCondLst>
                                  <p:childTnLst>
                                    <p:animEffect transition="out" filter="checkerboard(across)">
                                      <p:cBhvr>
                                        <p:cTn id="118" dur="500"/>
                                        <p:tgtEl>
                                          <p:spTgt spid="60433"/>
                                        </p:tgtEl>
                                      </p:cBhvr>
                                    </p:animEffect>
                                    <p:set>
                                      <p:cBhvr>
                                        <p:cTn id="119" dur="1" fill="hold">
                                          <p:stCondLst>
                                            <p:cond delay="499"/>
                                          </p:stCondLst>
                                        </p:cTn>
                                        <p:tgtEl>
                                          <p:spTgt spid="60433"/>
                                        </p:tgtEl>
                                        <p:attrNameLst>
                                          <p:attrName>style.visibility</p:attrName>
                                        </p:attrNameLst>
                                      </p:cBhvr>
                                      <p:to>
                                        <p:strVal val="hidden"/>
                                      </p:to>
                                    </p:set>
                                  </p:childTnLst>
                                </p:cTn>
                              </p:par>
                            </p:childTnLst>
                          </p:cTn>
                        </p:par>
                      </p:childTnLst>
                    </p:cTn>
                  </p:par>
                </p:childTnLst>
              </p:cTn>
              <p:nextCondLst>
                <p:cond evt="onClick" delay="0">
                  <p:tgtEl>
                    <p:spTgt spid="60433"/>
                  </p:tgtEl>
                </p:cond>
              </p:nextCondLst>
            </p:seq>
            <p:seq concurrent="1" nextAc="seek">
              <p:cTn id="120" restart="whenNotActive" fill="hold" evtFilter="cancelBubble" nodeType="interactiveSeq">
                <p:stCondLst>
                  <p:cond evt="onClick" delay="0">
                    <p:tgtEl>
                      <p:spTgt spid="60436"/>
                    </p:tgtEl>
                  </p:cond>
                </p:stCondLst>
                <p:endSync evt="end" delay="0">
                  <p:rtn val="all"/>
                </p:endSync>
                <p:childTnLst>
                  <p:par>
                    <p:cTn id="121" fill="hold" nodeType="clickPar">
                      <p:stCondLst>
                        <p:cond delay="0"/>
                      </p:stCondLst>
                      <p:childTnLst>
                        <p:par>
                          <p:cTn id="122" fill="hold" nodeType="withGroup">
                            <p:stCondLst>
                              <p:cond delay="0"/>
                            </p:stCondLst>
                            <p:childTnLst>
                              <p:par>
                                <p:cTn id="123" presetID="5" presetClass="exit" presetSubtype="10" fill="hold" grpId="0" nodeType="clickEffect">
                                  <p:stCondLst>
                                    <p:cond delay="0"/>
                                  </p:stCondLst>
                                  <p:childTnLst>
                                    <p:animEffect transition="out" filter="checkerboard(across)">
                                      <p:cBhvr>
                                        <p:cTn id="124" dur="500"/>
                                        <p:tgtEl>
                                          <p:spTgt spid="60436"/>
                                        </p:tgtEl>
                                      </p:cBhvr>
                                    </p:animEffect>
                                    <p:set>
                                      <p:cBhvr>
                                        <p:cTn id="125" dur="1" fill="hold">
                                          <p:stCondLst>
                                            <p:cond delay="499"/>
                                          </p:stCondLst>
                                        </p:cTn>
                                        <p:tgtEl>
                                          <p:spTgt spid="60436"/>
                                        </p:tgtEl>
                                        <p:attrNameLst>
                                          <p:attrName>style.visibility</p:attrName>
                                        </p:attrNameLst>
                                      </p:cBhvr>
                                      <p:to>
                                        <p:strVal val="hidden"/>
                                      </p:to>
                                    </p:set>
                                  </p:childTnLst>
                                </p:cTn>
                              </p:par>
                            </p:childTnLst>
                          </p:cTn>
                        </p:par>
                      </p:childTnLst>
                    </p:cTn>
                  </p:par>
                </p:childTnLst>
              </p:cTn>
              <p:nextCondLst>
                <p:cond evt="onClick" delay="0">
                  <p:tgtEl>
                    <p:spTgt spid="60436"/>
                  </p:tgtEl>
                </p:cond>
              </p:nextCondLst>
            </p:seq>
            <p:seq concurrent="1" nextAc="seek">
              <p:cTn id="126" restart="whenNotActive" fill="hold" evtFilter="cancelBubble" nodeType="interactiveSeq">
                <p:stCondLst>
                  <p:cond evt="onClick" delay="0">
                    <p:tgtEl>
                      <p:spTgt spid="60437"/>
                    </p:tgtEl>
                  </p:cond>
                </p:stCondLst>
                <p:endSync evt="end" delay="0">
                  <p:rtn val="all"/>
                </p:endSync>
                <p:childTnLst>
                  <p:par>
                    <p:cTn id="127" fill="hold" nodeType="clickPar">
                      <p:stCondLst>
                        <p:cond delay="0"/>
                      </p:stCondLst>
                      <p:childTnLst>
                        <p:par>
                          <p:cTn id="128" fill="hold" nodeType="withGroup">
                            <p:stCondLst>
                              <p:cond delay="0"/>
                            </p:stCondLst>
                            <p:childTnLst>
                              <p:par>
                                <p:cTn id="129" presetID="5" presetClass="exit" presetSubtype="10" fill="hold" grpId="0" nodeType="clickEffect">
                                  <p:stCondLst>
                                    <p:cond delay="0"/>
                                  </p:stCondLst>
                                  <p:childTnLst>
                                    <p:animEffect transition="out" filter="checkerboard(across)">
                                      <p:cBhvr>
                                        <p:cTn id="130" dur="500"/>
                                        <p:tgtEl>
                                          <p:spTgt spid="60437"/>
                                        </p:tgtEl>
                                      </p:cBhvr>
                                    </p:animEffect>
                                    <p:set>
                                      <p:cBhvr>
                                        <p:cTn id="131" dur="1" fill="hold">
                                          <p:stCondLst>
                                            <p:cond delay="499"/>
                                          </p:stCondLst>
                                        </p:cTn>
                                        <p:tgtEl>
                                          <p:spTgt spid="60437"/>
                                        </p:tgtEl>
                                        <p:attrNameLst>
                                          <p:attrName>style.visibility</p:attrName>
                                        </p:attrNameLst>
                                      </p:cBhvr>
                                      <p:to>
                                        <p:strVal val="hidden"/>
                                      </p:to>
                                    </p:set>
                                  </p:childTnLst>
                                </p:cTn>
                              </p:par>
                            </p:childTnLst>
                          </p:cTn>
                        </p:par>
                      </p:childTnLst>
                    </p:cTn>
                  </p:par>
                </p:childTnLst>
              </p:cTn>
              <p:nextCondLst>
                <p:cond evt="onClick" delay="0">
                  <p:tgtEl>
                    <p:spTgt spid="60437"/>
                  </p:tgtEl>
                </p:cond>
              </p:nextCondLst>
            </p:seq>
            <p:seq concurrent="1" nextAc="seek">
              <p:cTn id="132" restart="whenNotActive" fill="hold" evtFilter="cancelBubble" nodeType="interactiveSeq">
                <p:stCondLst>
                  <p:cond evt="onClick" delay="0">
                    <p:tgtEl>
                      <p:spTgt spid="60438"/>
                    </p:tgtEl>
                  </p:cond>
                </p:stCondLst>
                <p:endSync evt="end" delay="0">
                  <p:rtn val="all"/>
                </p:endSync>
                <p:childTnLst>
                  <p:par>
                    <p:cTn id="133" fill="hold" nodeType="clickPar">
                      <p:stCondLst>
                        <p:cond delay="0"/>
                      </p:stCondLst>
                      <p:childTnLst>
                        <p:par>
                          <p:cTn id="134" fill="hold" nodeType="withGroup">
                            <p:stCondLst>
                              <p:cond delay="0"/>
                            </p:stCondLst>
                            <p:childTnLst>
                              <p:par>
                                <p:cTn id="135" presetID="5" presetClass="exit" presetSubtype="10" fill="hold" grpId="0" nodeType="clickEffect">
                                  <p:stCondLst>
                                    <p:cond delay="0"/>
                                  </p:stCondLst>
                                  <p:childTnLst>
                                    <p:animEffect transition="out" filter="checkerboard(across)">
                                      <p:cBhvr>
                                        <p:cTn id="136" dur="500"/>
                                        <p:tgtEl>
                                          <p:spTgt spid="60438"/>
                                        </p:tgtEl>
                                      </p:cBhvr>
                                    </p:animEffect>
                                    <p:set>
                                      <p:cBhvr>
                                        <p:cTn id="137" dur="1" fill="hold">
                                          <p:stCondLst>
                                            <p:cond delay="499"/>
                                          </p:stCondLst>
                                        </p:cTn>
                                        <p:tgtEl>
                                          <p:spTgt spid="60438"/>
                                        </p:tgtEl>
                                        <p:attrNameLst>
                                          <p:attrName>style.visibility</p:attrName>
                                        </p:attrNameLst>
                                      </p:cBhvr>
                                      <p:to>
                                        <p:strVal val="hidden"/>
                                      </p:to>
                                    </p:set>
                                  </p:childTnLst>
                                </p:cTn>
                              </p:par>
                            </p:childTnLst>
                          </p:cTn>
                        </p:par>
                      </p:childTnLst>
                    </p:cTn>
                  </p:par>
                </p:childTnLst>
              </p:cTn>
              <p:nextCondLst>
                <p:cond evt="onClick" delay="0">
                  <p:tgtEl>
                    <p:spTgt spid="60438"/>
                  </p:tgtEl>
                </p:cond>
              </p:nextCondLst>
            </p:seq>
            <p:seq concurrent="1" nextAc="seek">
              <p:cTn id="138" restart="whenNotActive" fill="hold" evtFilter="cancelBubble" nodeType="interactiveSeq">
                <p:stCondLst>
                  <p:cond evt="onClick" delay="0">
                    <p:tgtEl>
                      <p:spTgt spid="60441"/>
                    </p:tgtEl>
                  </p:cond>
                </p:stCondLst>
                <p:endSync evt="end" delay="0">
                  <p:rtn val="all"/>
                </p:endSync>
                <p:childTnLst>
                  <p:par>
                    <p:cTn id="139" fill="hold" nodeType="clickPar">
                      <p:stCondLst>
                        <p:cond delay="0"/>
                      </p:stCondLst>
                      <p:childTnLst>
                        <p:par>
                          <p:cTn id="140" fill="hold" nodeType="withGroup">
                            <p:stCondLst>
                              <p:cond delay="0"/>
                            </p:stCondLst>
                            <p:childTnLst>
                              <p:par>
                                <p:cTn id="141" presetID="5" presetClass="exit" presetSubtype="10" fill="hold" grpId="0" nodeType="clickEffect">
                                  <p:stCondLst>
                                    <p:cond delay="0"/>
                                  </p:stCondLst>
                                  <p:childTnLst>
                                    <p:animEffect transition="out" filter="checkerboard(across)">
                                      <p:cBhvr>
                                        <p:cTn id="142" dur="500"/>
                                        <p:tgtEl>
                                          <p:spTgt spid="60441"/>
                                        </p:tgtEl>
                                      </p:cBhvr>
                                    </p:animEffect>
                                    <p:set>
                                      <p:cBhvr>
                                        <p:cTn id="143" dur="1" fill="hold">
                                          <p:stCondLst>
                                            <p:cond delay="499"/>
                                          </p:stCondLst>
                                        </p:cTn>
                                        <p:tgtEl>
                                          <p:spTgt spid="60441"/>
                                        </p:tgtEl>
                                        <p:attrNameLst>
                                          <p:attrName>style.visibility</p:attrName>
                                        </p:attrNameLst>
                                      </p:cBhvr>
                                      <p:to>
                                        <p:strVal val="hidden"/>
                                      </p:to>
                                    </p:set>
                                  </p:childTnLst>
                                </p:cTn>
                              </p:par>
                            </p:childTnLst>
                          </p:cTn>
                        </p:par>
                      </p:childTnLst>
                    </p:cTn>
                  </p:par>
                </p:childTnLst>
              </p:cTn>
              <p:nextCondLst>
                <p:cond evt="onClick" delay="0">
                  <p:tgtEl>
                    <p:spTgt spid="60441"/>
                  </p:tgtEl>
                </p:cond>
              </p:nextCondLst>
            </p:seq>
            <p:seq concurrent="1" nextAc="seek">
              <p:cTn id="144" restart="whenNotActive" fill="hold" evtFilter="cancelBubble" nodeType="interactiveSeq">
                <p:stCondLst>
                  <p:cond evt="onClick" delay="0">
                    <p:tgtEl>
                      <p:spTgt spid="60440"/>
                    </p:tgtEl>
                  </p:cond>
                </p:stCondLst>
                <p:endSync evt="end" delay="0">
                  <p:rtn val="all"/>
                </p:endSync>
                <p:childTnLst>
                  <p:par>
                    <p:cTn id="145" fill="hold" nodeType="clickPar">
                      <p:stCondLst>
                        <p:cond delay="0"/>
                      </p:stCondLst>
                      <p:childTnLst>
                        <p:par>
                          <p:cTn id="146" fill="hold" nodeType="withGroup">
                            <p:stCondLst>
                              <p:cond delay="0"/>
                            </p:stCondLst>
                            <p:childTnLst>
                              <p:par>
                                <p:cTn id="147" presetID="5" presetClass="exit" presetSubtype="10" fill="hold" grpId="0" nodeType="clickEffect">
                                  <p:stCondLst>
                                    <p:cond delay="0"/>
                                  </p:stCondLst>
                                  <p:childTnLst>
                                    <p:animEffect transition="out" filter="checkerboard(across)">
                                      <p:cBhvr>
                                        <p:cTn id="148" dur="500"/>
                                        <p:tgtEl>
                                          <p:spTgt spid="60440"/>
                                        </p:tgtEl>
                                      </p:cBhvr>
                                    </p:animEffect>
                                    <p:set>
                                      <p:cBhvr>
                                        <p:cTn id="149" dur="1" fill="hold">
                                          <p:stCondLst>
                                            <p:cond delay="499"/>
                                          </p:stCondLst>
                                        </p:cTn>
                                        <p:tgtEl>
                                          <p:spTgt spid="60440"/>
                                        </p:tgtEl>
                                        <p:attrNameLst>
                                          <p:attrName>style.visibility</p:attrName>
                                        </p:attrNameLst>
                                      </p:cBhvr>
                                      <p:to>
                                        <p:strVal val="hidden"/>
                                      </p:to>
                                    </p:set>
                                  </p:childTnLst>
                                </p:cTn>
                              </p:par>
                            </p:childTnLst>
                          </p:cTn>
                        </p:par>
                      </p:childTnLst>
                    </p:cTn>
                  </p:par>
                </p:childTnLst>
              </p:cTn>
              <p:nextCondLst>
                <p:cond evt="onClick" delay="0">
                  <p:tgtEl>
                    <p:spTgt spid="60440"/>
                  </p:tgtEl>
                </p:cond>
              </p:nextCondLst>
            </p:seq>
            <p:seq concurrent="1" nextAc="seek">
              <p:cTn id="150" restart="whenNotActive" fill="hold" evtFilter="cancelBubble" nodeType="interactiveSeq">
                <p:stCondLst>
                  <p:cond evt="onClick" delay="0">
                    <p:tgtEl>
                      <p:spTgt spid="60439"/>
                    </p:tgtEl>
                  </p:cond>
                </p:stCondLst>
                <p:endSync evt="end" delay="0">
                  <p:rtn val="all"/>
                </p:endSync>
                <p:childTnLst>
                  <p:par>
                    <p:cTn id="151" fill="hold" nodeType="clickPar">
                      <p:stCondLst>
                        <p:cond delay="0"/>
                      </p:stCondLst>
                      <p:childTnLst>
                        <p:par>
                          <p:cTn id="152" fill="hold" nodeType="withGroup">
                            <p:stCondLst>
                              <p:cond delay="0"/>
                            </p:stCondLst>
                            <p:childTnLst>
                              <p:par>
                                <p:cTn id="153" presetID="5" presetClass="exit" presetSubtype="10" fill="hold" grpId="0" nodeType="clickEffect">
                                  <p:stCondLst>
                                    <p:cond delay="0"/>
                                  </p:stCondLst>
                                  <p:childTnLst>
                                    <p:animEffect transition="out" filter="checkerboard(across)">
                                      <p:cBhvr>
                                        <p:cTn id="154" dur="500"/>
                                        <p:tgtEl>
                                          <p:spTgt spid="60439"/>
                                        </p:tgtEl>
                                      </p:cBhvr>
                                    </p:animEffect>
                                    <p:set>
                                      <p:cBhvr>
                                        <p:cTn id="155" dur="1" fill="hold">
                                          <p:stCondLst>
                                            <p:cond delay="499"/>
                                          </p:stCondLst>
                                        </p:cTn>
                                        <p:tgtEl>
                                          <p:spTgt spid="60439"/>
                                        </p:tgtEl>
                                        <p:attrNameLst>
                                          <p:attrName>style.visibility</p:attrName>
                                        </p:attrNameLst>
                                      </p:cBhvr>
                                      <p:to>
                                        <p:strVal val="hidden"/>
                                      </p:to>
                                    </p:set>
                                  </p:childTnLst>
                                </p:cTn>
                              </p:par>
                            </p:childTnLst>
                          </p:cTn>
                        </p:par>
                      </p:childTnLst>
                    </p:cTn>
                  </p:par>
                </p:childTnLst>
              </p:cTn>
              <p:nextCondLst>
                <p:cond evt="onClick" delay="0">
                  <p:tgtEl>
                    <p:spTgt spid="60439"/>
                  </p:tgtEl>
                </p:cond>
              </p:nextCondLst>
            </p:seq>
            <p:seq concurrent="1" nextAc="seek">
              <p:cTn id="156" restart="whenNotActive" fill="hold" evtFilter="cancelBubble" nodeType="interactiveSeq">
                <p:stCondLst>
                  <p:cond evt="onClick" delay="0">
                    <p:tgtEl>
                      <p:spTgt spid="60450"/>
                    </p:tgtEl>
                  </p:cond>
                </p:stCondLst>
                <p:endSync evt="end" delay="0">
                  <p:rtn val="all"/>
                </p:endSync>
                <p:childTnLst>
                  <p:par>
                    <p:cTn id="157" fill="hold" nodeType="clickPar">
                      <p:stCondLst>
                        <p:cond delay="0"/>
                      </p:stCondLst>
                      <p:childTnLst>
                        <p:par>
                          <p:cTn id="158" fill="hold" nodeType="withGroup">
                            <p:stCondLst>
                              <p:cond delay="0"/>
                            </p:stCondLst>
                            <p:childTnLst>
                              <p:par>
                                <p:cTn id="159" presetID="5" presetClass="exit" presetSubtype="10" fill="hold" grpId="0" nodeType="clickEffect">
                                  <p:stCondLst>
                                    <p:cond delay="0"/>
                                  </p:stCondLst>
                                  <p:childTnLst>
                                    <p:animEffect transition="out" filter="checkerboard(across)">
                                      <p:cBhvr>
                                        <p:cTn id="160" dur="500"/>
                                        <p:tgtEl>
                                          <p:spTgt spid="60450"/>
                                        </p:tgtEl>
                                      </p:cBhvr>
                                    </p:animEffect>
                                    <p:set>
                                      <p:cBhvr>
                                        <p:cTn id="161" dur="1" fill="hold">
                                          <p:stCondLst>
                                            <p:cond delay="499"/>
                                          </p:stCondLst>
                                        </p:cTn>
                                        <p:tgtEl>
                                          <p:spTgt spid="60450"/>
                                        </p:tgtEl>
                                        <p:attrNameLst>
                                          <p:attrName>style.visibility</p:attrName>
                                        </p:attrNameLst>
                                      </p:cBhvr>
                                      <p:to>
                                        <p:strVal val="hidden"/>
                                      </p:to>
                                    </p:set>
                                  </p:childTnLst>
                                </p:cTn>
                              </p:par>
                            </p:childTnLst>
                          </p:cTn>
                        </p:par>
                      </p:childTnLst>
                    </p:cTn>
                  </p:par>
                </p:childTnLst>
              </p:cTn>
              <p:nextCondLst>
                <p:cond evt="onClick" delay="0">
                  <p:tgtEl>
                    <p:spTgt spid="60450"/>
                  </p:tgtEl>
                </p:cond>
              </p:nextCondLst>
            </p:seq>
            <p:seq concurrent="1" nextAc="seek">
              <p:cTn id="162" restart="whenNotActive" fill="hold" evtFilter="cancelBubble" nodeType="interactiveSeq">
                <p:stCondLst>
                  <p:cond evt="onClick" delay="0">
                    <p:tgtEl>
                      <p:spTgt spid="60453"/>
                    </p:tgtEl>
                  </p:cond>
                </p:stCondLst>
                <p:endSync evt="end" delay="0">
                  <p:rtn val="all"/>
                </p:endSync>
                <p:childTnLst>
                  <p:par>
                    <p:cTn id="163" fill="hold" nodeType="clickPar">
                      <p:stCondLst>
                        <p:cond delay="0"/>
                      </p:stCondLst>
                      <p:childTnLst>
                        <p:par>
                          <p:cTn id="164" fill="hold" nodeType="withGroup">
                            <p:stCondLst>
                              <p:cond delay="0"/>
                            </p:stCondLst>
                            <p:childTnLst>
                              <p:par>
                                <p:cTn id="165" presetID="5" presetClass="exit" presetSubtype="10" fill="hold" grpId="0" nodeType="clickEffect">
                                  <p:stCondLst>
                                    <p:cond delay="0"/>
                                  </p:stCondLst>
                                  <p:childTnLst>
                                    <p:animEffect transition="out" filter="checkerboard(across)">
                                      <p:cBhvr>
                                        <p:cTn id="166" dur="500"/>
                                        <p:tgtEl>
                                          <p:spTgt spid="60453"/>
                                        </p:tgtEl>
                                      </p:cBhvr>
                                    </p:animEffect>
                                    <p:set>
                                      <p:cBhvr>
                                        <p:cTn id="167" dur="1" fill="hold">
                                          <p:stCondLst>
                                            <p:cond delay="499"/>
                                          </p:stCondLst>
                                        </p:cTn>
                                        <p:tgtEl>
                                          <p:spTgt spid="60453"/>
                                        </p:tgtEl>
                                        <p:attrNameLst>
                                          <p:attrName>style.visibility</p:attrName>
                                        </p:attrNameLst>
                                      </p:cBhvr>
                                      <p:to>
                                        <p:strVal val="hidden"/>
                                      </p:to>
                                    </p:set>
                                  </p:childTnLst>
                                </p:cTn>
                              </p:par>
                            </p:childTnLst>
                          </p:cTn>
                        </p:par>
                      </p:childTnLst>
                    </p:cTn>
                  </p:par>
                </p:childTnLst>
              </p:cTn>
              <p:nextCondLst>
                <p:cond evt="onClick" delay="0">
                  <p:tgtEl>
                    <p:spTgt spid="60453"/>
                  </p:tgtEl>
                </p:cond>
              </p:nextCondLst>
            </p:seq>
            <p:seq concurrent="1" nextAc="seek">
              <p:cTn id="168" restart="whenNotActive" fill="hold" evtFilter="cancelBubble" nodeType="interactiveSeq">
                <p:stCondLst>
                  <p:cond evt="onClick" delay="0">
                    <p:tgtEl>
                      <p:spTgt spid="42"/>
                    </p:tgtEl>
                  </p:cond>
                </p:stCondLst>
                <p:endSync evt="end" delay="0">
                  <p:rtn val="all"/>
                </p:endSync>
                <p:childTnLst>
                  <p:par>
                    <p:cTn id="169" fill="hold" nodeType="clickPar">
                      <p:stCondLst>
                        <p:cond delay="0"/>
                      </p:stCondLst>
                      <p:childTnLst>
                        <p:par>
                          <p:cTn id="170" fill="hold" nodeType="withGroup">
                            <p:stCondLst>
                              <p:cond delay="0"/>
                            </p:stCondLst>
                            <p:childTnLst>
                              <p:par>
                                <p:cTn id="171" presetID="5" presetClass="exit" presetSubtype="10" fill="hold" grpId="0" nodeType="clickEffect">
                                  <p:stCondLst>
                                    <p:cond delay="0"/>
                                  </p:stCondLst>
                                  <p:childTnLst>
                                    <p:animEffect transition="out" filter="checkerboard(across)">
                                      <p:cBhvr>
                                        <p:cTn id="172" dur="500"/>
                                        <p:tgtEl>
                                          <p:spTgt spid="42"/>
                                        </p:tgtEl>
                                      </p:cBhvr>
                                    </p:animEffect>
                                    <p:set>
                                      <p:cBhvr>
                                        <p:cTn id="173"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seq concurrent="1" nextAc="seek">
              <p:cTn id="174" restart="whenNotActive" fill="hold" evtFilter="cancelBubble" nodeType="interactiveSeq">
                <p:stCondLst>
                  <p:cond evt="onClick" delay="0">
                    <p:tgtEl>
                      <p:spTgt spid="88"/>
                    </p:tgtEl>
                  </p:cond>
                </p:stCondLst>
                <p:endSync evt="end" delay="0">
                  <p:rtn val="all"/>
                </p:endSync>
                <p:childTnLst>
                  <p:par>
                    <p:cTn id="175" fill="hold" nodeType="clickPar">
                      <p:stCondLst>
                        <p:cond delay="0"/>
                      </p:stCondLst>
                      <p:childTnLst>
                        <p:par>
                          <p:cTn id="176" fill="hold" nodeType="withGroup">
                            <p:stCondLst>
                              <p:cond delay="0"/>
                            </p:stCondLst>
                            <p:childTnLst>
                              <p:par>
                                <p:cTn id="177" presetID="5" presetClass="exit" presetSubtype="10" fill="hold" grpId="0" nodeType="clickEffect">
                                  <p:stCondLst>
                                    <p:cond delay="0"/>
                                  </p:stCondLst>
                                  <p:childTnLst>
                                    <p:animEffect transition="out" filter="checkerboard(across)">
                                      <p:cBhvr>
                                        <p:cTn id="178" dur="500"/>
                                        <p:tgtEl>
                                          <p:spTgt spid="88"/>
                                        </p:tgtEl>
                                      </p:cBhvr>
                                    </p:animEffect>
                                    <p:set>
                                      <p:cBhvr>
                                        <p:cTn id="179" dur="1" fill="hold">
                                          <p:stCondLst>
                                            <p:cond delay="499"/>
                                          </p:stCondLst>
                                        </p:cTn>
                                        <p:tgtEl>
                                          <p:spTgt spid="88"/>
                                        </p:tgtEl>
                                        <p:attrNameLst>
                                          <p:attrName>style.visibility</p:attrName>
                                        </p:attrNameLst>
                                      </p:cBhvr>
                                      <p:to>
                                        <p:strVal val="hidden"/>
                                      </p:to>
                                    </p:set>
                                  </p:childTnLst>
                                </p:cTn>
                              </p:par>
                            </p:childTnLst>
                          </p:cTn>
                        </p:par>
                      </p:childTnLst>
                    </p:cTn>
                  </p:par>
                </p:childTnLst>
              </p:cTn>
              <p:nextCondLst>
                <p:cond evt="onClick" delay="0">
                  <p:tgtEl>
                    <p:spTgt spid="88"/>
                  </p:tgtEl>
                </p:cond>
              </p:nextCondLst>
            </p:seq>
            <p:seq concurrent="1" nextAc="seek">
              <p:cTn id="180" restart="whenNotActive" fill="hold" evtFilter="cancelBubble" nodeType="interactiveSeq">
                <p:stCondLst>
                  <p:cond evt="onClick" delay="0">
                    <p:tgtEl>
                      <p:spTgt spid="89"/>
                    </p:tgtEl>
                  </p:cond>
                </p:stCondLst>
                <p:endSync evt="end" delay="0">
                  <p:rtn val="all"/>
                </p:endSync>
                <p:childTnLst>
                  <p:par>
                    <p:cTn id="181" fill="hold" nodeType="clickPar">
                      <p:stCondLst>
                        <p:cond delay="0"/>
                      </p:stCondLst>
                      <p:childTnLst>
                        <p:par>
                          <p:cTn id="182" fill="hold" nodeType="withGroup">
                            <p:stCondLst>
                              <p:cond delay="0"/>
                            </p:stCondLst>
                            <p:childTnLst>
                              <p:par>
                                <p:cTn id="183" presetID="5" presetClass="exit" presetSubtype="10" fill="hold" grpId="0" nodeType="clickEffect">
                                  <p:stCondLst>
                                    <p:cond delay="0"/>
                                  </p:stCondLst>
                                  <p:childTnLst>
                                    <p:animEffect transition="out" filter="checkerboard(across)">
                                      <p:cBhvr>
                                        <p:cTn id="184" dur="500"/>
                                        <p:tgtEl>
                                          <p:spTgt spid="89"/>
                                        </p:tgtEl>
                                      </p:cBhvr>
                                    </p:animEffect>
                                    <p:set>
                                      <p:cBhvr>
                                        <p:cTn id="185" dur="1" fill="hold">
                                          <p:stCondLst>
                                            <p:cond delay="499"/>
                                          </p:stCondLst>
                                        </p:cTn>
                                        <p:tgtEl>
                                          <p:spTgt spid="89"/>
                                        </p:tgtEl>
                                        <p:attrNameLst>
                                          <p:attrName>style.visibility</p:attrName>
                                        </p:attrNameLst>
                                      </p:cBhvr>
                                      <p:to>
                                        <p:strVal val="hidden"/>
                                      </p:to>
                                    </p:set>
                                  </p:childTnLst>
                                </p:cTn>
                              </p:par>
                            </p:childTnLst>
                          </p:cTn>
                        </p:par>
                      </p:childTnLst>
                    </p:cTn>
                  </p:par>
                </p:childTnLst>
              </p:cTn>
              <p:nextCondLst>
                <p:cond evt="onClick" delay="0">
                  <p:tgtEl>
                    <p:spTgt spid="89"/>
                  </p:tgtEl>
                </p:cond>
              </p:nextCondLst>
            </p:seq>
            <p:seq concurrent="1" nextAc="seek">
              <p:cTn id="186" restart="whenNotActive" fill="hold" evtFilter="cancelBubble" nodeType="interactiveSeq">
                <p:stCondLst>
                  <p:cond evt="onClick" delay="0">
                    <p:tgtEl>
                      <p:spTgt spid="39"/>
                    </p:tgtEl>
                  </p:cond>
                </p:stCondLst>
                <p:endSync evt="end" delay="0">
                  <p:rtn val="all"/>
                </p:endSync>
                <p:childTnLst>
                  <p:par>
                    <p:cTn id="187" fill="hold" nodeType="clickPar">
                      <p:stCondLst>
                        <p:cond delay="0"/>
                      </p:stCondLst>
                      <p:childTnLst>
                        <p:par>
                          <p:cTn id="188" fill="hold" nodeType="withGroup">
                            <p:stCondLst>
                              <p:cond delay="0"/>
                            </p:stCondLst>
                            <p:childTnLst>
                              <p:par>
                                <p:cTn id="189" presetID="5" presetClass="exit" presetSubtype="10" fill="hold" grpId="0" nodeType="clickEffect">
                                  <p:stCondLst>
                                    <p:cond delay="0"/>
                                  </p:stCondLst>
                                  <p:childTnLst>
                                    <p:animEffect transition="out" filter="checkerboard(across)">
                                      <p:cBhvr>
                                        <p:cTn id="190" dur="500"/>
                                        <p:tgtEl>
                                          <p:spTgt spid="39"/>
                                        </p:tgtEl>
                                      </p:cBhvr>
                                    </p:animEffect>
                                    <p:set>
                                      <p:cBhvr>
                                        <p:cTn id="191" dur="1" fill="hold">
                                          <p:stCondLst>
                                            <p:cond delay="499"/>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39"/>
                  </p:tgtEl>
                </p:cond>
              </p:nextCondLst>
            </p:seq>
            <p:seq concurrent="1" nextAc="seek">
              <p:cTn id="192" restart="whenNotActive" fill="hold" evtFilter="cancelBubble" nodeType="interactiveSeq">
                <p:stCondLst>
                  <p:cond evt="onClick" delay="0">
                    <p:tgtEl>
                      <p:spTgt spid="38"/>
                    </p:tgtEl>
                  </p:cond>
                </p:stCondLst>
                <p:endSync evt="end" delay="0">
                  <p:rtn val="all"/>
                </p:endSync>
                <p:childTnLst>
                  <p:par>
                    <p:cTn id="193" fill="hold" nodeType="clickPar">
                      <p:stCondLst>
                        <p:cond delay="0"/>
                      </p:stCondLst>
                      <p:childTnLst>
                        <p:par>
                          <p:cTn id="194" fill="hold" nodeType="withGroup">
                            <p:stCondLst>
                              <p:cond delay="0"/>
                            </p:stCondLst>
                            <p:childTnLst>
                              <p:par>
                                <p:cTn id="195" presetID="5" presetClass="exit" presetSubtype="10" fill="hold" grpId="0" nodeType="clickEffect">
                                  <p:stCondLst>
                                    <p:cond delay="0"/>
                                  </p:stCondLst>
                                  <p:childTnLst>
                                    <p:animEffect transition="out" filter="checkerboard(across)">
                                      <p:cBhvr>
                                        <p:cTn id="196" dur="500"/>
                                        <p:tgtEl>
                                          <p:spTgt spid="38"/>
                                        </p:tgtEl>
                                      </p:cBhvr>
                                    </p:animEffect>
                                    <p:set>
                                      <p:cBhvr>
                                        <p:cTn id="197" dur="1" fill="hold">
                                          <p:stCondLst>
                                            <p:cond delay="499"/>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8"/>
                  </p:tgtEl>
                </p:cond>
              </p:nextCondLst>
            </p:seq>
            <p:seq concurrent="1" nextAc="seek">
              <p:cTn id="198" restart="whenNotActive" fill="hold" evtFilter="cancelBubble" nodeType="interactiveSeq">
                <p:stCondLst>
                  <p:cond evt="onClick" delay="0">
                    <p:tgtEl>
                      <p:spTgt spid="37"/>
                    </p:tgtEl>
                  </p:cond>
                </p:stCondLst>
                <p:endSync evt="end" delay="0">
                  <p:rtn val="all"/>
                </p:endSync>
                <p:childTnLst>
                  <p:par>
                    <p:cTn id="199" fill="hold" nodeType="clickPar">
                      <p:stCondLst>
                        <p:cond delay="0"/>
                      </p:stCondLst>
                      <p:childTnLst>
                        <p:par>
                          <p:cTn id="200" fill="hold" nodeType="withGroup">
                            <p:stCondLst>
                              <p:cond delay="0"/>
                            </p:stCondLst>
                            <p:childTnLst>
                              <p:par>
                                <p:cTn id="201" presetID="5" presetClass="exit" presetSubtype="10" fill="hold" grpId="0" nodeType="clickEffect">
                                  <p:stCondLst>
                                    <p:cond delay="0"/>
                                  </p:stCondLst>
                                  <p:childTnLst>
                                    <p:animEffect transition="out" filter="checkerboard(across)">
                                      <p:cBhvr>
                                        <p:cTn id="202" dur="500"/>
                                        <p:tgtEl>
                                          <p:spTgt spid="37"/>
                                        </p:tgtEl>
                                      </p:cBhvr>
                                    </p:animEffect>
                                    <p:set>
                                      <p:cBhvr>
                                        <p:cTn id="203" dur="1" fill="hold">
                                          <p:stCondLst>
                                            <p:cond delay="499"/>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7"/>
                  </p:tgtEl>
                </p:cond>
              </p:nextCondLst>
            </p:seq>
            <p:seq concurrent="1" nextAc="seek">
              <p:cTn id="204" restart="whenNotActive" fill="hold" evtFilter="cancelBubble" nodeType="interactiveSeq">
                <p:stCondLst>
                  <p:cond evt="onClick" delay="0">
                    <p:tgtEl>
                      <p:spTgt spid="40"/>
                    </p:tgtEl>
                  </p:cond>
                </p:stCondLst>
                <p:endSync evt="end" delay="0">
                  <p:rtn val="all"/>
                </p:endSync>
                <p:childTnLst>
                  <p:par>
                    <p:cTn id="205" fill="hold" nodeType="clickPar">
                      <p:stCondLst>
                        <p:cond delay="0"/>
                      </p:stCondLst>
                      <p:childTnLst>
                        <p:par>
                          <p:cTn id="206" fill="hold" nodeType="withGroup">
                            <p:stCondLst>
                              <p:cond delay="0"/>
                            </p:stCondLst>
                            <p:childTnLst>
                              <p:par>
                                <p:cTn id="207" presetID="5" presetClass="exit" presetSubtype="10" fill="hold" grpId="0" nodeType="clickEffect">
                                  <p:stCondLst>
                                    <p:cond delay="0"/>
                                  </p:stCondLst>
                                  <p:childTnLst>
                                    <p:animEffect transition="out" filter="checkerboard(across)">
                                      <p:cBhvr>
                                        <p:cTn id="208" dur="500"/>
                                        <p:tgtEl>
                                          <p:spTgt spid="40"/>
                                        </p:tgtEl>
                                      </p:cBhvr>
                                    </p:animEffect>
                                    <p:set>
                                      <p:cBhvr>
                                        <p:cTn id="209"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210" restart="whenNotActive" fill="hold" evtFilter="cancelBubble" nodeType="interactiveSeq">
                <p:stCondLst>
                  <p:cond evt="onClick" delay="0">
                    <p:tgtEl>
                      <p:spTgt spid="41"/>
                    </p:tgtEl>
                  </p:cond>
                </p:stCondLst>
                <p:endSync evt="end" delay="0">
                  <p:rtn val="all"/>
                </p:endSync>
                <p:childTnLst>
                  <p:par>
                    <p:cTn id="211" fill="hold" nodeType="clickPar">
                      <p:stCondLst>
                        <p:cond delay="0"/>
                      </p:stCondLst>
                      <p:childTnLst>
                        <p:par>
                          <p:cTn id="212" fill="hold" nodeType="withGroup">
                            <p:stCondLst>
                              <p:cond delay="0"/>
                            </p:stCondLst>
                            <p:childTnLst>
                              <p:par>
                                <p:cTn id="213" presetID="5" presetClass="exit" presetSubtype="10" fill="hold" grpId="0" nodeType="clickEffect">
                                  <p:stCondLst>
                                    <p:cond delay="0"/>
                                  </p:stCondLst>
                                  <p:childTnLst>
                                    <p:animEffect transition="out" filter="checkerboard(across)">
                                      <p:cBhvr>
                                        <p:cTn id="214" dur="500"/>
                                        <p:tgtEl>
                                          <p:spTgt spid="41"/>
                                        </p:tgtEl>
                                      </p:cBhvr>
                                    </p:animEffect>
                                    <p:set>
                                      <p:cBhvr>
                                        <p:cTn id="215"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41"/>
                  </p:tgtEl>
                </p:cond>
              </p:nextCondLst>
            </p:seq>
            <p:seq concurrent="1" nextAc="seek">
              <p:cTn id="216" restart="whenNotActive" fill="hold" evtFilter="cancelBubble" nodeType="interactiveSeq">
                <p:stCondLst>
                  <p:cond evt="onClick" delay="0">
                    <p:tgtEl>
                      <p:spTgt spid="43"/>
                    </p:tgtEl>
                  </p:cond>
                </p:stCondLst>
                <p:endSync evt="end" delay="0">
                  <p:rtn val="all"/>
                </p:endSync>
                <p:childTnLst>
                  <p:par>
                    <p:cTn id="217" fill="hold" nodeType="clickPar">
                      <p:stCondLst>
                        <p:cond delay="0"/>
                      </p:stCondLst>
                      <p:childTnLst>
                        <p:par>
                          <p:cTn id="218" fill="hold" nodeType="withGroup">
                            <p:stCondLst>
                              <p:cond delay="0"/>
                            </p:stCondLst>
                            <p:childTnLst>
                              <p:par>
                                <p:cTn id="219" presetID="5" presetClass="exit" presetSubtype="10" fill="hold" grpId="0" nodeType="clickEffect">
                                  <p:stCondLst>
                                    <p:cond delay="0"/>
                                  </p:stCondLst>
                                  <p:childTnLst>
                                    <p:animEffect transition="out" filter="checkerboard(across)">
                                      <p:cBhvr>
                                        <p:cTn id="220" dur="500"/>
                                        <p:tgtEl>
                                          <p:spTgt spid="43"/>
                                        </p:tgtEl>
                                      </p:cBhvr>
                                    </p:animEffect>
                                    <p:set>
                                      <p:cBhvr>
                                        <p:cTn id="221"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222" restart="whenNotActive" fill="hold" evtFilter="cancelBubble" nodeType="interactiveSeq">
                <p:stCondLst>
                  <p:cond evt="onClick" delay="0">
                    <p:tgtEl>
                      <p:spTgt spid="44"/>
                    </p:tgtEl>
                  </p:cond>
                </p:stCondLst>
                <p:endSync evt="end" delay="0">
                  <p:rtn val="all"/>
                </p:endSync>
                <p:childTnLst>
                  <p:par>
                    <p:cTn id="223" fill="hold" nodeType="clickPar">
                      <p:stCondLst>
                        <p:cond delay="0"/>
                      </p:stCondLst>
                      <p:childTnLst>
                        <p:par>
                          <p:cTn id="224" fill="hold" nodeType="withGroup">
                            <p:stCondLst>
                              <p:cond delay="0"/>
                            </p:stCondLst>
                            <p:childTnLst>
                              <p:par>
                                <p:cTn id="225" presetID="5" presetClass="exit" presetSubtype="10" fill="hold" grpId="0" nodeType="clickEffect">
                                  <p:stCondLst>
                                    <p:cond delay="0"/>
                                  </p:stCondLst>
                                  <p:childTnLst>
                                    <p:animEffect transition="out" filter="checkerboard(across)">
                                      <p:cBhvr>
                                        <p:cTn id="226" dur="500"/>
                                        <p:tgtEl>
                                          <p:spTgt spid="44"/>
                                        </p:tgtEl>
                                      </p:cBhvr>
                                    </p:animEffect>
                                    <p:set>
                                      <p:cBhvr>
                                        <p:cTn id="227" dur="1" fill="hold">
                                          <p:stCondLst>
                                            <p:cond delay="499"/>
                                          </p:stCondLst>
                                        </p:cTn>
                                        <p:tgtEl>
                                          <p:spTgt spid="44"/>
                                        </p:tgtEl>
                                        <p:attrNameLst>
                                          <p:attrName>style.visibility</p:attrName>
                                        </p:attrNameLst>
                                      </p:cBhvr>
                                      <p:to>
                                        <p:strVal val="hidden"/>
                                      </p:to>
                                    </p:set>
                                  </p:childTnLst>
                                </p:cTn>
                              </p:par>
                            </p:childTnLst>
                          </p:cTn>
                        </p:par>
                      </p:childTnLst>
                    </p:cTn>
                  </p:par>
                </p:childTnLst>
              </p:cTn>
              <p:nextCondLst>
                <p:cond evt="onClick" delay="0">
                  <p:tgtEl>
                    <p:spTgt spid="44"/>
                  </p:tgtEl>
                </p:cond>
              </p:nextCondLst>
            </p:seq>
            <p:seq concurrent="1" nextAc="seek">
              <p:cTn id="228" restart="whenNotActive" fill="hold" evtFilter="cancelBubble" nodeType="interactiveSeq">
                <p:stCondLst>
                  <p:cond evt="onClick" delay="0">
                    <p:tgtEl>
                      <p:spTgt spid="45"/>
                    </p:tgtEl>
                  </p:cond>
                </p:stCondLst>
                <p:endSync evt="end" delay="0">
                  <p:rtn val="all"/>
                </p:endSync>
                <p:childTnLst>
                  <p:par>
                    <p:cTn id="229" fill="hold" nodeType="clickPar">
                      <p:stCondLst>
                        <p:cond delay="0"/>
                      </p:stCondLst>
                      <p:childTnLst>
                        <p:par>
                          <p:cTn id="230" fill="hold" nodeType="withGroup">
                            <p:stCondLst>
                              <p:cond delay="0"/>
                            </p:stCondLst>
                            <p:childTnLst>
                              <p:par>
                                <p:cTn id="231" presetID="5" presetClass="exit" presetSubtype="10" fill="hold" grpId="0" nodeType="clickEffect">
                                  <p:stCondLst>
                                    <p:cond delay="0"/>
                                  </p:stCondLst>
                                  <p:childTnLst>
                                    <p:animEffect transition="out" filter="checkerboard(across)">
                                      <p:cBhvr>
                                        <p:cTn id="232" dur="500"/>
                                        <p:tgtEl>
                                          <p:spTgt spid="45"/>
                                        </p:tgtEl>
                                      </p:cBhvr>
                                    </p:animEffect>
                                    <p:set>
                                      <p:cBhvr>
                                        <p:cTn id="233"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seq concurrent="1" nextAc="seek">
              <p:cTn id="234" restart="whenNotActive" fill="hold" evtFilter="cancelBubble" nodeType="interactiveSeq">
                <p:stCondLst>
                  <p:cond evt="onClick" delay="0">
                    <p:tgtEl>
                      <p:spTgt spid="46"/>
                    </p:tgtEl>
                  </p:cond>
                </p:stCondLst>
                <p:endSync evt="end" delay="0">
                  <p:rtn val="all"/>
                </p:endSync>
                <p:childTnLst>
                  <p:par>
                    <p:cTn id="235" fill="hold" nodeType="clickPar">
                      <p:stCondLst>
                        <p:cond delay="0"/>
                      </p:stCondLst>
                      <p:childTnLst>
                        <p:par>
                          <p:cTn id="236" fill="hold" nodeType="withGroup">
                            <p:stCondLst>
                              <p:cond delay="0"/>
                            </p:stCondLst>
                            <p:childTnLst>
                              <p:par>
                                <p:cTn id="237" presetID="5" presetClass="exit" presetSubtype="10" fill="hold" grpId="0" nodeType="clickEffect">
                                  <p:stCondLst>
                                    <p:cond delay="0"/>
                                  </p:stCondLst>
                                  <p:childTnLst>
                                    <p:animEffect transition="out" filter="checkerboard(across)">
                                      <p:cBhvr>
                                        <p:cTn id="238" dur="500"/>
                                        <p:tgtEl>
                                          <p:spTgt spid="46"/>
                                        </p:tgtEl>
                                      </p:cBhvr>
                                    </p:animEffect>
                                    <p:set>
                                      <p:cBhvr>
                                        <p:cTn id="239" dur="1" fill="hold">
                                          <p:stCondLst>
                                            <p:cond delay="499"/>
                                          </p:stCondLst>
                                        </p:cTn>
                                        <p:tgtEl>
                                          <p:spTgt spid="46"/>
                                        </p:tgtEl>
                                        <p:attrNameLst>
                                          <p:attrName>style.visibility</p:attrName>
                                        </p:attrNameLst>
                                      </p:cBhvr>
                                      <p:to>
                                        <p:strVal val="hidden"/>
                                      </p:to>
                                    </p:set>
                                  </p:childTnLst>
                                </p:cTn>
                              </p:par>
                            </p:childTnLst>
                          </p:cTn>
                        </p:par>
                      </p:childTnLst>
                    </p:cTn>
                  </p:par>
                </p:childTnLst>
              </p:cTn>
              <p:nextCondLst>
                <p:cond evt="onClick" delay="0">
                  <p:tgtEl>
                    <p:spTgt spid="46"/>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animBg="1"/>
      <p:bldP spid="60438" grpId="0" animBg="1"/>
      <p:bldP spid="60439" grpId="0" animBg="1"/>
      <p:bldP spid="60440" grpId="0" animBg="1"/>
      <p:bldP spid="60441" grpId="0" animBg="1"/>
      <p:bldP spid="60442" grpId="0" animBg="1"/>
      <p:bldP spid="60443" grpId="0" animBg="1"/>
      <p:bldP spid="60444" grpId="0" animBg="1"/>
      <p:bldP spid="60445" grpId="0" animBg="1"/>
      <p:bldP spid="60446" grpId="0" animBg="1"/>
      <p:bldP spid="60447" grpId="0" animBg="1"/>
      <p:bldP spid="60450" grpId="0" animBg="1"/>
      <p:bldP spid="60453" grpId="0" animBg="1"/>
      <p:bldP spid="60485" grpId="0"/>
      <p:bldP spid="42" grpId="0" animBg="1"/>
      <p:bldP spid="88" grpId="0" animBg="1"/>
      <p:bldP spid="89" grpId="0" animBg="1"/>
      <p:bldP spid="37" grpId="0" animBg="1"/>
      <p:bldP spid="38" grpId="0" animBg="1"/>
      <p:bldP spid="39" grpId="0" animBg="1"/>
      <p:bldP spid="40" grpId="0" animBg="1"/>
      <p:bldP spid="41" grpId="0" animBg="1"/>
      <p:bldP spid="43" grpId="0" animBg="1"/>
      <p:bldP spid="44" grpId="0" animBg="1"/>
      <p:bldP spid="45" grpId="0" animBg="1"/>
      <p:bldP spid="46"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878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143001"/>
            <a:ext cx="716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vi-VN" altLang="en-US" sz="2400" i="1"/>
              <a:t>Ông cha ta xưa kia đã thực hiện kế sách </a:t>
            </a:r>
            <a:r>
              <a:rPr lang="fr-FR" altLang="en-US" sz="2400" i="1"/>
              <a:t>“động vi binh, tĩnh vi dân” nghĩa là :</a:t>
            </a:r>
            <a:endParaRPr lang="en-US" altLang="en-US" sz="2400" i="1"/>
          </a:p>
        </p:txBody>
      </p:sp>
      <p:sp>
        <p:nvSpPr>
          <p:cNvPr id="65541" name="AutoShape 5"/>
          <p:cNvSpPr>
            <a:spLocks noChangeArrowheads="1"/>
          </p:cNvSpPr>
          <p:nvPr/>
        </p:nvSpPr>
        <p:spPr bwMode="auto">
          <a:xfrm>
            <a:off x="2057401" y="4140200"/>
            <a:ext cx="3992563" cy="1498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C. Khi có chiến tranh là </a:t>
            </a:r>
          </a:p>
          <a:p>
            <a:pPr algn="ctr">
              <a:spcBef>
                <a:spcPct val="0"/>
              </a:spcBef>
              <a:buFontTx/>
              <a:buNone/>
            </a:pPr>
            <a:r>
              <a:rPr lang="fr-FR" altLang="en-US" sz="2400"/>
              <a:t>người lính chiến đấu, </a:t>
            </a:r>
          </a:p>
          <a:p>
            <a:pPr algn="ctr">
              <a:spcBef>
                <a:spcPct val="0"/>
              </a:spcBef>
              <a:buFontTx/>
              <a:buNone/>
            </a:pPr>
            <a:r>
              <a:rPr lang="fr-FR" altLang="en-US" sz="2400"/>
              <a:t>đất nước hòa bình là người</a:t>
            </a:r>
          </a:p>
          <a:p>
            <a:pPr algn="ctr">
              <a:spcBef>
                <a:spcPct val="0"/>
              </a:spcBef>
              <a:buFontTx/>
              <a:buNone/>
            </a:pPr>
            <a:r>
              <a:rPr lang="fr-FR" altLang="en-US" sz="2400"/>
              <a:t> dân phát triển kinh tế</a:t>
            </a:r>
            <a:endParaRPr lang="en-US" altLang="en-US" sz="2400"/>
          </a:p>
        </p:txBody>
      </p:sp>
      <p:sp>
        <p:nvSpPr>
          <p:cNvPr id="65549" name="AutoShape 13"/>
          <p:cNvSpPr>
            <a:spLocks noChangeArrowheads="1"/>
          </p:cNvSpPr>
          <p:nvPr/>
        </p:nvSpPr>
        <p:spPr bwMode="auto">
          <a:xfrm>
            <a:off x="6324600" y="2362200"/>
            <a:ext cx="38100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B. Khi đất nước bình </a:t>
            </a:r>
          </a:p>
          <a:p>
            <a:pPr algn="ctr">
              <a:spcBef>
                <a:spcPct val="0"/>
              </a:spcBef>
              <a:buFontTx/>
              <a:buNone/>
            </a:pPr>
            <a:r>
              <a:rPr lang="fr-FR" altLang="en-US" sz="2400"/>
              <a:t>yên người dân luôn làm</a:t>
            </a:r>
          </a:p>
          <a:p>
            <a:pPr algn="ctr">
              <a:spcBef>
                <a:spcPct val="0"/>
              </a:spcBef>
              <a:buFontTx/>
              <a:buNone/>
            </a:pPr>
            <a:r>
              <a:rPr lang="fr-FR" altLang="en-US" sz="2400"/>
              <a:t> người lính sẵn sàng </a:t>
            </a:r>
          </a:p>
          <a:p>
            <a:pPr algn="ctr">
              <a:spcBef>
                <a:spcPct val="0"/>
              </a:spcBef>
              <a:buFontTx/>
              <a:buNone/>
            </a:pPr>
            <a:r>
              <a:rPr lang="fr-FR" altLang="en-US" sz="2400"/>
              <a:t>chiến đấu</a:t>
            </a:r>
            <a:endParaRPr lang="vi-VN" altLang="en-US" sz="2400" b="1"/>
          </a:p>
        </p:txBody>
      </p:sp>
      <p:sp>
        <p:nvSpPr>
          <p:cNvPr id="31751" name="Text Box 16"/>
          <p:cNvSpPr txBox="1">
            <a:spLocks noChangeArrowheads="1"/>
          </p:cNvSpPr>
          <p:nvPr/>
        </p:nvSpPr>
        <p:spPr bwMode="auto">
          <a:xfrm>
            <a:off x="1854201" y="11430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26</a:t>
            </a:r>
          </a:p>
        </p:txBody>
      </p:sp>
      <p:pic>
        <p:nvPicPr>
          <p:cNvPr id="11880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3" name="Oval 19"/>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175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8806" name="Oval 22"/>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8807" name="Oval 23"/>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8808" name="Oval 24"/>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8809" name="Oval 25"/>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8810" name="Oval 26"/>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8811" name="Text Box 27"/>
          <p:cNvSpPr txBox="1">
            <a:spLocks noChangeArrowheads="1"/>
          </p:cNvSpPr>
          <p:nvPr/>
        </p:nvSpPr>
        <p:spPr bwMode="auto">
          <a:xfrm>
            <a:off x="4876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8812"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176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4"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2057401" y="2362200"/>
            <a:ext cx="3992563"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A. Khi đất nước có loạn</a:t>
            </a:r>
          </a:p>
          <a:p>
            <a:pPr algn="ctr">
              <a:spcBef>
                <a:spcPct val="0"/>
              </a:spcBef>
              <a:buFontTx/>
              <a:buNone/>
            </a:pPr>
            <a:r>
              <a:rPr lang="fr-FR" altLang="en-US" sz="2400"/>
              <a:t> người lính cũng làm người</a:t>
            </a:r>
          </a:p>
          <a:p>
            <a:pPr algn="ctr">
              <a:spcBef>
                <a:spcPct val="0"/>
              </a:spcBef>
              <a:buFontTx/>
              <a:buNone/>
            </a:pPr>
            <a:r>
              <a:rPr lang="fr-FR" altLang="en-US" sz="2400"/>
              <a:t> dân phát triển kinh tế</a:t>
            </a:r>
            <a:endParaRPr lang="vi-VN" altLang="en-US" sz="2400" b="1"/>
          </a:p>
        </p:txBody>
      </p:sp>
      <p:sp>
        <p:nvSpPr>
          <p:cNvPr id="27" name="AutoShape 13"/>
          <p:cNvSpPr>
            <a:spLocks noChangeArrowheads="1"/>
          </p:cNvSpPr>
          <p:nvPr/>
        </p:nvSpPr>
        <p:spPr bwMode="auto">
          <a:xfrm>
            <a:off x="6369050" y="4140200"/>
            <a:ext cx="3765550" cy="1498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D. Khi đất nước chiến </a:t>
            </a:r>
          </a:p>
          <a:p>
            <a:pPr algn="ctr">
              <a:spcBef>
                <a:spcPct val="0"/>
              </a:spcBef>
              <a:buFontTx/>
              <a:buNone/>
            </a:pPr>
            <a:r>
              <a:rPr lang="fr-FR" altLang="en-US" sz="2400"/>
              <a:t>tranh hoặc hòa bình mọi</a:t>
            </a:r>
          </a:p>
          <a:p>
            <a:pPr algn="ctr">
              <a:spcBef>
                <a:spcPct val="0"/>
              </a:spcBef>
              <a:buFontTx/>
              <a:buNone/>
            </a:pPr>
            <a:r>
              <a:rPr lang="fr-FR" altLang="en-US" sz="2400"/>
              <a:t> người đều phải làm người</a:t>
            </a:r>
          </a:p>
          <a:p>
            <a:pPr algn="ctr">
              <a:spcBef>
                <a:spcPct val="0"/>
              </a:spcBef>
              <a:buFontTx/>
              <a:buNone/>
            </a:pPr>
            <a:r>
              <a:rPr lang="fr-FR" altLang="en-US" sz="2400"/>
              <a:t> dân và người lính</a:t>
            </a:r>
            <a:endParaRPr lang="vi-VN" altLang="en-US" sz="2400" b="1"/>
          </a:p>
        </p:txBody>
      </p:sp>
      <p:pic>
        <p:nvPicPr>
          <p:cNvPr id="31769"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4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4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4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4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878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8802"/>
                </p:tgtEl>
              </p:cMediaNode>
            </p:audio>
            <p:seq concurrent="1" nextAc="seek">
              <p:cTn id="38" restart="whenNotActive" fill="hold" evtFilter="cancelBubble" nodeType="interactiveSeq">
                <p:stCondLst>
                  <p:cond evt="onClick" delay="0">
                    <p:tgtEl>
                      <p:spTgt spid="11881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881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8810"/>
                                        </p:tgtEl>
                                      </p:cBhvr>
                                    </p:animEffect>
                                    <p:set>
                                      <p:cBhvr>
                                        <p:cTn id="46"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8809"/>
                                        </p:tgtEl>
                                      </p:cBhvr>
                                    </p:animEffect>
                                    <p:set>
                                      <p:cBhvr>
                                        <p:cTn id="50"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8808"/>
                                        </p:tgtEl>
                                      </p:cBhvr>
                                    </p:animEffect>
                                    <p:set>
                                      <p:cBhvr>
                                        <p:cTn id="54"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8807"/>
                                        </p:tgtEl>
                                      </p:cBhvr>
                                    </p:animEffect>
                                    <p:set>
                                      <p:cBhvr>
                                        <p:cTn id="58"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8806"/>
                                        </p:tgtEl>
                                      </p:cBhvr>
                                    </p:animEffect>
                                    <p:set>
                                      <p:cBhvr>
                                        <p:cTn id="62"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8805"/>
                                        </p:tgtEl>
                                      </p:cBhvr>
                                    </p:animEffect>
                                    <p:set>
                                      <p:cBhvr>
                                        <p:cTn id="66"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8803"/>
                                        </p:tgtEl>
                                      </p:cBhvr>
                                    </p:animEffect>
                                    <p:set>
                                      <p:cBhvr>
                                        <p:cTn id="70"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8786"/>
                                        </p:tgtEl>
                                      </p:cBhvr>
                                    </p:animEffect>
                                    <p:set>
                                      <p:cBhvr>
                                        <p:cTn id="74"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6197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98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76600" y="1227138"/>
            <a:ext cx="7010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Kinh tế quyết định đến quốc phòng - an ninh, trong đó có nội dung :</a:t>
            </a:r>
            <a:endParaRPr lang="en-US" altLang="en-US" sz="2400" i="1"/>
          </a:p>
        </p:txBody>
      </p:sp>
      <p:sp>
        <p:nvSpPr>
          <p:cNvPr id="65541" name="AutoShape 5"/>
          <p:cNvSpPr>
            <a:spLocks noChangeArrowheads="1"/>
          </p:cNvSpPr>
          <p:nvPr/>
        </p:nvSpPr>
        <p:spPr bwMode="auto">
          <a:xfrm>
            <a:off x="6210300" y="4183063"/>
            <a:ext cx="3949700" cy="16049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D. Quyết định đến nguồn</a:t>
            </a:r>
          </a:p>
          <a:p>
            <a:pPr algn="ctr">
              <a:spcBef>
                <a:spcPct val="0"/>
              </a:spcBef>
              <a:buFontTx/>
              <a:buNone/>
            </a:pPr>
            <a:r>
              <a:rPr lang="fr-FR" altLang="en-US" sz="2400"/>
              <a:t>gốc ra đời, sức mạnh của </a:t>
            </a:r>
          </a:p>
          <a:p>
            <a:pPr algn="ctr">
              <a:spcBef>
                <a:spcPct val="0"/>
              </a:spcBef>
              <a:buFontTx/>
              <a:buNone/>
            </a:pPr>
            <a:r>
              <a:rPr lang="fr-FR" altLang="en-US" sz="2400"/>
              <a:t>quốc phòng, an ninh</a:t>
            </a:r>
            <a:endParaRPr lang="en-US" altLang="en-US" sz="2400"/>
          </a:p>
        </p:txBody>
      </p:sp>
      <p:sp>
        <p:nvSpPr>
          <p:cNvPr id="65546" name="AutoShape 10"/>
          <p:cNvSpPr>
            <a:spLocks noChangeArrowheads="1"/>
          </p:cNvSpPr>
          <p:nvPr/>
        </p:nvSpPr>
        <p:spPr bwMode="auto">
          <a:xfrm>
            <a:off x="6210300" y="2438400"/>
            <a:ext cx="39497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B. Quyết định việc cung</a:t>
            </a:r>
          </a:p>
          <a:p>
            <a:pPr algn="ctr">
              <a:spcBef>
                <a:spcPct val="0"/>
              </a:spcBef>
              <a:buFontTx/>
              <a:buNone/>
            </a:pPr>
            <a:r>
              <a:rPr lang="fr-FR" altLang="en-US" sz="2400"/>
              <a:t> ứng vật chất cho quốc </a:t>
            </a:r>
          </a:p>
          <a:p>
            <a:pPr algn="ctr">
              <a:spcBef>
                <a:spcPct val="0"/>
              </a:spcBef>
              <a:buFontTx/>
              <a:buNone/>
            </a:pPr>
            <a:r>
              <a:rPr lang="fr-FR" altLang="en-US" sz="2400"/>
              <a:t>phòng,an ninh</a:t>
            </a:r>
            <a:endParaRPr lang="vi-VN" altLang="en-US" sz="2300" b="1"/>
          </a:p>
        </p:txBody>
      </p:sp>
      <p:sp>
        <p:nvSpPr>
          <p:cNvPr id="32776" name="Text Box 16"/>
          <p:cNvSpPr txBox="1">
            <a:spLocks noChangeArrowheads="1"/>
          </p:cNvSpPr>
          <p:nvPr/>
        </p:nvSpPr>
        <p:spPr bwMode="auto">
          <a:xfrm>
            <a:off x="1841501" y="12954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27</a:t>
            </a:r>
          </a:p>
        </p:txBody>
      </p:sp>
      <p:pic>
        <p:nvPicPr>
          <p:cNvPr id="1198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7" name="Oval 19"/>
          <p:cNvSpPr>
            <a:spLocks noChangeArrowheads="1"/>
          </p:cNvSpPr>
          <p:nvPr/>
        </p:nvSpPr>
        <p:spPr bwMode="auto">
          <a:xfrm>
            <a:off x="62103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277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214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p:cNvSpPr>
            <a:spLocks noChangeArrowheads="1"/>
          </p:cNvSpPr>
          <p:nvPr/>
        </p:nvSpPr>
        <p:spPr bwMode="auto">
          <a:xfrm>
            <a:off x="62103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9830" name="Oval 22"/>
          <p:cNvSpPr>
            <a:spLocks noChangeArrowheads="1"/>
          </p:cNvSpPr>
          <p:nvPr/>
        </p:nvSpPr>
        <p:spPr bwMode="auto">
          <a:xfrm>
            <a:off x="62103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9831" name="Oval 23"/>
          <p:cNvSpPr>
            <a:spLocks noChangeArrowheads="1"/>
          </p:cNvSpPr>
          <p:nvPr/>
        </p:nvSpPr>
        <p:spPr bwMode="auto">
          <a:xfrm>
            <a:off x="61976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9832" name="Oval 24"/>
          <p:cNvSpPr>
            <a:spLocks noChangeArrowheads="1"/>
          </p:cNvSpPr>
          <p:nvPr/>
        </p:nvSpPr>
        <p:spPr bwMode="auto">
          <a:xfrm>
            <a:off x="61976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9833" name="Oval 25"/>
          <p:cNvSpPr>
            <a:spLocks noChangeArrowheads="1"/>
          </p:cNvSpPr>
          <p:nvPr/>
        </p:nvSpPr>
        <p:spPr bwMode="auto">
          <a:xfrm>
            <a:off x="62103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9834" name="Oval 26"/>
          <p:cNvSpPr>
            <a:spLocks noChangeArrowheads="1"/>
          </p:cNvSpPr>
          <p:nvPr/>
        </p:nvSpPr>
        <p:spPr bwMode="auto">
          <a:xfrm>
            <a:off x="62103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9835" name="Text Box 27"/>
          <p:cNvSpPr txBox="1">
            <a:spLocks noChangeArrowheads="1"/>
          </p:cNvSpPr>
          <p:nvPr/>
        </p:nvSpPr>
        <p:spPr bwMode="auto">
          <a:xfrm>
            <a:off x="4876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9836"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278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9"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16100" y="2397125"/>
            <a:ext cx="39751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A. Quyết định việc cung</a:t>
            </a:r>
          </a:p>
          <a:p>
            <a:pPr algn="ctr">
              <a:spcBef>
                <a:spcPct val="0"/>
              </a:spcBef>
              <a:buFontTx/>
              <a:buNone/>
            </a:pPr>
            <a:r>
              <a:rPr lang="fr-FR" altLang="en-US" sz="2400"/>
              <a:t> cấp kỹ thuật, công nghệ cho </a:t>
            </a:r>
          </a:p>
          <a:p>
            <a:pPr algn="ctr">
              <a:spcBef>
                <a:spcPct val="0"/>
              </a:spcBef>
              <a:buFontTx/>
              <a:buNone/>
            </a:pPr>
            <a:r>
              <a:rPr lang="fr-FR" altLang="en-US" sz="2400"/>
              <a:t>quốc phòng, an ninh.</a:t>
            </a:r>
            <a:endParaRPr lang="vi-VN" altLang="en-US" sz="2400" b="1"/>
          </a:p>
        </p:txBody>
      </p:sp>
      <p:sp>
        <p:nvSpPr>
          <p:cNvPr id="28" name="AutoShape 10"/>
          <p:cNvSpPr>
            <a:spLocks noChangeArrowheads="1"/>
          </p:cNvSpPr>
          <p:nvPr/>
        </p:nvSpPr>
        <p:spPr bwMode="auto">
          <a:xfrm>
            <a:off x="1866900" y="4114800"/>
            <a:ext cx="39243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C. Quyết định đến tổ</a:t>
            </a:r>
          </a:p>
          <a:p>
            <a:pPr algn="ctr">
              <a:spcBef>
                <a:spcPct val="0"/>
              </a:spcBef>
              <a:buFontTx/>
              <a:buNone/>
            </a:pPr>
            <a:r>
              <a:rPr lang="fr-FR" altLang="en-US" sz="2400"/>
              <a:t> chức nguồn nhân lực cho </a:t>
            </a:r>
          </a:p>
          <a:p>
            <a:pPr algn="ctr">
              <a:spcBef>
                <a:spcPct val="0"/>
              </a:spcBef>
              <a:buFontTx/>
              <a:buNone/>
            </a:pPr>
            <a:r>
              <a:rPr lang="fr-FR" altLang="en-US" sz="2400"/>
              <a:t>quốc phòng, an ninh</a:t>
            </a:r>
            <a:endParaRPr lang="vi-VN" altLang="en-US" sz="2300" b="1"/>
          </a:p>
        </p:txBody>
      </p:sp>
      <p:pic>
        <p:nvPicPr>
          <p:cNvPr id="3279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1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1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1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98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9826"/>
                </p:tgtEl>
              </p:cMediaNode>
            </p:audio>
            <p:seq concurrent="1" nextAc="seek">
              <p:cTn id="38" restart="whenNotActive" fill="hold" evtFilter="cancelBubble" nodeType="interactiveSeq">
                <p:stCondLst>
                  <p:cond evt="onClick" delay="0">
                    <p:tgtEl>
                      <p:spTgt spid="11983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983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9834"/>
                                        </p:tgtEl>
                                      </p:cBhvr>
                                    </p:animEffect>
                                    <p:set>
                                      <p:cBhvr>
                                        <p:cTn id="46"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9833"/>
                                        </p:tgtEl>
                                      </p:cBhvr>
                                    </p:animEffect>
                                    <p:set>
                                      <p:cBhvr>
                                        <p:cTn id="50"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9832"/>
                                        </p:tgtEl>
                                      </p:cBhvr>
                                    </p:animEffect>
                                    <p:set>
                                      <p:cBhvr>
                                        <p:cTn id="54"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9831"/>
                                        </p:tgtEl>
                                      </p:cBhvr>
                                    </p:animEffect>
                                    <p:set>
                                      <p:cBhvr>
                                        <p:cTn id="58"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9830"/>
                                        </p:tgtEl>
                                      </p:cBhvr>
                                    </p:animEffect>
                                    <p:set>
                                      <p:cBhvr>
                                        <p:cTn id="62"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9829"/>
                                        </p:tgtEl>
                                      </p:cBhvr>
                                    </p:animEffect>
                                    <p:set>
                                      <p:cBhvr>
                                        <p:cTn id="66"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9827"/>
                                        </p:tgtEl>
                                      </p:cBhvr>
                                    </p:animEffect>
                                    <p:set>
                                      <p:cBhvr>
                                        <p:cTn id="70"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9810"/>
                                        </p:tgtEl>
                                      </p:cBhvr>
                                    </p:animEffect>
                                    <p:set>
                                      <p:cBhvr>
                                        <p:cTn id="74"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119836" grpId="0" animBg="1"/>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19400" y="1143000"/>
            <a:ext cx="731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Chủ trương của Đảng ta đã từng thực hiện trong kháng chiến chống Pháp về kết hợp kinh tế với quốc phòng, an ninh là :</a:t>
            </a:r>
            <a:endParaRPr lang="en-US" altLang="en-US" sz="2400" i="1"/>
          </a:p>
        </p:txBody>
      </p:sp>
      <p:sp>
        <p:nvSpPr>
          <p:cNvPr id="65541" name="AutoShape 5"/>
          <p:cNvSpPr>
            <a:spLocks noChangeArrowheads="1"/>
          </p:cNvSpPr>
          <p:nvPr/>
        </p:nvSpPr>
        <p:spPr bwMode="auto">
          <a:xfrm>
            <a:off x="1968500" y="2578100"/>
            <a:ext cx="3975100" cy="1303338"/>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a:buFontTx/>
              <a:buAutoNum type="alphaUcPeriod"/>
              <a:defRPr/>
            </a:pPr>
            <a:r>
              <a:rPr lang="fr-FR" sz="2400" dirty="0" err="1">
                <a:latin typeface="Arial" charset="0"/>
              </a:rPr>
              <a:t>Vừa</a:t>
            </a:r>
            <a:r>
              <a:rPr lang="fr-FR" sz="2400" dirty="0">
                <a:latin typeface="Arial" charset="0"/>
              </a:rPr>
              <a:t> </a:t>
            </a:r>
            <a:r>
              <a:rPr lang="fr-FR" sz="2400" dirty="0" err="1">
                <a:latin typeface="Arial" charset="0"/>
              </a:rPr>
              <a:t>kháng</a:t>
            </a:r>
            <a:r>
              <a:rPr lang="fr-FR" sz="2400" dirty="0">
                <a:latin typeface="Arial" charset="0"/>
              </a:rPr>
              <a:t> </a:t>
            </a:r>
            <a:r>
              <a:rPr lang="fr-FR" sz="2400" dirty="0" err="1">
                <a:latin typeface="Arial" charset="0"/>
              </a:rPr>
              <a:t>chiến</a:t>
            </a:r>
            <a:r>
              <a:rPr lang="fr-FR" sz="2400" dirty="0">
                <a:latin typeface="Arial" charset="0"/>
              </a:rPr>
              <a:t> </a:t>
            </a:r>
          </a:p>
          <a:p>
            <a:pPr algn="ctr">
              <a:defRPr/>
            </a:pPr>
            <a:r>
              <a:rPr lang="fr-FR" sz="2400" dirty="0" err="1">
                <a:latin typeface="Arial" charset="0"/>
              </a:rPr>
              <a:t>vừa</a:t>
            </a:r>
            <a:r>
              <a:rPr lang="fr-FR" sz="2400" dirty="0">
                <a:latin typeface="Arial" charset="0"/>
              </a:rPr>
              <a:t> </a:t>
            </a:r>
            <a:r>
              <a:rPr lang="fr-FR" sz="2400" dirty="0" err="1">
                <a:latin typeface="Arial" charset="0"/>
              </a:rPr>
              <a:t>kiến</a:t>
            </a:r>
            <a:r>
              <a:rPr lang="fr-FR" sz="2400" dirty="0">
                <a:latin typeface="Arial" charset="0"/>
              </a:rPr>
              <a:t> </a:t>
            </a:r>
            <a:r>
              <a:rPr lang="fr-FR" sz="2400" dirty="0" err="1">
                <a:latin typeface="Arial" charset="0"/>
              </a:rPr>
              <a:t>quốc</a:t>
            </a:r>
            <a:endParaRPr lang="en-US" sz="2400" dirty="0">
              <a:latin typeface="Arial" charset="0"/>
            </a:endParaRPr>
          </a:p>
        </p:txBody>
      </p:sp>
      <p:sp>
        <p:nvSpPr>
          <p:cNvPr id="65549" name="AutoShape 13"/>
          <p:cNvSpPr>
            <a:spLocks noChangeArrowheads="1"/>
          </p:cNvSpPr>
          <p:nvPr/>
        </p:nvSpPr>
        <p:spPr bwMode="auto">
          <a:xfrm>
            <a:off x="6261100" y="4191000"/>
            <a:ext cx="3987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D. Vừa xây dựng làng xã </a:t>
            </a:r>
          </a:p>
          <a:p>
            <a:pPr algn="ctr">
              <a:spcBef>
                <a:spcPct val="0"/>
              </a:spcBef>
              <a:buFontTx/>
              <a:buNone/>
            </a:pPr>
            <a:r>
              <a:rPr lang="fr-FR" altLang="en-US" sz="2400"/>
              <a:t>vừa kháng chiến</a:t>
            </a:r>
            <a:endParaRPr lang="vi-VN" altLang="en-US" sz="2400" b="1"/>
          </a:p>
        </p:txBody>
      </p:sp>
      <p:sp>
        <p:nvSpPr>
          <p:cNvPr id="33799" name="Text Box 16"/>
          <p:cNvSpPr txBox="1">
            <a:spLocks noChangeArrowheads="1"/>
          </p:cNvSpPr>
          <p:nvPr/>
        </p:nvSpPr>
        <p:spPr bwMode="auto">
          <a:xfrm>
            <a:off x="16002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28</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380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4008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381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2"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10300" y="2578100"/>
            <a:ext cx="4038600" cy="13033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B. Kết hợp chiến đấu </a:t>
            </a:r>
          </a:p>
          <a:p>
            <a:pPr algn="ctr">
              <a:spcBef>
                <a:spcPct val="0"/>
              </a:spcBef>
              <a:buFontTx/>
              <a:buNone/>
            </a:pPr>
            <a:r>
              <a:rPr lang="fr-FR" altLang="en-US" sz="2400"/>
              <a:t>với xây dựng</a:t>
            </a:r>
            <a:endParaRPr lang="vi-VN" altLang="en-US" sz="2400" b="1"/>
          </a:p>
        </p:txBody>
      </p:sp>
      <p:sp>
        <p:nvSpPr>
          <p:cNvPr id="28" name="AutoShape 13"/>
          <p:cNvSpPr>
            <a:spLocks noChangeArrowheads="1"/>
          </p:cNvSpPr>
          <p:nvPr/>
        </p:nvSpPr>
        <p:spPr bwMode="auto">
          <a:xfrm>
            <a:off x="1981200" y="4191000"/>
            <a:ext cx="40005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C. Kết hợp sản xuất với </a:t>
            </a:r>
          </a:p>
          <a:p>
            <a:pPr algn="ctr">
              <a:spcBef>
                <a:spcPct val="0"/>
              </a:spcBef>
              <a:buFontTx/>
              <a:buNone/>
            </a:pPr>
            <a:r>
              <a:rPr lang="fr-FR" altLang="en-US" sz="2400"/>
              <a:t>thực hành tiết kiệm</a:t>
            </a:r>
            <a:endParaRPr lang="vi-VN" altLang="en-US" sz="2400" b="1"/>
          </a:p>
        </p:txBody>
      </p:sp>
      <p:pic>
        <p:nvPicPr>
          <p:cNvPr id="3381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19400" y="1143000"/>
            <a:ext cx="731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Nội dung kết hợp phát triển kinh tế - xã hội với tăng cường củng cố quốc phòng - an ninh trước hết phải kết hợp trong :</a:t>
            </a:r>
            <a:endParaRPr lang="en-US" altLang="en-US" sz="2400" i="1"/>
          </a:p>
        </p:txBody>
      </p:sp>
      <p:sp>
        <p:nvSpPr>
          <p:cNvPr id="65541" name="AutoShape 5"/>
          <p:cNvSpPr>
            <a:spLocks noChangeArrowheads="1"/>
          </p:cNvSpPr>
          <p:nvPr/>
        </p:nvSpPr>
        <p:spPr bwMode="auto">
          <a:xfrm>
            <a:off x="1981200" y="4183064"/>
            <a:ext cx="3975100" cy="13033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A. Xác định chiến lược </a:t>
            </a:r>
          </a:p>
          <a:p>
            <a:pPr algn="ctr">
              <a:spcBef>
                <a:spcPct val="0"/>
              </a:spcBef>
              <a:buFontTx/>
              <a:buNone/>
            </a:pPr>
            <a:r>
              <a:rPr lang="fr-FR" altLang="en-US" sz="2400"/>
              <a:t>phát triển kinh tế - xã hội </a:t>
            </a:r>
            <a:endParaRPr lang="en-US" altLang="en-US" sz="2400"/>
          </a:p>
        </p:txBody>
      </p:sp>
      <p:sp>
        <p:nvSpPr>
          <p:cNvPr id="65549" name="AutoShape 13"/>
          <p:cNvSpPr>
            <a:spLocks noChangeArrowheads="1"/>
          </p:cNvSpPr>
          <p:nvPr/>
        </p:nvSpPr>
        <p:spPr bwMode="auto">
          <a:xfrm>
            <a:off x="6261100" y="4191000"/>
            <a:ext cx="3987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D. Xác định chiến lược </a:t>
            </a:r>
          </a:p>
          <a:p>
            <a:pPr algn="ctr">
              <a:spcBef>
                <a:spcPct val="0"/>
              </a:spcBef>
              <a:buFontTx/>
              <a:buNone/>
            </a:pPr>
            <a:r>
              <a:rPr lang="fr-FR" altLang="en-US" sz="2400"/>
              <a:t>phát triển khoa hoc và </a:t>
            </a:r>
          </a:p>
          <a:p>
            <a:pPr algn="ctr">
              <a:spcBef>
                <a:spcPct val="0"/>
              </a:spcBef>
              <a:buFontTx/>
              <a:buNone/>
            </a:pPr>
            <a:r>
              <a:rPr lang="fr-FR" altLang="en-US" sz="2400"/>
              <a:t>công nghệ</a:t>
            </a:r>
            <a:endParaRPr lang="vi-VN" altLang="en-US" sz="2400" b="1"/>
          </a:p>
        </p:txBody>
      </p:sp>
      <p:sp>
        <p:nvSpPr>
          <p:cNvPr id="34823" name="Text Box 16"/>
          <p:cNvSpPr txBox="1">
            <a:spLocks noChangeArrowheads="1"/>
          </p:cNvSpPr>
          <p:nvPr/>
        </p:nvSpPr>
        <p:spPr bwMode="auto">
          <a:xfrm>
            <a:off x="16002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29</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482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4008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483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6"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10300" y="2578100"/>
            <a:ext cx="4038600" cy="13033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B. Chiến lược phát triển công </a:t>
            </a:r>
          </a:p>
          <a:p>
            <a:pPr algn="ctr">
              <a:spcBef>
                <a:spcPct val="0"/>
              </a:spcBef>
              <a:buFontTx/>
              <a:buNone/>
            </a:pPr>
            <a:r>
              <a:rPr lang="fr-FR" altLang="en-US" sz="2400"/>
              <a:t>nghiệp hóa - hiện đại hóa . </a:t>
            </a:r>
            <a:endParaRPr lang="vi-VN" altLang="en-US" sz="2400" b="1"/>
          </a:p>
        </p:txBody>
      </p:sp>
      <p:sp>
        <p:nvSpPr>
          <p:cNvPr id="28" name="AutoShape 13"/>
          <p:cNvSpPr>
            <a:spLocks noChangeArrowheads="1"/>
          </p:cNvSpPr>
          <p:nvPr/>
        </p:nvSpPr>
        <p:spPr bwMode="auto">
          <a:xfrm>
            <a:off x="1981200" y="2586038"/>
            <a:ext cx="40005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 A. Chiến lược phát triển </a:t>
            </a:r>
          </a:p>
          <a:p>
            <a:pPr algn="ctr">
              <a:spcBef>
                <a:spcPct val="0"/>
              </a:spcBef>
              <a:buFontTx/>
              <a:buNone/>
            </a:pPr>
            <a:r>
              <a:rPr lang="fr-FR" altLang="en-US" sz="2400"/>
              <a:t>nguồn nhân lực hiện đại </a:t>
            </a:r>
          </a:p>
          <a:p>
            <a:pPr algn="ctr">
              <a:spcBef>
                <a:spcPct val="0"/>
              </a:spcBef>
              <a:buFontTx/>
              <a:buNone/>
            </a:pPr>
            <a:r>
              <a:rPr lang="fr-FR" altLang="en-US" sz="2400"/>
              <a:t>hóa đất nước </a:t>
            </a:r>
            <a:endParaRPr lang="vi-VN" altLang="en-US" sz="2400" b="1"/>
          </a:p>
        </p:txBody>
      </p:sp>
      <p:pic>
        <p:nvPicPr>
          <p:cNvPr id="3484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819400" y="1143001"/>
            <a:ext cx="73152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200" i="1"/>
              <a:t>Đối với các vùng kinh tế trọng điểm, việc kết hợp phát triển kinh tế - xã hội với tăng cường củng cố quốc phòng - an ninh phải nhằm :</a:t>
            </a:r>
            <a:endParaRPr lang="en-US" altLang="en-US" sz="2200" i="1"/>
          </a:p>
        </p:txBody>
      </p:sp>
      <p:sp>
        <p:nvSpPr>
          <p:cNvPr id="65541" name="AutoShape 5"/>
          <p:cNvSpPr>
            <a:spLocks noChangeArrowheads="1"/>
          </p:cNvSpPr>
          <p:nvPr/>
        </p:nvSpPr>
        <p:spPr bwMode="auto">
          <a:xfrm>
            <a:off x="6172200" y="2362200"/>
            <a:ext cx="4343400" cy="15319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B. Đáp ứng phục vụ nhu cầu </a:t>
            </a:r>
          </a:p>
          <a:p>
            <a:pPr algn="ctr">
              <a:spcBef>
                <a:spcPct val="0"/>
              </a:spcBef>
              <a:buFontTx/>
              <a:buNone/>
            </a:pPr>
            <a:r>
              <a:rPr lang="fr-FR" altLang="en-US" sz="2200"/>
              <a:t>dân sinh thời bình và chuẩn bị đáp </a:t>
            </a:r>
          </a:p>
          <a:p>
            <a:pPr algn="ctr">
              <a:spcBef>
                <a:spcPct val="0"/>
              </a:spcBef>
              <a:buFontTx/>
              <a:buNone/>
            </a:pPr>
            <a:r>
              <a:rPr lang="fr-FR" altLang="en-US" sz="2200"/>
              <a:t>ứng nhu cầu chi viện cho các chiến</a:t>
            </a:r>
          </a:p>
          <a:p>
            <a:pPr algn="ctr">
              <a:spcBef>
                <a:spcPct val="0"/>
              </a:spcBef>
              <a:buFontTx/>
              <a:buNone/>
            </a:pPr>
            <a:r>
              <a:rPr lang="fr-FR" altLang="en-US" sz="2200"/>
              <a:t> trường khi chiến tranh xảy ra</a:t>
            </a:r>
            <a:endParaRPr lang="en-US" altLang="en-US" sz="2200"/>
          </a:p>
        </p:txBody>
      </p:sp>
      <p:sp>
        <p:nvSpPr>
          <p:cNvPr id="65549" name="AutoShape 13"/>
          <p:cNvSpPr>
            <a:spLocks noChangeArrowheads="1"/>
          </p:cNvSpPr>
          <p:nvPr/>
        </p:nvSpPr>
        <p:spPr bwMode="auto">
          <a:xfrm>
            <a:off x="6172200" y="4038600"/>
            <a:ext cx="43307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 D. Phát triển kinh tế phải đáp </a:t>
            </a:r>
          </a:p>
          <a:p>
            <a:pPr algn="ctr">
              <a:spcBef>
                <a:spcPct val="0"/>
              </a:spcBef>
              <a:buFontTx/>
              <a:buNone/>
            </a:pPr>
            <a:r>
              <a:rPr lang="fr-FR" altLang="en-US" sz="2200"/>
              <a:t>ứng phục vụ thỏa mãn đầy đủ</a:t>
            </a:r>
          </a:p>
          <a:p>
            <a:pPr algn="ctr">
              <a:spcBef>
                <a:spcPct val="0"/>
              </a:spcBef>
              <a:buFontTx/>
              <a:buNone/>
            </a:pPr>
            <a:r>
              <a:rPr lang="fr-FR" altLang="en-US" sz="2200"/>
              <a:t>nhu cầu dân sinh và nhu cầu</a:t>
            </a:r>
          </a:p>
          <a:p>
            <a:pPr algn="ctr">
              <a:spcBef>
                <a:spcPct val="0"/>
              </a:spcBef>
              <a:buFontTx/>
              <a:buNone/>
            </a:pPr>
            <a:r>
              <a:rPr lang="fr-FR" altLang="en-US" sz="2200"/>
              <a:t> của quân sự</a:t>
            </a:r>
            <a:endParaRPr lang="vi-VN" altLang="en-US" sz="2200" b="1"/>
          </a:p>
        </p:txBody>
      </p:sp>
      <p:sp>
        <p:nvSpPr>
          <p:cNvPr id="35847" name="Text Box 16"/>
          <p:cNvSpPr txBox="1">
            <a:spLocks noChangeArrowheads="1"/>
          </p:cNvSpPr>
          <p:nvPr/>
        </p:nvSpPr>
        <p:spPr bwMode="auto">
          <a:xfrm>
            <a:off x="16002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30</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585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4008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585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0"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1676400" y="4038600"/>
            <a:ext cx="43815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 C. Đáp ứng phục vụ nhu cầu </a:t>
            </a:r>
          </a:p>
          <a:p>
            <a:pPr algn="ctr">
              <a:spcBef>
                <a:spcPct val="0"/>
              </a:spcBef>
              <a:buFontTx/>
              <a:buNone/>
            </a:pPr>
            <a:r>
              <a:rPr lang="fr-FR" altLang="en-US" sz="2200"/>
              <a:t>quốc phòng, an ninh và phòng thủ</a:t>
            </a:r>
          </a:p>
          <a:p>
            <a:pPr algn="ctr">
              <a:spcBef>
                <a:spcPct val="0"/>
              </a:spcBef>
              <a:buFontTx/>
              <a:buNone/>
            </a:pPr>
            <a:r>
              <a:rPr lang="fr-FR" altLang="en-US" sz="2200"/>
              <a:t> trong thời bình, đồng thời dự trữ</a:t>
            </a:r>
          </a:p>
          <a:p>
            <a:pPr algn="ctr">
              <a:spcBef>
                <a:spcPct val="0"/>
              </a:spcBef>
              <a:buFontTx/>
              <a:buNone/>
            </a:pPr>
            <a:r>
              <a:rPr lang="fr-FR" altLang="en-US" sz="2200"/>
              <a:t> chuẩn bị chi viện cho thời chiến</a:t>
            </a:r>
            <a:endParaRPr lang="vi-VN" altLang="en-US" sz="2200" b="1"/>
          </a:p>
        </p:txBody>
      </p:sp>
      <p:sp>
        <p:nvSpPr>
          <p:cNvPr id="28" name="AutoShape 13"/>
          <p:cNvSpPr>
            <a:spLocks noChangeArrowheads="1"/>
          </p:cNvSpPr>
          <p:nvPr/>
        </p:nvSpPr>
        <p:spPr bwMode="auto">
          <a:xfrm>
            <a:off x="1676400" y="2362200"/>
            <a:ext cx="4381500" cy="151923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2200"/>
              <a:t> A. Đáp ứng phục vụ yêu cầu </a:t>
            </a:r>
          </a:p>
          <a:p>
            <a:pPr>
              <a:spcBef>
                <a:spcPct val="0"/>
              </a:spcBef>
              <a:buFontTx/>
              <a:buNone/>
            </a:pPr>
            <a:r>
              <a:rPr lang="fr-FR" altLang="en-US" sz="2200"/>
              <a:t>phòng thủ ở từng tỉnh, thành phố</a:t>
            </a:r>
          </a:p>
          <a:p>
            <a:pPr>
              <a:spcBef>
                <a:spcPct val="0"/>
              </a:spcBef>
              <a:buFontTx/>
              <a:buNone/>
            </a:pPr>
            <a:r>
              <a:rPr lang="fr-FR" altLang="en-US" sz="2200"/>
              <a:t> trong thời bình và chuẩn bị đế </a:t>
            </a:r>
          </a:p>
          <a:p>
            <a:pPr>
              <a:spcBef>
                <a:spcPct val="0"/>
              </a:spcBef>
              <a:buFontTx/>
              <a:buNone/>
            </a:pPr>
            <a:r>
              <a:rPr lang="fr-FR" altLang="en-US" sz="2200"/>
              <a:t>đáp ứng cho cả thời chiến</a:t>
            </a:r>
            <a:endParaRPr lang="vi-VN" altLang="en-US" sz="2200" b="1"/>
          </a:p>
        </p:txBody>
      </p:sp>
      <p:pic>
        <p:nvPicPr>
          <p:cNvPr id="35865"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1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1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708276" y="1185864"/>
            <a:ext cx="780732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300"/>
              <a:t>Trong kháng chiến chống Mỹ, Đảng đã đề ra chủ trương : </a:t>
            </a:r>
            <a:r>
              <a:rPr lang="fr-FR" altLang="en-US" sz="2300" i="1"/>
              <a:t>“Trong xây dưng kinh tế, phải thấu suốt nhiệm vụ phục vụ quốc phòng, cũng như trong củng cố quốc phòng phải khéo sắp xếp cho ăn khớp với công cuộc xây dựng kinh tế”</a:t>
            </a:r>
            <a:r>
              <a:rPr lang="fr-FR" altLang="en-US" sz="2300"/>
              <a:t>, chủ trương đó được triển khai thực hiện:</a:t>
            </a:r>
            <a:endParaRPr lang="en-US" altLang="en-US" sz="2300"/>
          </a:p>
        </p:txBody>
      </p:sp>
      <p:sp>
        <p:nvSpPr>
          <p:cNvPr id="65541" name="AutoShape 5"/>
          <p:cNvSpPr>
            <a:spLocks noChangeArrowheads="1"/>
          </p:cNvSpPr>
          <p:nvPr/>
        </p:nvSpPr>
        <p:spPr bwMode="auto">
          <a:xfrm>
            <a:off x="6400800" y="4632326"/>
            <a:ext cx="3886200" cy="10064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D. </a:t>
            </a:r>
            <a:r>
              <a:rPr lang="en-US" altLang="en-US" sz="2400"/>
              <a:t>Ở miền Bắc</a:t>
            </a:r>
            <a:endParaRPr lang="en-US" altLang="en-US" sz="2200"/>
          </a:p>
        </p:txBody>
      </p:sp>
      <p:sp>
        <p:nvSpPr>
          <p:cNvPr id="65549" name="AutoShape 13"/>
          <p:cNvSpPr>
            <a:spLocks noChangeArrowheads="1"/>
          </p:cNvSpPr>
          <p:nvPr/>
        </p:nvSpPr>
        <p:spPr bwMode="auto">
          <a:xfrm>
            <a:off x="6400800" y="3276600"/>
            <a:ext cx="3886200" cy="990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400"/>
              <a:t>B. </a:t>
            </a:r>
            <a:r>
              <a:rPr lang="en-US" altLang="en-US" sz="2400"/>
              <a:t>Trên cả nước</a:t>
            </a:r>
            <a:endParaRPr lang="vi-VN" altLang="en-US" sz="2200" b="1"/>
          </a:p>
        </p:txBody>
      </p:sp>
      <p:sp>
        <p:nvSpPr>
          <p:cNvPr id="36871" name="Text Box 16"/>
          <p:cNvSpPr txBox="1">
            <a:spLocks noChangeArrowheads="1"/>
          </p:cNvSpPr>
          <p:nvPr/>
        </p:nvSpPr>
        <p:spPr bwMode="auto">
          <a:xfrm>
            <a:off x="16002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31</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687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4008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688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4"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4572000"/>
            <a:ext cx="3810000" cy="990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Ở miền Nam</a:t>
            </a:r>
            <a:endParaRPr lang="vi-VN" altLang="en-US" sz="2200" b="1"/>
          </a:p>
        </p:txBody>
      </p:sp>
      <p:sp>
        <p:nvSpPr>
          <p:cNvPr id="28" name="AutoShape 13"/>
          <p:cNvSpPr>
            <a:spLocks noChangeArrowheads="1"/>
          </p:cNvSpPr>
          <p:nvPr/>
        </p:nvSpPr>
        <p:spPr bwMode="auto">
          <a:xfrm>
            <a:off x="2133600" y="3276600"/>
            <a:ext cx="3810000" cy="990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Ở miền Trung</a:t>
            </a:r>
            <a:endParaRPr lang="vi-VN" altLang="en-US" sz="2200" b="1"/>
          </a:p>
        </p:txBody>
      </p:sp>
      <p:pic>
        <p:nvPicPr>
          <p:cNvPr id="36889"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83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93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103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103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113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708276" y="1185863"/>
            <a:ext cx="7807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Đối với các vùng lãnh thổ, các tỉnh, thành phố, việc kết hợp phát triển kinh tế - xã hội với tăng cường củng cố quốc phòng - an ninh trước hết cần phải:</a:t>
            </a:r>
          </a:p>
        </p:txBody>
      </p:sp>
      <p:sp>
        <p:nvSpPr>
          <p:cNvPr id="65541" name="AutoShape 5"/>
          <p:cNvSpPr>
            <a:spLocks noChangeArrowheads="1"/>
          </p:cNvSpPr>
          <p:nvPr/>
        </p:nvSpPr>
        <p:spPr bwMode="auto">
          <a:xfrm>
            <a:off x="1981200" y="2667000"/>
            <a:ext cx="3886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Kết hợp trong </a:t>
            </a:r>
          </a:p>
          <a:p>
            <a:pPr algn="ctr">
              <a:spcBef>
                <a:spcPct val="0"/>
              </a:spcBef>
              <a:buFontTx/>
              <a:buNone/>
            </a:pPr>
            <a:r>
              <a:rPr lang="en-US" altLang="en-US" sz="2400"/>
              <a:t>xây dựng chiến lược, </a:t>
            </a:r>
          </a:p>
          <a:p>
            <a:pPr algn="ctr">
              <a:spcBef>
                <a:spcPct val="0"/>
              </a:spcBef>
              <a:buFontTx/>
              <a:buNone/>
            </a:pPr>
            <a:r>
              <a:rPr lang="en-US" altLang="en-US" sz="2400"/>
              <a:t>quy hoạch tổng thể </a:t>
            </a:r>
            <a:endParaRPr lang="en-US" altLang="en-US" sz="2200"/>
          </a:p>
        </p:txBody>
      </p:sp>
      <p:sp>
        <p:nvSpPr>
          <p:cNvPr id="65549" name="AutoShape 13"/>
          <p:cNvSpPr>
            <a:spLocks noChangeArrowheads="1"/>
          </p:cNvSpPr>
          <p:nvPr/>
        </p:nvSpPr>
        <p:spPr bwMode="auto">
          <a:xfrm>
            <a:off x="6400800" y="2667000"/>
            <a:ext cx="3886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Kết hợp quy hoạch </a:t>
            </a:r>
          </a:p>
          <a:p>
            <a:pPr algn="ctr">
              <a:spcBef>
                <a:spcPct val="0"/>
              </a:spcBef>
              <a:buFontTx/>
              <a:buNone/>
            </a:pPr>
            <a:r>
              <a:rPr lang="en-US" altLang="en-US" sz="2400"/>
              <a:t>phát triển dân cư và </a:t>
            </a:r>
          </a:p>
          <a:p>
            <a:pPr algn="ctr">
              <a:spcBef>
                <a:spcPct val="0"/>
              </a:spcBef>
              <a:buFontTx/>
              <a:buNone/>
            </a:pPr>
            <a:r>
              <a:rPr lang="en-US" altLang="en-US" sz="2400"/>
              <a:t>khu công nghiệp </a:t>
            </a:r>
            <a:endParaRPr lang="vi-VN" altLang="en-US" sz="2200" b="1"/>
          </a:p>
        </p:txBody>
      </p:sp>
      <p:sp>
        <p:nvSpPr>
          <p:cNvPr id="37895" name="Text Box 16"/>
          <p:cNvSpPr txBox="1">
            <a:spLocks noChangeArrowheads="1"/>
          </p:cNvSpPr>
          <p:nvPr/>
        </p:nvSpPr>
        <p:spPr bwMode="auto">
          <a:xfrm>
            <a:off x="16002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32</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789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4008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790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8"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4267200"/>
            <a:ext cx="3810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Kết hợp trong quy </a:t>
            </a:r>
          </a:p>
          <a:p>
            <a:pPr algn="ctr">
              <a:spcBef>
                <a:spcPct val="0"/>
              </a:spcBef>
              <a:buFontTx/>
              <a:buNone/>
            </a:pPr>
            <a:r>
              <a:rPr lang="en-US" altLang="en-US" sz="2400"/>
              <a:t>hoạch tổng thể và cụ thể </a:t>
            </a:r>
            <a:endParaRPr lang="vi-VN" altLang="en-US" sz="2200" b="1"/>
          </a:p>
        </p:txBody>
      </p:sp>
      <p:sp>
        <p:nvSpPr>
          <p:cNvPr id="28" name="AutoShape 13"/>
          <p:cNvSpPr>
            <a:spLocks noChangeArrowheads="1"/>
          </p:cNvSpPr>
          <p:nvPr/>
        </p:nvSpPr>
        <p:spPr bwMode="auto">
          <a:xfrm>
            <a:off x="6438900" y="4267200"/>
            <a:ext cx="3810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Kết hợp trong </a:t>
            </a:r>
          </a:p>
          <a:p>
            <a:pPr algn="ctr">
              <a:spcBef>
                <a:spcPct val="0"/>
              </a:spcBef>
              <a:buFontTx/>
              <a:buNone/>
            </a:pPr>
            <a:r>
              <a:rPr lang="en-US" altLang="en-US" sz="2400"/>
              <a:t>quy hoạch xây dựng </a:t>
            </a:r>
          </a:p>
          <a:p>
            <a:pPr algn="ctr">
              <a:spcBef>
                <a:spcPct val="0"/>
              </a:spcBef>
              <a:buFontTx/>
              <a:buNone/>
            </a:pPr>
            <a:r>
              <a:rPr lang="en-US" altLang="en-US" sz="2400"/>
              <a:t>các khu kinh tế </a:t>
            </a:r>
            <a:endParaRPr lang="vi-VN" altLang="en-US" sz="2200" b="1"/>
          </a:p>
        </p:txBody>
      </p:sp>
      <p:pic>
        <p:nvPicPr>
          <p:cNvPr id="37913"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8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8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8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8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708276" y="1185863"/>
            <a:ext cx="7807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xã hội với tăng cường củng cố quốc phòng - an ninh đối với vùng núi biên giới là cực kỳ quan trọng, vì vùng núi biên giới là:</a:t>
            </a:r>
          </a:p>
        </p:txBody>
      </p:sp>
      <p:sp>
        <p:nvSpPr>
          <p:cNvPr id="65541" name="AutoShape 5"/>
          <p:cNvSpPr>
            <a:spLocks noChangeArrowheads="1"/>
          </p:cNvSpPr>
          <p:nvPr/>
        </p:nvSpPr>
        <p:spPr bwMode="auto">
          <a:xfrm>
            <a:off x="1981200" y="4267200"/>
            <a:ext cx="3886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Vùng có tầm quan </a:t>
            </a:r>
          </a:p>
          <a:p>
            <a:pPr algn="ctr">
              <a:spcBef>
                <a:spcPct val="0"/>
              </a:spcBef>
              <a:buFontTx/>
              <a:buNone/>
            </a:pPr>
            <a:r>
              <a:rPr lang="en-US" altLang="en-US" sz="2400"/>
              <a:t>trọng đặc biệt trong chiến </a:t>
            </a:r>
          </a:p>
          <a:p>
            <a:pPr algn="ctr">
              <a:spcBef>
                <a:spcPct val="0"/>
              </a:spcBef>
              <a:buFontTx/>
              <a:buNone/>
            </a:pPr>
            <a:r>
              <a:rPr lang="en-US" altLang="en-US" sz="2400"/>
              <a:t>lược bảo vệ Tổ quốc </a:t>
            </a:r>
            <a:endParaRPr lang="en-US" altLang="en-US" sz="2200"/>
          </a:p>
        </p:txBody>
      </p:sp>
      <p:sp>
        <p:nvSpPr>
          <p:cNvPr id="65549" name="AutoShape 13"/>
          <p:cNvSpPr>
            <a:spLocks noChangeArrowheads="1"/>
          </p:cNvSpPr>
          <p:nvPr/>
        </p:nvSpPr>
        <p:spPr bwMode="auto">
          <a:xfrm>
            <a:off x="6400800" y="2667000"/>
            <a:ext cx="3886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Nơi dân cư đời sống </a:t>
            </a:r>
          </a:p>
          <a:p>
            <a:pPr algn="ctr">
              <a:spcBef>
                <a:spcPct val="0"/>
              </a:spcBef>
              <a:buFontTx/>
              <a:buNone/>
            </a:pPr>
            <a:r>
              <a:rPr lang="en-US" altLang="en-US" sz="2400"/>
              <a:t>còn nhiều khó khăn, kinh tế </a:t>
            </a:r>
          </a:p>
          <a:p>
            <a:pPr algn="ctr">
              <a:spcBef>
                <a:spcPct val="0"/>
              </a:spcBef>
              <a:buFontTx/>
              <a:buNone/>
            </a:pPr>
            <a:r>
              <a:rPr lang="en-US" altLang="en-US" sz="2400"/>
              <a:t>chậm phát triển</a:t>
            </a:r>
            <a:endParaRPr lang="vi-VN" altLang="en-US" sz="2200" b="1"/>
          </a:p>
        </p:txBody>
      </p:sp>
      <p:sp>
        <p:nvSpPr>
          <p:cNvPr id="38919" name="Text Box 16"/>
          <p:cNvSpPr txBox="1">
            <a:spLocks noChangeArrowheads="1"/>
          </p:cNvSpPr>
          <p:nvPr/>
        </p:nvSpPr>
        <p:spPr bwMode="auto">
          <a:xfrm>
            <a:off x="16002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33</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892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4008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893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2"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2667000"/>
            <a:ext cx="3810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Khu vực trọng điểm </a:t>
            </a:r>
          </a:p>
          <a:p>
            <a:pPr algn="ctr">
              <a:spcBef>
                <a:spcPct val="0"/>
              </a:spcBef>
              <a:buFontTx/>
              <a:buNone/>
            </a:pPr>
            <a:r>
              <a:rPr lang="en-US" altLang="en-US" sz="2400"/>
              <a:t>của chiến lược </a:t>
            </a:r>
          </a:p>
          <a:p>
            <a:pPr algn="ctr">
              <a:spcBef>
                <a:spcPct val="0"/>
              </a:spcBef>
              <a:buFontTx/>
              <a:buNone/>
            </a:pPr>
            <a:r>
              <a:rPr lang="en-US" altLang="en-US" sz="2400"/>
              <a:t>“Diễn biến hòa bình”</a:t>
            </a:r>
            <a:endParaRPr lang="vi-VN" altLang="en-US" sz="2200" b="1"/>
          </a:p>
        </p:txBody>
      </p:sp>
      <p:sp>
        <p:nvSpPr>
          <p:cNvPr id="28" name="AutoShape 13"/>
          <p:cNvSpPr>
            <a:spLocks noChangeArrowheads="1"/>
          </p:cNvSpPr>
          <p:nvPr/>
        </p:nvSpPr>
        <p:spPr bwMode="auto">
          <a:xfrm>
            <a:off x="6438900" y="4267200"/>
            <a:ext cx="3810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Vùng hậu phương </a:t>
            </a:r>
          </a:p>
          <a:p>
            <a:pPr algn="ctr">
              <a:spcBef>
                <a:spcPct val="0"/>
              </a:spcBef>
              <a:buFontTx/>
              <a:buNone/>
            </a:pPr>
            <a:r>
              <a:rPr lang="en-US" altLang="en-US" sz="2400"/>
              <a:t>chiến lược của cả nước </a:t>
            </a:r>
          </a:p>
          <a:p>
            <a:pPr algn="ctr">
              <a:spcBef>
                <a:spcPct val="0"/>
              </a:spcBef>
              <a:buFontTx/>
              <a:buNone/>
            </a:pPr>
            <a:r>
              <a:rPr lang="en-US" altLang="en-US" sz="2400"/>
              <a:t>nếu chiến tranh xảy ra</a:t>
            </a:r>
            <a:endParaRPr lang="vi-VN" altLang="en-US" sz="2200" b="1"/>
          </a:p>
        </p:txBody>
      </p:sp>
      <p:pic>
        <p:nvPicPr>
          <p:cNvPr id="3893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7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7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7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708276" y="1185863"/>
            <a:ext cx="7807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 an ninh ở vùng biển, đảo cần phải:</a:t>
            </a:r>
          </a:p>
        </p:txBody>
      </p:sp>
      <p:sp>
        <p:nvSpPr>
          <p:cNvPr id="65541" name="AutoShape 5"/>
          <p:cNvSpPr>
            <a:spLocks noChangeArrowheads="1"/>
          </p:cNvSpPr>
          <p:nvPr/>
        </p:nvSpPr>
        <p:spPr bwMode="auto">
          <a:xfrm>
            <a:off x="6400800" y="2209800"/>
            <a:ext cx="38862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Phát triển các loại hình</a:t>
            </a:r>
          </a:p>
          <a:p>
            <a:pPr algn="ctr">
              <a:spcBef>
                <a:spcPct val="0"/>
              </a:spcBef>
              <a:buFontTx/>
              <a:buNone/>
            </a:pPr>
            <a:r>
              <a:rPr lang="en-US" altLang="en-US" sz="2400"/>
              <a:t> dịch vụ trên biển, đảo, tạo </a:t>
            </a:r>
          </a:p>
          <a:p>
            <a:pPr algn="ctr">
              <a:spcBef>
                <a:spcPct val="0"/>
              </a:spcBef>
              <a:buFontTx/>
              <a:buNone/>
            </a:pPr>
            <a:r>
              <a:rPr lang="en-US" altLang="en-US" sz="2400"/>
              <a:t>điều kiện cho dân bám trụ, </a:t>
            </a:r>
          </a:p>
          <a:p>
            <a:pPr algn="ctr">
              <a:spcBef>
                <a:spcPct val="0"/>
              </a:spcBef>
              <a:buFontTx/>
              <a:buNone/>
            </a:pPr>
            <a:r>
              <a:rPr lang="en-US" altLang="en-US" sz="2400"/>
              <a:t>sinh sống, làm ăn</a:t>
            </a:r>
            <a:endParaRPr lang="en-US" altLang="en-US" sz="2200"/>
          </a:p>
        </p:txBody>
      </p:sp>
      <p:sp>
        <p:nvSpPr>
          <p:cNvPr id="65549" name="AutoShape 13"/>
          <p:cNvSpPr>
            <a:spLocks noChangeArrowheads="1"/>
          </p:cNvSpPr>
          <p:nvPr/>
        </p:nvSpPr>
        <p:spPr bwMode="auto">
          <a:xfrm>
            <a:off x="1981200" y="3962400"/>
            <a:ext cx="38862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 C. Phát triển các tập thể,</a:t>
            </a:r>
          </a:p>
          <a:p>
            <a:pPr>
              <a:spcBef>
                <a:spcPct val="0"/>
              </a:spcBef>
              <a:buFontTx/>
              <a:buNone/>
            </a:pPr>
            <a:r>
              <a:rPr lang="en-US" altLang="en-US" sz="2400"/>
              <a:t>các đội tàu thuyền đánh cá </a:t>
            </a:r>
          </a:p>
          <a:p>
            <a:pPr>
              <a:spcBef>
                <a:spcPct val="0"/>
              </a:spcBef>
              <a:buFontTx/>
              <a:buNone/>
            </a:pPr>
            <a:r>
              <a:rPr lang="en-US" altLang="en-US" sz="2400"/>
              <a:t>để có điều kiện xây dựng, </a:t>
            </a:r>
          </a:p>
          <a:p>
            <a:pPr>
              <a:spcBef>
                <a:spcPct val="0"/>
              </a:spcBef>
              <a:buFontTx/>
              <a:buNone/>
            </a:pPr>
            <a:r>
              <a:rPr lang="en-US" altLang="en-US" sz="2400"/>
              <a:t>lực lượng dân quân </a:t>
            </a:r>
            <a:endParaRPr lang="vi-VN" altLang="en-US" sz="2200" b="1"/>
          </a:p>
        </p:txBody>
      </p:sp>
      <p:sp>
        <p:nvSpPr>
          <p:cNvPr id="39943" name="Text Box 16"/>
          <p:cNvSpPr txBox="1">
            <a:spLocks noChangeArrowheads="1"/>
          </p:cNvSpPr>
          <p:nvPr/>
        </p:nvSpPr>
        <p:spPr bwMode="auto">
          <a:xfrm>
            <a:off x="16002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34</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3994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4008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3995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6"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2209800"/>
            <a:ext cx="38100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Có cơ chế chính sách </a:t>
            </a:r>
          </a:p>
          <a:p>
            <a:pPr algn="ctr">
              <a:spcBef>
                <a:spcPct val="0"/>
              </a:spcBef>
              <a:buFontTx/>
              <a:buNone/>
            </a:pPr>
            <a:r>
              <a:rPr lang="en-US" altLang="en-US" sz="2400"/>
              <a:t>thỏa đáng để động viên </a:t>
            </a:r>
          </a:p>
          <a:p>
            <a:pPr algn="ctr">
              <a:spcBef>
                <a:spcPct val="0"/>
              </a:spcBef>
              <a:buFontTx/>
              <a:buNone/>
            </a:pPr>
            <a:r>
              <a:rPr lang="en-US" altLang="en-US" sz="2400"/>
              <a:t>ngư dân đầu tư tàu thuyền </a:t>
            </a:r>
          </a:p>
          <a:p>
            <a:pPr algn="ctr">
              <a:spcBef>
                <a:spcPct val="0"/>
              </a:spcBef>
              <a:buFontTx/>
              <a:buNone/>
            </a:pPr>
            <a:r>
              <a:rPr lang="en-US" altLang="en-US" sz="2400"/>
              <a:t>đánh bắt xa bờ</a:t>
            </a:r>
          </a:p>
        </p:txBody>
      </p:sp>
      <p:sp>
        <p:nvSpPr>
          <p:cNvPr id="28" name="AutoShape 13"/>
          <p:cNvSpPr>
            <a:spLocks noChangeArrowheads="1"/>
          </p:cNvSpPr>
          <p:nvPr/>
        </p:nvSpPr>
        <p:spPr bwMode="auto">
          <a:xfrm>
            <a:off x="6438900" y="3962400"/>
            <a:ext cx="38100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Có cơ chế chính sách</a:t>
            </a:r>
          </a:p>
          <a:p>
            <a:pPr algn="ctr">
              <a:spcBef>
                <a:spcPct val="0"/>
              </a:spcBef>
              <a:buFontTx/>
              <a:buNone/>
            </a:pPr>
            <a:r>
              <a:rPr lang="en-US" altLang="en-US" sz="2400"/>
              <a:t> thỏa đáng để ngư dân yên </a:t>
            </a:r>
          </a:p>
          <a:p>
            <a:pPr algn="ctr">
              <a:spcBef>
                <a:spcPct val="0"/>
              </a:spcBef>
              <a:buFontTx/>
              <a:buNone/>
            </a:pPr>
            <a:r>
              <a:rPr lang="en-US" altLang="en-US" sz="2400"/>
              <a:t>tâm bám biển, bám làng</a:t>
            </a:r>
          </a:p>
          <a:p>
            <a:pPr algn="ctr">
              <a:spcBef>
                <a:spcPct val="0"/>
              </a:spcBef>
              <a:buFontTx/>
              <a:buNone/>
            </a:pPr>
            <a:r>
              <a:rPr lang="en-US" altLang="en-US" sz="2400"/>
              <a:t> xây dựng hậu phương </a:t>
            </a:r>
            <a:endParaRPr lang="vi-VN" altLang="en-US" sz="2200" b="1"/>
          </a:p>
        </p:txBody>
      </p:sp>
      <p:pic>
        <p:nvPicPr>
          <p:cNvPr id="3996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3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3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3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3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3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708276" y="1185863"/>
            <a:ext cx="7807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Kết</a:t>
            </a:r>
            <a:r>
              <a:rPr lang="en-US" altLang="en-US" sz="2400" i="1" dirty="0"/>
              <a:t> </a:t>
            </a:r>
            <a:r>
              <a:rPr lang="en-US" altLang="en-US" sz="2400" i="1" dirty="0" err="1"/>
              <a:t>hợp</a:t>
            </a:r>
            <a:r>
              <a:rPr lang="en-US" altLang="en-US" sz="2400" i="1" dirty="0"/>
              <a:t> </a:t>
            </a:r>
            <a:r>
              <a:rPr lang="en-US" altLang="en-US" sz="2400" i="1" dirty="0" err="1"/>
              <a:t>phát</a:t>
            </a:r>
            <a:r>
              <a:rPr lang="en-US" altLang="en-US" sz="2400" i="1" dirty="0"/>
              <a:t> </a:t>
            </a:r>
            <a:r>
              <a:rPr lang="en-US" altLang="en-US" sz="2400" i="1" dirty="0" err="1"/>
              <a:t>triển</a:t>
            </a:r>
            <a:r>
              <a:rPr lang="en-US" altLang="en-US" sz="2400" i="1" dirty="0"/>
              <a:t> </a:t>
            </a:r>
            <a:r>
              <a:rPr lang="en-US" altLang="en-US" sz="2400" i="1" dirty="0" err="1"/>
              <a:t>kinh</a:t>
            </a:r>
            <a:r>
              <a:rPr lang="en-US" altLang="en-US" sz="2400" i="1" dirty="0"/>
              <a:t> </a:t>
            </a:r>
            <a:r>
              <a:rPr lang="en-US" altLang="en-US" sz="2400" i="1" dirty="0" err="1"/>
              <a:t>tế</a:t>
            </a:r>
            <a:r>
              <a:rPr lang="en-US" altLang="en-US" sz="2400" i="1" dirty="0"/>
              <a:t> - </a:t>
            </a:r>
            <a:r>
              <a:rPr lang="en-US" altLang="en-US" sz="2400" i="1" dirty="0" err="1"/>
              <a:t>xã</a:t>
            </a:r>
            <a:r>
              <a:rPr lang="en-US" altLang="en-US" sz="2400" i="1" dirty="0"/>
              <a:t> </a:t>
            </a:r>
            <a:r>
              <a:rPr lang="en-US" altLang="en-US" sz="2400" i="1" dirty="0" err="1"/>
              <a:t>hội</a:t>
            </a:r>
            <a:r>
              <a:rPr lang="en-US" altLang="en-US" sz="2400" i="1" dirty="0"/>
              <a:t> </a:t>
            </a:r>
            <a:r>
              <a:rPr lang="en-US" altLang="en-US" sz="2400" i="1" dirty="0" err="1"/>
              <a:t>với</a:t>
            </a:r>
            <a:r>
              <a:rPr lang="en-US" altLang="en-US" sz="2400" i="1" dirty="0"/>
              <a:t> </a:t>
            </a:r>
            <a:r>
              <a:rPr lang="en-US" altLang="en-US" sz="2400" i="1" dirty="0" err="1"/>
              <a:t>tăng</a:t>
            </a:r>
            <a:r>
              <a:rPr lang="en-US" altLang="en-US" sz="2400" i="1" dirty="0"/>
              <a:t> </a:t>
            </a:r>
            <a:r>
              <a:rPr lang="en-US" altLang="en-US" sz="2400" i="1" dirty="0" err="1"/>
              <a:t>cường</a:t>
            </a:r>
            <a:r>
              <a:rPr lang="en-US" altLang="en-US" sz="2400" i="1" dirty="0"/>
              <a:t> </a:t>
            </a:r>
            <a:r>
              <a:rPr lang="en-US" altLang="en-US" sz="2400" i="1" dirty="0" err="1"/>
              <a:t>củng</a:t>
            </a:r>
            <a:r>
              <a:rPr lang="en-US" altLang="en-US" sz="2400" i="1" dirty="0"/>
              <a:t> </a:t>
            </a:r>
            <a:r>
              <a:rPr lang="en-US" altLang="en-US" sz="2400" i="1" dirty="0" err="1"/>
              <a:t>cố</a:t>
            </a:r>
            <a:r>
              <a:rPr lang="en-US" altLang="en-US" sz="2400" i="1" dirty="0"/>
              <a:t> QP – AN </a:t>
            </a:r>
            <a:r>
              <a:rPr lang="en-US" altLang="en-US" sz="2400" i="1" dirty="0" err="1"/>
              <a:t>trong</a:t>
            </a:r>
            <a:r>
              <a:rPr lang="en-US" altLang="en-US" sz="2400" i="1" dirty="0"/>
              <a:t> </a:t>
            </a:r>
            <a:r>
              <a:rPr lang="en-US" altLang="en-US" sz="2400" i="1" dirty="0" err="1"/>
              <a:t>công</a:t>
            </a:r>
            <a:r>
              <a:rPr lang="en-US" altLang="en-US" sz="2400" i="1" dirty="0"/>
              <a:t> </a:t>
            </a:r>
            <a:r>
              <a:rPr lang="en-US" altLang="en-US" sz="2400" i="1" dirty="0" err="1"/>
              <a:t>nghiệp</a:t>
            </a:r>
            <a:r>
              <a:rPr lang="en-US" altLang="en-US" sz="2400" i="1" dirty="0"/>
              <a:t> </a:t>
            </a:r>
            <a:r>
              <a:rPr lang="en-US" altLang="en-US" sz="2400" i="1" dirty="0" err="1"/>
              <a:t>sẽ</a:t>
            </a:r>
            <a:r>
              <a:rPr lang="en-US" altLang="en-US" sz="2400" i="1" dirty="0"/>
              <a:t> </a:t>
            </a:r>
            <a:r>
              <a:rPr lang="en-US" altLang="en-US" sz="2400" i="1" dirty="0" err="1"/>
              <a:t>làm</a:t>
            </a:r>
            <a:r>
              <a:rPr lang="en-US" altLang="en-US" sz="2400" i="1" dirty="0"/>
              <a:t> </a:t>
            </a:r>
            <a:r>
              <a:rPr lang="en-US" altLang="en-US" sz="2400" i="1" dirty="0" err="1"/>
              <a:t>cơ</a:t>
            </a:r>
            <a:r>
              <a:rPr lang="en-US" altLang="en-US" sz="2400" i="1" dirty="0"/>
              <a:t> </a:t>
            </a:r>
            <a:r>
              <a:rPr lang="en-US" altLang="en-US" sz="2400" i="1" dirty="0" err="1"/>
              <a:t>sở</a:t>
            </a:r>
            <a:r>
              <a:rPr lang="en-US" altLang="en-US" sz="2400" i="1" dirty="0"/>
              <a:t> </a:t>
            </a:r>
            <a:r>
              <a:rPr lang="en-US" altLang="en-US" sz="2400" i="1" dirty="0" err="1"/>
              <a:t>cho</a:t>
            </a:r>
            <a:r>
              <a:rPr lang="en-US" altLang="en-US" sz="2400" i="1" dirty="0"/>
              <a:t>:</a:t>
            </a:r>
          </a:p>
        </p:txBody>
      </p:sp>
      <p:sp>
        <p:nvSpPr>
          <p:cNvPr id="65541" name="AutoShape 5"/>
          <p:cNvSpPr>
            <a:spLocks noChangeArrowheads="1"/>
          </p:cNvSpPr>
          <p:nvPr/>
        </p:nvSpPr>
        <p:spPr bwMode="auto">
          <a:xfrm>
            <a:off x="6248400" y="4267200"/>
            <a:ext cx="3886200" cy="12573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Phát triển công nghiệp </a:t>
            </a:r>
          </a:p>
          <a:p>
            <a:pPr algn="ctr">
              <a:spcBef>
                <a:spcPct val="0"/>
              </a:spcBef>
              <a:buFontTx/>
              <a:buNone/>
            </a:pPr>
            <a:r>
              <a:rPr lang="en-US" altLang="en-US" sz="2400"/>
              <a:t>quốc phòng</a:t>
            </a:r>
            <a:endParaRPr lang="en-US" altLang="en-US" sz="2200"/>
          </a:p>
        </p:txBody>
      </p:sp>
      <p:sp>
        <p:nvSpPr>
          <p:cNvPr id="65549" name="AutoShape 13"/>
          <p:cNvSpPr>
            <a:spLocks noChangeArrowheads="1"/>
          </p:cNvSpPr>
          <p:nvPr/>
        </p:nvSpPr>
        <p:spPr bwMode="auto">
          <a:xfrm>
            <a:off x="1981200" y="4267200"/>
            <a:ext cx="3886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Phát triển sản xuất </a:t>
            </a:r>
          </a:p>
          <a:p>
            <a:pPr algn="ctr">
              <a:spcBef>
                <a:spcPct val="0"/>
              </a:spcBef>
              <a:buFontTx/>
              <a:buNone/>
            </a:pPr>
            <a:r>
              <a:rPr lang="en-US" altLang="en-US" sz="2400"/>
              <a:t>trang bị quốc phòng</a:t>
            </a:r>
            <a:endParaRPr lang="vi-VN" altLang="en-US" sz="2200" b="1"/>
          </a:p>
        </p:txBody>
      </p:sp>
      <p:sp>
        <p:nvSpPr>
          <p:cNvPr id="40967" name="Text Box 16"/>
          <p:cNvSpPr txBox="1">
            <a:spLocks noChangeArrowheads="1"/>
          </p:cNvSpPr>
          <p:nvPr/>
        </p:nvSpPr>
        <p:spPr bwMode="auto">
          <a:xfrm>
            <a:off x="16002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35</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097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4008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097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0"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2667000"/>
            <a:ext cx="3810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Phát triển sản xuất </a:t>
            </a:r>
          </a:p>
          <a:p>
            <a:pPr algn="ctr">
              <a:spcBef>
                <a:spcPct val="0"/>
              </a:spcBef>
              <a:buFontTx/>
              <a:buNone/>
            </a:pPr>
            <a:r>
              <a:rPr lang="en-US" altLang="en-US" sz="2400"/>
              <a:t>thiết bị quốc phòng</a:t>
            </a:r>
          </a:p>
        </p:txBody>
      </p:sp>
      <p:sp>
        <p:nvSpPr>
          <p:cNvPr id="28" name="AutoShape 13"/>
          <p:cNvSpPr>
            <a:spLocks noChangeArrowheads="1"/>
          </p:cNvSpPr>
          <p:nvPr/>
        </p:nvSpPr>
        <p:spPr bwMode="auto">
          <a:xfrm>
            <a:off x="6324600" y="2667000"/>
            <a:ext cx="38100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Phát triển ngành </a:t>
            </a:r>
          </a:p>
          <a:p>
            <a:pPr algn="ctr">
              <a:spcBef>
                <a:spcPct val="0"/>
              </a:spcBef>
              <a:buFontTx/>
              <a:buNone/>
            </a:pPr>
            <a:r>
              <a:rPr lang="en-US" altLang="en-US" sz="2400"/>
              <a:t>sản xuất vũ khí </a:t>
            </a:r>
            <a:endParaRPr lang="vi-VN" altLang="en-US" sz="2200" b="1"/>
          </a:p>
        </p:txBody>
      </p:sp>
      <p:pic>
        <p:nvPicPr>
          <p:cNvPr id="40985"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1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1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hlinkClick r:id="rId3" action="ppaction://hlinksldjump"/>
          </p:cNvPr>
          <p:cNvSpPr>
            <a:spLocks noChangeArrowheads="1"/>
          </p:cNvSpPr>
          <p:nvPr/>
        </p:nvSpPr>
        <p:spPr bwMode="auto">
          <a:xfrm>
            <a:off x="2171700" y="2070100"/>
            <a:ext cx="7772400" cy="4178300"/>
          </a:xfrm>
          <a:prstGeom prst="roundRect">
            <a:avLst>
              <a:gd name="adj" fmla="val 5523"/>
            </a:avLst>
          </a:prstGeom>
          <a:solidFill>
            <a:schemeClr val="bg1"/>
          </a:solidFill>
          <a:ln w="57150" cmpd="thinThick">
            <a:solidFill>
              <a:srgbClr val="CC00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pic>
        <p:nvPicPr>
          <p:cNvPr id="4099" name="Picture 4" descr="3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flipV="1">
            <a:off x="2590800" y="12192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AutoShape 8">
            <a:hlinkClick r:id="rId5" action="ppaction://hlinksldjump"/>
          </p:cNvPr>
          <p:cNvSpPr>
            <a:spLocks noChangeArrowheads="1"/>
          </p:cNvSpPr>
          <p:nvPr/>
        </p:nvSpPr>
        <p:spPr bwMode="auto">
          <a:xfrm>
            <a:off x="3924300" y="25638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44</a:t>
            </a:r>
          </a:p>
        </p:txBody>
      </p:sp>
      <p:sp>
        <p:nvSpPr>
          <p:cNvPr id="60425" name="AutoShape 9">
            <a:hlinkClick r:id="rId6" action="ppaction://hlinksldjump"/>
          </p:cNvPr>
          <p:cNvSpPr>
            <a:spLocks noChangeArrowheads="1"/>
          </p:cNvSpPr>
          <p:nvPr/>
        </p:nvSpPr>
        <p:spPr bwMode="auto">
          <a:xfrm>
            <a:off x="3924300" y="30464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45</a:t>
            </a:r>
          </a:p>
        </p:txBody>
      </p:sp>
      <p:sp>
        <p:nvSpPr>
          <p:cNvPr id="60426" name="AutoShape 10">
            <a:hlinkClick r:id="rId7" action="ppaction://hlinksldjump"/>
          </p:cNvPr>
          <p:cNvSpPr>
            <a:spLocks noChangeArrowheads="1"/>
          </p:cNvSpPr>
          <p:nvPr/>
        </p:nvSpPr>
        <p:spPr bwMode="auto">
          <a:xfrm>
            <a:off x="3924300" y="35560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46</a:t>
            </a:r>
          </a:p>
        </p:txBody>
      </p:sp>
      <p:sp>
        <p:nvSpPr>
          <p:cNvPr id="60427" name="AutoShape 11">
            <a:hlinkClick r:id="rId8" action="ppaction://hlinksldjump"/>
          </p:cNvPr>
          <p:cNvSpPr>
            <a:spLocks noChangeArrowheads="1"/>
          </p:cNvSpPr>
          <p:nvPr/>
        </p:nvSpPr>
        <p:spPr bwMode="auto">
          <a:xfrm>
            <a:off x="3924300" y="5116514"/>
            <a:ext cx="990600" cy="496887"/>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49</a:t>
            </a:r>
          </a:p>
        </p:txBody>
      </p:sp>
      <p:sp>
        <p:nvSpPr>
          <p:cNvPr id="60428" name="AutoShape 12">
            <a:hlinkClick r:id="rId9" action="ppaction://hlinksldjump"/>
          </p:cNvPr>
          <p:cNvSpPr>
            <a:spLocks noChangeArrowheads="1"/>
          </p:cNvSpPr>
          <p:nvPr/>
        </p:nvSpPr>
        <p:spPr bwMode="auto">
          <a:xfrm>
            <a:off x="3924300" y="46228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48</a:t>
            </a:r>
          </a:p>
        </p:txBody>
      </p:sp>
      <p:sp>
        <p:nvSpPr>
          <p:cNvPr id="60429" name="AutoShape 13">
            <a:hlinkClick r:id="rId10" action="ppaction://hlinksldjump"/>
          </p:cNvPr>
          <p:cNvSpPr>
            <a:spLocks noChangeArrowheads="1"/>
          </p:cNvSpPr>
          <p:nvPr/>
        </p:nvSpPr>
        <p:spPr bwMode="auto">
          <a:xfrm>
            <a:off x="3924300" y="40894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47</a:t>
            </a:r>
          </a:p>
        </p:txBody>
      </p:sp>
      <p:sp>
        <p:nvSpPr>
          <p:cNvPr id="60430" name="AutoShape 14">
            <a:hlinkClick r:id="rId11" action="ppaction://hlinksldjump"/>
          </p:cNvPr>
          <p:cNvSpPr>
            <a:spLocks noChangeArrowheads="1"/>
          </p:cNvSpPr>
          <p:nvPr/>
        </p:nvSpPr>
        <p:spPr bwMode="auto">
          <a:xfrm>
            <a:off x="4978400" y="25511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50</a:t>
            </a:r>
          </a:p>
        </p:txBody>
      </p:sp>
      <p:sp>
        <p:nvSpPr>
          <p:cNvPr id="60431" name="AutoShape 15">
            <a:hlinkClick r:id="rId12" action="ppaction://hlinksldjump"/>
          </p:cNvPr>
          <p:cNvSpPr>
            <a:spLocks noChangeArrowheads="1"/>
          </p:cNvSpPr>
          <p:nvPr/>
        </p:nvSpPr>
        <p:spPr bwMode="auto">
          <a:xfrm>
            <a:off x="4978400" y="30845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51</a:t>
            </a:r>
          </a:p>
        </p:txBody>
      </p:sp>
      <p:sp>
        <p:nvSpPr>
          <p:cNvPr id="60432" name="AutoShape 16">
            <a:hlinkClick r:id="rId13" action="ppaction://hlinksldjump"/>
          </p:cNvPr>
          <p:cNvSpPr>
            <a:spLocks noChangeArrowheads="1"/>
          </p:cNvSpPr>
          <p:nvPr/>
        </p:nvSpPr>
        <p:spPr bwMode="auto">
          <a:xfrm>
            <a:off x="4978400" y="35925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52</a:t>
            </a:r>
          </a:p>
        </p:txBody>
      </p:sp>
      <p:sp>
        <p:nvSpPr>
          <p:cNvPr id="60433" name="AutoShape 17">
            <a:hlinkClick r:id="rId14" action="ppaction://hlinksldjump"/>
          </p:cNvPr>
          <p:cNvSpPr>
            <a:spLocks noChangeArrowheads="1"/>
          </p:cNvSpPr>
          <p:nvPr/>
        </p:nvSpPr>
        <p:spPr bwMode="auto">
          <a:xfrm>
            <a:off x="4978400" y="5116513"/>
            <a:ext cx="990600" cy="5080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55</a:t>
            </a:r>
          </a:p>
        </p:txBody>
      </p:sp>
      <p:sp>
        <p:nvSpPr>
          <p:cNvPr id="60434" name="AutoShape 18">
            <a:hlinkClick r:id="rId15" action="ppaction://hlinksldjump"/>
          </p:cNvPr>
          <p:cNvSpPr>
            <a:spLocks noChangeArrowheads="1"/>
          </p:cNvSpPr>
          <p:nvPr/>
        </p:nvSpPr>
        <p:spPr bwMode="auto">
          <a:xfrm>
            <a:off x="4991100" y="4608513"/>
            <a:ext cx="990600" cy="4318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54</a:t>
            </a:r>
          </a:p>
        </p:txBody>
      </p:sp>
      <p:sp>
        <p:nvSpPr>
          <p:cNvPr id="60435" name="AutoShape 19">
            <a:hlinkClick r:id="rId16" action="ppaction://hlinksldjump"/>
          </p:cNvPr>
          <p:cNvSpPr>
            <a:spLocks noChangeArrowheads="1"/>
          </p:cNvSpPr>
          <p:nvPr/>
        </p:nvSpPr>
        <p:spPr bwMode="auto">
          <a:xfrm>
            <a:off x="4978400" y="4089401"/>
            <a:ext cx="990600" cy="468313"/>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53</a:t>
            </a:r>
          </a:p>
        </p:txBody>
      </p:sp>
      <p:sp>
        <p:nvSpPr>
          <p:cNvPr id="60436" name="AutoShape 20">
            <a:hlinkClick r:id="rId17" action="ppaction://hlinksldjump"/>
          </p:cNvPr>
          <p:cNvSpPr>
            <a:spLocks noChangeArrowheads="1"/>
          </p:cNvSpPr>
          <p:nvPr/>
        </p:nvSpPr>
        <p:spPr bwMode="auto">
          <a:xfrm>
            <a:off x="6019800" y="25511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56</a:t>
            </a:r>
          </a:p>
        </p:txBody>
      </p:sp>
      <p:sp>
        <p:nvSpPr>
          <p:cNvPr id="60437" name="AutoShape 21">
            <a:hlinkClick r:id="rId18" action="ppaction://hlinksldjump"/>
          </p:cNvPr>
          <p:cNvSpPr>
            <a:spLocks noChangeArrowheads="1"/>
          </p:cNvSpPr>
          <p:nvPr/>
        </p:nvSpPr>
        <p:spPr bwMode="auto">
          <a:xfrm>
            <a:off x="6019800" y="306705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57</a:t>
            </a:r>
          </a:p>
        </p:txBody>
      </p:sp>
      <p:sp>
        <p:nvSpPr>
          <p:cNvPr id="60438" name="AutoShape 22">
            <a:hlinkClick r:id="rId19" action="ppaction://hlinksldjump"/>
          </p:cNvPr>
          <p:cNvSpPr>
            <a:spLocks noChangeArrowheads="1"/>
          </p:cNvSpPr>
          <p:nvPr/>
        </p:nvSpPr>
        <p:spPr bwMode="auto">
          <a:xfrm>
            <a:off x="6019800" y="357505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58</a:t>
            </a:r>
          </a:p>
        </p:txBody>
      </p:sp>
      <p:sp>
        <p:nvSpPr>
          <p:cNvPr id="60439" name="AutoShape 23">
            <a:hlinkClick r:id="rId20" action="ppaction://hlinksldjump"/>
          </p:cNvPr>
          <p:cNvSpPr>
            <a:spLocks noChangeArrowheads="1"/>
          </p:cNvSpPr>
          <p:nvPr/>
        </p:nvSpPr>
        <p:spPr bwMode="auto">
          <a:xfrm>
            <a:off x="6019800" y="5116514"/>
            <a:ext cx="990600" cy="503237"/>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61</a:t>
            </a:r>
          </a:p>
        </p:txBody>
      </p:sp>
      <p:sp>
        <p:nvSpPr>
          <p:cNvPr id="60440" name="AutoShape 24">
            <a:hlinkClick r:id="rId21" action="ppaction://hlinksldjump"/>
          </p:cNvPr>
          <p:cNvSpPr>
            <a:spLocks noChangeArrowheads="1"/>
          </p:cNvSpPr>
          <p:nvPr/>
        </p:nvSpPr>
        <p:spPr bwMode="auto">
          <a:xfrm>
            <a:off x="6032500" y="46085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60</a:t>
            </a:r>
          </a:p>
        </p:txBody>
      </p:sp>
      <p:sp>
        <p:nvSpPr>
          <p:cNvPr id="60441" name="AutoShape 25">
            <a:hlinkClick r:id="rId22" action="ppaction://hlinksldjump"/>
          </p:cNvPr>
          <p:cNvSpPr>
            <a:spLocks noChangeArrowheads="1"/>
          </p:cNvSpPr>
          <p:nvPr/>
        </p:nvSpPr>
        <p:spPr bwMode="auto">
          <a:xfrm>
            <a:off x="6019800" y="40894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59</a:t>
            </a:r>
          </a:p>
        </p:txBody>
      </p:sp>
      <p:sp>
        <p:nvSpPr>
          <p:cNvPr id="60442" name="AutoShape 26">
            <a:hlinkClick r:id="rId23" action="ppaction://hlinksldjump"/>
          </p:cNvPr>
          <p:cNvSpPr>
            <a:spLocks noChangeArrowheads="1"/>
          </p:cNvSpPr>
          <p:nvPr/>
        </p:nvSpPr>
        <p:spPr bwMode="auto">
          <a:xfrm>
            <a:off x="2857500" y="25654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38</a:t>
            </a:r>
          </a:p>
        </p:txBody>
      </p:sp>
      <p:sp>
        <p:nvSpPr>
          <p:cNvPr id="60443" name="AutoShape 27">
            <a:hlinkClick r:id="rId24" action="ppaction://hlinksldjump"/>
          </p:cNvPr>
          <p:cNvSpPr>
            <a:spLocks noChangeArrowheads="1"/>
          </p:cNvSpPr>
          <p:nvPr/>
        </p:nvSpPr>
        <p:spPr bwMode="auto">
          <a:xfrm>
            <a:off x="2857500" y="30734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39</a:t>
            </a:r>
          </a:p>
        </p:txBody>
      </p:sp>
      <p:sp>
        <p:nvSpPr>
          <p:cNvPr id="60444" name="AutoShape 28">
            <a:hlinkClick r:id="rId25" action="ppaction://hlinksldjump"/>
          </p:cNvPr>
          <p:cNvSpPr>
            <a:spLocks noChangeArrowheads="1"/>
          </p:cNvSpPr>
          <p:nvPr/>
        </p:nvSpPr>
        <p:spPr bwMode="auto">
          <a:xfrm>
            <a:off x="2857500" y="35814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40</a:t>
            </a:r>
          </a:p>
        </p:txBody>
      </p:sp>
      <p:sp>
        <p:nvSpPr>
          <p:cNvPr id="60445" name="AutoShape 29">
            <a:hlinkClick r:id="rId26" action="ppaction://hlinksldjump"/>
          </p:cNvPr>
          <p:cNvSpPr>
            <a:spLocks noChangeArrowheads="1"/>
          </p:cNvSpPr>
          <p:nvPr/>
        </p:nvSpPr>
        <p:spPr bwMode="auto">
          <a:xfrm>
            <a:off x="2857500" y="5116514"/>
            <a:ext cx="990600" cy="522287"/>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43</a:t>
            </a:r>
          </a:p>
        </p:txBody>
      </p:sp>
      <p:sp>
        <p:nvSpPr>
          <p:cNvPr id="60446" name="AutoShape 30">
            <a:hlinkClick r:id="rId27" action="ppaction://hlinksldjump"/>
          </p:cNvPr>
          <p:cNvSpPr>
            <a:spLocks noChangeArrowheads="1"/>
          </p:cNvSpPr>
          <p:nvPr/>
        </p:nvSpPr>
        <p:spPr bwMode="auto">
          <a:xfrm>
            <a:off x="2857500" y="4622801"/>
            <a:ext cx="990600" cy="442913"/>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42</a:t>
            </a:r>
          </a:p>
        </p:txBody>
      </p:sp>
      <p:sp>
        <p:nvSpPr>
          <p:cNvPr id="60447" name="AutoShape 31">
            <a:hlinkClick r:id="rId28" action="ppaction://hlinksldjump"/>
          </p:cNvPr>
          <p:cNvSpPr>
            <a:spLocks noChangeArrowheads="1"/>
          </p:cNvSpPr>
          <p:nvPr/>
        </p:nvSpPr>
        <p:spPr bwMode="auto">
          <a:xfrm>
            <a:off x="2857500" y="41148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41</a:t>
            </a:r>
          </a:p>
        </p:txBody>
      </p:sp>
      <p:sp>
        <p:nvSpPr>
          <p:cNvPr id="60450" name="AutoShape 34">
            <a:hlinkClick r:id="rId29" action="ppaction://hlinksldjump"/>
          </p:cNvPr>
          <p:cNvSpPr>
            <a:spLocks noChangeArrowheads="1"/>
          </p:cNvSpPr>
          <p:nvPr/>
        </p:nvSpPr>
        <p:spPr bwMode="auto">
          <a:xfrm>
            <a:off x="7086600" y="3594100"/>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64</a:t>
            </a:r>
          </a:p>
        </p:txBody>
      </p:sp>
      <p:sp>
        <p:nvSpPr>
          <p:cNvPr id="60451" name="AutoShape 35">
            <a:hlinkClick r:id="rId30" action="ppaction://hlinksldjump"/>
          </p:cNvPr>
          <p:cNvSpPr>
            <a:spLocks noChangeArrowheads="1"/>
          </p:cNvSpPr>
          <p:nvPr/>
        </p:nvSpPr>
        <p:spPr bwMode="auto">
          <a:xfrm>
            <a:off x="7086600" y="51165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67</a:t>
            </a:r>
          </a:p>
        </p:txBody>
      </p:sp>
      <p:sp>
        <p:nvSpPr>
          <p:cNvPr id="60452" name="AutoShape 36">
            <a:hlinkClick r:id="rId31" action="ppaction://hlinksldjump"/>
          </p:cNvPr>
          <p:cNvSpPr>
            <a:spLocks noChangeArrowheads="1"/>
          </p:cNvSpPr>
          <p:nvPr/>
        </p:nvSpPr>
        <p:spPr bwMode="auto">
          <a:xfrm>
            <a:off x="7086600" y="46212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66</a:t>
            </a:r>
          </a:p>
        </p:txBody>
      </p:sp>
      <p:sp>
        <p:nvSpPr>
          <p:cNvPr id="60453" name="AutoShape 37">
            <a:hlinkClick r:id="rId32" action="ppaction://hlinksldjump"/>
          </p:cNvPr>
          <p:cNvSpPr>
            <a:spLocks noChangeArrowheads="1"/>
          </p:cNvSpPr>
          <p:nvPr/>
        </p:nvSpPr>
        <p:spPr bwMode="auto">
          <a:xfrm>
            <a:off x="7086600" y="41005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65</a:t>
            </a:r>
          </a:p>
        </p:txBody>
      </p:sp>
      <p:sp>
        <p:nvSpPr>
          <p:cNvPr id="60475" name="AutoShape 59">
            <a:hlinkClick r:id="rId33" action="ppaction://hlinksldjump"/>
          </p:cNvPr>
          <p:cNvSpPr>
            <a:spLocks noChangeArrowheads="1"/>
          </p:cNvSpPr>
          <p:nvPr/>
        </p:nvSpPr>
        <p:spPr bwMode="auto">
          <a:xfrm>
            <a:off x="8188325" y="2525713"/>
            <a:ext cx="10287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68</a:t>
            </a:r>
          </a:p>
        </p:txBody>
      </p:sp>
      <p:sp>
        <p:nvSpPr>
          <p:cNvPr id="60483" name="AutoShape 67">
            <a:hlinkClick r:id="rId34" action="ppaction://hlinksldjump"/>
          </p:cNvPr>
          <p:cNvSpPr>
            <a:spLocks noChangeArrowheads="1"/>
          </p:cNvSpPr>
          <p:nvPr/>
        </p:nvSpPr>
        <p:spPr bwMode="auto">
          <a:xfrm>
            <a:off x="8191500" y="3046413"/>
            <a:ext cx="10287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69</a:t>
            </a:r>
          </a:p>
        </p:txBody>
      </p:sp>
      <p:sp>
        <p:nvSpPr>
          <p:cNvPr id="60485" name="Text Box 69"/>
          <p:cNvSpPr txBox="1">
            <a:spLocks noChangeArrowheads="1"/>
          </p:cNvSpPr>
          <p:nvPr/>
        </p:nvSpPr>
        <p:spPr bwMode="auto">
          <a:xfrm>
            <a:off x="2057400" y="911226"/>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0486" name="Picture 70" descr="Logo Doan 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525000" y="7620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2" name="Picture 1" descr="logoTDT-banquyen"/>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0" y="152400"/>
            <a:ext cx="152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67">
            <a:hlinkClick r:id="rId37" action="ppaction://hlinksldjump"/>
          </p:cNvPr>
          <p:cNvSpPr>
            <a:spLocks noChangeArrowheads="1"/>
          </p:cNvSpPr>
          <p:nvPr/>
        </p:nvSpPr>
        <p:spPr bwMode="auto">
          <a:xfrm>
            <a:off x="8188325" y="3594100"/>
            <a:ext cx="1028700" cy="43815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70</a:t>
            </a:r>
          </a:p>
        </p:txBody>
      </p:sp>
      <p:sp>
        <p:nvSpPr>
          <p:cNvPr id="41" name="AutoShape 67">
            <a:hlinkClick r:id="rId38" action="ppaction://hlinksldjump"/>
          </p:cNvPr>
          <p:cNvSpPr>
            <a:spLocks noChangeArrowheads="1"/>
          </p:cNvSpPr>
          <p:nvPr/>
        </p:nvSpPr>
        <p:spPr bwMode="auto">
          <a:xfrm>
            <a:off x="8188326" y="4089401"/>
            <a:ext cx="1031875" cy="468313"/>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chemeClr val="bg1"/>
                </a:solidFill>
              </a:rPr>
              <a:t>Câu 71</a:t>
            </a:r>
          </a:p>
        </p:txBody>
      </p:sp>
      <p:sp>
        <p:nvSpPr>
          <p:cNvPr id="42" name="AutoShape 32">
            <a:hlinkClick r:id="rId39" action="ppaction://hlinksldjump"/>
          </p:cNvPr>
          <p:cNvSpPr>
            <a:spLocks noChangeArrowheads="1"/>
          </p:cNvSpPr>
          <p:nvPr/>
        </p:nvSpPr>
        <p:spPr bwMode="auto">
          <a:xfrm>
            <a:off x="5334000" y="1371600"/>
            <a:ext cx="1600200" cy="533400"/>
          </a:xfrm>
          <a:prstGeom prst="roundRect">
            <a:avLst>
              <a:gd name="adj" fmla="val 16667"/>
            </a:avLst>
          </a:prstGeom>
          <a:blipFill dpi="0" rotWithShape="1">
            <a:blip r:embed="rId40"/>
            <a:srcRect/>
            <a:tile tx="0" ty="0" sx="100000" sy="100000" flip="none" algn="tl"/>
          </a:blip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t>Bài 6</a:t>
            </a:r>
          </a:p>
        </p:txBody>
      </p:sp>
      <p:sp>
        <p:nvSpPr>
          <p:cNvPr id="88" name="AutoShape 32">
            <a:hlinkClick r:id="rId41" action="ppaction://hlinksldjump"/>
          </p:cNvPr>
          <p:cNvSpPr>
            <a:spLocks noChangeArrowheads="1"/>
          </p:cNvSpPr>
          <p:nvPr/>
        </p:nvSpPr>
        <p:spPr bwMode="auto">
          <a:xfrm>
            <a:off x="7086600" y="25511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62</a:t>
            </a:r>
          </a:p>
        </p:txBody>
      </p:sp>
      <p:sp>
        <p:nvSpPr>
          <p:cNvPr id="89" name="AutoShape 33">
            <a:hlinkClick r:id="rId42" action="ppaction://hlinksldjump"/>
          </p:cNvPr>
          <p:cNvSpPr>
            <a:spLocks noChangeArrowheads="1"/>
          </p:cNvSpPr>
          <p:nvPr/>
        </p:nvSpPr>
        <p:spPr bwMode="auto">
          <a:xfrm>
            <a:off x="7086600" y="3071813"/>
            <a:ext cx="990600"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63</a:t>
            </a:r>
          </a:p>
        </p:txBody>
      </p:sp>
      <p:sp>
        <p:nvSpPr>
          <p:cNvPr id="92" name="AutoShape 28">
            <a:hlinkClick r:id="rId43" action="ppaction://hlinksldjump"/>
          </p:cNvPr>
          <p:cNvSpPr>
            <a:spLocks noChangeArrowheads="1"/>
          </p:cNvSpPr>
          <p:nvPr/>
        </p:nvSpPr>
        <p:spPr bwMode="auto">
          <a:xfrm>
            <a:off x="8188326" y="4622800"/>
            <a:ext cx="1031875"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72</a:t>
            </a:r>
          </a:p>
        </p:txBody>
      </p:sp>
      <p:sp>
        <p:nvSpPr>
          <p:cNvPr id="95" name="AutoShape 31">
            <a:hlinkClick r:id="rId44" action="ppaction://hlinksldjump"/>
          </p:cNvPr>
          <p:cNvSpPr>
            <a:spLocks noChangeArrowheads="1"/>
          </p:cNvSpPr>
          <p:nvPr/>
        </p:nvSpPr>
        <p:spPr bwMode="auto">
          <a:xfrm>
            <a:off x="8188326" y="5116513"/>
            <a:ext cx="1031875"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73</a:t>
            </a:r>
          </a:p>
        </p:txBody>
      </p:sp>
      <p:sp>
        <p:nvSpPr>
          <p:cNvPr id="45" name="AutoShape 31">
            <a:hlinkClick r:id="rId45" action="ppaction://hlinksldjump"/>
          </p:cNvPr>
          <p:cNvSpPr>
            <a:spLocks noChangeArrowheads="1"/>
          </p:cNvSpPr>
          <p:nvPr/>
        </p:nvSpPr>
        <p:spPr bwMode="auto">
          <a:xfrm>
            <a:off x="8191501" y="5638800"/>
            <a:ext cx="1031875" cy="457200"/>
          </a:xfrm>
          <a:prstGeom prst="roundRect">
            <a:avLst>
              <a:gd name="adj" fmla="val 16667"/>
            </a:avLst>
          </a:prstGeom>
          <a:solidFill>
            <a:srgbClr val="669900"/>
          </a:solidFill>
          <a:ln w="9525">
            <a:solidFill>
              <a:schemeClr val="bg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a:solidFill>
                  <a:schemeClr val="bg1"/>
                </a:solidFill>
              </a:rPr>
              <a:t>Câu 74</a:t>
            </a:r>
          </a:p>
        </p:txBody>
      </p:sp>
      <p:sp>
        <p:nvSpPr>
          <p:cNvPr id="4141" name="Rectangle 45"/>
          <p:cNvSpPr>
            <a:spLocks noChangeArrowheads="1"/>
          </p:cNvSpPr>
          <p:nvPr/>
        </p:nvSpPr>
        <p:spPr bwMode="auto">
          <a:xfrm>
            <a:off x="3505200" y="152400"/>
            <a:ext cx="58674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b="1">
                <a:solidFill>
                  <a:srgbClr val="0070C0"/>
                </a:solidFill>
              </a:rPr>
              <a:t>SINH VIÊN TÔN ĐỨC THẮNG</a:t>
            </a:r>
          </a:p>
        </p:txBody>
      </p:sp>
    </p:spTree>
  </p:cSld>
  <p:clrMapOvr>
    <a:masterClrMapping/>
  </p:clrMapOvr>
  <p:transition spd="slow" advClick="0">
    <p:zoom/>
    <p:sndAc>
      <p:stSnd>
        <p:snd r:embed="rId2" name="bomb.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0486"/>
                                        </p:tgtEl>
                                        <p:attrNameLst>
                                          <p:attrName>style.visibility</p:attrName>
                                        </p:attrNameLst>
                                      </p:cBhvr>
                                      <p:to>
                                        <p:strVal val="visible"/>
                                      </p:to>
                                    </p:set>
                                  </p:childTnLst>
                                </p:cTn>
                              </p:par>
                              <p:par>
                                <p:cTn id="7" presetID="27" presetClass="entr" presetSubtype="0" repeatCount="indefinite" fill="hold" grpId="0" nodeType="withEffect">
                                  <p:stCondLst>
                                    <p:cond delay="0"/>
                                  </p:stCondLst>
                                  <p:iterate type="lt">
                                    <p:tmPct val="50000"/>
                                  </p:iterate>
                                  <p:childTnLst>
                                    <p:set>
                                      <p:cBhvr>
                                        <p:cTn id="8" dur="1" fill="hold">
                                          <p:stCondLst>
                                            <p:cond delay="0"/>
                                          </p:stCondLst>
                                        </p:cTn>
                                        <p:tgtEl>
                                          <p:spTgt spid="60485"/>
                                        </p:tgtEl>
                                        <p:attrNameLst>
                                          <p:attrName>style.visibility</p:attrName>
                                        </p:attrNameLst>
                                      </p:cBhvr>
                                      <p:to>
                                        <p:strVal val="visible"/>
                                      </p:to>
                                    </p:set>
                                    <p:anim calcmode="discrete" valueType="clr">
                                      <p:cBhvr override="childStyle">
                                        <p:cTn id="9" dur="80"/>
                                        <p:tgtEl>
                                          <p:spTgt spid="60485"/>
                                        </p:tgtEl>
                                        <p:attrNameLst>
                                          <p:attrName>style.color</p:attrName>
                                        </p:attrNameLst>
                                      </p:cBhvr>
                                      <p:tavLst>
                                        <p:tav tm="0">
                                          <p:val>
                                            <p:clrVal>
                                              <a:schemeClr val="accent2"/>
                                            </p:clrVal>
                                          </p:val>
                                        </p:tav>
                                        <p:tav tm="50000">
                                          <p:val>
                                            <p:clrVal>
                                              <a:schemeClr val="hlink"/>
                                            </p:clrVal>
                                          </p:val>
                                        </p:tav>
                                      </p:tavLst>
                                    </p:anim>
                                    <p:anim calcmode="discrete" valueType="clr">
                                      <p:cBhvr>
                                        <p:cTn id="10" dur="80"/>
                                        <p:tgtEl>
                                          <p:spTgt spid="60485"/>
                                        </p:tgtEl>
                                        <p:attrNameLst>
                                          <p:attrName>fillcolor</p:attrName>
                                        </p:attrNameLst>
                                      </p:cBhvr>
                                      <p:tavLst>
                                        <p:tav tm="0">
                                          <p:val>
                                            <p:clrVal>
                                              <a:schemeClr val="accent2"/>
                                            </p:clrVal>
                                          </p:val>
                                        </p:tav>
                                        <p:tav tm="50000">
                                          <p:val>
                                            <p:clrVal>
                                              <a:schemeClr val="hlink"/>
                                            </p:clrVal>
                                          </p:val>
                                        </p:tav>
                                      </p:tavLst>
                                    </p:anim>
                                    <p:set>
                                      <p:cBhvr>
                                        <p:cTn id="11" dur="80"/>
                                        <p:tgtEl>
                                          <p:spTgt spid="6048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60442"/>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60442"/>
                                        </p:tgtEl>
                                      </p:cBhvr>
                                    </p:animEffect>
                                    <p:set>
                                      <p:cBhvr>
                                        <p:cTn id="17" dur="1" fill="hold">
                                          <p:stCondLst>
                                            <p:cond delay="499"/>
                                          </p:stCondLst>
                                        </p:cTn>
                                        <p:tgtEl>
                                          <p:spTgt spid="60442"/>
                                        </p:tgtEl>
                                        <p:attrNameLst>
                                          <p:attrName>style.visibility</p:attrName>
                                        </p:attrNameLst>
                                      </p:cBhvr>
                                      <p:to>
                                        <p:strVal val="hidden"/>
                                      </p:to>
                                    </p:set>
                                  </p:childTnLst>
                                </p:cTn>
                              </p:par>
                            </p:childTnLst>
                          </p:cTn>
                        </p:par>
                      </p:childTnLst>
                    </p:cTn>
                  </p:par>
                </p:childTnLst>
              </p:cTn>
              <p:nextCondLst>
                <p:cond evt="onClick" delay="0">
                  <p:tgtEl>
                    <p:spTgt spid="60442"/>
                  </p:tgtEl>
                </p:cond>
              </p:nextCondLst>
            </p:seq>
            <p:seq concurrent="1" nextAc="seek">
              <p:cTn id="18" restart="whenNotActive" fill="hold" evtFilter="cancelBubble" nodeType="interactiveSeq">
                <p:stCondLst>
                  <p:cond evt="onClick" delay="0">
                    <p:tgtEl>
                      <p:spTgt spid="60443"/>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60443"/>
                                        </p:tgtEl>
                                      </p:cBhvr>
                                    </p:animEffect>
                                    <p:set>
                                      <p:cBhvr>
                                        <p:cTn id="23" dur="1" fill="hold">
                                          <p:stCondLst>
                                            <p:cond delay="499"/>
                                          </p:stCondLst>
                                        </p:cTn>
                                        <p:tgtEl>
                                          <p:spTgt spid="60443"/>
                                        </p:tgtEl>
                                        <p:attrNameLst>
                                          <p:attrName>style.visibility</p:attrName>
                                        </p:attrNameLst>
                                      </p:cBhvr>
                                      <p:to>
                                        <p:strVal val="hidden"/>
                                      </p:to>
                                    </p:set>
                                  </p:childTnLst>
                                </p:cTn>
                              </p:par>
                            </p:childTnLst>
                          </p:cTn>
                        </p:par>
                      </p:childTnLst>
                    </p:cTn>
                  </p:par>
                </p:childTnLst>
              </p:cTn>
              <p:nextCondLst>
                <p:cond evt="onClick" delay="0">
                  <p:tgtEl>
                    <p:spTgt spid="60443"/>
                  </p:tgtEl>
                </p:cond>
              </p:nextCondLst>
            </p:seq>
            <p:seq concurrent="1" nextAc="seek">
              <p:cTn id="24" restart="whenNotActive" fill="hold" evtFilter="cancelBubble" nodeType="interactiveSeq">
                <p:stCondLst>
                  <p:cond evt="onClick" delay="0">
                    <p:tgtEl>
                      <p:spTgt spid="60444"/>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5" presetClass="exit" presetSubtype="10" fill="hold" grpId="0" nodeType="clickEffect">
                                  <p:stCondLst>
                                    <p:cond delay="0"/>
                                  </p:stCondLst>
                                  <p:childTnLst>
                                    <p:animEffect transition="out" filter="checkerboard(across)">
                                      <p:cBhvr>
                                        <p:cTn id="28" dur="500"/>
                                        <p:tgtEl>
                                          <p:spTgt spid="60444"/>
                                        </p:tgtEl>
                                      </p:cBhvr>
                                    </p:animEffect>
                                    <p:set>
                                      <p:cBhvr>
                                        <p:cTn id="29" dur="1" fill="hold">
                                          <p:stCondLst>
                                            <p:cond delay="499"/>
                                          </p:stCondLst>
                                        </p:cTn>
                                        <p:tgtEl>
                                          <p:spTgt spid="60444"/>
                                        </p:tgtEl>
                                        <p:attrNameLst>
                                          <p:attrName>style.visibility</p:attrName>
                                        </p:attrNameLst>
                                      </p:cBhvr>
                                      <p:to>
                                        <p:strVal val="hidden"/>
                                      </p:to>
                                    </p:set>
                                  </p:childTnLst>
                                </p:cTn>
                              </p:par>
                            </p:childTnLst>
                          </p:cTn>
                        </p:par>
                      </p:childTnLst>
                    </p:cTn>
                  </p:par>
                </p:childTnLst>
              </p:cTn>
              <p:nextCondLst>
                <p:cond evt="onClick" delay="0">
                  <p:tgtEl>
                    <p:spTgt spid="60444"/>
                  </p:tgtEl>
                </p:cond>
              </p:nextCondLst>
            </p:seq>
            <p:seq concurrent="1" nextAc="seek">
              <p:cTn id="30" restart="whenNotActive" fill="hold" evtFilter="cancelBubble" nodeType="interactiveSeq">
                <p:stCondLst>
                  <p:cond evt="onClick" delay="0">
                    <p:tgtEl>
                      <p:spTgt spid="60447"/>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60447"/>
                                        </p:tgtEl>
                                      </p:cBhvr>
                                    </p:animEffect>
                                    <p:set>
                                      <p:cBhvr>
                                        <p:cTn id="35" dur="1" fill="hold">
                                          <p:stCondLst>
                                            <p:cond delay="499"/>
                                          </p:stCondLst>
                                        </p:cTn>
                                        <p:tgtEl>
                                          <p:spTgt spid="60447"/>
                                        </p:tgtEl>
                                        <p:attrNameLst>
                                          <p:attrName>style.visibility</p:attrName>
                                        </p:attrNameLst>
                                      </p:cBhvr>
                                      <p:to>
                                        <p:strVal val="hidden"/>
                                      </p:to>
                                    </p:set>
                                  </p:childTnLst>
                                </p:cTn>
                              </p:par>
                            </p:childTnLst>
                          </p:cTn>
                        </p:par>
                      </p:childTnLst>
                    </p:cTn>
                  </p:par>
                </p:childTnLst>
              </p:cTn>
              <p:nextCondLst>
                <p:cond evt="onClick" delay="0">
                  <p:tgtEl>
                    <p:spTgt spid="60447"/>
                  </p:tgtEl>
                </p:cond>
              </p:nextCondLst>
            </p:seq>
            <p:seq concurrent="1" nextAc="seek">
              <p:cTn id="36" restart="whenNotActive" fill="hold" evtFilter="cancelBubble" nodeType="interactiveSeq">
                <p:stCondLst>
                  <p:cond evt="onClick" delay="0">
                    <p:tgtEl>
                      <p:spTgt spid="60446"/>
                    </p:tgtEl>
                  </p:cond>
                </p:stCondLst>
                <p:endSync evt="end" delay="0">
                  <p:rtn val="all"/>
                </p:endSync>
                <p:childTnLst>
                  <p:par>
                    <p:cTn id="37" fill="hold" nodeType="clickPar">
                      <p:stCondLst>
                        <p:cond delay="0"/>
                      </p:stCondLst>
                      <p:childTnLst>
                        <p:par>
                          <p:cTn id="38" fill="hold" nodeType="withGroup">
                            <p:stCondLst>
                              <p:cond delay="0"/>
                            </p:stCondLst>
                            <p:childTnLst>
                              <p:par>
                                <p:cTn id="39" presetID="5" presetClass="exit" presetSubtype="10" fill="hold" grpId="0" nodeType="clickEffect">
                                  <p:stCondLst>
                                    <p:cond delay="0"/>
                                  </p:stCondLst>
                                  <p:childTnLst>
                                    <p:animEffect transition="out" filter="checkerboard(across)">
                                      <p:cBhvr>
                                        <p:cTn id="40" dur="500"/>
                                        <p:tgtEl>
                                          <p:spTgt spid="60446"/>
                                        </p:tgtEl>
                                      </p:cBhvr>
                                    </p:animEffect>
                                    <p:set>
                                      <p:cBhvr>
                                        <p:cTn id="41" dur="1" fill="hold">
                                          <p:stCondLst>
                                            <p:cond delay="499"/>
                                          </p:stCondLst>
                                        </p:cTn>
                                        <p:tgtEl>
                                          <p:spTgt spid="60446"/>
                                        </p:tgtEl>
                                        <p:attrNameLst>
                                          <p:attrName>style.visibility</p:attrName>
                                        </p:attrNameLst>
                                      </p:cBhvr>
                                      <p:to>
                                        <p:strVal val="hidden"/>
                                      </p:to>
                                    </p:set>
                                  </p:childTnLst>
                                </p:cTn>
                              </p:par>
                            </p:childTnLst>
                          </p:cTn>
                        </p:par>
                      </p:childTnLst>
                    </p:cTn>
                  </p:par>
                </p:childTnLst>
              </p:cTn>
              <p:nextCondLst>
                <p:cond evt="onClick" delay="0">
                  <p:tgtEl>
                    <p:spTgt spid="60446"/>
                  </p:tgtEl>
                </p:cond>
              </p:nextCondLst>
            </p:seq>
            <p:seq concurrent="1" nextAc="seek">
              <p:cTn id="42" restart="whenNotActive" fill="hold" evtFilter="cancelBubble" nodeType="interactiveSeq">
                <p:stCondLst>
                  <p:cond evt="onClick" delay="0">
                    <p:tgtEl>
                      <p:spTgt spid="60445"/>
                    </p:tgtEl>
                  </p:cond>
                </p:stCondLst>
                <p:endSync evt="end" delay="0">
                  <p:rtn val="all"/>
                </p:endSync>
                <p:childTnLst>
                  <p:par>
                    <p:cTn id="43" fill="hold" nodeType="clickPar">
                      <p:stCondLst>
                        <p:cond delay="0"/>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60445"/>
                                        </p:tgtEl>
                                      </p:cBhvr>
                                    </p:animEffect>
                                    <p:set>
                                      <p:cBhvr>
                                        <p:cTn id="47" dur="1" fill="hold">
                                          <p:stCondLst>
                                            <p:cond delay="499"/>
                                          </p:stCondLst>
                                        </p:cTn>
                                        <p:tgtEl>
                                          <p:spTgt spid="60445"/>
                                        </p:tgtEl>
                                        <p:attrNameLst>
                                          <p:attrName>style.visibility</p:attrName>
                                        </p:attrNameLst>
                                      </p:cBhvr>
                                      <p:to>
                                        <p:strVal val="hidden"/>
                                      </p:to>
                                    </p:set>
                                  </p:childTnLst>
                                </p:cTn>
                              </p:par>
                            </p:childTnLst>
                          </p:cTn>
                        </p:par>
                      </p:childTnLst>
                    </p:cTn>
                  </p:par>
                </p:childTnLst>
              </p:cTn>
              <p:nextCondLst>
                <p:cond evt="onClick" delay="0">
                  <p:tgtEl>
                    <p:spTgt spid="60445"/>
                  </p:tgtEl>
                </p:cond>
              </p:nextCondLst>
            </p:seq>
            <p:seq concurrent="1" nextAc="seek">
              <p:cTn id="48" restart="whenNotActive" fill="hold" evtFilter="cancelBubble" nodeType="interactiveSeq">
                <p:stCondLst>
                  <p:cond evt="onClick" delay="0">
                    <p:tgtEl>
                      <p:spTgt spid="60424"/>
                    </p:tgtEl>
                  </p:cond>
                </p:stCondLst>
                <p:endSync evt="end" delay="0">
                  <p:rtn val="all"/>
                </p:endSync>
                <p:childTnLst>
                  <p:par>
                    <p:cTn id="49" fill="hold" nodeType="clickPar">
                      <p:stCondLst>
                        <p:cond delay="0"/>
                      </p:stCondLst>
                      <p:childTnLst>
                        <p:par>
                          <p:cTn id="50" fill="hold" nodeType="withGroup">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60424"/>
                                        </p:tgtEl>
                                      </p:cBhvr>
                                    </p:animEffect>
                                    <p:set>
                                      <p:cBhvr>
                                        <p:cTn id="53" dur="1" fill="hold">
                                          <p:stCondLst>
                                            <p:cond delay="499"/>
                                          </p:stCondLst>
                                        </p:cTn>
                                        <p:tgtEl>
                                          <p:spTgt spid="60424"/>
                                        </p:tgtEl>
                                        <p:attrNameLst>
                                          <p:attrName>style.visibility</p:attrName>
                                        </p:attrNameLst>
                                      </p:cBhvr>
                                      <p:to>
                                        <p:strVal val="hidden"/>
                                      </p:to>
                                    </p:set>
                                  </p:childTnLst>
                                </p:cTn>
                              </p:par>
                            </p:childTnLst>
                          </p:cTn>
                        </p:par>
                      </p:childTnLst>
                    </p:cTn>
                  </p:par>
                </p:childTnLst>
              </p:cTn>
              <p:nextCondLst>
                <p:cond evt="onClick" delay="0">
                  <p:tgtEl>
                    <p:spTgt spid="60424"/>
                  </p:tgtEl>
                </p:cond>
              </p:nextCondLst>
            </p:seq>
            <p:seq concurrent="1" nextAc="seek">
              <p:cTn id="54" restart="whenNotActive" fill="hold" evtFilter="cancelBubble" nodeType="interactiveSeq">
                <p:stCondLst>
                  <p:cond evt="onClick" delay="0">
                    <p:tgtEl>
                      <p:spTgt spid="60425"/>
                    </p:tgtEl>
                  </p:cond>
                </p:stCondLst>
                <p:endSync evt="end" delay="0">
                  <p:rtn val="all"/>
                </p:endSync>
                <p:childTnLst>
                  <p:par>
                    <p:cTn id="55" fill="hold" nodeType="clickPar">
                      <p:stCondLst>
                        <p:cond delay="0"/>
                      </p:stCondLst>
                      <p:childTnLst>
                        <p:par>
                          <p:cTn id="56" fill="hold" nodeType="withGroup">
                            <p:stCondLst>
                              <p:cond delay="0"/>
                            </p:stCondLst>
                            <p:childTnLst>
                              <p:par>
                                <p:cTn id="57" presetID="5" presetClass="exit" presetSubtype="10" fill="hold" grpId="0" nodeType="clickEffect">
                                  <p:stCondLst>
                                    <p:cond delay="0"/>
                                  </p:stCondLst>
                                  <p:childTnLst>
                                    <p:animEffect transition="out" filter="checkerboard(across)">
                                      <p:cBhvr>
                                        <p:cTn id="58" dur="500"/>
                                        <p:tgtEl>
                                          <p:spTgt spid="60425"/>
                                        </p:tgtEl>
                                      </p:cBhvr>
                                    </p:animEffect>
                                    <p:set>
                                      <p:cBhvr>
                                        <p:cTn id="59" dur="1" fill="hold">
                                          <p:stCondLst>
                                            <p:cond delay="499"/>
                                          </p:stCondLst>
                                        </p:cTn>
                                        <p:tgtEl>
                                          <p:spTgt spid="60425"/>
                                        </p:tgtEl>
                                        <p:attrNameLst>
                                          <p:attrName>style.visibility</p:attrName>
                                        </p:attrNameLst>
                                      </p:cBhvr>
                                      <p:to>
                                        <p:strVal val="hidden"/>
                                      </p:to>
                                    </p:set>
                                  </p:childTnLst>
                                </p:cTn>
                              </p:par>
                            </p:childTnLst>
                          </p:cTn>
                        </p:par>
                      </p:childTnLst>
                    </p:cTn>
                  </p:par>
                </p:childTnLst>
              </p:cTn>
              <p:nextCondLst>
                <p:cond evt="onClick" delay="0">
                  <p:tgtEl>
                    <p:spTgt spid="60425"/>
                  </p:tgtEl>
                </p:cond>
              </p:nextCondLst>
            </p:seq>
            <p:seq concurrent="1" nextAc="seek">
              <p:cTn id="60" restart="whenNotActive" fill="hold" evtFilter="cancelBubble" nodeType="interactiveSeq">
                <p:stCondLst>
                  <p:cond evt="onClick" delay="0">
                    <p:tgtEl>
                      <p:spTgt spid="60426"/>
                    </p:tgtEl>
                  </p:cond>
                </p:stCondLst>
                <p:endSync evt="end" delay="0">
                  <p:rtn val="all"/>
                </p:endSync>
                <p:childTnLst>
                  <p:par>
                    <p:cTn id="61" fill="hold" nodeType="clickPar">
                      <p:stCondLst>
                        <p:cond delay="0"/>
                      </p:stCondLst>
                      <p:childTnLst>
                        <p:par>
                          <p:cTn id="62" fill="hold" nodeType="withGroup">
                            <p:stCondLst>
                              <p:cond delay="0"/>
                            </p:stCondLst>
                            <p:childTnLst>
                              <p:par>
                                <p:cTn id="63" presetID="5" presetClass="exit" presetSubtype="10" fill="hold" grpId="0" nodeType="clickEffect">
                                  <p:stCondLst>
                                    <p:cond delay="0"/>
                                  </p:stCondLst>
                                  <p:childTnLst>
                                    <p:animEffect transition="out" filter="checkerboard(across)">
                                      <p:cBhvr>
                                        <p:cTn id="64" dur="500"/>
                                        <p:tgtEl>
                                          <p:spTgt spid="60426"/>
                                        </p:tgtEl>
                                      </p:cBhvr>
                                    </p:animEffect>
                                    <p:set>
                                      <p:cBhvr>
                                        <p:cTn id="65" dur="1" fill="hold">
                                          <p:stCondLst>
                                            <p:cond delay="499"/>
                                          </p:stCondLst>
                                        </p:cTn>
                                        <p:tgtEl>
                                          <p:spTgt spid="60426"/>
                                        </p:tgtEl>
                                        <p:attrNameLst>
                                          <p:attrName>style.visibility</p:attrName>
                                        </p:attrNameLst>
                                      </p:cBhvr>
                                      <p:to>
                                        <p:strVal val="hidden"/>
                                      </p:to>
                                    </p:set>
                                  </p:childTnLst>
                                </p:cTn>
                              </p:par>
                            </p:childTnLst>
                          </p:cTn>
                        </p:par>
                      </p:childTnLst>
                    </p:cTn>
                  </p:par>
                </p:childTnLst>
              </p:cTn>
              <p:nextCondLst>
                <p:cond evt="onClick" delay="0">
                  <p:tgtEl>
                    <p:spTgt spid="60426"/>
                  </p:tgtEl>
                </p:cond>
              </p:nextCondLst>
            </p:seq>
            <p:seq concurrent="1" nextAc="seek">
              <p:cTn id="66" restart="whenNotActive" fill="hold" evtFilter="cancelBubble" nodeType="interactiveSeq">
                <p:stCondLst>
                  <p:cond evt="onClick" delay="0">
                    <p:tgtEl>
                      <p:spTgt spid="60430"/>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5" presetClass="exit" presetSubtype="10" fill="hold" grpId="0" nodeType="clickEffect">
                                  <p:stCondLst>
                                    <p:cond delay="0"/>
                                  </p:stCondLst>
                                  <p:childTnLst>
                                    <p:animEffect transition="out" filter="checkerboard(across)">
                                      <p:cBhvr>
                                        <p:cTn id="70" dur="500"/>
                                        <p:tgtEl>
                                          <p:spTgt spid="60430"/>
                                        </p:tgtEl>
                                      </p:cBhvr>
                                    </p:animEffect>
                                    <p:set>
                                      <p:cBhvr>
                                        <p:cTn id="71" dur="1" fill="hold">
                                          <p:stCondLst>
                                            <p:cond delay="499"/>
                                          </p:stCondLst>
                                        </p:cTn>
                                        <p:tgtEl>
                                          <p:spTgt spid="60430"/>
                                        </p:tgtEl>
                                        <p:attrNameLst>
                                          <p:attrName>style.visibility</p:attrName>
                                        </p:attrNameLst>
                                      </p:cBhvr>
                                      <p:to>
                                        <p:strVal val="hidden"/>
                                      </p:to>
                                    </p:set>
                                  </p:childTnLst>
                                </p:cTn>
                              </p:par>
                            </p:childTnLst>
                          </p:cTn>
                        </p:par>
                      </p:childTnLst>
                    </p:cTn>
                  </p:par>
                </p:childTnLst>
              </p:cTn>
              <p:nextCondLst>
                <p:cond evt="onClick" delay="0">
                  <p:tgtEl>
                    <p:spTgt spid="60430"/>
                  </p:tgtEl>
                </p:cond>
              </p:nextCondLst>
            </p:seq>
            <p:seq concurrent="1" nextAc="seek">
              <p:cTn id="72" restart="whenNotActive" fill="hold" evtFilter="cancelBubble" nodeType="interactiveSeq">
                <p:stCondLst>
                  <p:cond evt="onClick" delay="0">
                    <p:tgtEl>
                      <p:spTgt spid="60428"/>
                    </p:tgtEl>
                  </p:cond>
                </p:stCondLst>
                <p:endSync evt="end" delay="0">
                  <p:rtn val="all"/>
                </p:endSync>
                <p:childTnLst>
                  <p:par>
                    <p:cTn id="73" fill="hold" nodeType="clickPar">
                      <p:stCondLst>
                        <p:cond delay="0"/>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60428"/>
                                        </p:tgtEl>
                                      </p:cBhvr>
                                    </p:animEffect>
                                    <p:set>
                                      <p:cBhvr>
                                        <p:cTn id="77" dur="1" fill="hold">
                                          <p:stCondLst>
                                            <p:cond delay="499"/>
                                          </p:stCondLst>
                                        </p:cTn>
                                        <p:tgtEl>
                                          <p:spTgt spid="60428"/>
                                        </p:tgtEl>
                                        <p:attrNameLst>
                                          <p:attrName>style.visibility</p:attrName>
                                        </p:attrNameLst>
                                      </p:cBhvr>
                                      <p:to>
                                        <p:strVal val="hidden"/>
                                      </p:to>
                                    </p:set>
                                  </p:childTnLst>
                                </p:cTn>
                              </p:par>
                            </p:childTnLst>
                          </p:cTn>
                        </p:par>
                      </p:childTnLst>
                    </p:cTn>
                  </p:par>
                </p:childTnLst>
              </p:cTn>
              <p:nextCondLst>
                <p:cond evt="onClick" delay="0">
                  <p:tgtEl>
                    <p:spTgt spid="60428"/>
                  </p:tgtEl>
                </p:cond>
              </p:nextCondLst>
            </p:seq>
            <p:seq concurrent="1" nextAc="seek">
              <p:cTn id="78" restart="whenNotActive" fill="hold" evtFilter="cancelBubble" nodeType="interactiveSeq">
                <p:stCondLst>
                  <p:cond evt="onClick" delay="0">
                    <p:tgtEl>
                      <p:spTgt spid="60427"/>
                    </p:tgtEl>
                  </p:cond>
                </p:stCondLst>
                <p:endSync evt="end" delay="0">
                  <p:rtn val="all"/>
                </p:endSync>
                <p:childTnLst>
                  <p:par>
                    <p:cTn id="79" fill="hold" nodeType="clickPar">
                      <p:stCondLst>
                        <p:cond delay="0"/>
                      </p:stCondLst>
                      <p:childTnLst>
                        <p:par>
                          <p:cTn id="80" fill="hold" nodeType="withGroup">
                            <p:stCondLst>
                              <p:cond delay="0"/>
                            </p:stCondLst>
                            <p:childTnLst>
                              <p:par>
                                <p:cTn id="81" presetID="5" presetClass="exit" presetSubtype="10" fill="hold" grpId="0" nodeType="clickEffect">
                                  <p:stCondLst>
                                    <p:cond delay="0"/>
                                  </p:stCondLst>
                                  <p:childTnLst>
                                    <p:animEffect transition="out" filter="checkerboard(across)">
                                      <p:cBhvr>
                                        <p:cTn id="82" dur="500"/>
                                        <p:tgtEl>
                                          <p:spTgt spid="60427"/>
                                        </p:tgtEl>
                                      </p:cBhvr>
                                    </p:animEffect>
                                    <p:set>
                                      <p:cBhvr>
                                        <p:cTn id="83" dur="1" fill="hold">
                                          <p:stCondLst>
                                            <p:cond delay="499"/>
                                          </p:stCondLst>
                                        </p:cTn>
                                        <p:tgtEl>
                                          <p:spTgt spid="60427"/>
                                        </p:tgtEl>
                                        <p:attrNameLst>
                                          <p:attrName>style.visibility</p:attrName>
                                        </p:attrNameLst>
                                      </p:cBhvr>
                                      <p:to>
                                        <p:strVal val="hidden"/>
                                      </p:to>
                                    </p:set>
                                  </p:childTnLst>
                                </p:cTn>
                              </p:par>
                            </p:childTnLst>
                          </p:cTn>
                        </p:par>
                      </p:childTnLst>
                    </p:cTn>
                  </p:par>
                </p:childTnLst>
              </p:cTn>
              <p:nextCondLst>
                <p:cond evt="onClick" delay="0">
                  <p:tgtEl>
                    <p:spTgt spid="60427"/>
                  </p:tgtEl>
                </p:cond>
              </p:nextCondLst>
            </p:seq>
            <p:seq concurrent="1" nextAc="seek">
              <p:cTn id="84" restart="whenNotActive" fill="hold" evtFilter="cancelBubble" nodeType="interactiveSeq">
                <p:stCondLst>
                  <p:cond evt="onClick" delay="0">
                    <p:tgtEl>
                      <p:spTgt spid="60429"/>
                    </p:tgtEl>
                  </p:cond>
                </p:stCondLst>
                <p:endSync evt="end" delay="0">
                  <p:rtn val="all"/>
                </p:endSync>
                <p:childTnLst>
                  <p:par>
                    <p:cTn id="85" fill="hold" nodeType="clickPar">
                      <p:stCondLst>
                        <p:cond delay="0"/>
                      </p:stCondLst>
                      <p:childTnLst>
                        <p:par>
                          <p:cTn id="86" fill="hold" nodeType="withGroup">
                            <p:stCondLst>
                              <p:cond delay="0"/>
                            </p:stCondLst>
                            <p:childTnLst>
                              <p:par>
                                <p:cTn id="87" presetID="5" presetClass="exit" presetSubtype="10" fill="hold" grpId="0" nodeType="clickEffect">
                                  <p:stCondLst>
                                    <p:cond delay="0"/>
                                  </p:stCondLst>
                                  <p:childTnLst>
                                    <p:animEffect transition="out" filter="checkerboard(across)">
                                      <p:cBhvr>
                                        <p:cTn id="88" dur="500"/>
                                        <p:tgtEl>
                                          <p:spTgt spid="60429"/>
                                        </p:tgtEl>
                                      </p:cBhvr>
                                    </p:animEffect>
                                    <p:set>
                                      <p:cBhvr>
                                        <p:cTn id="89" dur="1" fill="hold">
                                          <p:stCondLst>
                                            <p:cond delay="499"/>
                                          </p:stCondLst>
                                        </p:cTn>
                                        <p:tgtEl>
                                          <p:spTgt spid="60429"/>
                                        </p:tgtEl>
                                        <p:attrNameLst>
                                          <p:attrName>style.visibility</p:attrName>
                                        </p:attrNameLst>
                                      </p:cBhvr>
                                      <p:to>
                                        <p:strVal val="hidden"/>
                                      </p:to>
                                    </p:set>
                                  </p:childTnLst>
                                </p:cTn>
                              </p:par>
                            </p:childTnLst>
                          </p:cTn>
                        </p:par>
                      </p:childTnLst>
                    </p:cTn>
                  </p:par>
                </p:childTnLst>
              </p:cTn>
              <p:nextCondLst>
                <p:cond evt="onClick" delay="0">
                  <p:tgtEl>
                    <p:spTgt spid="60429"/>
                  </p:tgtEl>
                </p:cond>
              </p:nextCondLst>
            </p:seq>
            <p:seq concurrent="1" nextAc="seek">
              <p:cTn id="90" restart="whenNotActive" fill="hold" evtFilter="cancelBubble" nodeType="interactiveSeq">
                <p:stCondLst>
                  <p:cond evt="onClick" delay="0">
                    <p:tgtEl>
                      <p:spTgt spid="60431"/>
                    </p:tgtEl>
                  </p:cond>
                </p:stCondLst>
                <p:endSync evt="end" delay="0">
                  <p:rtn val="all"/>
                </p:endSync>
                <p:childTnLst>
                  <p:par>
                    <p:cTn id="91" fill="hold" nodeType="clickPar">
                      <p:stCondLst>
                        <p:cond delay="0"/>
                      </p:stCondLst>
                      <p:childTnLst>
                        <p:par>
                          <p:cTn id="92" fill="hold" nodeType="withGroup">
                            <p:stCondLst>
                              <p:cond delay="0"/>
                            </p:stCondLst>
                            <p:childTnLst>
                              <p:par>
                                <p:cTn id="93" presetID="5" presetClass="exit" presetSubtype="10" fill="hold" grpId="0" nodeType="clickEffect">
                                  <p:stCondLst>
                                    <p:cond delay="0"/>
                                  </p:stCondLst>
                                  <p:childTnLst>
                                    <p:animEffect transition="out" filter="checkerboard(across)">
                                      <p:cBhvr>
                                        <p:cTn id="94" dur="500"/>
                                        <p:tgtEl>
                                          <p:spTgt spid="60431"/>
                                        </p:tgtEl>
                                      </p:cBhvr>
                                    </p:animEffect>
                                    <p:set>
                                      <p:cBhvr>
                                        <p:cTn id="95" dur="1" fill="hold">
                                          <p:stCondLst>
                                            <p:cond delay="499"/>
                                          </p:stCondLst>
                                        </p:cTn>
                                        <p:tgtEl>
                                          <p:spTgt spid="60431"/>
                                        </p:tgtEl>
                                        <p:attrNameLst>
                                          <p:attrName>style.visibility</p:attrName>
                                        </p:attrNameLst>
                                      </p:cBhvr>
                                      <p:to>
                                        <p:strVal val="hidden"/>
                                      </p:to>
                                    </p:set>
                                  </p:childTnLst>
                                </p:cTn>
                              </p:par>
                            </p:childTnLst>
                          </p:cTn>
                        </p:par>
                      </p:childTnLst>
                    </p:cTn>
                  </p:par>
                </p:childTnLst>
              </p:cTn>
              <p:nextCondLst>
                <p:cond evt="onClick" delay="0">
                  <p:tgtEl>
                    <p:spTgt spid="60431"/>
                  </p:tgtEl>
                </p:cond>
              </p:nextCondLst>
            </p:seq>
            <p:seq concurrent="1" nextAc="seek">
              <p:cTn id="96" restart="whenNotActive" fill="hold" evtFilter="cancelBubble" nodeType="interactiveSeq">
                <p:stCondLst>
                  <p:cond evt="onClick" delay="0">
                    <p:tgtEl>
                      <p:spTgt spid="60432"/>
                    </p:tgtEl>
                  </p:cond>
                </p:stCondLst>
                <p:endSync evt="end" delay="0">
                  <p:rtn val="all"/>
                </p:endSync>
                <p:childTnLst>
                  <p:par>
                    <p:cTn id="97" fill="hold" nodeType="clickPar">
                      <p:stCondLst>
                        <p:cond delay="0"/>
                      </p:stCondLst>
                      <p:childTnLst>
                        <p:par>
                          <p:cTn id="98" fill="hold" nodeType="withGroup">
                            <p:stCondLst>
                              <p:cond delay="0"/>
                            </p:stCondLst>
                            <p:childTnLst>
                              <p:par>
                                <p:cTn id="99" presetID="5" presetClass="exit" presetSubtype="10" fill="hold" grpId="0" nodeType="clickEffect">
                                  <p:stCondLst>
                                    <p:cond delay="0"/>
                                  </p:stCondLst>
                                  <p:childTnLst>
                                    <p:animEffect transition="out" filter="checkerboard(across)">
                                      <p:cBhvr>
                                        <p:cTn id="100" dur="500"/>
                                        <p:tgtEl>
                                          <p:spTgt spid="60432"/>
                                        </p:tgtEl>
                                      </p:cBhvr>
                                    </p:animEffect>
                                    <p:set>
                                      <p:cBhvr>
                                        <p:cTn id="101" dur="1" fill="hold">
                                          <p:stCondLst>
                                            <p:cond delay="499"/>
                                          </p:stCondLst>
                                        </p:cTn>
                                        <p:tgtEl>
                                          <p:spTgt spid="60432"/>
                                        </p:tgtEl>
                                        <p:attrNameLst>
                                          <p:attrName>style.visibility</p:attrName>
                                        </p:attrNameLst>
                                      </p:cBhvr>
                                      <p:to>
                                        <p:strVal val="hidden"/>
                                      </p:to>
                                    </p:set>
                                  </p:childTnLst>
                                </p:cTn>
                              </p:par>
                            </p:childTnLst>
                          </p:cTn>
                        </p:par>
                      </p:childTnLst>
                    </p:cTn>
                  </p:par>
                </p:childTnLst>
              </p:cTn>
              <p:nextCondLst>
                <p:cond evt="onClick" delay="0">
                  <p:tgtEl>
                    <p:spTgt spid="60432"/>
                  </p:tgtEl>
                </p:cond>
              </p:nextCondLst>
            </p:seq>
            <p:seq concurrent="1" nextAc="seek">
              <p:cTn id="102" restart="whenNotActive" fill="hold" evtFilter="cancelBubble" nodeType="interactiveSeq">
                <p:stCondLst>
                  <p:cond evt="onClick" delay="0">
                    <p:tgtEl>
                      <p:spTgt spid="60435"/>
                    </p:tgtEl>
                  </p:cond>
                </p:stCondLst>
                <p:endSync evt="end" delay="0">
                  <p:rtn val="all"/>
                </p:endSync>
                <p:childTnLst>
                  <p:par>
                    <p:cTn id="103" fill="hold" nodeType="clickPar">
                      <p:stCondLst>
                        <p:cond delay="0"/>
                      </p:stCondLst>
                      <p:childTnLst>
                        <p:par>
                          <p:cTn id="104" fill="hold" nodeType="withGroup">
                            <p:stCondLst>
                              <p:cond delay="0"/>
                            </p:stCondLst>
                            <p:childTnLst>
                              <p:par>
                                <p:cTn id="105" presetID="5" presetClass="exit" presetSubtype="10" fill="hold" grpId="0" nodeType="clickEffect">
                                  <p:stCondLst>
                                    <p:cond delay="0"/>
                                  </p:stCondLst>
                                  <p:childTnLst>
                                    <p:animEffect transition="out" filter="checkerboard(across)">
                                      <p:cBhvr>
                                        <p:cTn id="106" dur="500"/>
                                        <p:tgtEl>
                                          <p:spTgt spid="60435"/>
                                        </p:tgtEl>
                                      </p:cBhvr>
                                    </p:animEffect>
                                    <p:set>
                                      <p:cBhvr>
                                        <p:cTn id="107" dur="1" fill="hold">
                                          <p:stCondLst>
                                            <p:cond delay="499"/>
                                          </p:stCondLst>
                                        </p:cTn>
                                        <p:tgtEl>
                                          <p:spTgt spid="60435"/>
                                        </p:tgtEl>
                                        <p:attrNameLst>
                                          <p:attrName>style.visibility</p:attrName>
                                        </p:attrNameLst>
                                      </p:cBhvr>
                                      <p:to>
                                        <p:strVal val="hidden"/>
                                      </p:to>
                                    </p:set>
                                  </p:childTnLst>
                                </p:cTn>
                              </p:par>
                            </p:childTnLst>
                          </p:cTn>
                        </p:par>
                      </p:childTnLst>
                    </p:cTn>
                  </p:par>
                </p:childTnLst>
              </p:cTn>
              <p:nextCondLst>
                <p:cond evt="onClick" delay="0">
                  <p:tgtEl>
                    <p:spTgt spid="60435"/>
                  </p:tgtEl>
                </p:cond>
              </p:nextCondLst>
            </p:seq>
            <p:seq concurrent="1" nextAc="seek">
              <p:cTn id="108" restart="whenNotActive" fill="hold" evtFilter="cancelBubble" nodeType="interactiveSeq">
                <p:stCondLst>
                  <p:cond evt="onClick" delay="0">
                    <p:tgtEl>
                      <p:spTgt spid="60434"/>
                    </p:tgtEl>
                  </p:cond>
                </p:stCondLst>
                <p:endSync evt="end" delay="0">
                  <p:rtn val="all"/>
                </p:endSync>
                <p:childTnLst>
                  <p:par>
                    <p:cTn id="109" fill="hold" nodeType="clickPar">
                      <p:stCondLst>
                        <p:cond delay="0"/>
                      </p:stCondLst>
                      <p:childTnLst>
                        <p:par>
                          <p:cTn id="110" fill="hold" nodeType="withGroup">
                            <p:stCondLst>
                              <p:cond delay="0"/>
                            </p:stCondLst>
                            <p:childTnLst>
                              <p:par>
                                <p:cTn id="111" presetID="5" presetClass="exit" presetSubtype="10" fill="hold" grpId="0" nodeType="clickEffect">
                                  <p:stCondLst>
                                    <p:cond delay="0"/>
                                  </p:stCondLst>
                                  <p:childTnLst>
                                    <p:animEffect transition="out" filter="checkerboard(across)">
                                      <p:cBhvr>
                                        <p:cTn id="112" dur="500"/>
                                        <p:tgtEl>
                                          <p:spTgt spid="60434"/>
                                        </p:tgtEl>
                                      </p:cBhvr>
                                    </p:animEffect>
                                    <p:set>
                                      <p:cBhvr>
                                        <p:cTn id="113" dur="1" fill="hold">
                                          <p:stCondLst>
                                            <p:cond delay="499"/>
                                          </p:stCondLst>
                                        </p:cTn>
                                        <p:tgtEl>
                                          <p:spTgt spid="60434"/>
                                        </p:tgtEl>
                                        <p:attrNameLst>
                                          <p:attrName>style.visibility</p:attrName>
                                        </p:attrNameLst>
                                      </p:cBhvr>
                                      <p:to>
                                        <p:strVal val="hidden"/>
                                      </p:to>
                                    </p:set>
                                  </p:childTnLst>
                                </p:cTn>
                              </p:par>
                            </p:childTnLst>
                          </p:cTn>
                        </p:par>
                      </p:childTnLst>
                    </p:cTn>
                  </p:par>
                </p:childTnLst>
              </p:cTn>
              <p:nextCondLst>
                <p:cond evt="onClick" delay="0">
                  <p:tgtEl>
                    <p:spTgt spid="60434"/>
                  </p:tgtEl>
                </p:cond>
              </p:nextCondLst>
            </p:seq>
            <p:seq concurrent="1" nextAc="seek">
              <p:cTn id="114" restart="whenNotActive" fill="hold" evtFilter="cancelBubble" nodeType="interactiveSeq">
                <p:stCondLst>
                  <p:cond evt="onClick" delay="0">
                    <p:tgtEl>
                      <p:spTgt spid="60433"/>
                    </p:tgtEl>
                  </p:cond>
                </p:stCondLst>
                <p:endSync evt="end" delay="0">
                  <p:rtn val="all"/>
                </p:endSync>
                <p:childTnLst>
                  <p:par>
                    <p:cTn id="115" fill="hold" nodeType="clickPar">
                      <p:stCondLst>
                        <p:cond delay="0"/>
                      </p:stCondLst>
                      <p:childTnLst>
                        <p:par>
                          <p:cTn id="116" fill="hold" nodeType="withGroup">
                            <p:stCondLst>
                              <p:cond delay="0"/>
                            </p:stCondLst>
                            <p:childTnLst>
                              <p:par>
                                <p:cTn id="117" presetID="5" presetClass="exit" presetSubtype="10" fill="hold" grpId="0" nodeType="clickEffect">
                                  <p:stCondLst>
                                    <p:cond delay="0"/>
                                  </p:stCondLst>
                                  <p:childTnLst>
                                    <p:animEffect transition="out" filter="checkerboard(across)">
                                      <p:cBhvr>
                                        <p:cTn id="118" dur="500"/>
                                        <p:tgtEl>
                                          <p:spTgt spid="60433"/>
                                        </p:tgtEl>
                                      </p:cBhvr>
                                    </p:animEffect>
                                    <p:set>
                                      <p:cBhvr>
                                        <p:cTn id="119" dur="1" fill="hold">
                                          <p:stCondLst>
                                            <p:cond delay="499"/>
                                          </p:stCondLst>
                                        </p:cTn>
                                        <p:tgtEl>
                                          <p:spTgt spid="60433"/>
                                        </p:tgtEl>
                                        <p:attrNameLst>
                                          <p:attrName>style.visibility</p:attrName>
                                        </p:attrNameLst>
                                      </p:cBhvr>
                                      <p:to>
                                        <p:strVal val="hidden"/>
                                      </p:to>
                                    </p:set>
                                  </p:childTnLst>
                                </p:cTn>
                              </p:par>
                            </p:childTnLst>
                          </p:cTn>
                        </p:par>
                      </p:childTnLst>
                    </p:cTn>
                  </p:par>
                </p:childTnLst>
              </p:cTn>
              <p:nextCondLst>
                <p:cond evt="onClick" delay="0">
                  <p:tgtEl>
                    <p:spTgt spid="60433"/>
                  </p:tgtEl>
                </p:cond>
              </p:nextCondLst>
            </p:seq>
            <p:seq concurrent="1" nextAc="seek">
              <p:cTn id="120" restart="whenNotActive" fill="hold" evtFilter="cancelBubble" nodeType="interactiveSeq">
                <p:stCondLst>
                  <p:cond evt="onClick" delay="0">
                    <p:tgtEl>
                      <p:spTgt spid="60436"/>
                    </p:tgtEl>
                  </p:cond>
                </p:stCondLst>
                <p:endSync evt="end" delay="0">
                  <p:rtn val="all"/>
                </p:endSync>
                <p:childTnLst>
                  <p:par>
                    <p:cTn id="121" fill="hold" nodeType="clickPar">
                      <p:stCondLst>
                        <p:cond delay="0"/>
                      </p:stCondLst>
                      <p:childTnLst>
                        <p:par>
                          <p:cTn id="122" fill="hold" nodeType="withGroup">
                            <p:stCondLst>
                              <p:cond delay="0"/>
                            </p:stCondLst>
                            <p:childTnLst>
                              <p:par>
                                <p:cTn id="123" presetID="5" presetClass="exit" presetSubtype="10" fill="hold" grpId="0" nodeType="clickEffect">
                                  <p:stCondLst>
                                    <p:cond delay="0"/>
                                  </p:stCondLst>
                                  <p:childTnLst>
                                    <p:animEffect transition="out" filter="checkerboard(across)">
                                      <p:cBhvr>
                                        <p:cTn id="124" dur="500"/>
                                        <p:tgtEl>
                                          <p:spTgt spid="60436"/>
                                        </p:tgtEl>
                                      </p:cBhvr>
                                    </p:animEffect>
                                    <p:set>
                                      <p:cBhvr>
                                        <p:cTn id="125" dur="1" fill="hold">
                                          <p:stCondLst>
                                            <p:cond delay="499"/>
                                          </p:stCondLst>
                                        </p:cTn>
                                        <p:tgtEl>
                                          <p:spTgt spid="60436"/>
                                        </p:tgtEl>
                                        <p:attrNameLst>
                                          <p:attrName>style.visibility</p:attrName>
                                        </p:attrNameLst>
                                      </p:cBhvr>
                                      <p:to>
                                        <p:strVal val="hidden"/>
                                      </p:to>
                                    </p:set>
                                  </p:childTnLst>
                                </p:cTn>
                              </p:par>
                            </p:childTnLst>
                          </p:cTn>
                        </p:par>
                      </p:childTnLst>
                    </p:cTn>
                  </p:par>
                </p:childTnLst>
              </p:cTn>
              <p:nextCondLst>
                <p:cond evt="onClick" delay="0">
                  <p:tgtEl>
                    <p:spTgt spid="60436"/>
                  </p:tgtEl>
                </p:cond>
              </p:nextCondLst>
            </p:seq>
            <p:seq concurrent="1" nextAc="seek">
              <p:cTn id="126" restart="whenNotActive" fill="hold" evtFilter="cancelBubble" nodeType="interactiveSeq">
                <p:stCondLst>
                  <p:cond evt="onClick" delay="0">
                    <p:tgtEl>
                      <p:spTgt spid="60437"/>
                    </p:tgtEl>
                  </p:cond>
                </p:stCondLst>
                <p:endSync evt="end" delay="0">
                  <p:rtn val="all"/>
                </p:endSync>
                <p:childTnLst>
                  <p:par>
                    <p:cTn id="127" fill="hold" nodeType="clickPar">
                      <p:stCondLst>
                        <p:cond delay="0"/>
                      </p:stCondLst>
                      <p:childTnLst>
                        <p:par>
                          <p:cTn id="128" fill="hold" nodeType="withGroup">
                            <p:stCondLst>
                              <p:cond delay="0"/>
                            </p:stCondLst>
                            <p:childTnLst>
                              <p:par>
                                <p:cTn id="129" presetID="5" presetClass="exit" presetSubtype="10" fill="hold" grpId="0" nodeType="clickEffect">
                                  <p:stCondLst>
                                    <p:cond delay="0"/>
                                  </p:stCondLst>
                                  <p:childTnLst>
                                    <p:animEffect transition="out" filter="checkerboard(across)">
                                      <p:cBhvr>
                                        <p:cTn id="130" dur="500"/>
                                        <p:tgtEl>
                                          <p:spTgt spid="60437"/>
                                        </p:tgtEl>
                                      </p:cBhvr>
                                    </p:animEffect>
                                    <p:set>
                                      <p:cBhvr>
                                        <p:cTn id="131" dur="1" fill="hold">
                                          <p:stCondLst>
                                            <p:cond delay="499"/>
                                          </p:stCondLst>
                                        </p:cTn>
                                        <p:tgtEl>
                                          <p:spTgt spid="60437"/>
                                        </p:tgtEl>
                                        <p:attrNameLst>
                                          <p:attrName>style.visibility</p:attrName>
                                        </p:attrNameLst>
                                      </p:cBhvr>
                                      <p:to>
                                        <p:strVal val="hidden"/>
                                      </p:to>
                                    </p:set>
                                  </p:childTnLst>
                                </p:cTn>
                              </p:par>
                            </p:childTnLst>
                          </p:cTn>
                        </p:par>
                      </p:childTnLst>
                    </p:cTn>
                  </p:par>
                </p:childTnLst>
              </p:cTn>
              <p:nextCondLst>
                <p:cond evt="onClick" delay="0">
                  <p:tgtEl>
                    <p:spTgt spid="60437"/>
                  </p:tgtEl>
                </p:cond>
              </p:nextCondLst>
            </p:seq>
            <p:seq concurrent="1" nextAc="seek">
              <p:cTn id="132" restart="whenNotActive" fill="hold" evtFilter="cancelBubble" nodeType="interactiveSeq">
                <p:stCondLst>
                  <p:cond evt="onClick" delay="0">
                    <p:tgtEl>
                      <p:spTgt spid="60438"/>
                    </p:tgtEl>
                  </p:cond>
                </p:stCondLst>
                <p:endSync evt="end" delay="0">
                  <p:rtn val="all"/>
                </p:endSync>
                <p:childTnLst>
                  <p:par>
                    <p:cTn id="133" fill="hold" nodeType="clickPar">
                      <p:stCondLst>
                        <p:cond delay="0"/>
                      </p:stCondLst>
                      <p:childTnLst>
                        <p:par>
                          <p:cTn id="134" fill="hold" nodeType="withGroup">
                            <p:stCondLst>
                              <p:cond delay="0"/>
                            </p:stCondLst>
                            <p:childTnLst>
                              <p:par>
                                <p:cTn id="135" presetID="5" presetClass="exit" presetSubtype="10" fill="hold" grpId="0" nodeType="clickEffect">
                                  <p:stCondLst>
                                    <p:cond delay="0"/>
                                  </p:stCondLst>
                                  <p:childTnLst>
                                    <p:animEffect transition="out" filter="checkerboard(across)">
                                      <p:cBhvr>
                                        <p:cTn id="136" dur="500"/>
                                        <p:tgtEl>
                                          <p:spTgt spid="60438"/>
                                        </p:tgtEl>
                                      </p:cBhvr>
                                    </p:animEffect>
                                    <p:set>
                                      <p:cBhvr>
                                        <p:cTn id="137" dur="1" fill="hold">
                                          <p:stCondLst>
                                            <p:cond delay="499"/>
                                          </p:stCondLst>
                                        </p:cTn>
                                        <p:tgtEl>
                                          <p:spTgt spid="60438"/>
                                        </p:tgtEl>
                                        <p:attrNameLst>
                                          <p:attrName>style.visibility</p:attrName>
                                        </p:attrNameLst>
                                      </p:cBhvr>
                                      <p:to>
                                        <p:strVal val="hidden"/>
                                      </p:to>
                                    </p:set>
                                  </p:childTnLst>
                                </p:cTn>
                              </p:par>
                            </p:childTnLst>
                          </p:cTn>
                        </p:par>
                      </p:childTnLst>
                    </p:cTn>
                  </p:par>
                </p:childTnLst>
              </p:cTn>
              <p:nextCondLst>
                <p:cond evt="onClick" delay="0">
                  <p:tgtEl>
                    <p:spTgt spid="60438"/>
                  </p:tgtEl>
                </p:cond>
              </p:nextCondLst>
            </p:seq>
            <p:seq concurrent="1" nextAc="seek">
              <p:cTn id="138" restart="whenNotActive" fill="hold" evtFilter="cancelBubble" nodeType="interactiveSeq">
                <p:stCondLst>
                  <p:cond evt="onClick" delay="0">
                    <p:tgtEl>
                      <p:spTgt spid="60441"/>
                    </p:tgtEl>
                  </p:cond>
                </p:stCondLst>
                <p:endSync evt="end" delay="0">
                  <p:rtn val="all"/>
                </p:endSync>
                <p:childTnLst>
                  <p:par>
                    <p:cTn id="139" fill="hold" nodeType="clickPar">
                      <p:stCondLst>
                        <p:cond delay="0"/>
                      </p:stCondLst>
                      <p:childTnLst>
                        <p:par>
                          <p:cTn id="140" fill="hold" nodeType="withGroup">
                            <p:stCondLst>
                              <p:cond delay="0"/>
                            </p:stCondLst>
                            <p:childTnLst>
                              <p:par>
                                <p:cTn id="141" presetID="5" presetClass="exit" presetSubtype="10" fill="hold" grpId="0" nodeType="clickEffect">
                                  <p:stCondLst>
                                    <p:cond delay="0"/>
                                  </p:stCondLst>
                                  <p:childTnLst>
                                    <p:animEffect transition="out" filter="checkerboard(across)">
                                      <p:cBhvr>
                                        <p:cTn id="142" dur="500"/>
                                        <p:tgtEl>
                                          <p:spTgt spid="60441"/>
                                        </p:tgtEl>
                                      </p:cBhvr>
                                    </p:animEffect>
                                    <p:set>
                                      <p:cBhvr>
                                        <p:cTn id="143" dur="1" fill="hold">
                                          <p:stCondLst>
                                            <p:cond delay="499"/>
                                          </p:stCondLst>
                                        </p:cTn>
                                        <p:tgtEl>
                                          <p:spTgt spid="60441"/>
                                        </p:tgtEl>
                                        <p:attrNameLst>
                                          <p:attrName>style.visibility</p:attrName>
                                        </p:attrNameLst>
                                      </p:cBhvr>
                                      <p:to>
                                        <p:strVal val="hidden"/>
                                      </p:to>
                                    </p:set>
                                  </p:childTnLst>
                                </p:cTn>
                              </p:par>
                            </p:childTnLst>
                          </p:cTn>
                        </p:par>
                      </p:childTnLst>
                    </p:cTn>
                  </p:par>
                </p:childTnLst>
              </p:cTn>
              <p:nextCondLst>
                <p:cond evt="onClick" delay="0">
                  <p:tgtEl>
                    <p:spTgt spid="60441"/>
                  </p:tgtEl>
                </p:cond>
              </p:nextCondLst>
            </p:seq>
            <p:seq concurrent="1" nextAc="seek">
              <p:cTn id="144" restart="whenNotActive" fill="hold" evtFilter="cancelBubble" nodeType="interactiveSeq">
                <p:stCondLst>
                  <p:cond evt="onClick" delay="0">
                    <p:tgtEl>
                      <p:spTgt spid="60440"/>
                    </p:tgtEl>
                  </p:cond>
                </p:stCondLst>
                <p:endSync evt="end" delay="0">
                  <p:rtn val="all"/>
                </p:endSync>
                <p:childTnLst>
                  <p:par>
                    <p:cTn id="145" fill="hold" nodeType="clickPar">
                      <p:stCondLst>
                        <p:cond delay="0"/>
                      </p:stCondLst>
                      <p:childTnLst>
                        <p:par>
                          <p:cTn id="146" fill="hold" nodeType="withGroup">
                            <p:stCondLst>
                              <p:cond delay="0"/>
                            </p:stCondLst>
                            <p:childTnLst>
                              <p:par>
                                <p:cTn id="147" presetID="5" presetClass="exit" presetSubtype="10" fill="hold" grpId="0" nodeType="clickEffect">
                                  <p:stCondLst>
                                    <p:cond delay="0"/>
                                  </p:stCondLst>
                                  <p:childTnLst>
                                    <p:animEffect transition="out" filter="checkerboard(across)">
                                      <p:cBhvr>
                                        <p:cTn id="148" dur="500"/>
                                        <p:tgtEl>
                                          <p:spTgt spid="60440"/>
                                        </p:tgtEl>
                                      </p:cBhvr>
                                    </p:animEffect>
                                    <p:set>
                                      <p:cBhvr>
                                        <p:cTn id="149" dur="1" fill="hold">
                                          <p:stCondLst>
                                            <p:cond delay="499"/>
                                          </p:stCondLst>
                                        </p:cTn>
                                        <p:tgtEl>
                                          <p:spTgt spid="60440"/>
                                        </p:tgtEl>
                                        <p:attrNameLst>
                                          <p:attrName>style.visibility</p:attrName>
                                        </p:attrNameLst>
                                      </p:cBhvr>
                                      <p:to>
                                        <p:strVal val="hidden"/>
                                      </p:to>
                                    </p:set>
                                  </p:childTnLst>
                                </p:cTn>
                              </p:par>
                            </p:childTnLst>
                          </p:cTn>
                        </p:par>
                      </p:childTnLst>
                    </p:cTn>
                  </p:par>
                </p:childTnLst>
              </p:cTn>
              <p:nextCondLst>
                <p:cond evt="onClick" delay="0">
                  <p:tgtEl>
                    <p:spTgt spid="60440"/>
                  </p:tgtEl>
                </p:cond>
              </p:nextCondLst>
            </p:seq>
            <p:seq concurrent="1" nextAc="seek">
              <p:cTn id="150" restart="whenNotActive" fill="hold" evtFilter="cancelBubble" nodeType="interactiveSeq">
                <p:stCondLst>
                  <p:cond evt="onClick" delay="0">
                    <p:tgtEl>
                      <p:spTgt spid="60439"/>
                    </p:tgtEl>
                  </p:cond>
                </p:stCondLst>
                <p:endSync evt="end" delay="0">
                  <p:rtn val="all"/>
                </p:endSync>
                <p:childTnLst>
                  <p:par>
                    <p:cTn id="151" fill="hold" nodeType="clickPar">
                      <p:stCondLst>
                        <p:cond delay="0"/>
                      </p:stCondLst>
                      <p:childTnLst>
                        <p:par>
                          <p:cTn id="152" fill="hold" nodeType="withGroup">
                            <p:stCondLst>
                              <p:cond delay="0"/>
                            </p:stCondLst>
                            <p:childTnLst>
                              <p:par>
                                <p:cTn id="153" presetID="5" presetClass="exit" presetSubtype="10" fill="hold" grpId="0" nodeType="clickEffect">
                                  <p:stCondLst>
                                    <p:cond delay="0"/>
                                  </p:stCondLst>
                                  <p:childTnLst>
                                    <p:animEffect transition="out" filter="checkerboard(across)">
                                      <p:cBhvr>
                                        <p:cTn id="154" dur="500"/>
                                        <p:tgtEl>
                                          <p:spTgt spid="60439"/>
                                        </p:tgtEl>
                                      </p:cBhvr>
                                    </p:animEffect>
                                    <p:set>
                                      <p:cBhvr>
                                        <p:cTn id="155" dur="1" fill="hold">
                                          <p:stCondLst>
                                            <p:cond delay="499"/>
                                          </p:stCondLst>
                                        </p:cTn>
                                        <p:tgtEl>
                                          <p:spTgt spid="60439"/>
                                        </p:tgtEl>
                                        <p:attrNameLst>
                                          <p:attrName>style.visibility</p:attrName>
                                        </p:attrNameLst>
                                      </p:cBhvr>
                                      <p:to>
                                        <p:strVal val="hidden"/>
                                      </p:to>
                                    </p:set>
                                  </p:childTnLst>
                                </p:cTn>
                              </p:par>
                            </p:childTnLst>
                          </p:cTn>
                        </p:par>
                      </p:childTnLst>
                    </p:cTn>
                  </p:par>
                </p:childTnLst>
              </p:cTn>
              <p:nextCondLst>
                <p:cond evt="onClick" delay="0">
                  <p:tgtEl>
                    <p:spTgt spid="60439"/>
                  </p:tgtEl>
                </p:cond>
              </p:nextCondLst>
            </p:seq>
            <p:seq concurrent="1" nextAc="seek">
              <p:cTn id="156" restart="whenNotActive" fill="hold" evtFilter="cancelBubble" nodeType="interactiveSeq">
                <p:stCondLst>
                  <p:cond evt="onClick" delay="0">
                    <p:tgtEl>
                      <p:spTgt spid="60450"/>
                    </p:tgtEl>
                  </p:cond>
                </p:stCondLst>
                <p:endSync evt="end" delay="0">
                  <p:rtn val="all"/>
                </p:endSync>
                <p:childTnLst>
                  <p:par>
                    <p:cTn id="157" fill="hold" nodeType="clickPar">
                      <p:stCondLst>
                        <p:cond delay="0"/>
                      </p:stCondLst>
                      <p:childTnLst>
                        <p:par>
                          <p:cTn id="158" fill="hold" nodeType="withGroup">
                            <p:stCondLst>
                              <p:cond delay="0"/>
                            </p:stCondLst>
                            <p:childTnLst>
                              <p:par>
                                <p:cTn id="159" presetID="5" presetClass="exit" presetSubtype="10" fill="hold" grpId="0" nodeType="clickEffect">
                                  <p:stCondLst>
                                    <p:cond delay="0"/>
                                  </p:stCondLst>
                                  <p:childTnLst>
                                    <p:animEffect transition="out" filter="checkerboard(across)">
                                      <p:cBhvr>
                                        <p:cTn id="160" dur="500"/>
                                        <p:tgtEl>
                                          <p:spTgt spid="60450"/>
                                        </p:tgtEl>
                                      </p:cBhvr>
                                    </p:animEffect>
                                    <p:set>
                                      <p:cBhvr>
                                        <p:cTn id="161" dur="1" fill="hold">
                                          <p:stCondLst>
                                            <p:cond delay="499"/>
                                          </p:stCondLst>
                                        </p:cTn>
                                        <p:tgtEl>
                                          <p:spTgt spid="60450"/>
                                        </p:tgtEl>
                                        <p:attrNameLst>
                                          <p:attrName>style.visibility</p:attrName>
                                        </p:attrNameLst>
                                      </p:cBhvr>
                                      <p:to>
                                        <p:strVal val="hidden"/>
                                      </p:to>
                                    </p:set>
                                  </p:childTnLst>
                                </p:cTn>
                              </p:par>
                            </p:childTnLst>
                          </p:cTn>
                        </p:par>
                      </p:childTnLst>
                    </p:cTn>
                  </p:par>
                </p:childTnLst>
              </p:cTn>
              <p:nextCondLst>
                <p:cond evt="onClick" delay="0">
                  <p:tgtEl>
                    <p:spTgt spid="60450"/>
                  </p:tgtEl>
                </p:cond>
              </p:nextCondLst>
            </p:seq>
            <p:seq concurrent="1" nextAc="seek">
              <p:cTn id="162" restart="whenNotActive" fill="hold" evtFilter="cancelBubble" nodeType="interactiveSeq">
                <p:stCondLst>
                  <p:cond evt="onClick" delay="0">
                    <p:tgtEl>
                      <p:spTgt spid="60453"/>
                    </p:tgtEl>
                  </p:cond>
                </p:stCondLst>
                <p:endSync evt="end" delay="0">
                  <p:rtn val="all"/>
                </p:endSync>
                <p:childTnLst>
                  <p:par>
                    <p:cTn id="163" fill="hold" nodeType="clickPar">
                      <p:stCondLst>
                        <p:cond delay="0"/>
                      </p:stCondLst>
                      <p:childTnLst>
                        <p:par>
                          <p:cTn id="164" fill="hold" nodeType="withGroup">
                            <p:stCondLst>
                              <p:cond delay="0"/>
                            </p:stCondLst>
                            <p:childTnLst>
                              <p:par>
                                <p:cTn id="165" presetID="5" presetClass="exit" presetSubtype="10" fill="hold" grpId="0" nodeType="clickEffect">
                                  <p:stCondLst>
                                    <p:cond delay="0"/>
                                  </p:stCondLst>
                                  <p:childTnLst>
                                    <p:animEffect transition="out" filter="checkerboard(across)">
                                      <p:cBhvr>
                                        <p:cTn id="166" dur="500"/>
                                        <p:tgtEl>
                                          <p:spTgt spid="60453"/>
                                        </p:tgtEl>
                                      </p:cBhvr>
                                    </p:animEffect>
                                    <p:set>
                                      <p:cBhvr>
                                        <p:cTn id="167" dur="1" fill="hold">
                                          <p:stCondLst>
                                            <p:cond delay="499"/>
                                          </p:stCondLst>
                                        </p:cTn>
                                        <p:tgtEl>
                                          <p:spTgt spid="60453"/>
                                        </p:tgtEl>
                                        <p:attrNameLst>
                                          <p:attrName>style.visibility</p:attrName>
                                        </p:attrNameLst>
                                      </p:cBhvr>
                                      <p:to>
                                        <p:strVal val="hidden"/>
                                      </p:to>
                                    </p:set>
                                  </p:childTnLst>
                                </p:cTn>
                              </p:par>
                            </p:childTnLst>
                          </p:cTn>
                        </p:par>
                      </p:childTnLst>
                    </p:cTn>
                  </p:par>
                </p:childTnLst>
              </p:cTn>
              <p:nextCondLst>
                <p:cond evt="onClick" delay="0">
                  <p:tgtEl>
                    <p:spTgt spid="60453"/>
                  </p:tgtEl>
                </p:cond>
              </p:nextCondLst>
            </p:seq>
            <p:seq concurrent="1" nextAc="seek">
              <p:cTn id="168" restart="whenNotActive" fill="hold" evtFilter="cancelBubble" nodeType="interactiveSeq">
                <p:stCondLst>
                  <p:cond evt="onClick" delay="0">
                    <p:tgtEl>
                      <p:spTgt spid="60452"/>
                    </p:tgtEl>
                  </p:cond>
                </p:stCondLst>
                <p:endSync evt="end" delay="0">
                  <p:rtn val="all"/>
                </p:endSync>
                <p:childTnLst>
                  <p:par>
                    <p:cTn id="169" fill="hold" nodeType="clickPar">
                      <p:stCondLst>
                        <p:cond delay="0"/>
                      </p:stCondLst>
                      <p:childTnLst>
                        <p:par>
                          <p:cTn id="170" fill="hold" nodeType="withGroup">
                            <p:stCondLst>
                              <p:cond delay="0"/>
                            </p:stCondLst>
                            <p:childTnLst>
                              <p:par>
                                <p:cTn id="171" presetID="5" presetClass="exit" presetSubtype="10" fill="hold" grpId="0" nodeType="clickEffect">
                                  <p:stCondLst>
                                    <p:cond delay="0"/>
                                  </p:stCondLst>
                                  <p:childTnLst>
                                    <p:animEffect transition="out" filter="checkerboard(across)">
                                      <p:cBhvr>
                                        <p:cTn id="172" dur="500"/>
                                        <p:tgtEl>
                                          <p:spTgt spid="60452"/>
                                        </p:tgtEl>
                                      </p:cBhvr>
                                    </p:animEffect>
                                    <p:set>
                                      <p:cBhvr>
                                        <p:cTn id="173" dur="1" fill="hold">
                                          <p:stCondLst>
                                            <p:cond delay="499"/>
                                          </p:stCondLst>
                                        </p:cTn>
                                        <p:tgtEl>
                                          <p:spTgt spid="60452"/>
                                        </p:tgtEl>
                                        <p:attrNameLst>
                                          <p:attrName>style.visibility</p:attrName>
                                        </p:attrNameLst>
                                      </p:cBhvr>
                                      <p:to>
                                        <p:strVal val="hidden"/>
                                      </p:to>
                                    </p:set>
                                  </p:childTnLst>
                                </p:cTn>
                              </p:par>
                            </p:childTnLst>
                          </p:cTn>
                        </p:par>
                      </p:childTnLst>
                    </p:cTn>
                  </p:par>
                </p:childTnLst>
              </p:cTn>
              <p:nextCondLst>
                <p:cond evt="onClick" delay="0">
                  <p:tgtEl>
                    <p:spTgt spid="60452"/>
                  </p:tgtEl>
                </p:cond>
              </p:nextCondLst>
            </p:seq>
            <p:seq concurrent="1" nextAc="seek">
              <p:cTn id="174" restart="whenNotActive" fill="hold" evtFilter="cancelBubble" nodeType="interactiveSeq">
                <p:stCondLst>
                  <p:cond evt="onClick" delay="0">
                    <p:tgtEl>
                      <p:spTgt spid="60451"/>
                    </p:tgtEl>
                  </p:cond>
                </p:stCondLst>
                <p:endSync evt="end" delay="0">
                  <p:rtn val="all"/>
                </p:endSync>
                <p:childTnLst>
                  <p:par>
                    <p:cTn id="175" fill="hold" nodeType="clickPar">
                      <p:stCondLst>
                        <p:cond delay="0"/>
                      </p:stCondLst>
                      <p:childTnLst>
                        <p:par>
                          <p:cTn id="176" fill="hold" nodeType="withGroup">
                            <p:stCondLst>
                              <p:cond delay="0"/>
                            </p:stCondLst>
                            <p:childTnLst>
                              <p:par>
                                <p:cTn id="177" presetID="5" presetClass="exit" presetSubtype="10" fill="hold" grpId="0" nodeType="clickEffect">
                                  <p:stCondLst>
                                    <p:cond delay="0"/>
                                  </p:stCondLst>
                                  <p:childTnLst>
                                    <p:animEffect transition="out" filter="checkerboard(across)">
                                      <p:cBhvr>
                                        <p:cTn id="178" dur="500"/>
                                        <p:tgtEl>
                                          <p:spTgt spid="60451"/>
                                        </p:tgtEl>
                                      </p:cBhvr>
                                    </p:animEffect>
                                    <p:set>
                                      <p:cBhvr>
                                        <p:cTn id="179" dur="1" fill="hold">
                                          <p:stCondLst>
                                            <p:cond delay="499"/>
                                          </p:stCondLst>
                                        </p:cTn>
                                        <p:tgtEl>
                                          <p:spTgt spid="60451"/>
                                        </p:tgtEl>
                                        <p:attrNameLst>
                                          <p:attrName>style.visibility</p:attrName>
                                        </p:attrNameLst>
                                      </p:cBhvr>
                                      <p:to>
                                        <p:strVal val="hidden"/>
                                      </p:to>
                                    </p:set>
                                  </p:childTnLst>
                                </p:cTn>
                              </p:par>
                            </p:childTnLst>
                          </p:cTn>
                        </p:par>
                      </p:childTnLst>
                    </p:cTn>
                  </p:par>
                </p:childTnLst>
              </p:cTn>
              <p:nextCondLst>
                <p:cond evt="onClick" delay="0">
                  <p:tgtEl>
                    <p:spTgt spid="60451"/>
                  </p:tgtEl>
                </p:cond>
              </p:nextCondLst>
            </p:seq>
            <p:seq concurrent="1" nextAc="seek">
              <p:cTn id="180" restart="whenNotActive" fill="hold" evtFilter="cancelBubble" nodeType="interactiveSeq">
                <p:stCondLst>
                  <p:cond evt="onClick" delay="0">
                    <p:tgtEl>
                      <p:spTgt spid="60475"/>
                    </p:tgtEl>
                  </p:cond>
                </p:stCondLst>
                <p:endSync evt="end" delay="0">
                  <p:rtn val="all"/>
                </p:endSync>
                <p:childTnLst>
                  <p:par>
                    <p:cTn id="181" fill="hold" nodeType="clickPar">
                      <p:stCondLst>
                        <p:cond delay="0"/>
                      </p:stCondLst>
                      <p:childTnLst>
                        <p:par>
                          <p:cTn id="182" fill="hold" nodeType="withGroup">
                            <p:stCondLst>
                              <p:cond delay="0"/>
                            </p:stCondLst>
                            <p:childTnLst>
                              <p:par>
                                <p:cTn id="183" presetID="5" presetClass="exit" presetSubtype="10" fill="hold" grpId="0" nodeType="clickEffect">
                                  <p:stCondLst>
                                    <p:cond delay="0"/>
                                  </p:stCondLst>
                                  <p:childTnLst>
                                    <p:animEffect transition="out" filter="checkerboard(across)">
                                      <p:cBhvr>
                                        <p:cTn id="184" dur="500"/>
                                        <p:tgtEl>
                                          <p:spTgt spid="60475"/>
                                        </p:tgtEl>
                                      </p:cBhvr>
                                    </p:animEffect>
                                    <p:set>
                                      <p:cBhvr>
                                        <p:cTn id="185" dur="1" fill="hold">
                                          <p:stCondLst>
                                            <p:cond delay="499"/>
                                          </p:stCondLst>
                                        </p:cTn>
                                        <p:tgtEl>
                                          <p:spTgt spid="60475"/>
                                        </p:tgtEl>
                                        <p:attrNameLst>
                                          <p:attrName>style.visibility</p:attrName>
                                        </p:attrNameLst>
                                      </p:cBhvr>
                                      <p:to>
                                        <p:strVal val="hidden"/>
                                      </p:to>
                                    </p:set>
                                  </p:childTnLst>
                                </p:cTn>
                              </p:par>
                            </p:childTnLst>
                          </p:cTn>
                        </p:par>
                      </p:childTnLst>
                    </p:cTn>
                  </p:par>
                </p:childTnLst>
              </p:cTn>
              <p:nextCondLst>
                <p:cond evt="onClick" delay="0">
                  <p:tgtEl>
                    <p:spTgt spid="60475"/>
                  </p:tgtEl>
                </p:cond>
              </p:nextCondLst>
            </p:seq>
            <p:seq concurrent="1" nextAc="seek">
              <p:cTn id="186" restart="whenNotActive" fill="hold" evtFilter="cancelBubble" nodeType="interactiveSeq">
                <p:stCondLst>
                  <p:cond evt="onClick" delay="0">
                    <p:tgtEl>
                      <p:spTgt spid="60483"/>
                    </p:tgtEl>
                  </p:cond>
                </p:stCondLst>
                <p:endSync evt="end" delay="0">
                  <p:rtn val="all"/>
                </p:endSync>
                <p:childTnLst>
                  <p:par>
                    <p:cTn id="187" fill="hold" nodeType="clickPar">
                      <p:stCondLst>
                        <p:cond delay="0"/>
                      </p:stCondLst>
                      <p:childTnLst>
                        <p:par>
                          <p:cTn id="188" fill="hold" nodeType="withGroup">
                            <p:stCondLst>
                              <p:cond delay="0"/>
                            </p:stCondLst>
                            <p:childTnLst>
                              <p:par>
                                <p:cTn id="189" presetID="5" presetClass="exit" presetSubtype="10" fill="hold" grpId="0" nodeType="clickEffect">
                                  <p:stCondLst>
                                    <p:cond delay="0"/>
                                  </p:stCondLst>
                                  <p:childTnLst>
                                    <p:animEffect transition="out" filter="checkerboard(across)">
                                      <p:cBhvr>
                                        <p:cTn id="190" dur="500"/>
                                        <p:tgtEl>
                                          <p:spTgt spid="60483"/>
                                        </p:tgtEl>
                                      </p:cBhvr>
                                    </p:animEffect>
                                    <p:set>
                                      <p:cBhvr>
                                        <p:cTn id="191" dur="1" fill="hold">
                                          <p:stCondLst>
                                            <p:cond delay="499"/>
                                          </p:stCondLst>
                                        </p:cTn>
                                        <p:tgtEl>
                                          <p:spTgt spid="60483"/>
                                        </p:tgtEl>
                                        <p:attrNameLst>
                                          <p:attrName>style.visibility</p:attrName>
                                        </p:attrNameLst>
                                      </p:cBhvr>
                                      <p:to>
                                        <p:strVal val="hidden"/>
                                      </p:to>
                                    </p:set>
                                  </p:childTnLst>
                                </p:cTn>
                              </p:par>
                            </p:childTnLst>
                          </p:cTn>
                        </p:par>
                      </p:childTnLst>
                    </p:cTn>
                  </p:par>
                </p:childTnLst>
              </p:cTn>
              <p:nextCondLst>
                <p:cond evt="onClick" delay="0">
                  <p:tgtEl>
                    <p:spTgt spid="60483"/>
                  </p:tgtEl>
                </p:cond>
              </p:nextCondLst>
            </p:seq>
            <p:seq concurrent="1" nextAc="seek">
              <p:cTn id="192" restart="whenNotActive" fill="hold" evtFilter="cancelBubble" nodeType="interactiveSeq">
                <p:stCondLst>
                  <p:cond evt="onClick" delay="0">
                    <p:tgtEl>
                      <p:spTgt spid="40"/>
                    </p:tgtEl>
                  </p:cond>
                </p:stCondLst>
                <p:endSync evt="end" delay="0">
                  <p:rtn val="all"/>
                </p:endSync>
                <p:childTnLst>
                  <p:par>
                    <p:cTn id="193" fill="hold" nodeType="clickPar">
                      <p:stCondLst>
                        <p:cond delay="0"/>
                      </p:stCondLst>
                      <p:childTnLst>
                        <p:par>
                          <p:cTn id="194" fill="hold" nodeType="withGroup">
                            <p:stCondLst>
                              <p:cond delay="0"/>
                            </p:stCondLst>
                            <p:childTnLst>
                              <p:par>
                                <p:cTn id="195" presetID="5" presetClass="exit" presetSubtype="10" fill="hold" grpId="0" nodeType="clickEffect">
                                  <p:stCondLst>
                                    <p:cond delay="0"/>
                                  </p:stCondLst>
                                  <p:childTnLst>
                                    <p:animEffect transition="out" filter="checkerboard(across)">
                                      <p:cBhvr>
                                        <p:cTn id="196" dur="500"/>
                                        <p:tgtEl>
                                          <p:spTgt spid="40"/>
                                        </p:tgtEl>
                                      </p:cBhvr>
                                    </p:animEffect>
                                    <p:set>
                                      <p:cBhvr>
                                        <p:cTn id="197"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198" restart="whenNotActive" fill="hold" evtFilter="cancelBubble" nodeType="interactiveSeq">
                <p:stCondLst>
                  <p:cond evt="onClick" delay="0">
                    <p:tgtEl>
                      <p:spTgt spid="41"/>
                    </p:tgtEl>
                  </p:cond>
                </p:stCondLst>
                <p:endSync evt="end" delay="0">
                  <p:rtn val="all"/>
                </p:endSync>
                <p:childTnLst>
                  <p:par>
                    <p:cTn id="199" fill="hold" nodeType="clickPar">
                      <p:stCondLst>
                        <p:cond delay="0"/>
                      </p:stCondLst>
                      <p:childTnLst>
                        <p:par>
                          <p:cTn id="200" fill="hold" nodeType="withGroup">
                            <p:stCondLst>
                              <p:cond delay="0"/>
                            </p:stCondLst>
                            <p:childTnLst>
                              <p:par>
                                <p:cTn id="201" presetID="5" presetClass="exit" presetSubtype="10" fill="hold" grpId="0" nodeType="clickEffect">
                                  <p:stCondLst>
                                    <p:cond delay="0"/>
                                  </p:stCondLst>
                                  <p:childTnLst>
                                    <p:animEffect transition="out" filter="checkerboard(across)">
                                      <p:cBhvr>
                                        <p:cTn id="202" dur="500"/>
                                        <p:tgtEl>
                                          <p:spTgt spid="41"/>
                                        </p:tgtEl>
                                      </p:cBhvr>
                                    </p:animEffect>
                                    <p:set>
                                      <p:cBhvr>
                                        <p:cTn id="203"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41"/>
                  </p:tgtEl>
                </p:cond>
              </p:nextCondLst>
            </p:seq>
            <p:seq concurrent="1" nextAc="seek">
              <p:cTn id="204" restart="whenNotActive" fill="hold" evtFilter="cancelBubble" nodeType="interactiveSeq">
                <p:stCondLst>
                  <p:cond evt="onClick" delay="0">
                    <p:tgtEl>
                      <p:spTgt spid="42"/>
                    </p:tgtEl>
                  </p:cond>
                </p:stCondLst>
                <p:endSync evt="end" delay="0">
                  <p:rtn val="all"/>
                </p:endSync>
                <p:childTnLst>
                  <p:par>
                    <p:cTn id="205" fill="hold" nodeType="clickPar">
                      <p:stCondLst>
                        <p:cond delay="0"/>
                      </p:stCondLst>
                      <p:childTnLst>
                        <p:par>
                          <p:cTn id="206" fill="hold" nodeType="withGroup">
                            <p:stCondLst>
                              <p:cond delay="0"/>
                            </p:stCondLst>
                            <p:childTnLst>
                              <p:par>
                                <p:cTn id="207" presetID="5" presetClass="exit" presetSubtype="10" fill="hold" grpId="0" nodeType="clickEffect">
                                  <p:stCondLst>
                                    <p:cond delay="0"/>
                                  </p:stCondLst>
                                  <p:childTnLst>
                                    <p:animEffect transition="out" filter="checkerboard(across)">
                                      <p:cBhvr>
                                        <p:cTn id="208" dur="500"/>
                                        <p:tgtEl>
                                          <p:spTgt spid="42"/>
                                        </p:tgtEl>
                                      </p:cBhvr>
                                    </p:animEffect>
                                    <p:set>
                                      <p:cBhvr>
                                        <p:cTn id="209"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seq concurrent="1" nextAc="seek">
              <p:cTn id="210" restart="whenNotActive" fill="hold" evtFilter="cancelBubble" nodeType="interactiveSeq">
                <p:stCondLst>
                  <p:cond evt="onClick" delay="0">
                    <p:tgtEl>
                      <p:spTgt spid="88"/>
                    </p:tgtEl>
                  </p:cond>
                </p:stCondLst>
                <p:endSync evt="end" delay="0">
                  <p:rtn val="all"/>
                </p:endSync>
                <p:childTnLst>
                  <p:par>
                    <p:cTn id="211" fill="hold" nodeType="clickPar">
                      <p:stCondLst>
                        <p:cond delay="0"/>
                      </p:stCondLst>
                      <p:childTnLst>
                        <p:par>
                          <p:cTn id="212" fill="hold" nodeType="withGroup">
                            <p:stCondLst>
                              <p:cond delay="0"/>
                            </p:stCondLst>
                            <p:childTnLst>
                              <p:par>
                                <p:cTn id="213" presetID="5" presetClass="exit" presetSubtype="10" fill="hold" grpId="0" nodeType="clickEffect">
                                  <p:stCondLst>
                                    <p:cond delay="0"/>
                                  </p:stCondLst>
                                  <p:childTnLst>
                                    <p:animEffect transition="out" filter="checkerboard(across)">
                                      <p:cBhvr>
                                        <p:cTn id="214" dur="500"/>
                                        <p:tgtEl>
                                          <p:spTgt spid="88"/>
                                        </p:tgtEl>
                                      </p:cBhvr>
                                    </p:animEffect>
                                    <p:set>
                                      <p:cBhvr>
                                        <p:cTn id="215" dur="1" fill="hold">
                                          <p:stCondLst>
                                            <p:cond delay="499"/>
                                          </p:stCondLst>
                                        </p:cTn>
                                        <p:tgtEl>
                                          <p:spTgt spid="88"/>
                                        </p:tgtEl>
                                        <p:attrNameLst>
                                          <p:attrName>style.visibility</p:attrName>
                                        </p:attrNameLst>
                                      </p:cBhvr>
                                      <p:to>
                                        <p:strVal val="hidden"/>
                                      </p:to>
                                    </p:set>
                                  </p:childTnLst>
                                </p:cTn>
                              </p:par>
                            </p:childTnLst>
                          </p:cTn>
                        </p:par>
                      </p:childTnLst>
                    </p:cTn>
                  </p:par>
                </p:childTnLst>
              </p:cTn>
              <p:nextCondLst>
                <p:cond evt="onClick" delay="0">
                  <p:tgtEl>
                    <p:spTgt spid="88"/>
                  </p:tgtEl>
                </p:cond>
              </p:nextCondLst>
            </p:seq>
            <p:seq concurrent="1" nextAc="seek">
              <p:cTn id="216" restart="whenNotActive" fill="hold" evtFilter="cancelBubble" nodeType="interactiveSeq">
                <p:stCondLst>
                  <p:cond evt="onClick" delay="0">
                    <p:tgtEl>
                      <p:spTgt spid="89"/>
                    </p:tgtEl>
                  </p:cond>
                </p:stCondLst>
                <p:endSync evt="end" delay="0">
                  <p:rtn val="all"/>
                </p:endSync>
                <p:childTnLst>
                  <p:par>
                    <p:cTn id="217" fill="hold" nodeType="clickPar">
                      <p:stCondLst>
                        <p:cond delay="0"/>
                      </p:stCondLst>
                      <p:childTnLst>
                        <p:par>
                          <p:cTn id="218" fill="hold" nodeType="withGroup">
                            <p:stCondLst>
                              <p:cond delay="0"/>
                            </p:stCondLst>
                            <p:childTnLst>
                              <p:par>
                                <p:cTn id="219" presetID="5" presetClass="exit" presetSubtype="10" fill="hold" grpId="0" nodeType="clickEffect">
                                  <p:stCondLst>
                                    <p:cond delay="0"/>
                                  </p:stCondLst>
                                  <p:childTnLst>
                                    <p:animEffect transition="out" filter="checkerboard(across)">
                                      <p:cBhvr>
                                        <p:cTn id="220" dur="500"/>
                                        <p:tgtEl>
                                          <p:spTgt spid="89"/>
                                        </p:tgtEl>
                                      </p:cBhvr>
                                    </p:animEffect>
                                    <p:set>
                                      <p:cBhvr>
                                        <p:cTn id="221" dur="1" fill="hold">
                                          <p:stCondLst>
                                            <p:cond delay="499"/>
                                          </p:stCondLst>
                                        </p:cTn>
                                        <p:tgtEl>
                                          <p:spTgt spid="89"/>
                                        </p:tgtEl>
                                        <p:attrNameLst>
                                          <p:attrName>style.visibility</p:attrName>
                                        </p:attrNameLst>
                                      </p:cBhvr>
                                      <p:to>
                                        <p:strVal val="hidden"/>
                                      </p:to>
                                    </p:set>
                                  </p:childTnLst>
                                </p:cTn>
                              </p:par>
                            </p:childTnLst>
                          </p:cTn>
                        </p:par>
                      </p:childTnLst>
                    </p:cTn>
                  </p:par>
                </p:childTnLst>
              </p:cTn>
              <p:nextCondLst>
                <p:cond evt="onClick" delay="0">
                  <p:tgtEl>
                    <p:spTgt spid="89"/>
                  </p:tgtEl>
                </p:cond>
              </p:nextCondLst>
            </p:seq>
            <p:seq concurrent="1" nextAc="seek">
              <p:cTn id="222" restart="whenNotActive" fill="hold" evtFilter="cancelBubble" nodeType="interactiveSeq">
                <p:stCondLst>
                  <p:cond evt="onClick" delay="0">
                    <p:tgtEl>
                      <p:spTgt spid="92"/>
                    </p:tgtEl>
                  </p:cond>
                </p:stCondLst>
                <p:endSync evt="end" delay="0">
                  <p:rtn val="all"/>
                </p:endSync>
                <p:childTnLst>
                  <p:par>
                    <p:cTn id="223" fill="hold" nodeType="clickPar">
                      <p:stCondLst>
                        <p:cond delay="0"/>
                      </p:stCondLst>
                      <p:childTnLst>
                        <p:par>
                          <p:cTn id="224" fill="hold" nodeType="withGroup">
                            <p:stCondLst>
                              <p:cond delay="0"/>
                            </p:stCondLst>
                            <p:childTnLst>
                              <p:par>
                                <p:cTn id="225" presetID="5" presetClass="exit" presetSubtype="10" fill="hold" grpId="0" nodeType="clickEffect">
                                  <p:stCondLst>
                                    <p:cond delay="0"/>
                                  </p:stCondLst>
                                  <p:childTnLst>
                                    <p:animEffect transition="out" filter="checkerboard(across)">
                                      <p:cBhvr>
                                        <p:cTn id="226" dur="500"/>
                                        <p:tgtEl>
                                          <p:spTgt spid="92"/>
                                        </p:tgtEl>
                                      </p:cBhvr>
                                    </p:animEffect>
                                    <p:set>
                                      <p:cBhvr>
                                        <p:cTn id="227" dur="1" fill="hold">
                                          <p:stCondLst>
                                            <p:cond delay="499"/>
                                          </p:stCondLst>
                                        </p:cTn>
                                        <p:tgtEl>
                                          <p:spTgt spid="92"/>
                                        </p:tgtEl>
                                        <p:attrNameLst>
                                          <p:attrName>style.visibility</p:attrName>
                                        </p:attrNameLst>
                                      </p:cBhvr>
                                      <p:to>
                                        <p:strVal val="hidden"/>
                                      </p:to>
                                    </p:set>
                                  </p:childTnLst>
                                </p:cTn>
                              </p:par>
                            </p:childTnLst>
                          </p:cTn>
                        </p:par>
                      </p:childTnLst>
                    </p:cTn>
                  </p:par>
                </p:childTnLst>
              </p:cTn>
              <p:nextCondLst>
                <p:cond evt="onClick" delay="0">
                  <p:tgtEl>
                    <p:spTgt spid="92"/>
                  </p:tgtEl>
                </p:cond>
              </p:nextCondLst>
            </p:seq>
            <p:seq concurrent="1" nextAc="seek">
              <p:cTn id="228" restart="whenNotActive" fill="hold" evtFilter="cancelBubble" nodeType="interactiveSeq">
                <p:stCondLst>
                  <p:cond evt="onClick" delay="0">
                    <p:tgtEl>
                      <p:spTgt spid="95"/>
                    </p:tgtEl>
                  </p:cond>
                </p:stCondLst>
                <p:endSync evt="end" delay="0">
                  <p:rtn val="all"/>
                </p:endSync>
                <p:childTnLst>
                  <p:par>
                    <p:cTn id="229" fill="hold" nodeType="clickPar">
                      <p:stCondLst>
                        <p:cond delay="0"/>
                      </p:stCondLst>
                      <p:childTnLst>
                        <p:par>
                          <p:cTn id="230" fill="hold" nodeType="withGroup">
                            <p:stCondLst>
                              <p:cond delay="0"/>
                            </p:stCondLst>
                            <p:childTnLst>
                              <p:par>
                                <p:cTn id="231" presetID="5" presetClass="exit" presetSubtype="10" fill="hold" grpId="0" nodeType="clickEffect">
                                  <p:stCondLst>
                                    <p:cond delay="0"/>
                                  </p:stCondLst>
                                  <p:childTnLst>
                                    <p:animEffect transition="out" filter="checkerboard(across)">
                                      <p:cBhvr>
                                        <p:cTn id="232" dur="500"/>
                                        <p:tgtEl>
                                          <p:spTgt spid="95"/>
                                        </p:tgtEl>
                                      </p:cBhvr>
                                    </p:animEffect>
                                    <p:set>
                                      <p:cBhvr>
                                        <p:cTn id="233" dur="1" fill="hold">
                                          <p:stCondLst>
                                            <p:cond delay="499"/>
                                          </p:stCondLst>
                                        </p:cTn>
                                        <p:tgtEl>
                                          <p:spTgt spid="95"/>
                                        </p:tgtEl>
                                        <p:attrNameLst>
                                          <p:attrName>style.visibility</p:attrName>
                                        </p:attrNameLst>
                                      </p:cBhvr>
                                      <p:to>
                                        <p:strVal val="hidden"/>
                                      </p:to>
                                    </p:set>
                                  </p:childTnLst>
                                </p:cTn>
                              </p:par>
                            </p:childTnLst>
                          </p:cTn>
                        </p:par>
                      </p:childTnLst>
                    </p:cTn>
                  </p:par>
                </p:childTnLst>
              </p:cTn>
              <p:nextCondLst>
                <p:cond evt="onClick" delay="0">
                  <p:tgtEl>
                    <p:spTgt spid="95"/>
                  </p:tgtEl>
                </p:cond>
              </p:nextCondLst>
            </p:seq>
            <p:seq concurrent="1" nextAc="seek">
              <p:cTn id="234" restart="whenNotActive" fill="hold" evtFilter="cancelBubble" nodeType="interactiveSeq">
                <p:stCondLst>
                  <p:cond evt="onClick" delay="0">
                    <p:tgtEl>
                      <p:spTgt spid="45"/>
                    </p:tgtEl>
                  </p:cond>
                </p:stCondLst>
                <p:endSync evt="end" delay="0">
                  <p:rtn val="all"/>
                </p:endSync>
                <p:childTnLst>
                  <p:par>
                    <p:cTn id="235" fill="hold" nodeType="clickPar">
                      <p:stCondLst>
                        <p:cond delay="0"/>
                      </p:stCondLst>
                      <p:childTnLst>
                        <p:par>
                          <p:cTn id="236" fill="hold" nodeType="withGroup">
                            <p:stCondLst>
                              <p:cond delay="0"/>
                            </p:stCondLst>
                            <p:childTnLst>
                              <p:par>
                                <p:cTn id="237" presetID="5" presetClass="exit" presetSubtype="10" fill="hold" grpId="0" nodeType="clickEffect">
                                  <p:stCondLst>
                                    <p:cond delay="0"/>
                                  </p:stCondLst>
                                  <p:childTnLst>
                                    <p:animEffect transition="out" filter="checkerboard(across)">
                                      <p:cBhvr>
                                        <p:cTn id="238" dur="500"/>
                                        <p:tgtEl>
                                          <p:spTgt spid="45"/>
                                        </p:tgtEl>
                                      </p:cBhvr>
                                    </p:animEffect>
                                    <p:set>
                                      <p:cBhvr>
                                        <p:cTn id="239"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childTnLst>
        </p:cTn>
      </p:par>
    </p:tnLst>
    <p:bldLst>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animBg="1"/>
      <p:bldP spid="60438" grpId="0" animBg="1"/>
      <p:bldP spid="60439" grpId="0" animBg="1"/>
      <p:bldP spid="60440" grpId="0" animBg="1"/>
      <p:bldP spid="60441" grpId="0" animBg="1"/>
      <p:bldP spid="60442" grpId="0" animBg="1"/>
      <p:bldP spid="60443" grpId="0" animBg="1"/>
      <p:bldP spid="60444" grpId="0" animBg="1"/>
      <p:bldP spid="60445" grpId="0" animBg="1"/>
      <p:bldP spid="60446" grpId="0" animBg="1"/>
      <p:bldP spid="60447" grpId="0" animBg="1"/>
      <p:bldP spid="60450" grpId="0" animBg="1"/>
      <p:bldP spid="60451" grpId="0" animBg="1"/>
      <p:bldP spid="60452" grpId="0" animBg="1"/>
      <p:bldP spid="60453" grpId="0" animBg="1"/>
      <p:bldP spid="60475" grpId="0" animBg="1"/>
      <p:bldP spid="60483" grpId="0" animBg="1"/>
      <p:bldP spid="60485" grpId="0"/>
      <p:bldP spid="40" grpId="0" animBg="1"/>
      <p:bldP spid="41" grpId="0" animBg="1"/>
      <p:bldP spid="42" grpId="0" animBg="1"/>
      <p:bldP spid="88" grpId="0" animBg="1"/>
      <p:bldP spid="89" grpId="0" animBg="1"/>
      <p:bldP spid="92" grpId="0" animBg="1"/>
      <p:bldP spid="95" grpId="0" animBg="1"/>
      <p:bldP spid="4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708276" y="1185863"/>
            <a:ext cx="7807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Một trong những nội dung kết hợp phát triển kinh tế - xã hội với tăng cường củng cố quốc phòng - an ninh trong công nghiệp là kết hợp:</a:t>
            </a:r>
          </a:p>
        </p:txBody>
      </p:sp>
      <p:sp>
        <p:nvSpPr>
          <p:cNvPr id="65541" name="AutoShape 5"/>
          <p:cNvSpPr>
            <a:spLocks noChangeArrowheads="1"/>
          </p:cNvSpPr>
          <p:nvPr/>
        </p:nvSpPr>
        <p:spPr bwMode="auto">
          <a:xfrm>
            <a:off x="1828800" y="2514600"/>
            <a:ext cx="4114800" cy="13906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Trong quy hoạch công</a:t>
            </a:r>
          </a:p>
          <a:p>
            <a:pPr algn="ctr">
              <a:spcBef>
                <a:spcPct val="0"/>
              </a:spcBef>
              <a:buFontTx/>
              <a:buNone/>
            </a:pPr>
            <a:r>
              <a:rPr lang="en-US" altLang="en-US" sz="2400"/>
              <a:t>nghiệp quốc phòng và xây</a:t>
            </a:r>
          </a:p>
          <a:p>
            <a:pPr algn="ctr">
              <a:spcBef>
                <a:spcPct val="0"/>
              </a:spcBef>
              <a:buFontTx/>
              <a:buNone/>
            </a:pPr>
            <a:r>
              <a:rPr lang="en-US" altLang="en-US" sz="2400"/>
              <a:t>dựng khu vực phòng thủ</a:t>
            </a:r>
            <a:endParaRPr lang="en-US" altLang="en-US" sz="2200"/>
          </a:p>
        </p:txBody>
      </p:sp>
      <p:sp>
        <p:nvSpPr>
          <p:cNvPr id="65549" name="AutoShape 13"/>
          <p:cNvSpPr>
            <a:spLocks noChangeArrowheads="1"/>
          </p:cNvSpPr>
          <p:nvPr/>
        </p:nvSpPr>
        <p:spPr bwMode="auto">
          <a:xfrm>
            <a:off x="1828800" y="4114800"/>
            <a:ext cx="40386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Trong khâu quy hoạch,</a:t>
            </a:r>
          </a:p>
          <a:p>
            <a:pPr algn="ctr">
              <a:spcBef>
                <a:spcPct val="0"/>
              </a:spcBef>
              <a:buFontTx/>
              <a:buNone/>
            </a:pPr>
            <a:r>
              <a:rPr lang="en-US" altLang="en-US" sz="2400"/>
              <a:t>bố trí các khu công nghiệp, </a:t>
            </a:r>
          </a:p>
          <a:p>
            <a:pPr algn="ctr">
              <a:spcBef>
                <a:spcPct val="0"/>
              </a:spcBef>
              <a:buFontTx/>
              <a:buNone/>
            </a:pPr>
            <a:r>
              <a:rPr lang="en-US" altLang="en-US" sz="2400"/>
              <a:t>khu chế xuất tập trung</a:t>
            </a:r>
            <a:endParaRPr lang="vi-VN" altLang="en-US" sz="2200" b="1"/>
          </a:p>
        </p:txBody>
      </p:sp>
      <p:sp>
        <p:nvSpPr>
          <p:cNvPr id="41991" name="Text Box 16"/>
          <p:cNvSpPr txBox="1">
            <a:spLocks noChangeArrowheads="1"/>
          </p:cNvSpPr>
          <p:nvPr/>
        </p:nvSpPr>
        <p:spPr bwMode="auto">
          <a:xfrm>
            <a:off x="16002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36</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199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4008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200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4"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24600" y="4114800"/>
            <a:ext cx="3962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Từ khi quy hoạch bố trí</a:t>
            </a:r>
          </a:p>
          <a:p>
            <a:pPr algn="ctr">
              <a:spcBef>
                <a:spcPct val="0"/>
              </a:spcBef>
              <a:buFontTx/>
              <a:buNone/>
            </a:pPr>
            <a:r>
              <a:rPr lang="en-US" altLang="en-US" sz="2400"/>
              <a:t> các đơn vị kinh tế của các </a:t>
            </a:r>
          </a:p>
          <a:p>
            <a:pPr algn="ctr">
              <a:spcBef>
                <a:spcPct val="0"/>
              </a:spcBef>
              <a:buFontTx/>
              <a:buNone/>
            </a:pPr>
            <a:r>
              <a:rPr lang="en-US" altLang="en-US" sz="2400"/>
              <a:t>ngành công nghiệp</a:t>
            </a:r>
          </a:p>
        </p:txBody>
      </p:sp>
      <p:sp>
        <p:nvSpPr>
          <p:cNvPr id="28" name="AutoShape 13"/>
          <p:cNvSpPr>
            <a:spLocks noChangeArrowheads="1"/>
          </p:cNvSpPr>
          <p:nvPr/>
        </p:nvSpPr>
        <p:spPr bwMode="auto">
          <a:xfrm>
            <a:off x="6324600" y="2514600"/>
            <a:ext cx="39624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Từ khi thực hiện xây </a:t>
            </a:r>
          </a:p>
          <a:p>
            <a:pPr algn="ctr">
              <a:spcBef>
                <a:spcPct val="0"/>
              </a:spcBef>
              <a:buFontTx/>
              <a:buNone/>
            </a:pPr>
            <a:r>
              <a:rPr lang="en-US" altLang="en-US" sz="2400"/>
              <a:t>dựng các khu công nghiệp</a:t>
            </a:r>
          </a:p>
          <a:p>
            <a:pPr algn="ctr">
              <a:spcBef>
                <a:spcPct val="0"/>
              </a:spcBef>
              <a:buFontTx/>
              <a:buNone/>
            </a:pPr>
            <a:r>
              <a:rPr lang="en-US" altLang="en-US" sz="2400"/>
              <a:t> tập trung, khu chế xuất</a:t>
            </a:r>
            <a:endParaRPr lang="vi-VN" altLang="en-US" sz="2200" b="1"/>
          </a:p>
        </p:txBody>
      </p:sp>
      <p:pic>
        <p:nvPicPr>
          <p:cNvPr id="42009"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2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2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2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2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2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708276" y="1185863"/>
            <a:ext cx="7807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Kết</a:t>
            </a:r>
            <a:r>
              <a:rPr lang="en-US" altLang="en-US" sz="2400" i="1" dirty="0"/>
              <a:t> </a:t>
            </a:r>
            <a:r>
              <a:rPr lang="en-US" altLang="en-US" sz="2400" i="1" dirty="0" err="1"/>
              <a:t>hợp</a:t>
            </a:r>
            <a:r>
              <a:rPr lang="en-US" altLang="en-US" sz="2400" i="1" dirty="0"/>
              <a:t> </a:t>
            </a:r>
            <a:r>
              <a:rPr lang="en-US" altLang="en-US" sz="2400" i="1" dirty="0" err="1"/>
              <a:t>phát</a:t>
            </a:r>
            <a:r>
              <a:rPr lang="en-US" altLang="en-US" sz="2400" i="1" dirty="0"/>
              <a:t> </a:t>
            </a:r>
            <a:r>
              <a:rPr lang="en-US" altLang="en-US" sz="2400" i="1" dirty="0" err="1"/>
              <a:t>triển</a:t>
            </a:r>
            <a:r>
              <a:rPr lang="en-US" altLang="en-US" sz="2400" i="1" dirty="0"/>
              <a:t> </a:t>
            </a:r>
            <a:r>
              <a:rPr lang="en-US" altLang="en-US" sz="2400" i="1" dirty="0" err="1"/>
              <a:t>kinh</a:t>
            </a:r>
            <a:r>
              <a:rPr lang="en-US" altLang="en-US" sz="2400" i="1" dirty="0"/>
              <a:t> </a:t>
            </a:r>
            <a:r>
              <a:rPr lang="en-US" altLang="en-US" sz="2400" i="1" dirty="0" err="1"/>
              <a:t>tế</a:t>
            </a:r>
            <a:r>
              <a:rPr lang="en-US" altLang="en-US" sz="2400" i="1" dirty="0"/>
              <a:t> - </a:t>
            </a:r>
            <a:r>
              <a:rPr lang="en-US" altLang="en-US" sz="2400" i="1" dirty="0" err="1"/>
              <a:t>xã</a:t>
            </a:r>
            <a:r>
              <a:rPr lang="en-US" altLang="en-US" sz="2400" i="1" dirty="0"/>
              <a:t> </a:t>
            </a:r>
            <a:r>
              <a:rPr lang="en-US" altLang="en-US" sz="2400" i="1" dirty="0" err="1"/>
              <a:t>hội</a:t>
            </a:r>
            <a:r>
              <a:rPr lang="en-US" altLang="en-US" sz="2400" i="1" dirty="0"/>
              <a:t> </a:t>
            </a:r>
            <a:r>
              <a:rPr lang="en-US" altLang="en-US" sz="2400" i="1" dirty="0" err="1"/>
              <a:t>với</a:t>
            </a:r>
            <a:r>
              <a:rPr lang="en-US" altLang="en-US" sz="2400" i="1" dirty="0"/>
              <a:t> </a:t>
            </a:r>
            <a:r>
              <a:rPr lang="en-US" altLang="en-US" sz="2400" i="1" dirty="0" err="1"/>
              <a:t>tăng</a:t>
            </a:r>
            <a:r>
              <a:rPr lang="en-US" altLang="en-US" sz="2400" i="1" dirty="0"/>
              <a:t> </a:t>
            </a:r>
            <a:r>
              <a:rPr lang="en-US" altLang="en-US" sz="2400" i="1" dirty="0" err="1"/>
              <a:t>cường</a:t>
            </a:r>
            <a:r>
              <a:rPr lang="en-US" altLang="en-US" sz="2400" i="1" dirty="0"/>
              <a:t> </a:t>
            </a:r>
            <a:r>
              <a:rPr lang="en-US" altLang="en-US" sz="2400" i="1" dirty="0" err="1"/>
              <a:t>củng</a:t>
            </a:r>
            <a:r>
              <a:rPr lang="en-US" altLang="en-US" sz="2400" i="1" dirty="0"/>
              <a:t> </a:t>
            </a:r>
            <a:r>
              <a:rPr lang="en-US" altLang="en-US" sz="2400" i="1" dirty="0" err="1"/>
              <a:t>cố</a:t>
            </a:r>
            <a:r>
              <a:rPr lang="en-US" altLang="en-US" sz="2400" i="1" dirty="0"/>
              <a:t> QP - AN </a:t>
            </a:r>
            <a:r>
              <a:rPr lang="en-US" altLang="en-US" sz="2400" i="1" dirty="0" err="1"/>
              <a:t>được</a:t>
            </a:r>
            <a:r>
              <a:rPr lang="en-US" altLang="en-US" sz="2400" i="1" dirty="0"/>
              <a:t> </a:t>
            </a:r>
            <a:r>
              <a:rPr lang="en-US" altLang="en-US" sz="2400" i="1" dirty="0" err="1"/>
              <a:t>biểu</a:t>
            </a:r>
            <a:r>
              <a:rPr lang="en-US" altLang="en-US" sz="2400" i="1" dirty="0"/>
              <a:t> </a:t>
            </a:r>
            <a:r>
              <a:rPr lang="en-US" altLang="en-US" sz="2400" i="1" dirty="0" err="1"/>
              <a:t>hiện</a:t>
            </a:r>
            <a:r>
              <a:rPr lang="en-US" altLang="en-US" sz="2400" i="1" dirty="0"/>
              <a:t> </a:t>
            </a:r>
            <a:r>
              <a:rPr lang="en-US" altLang="en-US" sz="2400" i="1" dirty="0" err="1"/>
              <a:t>trong</a:t>
            </a:r>
            <a:r>
              <a:rPr lang="en-US" altLang="en-US" sz="2400" i="1" dirty="0"/>
              <a:t> </a:t>
            </a:r>
            <a:r>
              <a:rPr lang="en-US" altLang="en-US" sz="2400" i="1" dirty="0" err="1"/>
              <a:t>lĩnh</a:t>
            </a:r>
            <a:r>
              <a:rPr lang="en-US" altLang="en-US" sz="2400" i="1" dirty="0"/>
              <a:t> </a:t>
            </a:r>
            <a:r>
              <a:rPr lang="en-US" altLang="en-US" sz="2400" i="1" dirty="0" err="1"/>
              <a:t>vực</a:t>
            </a:r>
            <a:r>
              <a:rPr lang="en-US" altLang="en-US" sz="2400" i="1" dirty="0"/>
              <a:t> </a:t>
            </a:r>
            <a:r>
              <a:rPr lang="en-US" altLang="en-US" sz="2400" i="1" dirty="0" err="1"/>
              <a:t>quân</a:t>
            </a:r>
            <a:r>
              <a:rPr lang="en-US" altLang="en-US" sz="2400" i="1" dirty="0"/>
              <a:t> </a:t>
            </a:r>
            <a:r>
              <a:rPr lang="en-US" altLang="en-US" sz="2400" i="1" dirty="0" err="1"/>
              <a:t>sự</a:t>
            </a:r>
            <a:r>
              <a:rPr lang="en-US" altLang="en-US" sz="2400" i="1" dirty="0"/>
              <a:t> </a:t>
            </a:r>
            <a:r>
              <a:rPr lang="en-US" altLang="en-US" sz="2400" i="1" dirty="0" err="1"/>
              <a:t>là</a:t>
            </a:r>
            <a:r>
              <a:rPr lang="en-US" altLang="en-US" sz="2400" i="1" dirty="0"/>
              <a:t>:</a:t>
            </a:r>
          </a:p>
        </p:txBody>
      </p:sp>
      <p:sp>
        <p:nvSpPr>
          <p:cNvPr id="65541" name="AutoShape 5"/>
          <p:cNvSpPr>
            <a:spLocks noChangeArrowheads="1"/>
          </p:cNvSpPr>
          <p:nvPr/>
        </p:nvSpPr>
        <p:spPr bwMode="auto">
          <a:xfrm>
            <a:off x="6248400" y="2546350"/>
            <a:ext cx="41148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Xây dựng lực lượng </a:t>
            </a:r>
          </a:p>
          <a:p>
            <a:pPr algn="ctr">
              <a:spcBef>
                <a:spcPct val="0"/>
              </a:spcBef>
              <a:buFontTx/>
              <a:buNone/>
            </a:pPr>
            <a:r>
              <a:rPr lang="en-US" altLang="en-US" sz="2400"/>
              <a:t>dự bị động viên hùng hậu</a:t>
            </a:r>
            <a:endParaRPr lang="en-US" altLang="en-US" sz="2200"/>
          </a:p>
        </p:txBody>
      </p:sp>
      <p:sp>
        <p:nvSpPr>
          <p:cNvPr id="65549" name="AutoShape 13"/>
          <p:cNvSpPr>
            <a:spLocks noChangeArrowheads="1"/>
          </p:cNvSpPr>
          <p:nvPr/>
        </p:nvSpPr>
        <p:spPr bwMode="auto">
          <a:xfrm>
            <a:off x="1828800" y="4267200"/>
            <a:ext cx="41529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Tăng lực lượng thường </a:t>
            </a:r>
          </a:p>
          <a:p>
            <a:pPr algn="ctr">
              <a:spcBef>
                <a:spcPct val="0"/>
              </a:spcBef>
              <a:buFontTx/>
              <a:buNone/>
            </a:pPr>
            <a:r>
              <a:rPr lang="en-US" altLang="en-US" sz="2400"/>
              <a:t>trực, giảm lực lượng dự bị</a:t>
            </a:r>
            <a:endParaRPr lang="vi-VN" altLang="en-US" sz="2200" b="1"/>
          </a:p>
        </p:txBody>
      </p:sp>
      <p:sp>
        <p:nvSpPr>
          <p:cNvPr id="43015" name="Text Box 16"/>
          <p:cNvSpPr txBox="1">
            <a:spLocks noChangeArrowheads="1"/>
          </p:cNvSpPr>
          <p:nvPr/>
        </p:nvSpPr>
        <p:spPr bwMode="auto">
          <a:xfrm>
            <a:off x="16002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37</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301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4008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302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8"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3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324600" y="4267200"/>
            <a:ext cx="3962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Xây dựng lực lượng </a:t>
            </a:r>
          </a:p>
          <a:p>
            <a:pPr algn="ctr">
              <a:spcBef>
                <a:spcPct val="0"/>
              </a:spcBef>
              <a:buFontTx/>
              <a:buNone/>
            </a:pPr>
            <a:r>
              <a:rPr lang="en-US" altLang="en-US" sz="2400"/>
              <a:t>dân quân tự vệ hùng hậu</a:t>
            </a:r>
          </a:p>
        </p:txBody>
      </p:sp>
      <p:sp>
        <p:nvSpPr>
          <p:cNvPr id="28" name="AutoShape 13"/>
          <p:cNvSpPr>
            <a:spLocks noChangeArrowheads="1"/>
          </p:cNvSpPr>
          <p:nvPr/>
        </p:nvSpPr>
        <p:spPr bwMode="auto">
          <a:xfrm>
            <a:off x="1866900" y="2546350"/>
            <a:ext cx="41148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Tăng lực lượng dân phòng, </a:t>
            </a:r>
          </a:p>
          <a:p>
            <a:pPr algn="ctr">
              <a:spcBef>
                <a:spcPct val="0"/>
              </a:spcBef>
              <a:buFontTx/>
              <a:buNone/>
            </a:pPr>
            <a:r>
              <a:rPr lang="en-US" altLang="en-US" sz="2400"/>
              <a:t>giảm quân số thường trực</a:t>
            </a:r>
            <a:endParaRPr lang="vi-VN" altLang="en-US" sz="2200" b="1"/>
          </a:p>
        </p:txBody>
      </p:sp>
      <p:pic>
        <p:nvPicPr>
          <p:cNvPr id="43033"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3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3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3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3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3484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42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22600" y="1214439"/>
            <a:ext cx="7569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dirty="0" err="1"/>
              <a:t>Trong</a:t>
            </a:r>
            <a:r>
              <a:rPr lang="en-US" altLang="en-US" sz="2400" i="1" dirty="0"/>
              <a:t> </a:t>
            </a:r>
            <a:r>
              <a:rPr lang="en-US" altLang="en-US" sz="2400" i="1" dirty="0" err="1"/>
              <a:t>giai</a:t>
            </a:r>
            <a:r>
              <a:rPr lang="en-US" altLang="en-US" sz="2400" i="1" dirty="0"/>
              <a:t> </a:t>
            </a:r>
            <a:r>
              <a:rPr lang="en-US" altLang="en-US" sz="2400" i="1" dirty="0" err="1"/>
              <a:t>đoạn</a:t>
            </a:r>
            <a:r>
              <a:rPr lang="en-US" altLang="en-US" sz="2400" i="1" dirty="0"/>
              <a:t> </a:t>
            </a:r>
            <a:r>
              <a:rPr lang="en-US" altLang="en-US" sz="2400" i="1" dirty="0" err="1"/>
              <a:t>hiện</a:t>
            </a:r>
            <a:r>
              <a:rPr lang="en-US" altLang="en-US" sz="2400" i="1" dirty="0"/>
              <a:t> nay, </a:t>
            </a:r>
            <a:r>
              <a:rPr lang="en-US" altLang="en-US" sz="2400" i="1" dirty="0" err="1"/>
              <a:t>Đảng</a:t>
            </a:r>
            <a:r>
              <a:rPr lang="en-US" altLang="en-US" sz="2400" i="1" dirty="0"/>
              <a:t> ta </a:t>
            </a:r>
            <a:r>
              <a:rPr lang="en-US" altLang="en-US" sz="2400" i="1" dirty="0" err="1"/>
              <a:t>xác</a:t>
            </a:r>
            <a:r>
              <a:rPr lang="en-US" altLang="en-US" sz="2400" i="1" dirty="0"/>
              <a:t> </a:t>
            </a:r>
            <a:r>
              <a:rPr lang="en-US" altLang="en-US" sz="2400" i="1" dirty="0" err="1"/>
              <a:t>định</a:t>
            </a:r>
            <a:r>
              <a:rPr lang="en-US" altLang="en-US" sz="2400" i="1" dirty="0"/>
              <a:t>, </a:t>
            </a:r>
            <a:r>
              <a:rPr lang="en-US" altLang="en-US" sz="2400" i="1" dirty="0" err="1"/>
              <a:t>để</a:t>
            </a:r>
            <a:r>
              <a:rPr lang="en-US" altLang="en-US" sz="2400" i="1" dirty="0"/>
              <a:t> </a:t>
            </a:r>
            <a:r>
              <a:rPr lang="en-US" altLang="en-US" sz="2400" i="1" dirty="0" err="1"/>
              <a:t>thực</a:t>
            </a:r>
            <a:r>
              <a:rPr lang="en-US" altLang="en-US" sz="2400" i="1" dirty="0"/>
              <a:t> </a:t>
            </a:r>
            <a:r>
              <a:rPr lang="en-US" altLang="en-US" sz="2400" i="1" dirty="0" err="1"/>
              <a:t>hiện</a:t>
            </a:r>
            <a:r>
              <a:rPr lang="en-US" altLang="en-US" sz="2400" i="1" dirty="0"/>
              <a:t> </a:t>
            </a:r>
            <a:r>
              <a:rPr lang="en-US" altLang="en-US" sz="2400" i="1" dirty="0" err="1"/>
              <a:t>thắng</a:t>
            </a:r>
            <a:r>
              <a:rPr lang="en-US" altLang="en-US" sz="2400" i="1" dirty="0"/>
              <a:t> </a:t>
            </a:r>
            <a:r>
              <a:rPr lang="en-US" altLang="en-US" sz="2400" i="1" dirty="0" err="1"/>
              <a:t>lợi</a:t>
            </a:r>
            <a:r>
              <a:rPr lang="en-US" altLang="en-US" sz="2400" i="1" dirty="0"/>
              <a:t> </a:t>
            </a:r>
            <a:r>
              <a:rPr lang="en-US" altLang="en-US" sz="2400" i="1" dirty="0" err="1"/>
              <a:t>hai</a:t>
            </a:r>
            <a:r>
              <a:rPr lang="en-US" altLang="en-US" sz="2400" i="1" dirty="0"/>
              <a:t> </a:t>
            </a:r>
            <a:r>
              <a:rPr lang="en-US" altLang="en-US" sz="2400" i="1" dirty="0" err="1"/>
              <a:t>nhiệm</a:t>
            </a:r>
            <a:r>
              <a:rPr lang="en-US" altLang="en-US" sz="2400" i="1" dirty="0"/>
              <a:t> </a:t>
            </a:r>
            <a:r>
              <a:rPr lang="en-US" altLang="en-US" sz="2400" i="1" dirty="0" err="1"/>
              <a:t>vụ</a:t>
            </a:r>
            <a:r>
              <a:rPr lang="en-US" altLang="en-US" sz="2400" i="1" dirty="0"/>
              <a:t> </a:t>
            </a:r>
            <a:r>
              <a:rPr lang="en-US" altLang="en-US" sz="2400" i="1" dirty="0" err="1"/>
              <a:t>chiến</a:t>
            </a:r>
            <a:r>
              <a:rPr lang="en-US" altLang="en-US" sz="2400" i="1" dirty="0"/>
              <a:t> </a:t>
            </a:r>
            <a:r>
              <a:rPr lang="en-US" altLang="en-US" sz="2400" i="1" dirty="0" err="1"/>
              <a:t>lược</a:t>
            </a:r>
            <a:r>
              <a:rPr lang="en-US" altLang="en-US" sz="2400" i="1" dirty="0"/>
              <a:t> </a:t>
            </a:r>
            <a:r>
              <a:rPr lang="en-US" altLang="en-US" sz="2400" i="1" dirty="0" err="1"/>
              <a:t>của</a:t>
            </a:r>
            <a:r>
              <a:rPr lang="en-US" altLang="en-US" sz="2400" i="1" dirty="0"/>
              <a:t> </a:t>
            </a:r>
            <a:r>
              <a:rPr lang="en-US" altLang="en-US" sz="2400" i="1" dirty="0" err="1"/>
              <a:t>cách</a:t>
            </a:r>
            <a:r>
              <a:rPr lang="en-US" altLang="en-US" sz="2400" i="1" dirty="0"/>
              <a:t> </a:t>
            </a:r>
            <a:r>
              <a:rPr lang="en-US" altLang="en-US" sz="2400" i="1" dirty="0" err="1"/>
              <a:t>mạng</a:t>
            </a:r>
            <a:r>
              <a:rPr lang="en-US" altLang="en-US" sz="2400" i="1" dirty="0"/>
              <a:t> </a:t>
            </a:r>
            <a:r>
              <a:rPr lang="en-US" altLang="en-US" sz="2400" i="1" dirty="0" err="1"/>
              <a:t>Việt</a:t>
            </a:r>
            <a:r>
              <a:rPr lang="en-US" altLang="en-US" sz="2400" i="1" dirty="0"/>
              <a:t> Nam, </a:t>
            </a:r>
            <a:r>
              <a:rPr lang="en-US" altLang="en-US" sz="2400" i="1" dirty="0" err="1"/>
              <a:t>chúng</a:t>
            </a:r>
            <a:r>
              <a:rPr lang="en-US" altLang="en-US" sz="2400" i="1" dirty="0"/>
              <a:t> ta </a:t>
            </a:r>
            <a:r>
              <a:rPr lang="en-US" altLang="en-US" sz="2400" i="1" dirty="0" err="1"/>
              <a:t>phải</a:t>
            </a:r>
            <a:r>
              <a:rPr lang="en-US" altLang="en-US" sz="2400" i="1" dirty="0"/>
              <a:t> </a:t>
            </a:r>
            <a:r>
              <a:rPr lang="en-US" altLang="en-US" sz="2400" i="1" dirty="0" err="1"/>
              <a:t>kết</a:t>
            </a:r>
            <a:r>
              <a:rPr lang="en-US" altLang="en-US" sz="2400" i="1" dirty="0"/>
              <a:t> </a:t>
            </a:r>
            <a:r>
              <a:rPr lang="en-US" altLang="en-US" sz="2400" i="1" dirty="0" err="1"/>
              <a:t>hợp</a:t>
            </a:r>
            <a:r>
              <a:rPr lang="en-US" altLang="en-US" sz="2400" i="1" dirty="0"/>
              <a:t> </a:t>
            </a:r>
            <a:r>
              <a:rPr lang="en-US" altLang="en-US" sz="2400" i="1" dirty="0" err="1"/>
              <a:t>phát</a:t>
            </a:r>
            <a:r>
              <a:rPr lang="en-US" altLang="en-US" sz="2400" i="1" dirty="0"/>
              <a:t> </a:t>
            </a:r>
            <a:r>
              <a:rPr lang="en-US" altLang="en-US" sz="2400" i="1" dirty="0" err="1"/>
              <a:t>triển</a:t>
            </a:r>
            <a:r>
              <a:rPr lang="en-US" altLang="en-US" sz="2400" i="1" dirty="0"/>
              <a:t> </a:t>
            </a:r>
            <a:r>
              <a:rPr lang="en-US" altLang="en-US" sz="2400" i="1" dirty="0" err="1"/>
              <a:t>kinh</a:t>
            </a:r>
            <a:r>
              <a:rPr lang="en-US" altLang="en-US" sz="2400" i="1" dirty="0"/>
              <a:t> </a:t>
            </a:r>
            <a:r>
              <a:rPr lang="en-US" altLang="en-US" sz="2400" i="1" dirty="0" err="1"/>
              <a:t>tế</a:t>
            </a:r>
            <a:r>
              <a:rPr lang="en-US" altLang="en-US" sz="2400" i="1" dirty="0"/>
              <a:t> - </a:t>
            </a:r>
            <a:r>
              <a:rPr lang="en-US" altLang="en-US" sz="2400" i="1" dirty="0" err="1"/>
              <a:t>xã</a:t>
            </a:r>
            <a:r>
              <a:rPr lang="en-US" altLang="en-US" sz="2400" i="1" dirty="0"/>
              <a:t> </a:t>
            </a:r>
            <a:r>
              <a:rPr lang="en-US" altLang="en-US" sz="2400" i="1" dirty="0" err="1"/>
              <a:t>hội</a:t>
            </a:r>
            <a:r>
              <a:rPr lang="en-US" altLang="en-US" sz="2400" i="1" dirty="0"/>
              <a:t> </a:t>
            </a:r>
            <a:r>
              <a:rPr lang="en-US" altLang="en-US" sz="2400" i="1" dirty="0" err="1"/>
              <a:t>với</a:t>
            </a:r>
            <a:r>
              <a:rPr lang="en-US" altLang="en-US" sz="2400" i="1" dirty="0"/>
              <a:t> </a:t>
            </a:r>
            <a:r>
              <a:rPr lang="en-US" altLang="en-US" sz="2400" i="1" dirty="0" err="1"/>
              <a:t>tăng</a:t>
            </a:r>
            <a:r>
              <a:rPr lang="en-US" altLang="en-US" sz="2400" i="1" dirty="0"/>
              <a:t> </a:t>
            </a:r>
            <a:r>
              <a:rPr lang="en-US" altLang="en-US" sz="2400" i="1" dirty="0" err="1"/>
              <a:t>cường</a:t>
            </a:r>
            <a:r>
              <a:rPr lang="en-US" altLang="en-US" sz="2400" i="1" dirty="0"/>
              <a:t> </a:t>
            </a:r>
            <a:r>
              <a:rPr lang="en-US" altLang="en-US" sz="2400" i="1" dirty="0" err="1"/>
              <a:t>củng</a:t>
            </a:r>
            <a:r>
              <a:rPr lang="en-US" altLang="en-US" sz="2400" i="1" dirty="0"/>
              <a:t> </a:t>
            </a:r>
            <a:r>
              <a:rPr lang="en-US" altLang="en-US" sz="2400" i="1" dirty="0" err="1"/>
              <a:t>cố</a:t>
            </a:r>
            <a:r>
              <a:rPr lang="en-US" altLang="en-US" sz="2400" i="1" dirty="0"/>
              <a:t> QP – AN </a:t>
            </a:r>
            <a:r>
              <a:rPr lang="en-US" altLang="en-US" sz="2400" i="1" dirty="0" err="1"/>
              <a:t>vào</a:t>
            </a:r>
            <a:r>
              <a:rPr lang="en-US" altLang="en-US" sz="2400" i="1" dirty="0"/>
              <a:t>: </a:t>
            </a:r>
            <a:endParaRPr lang="en-US" altLang="en-US" sz="2300" b="1" i="1" dirty="0"/>
          </a:p>
        </p:txBody>
      </p:sp>
      <p:sp>
        <p:nvSpPr>
          <p:cNvPr id="65541" name="AutoShape 5"/>
          <p:cNvSpPr>
            <a:spLocks noChangeArrowheads="1"/>
          </p:cNvSpPr>
          <p:nvPr/>
        </p:nvSpPr>
        <p:spPr bwMode="auto">
          <a:xfrm>
            <a:off x="6350000" y="4343400"/>
            <a:ext cx="4089400" cy="12827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Trong một chỉnh thể </a:t>
            </a:r>
          </a:p>
          <a:p>
            <a:pPr algn="ctr">
              <a:spcBef>
                <a:spcPct val="0"/>
              </a:spcBef>
              <a:buFontTx/>
              <a:buNone/>
            </a:pPr>
            <a:r>
              <a:rPr lang="en-US" altLang="en-US" sz="2400"/>
              <a:t>thống nhất</a:t>
            </a:r>
            <a:endParaRPr lang="vi-VN" altLang="en-US" sz="2300" b="1"/>
          </a:p>
        </p:txBody>
      </p:sp>
      <p:sp>
        <p:nvSpPr>
          <p:cNvPr id="65549" name="AutoShape 13"/>
          <p:cNvSpPr>
            <a:spLocks noChangeArrowheads="1"/>
          </p:cNvSpPr>
          <p:nvPr/>
        </p:nvSpPr>
        <p:spPr bwMode="auto">
          <a:xfrm>
            <a:off x="6324600" y="2971800"/>
            <a:ext cx="41148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Trong phạm vi cả nước</a:t>
            </a:r>
          </a:p>
        </p:txBody>
      </p:sp>
      <p:sp>
        <p:nvSpPr>
          <p:cNvPr id="44040" name="Text Box 16"/>
          <p:cNvSpPr txBox="1">
            <a:spLocks noChangeArrowheads="1"/>
          </p:cNvSpPr>
          <p:nvPr/>
        </p:nvSpPr>
        <p:spPr bwMode="auto">
          <a:xfrm>
            <a:off x="1762125" y="1203326"/>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38 </a:t>
            </a:r>
          </a:p>
        </p:txBody>
      </p:sp>
      <p:pic>
        <p:nvPicPr>
          <p:cNvPr id="942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404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p:cNvSpPr>
            <a:spLocks noChangeArrowheads="1"/>
          </p:cNvSpPr>
          <p:nvPr/>
        </p:nvSpPr>
        <p:spPr bwMode="auto">
          <a:xfrm>
            <a:off x="6348413"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345238"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373813"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345238" y="5981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4953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4236" name="Text Box 28"/>
          <p:cNvSpPr txBox="1">
            <a:spLocks noChangeArrowheads="1"/>
          </p:cNvSpPr>
          <p:nvPr/>
        </p:nvSpPr>
        <p:spPr bwMode="auto">
          <a:xfrm>
            <a:off x="6221413" y="5867401"/>
            <a:ext cx="7620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405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3"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4200" y="114300"/>
            <a:ext cx="1270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854200" y="2971800"/>
            <a:ext cx="4013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Trên từng lĩnh vực xã hội</a:t>
            </a:r>
          </a:p>
        </p:txBody>
      </p:sp>
      <p:sp>
        <p:nvSpPr>
          <p:cNvPr id="27" name="AutoShape 13"/>
          <p:cNvSpPr>
            <a:spLocks noChangeArrowheads="1"/>
          </p:cNvSpPr>
          <p:nvPr/>
        </p:nvSpPr>
        <p:spPr bwMode="auto">
          <a:xfrm>
            <a:off x="1854200" y="4343400"/>
            <a:ext cx="4013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Trên từng khu vực </a:t>
            </a:r>
          </a:p>
          <a:p>
            <a:pPr algn="ctr">
              <a:spcBef>
                <a:spcPct val="0"/>
              </a:spcBef>
              <a:buFontTx/>
              <a:buNone/>
            </a:pPr>
            <a:r>
              <a:rPr lang="en-US" altLang="en-US" sz="2400"/>
              <a:t>chiến lược	</a:t>
            </a:r>
            <a:endParaRPr lang="vi-VN" altLang="en-US" sz="2300" b="1"/>
          </a:p>
        </p:txBody>
      </p:sp>
      <p:pic>
        <p:nvPicPr>
          <p:cNvPr id="4405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2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72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82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82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92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42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8" restart="whenNotActive" fill="hold" evtFilter="cancelBubble" nodeType="interactiveSeq">
                <p:stCondLst>
                  <p:cond evt="onClick" delay="0">
                    <p:tgtEl>
                      <p:spTgt spid="9423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423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4234"/>
                                        </p:tgtEl>
                                      </p:cBhvr>
                                    </p:animEffect>
                                    <p:set>
                                      <p:cBhvr>
                                        <p:cTn id="46"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4233"/>
                                        </p:tgtEl>
                                      </p:cBhvr>
                                    </p:animEffect>
                                    <p:set>
                                      <p:cBhvr>
                                        <p:cTn id="50"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4232"/>
                                        </p:tgtEl>
                                      </p:cBhvr>
                                    </p:animEffect>
                                    <p:set>
                                      <p:cBhvr>
                                        <p:cTn id="54"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4231"/>
                                        </p:tgtEl>
                                      </p:cBhvr>
                                    </p:animEffect>
                                    <p:set>
                                      <p:cBhvr>
                                        <p:cTn id="58"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4230"/>
                                        </p:tgtEl>
                                      </p:cBhvr>
                                    </p:animEffect>
                                    <p:set>
                                      <p:cBhvr>
                                        <p:cTn id="62"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4229"/>
                                        </p:tgtEl>
                                      </p:cBhvr>
                                    </p:animEffect>
                                    <p:set>
                                      <p:cBhvr>
                                        <p:cTn id="66"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4227"/>
                                        </p:tgtEl>
                                      </p:cBhvr>
                                    </p:animEffect>
                                    <p:set>
                                      <p:cBhvr>
                                        <p:cTn id="70"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4210"/>
                                        </p:tgtEl>
                                      </p:cBhvr>
                                    </p:animEffect>
                                    <p:set>
                                      <p:cBhvr>
                                        <p:cTn id="74"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3484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42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22600" y="1214438"/>
            <a:ext cx="756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“Xây dựng các xã trọng điểm về kinh tế, quốc phòng, an ninh</a:t>
            </a:r>
            <a:r>
              <a:rPr lang="en-US" altLang="en-US" sz="2400"/>
              <a:t>” là một trong những nội dung kết hợp kinh tế, quốc phòng, an ninh đối với:</a:t>
            </a:r>
          </a:p>
        </p:txBody>
      </p:sp>
      <p:sp>
        <p:nvSpPr>
          <p:cNvPr id="65541" name="AutoShape 5"/>
          <p:cNvSpPr>
            <a:spLocks noChangeArrowheads="1"/>
          </p:cNvSpPr>
          <p:nvPr/>
        </p:nvSpPr>
        <p:spPr bwMode="auto">
          <a:xfrm>
            <a:off x="1930400" y="4343400"/>
            <a:ext cx="4089400" cy="12827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Vùng núi, biên giới</a:t>
            </a:r>
          </a:p>
        </p:txBody>
      </p:sp>
      <p:sp>
        <p:nvSpPr>
          <p:cNvPr id="65549" name="AutoShape 13"/>
          <p:cNvSpPr>
            <a:spLocks noChangeArrowheads="1"/>
          </p:cNvSpPr>
          <p:nvPr/>
        </p:nvSpPr>
        <p:spPr bwMode="auto">
          <a:xfrm>
            <a:off x="6324600" y="2743200"/>
            <a:ext cx="41148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Vùng trọng điểm </a:t>
            </a:r>
          </a:p>
          <a:p>
            <a:pPr algn="ctr">
              <a:spcBef>
                <a:spcPct val="0"/>
              </a:spcBef>
              <a:buFontTx/>
              <a:buNone/>
            </a:pPr>
            <a:r>
              <a:rPr lang="en-US" altLang="en-US" sz="2400"/>
              <a:t>kinh tế</a:t>
            </a:r>
          </a:p>
        </p:txBody>
      </p:sp>
      <p:sp>
        <p:nvSpPr>
          <p:cNvPr id="45064" name="Text Box 16"/>
          <p:cNvSpPr txBox="1">
            <a:spLocks noChangeArrowheads="1"/>
          </p:cNvSpPr>
          <p:nvPr/>
        </p:nvSpPr>
        <p:spPr bwMode="auto">
          <a:xfrm>
            <a:off x="1762125" y="1203326"/>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39 </a:t>
            </a:r>
          </a:p>
        </p:txBody>
      </p:sp>
      <p:pic>
        <p:nvPicPr>
          <p:cNvPr id="942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506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0700" y="59912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p:cNvSpPr>
            <a:spLocks noChangeArrowheads="1"/>
          </p:cNvSpPr>
          <p:nvPr/>
        </p:nvSpPr>
        <p:spPr bwMode="auto">
          <a:xfrm>
            <a:off x="6348413"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345238"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373813"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345238" y="5981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4953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4236" name="Text Box 28"/>
          <p:cNvSpPr txBox="1">
            <a:spLocks noChangeArrowheads="1"/>
          </p:cNvSpPr>
          <p:nvPr/>
        </p:nvSpPr>
        <p:spPr bwMode="auto">
          <a:xfrm>
            <a:off x="6221413" y="5867401"/>
            <a:ext cx="7620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507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7"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4200" y="114300"/>
            <a:ext cx="1270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400800" y="4343400"/>
            <a:ext cx="4013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Vùng đồng bằng, </a:t>
            </a:r>
          </a:p>
          <a:p>
            <a:pPr algn="ctr">
              <a:spcBef>
                <a:spcPct val="0"/>
              </a:spcBef>
              <a:buFontTx/>
              <a:buNone/>
            </a:pPr>
            <a:r>
              <a:rPr lang="en-US" altLang="en-US" sz="2400"/>
              <a:t>ven biển</a:t>
            </a:r>
          </a:p>
        </p:txBody>
      </p:sp>
      <p:sp>
        <p:nvSpPr>
          <p:cNvPr id="27" name="AutoShape 13"/>
          <p:cNvSpPr>
            <a:spLocks noChangeArrowheads="1"/>
          </p:cNvSpPr>
          <p:nvPr/>
        </p:nvSpPr>
        <p:spPr bwMode="auto">
          <a:xfrm>
            <a:off x="1955800" y="2743200"/>
            <a:ext cx="4013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Vùng trọng điểm </a:t>
            </a:r>
          </a:p>
          <a:p>
            <a:pPr algn="ctr">
              <a:spcBef>
                <a:spcPct val="0"/>
              </a:spcBef>
              <a:buFontTx/>
              <a:buNone/>
            </a:pPr>
            <a:r>
              <a:rPr lang="en-US" altLang="en-US" sz="2400"/>
              <a:t>          quốc phòng		</a:t>
            </a:r>
            <a:endParaRPr lang="vi-VN" altLang="en-US" sz="2300" b="1"/>
          </a:p>
        </p:txBody>
      </p:sp>
      <p:pic>
        <p:nvPicPr>
          <p:cNvPr id="4508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2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2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2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2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2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42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8" restart="whenNotActive" fill="hold" evtFilter="cancelBubble" nodeType="interactiveSeq">
                <p:stCondLst>
                  <p:cond evt="onClick" delay="0">
                    <p:tgtEl>
                      <p:spTgt spid="9423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423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4234"/>
                                        </p:tgtEl>
                                      </p:cBhvr>
                                    </p:animEffect>
                                    <p:set>
                                      <p:cBhvr>
                                        <p:cTn id="46"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4233"/>
                                        </p:tgtEl>
                                      </p:cBhvr>
                                    </p:animEffect>
                                    <p:set>
                                      <p:cBhvr>
                                        <p:cTn id="50"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4232"/>
                                        </p:tgtEl>
                                      </p:cBhvr>
                                    </p:animEffect>
                                    <p:set>
                                      <p:cBhvr>
                                        <p:cTn id="54"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4231"/>
                                        </p:tgtEl>
                                      </p:cBhvr>
                                    </p:animEffect>
                                    <p:set>
                                      <p:cBhvr>
                                        <p:cTn id="58"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4230"/>
                                        </p:tgtEl>
                                      </p:cBhvr>
                                    </p:animEffect>
                                    <p:set>
                                      <p:cBhvr>
                                        <p:cTn id="62"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4229"/>
                                        </p:tgtEl>
                                      </p:cBhvr>
                                    </p:animEffect>
                                    <p:set>
                                      <p:cBhvr>
                                        <p:cTn id="66"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4227"/>
                                        </p:tgtEl>
                                      </p:cBhvr>
                                    </p:animEffect>
                                    <p:set>
                                      <p:cBhvr>
                                        <p:cTn id="70"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4210"/>
                                        </p:tgtEl>
                                      </p:cBhvr>
                                    </p:animEffect>
                                    <p:set>
                                      <p:cBhvr>
                                        <p:cTn id="74"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3484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42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22600" y="1214438"/>
            <a:ext cx="756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i="1"/>
              <a:t>“Giải quyết tốt các vấn đề xã  hội”</a:t>
            </a:r>
            <a:r>
              <a:rPr lang="en-US" altLang="en-US" sz="2400"/>
              <a:t> là nội dung cần chú trọng khi kết hợp phát triển kinh tế - xã hội với củng cố quốc phòng - an ninh trong:</a:t>
            </a:r>
            <a:endParaRPr lang="en-US" altLang="en-US" sz="2300" b="1" i="1"/>
          </a:p>
        </p:txBody>
      </p:sp>
      <p:sp>
        <p:nvSpPr>
          <p:cNvPr id="65541" name="AutoShape 5"/>
          <p:cNvSpPr>
            <a:spLocks noChangeArrowheads="1"/>
          </p:cNvSpPr>
          <p:nvPr/>
        </p:nvSpPr>
        <p:spPr bwMode="auto">
          <a:xfrm>
            <a:off x="6350000" y="4343400"/>
            <a:ext cx="4089400" cy="12827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D. Nông , lâm, ngư nghiệp</a:t>
            </a:r>
          </a:p>
        </p:txBody>
      </p:sp>
      <p:sp>
        <p:nvSpPr>
          <p:cNvPr id="65549" name="AutoShape 13"/>
          <p:cNvSpPr>
            <a:spLocks noChangeArrowheads="1"/>
          </p:cNvSpPr>
          <p:nvPr/>
        </p:nvSpPr>
        <p:spPr bwMode="auto">
          <a:xfrm>
            <a:off x="6324600" y="2743200"/>
            <a:ext cx="41148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Các khu công nghiệp</a:t>
            </a:r>
            <a:endParaRPr lang="vi-VN" altLang="en-US" sz="2300" b="1"/>
          </a:p>
        </p:txBody>
      </p:sp>
      <p:sp>
        <p:nvSpPr>
          <p:cNvPr id="46088" name="Text Box 16"/>
          <p:cNvSpPr txBox="1">
            <a:spLocks noChangeArrowheads="1"/>
          </p:cNvSpPr>
          <p:nvPr/>
        </p:nvSpPr>
        <p:spPr bwMode="auto">
          <a:xfrm>
            <a:off x="1762125" y="1203326"/>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40</a:t>
            </a:r>
          </a:p>
        </p:txBody>
      </p:sp>
      <p:pic>
        <p:nvPicPr>
          <p:cNvPr id="942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609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0700" y="59912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p:cNvSpPr>
            <a:spLocks noChangeArrowheads="1"/>
          </p:cNvSpPr>
          <p:nvPr/>
        </p:nvSpPr>
        <p:spPr bwMode="auto">
          <a:xfrm>
            <a:off x="6348413"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345238"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373813"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345238" y="5981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4953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4236" name="Text Box 28"/>
          <p:cNvSpPr txBox="1">
            <a:spLocks noChangeArrowheads="1"/>
          </p:cNvSpPr>
          <p:nvPr/>
        </p:nvSpPr>
        <p:spPr bwMode="auto">
          <a:xfrm>
            <a:off x="6221413" y="5867401"/>
            <a:ext cx="7620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610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1"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0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4200" y="114300"/>
            <a:ext cx="1270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854200" y="2743200"/>
            <a:ext cx="4013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Nông, công nghiệp</a:t>
            </a:r>
            <a:endParaRPr lang="vi-VN" altLang="en-US" sz="2300" b="1"/>
          </a:p>
        </p:txBody>
      </p:sp>
      <p:sp>
        <p:nvSpPr>
          <p:cNvPr id="27" name="AutoShape 13"/>
          <p:cNvSpPr>
            <a:spLocks noChangeArrowheads="1"/>
          </p:cNvSpPr>
          <p:nvPr/>
        </p:nvSpPr>
        <p:spPr bwMode="auto">
          <a:xfrm>
            <a:off x="1854200" y="4343400"/>
            <a:ext cx="40132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Các khu vực phòng thủ</a:t>
            </a:r>
            <a:endParaRPr lang="vi-VN" altLang="en-US" sz="2300" b="1"/>
          </a:p>
        </p:txBody>
      </p:sp>
      <p:pic>
        <p:nvPicPr>
          <p:cNvPr id="4610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3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3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3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3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42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8" restart="whenNotActive" fill="hold" evtFilter="cancelBubble" nodeType="interactiveSeq">
                <p:stCondLst>
                  <p:cond evt="onClick" delay="0">
                    <p:tgtEl>
                      <p:spTgt spid="9423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423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4234"/>
                                        </p:tgtEl>
                                      </p:cBhvr>
                                    </p:animEffect>
                                    <p:set>
                                      <p:cBhvr>
                                        <p:cTn id="46"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4233"/>
                                        </p:tgtEl>
                                      </p:cBhvr>
                                    </p:animEffect>
                                    <p:set>
                                      <p:cBhvr>
                                        <p:cTn id="50"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4232"/>
                                        </p:tgtEl>
                                      </p:cBhvr>
                                    </p:animEffect>
                                    <p:set>
                                      <p:cBhvr>
                                        <p:cTn id="54"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4231"/>
                                        </p:tgtEl>
                                      </p:cBhvr>
                                    </p:animEffect>
                                    <p:set>
                                      <p:cBhvr>
                                        <p:cTn id="58"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4230"/>
                                        </p:tgtEl>
                                      </p:cBhvr>
                                    </p:animEffect>
                                    <p:set>
                                      <p:cBhvr>
                                        <p:cTn id="62"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4229"/>
                                        </p:tgtEl>
                                      </p:cBhvr>
                                    </p:animEffect>
                                    <p:set>
                                      <p:cBhvr>
                                        <p:cTn id="66"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4227"/>
                                        </p:tgtEl>
                                      </p:cBhvr>
                                    </p:animEffect>
                                    <p:set>
                                      <p:cBhvr>
                                        <p:cTn id="70"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4210"/>
                                        </p:tgtEl>
                                      </p:cBhvr>
                                    </p:animEffect>
                                    <p:set>
                                      <p:cBhvr>
                                        <p:cTn id="74"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p:cNvSpPr>
            <a:spLocks noChangeArrowheads="1"/>
          </p:cNvSpPr>
          <p:nvPr/>
        </p:nvSpPr>
        <p:spPr bwMode="auto">
          <a:xfrm>
            <a:off x="6253163"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52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48000" y="1227138"/>
            <a:ext cx="6781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Khu vực phòng thủ và phòng thủ then chốt của đất nước thường có:</a:t>
            </a:r>
          </a:p>
        </p:txBody>
      </p:sp>
      <p:sp>
        <p:nvSpPr>
          <p:cNvPr id="65541" name="AutoShape 5"/>
          <p:cNvSpPr>
            <a:spLocks noChangeArrowheads="1"/>
          </p:cNvSpPr>
          <p:nvPr/>
        </p:nvSpPr>
        <p:spPr bwMode="auto">
          <a:xfrm>
            <a:off x="1905000" y="2438400"/>
            <a:ext cx="3962400" cy="125888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Vùng kinh tế trọng điểm</a:t>
            </a:r>
          </a:p>
        </p:txBody>
      </p:sp>
      <p:sp>
        <p:nvSpPr>
          <p:cNvPr id="65546" name="AutoShape 10"/>
          <p:cNvSpPr>
            <a:spLocks noChangeArrowheads="1"/>
          </p:cNvSpPr>
          <p:nvPr/>
        </p:nvSpPr>
        <p:spPr bwMode="auto">
          <a:xfrm>
            <a:off x="6094414" y="2438400"/>
            <a:ext cx="4065587" cy="123348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 B. Vùng tập trung </a:t>
            </a:r>
          </a:p>
          <a:p>
            <a:pPr algn="ctr">
              <a:buFontTx/>
              <a:buNone/>
            </a:pPr>
            <a:r>
              <a:rPr lang="en-US" altLang="en-US" sz="2400"/>
              <a:t>công nghiệp</a:t>
            </a:r>
            <a:endParaRPr lang="en-US" altLang="en-US" sz="2400" b="1"/>
          </a:p>
        </p:txBody>
      </p:sp>
      <p:sp>
        <p:nvSpPr>
          <p:cNvPr id="47112" name="Text Box 16"/>
          <p:cNvSpPr txBox="1">
            <a:spLocks noChangeArrowheads="1"/>
          </p:cNvSpPr>
          <p:nvPr/>
        </p:nvSpPr>
        <p:spPr bwMode="auto">
          <a:xfrm>
            <a:off x="1511300" y="1325564"/>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41</a:t>
            </a:r>
          </a:p>
        </p:txBody>
      </p:sp>
      <p:pic>
        <p:nvPicPr>
          <p:cNvPr id="952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1" name="Oval 19"/>
          <p:cNvSpPr>
            <a:spLocks noChangeArrowheads="1"/>
          </p:cNvSpPr>
          <p:nvPr/>
        </p:nvSpPr>
        <p:spPr bwMode="auto">
          <a:xfrm>
            <a:off x="6253163"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711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0700" y="60975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p:cNvSpPr>
            <a:spLocks noChangeArrowheads="1"/>
          </p:cNvSpPr>
          <p:nvPr/>
        </p:nvSpPr>
        <p:spPr bwMode="auto">
          <a:xfrm>
            <a:off x="6261100"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5254" name="Oval 22"/>
          <p:cNvSpPr>
            <a:spLocks noChangeArrowheads="1"/>
          </p:cNvSpPr>
          <p:nvPr/>
        </p:nvSpPr>
        <p:spPr bwMode="auto">
          <a:xfrm>
            <a:off x="62611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5255" name="Oval 23"/>
          <p:cNvSpPr>
            <a:spLocks noChangeArrowheads="1"/>
          </p:cNvSpPr>
          <p:nvPr/>
        </p:nvSpPr>
        <p:spPr bwMode="auto">
          <a:xfrm>
            <a:off x="6253163" y="61753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5256" name="Oval 24"/>
          <p:cNvSpPr>
            <a:spLocks noChangeArrowheads="1"/>
          </p:cNvSpPr>
          <p:nvPr/>
        </p:nvSpPr>
        <p:spPr bwMode="auto">
          <a:xfrm>
            <a:off x="62611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5257" name="Oval 25"/>
          <p:cNvSpPr>
            <a:spLocks noChangeArrowheads="1"/>
          </p:cNvSpPr>
          <p:nvPr/>
        </p:nvSpPr>
        <p:spPr bwMode="auto">
          <a:xfrm>
            <a:off x="6256338" y="6161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5258" name="Oval 26"/>
          <p:cNvSpPr>
            <a:spLocks noChangeArrowheads="1"/>
          </p:cNvSpPr>
          <p:nvPr/>
        </p:nvSpPr>
        <p:spPr bwMode="auto">
          <a:xfrm>
            <a:off x="6261100" y="6165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5259" name="Text Box 27"/>
          <p:cNvSpPr txBox="1">
            <a:spLocks noChangeArrowheads="1"/>
          </p:cNvSpPr>
          <p:nvPr/>
        </p:nvSpPr>
        <p:spPr bwMode="auto">
          <a:xfrm>
            <a:off x="4876800" y="6248401"/>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5260" name="Text Box 28"/>
          <p:cNvSpPr txBox="1">
            <a:spLocks noChangeArrowheads="1"/>
          </p:cNvSpPr>
          <p:nvPr/>
        </p:nvSpPr>
        <p:spPr bwMode="auto">
          <a:xfrm>
            <a:off x="60198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712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905000" y="3962400"/>
            <a:ext cx="39624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Khu chế xuất </a:t>
            </a:r>
          </a:p>
          <a:p>
            <a:pPr algn="ctr">
              <a:spcBef>
                <a:spcPct val="0"/>
              </a:spcBef>
              <a:buFontTx/>
              <a:buNone/>
            </a:pPr>
            <a:r>
              <a:rPr lang="en-US" altLang="en-US" sz="2400"/>
              <a:t>công nghiệp</a:t>
            </a:r>
            <a:endParaRPr lang="vi-VN" altLang="en-US" sz="2400" b="1"/>
          </a:p>
        </p:txBody>
      </p:sp>
      <p:sp>
        <p:nvSpPr>
          <p:cNvPr id="27" name="AutoShape 10"/>
          <p:cNvSpPr>
            <a:spLocks noChangeArrowheads="1"/>
          </p:cNvSpPr>
          <p:nvPr/>
        </p:nvSpPr>
        <p:spPr bwMode="auto">
          <a:xfrm>
            <a:off x="6094414" y="3962400"/>
            <a:ext cx="4065587"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 D. Khu kinh tế tập trung</a:t>
            </a:r>
            <a:endParaRPr lang="vi-VN" altLang="en-US" sz="2400" b="1"/>
          </a:p>
        </p:txBody>
      </p:sp>
      <p:pic>
        <p:nvPicPr>
          <p:cNvPr id="4713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0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0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52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5250"/>
                </p:tgtEl>
              </p:cMediaNode>
            </p:audio>
            <p:seq concurrent="1" nextAc="seek">
              <p:cTn id="38" restart="whenNotActive" fill="hold" evtFilter="cancelBubble" nodeType="interactiveSeq">
                <p:stCondLst>
                  <p:cond evt="onClick" delay="0">
                    <p:tgtEl>
                      <p:spTgt spid="952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52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5258"/>
                                        </p:tgtEl>
                                      </p:cBhvr>
                                    </p:animEffect>
                                    <p:set>
                                      <p:cBhvr>
                                        <p:cTn id="46"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5257"/>
                                        </p:tgtEl>
                                      </p:cBhvr>
                                    </p:animEffect>
                                    <p:set>
                                      <p:cBhvr>
                                        <p:cTn id="50"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5256"/>
                                        </p:tgtEl>
                                      </p:cBhvr>
                                    </p:animEffect>
                                    <p:set>
                                      <p:cBhvr>
                                        <p:cTn id="54"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5255"/>
                                        </p:tgtEl>
                                      </p:cBhvr>
                                    </p:animEffect>
                                    <p:set>
                                      <p:cBhvr>
                                        <p:cTn id="58"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5254"/>
                                        </p:tgtEl>
                                      </p:cBhvr>
                                    </p:animEffect>
                                    <p:set>
                                      <p:cBhvr>
                                        <p:cTn id="62"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5253"/>
                                        </p:tgtEl>
                                      </p:cBhvr>
                                    </p:animEffect>
                                    <p:set>
                                      <p:cBhvr>
                                        <p:cTn id="66"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5251"/>
                                        </p:tgtEl>
                                      </p:cBhvr>
                                    </p:animEffect>
                                    <p:set>
                                      <p:cBhvr>
                                        <p:cTn id="70"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5234"/>
                                        </p:tgtEl>
                                      </p:cBhvr>
                                    </p:animEffect>
                                    <p:set>
                                      <p:cBhvr>
                                        <p:cTn id="74"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62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978150" y="1143001"/>
            <a:ext cx="73088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300" i="1"/>
              <a:t>“Tôn trọng độc lập, chủ quyền, hợp tác bình đẳng cùng có lợi và không can thiệp vào công việc nội bộ của nhau” </a:t>
            </a:r>
            <a:r>
              <a:rPr lang="en-US" altLang="en-US" sz="2300"/>
              <a:t>là nguyên tắc của kết hợp phát triển kinh tế - xã hội với tăng cường quốc phòng - an ninh trong:</a:t>
            </a:r>
          </a:p>
        </p:txBody>
      </p:sp>
      <p:sp>
        <p:nvSpPr>
          <p:cNvPr id="65541" name="AutoShape 5"/>
          <p:cNvSpPr>
            <a:spLocks noChangeArrowheads="1"/>
          </p:cNvSpPr>
          <p:nvPr/>
        </p:nvSpPr>
        <p:spPr bwMode="auto">
          <a:xfrm>
            <a:off x="6261100" y="2895600"/>
            <a:ext cx="38989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Lĩnh vực đối ngoại</a:t>
            </a:r>
          </a:p>
        </p:txBody>
      </p:sp>
      <p:sp>
        <p:nvSpPr>
          <p:cNvPr id="48134" name="Text Box 16"/>
          <p:cNvSpPr txBox="1">
            <a:spLocks noChangeArrowheads="1"/>
          </p:cNvSpPr>
          <p:nvPr/>
        </p:nvSpPr>
        <p:spPr bwMode="auto">
          <a:xfrm>
            <a:off x="1746250" y="12954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42</a:t>
            </a:r>
          </a:p>
        </p:txBody>
      </p:sp>
      <p:sp>
        <p:nvSpPr>
          <p:cNvPr id="65545" name="AutoShape 9"/>
          <p:cNvSpPr>
            <a:spLocks noChangeArrowheads="1"/>
          </p:cNvSpPr>
          <p:nvPr/>
        </p:nvSpPr>
        <p:spPr bwMode="auto">
          <a:xfrm>
            <a:off x="6261100" y="4267200"/>
            <a:ext cx="38989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Hoạt động ngoại giao</a:t>
            </a:r>
            <a:endParaRPr lang="vi-VN" altLang="en-US" sz="2300" b="1"/>
          </a:p>
        </p:txBody>
      </p:sp>
      <p:pic>
        <p:nvPicPr>
          <p:cNvPr id="962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5" name="Oval 19"/>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8138"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p:cNvSpPr>
            <a:spLocks noChangeArrowheads="1"/>
          </p:cNvSpPr>
          <p:nvPr/>
        </p:nvSpPr>
        <p:spPr bwMode="auto">
          <a:xfrm>
            <a:off x="62484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6278" name="Oval 22"/>
          <p:cNvSpPr>
            <a:spLocks noChangeArrowheads="1"/>
          </p:cNvSpPr>
          <p:nvPr/>
        </p:nvSpPr>
        <p:spPr bwMode="auto">
          <a:xfrm>
            <a:off x="62484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6279" name="Oval 23"/>
          <p:cNvSpPr>
            <a:spLocks noChangeArrowheads="1"/>
          </p:cNvSpPr>
          <p:nvPr/>
        </p:nvSpPr>
        <p:spPr bwMode="auto">
          <a:xfrm>
            <a:off x="62484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6280" name="Oval 24"/>
          <p:cNvSpPr>
            <a:spLocks noChangeArrowheads="1"/>
          </p:cNvSpPr>
          <p:nvPr/>
        </p:nvSpPr>
        <p:spPr bwMode="auto">
          <a:xfrm>
            <a:off x="62484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6281" name="Oval 25"/>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6282" name="Oval 26"/>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6283" name="Text Box 27"/>
          <p:cNvSpPr txBox="1">
            <a:spLocks noChangeArrowheads="1"/>
          </p:cNvSpPr>
          <p:nvPr/>
        </p:nvSpPr>
        <p:spPr bwMode="auto">
          <a:xfrm>
            <a:off x="4800600" y="61864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6284" name="Text Box 28"/>
          <p:cNvSpPr txBox="1">
            <a:spLocks noChangeArrowheads="1"/>
          </p:cNvSpPr>
          <p:nvPr/>
        </p:nvSpPr>
        <p:spPr bwMode="auto">
          <a:xfrm>
            <a:off x="6172200" y="6073776"/>
            <a:ext cx="609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8147"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8"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0"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2209800" y="2895600"/>
            <a:ext cx="37338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Lĩnh vực ngoại giao</a:t>
            </a:r>
            <a:endParaRPr lang="vi-VN" altLang="en-US" sz="2300" b="1"/>
          </a:p>
        </p:txBody>
      </p:sp>
      <p:sp>
        <p:nvSpPr>
          <p:cNvPr id="28" name="AutoShape 9"/>
          <p:cNvSpPr>
            <a:spLocks noChangeArrowheads="1"/>
          </p:cNvSpPr>
          <p:nvPr/>
        </p:nvSpPr>
        <p:spPr bwMode="auto">
          <a:xfrm>
            <a:off x="2209800" y="4267200"/>
            <a:ext cx="37465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Hoạt động đối ngoại</a:t>
            </a:r>
            <a:endParaRPr lang="en-US" altLang="en-US" sz="2300" b="1"/>
          </a:p>
        </p:txBody>
      </p:sp>
      <p:pic>
        <p:nvPicPr>
          <p:cNvPr id="48153"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752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85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85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95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62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6274"/>
                </p:tgtEl>
              </p:cMediaNode>
            </p:audio>
            <p:seq concurrent="1" nextAc="seek">
              <p:cTn id="38" restart="whenNotActive" fill="hold" evtFilter="cancelBubble" nodeType="interactiveSeq">
                <p:stCondLst>
                  <p:cond evt="onClick" delay="0">
                    <p:tgtEl>
                      <p:spTgt spid="9628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628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6282"/>
                                        </p:tgtEl>
                                      </p:cBhvr>
                                    </p:animEffect>
                                    <p:set>
                                      <p:cBhvr>
                                        <p:cTn id="46"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6281"/>
                                        </p:tgtEl>
                                      </p:cBhvr>
                                    </p:animEffect>
                                    <p:set>
                                      <p:cBhvr>
                                        <p:cTn id="50"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6280"/>
                                        </p:tgtEl>
                                      </p:cBhvr>
                                    </p:animEffect>
                                    <p:set>
                                      <p:cBhvr>
                                        <p:cTn id="54"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6279"/>
                                        </p:tgtEl>
                                      </p:cBhvr>
                                    </p:animEffect>
                                    <p:set>
                                      <p:cBhvr>
                                        <p:cTn id="58"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6278"/>
                                        </p:tgtEl>
                                      </p:cBhvr>
                                    </p:animEffect>
                                    <p:set>
                                      <p:cBhvr>
                                        <p:cTn id="62"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6277"/>
                                        </p:tgtEl>
                                      </p:cBhvr>
                                    </p:animEffect>
                                    <p:set>
                                      <p:cBhvr>
                                        <p:cTn id="66"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6275"/>
                                        </p:tgtEl>
                                      </p:cBhvr>
                                    </p:animEffect>
                                    <p:set>
                                      <p:cBhvr>
                                        <p:cTn id="70"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6258"/>
                                        </p:tgtEl>
                                      </p:cBhvr>
                                    </p:animEffect>
                                    <p:set>
                                      <p:cBhvr>
                                        <p:cTn id="74"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72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295400"/>
            <a:ext cx="7353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“Quốc phòng - an ninh vững mạnh sẽ tạo môi trường hòa bình, ổn định lâu dài, tạo điều kiện thuận lợi cho phát triển kinh tế - xã hội” </a:t>
            </a:r>
            <a:r>
              <a:rPr lang="en-US" altLang="en-US" sz="2400"/>
              <a:t>là sự tác động trở lại với kinh tế ở góc độ:</a:t>
            </a:r>
            <a:endParaRPr lang="en-US" altLang="en-US" sz="2400" b="1" i="1"/>
          </a:p>
        </p:txBody>
      </p:sp>
      <p:sp>
        <p:nvSpPr>
          <p:cNvPr id="65541" name="AutoShape 5"/>
          <p:cNvSpPr>
            <a:spLocks noChangeArrowheads="1"/>
          </p:cNvSpPr>
          <p:nvPr/>
        </p:nvSpPr>
        <p:spPr bwMode="auto">
          <a:xfrm>
            <a:off x="6362700" y="4267200"/>
            <a:ext cx="3695700" cy="914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Tích cực</a:t>
            </a:r>
          </a:p>
        </p:txBody>
      </p:sp>
      <p:sp>
        <p:nvSpPr>
          <p:cNvPr id="49158" name="Text Box 16"/>
          <p:cNvSpPr txBox="1">
            <a:spLocks noChangeArrowheads="1"/>
          </p:cNvSpPr>
          <p:nvPr/>
        </p:nvSpPr>
        <p:spPr bwMode="auto">
          <a:xfrm>
            <a:off x="17256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43</a:t>
            </a:r>
          </a:p>
        </p:txBody>
      </p:sp>
      <p:sp>
        <p:nvSpPr>
          <p:cNvPr id="65545" name="AutoShape 9"/>
          <p:cNvSpPr>
            <a:spLocks noChangeArrowheads="1"/>
          </p:cNvSpPr>
          <p:nvPr/>
        </p:nvSpPr>
        <p:spPr bwMode="auto">
          <a:xfrm>
            <a:off x="2286000" y="4267200"/>
            <a:ext cx="3695700" cy="914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Cần thiết</a:t>
            </a:r>
            <a:endParaRPr lang="vi-VN" altLang="en-US" sz="2300" b="1"/>
          </a:p>
        </p:txBody>
      </p:sp>
      <p:pic>
        <p:nvPicPr>
          <p:cNvPr id="972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Oval 19"/>
          <p:cNvSpPr>
            <a:spLocks noChangeArrowheads="1"/>
          </p:cNvSpPr>
          <p:nvPr/>
        </p:nvSpPr>
        <p:spPr bwMode="auto">
          <a:xfrm>
            <a:off x="61722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4916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15500" y="60055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7302" name="Oval 22"/>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7303" name="Oval 23"/>
          <p:cNvSpPr>
            <a:spLocks noChangeArrowheads="1"/>
          </p:cNvSpPr>
          <p:nvPr/>
        </p:nvSpPr>
        <p:spPr bwMode="auto">
          <a:xfrm>
            <a:off x="61722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7304" name="Oval 24"/>
          <p:cNvSpPr>
            <a:spLocks noChangeArrowheads="1"/>
          </p:cNvSpPr>
          <p:nvPr/>
        </p:nvSpPr>
        <p:spPr bwMode="auto">
          <a:xfrm>
            <a:off x="6172200" y="61483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7305" name="Oval 25"/>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7306" name="Oval 26"/>
          <p:cNvSpPr>
            <a:spLocks noChangeArrowheads="1"/>
          </p:cNvSpPr>
          <p:nvPr/>
        </p:nvSpPr>
        <p:spPr bwMode="auto">
          <a:xfrm>
            <a:off x="61722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7307" name="Text Box 27"/>
          <p:cNvSpPr txBox="1">
            <a:spLocks noChangeArrowheads="1"/>
          </p:cNvSpPr>
          <p:nvPr/>
        </p:nvSpPr>
        <p:spPr bwMode="auto">
          <a:xfrm>
            <a:off x="4800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7308" name="Text Box 28"/>
          <p:cNvSpPr txBox="1">
            <a:spLocks noChangeArrowheads="1"/>
          </p:cNvSpPr>
          <p:nvPr/>
        </p:nvSpPr>
        <p:spPr bwMode="auto">
          <a:xfrm>
            <a:off x="5867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4917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2" name="Text Box 69"/>
          <p:cNvSpPr txBox="1">
            <a:spLocks noChangeArrowheads="1"/>
          </p:cNvSpPr>
          <p:nvPr/>
        </p:nvSpPr>
        <p:spPr bwMode="auto">
          <a:xfrm>
            <a:off x="2184400" y="838201"/>
            <a:ext cx="797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23826"/>
            <a:ext cx="1219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362700" y="3124200"/>
            <a:ext cx="3695700" cy="914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Hiệu quả</a:t>
            </a:r>
            <a:endParaRPr lang="vi-VN" altLang="en-US" sz="2300" b="1"/>
          </a:p>
        </p:txBody>
      </p:sp>
      <p:sp>
        <p:nvSpPr>
          <p:cNvPr id="28" name="AutoShape 9"/>
          <p:cNvSpPr>
            <a:spLocks noChangeArrowheads="1"/>
          </p:cNvSpPr>
          <p:nvPr/>
        </p:nvSpPr>
        <p:spPr bwMode="auto">
          <a:xfrm>
            <a:off x="2286000" y="3124200"/>
            <a:ext cx="3695700" cy="914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Tiêu cực</a:t>
            </a:r>
            <a:endParaRPr lang="vi-VN" altLang="en-US" sz="2300" b="1"/>
          </a:p>
        </p:txBody>
      </p:sp>
      <p:pic>
        <p:nvPicPr>
          <p:cNvPr id="4917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52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65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5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5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85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72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7298"/>
                </p:tgtEl>
              </p:cMediaNode>
            </p:audio>
            <p:seq concurrent="1" nextAc="seek">
              <p:cTn id="38" restart="whenNotActive" fill="hold" evtFilter="cancelBubble" nodeType="interactiveSeq">
                <p:stCondLst>
                  <p:cond evt="onClick" delay="0">
                    <p:tgtEl>
                      <p:spTgt spid="973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73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7306"/>
                                        </p:tgtEl>
                                      </p:cBhvr>
                                    </p:animEffect>
                                    <p:set>
                                      <p:cBhvr>
                                        <p:cTn id="46"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7305"/>
                                        </p:tgtEl>
                                      </p:cBhvr>
                                    </p:animEffect>
                                    <p:set>
                                      <p:cBhvr>
                                        <p:cTn id="50"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7304"/>
                                        </p:tgtEl>
                                      </p:cBhvr>
                                    </p:animEffect>
                                    <p:set>
                                      <p:cBhvr>
                                        <p:cTn id="54"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7303"/>
                                        </p:tgtEl>
                                      </p:cBhvr>
                                    </p:animEffect>
                                    <p:set>
                                      <p:cBhvr>
                                        <p:cTn id="58"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7302"/>
                                        </p:tgtEl>
                                      </p:cBhvr>
                                    </p:animEffect>
                                    <p:set>
                                      <p:cBhvr>
                                        <p:cTn id="62"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7301"/>
                                        </p:tgtEl>
                                      </p:cBhvr>
                                    </p:animEffect>
                                    <p:set>
                                      <p:cBhvr>
                                        <p:cTn id="66"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7299"/>
                                        </p:tgtEl>
                                      </p:cBhvr>
                                    </p:animEffect>
                                    <p:set>
                                      <p:cBhvr>
                                        <p:cTn id="70"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7282"/>
                                        </p:tgtEl>
                                      </p:cBhvr>
                                    </p:animEffect>
                                    <p:set>
                                      <p:cBhvr>
                                        <p:cTn id="74"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830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19400" y="1143000"/>
            <a:ext cx="754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Hoạt động quốc phòng - an ninh tiêu tốn đáng kể một phần nguồn nhân lực, vật lực, tài chính của xã hội, những tiêu dùng này như V.I. Lênin đánh giá là:</a:t>
            </a:r>
          </a:p>
        </p:txBody>
      </p:sp>
      <p:sp>
        <p:nvSpPr>
          <p:cNvPr id="65541" name="AutoShape 5"/>
          <p:cNvSpPr>
            <a:spLocks noChangeArrowheads="1"/>
          </p:cNvSpPr>
          <p:nvPr/>
        </p:nvSpPr>
        <p:spPr bwMode="auto">
          <a:xfrm>
            <a:off x="6210300" y="2667000"/>
            <a:ext cx="40005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Tiêu</a:t>
            </a:r>
            <a:r>
              <a:rPr lang="en-US" sz="2400" dirty="0">
                <a:solidFill>
                  <a:schemeClr val="tx1"/>
                </a:solidFill>
              </a:rPr>
              <a:t> </a:t>
            </a:r>
            <a:r>
              <a:rPr lang="en-US" sz="2400" dirty="0" err="1">
                <a:solidFill>
                  <a:schemeClr val="tx1"/>
                </a:solidFill>
              </a:rPr>
              <a:t>dùng</a:t>
            </a:r>
            <a:r>
              <a:rPr lang="en-US" sz="2400" dirty="0">
                <a:solidFill>
                  <a:schemeClr val="tx1"/>
                </a:solidFill>
              </a:rPr>
              <a:t> </a:t>
            </a:r>
            <a:r>
              <a:rPr lang="en-US" sz="2400" dirty="0" err="1">
                <a:solidFill>
                  <a:schemeClr val="tx1"/>
                </a:solidFill>
              </a:rPr>
              <a:t>mất</a:t>
            </a:r>
            <a:r>
              <a:rPr lang="en-US" sz="2400" dirty="0">
                <a:solidFill>
                  <a:schemeClr val="tx1"/>
                </a:solidFill>
              </a:rPr>
              <a:t> </a:t>
            </a:r>
            <a:r>
              <a:rPr lang="en-US" sz="2400" dirty="0" err="1">
                <a:solidFill>
                  <a:schemeClr val="tx1"/>
                </a:solidFill>
              </a:rPr>
              <a:t>đi</a:t>
            </a:r>
            <a:endParaRPr lang="en-US" sz="2400" dirty="0">
              <a:solidFill>
                <a:schemeClr val="tx1"/>
              </a:solidFill>
            </a:endParaRPr>
          </a:p>
        </p:txBody>
      </p:sp>
      <p:sp>
        <p:nvSpPr>
          <p:cNvPr id="65546" name="AutoShape 10"/>
          <p:cNvSpPr>
            <a:spLocks noChangeArrowheads="1"/>
          </p:cNvSpPr>
          <p:nvPr/>
        </p:nvSpPr>
        <p:spPr bwMode="auto">
          <a:xfrm>
            <a:off x="6210300" y="4318000"/>
            <a:ext cx="40005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Tiêu</a:t>
            </a:r>
            <a:r>
              <a:rPr lang="en-US" sz="2400" dirty="0">
                <a:solidFill>
                  <a:schemeClr val="tx1"/>
                </a:solidFill>
              </a:rPr>
              <a:t> </a:t>
            </a:r>
            <a:r>
              <a:rPr lang="en-US" sz="2400" dirty="0" err="1">
                <a:solidFill>
                  <a:schemeClr val="tx1"/>
                </a:solidFill>
              </a:rPr>
              <a:t>dùng</a:t>
            </a:r>
            <a:r>
              <a:rPr lang="en-US" sz="2400" dirty="0">
                <a:solidFill>
                  <a:schemeClr val="tx1"/>
                </a:solidFill>
              </a:rPr>
              <a:t> </a:t>
            </a:r>
            <a:r>
              <a:rPr lang="en-US" sz="2400" dirty="0" err="1">
                <a:solidFill>
                  <a:schemeClr val="tx1"/>
                </a:solidFill>
              </a:rPr>
              <a:t>bất</a:t>
            </a:r>
            <a:r>
              <a:rPr lang="en-US" sz="2400" dirty="0">
                <a:solidFill>
                  <a:schemeClr val="tx1"/>
                </a:solidFill>
              </a:rPr>
              <a:t> </a:t>
            </a:r>
            <a:r>
              <a:rPr lang="en-US" sz="2400" dirty="0" err="1">
                <a:solidFill>
                  <a:schemeClr val="tx1"/>
                </a:solidFill>
              </a:rPr>
              <a:t>lợi</a:t>
            </a:r>
            <a:endParaRPr lang="vi-VN" sz="2400" b="1" dirty="0">
              <a:solidFill>
                <a:schemeClr val="tx1"/>
              </a:solidFill>
            </a:endParaRPr>
          </a:p>
        </p:txBody>
      </p:sp>
      <p:sp>
        <p:nvSpPr>
          <p:cNvPr id="50184" name="Text Box 16"/>
          <p:cNvSpPr txBox="1">
            <a:spLocks noChangeArrowheads="1"/>
          </p:cNvSpPr>
          <p:nvPr/>
        </p:nvSpPr>
        <p:spPr bwMode="auto">
          <a:xfrm>
            <a:off x="1752600" y="1477964"/>
            <a:ext cx="10668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44</a:t>
            </a:r>
          </a:p>
        </p:txBody>
      </p:sp>
      <p:pic>
        <p:nvPicPr>
          <p:cNvPr id="9832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3" name="Oval 19"/>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018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1261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8326" name="Oval 22"/>
          <p:cNvSpPr>
            <a:spLocks noChangeArrowheads="1"/>
          </p:cNvSpPr>
          <p:nvPr/>
        </p:nvSpPr>
        <p:spPr bwMode="auto">
          <a:xfrm>
            <a:off x="6210300"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8327" name="Oval 23"/>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8328" name="Oval 24"/>
          <p:cNvSpPr>
            <a:spLocks noChangeArrowheads="1"/>
          </p:cNvSpPr>
          <p:nvPr/>
        </p:nvSpPr>
        <p:spPr bwMode="auto">
          <a:xfrm>
            <a:off x="6210300"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8329" name="Oval 25"/>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8330" name="Oval 26"/>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8331" name="Text Box 27"/>
          <p:cNvSpPr txBox="1">
            <a:spLocks noChangeArrowheads="1"/>
          </p:cNvSpPr>
          <p:nvPr/>
        </p:nvSpPr>
        <p:spPr bwMode="auto">
          <a:xfrm>
            <a:off x="47244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8332" name="Text Box 28"/>
          <p:cNvSpPr txBox="1">
            <a:spLocks noChangeArrowheads="1"/>
          </p:cNvSpPr>
          <p:nvPr/>
        </p:nvSpPr>
        <p:spPr bwMode="auto">
          <a:xfrm>
            <a:off x="6096000" y="59261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019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7" name="Text Box 69"/>
          <p:cNvSpPr txBox="1">
            <a:spLocks noChangeArrowheads="1"/>
          </p:cNvSpPr>
          <p:nvPr/>
        </p:nvSpPr>
        <p:spPr bwMode="auto">
          <a:xfrm>
            <a:off x="2057400" y="762001"/>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774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057400" y="2667000"/>
            <a:ext cx="38481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Tiêu</a:t>
            </a:r>
            <a:r>
              <a:rPr lang="en-US" sz="2400" dirty="0">
                <a:solidFill>
                  <a:schemeClr val="tx1"/>
                </a:solidFill>
              </a:rPr>
              <a:t> </a:t>
            </a:r>
            <a:r>
              <a:rPr lang="en-US" sz="2400" dirty="0" err="1">
                <a:solidFill>
                  <a:schemeClr val="tx1"/>
                </a:solidFill>
              </a:rPr>
              <a:t>dùng</a:t>
            </a:r>
            <a:r>
              <a:rPr lang="en-US" sz="2400" dirty="0">
                <a:solidFill>
                  <a:schemeClr val="tx1"/>
                </a:solidFill>
              </a:rPr>
              <a:t> </a:t>
            </a:r>
            <a:r>
              <a:rPr lang="en-US" sz="2400" dirty="0" err="1">
                <a:solidFill>
                  <a:schemeClr val="tx1"/>
                </a:solidFill>
              </a:rPr>
              <a:t>ảnh</a:t>
            </a:r>
            <a:r>
              <a:rPr lang="en-US" sz="2400" dirty="0">
                <a:solidFill>
                  <a:schemeClr val="tx1"/>
                </a:solidFill>
              </a:rPr>
              <a:t> </a:t>
            </a:r>
            <a:r>
              <a:rPr lang="en-US" sz="2400" dirty="0" err="1">
                <a:solidFill>
                  <a:schemeClr val="tx1"/>
                </a:solidFill>
              </a:rPr>
              <a:t>hưởng</a:t>
            </a:r>
            <a:r>
              <a:rPr lang="en-US" sz="2400" dirty="0">
                <a:solidFill>
                  <a:schemeClr val="tx1"/>
                </a:solidFill>
              </a:rPr>
              <a:t> </a:t>
            </a:r>
            <a:endParaRPr lang="en-US" sz="2400" b="1" dirty="0">
              <a:solidFill>
                <a:schemeClr val="tx1"/>
              </a:solidFill>
            </a:endParaRPr>
          </a:p>
        </p:txBody>
      </p:sp>
      <p:sp>
        <p:nvSpPr>
          <p:cNvPr id="28" name="AutoShape 10"/>
          <p:cNvSpPr>
            <a:spLocks noChangeArrowheads="1"/>
          </p:cNvSpPr>
          <p:nvPr/>
        </p:nvSpPr>
        <p:spPr bwMode="auto">
          <a:xfrm>
            <a:off x="2057400" y="4318000"/>
            <a:ext cx="3848100" cy="12192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Tiêu</a:t>
            </a:r>
            <a:r>
              <a:rPr lang="en-US" sz="2400" dirty="0">
                <a:solidFill>
                  <a:schemeClr val="tx1"/>
                </a:solidFill>
              </a:rPr>
              <a:t> </a:t>
            </a:r>
            <a:r>
              <a:rPr lang="en-US" sz="2400" dirty="0" err="1">
                <a:solidFill>
                  <a:schemeClr val="tx1"/>
                </a:solidFill>
              </a:rPr>
              <a:t>dùng</a:t>
            </a:r>
            <a:r>
              <a:rPr lang="en-US" sz="2400" dirty="0">
                <a:solidFill>
                  <a:schemeClr val="tx1"/>
                </a:solidFill>
              </a:rPr>
              <a:t> </a:t>
            </a:r>
            <a:r>
              <a:rPr lang="en-US" sz="2400" dirty="0" err="1">
                <a:solidFill>
                  <a:schemeClr val="tx1"/>
                </a:solidFill>
              </a:rPr>
              <a:t>thiệt</a:t>
            </a:r>
            <a:r>
              <a:rPr lang="en-US" sz="2400" dirty="0">
                <a:solidFill>
                  <a:schemeClr val="tx1"/>
                </a:solidFill>
              </a:rPr>
              <a:t> </a:t>
            </a:r>
            <a:r>
              <a:rPr lang="en-US" sz="2400" dirty="0" err="1">
                <a:solidFill>
                  <a:schemeClr val="tx1"/>
                </a:solidFill>
              </a:rPr>
              <a:t>hại</a:t>
            </a:r>
            <a:endParaRPr lang="en-US" sz="2400" b="1" dirty="0">
              <a:solidFill>
                <a:schemeClr val="tx1"/>
              </a:solidFill>
            </a:endParaRPr>
          </a:p>
        </p:txBody>
      </p:sp>
      <p:pic>
        <p:nvPicPr>
          <p:cNvPr id="5020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8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8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8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830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8322"/>
                </p:tgtEl>
              </p:cMediaNode>
            </p:audio>
            <p:seq concurrent="1" nextAc="seek">
              <p:cTn id="38" restart="whenNotActive" fill="hold" evtFilter="cancelBubble" nodeType="interactiveSeq">
                <p:stCondLst>
                  <p:cond evt="onClick" delay="0">
                    <p:tgtEl>
                      <p:spTgt spid="9833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833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8330"/>
                                        </p:tgtEl>
                                      </p:cBhvr>
                                    </p:animEffect>
                                    <p:set>
                                      <p:cBhvr>
                                        <p:cTn id="46"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8329"/>
                                        </p:tgtEl>
                                      </p:cBhvr>
                                    </p:animEffect>
                                    <p:set>
                                      <p:cBhvr>
                                        <p:cTn id="50"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8328"/>
                                        </p:tgtEl>
                                      </p:cBhvr>
                                    </p:animEffect>
                                    <p:set>
                                      <p:cBhvr>
                                        <p:cTn id="54"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8327"/>
                                        </p:tgtEl>
                                      </p:cBhvr>
                                    </p:animEffect>
                                    <p:set>
                                      <p:cBhvr>
                                        <p:cTn id="58"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8326"/>
                                        </p:tgtEl>
                                      </p:cBhvr>
                                    </p:animEffect>
                                    <p:set>
                                      <p:cBhvr>
                                        <p:cTn id="62"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8325"/>
                                        </p:tgtEl>
                                      </p:cBhvr>
                                    </p:animEffect>
                                    <p:set>
                                      <p:cBhvr>
                                        <p:cTn id="66"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8323"/>
                                        </p:tgtEl>
                                      </p:cBhvr>
                                    </p:animEffect>
                                    <p:set>
                                      <p:cBhvr>
                                        <p:cTn id="70"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8306"/>
                                        </p:tgtEl>
                                      </p:cBhvr>
                                    </p:animEffect>
                                    <p:set>
                                      <p:cBhvr>
                                        <p:cTn id="74"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933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48000" y="114300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“Đầu tư chương trình đánh bắt xa bờ</a:t>
            </a:r>
            <a:r>
              <a:rPr lang="en-US" altLang="en-US" sz="2400"/>
              <a:t>” là một trong những nội dung kết hợp kinh tế, quốc phòng, an ninh đối với:</a:t>
            </a:r>
          </a:p>
        </p:txBody>
      </p:sp>
      <p:sp>
        <p:nvSpPr>
          <p:cNvPr id="65541" name="AutoShape 5"/>
          <p:cNvSpPr>
            <a:spLocks noChangeArrowheads="1"/>
          </p:cNvSpPr>
          <p:nvPr/>
        </p:nvSpPr>
        <p:spPr bwMode="auto">
          <a:xfrm>
            <a:off x="2133600" y="4178300"/>
            <a:ext cx="3505200" cy="12319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Vùng biển, đảo</a:t>
            </a:r>
          </a:p>
        </p:txBody>
      </p:sp>
      <p:sp>
        <p:nvSpPr>
          <p:cNvPr id="65549" name="AutoShape 13"/>
          <p:cNvSpPr>
            <a:spLocks noChangeArrowheads="1"/>
          </p:cNvSpPr>
          <p:nvPr/>
        </p:nvSpPr>
        <p:spPr bwMode="auto">
          <a:xfrm>
            <a:off x="6553200" y="4178300"/>
            <a:ext cx="3505200" cy="12319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Vùng ngư dân </a:t>
            </a:r>
          </a:p>
          <a:p>
            <a:pPr algn="ctr">
              <a:spcBef>
                <a:spcPct val="0"/>
              </a:spcBef>
              <a:buFontTx/>
              <a:buNone/>
            </a:pPr>
            <a:r>
              <a:rPr lang="en-US" altLang="en-US" sz="2400"/>
              <a:t>khó khăn</a:t>
            </a:r>
            <a:endParaRPr lang="vi-VN" altLang="en-US" sz="2400" b="1"/>
          </a:p>
        </p:txBody>
      </p:sp>
      <p:sp>
        <p:nvSpPr>
          <p:cNvPr id="51208" name="Text Box 16"/>
          <p:cNvSpPr txBox="1">
            <a:spLocks noChangeArrowheads="1"/>
          </p:cNvSpPr>
          <p:nvPr/>
        </p:nvSpPr>
        <p:spPr bwMode="auto">
          <a:xfrm>
            <a:off x="1676400" y="1279526"/>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45</a:t>
            </a:r>
          </a:p>
        </p:txBody>
      </p:sp>
      <p:pic>
        <p:nvPicPr>
          <p:cNvPr id="9934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7"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121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94838" y="61214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9350" name="Oval 22"/>
          <p:cNvSpPr>
            <a:spLocks noChangeArrowheads="1"/>
          </p:cNvSpPr>
          <p:nvPr/>
        </p:nvSpPr>
        <p:spPr bwMode="auto">
          <a:xfrm>
            <a:off x="61991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9351" name="Oval 23"/>
          <p:cNvSpPr>
            <a:spLocks noChangeArrowheads="1"/>
          </p:cNvSpPr>
          <p:nvPr/>
        </p:nvSpPr>
        <p:spPr bwMode="auto">
          <a:xfrm>
            <a:off x="61849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9352" name="Oval 24"/>
          <p:cNvSpPr>
            <a:spLocks noChangeArrowheads="1"/>
          </p:cNvSpPr>
          <p:nvPr/>
        </p:nvSpPr>
        <p:spPr bwMode="auto">
          <a:xfrm>
            <a:off x="61722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9353" name="Oval 25"/>
          <p:cNvSpPr>
            <a:spLocks noChangeArrowheads="1"/>
          </p:cNvSpPr>
          <p:nvPr/>
        </p:nvSpPr>
        <p:spPr bwMode="auto">
          <a:xfrm>
            <a:off x="6199188"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9354" name="Oval 26"/>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9355" name="Text Box 27"/>
          <p:cNvSpPr txBox="1">
            <a:spLocks noChangeArrowheads="1"/>
          </p:cNvSpPr>
          <p:nvPr/>
        </p:nvSpPr>
        <p:spPr bwMode="auto">
          <a:xfrm>
            <a:off x="4876800" y="6186488"/>
            <a:ext cx="95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9356"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122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1" name="Text Box 69"/>
          <p:cNvSpPr txBox="1">
            <a:spLocks noChangeArrowheads="1"/>
          </p:cNvSpPr>
          <p:nvPr/>
        </p:nvSpPr>
        <p:spPr bwMode="auto">
          <a:xfrm>
            <a:off x="2133600" y="758826"/>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553200" y="2590800"/>
            <a:ext cx="3505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Chính sách xã hội</a:t>
            </a:r>
            <a:endParaRPr lang="vi-VN" altLang="en-US" sz="2400" b="1"/>
          </a:p>
        </p:txBody>
      </p:sp>
      <p:sp>
        <p:nvSpPr>
          <p:cNvPr id="27" name="AutoShape 13"/>
          <p:cNvSpPr>
            <a:spLocks noChangeArrowheads="1"/>
          </p:cNvSpPr>
          <p:nvPr/>
        </p:nvSpPr>
        <p:spPr bwMode="auto">
          <a:xfrm>
            <a:off x="2133600" y="2590800"/>
            <a:ext cx="3505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Dân quân vùng biển </a:t>
            </a:r>
            <a:endParaRPr lang="vi-VN" altLang="en-US" sz="2400" b="1"/>
          </a:p>
        </p:txBody>
      </p:sp>
      <p:pic>
        <p:nvPicPr>
          <p:cNvPr id="5122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5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5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52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652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933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9346"/>
                </p:tgtEl>
              </p:cMediaNode>
            </p:audio>
            <p:seq concurrent="1" nextAc="seek">
              <p:cTn id="38" restart="whenNotActive" fill="hold" evtFilter="cancelBubble" nodeType="interactiveSeq">
                <p:stCondLst>
                  <p:cond evt="onClick" delay="0">
                    <p:tgtEl>
                      <p:spTgt spid="9935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935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9354"/>
                                        </p:tgtEl>
                                      </p:cBhvr>
                                    </p:animEffect>
                                    <p:set>
                                      <p:cBhvr>
                                        <p:cTn id="46"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9353"/>
                                        </p:tgtEl>
                                      </p:cBhvr>
                                    </p:animEffect>
                                    <p:set>
                                      <p:cBhvr>
                                        <p:cTn id="50"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9352"/>
                                        </p:tgtEl>
                                      </p:cBhvr>
                                    </p:animEffect>
                                    <p:set>
                                      <p:cBhvr>
                                        <p:cTn id="54"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9351"/>
                                        </p:tgtEl>
                                      </p:cBhvr>
                                    </p:animEffect>
                                    <p:set>
                                      <p:cBhvr>
                                        <p:cTn id="58"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9350"/>
                                        </p:tgtEl>
                                      </p:cBhvr>
                                    </p:animEffect>
                                    <p:set>
                                      <p:cBhvr>
                                        <p:cTn id="62"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9349"/>
                                        </p:tgtEl>
                                      </p:cBhvr>
                                    </p:animEffect>
                                    <p:set>
                                      <p:cBhvr>
                                        <p:cTn id="66"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9347"/>
                                        </p:tgtEl>
                                      </p:cBhvr>
                                    </p:animEffect>
                                    <p:set>
                                      <p:cBhvr>
                                        <p:cTn id="70"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9330"/>
                                        </p:tgtEl>
                                      </p:cBhvr>
                                    </p:animEffect>
                                    <p:set>
                                      <p:cBhvr>
                                        <p:cTn id="74"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p:cNvSpPr>
            <a:spLocks noChangeArrowheads="1"/>
          </p:cNvSpPr>
          <p:nvPr/>
        </p:nvSpPr>
        <p:spPr bwMode="auto">
          <a:xfrm>
            <a:off x="65278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512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7526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6"/>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76600" y="1143001"/>
            <a:ext cx="685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Quốc phòng là công việc giữ nước của một quốc gia, nhằm mục đích:</a:t>
            </a:r>
            <a:endParaRPr lang="en-US" altLang="en-US" sz="2400" i="1"/>
          </a:p>
        </p:txBody>
      </p:sp>
      <p:sp>
        <p:nvSpPr>
          <p:cNvPr id="65549" name="AutoShape 13"/>
          <p:cNvSpPr>
            <a:spLocks noChangeArrowheads="1"/>
          </p:cNvSpPr>
          <p:nvPr/>
        </p:nvSpPr>
        <p:spPr bwMode="auto">
          <a:xfrm>
            <a:off x="1676400" y="2160588"/>
            <a:ext cx="4381500" cy="1649412"/>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a:buFontTx/>
              <a:buAutoNum type="alphaUcPeriod"/>
              <a:defRPr/>
            </a:pPr>
            <a:r>
              <a:rPr lang="fr-FR" sz="2200" dirty="0" err="1">
                <a:latin typeface="Arial" charset="0"/>
              </a:rPr>
              <a:t>Bảo</a:t>
            </a:r>
            <a:r>
              <a:rPr lang="fr-FR" sz="2200" dirty="0">
                <a:latin typeface="Arial" charset="0"/>
              </a:rPr>
              <a:t> </a:t>
            </a:r>
            <a:r>
              <a:rPr lang="fr-FR" sz="2200" dirty="0" err="1">
                <a:latin typeface="Arial" charset="0"/>
              </a:rPr>
              <a:t>vệ</a:t>
            </a:r>
            <a:r>
              <a:rPr lang="fr-FR" sz="2200" dirty="0">
                <a:latin typeface="Arial" charset="0"/>
              </a:rPr>
              <a:t> </a:t>
            </a:r>
            <a:r>
              <a:rPr lang="fr-FR" sz="2200" dirty="0" err="1">
                <a:latin typeface="Arial" charset="0"/>
              </a:rPr>
              <a:t>vững</a:t>
            </a:r>
            <a:r>
              <a:rPr lang="fr-FR" sz="2200" dirty="0">
                <a:latin typeface="Arial" charset="0"/>
              </a:rPr>
              <a:t> </a:t>
            </a:r>
            <a:r>
              <a:rPr lang="fr-FR" sz="2200" dirty="0" err="1">
                <a:latin typeface="Arial" charset="0"/>
              </a:rPr>
              <a:t>chắc</a:t>
            </a:r>
            <a:r>
              <a:rPr lang="fr-FR" sz="2200" dirty="0">
                <a:latin typeface="Arial" charset="0"/>
              </a:rPr>
              <a:t> </a:t>
            </a:r>
            <a:r>
              <a:rPr lang="fr-FR" sz="2200" dirty="0" err="1">
                <a:latin typeface="Arial" charset="0"/>
              </a:rPr>
              <a:t>độc</a:t>
            </a:r>
            <a:r>
              <a:rPr lang="fr-FR" sz="2200" dirty="0">
                <a:latin typeface="Arial" charset="0"/>
              </a:rPr>
              <a:t> </a:t>
            </a:r>
            <a:r>
              <a:rPr lang="fr-FR" sz="2200" dirty="0" err="1">
                <a:latin typeface="Arial" charset="0"/>
              </a:rPr>
              <a:t>lập</a:t>
            </a:r>
            <a:r>
              <a:rPr lang="fr-FR" sz="2200" dirty="0">
                <a:latin typeface="Arial" charset="0"/>
              </a:rPr>
              <a:t>, </a:t>
            </a:r>
          </a:p>
          <a:p>
            <a:pPr algn="ctr">
              <a:defRPr/>
            </a:pPr>
            <a:r>
              <a:rPr lang="fr-FR" sz="2200" dirty="0" err="1">
                <a:latin typeface="Arial" charset="0"/>
              </a:rPr>
              <a:t>chủ</a:t>
            </a:r>
            <a:r>
              <a:rPr lang="fr-FR" sz="2200" dirty="0">
                <a:latin typeface="Arial" charset="0"/>
              </a:rPr>
              <a:t> </a:t>
            </a:r>
            <a:r>
              <a:rPr lang="fr-FR" sz="2200" dirty="0" err="1">
                <a:latin typeface="Arial" charset="0"/>
              </a:rPr>
              <a:t>quyền</a:t>
            </a:r>
            <a:r>
              <a:rPr lang="fr-FR" sz="2200" dirty="0">
                <a:latin typeface="Arial" charset="0"/>
              </a:rPr>
              <a:t> </a:t>
            </a:r>
            <a:r>
              <a:rPr lang="fr-FR" sz="2200" dirty="0" err="1">
                <a:latin typeface="Arial" charset="0"/>
              </a:rPr>
              <a:t>và</a:t>
            </a:r>
            <a:r>
              <a:rPr lang="fr-FR" sz="2200" dirty="0">
                <a:latin typeface="Arial" charset="0"/>
              </a:rPr>
              <a:t> </a:t>
            </a:r>
            <a:r>
              <a:rPr lang="fr-FR" sz="2200" dirty="0" err="1">
                <a:latin typeface="Arial" charset="0"/>
              </a:rPr>
              <a:t>toàn</a:t>
            </a:r>
            <a:r>
              <a:rPr lang="fr-FR" sz="2200" dirty="0">
                <a:latin typeface="Arial" charset="0"/>
              </a:rPr>
              <a:t> </a:t>
            </a:r>
            <a:r>
              <a:rPr lang="fr-FR" sz="2200" dirty="0" err="1">
                <a:latin typeface="Arial" charset="0"/>
              </a:rPr>
              <a:t>vẹn</a:t>
            </a:r>
            <a:r>
              <a:rPr lang="fr-FR" sz="2200" dirty="0">
                <a:latin typeface="Arial" charset="0"/>
              </a:rPr>
              <a:t> </a:t>
            </a:r>
            <a:r>
              <a:rPr lang="fr-FR" sz="2200" dirty="0" err="1">
                <a:latin typeface="Arial" charset="0"/>
              </a:rPr>
              <a:t>lãnh</a:t>
            </a:r>
            <a:r>
              <a:rPr lang="fr-FR" sz="2200" dirty="0">
                <a:latin typeface="Arial" charset="0"/>
              </a:rPr>
              <a:t> </a:t>
            </a:r>
            <a:r>
              <a:rPr lang="fr-FR" sz="2200" dirty="0" err="1">
                <a:latin typeface="Arial" charset="0"/>
              </a:rPr>
              <a:t>thổ</a:t>
            </a:r>
            <a:r>
              <a:rPr lang="fr-FR" sz="2200" dirty="0">
                <a:latin typeface="Arial" charset="0"/>
              </a:rPr>
              <a:t>,</a:t>
            </a:r>
          </a:p>
          <a:p>
            <a:pPr algn="ctr">
              <a:defRPr/>
            </a:pPr>
            <a:r>
              <a:rPr lang="fr-FR" sz="2200" dirty="0" err="1">
                <a:latin typeface="Arial" charset="0"/>
              </a:rPr>
              <a:t>tạo</a:t>
            </a:r>
            <a:r>
              <a:rPr lang="fr-FR" sz="2200" dirty="0">
                <a:latin typeface="Arial" charset="0"/>
              </a:rPr>
              <a:t> </a:t>
            </a:r>
            <a:r>
              <a:rPr lang="fr-FR" sz="2200" dirty="0" err="1">
                <a:latin typeface="Arial" charset="0"/>
              </a:rPr>
              <a:t>môi</a:t>
            </a:r>
            <a:r>
              <a:rPr lang="fr-FR" sz="2200" dirty="0">
                <a:latin typeface="Arial" charset="0"/>
              </a:rPr>
              <a:t> </a:t>
            </a:r>
            <a:r>
              <a:rPr lang="fr-FR" sz="2200" dirty="0" err="1">
                <a:latin typeface="Arial" charset="0"/>
              </a:rPr>
              <a:t>trường</a:t>
            </a:r>
            <a:r>
              <a:rPr lang="fr-FR" sz="2200" dirty="0">
                <a:latin typeface="Arial" charset="0"/>
              </a:rPr>
              <a:t> </a:t>
            </a:r>
            <a:r>
              <a:rPr lang="fr-FR" sz="2200" dirty="0" err="1">
                <a:latin typeface="Arial" charset="0"/>
              </a:rPr>
              <a:t>thuận</a:t>
            </a:r>
            <a:r>
              <a:rPr lang="fr-FR" sz="2200" dirty="0">
                <a:latin typeface="Arial" charset="0"/>
              </a:rPr>
              <a:t> </a:t>
            </a:r>
            <a:r>
              <a:rPr lang="fr-FR" sz="2200" dirty="0" err="1">
                <a:latin typeface="Arial" charset="0"/>
              </a:rPr>
              <a:t>lợi</a:t>
            </a:r>
            <a:r>
              <a:rPr lang="fr-FR" sz="2200" dirty="0">
                <a:latin typeface="Arial" charset="0"/>
              </a:rPr>
              <a:t> </a:t>
            </a:r>
            <a:r>
              <a:rPr lang="fr-FR" sz="2200" dirty="0" err="1">
                <a:latin typeface="Arial" charset="0"/>
              </a:rPr>
              <a:t>để</a:t>
            </a:r>
            <a:r>
              <a:rPr lang="fr-FR" sz="2200" dirty="0">
                <a:latin typeface="Arial" charset="0"/>
              </a:rPr>
              <a:t> </a:t>
            </a:r>
          </a:p>
          <a:p>
            <a:pPr algn="ctr">
              <a:defRPr/>
            </a:pPr>
            <a:r>
              <a:rPr lang="fr-FR" sz="2200" dirty="0" err="1">
                <a:latin typeface="Arial" charset="0"/>
              </a:rPr>
              <a:t>xây</a:t>
            </a:r>
            <a:r>
              <a:rPr lang="fr-FR" sz="2200" dirty="0">
                <a:latin typeface="Arial" charset="0"/>
              </a:rPr>
              <a:t> </a:t>
            </a:r>
            <a:r>
              <a:rPr lang="fr-FR" sz="2200" dirty="0" err="1">
                <a:latin typeface="Arial" charset="0"/>
              </a:rPr>
              <a:t>dựng</a:t>
            </a:r>
            <a:r>
              <a:rPr lang="fr-FR" sz="2200" dirty="0">
                <a:latin typeface="Arial" charset="0"/>
              </a:rPr>
              <a:t> </a:t>
            </a:r>
            <a:r>
              <a:rPr lang="fr-FR" sz="2200" dirty="0" err="1">
                <a:latin typeface="Arial" charset="0"/>
              </a:rPr>
              <a:t>đất</a:t>
            </a:r>
            <a:r>
              <a:rPr lang="fr-FR" sz="2200" dirty="0">
                <a:latin typeface="Arial" charset="0"/>
              </a:rPr>
              <a:t> </a:t>
            </a:r>
            <a:r>
              <a:rPr lang="fr-FR" sz="2200" dirty="0" err="1">
                <a:latin typeface="Arial" charset="0"/>
              </a:rPr>
              <a:t>nước</a:t>
            </a:r>
            <a:endParaRPr lang="en-US" sz="2200" dirty="0">
              <a:latin typeface="Arial" charset="0"/>
            </a:endParaRPr>
          </a:p>
        </p:txBody>
      </p:sp>
      <p:sp>
        <p:nvSpPr>
          <p:cNvPr id="6151" name="Text Box 15"/>
          <p:cNvSpPr txBox="1">
            <a:spLocks noChangeArrowheads="1"/>
          </p:cNvSpPr>
          <p:nvPr/>
        </p:nvSpPr>
        <p:spPr bwMode="auto">
          <a:xfrm>
            <a:off x="1828800" y="1263651"/>
            <a:ext cx="12954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01</a:t>
            </a:r>
          </a:p>
        </p:txBody>
      </p:sp>
      <p:sp>
        <p:nvSpPr>
          <p:cNvPr id="65545" name="AutoShape 9"/>
          <p:cNvSpPr>
            <a:spLocks noChangeArrowheads="1"/>
          </p:cNvSpPr>
          <p:nvPr/>
        </p:nvSpPr>
        <p:spPr bwMode="auto">
          <a:xfrm>
            <a:off x="1676400" y="4014788"/>
            <a:ext cx="4381500" cy="16240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 C. Bảo vệ chế độ xã hội</a:t>
            </a:r>
          </a:p>
          <a:p>
            <a:pPr algn="ctr">
              <a:spcBef>
                <a:spcPct val="0"/>
              </a:spcBef>
              <a:buFontTx/>
              <a:buNone/>
            </a:pPr>
            <a:r>
              <a:rPr lang="fr-FR" altLang="en-US" sz="2200"/>
              <a:t> chủ nghĩa, bảo vệ lợi ích của </a:t>
            </a:r>
          </a:p>
          <a:p>
            <a:pPr algn="ctr">
              <a:spcBef>
                <a:spcPct val="0"/>
              </a:spcBef>
              <a:buFontTx/>
              <a:buNone/>
            </a:pPr>
            <a:r>
              <a:rPr lang="fr-FR" altLang="en-US" sz="2200"/>
              <a:t>giai cấp công nhân và </a:t>
            </a:r>
          </a:p>
          <a:p>
            <a:pPr algn="ctr">
              <a:spcBef>
                <a:spcPct val="0"/>
              </a:spcBef>
              <a:buFontTx/>
              <a:buNone/>
            </a:pPr>
            <a:r>
              <a:rPr lang="fr-FR" altLang="en-US" sz="2200"/>
              <a:t>nhân dân lao động</a:t>
            </a:r>
            <a:endParaRPr lang="vi-VN" altLang="en-US" sz="2200" b="1"/>
          </a:p>
        </p:txBody>
      </p:sp>
      <p:pic>
        <p:nvPicPr>
          <p:cNvPr id="6248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6" name="Oval 22"/>
          <p:cNvSpPr>
            <a:spLocks noChangeArrowheads="1"/>
          </p:cNvSpPr>
          <p:nvPr/>
        </p:nvSpPr>
        <p:spPr bwMode="auto">
          <a:xfrm>
            <a:off x="6527800"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155" name="Picture 23"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02800" y="6172200"/>
            <a:ext cx="635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p:cNvSpPr>
            <a:spLocks noChangeArrowheads="1"/>
          </p:cNvSpPr>
          <p:nvPr/>
        </p:nvSpPr>
        <p:spPr bwMode="auto">
          <a:xfrm>
            <a:off x="6527800"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62495" name="Oval 31"/>
          <p:cNvSpPr>
            <a:spLocks noChangeArrowheads="1"/>
          </p:cNvSpPr>
          <p:nvPr/>
        </p:nvSpPr>
        <p:spPr bwMode="auto">
          <a:xfrm>
            <a:off x="65278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62496" name="Oval 32"/>
          <p:cNvSpPr>
            <a:spLocks noChangeArrowheads="1"/>
          </p:cNvSpPr>
          <p:nvPr/>
        </p:nvSpPr>
        <p:spPr bwMode="auto">
          <a:xfrm>
            <a:off x="652780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62497" name="Oval 33"/>
          <p:cNvSpPr>
            <a:spLocks noChangeArrowheads="1"/>
          </p:cNvSpPr>
          <p:nvPr/>
        </p:nvSpPr>
        <p:spPr bwMode="auto">
          <a:xfrm>
            <a:off x="6546850"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62498" name="Oval 34"/>
          <p:cNvSpPr>
            <a:spLocks noChangeArrowheads="1"/>
          </p:cNvSpPr>
          <p:nvPr/>
        </p:nvSpPr>
        <p:spPr bwMode="auto">
          <a:xfrm>
            <a:off x="6527800" y="6057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62499" name="Oval 35"/>
          <p:cNvSpPr>
            <a:spLocks noChangeArrowheads="1"/>
          </p:cNvSpPr>
          <p:nvPr/>
        </p:nvSpPr>
        <p:spPr bwMode="auto">
          <a:xfrm>
            <a:off x="6546850" y="60817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62512" name="Text Box 48"/>
          <p:cNvSpPr txBox="1">
            <a:spLocks noChangeArrowheads="1"/>
          </p:cNvSpPr>
          <p:nvPr/>
        </p:nvSpPr>
        <p:spPr bwMode="auto">
          <a:xfrm>
            <a:off x="5029200" y="6172201"/>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62513" name="Text Box 49"/>
          <p:cNvSpPr txBox="1">
            <a:spLocks noChangeArrowheads="1"/>
          </p:cNvSpPr>
          <p:nvPr/>
        </p:nvSpPr>
        <p:spPr bwMode="auto">
          <a:xfrm>
            <a:off x="6248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16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6670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5" name="Text Box 69"/>
          <p:cNvSpPr txBox="1">
            <a:spLocks noChangeArrowheads="1"/>
          </p:cNvSpPr>
          <p:nvPr/>
        </p:nvSpPr>
        <p:spPr bwMode="auto">
          <a:xfrm>
            <a:off x="2133600" y="762001"/>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7620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9"/>
          <p:cNvSpPr>
            <a:spLocks noChangeArrowheads="1"/>
          </p:cNvSpPr>
          <p:nvPr/>
        </p:nvSpPr>
        <p:spPr bwMode="auto">
          <a:xfrm>
            <a:off x="6248400" y="2141538"/>
            <a:ext cx="4267200" cy="16684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 B. Bảo vệ vững chắc Tổ quốc, </a:t>
            </a:r>
          </a:p>
          <a:p>
            <a:pPr algn="ctr">
              <a:spcBef>
                <a:spcPct val="0"/>
              </a:spcBef>
              <a:buFontTx/>
              <a:buNone/>
            </a:pPr>
            <a:r>
              <a:rPr lang="fr-FR" altLang="en-US" sz="2200"/>
              <a:t>bảo vệ tính mạng và tài sản</a:t>
            </a:r>
          </a:p>
          <a:p>
            <a:pPr algn="ctr">
              <a:spcBef>
                <a:spcPct val="0"/>
              </a:spcBef>
              <a:buFontTx/>
              <a:buNone/>
            </a:pPr>
            <a:r>
              <a:rPr lang="fr-FR" altLang="en-US" sz="2200"/>
              <a:t> của nhân dân, bảo vệ thành </a:t>
            </a:r>
          </a:p>
          <a:p>
            <a:pPr algn="ctr">
              <a:spcBef>
                <a:spcPct val="0"/>
              </a:spcBef>
              <a:buFontTx/>
              <a:buNone/>
            </a:pPr>
            <a:r>
              <a:rPr lang="fr-FR" altLang="en-US" sz="2200"/>
              <a:t>quả cách mạng</a:t>
            </a:r>
            <a:endParaRPr lang="en-US" altLang="en-US" sz="2200" b="1"/>
          </a:p>
        </p:txBody>
      </p:sp>
      <p:sp>
        <p:nvSpPr>
          <p:cNvPr id="28" name="AutoShape 9"/>
          <p:cNvSpPr>
            <a:spLocks noChangeArrowheads="1"/>
          </p:cNvSpPr>
          <p:nvPr/>
        </p:nvSpPr>
        <p:spPr bwMode="auto">
          <a:xfrm>
            <a:off x="6248400" y="4014788"/>
            <a:ext cx="4191000" cy="16240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 D. Bảo vệ chính quyền, chống</a:t>
            </a:r>
          </a:p>
          <a:p>
            <a:pPr algn="ctr">
              <a:spcBef>
                <a:spcPct val="0"/>
              </a:spcBef>
              <a:buFontTx/>
              <a:buNone/>
            </a:pPr>
            <a:r>
              <a:rPr lang="fr-FR" altLang="en-US" sz="2200"/>
              <a:t> lại mọi âm mưu thủ đoạn chống</a:t>
            </a:r>
          </a:p>
          <a:p>
            <a:pPr algn="ctr">
              <a:spcBef>
                <a:spcPct val="0"/>
              </a:spcBef>
              <a:buFontTx/>
              <a:buNone/>
            </a:pPr>
            <a:r>
              <a:rPr lang="fr-FR" altLang="en-US" sz="2200"/>
              <a:t> phá của chủ nghĩa đế quốc và </a:t>
            </a:r>
          </a:p>
          <a:p>
            <a:pPr algn="ctr">
              <a:spcBef>
                <a:spcPct val="0"/>
              </a:spcBef>
              <a:buFontTx/>
              <a:buNone/>
            </a:pPr>
            <a:r>
              <a:rPr lang="fr-FR" altLang="en-US" sz="2200"/>
              <a:t>các thế lực phản động</a:t>
            </a:r>
            <a:endParaRPr lang="vi-VN" altLang="en-US" sz="2200" b="1"/>
          </a:p>
        </p:txBody>
      </p:sp>
      <p:pic>
        <p:nvPicPr>
          <p:cNvPr id="617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12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312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41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12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51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9" fill="hold" display="0">
                  <p:stCondLst>
                    <p:cond delay="indefinite"/>
                  </p:stCondLst>
                  <p:endCondLst>
                    <p:cond evt="onNext" delay="0">
                      <p:tgtEl>
                        <p:sldTgt/>
                      </p:tgtEl>
                    </p:cond>
                    <p:cond evt="onPrev" delay="0">
                      <p:tgtEl>
                        <p:sldTgt/>
                      </p:tgtEl>
                    </p:cond>
                    <p:cond evt="onStopAudio" delay="0">
                      <p:tgtEl>
                        <p:sldTgt/>
                      </p:tgtEl>
                    </p:cond>
                  </p:endCondLst>
                </p:cTn>
                <p:tgtEl>
                  <p:spTgt spid="62484"/>
                </p:tgtEl>
              </p:cMediaNode>
            </p:audio>
            <p:seq concurrent="1" nextAc="seek">
              <p:cTn id="30" restart="whenNotActive" fill="hold" evtFilter="cancelBubble" nodeType="interactiveSeq">
                <p:stCondLst>
                  <p:cond evt="onClick" delay="0">
                    <p:tgtEl>
                      <p:spTgt spid="62512"/>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62513"/>
                                        </p:tgtEl>
                                        <p:attrNameLst>
                                          <p:attrName>style.visibility</p:attrName>
                                        </p:attrNameLst>
                                      </p:cBhvr>
                                      <p:to>
                                        <p:strVal val="hidden"/>
                                      </p:to>
                                    </p:set>
                                  </p:childTnLst>
                                </p:cTn>
                              </p:par>
                            </p:childTnLst>
                          </p:cTn>
                        </p:par>
                        <p:par>
                          <p:cTn id="35" fill="hold" nodeType="afterGroup">
                            <p:stCondLst>
                              <p:cond delay="0"/>
                            </p:stCondLst>
                            <p:childTnLst>
                              <p:par>
                                <p:cTn id="36" presetID="4" presetClass="exit" presetSubtype="16" fill="hold" grpId="0" nodeType="afterEffect">
                                  <p:stCondLst>
                                    <p:cond delay="1000"/>
                                  </p:stCondLst>
                                  <p:childTnLst>
                                    <p:animEffect transition="out" filter="box(in)">
                                      <p:cBhvr>
                                        <p:cTn id="37" dur="500"/>
                                        <p:tgtEl>
                                          <p:spTgt spid="62499"/>
                                        </p:tgtEl>
                                      </p:cBhvr>
                                    </p:animEffect>
                                    <p:set>
                                      <p:cBhvr>
                                        <p:cTn id="38"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1500"/>
                            </p:stCondLst>
                            <p:childTnLst>
                              <p:par>
                                <p:cTn id="40" presetID="4" presetClass="exit" presetSubtype="16" fill="hold" grpId="0" nodeType="afterEffect">
                                  <p:stCondLst>
                                    <p:cond delay="1000"/>
                                  </p:stCondLst>
                                  <p:childTnLst>
                                    <p:animEffect transition="out" filter="box(in)">
                                      <p:cBhvr>
                                        <p:cTn id="41" dur="500"/>
                                        <p:tgtEl>
                                          <p:spTgt spid="62498"/>
                                        </p:tgtEl>
                                      </p:cBhvr>
                                    </p:animEffect>
                                    <p:set>
                                      <p:cBhvr>
                                        <p:cTn id="42"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3000"/>
                            </p:stCondLst>
                            <p:childTnLst>
                              <p:par>
                                <p:cTn id="44" presetID="4" presetClass="exit" presetSubtype="16" fill="hold" grpId="0" nodeType="afterEffect">
                                  <p:stCondLst>
                                    <p:cond delay="1000"/>
                                  </p:stCondLst>
                                  <p:childTnLst>
                                    <p:animEffect transition="out" filter="box(in)">
                                      <p:cBhvr>
                                        <p:cTn id="45" dur="500"/>
                                        <p:tgtEl>
                                          <p:spTgt spid="62497"/>
                                        </p:tgtEl>
                                      </p:cBhvr>
                                    </p:animEffect>
                                    <p:set>
                                      <p:cBhvr>
                                        <p:cTn id="46"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4500"/>
                            </p:stCondLst>
                            <p:childTnLst>
                              <p:par>
                                <p:cTn id="48" presetID="4" presetClass="exit" presetSubtype="16" fill="hold" grpId="0" nodeType="afterEffect">
                                  <p:stCondLst>
                                    <p:cond delay="1000"/>
                                  </p:stCondLst>
                                  <p:childTnLst>
                                    <p:animEffect transition="out" filter="box(in)">
                                      <p:cBhvr>
                                        <p:cTn id="49" dur="500"/>
                                        <p:tgtEl>
                                          <p:spTgt spid="62496"/>
                                        </p:tgtEl>
                                      </p:cBhvr>
                                    </p:animEffect>
                                    <p:set>
                                      <p:cBhvr>
                                        <p:cTn id="50"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6000"/>
                            </p:stCondLst>
                            <p:childTnLst>
                              <p:par>
                                <p:cTn id="52" presetID="4" presetClass="exit" presetSubtype="16" fill="hold" grpId="0" nodeType="afterEffect">
                                  <p:stCondLst>
                                    <p:cond delay="1000"/>
                                  </p:stCondLst>
                                  <p:childTnLst>
                                    <p:animEffect transition="out" filter="box(in)">
                                      <p:cBhvr>
                                        <p:cTn id="53" dur="500"/>
                                        <p:tgtEl>
                                          <p:spTgt spid="62495"/>
                                        </p:tgtEl>
                                      </p:cBhvr>
                                    </p:animEffect>
                                    <p:set>
                                      <p:cBhvr>
                                        <p:cTn id="54"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7500"/>
                            </p:stCondLst>
                            <p:childTnLst>
                              <p:par>
                                <p:cTn id="56" presetID="4" presetClass="exit" presetSubtype="16" fill="hold" grpId="0" nodeType="afterEffect">
                                  <p:stCondLst>
                                    <p:cond delay="1000"/>
                                  </p:stCondLst>
                                  <p:childTnLst>
                                    <p:animEffect transition="out" filter="box(in)">
                                      <p:cBhvr>
                                        <p:cTn id="57" dur="500"/>
                                        <p:tgtEl>
                                          <p:spTgt spid="62488"/>
                                        </p:tgtEl>
                                      </p:cBhvr>
                                    </p:animEffect>
                                    <p:set>
                                      <p:cBhvr>
                                        <p:cTn id="58"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9000"/>
                            </p:stCondLst>
                            <p:childTnLst>
                              <p:par>
                                <p:cTn id="60" presetID="4" presetClass="exit" presetSubtype="16" fill="hold" grpId="0" nodeType="afterEffect">
                                  <p:stCondLst>
                                    <p:cond delay="1000"/>
                                  </p:stCondLst>
                                  <p:childTnLst>
                                    <p:animEffect transition="out" filter="box(in)">
                                      <p:cBhvr>
                                        <p:cTn id="61" dur="500"/>
                                        <p:tgtEl>
                                          <p:spTgt spid="62486"/>
                                        </p:tgtEl>
                                      </p:cBhvr>
                                    </p:animEffect>
                                    <p:set>
                                      <p:cBhvr>
                                        <p:cTn id="62"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3" name="beep.wav"/>
                                        </p:tgtEl>
                                      </p:cMediaNode>
                                    </p:audio>
                                  </p:subTnLst>
                                </p:cTn>
                              </p:par>
                            </p:childTnLst>
                          </p:cTn>
                        </p:par>
                        <p:par>
                          <p:cTn id="63" fill="hold" nodeType="afterGroup">
                            <p:stCondLst>
                              <p:cond delay="10500"/>
                            </p:stCondLst>
                            <p:childTnLst>
                              <p:par>
                                <p:cTn id="64" presetID="4" presetClass="exit" presetSubtype="16" fill="hold" grpId="0" nodeType="afterEffect">
                                  <p:stCondLst>
                                    <p:cond delay="500"/>
                                  </p:stCondLst>
                                  <p:childTnLst>
                                    <p:animEffect transition="out" filter="box(in)">
                                      <p:cBhvr>
                                        <p:cTn id="65" dur="500"/>
                                        <p:tgtEl>
                                          <p:spTgt spid="62508"/>
                                        </p:tgtEl>
                                      </p:cBhvr>
                                    </p:animEffect>
                                    <p:set>
                                      <p:cBhvr>
                                        <p:cTn id="66"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7" restart="whenNotActive" fill="hold" evtFilter="cancelBubble" nodeType="interactiveSeq">
                <p:stCondLst>
                  <p:cond evt="onClick" delay="0">
                    <p:tgtEl>
                      <p:spTgt spid="5123"/>
                    </p:tgtEl>
                  </p:cond>
                </p:stCondLst>
                <p:endSync evt="end" delay="0">
                  <p:rtn val="all"/>
                </p:endSync>
                <p:childTnLst>
                  <p:par>
                    <p:cTn id="68" fill="hold" nodeType="clickPar">
                      <p:stCondLst>
                        <p:cond delay="0"/>
                      </p:stCondLst>
                      <p:childTnLst>
                        <p:par>
                          <p:cTn id="69" fill="hold" nodeType="withGroup">
                            <p:stCondLst>
                              <p:cond delay="0"/>
                            </p:stCondLst>
                            <p:childTnLst>
                              <p:par>
                                <p:cTn id="70" presetID="22" presetClass="emph" presetSubtype="0" fill="hold" grpId="1" nodeType="clickEffect">
                                  <p:stCondLst>
                                    <p:cond delay="0"/>
                                  </p:stCondLst>
                                  <p:childTnLst>
                                    <p:animClr clrSpc="hsl" dir="cw">
                                      <p:cBhvr override="childStyle">
                                        <p:cTn id="71" dur="500" fill="hold"/>
                                        <p:tgtEl>
                                          <p:spTgt spid="65549"/>
                                        </p:tgtEl>
                                        <p:attrNameLst>
                                          <p:attrName>style.color</p:attrName>
                                        </p:attrNameLst>
                                      </p:cBhvr>
                                      <p:by>
                                        <p:hsl h="-7200000" s="0" l="0"/>
                                      </p:by>
                                    </p:animClr>
                                    <p:animClr clrSpc="hsl" dir="cw">
                                      <p:cBhvr>
                                        <p:cTn id="72" dur="500" fill="hold"/>
                                        <p:tgtEl>
                                          <p:spTgt spid="65549"/>
                                        </p:tgtEl>
                                        <p:attrNameLst>
                                          <p:attrName>fillcolor</p:attrName>
                                        </p:attrNameLst>
                                      </p:cBhvr>
                                      <p:by>
                                        <p:hsl h="-7200000" s="0" l="0"/>
                                      </p:by>
                                    </p:animClr>
                                    <p:animClr clrSpc="hsl" dir="cw">
                                      <p:cBhvr>
                                        <p:cTn id="73" dur="500" fill="hold"/>
                                        <p:tgtEl>
                                          <p:spTgt spid="65549"/>
                                        </p:tgtEl>
                                        <p:attrNameLst>
                                          <p:attrName>stroke.color</p:attrName>
                                        </p:attrNameLst>
                                      </p:cBhvr>
                                      <p:by>
                                        <p:hsl h="-7200000" s="0" l="0"/>
                                      </p:by>
                                    </p:animClr>
                                    <p:set>
                                      <p:cBhvr>
                                        <p:cTn id="74" dur="500" fill="hold"/>
                                        <p:tgtEl>
                                          <p:spTgt spid="65549"/>
                                        </p:tgtEl>
                                        <p:attrNameLst>
                                          <p:attrName>fill.type</p:attrName>
                                        </p:attrNameLst>
                                      </p:cBhvr>
                                      <p:to>
                                        <p:strVal val="solid"/>
                                      </p:to>
                                    </p:set>
                                  </p:childTnLst>
                                  <p:subTnLst>
                                    <p:audio>
                                      <p:cMediaNode>
                                        <p:cTn display="0" masterRel="sameClick">
                                          <p:stCondLst>
                                            <p:cond evt="begin" delay="0">
                                              <p:tn val="70"/>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5123"/>
                  </p:tgtEl>
                </p:cond>
              </p:nextCondLst>
            </p:seq>
          </p:childTnLst>
        </p:cTn>
      </p:par>
    </p:tnLst>
    <p:bldLst>
      <p:bldP spid="62508" grpId="0" animBg="1"/>
      <p:bldP spid="65540" grpId="0"/>
      <p:bldP spid="65549" grpId="0" animBg="1"/>
      <p:bldP spid="65549" grpId="1" animBg="1"/>
      <p:bldP spid="65545"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p:cNvSpPr>
            <a:spLocks noChangeArrowheads="1"/>
          </p:cNvSpPr>
          <p:nvPr/>
        </p:nvSpPr>
        <p:spPr bwMode="auto">
          <a:xfrm>
            <a:off x="61833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035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143001"/>
            <a:ext cx="7086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a:t>
            </a:r>
            <a:r>
              <a:rPr lang="vi-VN" altLang="en-US" sz="2400" i="1"/>
              <a:t>Mật độ dân cư, tính chất đô thị hóa cao</a:t>
            </a:r>
            <a:r>
              <a:rPr lang="en-US" altLang="en-US" sz="2400" i="1"/>
              <a:t>” </a:t>
            </a:r>
            <a:r>
              <a:rPr lang="en-US" altLang="en-US" sz="2400"/>
              <a:t>là một trong những đặc điểm của: </a:t>
            </a:r>
            <a:endParaRPr lang="en-US" altLang="en-US" sz="2400" b="1" i="1"/>
          </a:p>
        </p:txBody>
      </p:sp>
      <p:sp>
        <p:nvSpPr>
          <p:cNvPr id="65541" name="AutoShape 5"/>
          <p:cNvSpPr>
            <a:spLocks noChangeArrowheads="1"/>
          </p:cNvSpPr>
          <p:nvPr/>
        </p:nvSpPr>
        <p:spPr bwMode="auto">
          <a:xfrm>
            <a:off x="6223000" y="2171700"/>
            <a:ext cx="4000500" cy="15621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B. </a:t>
            </a:r>
            <a:r>
              <a:rPr lang="en-US" sz="2400" dirty="0" err="1">
                <a:solidFill>
                  <a:schemeClr val="tx1"/>
                </a:solidFill>
              </a:rPr>
              <a:t>Vùng</a:t>
            </a:r>
            <a:r>
              <a:rPr lang="en-US" sz="2400" dirty="0">
                <a:solidFill>
                  <a:schemeClr val="tx1"/>
                </a:solidFill>
              </a:rPr>
              <a:t> </a:t>
            </a:r>
            <a:r>
              <a:rPr lang="en-US" sz="2400" dirty="0" err="1">
                <a:solidFill>
                  <a:schemeClr val="tx1"/>
                </a:solidFill>
              </a:rPr>
              <a:t>kinh</a:t>
            </a:r>
            <a:r>
              <a:rPr lang="en-US" sz="2400" dirty="0">
                <a:solidFill>
                  <a:schemeClr val="tx1"/>
                </a:solidFill>
              </a:rPr>
              <a:t> </a:t>
            </a:r>
            <a:r>
              <a:rPr lang="en-US" sz="2400" dirty="0" err="1">
                <a:solidFill>
                  <a:schemeClr val="tx1"/>
                </a:solidFill>
              </a:rPr>
              <a:t>tế</a:t>
            </a:r>
            <a:r>
              <a:rPr lang="en-US" sz="2400" dirty="0">
                <a:solidFill>
                  <a:schemeClr val="tx1"/>
                </a:solidFill>
              </a:rPr>
              <a:t> </a:t>
            </a:r>
            <a:r>
              <a:rPr lang="en-US" sz="2400" dirty="0" err="1">
                <a:solidFill>
                  <a:schemeClr val="tx1"/>
                </a:solidFill>
              </a:rPr>
              <a:t>trọng</a:t>
            </a:r>
            <a:r>
              <a:rPr lang="en-US" sz="2400" dirty="0">
                <a:solidFill>
                  <a:schemeClr val="tx1"/>
                </a:solidFill>
              </a:rPr>
              <a:t> </a:t>
            </a:r>
            <a:r>
              <a:rPr lang="en-US" sz="2400" dirty="0" err="1">
                <a:solidFill>
                  <a:schemeClr val="tx1"/>
                </a:solidFill>
              </a:rPr>
              <a:t>điểm</a:t>
            </a:r>
            <a:endParaRPr lang="en-US" sz="2400" dirty="0">
              <a:solidFill>
                <a:schemeClr val="tx1"/>
              </a:solidFill>
            </a:endParaRPr>
          </a:p>
        </p:txBody>
      </p:sp>
      <p:sp>
        <p:nvSpPr>
          <p:cNvPr id="65546" name="AutoShape 10"/>
          <p:cNvSpPr>
            <a:spLocks noChangeArrowheads="1"/>
          </p:cNvSpPr>
          <p:nvPr/>
        </p:nvSpPr>
        <p:spPr bwMode="auto">
          <a:xfrm>
            <a:off x="1979614" y="3962400"/>
            <a:ext cx="4002087" cy="1524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Vùng</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cư</a:t>
            </a:r>
            <a:r>
              <a:rPr lang="en-US" sz="2400" dirty="0">
                <a:solidFill>
                  <a:schemeClr val="tx1"/>
                </a:solidFill>
              </a:rPr>
              <a:t> </a:t>
            </a:r>
            <a:r>
              <a:rPr lang="en-US" sz="2400" dirty="0" err="1">
                <a:solidFill>
                  <a:schemeClr val="tx1"/>
                </a:solidFill>
              </a:rPr>
              <a:t>trọng</a:t>
            </a:r>
            <a:r>
              <a:rPr lang="en-US" sz="2400" dirty="0">
                <a:solidFill>
                  <a:schemeClr val="tx1"/>
                </a:solidFill>
              </a:rPr>
              <a:t> </a:t>
            </a:r>
            <a:r>
              <a:rPr lang="en-US" sz="2400" dirty="0" err="1">
                <a:solidFill>
                  <a:schemeClr val="tx1"/>
                </a:solidFill>
              </a:rPr>
              <a:t>diểm</a:t>
            </a:r>
            <a:endParaRPr lang="vi-VN" sz="2400" b="1" dirty="0">
              <a:solidFill>
                <a:schemeClr val="tx1"/>
              </a:solidFill>
            </a:endParaRPr>
          </a:p>
        </p:txBody>
      </p:sp>
      <p:sp>
        <p:nvSpPr>
          <p:cNvPr id="52232" name="Text Box 16"/>
          <p:cNvSpPr txBox="1">
            <a:spLocks noChangeArrowheads="1"/>
          </p:cNvSpPr>
          <p:nvPr/>
        </p:nvSpPr>
        <p:spPr bwMode="auto">
          <a:xfrm>
            <a:off x="1784350" y="1371601"/>
            <a:ext cx="133985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46</a:t>
            </a:r>
          </a:p>
        </p:txBody>
      </p:sp>
      <p:pic>
        <p:nvPicPr>
          <p:cNvPr id="10037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1" name="Oval 19"/>
          <p:cNvSpPr>
            <a:spLocks noChangeArrowheads="1"/>
          </p:cNvSpPr>
          <p:nvPr/>
        </p:nvSpPr>
        <p:spPr bwMode="auto">
          <a:xfrm>
            <a:off x="6183313" y="61944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223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74200" y="60198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p:cNvSpPr>
            <a:spLocks noChangeArrowheads="1"/>
          </p:cNvSpPr>
          <p:nvPr/>
        </p:nvSpPr>
        <p:spPr bwMode="auto">
          <a:xfrm>
            <a:off x="6181725"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0374" name="Oval 22"/>
          <p:cNvSpPr>
            <a:spLocks noChangeArrowheads="1"/>
          </p:cNvSpPr>
          <p:nvPr/>
        </p:nvSpPr>
        <p:spPr bwMode="auto">
          <a:xfrm>
            <a:off x="6175375"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0375" name="Oval 23"/>
          <p:cNvSpPr>
            <a:spLocks noChangeArrowheads="1"/>
          </p:cNvSpPr>
          <p:nvPr/>
        </p:nvSpPr>
        <p:spPr bwMode="auto">
          <a:xfrm>
            <a:off x="6175375" y="61944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0376" name="Oval 24"/>
          <p:cNvSpPr>
            <a:spLocks noChangeArrowheads="1"/>
          </p:cNvSpPr>
          <p:nvPr/>
        </p:nvSpPr>
        <p:spPr bwMode="auto">
          <a:xfrm>
            <a:off x="6172200" y="61944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0377" name="Oval 25"/>
          <p:cNvSpPr>
            <a:spLocks noChangeArrowheads="1"/>
          </p:cNvSpPr>
          <p:nvPr/>
        </p:nvSpPr>
        <p:spPr bwMode="auto">
          <a:xfrm>
            <a:off x="61785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0378" name="Oval 26"/>
          <p:cNvSpPr>
            <a:spLocks noChangeArrowheads="1"/>
          </p:cNvSpPr>
          <p:nvPr/>
        </p:nvSpPr>
        <p:spPr bwMode="auto">
          <a:xfrm>
            <a:off x="6178550" y="61849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0379" name="Text Box 27"/>
          <p:cNvSpPr txBox="1">
            <a:spLocks noChangeArrowheads="1"/>
          </p:cNvSpPr>
          <p:nvPr/>
        </p:nvSpPr>
        <p:spPr bwMode="auto">
          <a:xfrm>
            <a:off x="48006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0380" name="Text Box 28"/>
          <p:cNvSpPr txBox="1">
            <a:spLocks noChangeArrowheads="1"/>
          </p:cNvSpPr>
          <p:nvPr/>
        </p:nvSpPr>
        <p:spPr bwMode="auto">
          <a:xfrm>
            <a:off x="60960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224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5"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4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979614" y="2209800"/>
            <a:ext cx="4002087" cy="1524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Vùng</a:t>
            </a:r>
            <a:r>
              <a:rPr lang="en-US" sz="2400" dirty="0">
                <a:solidFill>
                  <a:schemeClr val="tx1"/>
                </a:solidFill>
              </a:rPr>
              <a:t> </a:t>
            </a:r>
            <a:r>
              <a:rPr lang="en-US" sz="2400" dirty="0" err="1">
                <a:solidFill>
                  <a:schemeClr val="tx1"/>
                </a:solidFill>
              </a:rPr>
              <a:t>quốc</a:t>
            </a:r>
            <a:r>
              <a:rPr lang="en-US" sz="2400" dirty="0">
                <a:solidFill>
                  <a:schemeClr val="tx1"/>
                </a:solidFill>
              </a:rPr>
              <a:t> </a:t>
            </a:r>
            <a:r>
              <a:rPr lang="en-US" sz="2400" dirty="0" err="1">
                <a:solidFill>
                  <a:schemeClr val="tx1"/>
                </a:solidFill>
              </a:rPr>
              <a:t>phòng</a:t>
            </a:r>
            <a:r>
              <a:rPr lang="en-US" sz="2400" dirty="0">
                <a:solidFill>
                  <a:schemeClr val="tx1"/>
                </a:solidFill>
              </a:rPr>
              <a:t> </a:t>
            </a:r>
          </a:p>
          <a:p>
            <a:pPr algn="ctr">
              <a:defRPr/>
            </a:pPr>
            <a:r>
              <a:rPr lang="en-US" sz="2400" dirty="0" err="1">
                <a:solidFill>
                  <a:schemeClr val="tx1"/>
                </a:solidFill>
              </a:rPr>
              <a:t>trọng</a:t>
            </a:r>
            <a:r>
              <a:rPr lang="en-US" sz="2400" dirty="0">
                <a:solidFill>
                  <a:schemeClr val="tx1"/>
                </a:solidFill>
              </a:rPr>
              <a:t> </a:t>
            </a:r>
            <a:r>
              <a:rPr lang="en-US" sz="2400" dirty="0" err="1">
                <a:solidFill>
                  <a:schemeClr val="tx1"/>
                </a:solidFill>
              </a:rPr>
              <a:t>điểm</a:t>
            </a:r>
            <a:r>
              <a:rPr lang="en-US" sz="2400" dirty="0">
                <a:solidFill>
                  <a:schemeClr val="tx1"/>
                </a:solidFill>
              </a:rPr>
              <a:t> </a:t>
            </a:r>
            <a:endParaRPr lang="vi-VN" sz="2400" b="1" dirty="0">
              <a:solidFill>
                <a:schemeClr val="tx1"/>
              </a:solidFill>
            </a:endParaRPr>
          </a:p>
        </p:txBody>
      </p:sp>
      <p:sp>
        <p:nvSpPr>
          <p:cNvPr id="28" name="AutoShape 10"/>
          <p:cNvSpPr>
            <a:spLocks noChangeArrowheads="1"/>
          </p:cNvSpPr>
          <p:nvPr/>
        </p:nvSpPr>
        <p:spPr bwMode="auto">
          <a:xfrm>
            <a:off x="6248400" y="3962400"/>
            <a:ext cx="3975100" cy="1524000"/>
          </a:xfrm>
          <a:prstGeom prst="flowChartTerminator">
            <a:avLst/>
          </a:prstGeom>
          <a:blipFill>
            <a:blip r:embed="rId7"/>
            <a:tile tx="0" ty="0" sx="100000" sy="100000" flip="none" algn="tl"/>
          </a:blipFill>
          <a:ln w="12700">
            <a:solidFill>
              <a:srgbClr val="0070C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Vùng</a:t>
            </a:r>
            <a:r>
              <a:rPr lang="en-US" sz="2400" dirty="0">
                <a:solidFill>
                  <a:schemeClr val="tx1"/>
                </a:solidFill>
              </a:rPr>
              <a:t> an </a:t>
            </a:r>
            <a:r>
              <a:rPr lang="en-US" sz="2400" dirty="0" err="1">
                <a:solidFill>
                  <a:schemeClr val="tx1"/>
                </a:solidFill>
              </a:rPr>
              <a:t>ninh</a:t>
            </a:r>
            <a:r>
              <a:rPr lang="en-US" sz="2400" dirty="0">
                <a:solidFill>
                  <a:schemeClr val="tx1"/>
                </a:solidFill>
              </a:rPr>
              <a:t> </a:t>
            </a:r>
            <a:r>
              <a:rPr lang="en-US" sz="2400" dirty="0" err="1">
                <a:solidFill>
                  <a:schemeClr val="tx1"/>
                </a:solidFill>
              </a:rPr>
              <a:t>trọng</a:t>
            </a:r>
            <a:r>
              <a:rPr lang="en-US" sz="2400" dirty="0">
                <a:solidFill>
                  <a:schemeClr val="tx1"/>
                </a:solidFill>
              </a:rPr>
              <a:t> </a:t>
            </a:r>
            <a:r>
              <a:rPr lang="en-US" sz="2400" dirty="0" err="1">
                <a:solidFill>
                  <a:schemeClr val="tx1"/>
                </a:solidFill>
              </a:rPr>
              <a:t>điểm</a:t>
            </a:r>
            <a:endParaRPr lang="vi-VN" sz="2400" b="1" dirty="0">
              <a:solidFill>
                <a:schemeClr val="tx1"/>
              </a:solidFill>
            </a:endParaRPr>
          </a:p>
        </p:txBody>
      </p:sp>
      <p:pic>
        <p:nvPicPr>
          <p:cNvPr id="5225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3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3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3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035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0370"/>
                </p:tgtEl>
              </p:cMediaNode>
            </p:audio>
            <p:seq concurrent="1" nextAc="seek">
              <p:cTn id="38" restart="whenNotActive" fill="hold" evtFilter="cancelBubble" nodeType="interactiveSeq">
                <p:stCondLst>
                  <p:cond evt="onClick" delay="0">
                    <p:tgtEl>
                      <p:spTgt spid="10037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038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0378"/>
                                        </p:tgtEl>
                                      </p:cBhvr>
                                    </p:animEffect>
                                    <p:set>
                                      <p:cBhvr>
                                        <p:cTn id="46"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0377"/>
                                        </p:tgtEl>
                                      </p:cBhvr>
                                    </p:animEffect>
                                    <p:set>
                                      <p:cBhvr>
                                        <p:cTn id="50"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0376"/>
                                        </p:tgtEl>
                                      </p:cBhvr>
                                    </p:animEffect>
                                    <p:set>
                                      <p:cBhvr>
                                        <p:cTn id="54"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0375"/>
                                        </p:tgtEl>
                                      </p:cBhvr>
                                    </p:animEffect>
                                    <p:set>
                                      <p:cBhvr>
                                        <p:cTn id="58"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0374"/>
                                        </p:tgtEl>
                                      </p:cBhvr>
                                    </p:animEffect>
                                    <p:set>
                                      <p:cBhvr>
                                        <p:cTn id="62"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0373"/>
                                        </p:tgtEl>
                                      </p:cBhvr>
                                    </p:animEffect>
                                    <p:set>
                                      <p:cBhvr>
                                        <p:cTn id="66"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0371"/>
                                        </p:tgtEl>
                                      </p:cBhvr>
                                    </p:animEffect>
                                    <p:set>
                                      <p:cBhvr>
                                        <p:cTn id="70"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0354"/>
                                        </p:tgtEl>
                                      </p:cBhvr>
                                    </p:animEffect>
                                    <p:set>
                                      <p:cBhvr>
                                        <p:cTn id="74"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62071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138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903538" y="1219200"/>
            <a:ext cx="69262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 an ninh trong công nghiệp, chúng ta cần kết hợp đầu tư nghiên cứu, thiết kế, chế tạo, sản xuất các sản phẩm có:</a:t>
            </a:r>
          </a:p>
        </p:txBody>
      </p:sp>
      <p:sp>
        <p:nvSpPr>
          <p:cNvPr id="65541" name="AutoShape 5"/>
          <p:cNvSpPr>
            <a:spLocks noChangeArrowheads="1"/>
          </p:cNvSpPr>
          <p:nvPr/>
        </p:nvSpPr>
        <p:spPr bwMode="auto">
          <a:xfrm>
            <a:off x="1795463" y="2919414"/>
            <a:ext cx="4000500" cy="12715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Tính lưỡng dụng cao </a:t>
            </a:r>
          </a:p>
          <a:p>
            <a:pPr algn="ctr">
              <a:spcBef>
                <a:spcPct val="0"/>
              </a:spcBef>
              <a:buFontTx/>
              <a:buNone/>
            </a:pPr>
            <a:r>
              <a:rPr lang="en-US" altLang="en-US" sz="2400"/>
              <a:t>trong các cơ sở công </a:t>
            </a:r>
          </a:p>
          <a:p>
            <a:pPr algn="ctr">
              <a:spcBef>
                <a:spcPct val="0"/>
              </a:spcBef>
              <a:buFontTx/>
              <a:buNone/>
            </a:pPr>
            <a:r>
              <a:rPr lang="en-US" altLang="en-US" sz="2400"/>
              <a:t>nghiệp nặng</a:t>
            </a:r>
          </a:p>
        </p:txBody>
      </p:sp>
      <p:sp>
        <p:nvSpPr>
          <p:cNvPr id="65549" name="AutoShape 13"/>
          <p:cNvSpPr>
            <a:spLocks noChangeArrowheads="1"/>
          </p:cNvSpPr>
          <p:nvPr/>
        </p:nvSpPr>
        <p:spPr bwMode="auto">
          <a:xfrm>
            <a:off x="1795463" y="4343400"/>
            <a:ext cx="40005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Tính hữu dụng cao,</a:t>
            </a:r>
          </a:p>
          <a:p>
            <a:pPr algn="ctr">
              <a:spcBef>
                <a:spcPct val="0"/>
              </a:spcBef>
              <a:buFontTx/>
              <a:buNone/>
            </a:pPr>
            <a:r>
              <a:rPr lang="en-US" altLang="en-US" sz="2400"/>
              <a:t> trong các ngành công </a:t>
            </a:r>
          </a:p>
          <a:p>
            <a:pPr algn="ctr">
              <a:spcBef>
                <a:spcPct val="0"/>
              </a:spcBef>
              <a:buFontTx/>
              <a:buNone/>
            </a:pPr>
            <a:r>
              <a:rPr lang="en-US" altLang="en-US" sz="2400"/>
              <a:t>nghiệp nặng</a:t>
            </a:r>
            <a:endParaRPr lang="vi-VN" altLang="en-US" sz="2400" b="1"/>
          </a:p>
        </p:txBody>
      </p:sp>
      <p:sp>
        <p:nvSpPr>
          <p:cNvPr id="53256" name="Text Box 16"/>
          <p:cNvSpPr txBox="1">
            <a:spLocks noChangeArrowheads="1"/>
          </p:cNvSpPr>
          <p:nvPr/>
        </p:nvSpPr>
        <p:spPr bwMode="auto">
          <a:xfrm>
            <a:off x="1744664" y="1447801"/>
            <a:ext cx="11588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47</a:t>
            </a:r>
          </a:p>
        </p:txBody>
      </p:sp>
      <p:pic>
        <p:nvPicPr>
          <p:cNvPr id="10139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Oval 19"/>
          <p:cNvSpPr>
            <a:spLocks noChangeArrowheads="1"/>
          </p:cNvSpPr>
          <p:nvPr/>
        </p:nvSpPr>
        <p:spPr bwMode="auto">
          <a:xfrm>
            <a:off x="62071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325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24988"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1398" name="Oval 22"/>
          <p:cNvSpPr>
            <a:spLocks noChangeArrowheads="1"/>
          </p:cNvSpPr>
          <p:nvPr/>
        </p:nvSpPr>
        <p:spPr bwMode="auto">
          <a:xfrm>
            <a:off x="6202363"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1399" name="Oval 23"/>
          <p:cNvSpPr>
            <a:spLocks noChangeArrowheads="1"/>
          </p:cNvSpPr>
          <p:nvPr/>
        </p:nvSpPr>
        <p:spPr bwMode="auto">
          <a:xfrm>
            <a:off x="62071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1400" name="Oval 24"/>
          <p:cNvSpPr>
            <a:spLocks noChangeArrowheads="1"/>
          </p:cNvSpPr>
          <p:nvPr/>
        </p:nvSpPr>
        <p:spPr bwMode="auto">
          <a:xfrm>
            <a:off x="61896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1401" name="Oval 25"/>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1402" name="Oval 26"/>
          <p:cNvSpPr>
            <a:spLocks noChangeArrowheads="1"/>
          </p:cNvSpPr>
          <p:nvPr/>
        </p:nvSpPr>
        <p:spPr bwMode="auto">
          <a:xfrm>
            <a:off x="61896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1403" name="Text Box 27"/>
          <p:cNvSpPr txBox="1">
            <a:spLocks noChangeArrowheads="1"/>
          </p:cNvSpPr>
          <p:nvPr/>
        </p:nvSpPr>
        <p:spPr bwMode="auto">
          <a:xfrm>
            <a:off x="4876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1404" name="Text Box 28"/>
          <p:cNvSpPr txBox="1">
            <a:spLocks noChangeArrowheads="1"/>
          </p:cNvSpPr>
          <p:nvPr/>
        </p:nvSpPr>
        <p:spPr bwMode="auto">
          <a:xfrm>
            <a:off x="6099175" y="6002338"/>
            <a:ext cx="6731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326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9" name="Text Box 69"/>
          <p:cNvSpPr txBox="1">
            <a:spLocks noChangeArrowheads="1"/>
          </p:cNvSpPr>
          <p:nvPr/>
        </p:nvSpPr>
        <p:spPr bwMode="auto">
          <a:xfrm>
            <a:off x="2057400" y="838201"/>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238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10300" y="2919414"/>
            <a:ext cx="4076700" cy="12715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Công nghệ hiện đại,</a:t>
            </a:r>
          </a:p>
          <a:p>
            <a:pPr algn="ctr">
              <a:spcBef>
                <a:spcPct val="0"/>
              </a:spcBef>
              <a:buFontTx/>
              <a:buNone/>
            </a:pPr>
            <a:r>
              <a:rPr lang="en-US" altLang="en-US" sz="2400"/>
              <a:t> khoa học tiên tiến trong </a:t>
            </a:r>
          </a:p>
          <a:p>
            <a:pPr algn="ctr">
              <a:spcBef>
                <a:spcPct val="0"/>
              </a:spcBef>
              <a:buFontTx/>
              <a:buNone/>
            </a:pPr>
            <a:r>
              <a:rPr lang="en-US" altLang="en-US" sz="2400"/>
              <a:t>nhà máy</a:t>
            </a:r>
            <a:endParaRPr lang="vi-VN" altLang="en-US" sz="2400" b="1"/>
          </a:p>
        </p:txBody>
      </p:sp>
      <p:sp>
        <p:nvSpPr>
          <p:cNvPr id="28" name="AutoShape 13"/>
          <p:cNvSpPr>
            <a:spLocks noChangeArrowheads="1"/>
          </p:cNvSpPr>
          <p:nvPr/>
        </p:nvSpPr>
        <p:spPr bwMode="auto">
          <a:xfrm>
            <a:off x="6210300" y="4343400"/>
            <a:ext cx="40767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khả năng xuất khẩu</a:t>
            </a:r>
          </a:p>
          <a:p>
            <a:pPr algn="ctr">
              <a:spcBef>
                <a:spcPct val="0"/>
              </a:spcBef>
              <a:buFontTx/>
              <a:buNone/>
            </a:pPr>
            <a:r>
              <a:rPr lang="en-US" altLang="en-US" sz="2400"/>
              <a:t> cao, thiết thực, hiệu quả </a:t>
            </a:r>
          </a:p>
          <a:p>
            <a:pPr algn="ctr">
              <a:spcBef>
                <a:spcPct val="0"/>
              </a:spcBef>
              <a:buFontTx/>
              <a:buNone/>
            </a:pPr>
            <a:r>
              <a:rPr lang="en-US" altLang="en-US" sz="2400"/>
              <a:t>lâu dài</a:t>
            </a:r>
            <a:endParaRPr lang="vi-VN" altLang="en-US" sz="2400" b="1"/>
          </a:p>
        </p:txBody>
      </p:sp>
      <p:pic>
        <p:nvPicPr>
          <p:cNvPr id="5327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7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7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7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7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87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138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1394"/>
                </p:tgtEl>
              </p:cMediaNode>
            </p:audio>
            <p:seq concurrent="1" nextAc="seek">
              <p:cTn id="38" restart="whenNotActive" fill="hold" evtFilter="cancelBubble" nodeType="interactiveSeq">
                <p:stCondLst>
                  <p:cond evt="onClick" delay="0">
                    <p:tgtEl>
                      <p:spTgt spid="10140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140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1402"/>
                                        </p:tgtEl>
                                      </p:cBhvr>
                                    </p:animEffect>
                                    <p:set>
                                      <p:cBhvr>
                                        <p:cTn id="46"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1401"/>
                                        </p:tgtEl>
                                      </p:cBhvr>
                                    </p:animEffect>
                                    <p:set>
                                      <p:cBhvr>
                                        <p:cTn id="50"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1400"/>
                                        </p:tgtEl>
                                      </p:cBhvr>
                                    </p:animEffect>
                                    <p:set>
                                      <p:cBhvr>
                                        <p:cTn id="54"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1399"/>
                                        </p:tgtEl>
                                      </p:cBhvr>
                                    </p:animEffect>
                                    <p:set>
                                      <p:cBhvr>
                                        <p:cTn id="58"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1398"/>
                                        </p:tgtEl>
                                      </p:cBhvr>
                                    </p:animEffect>
                                    <p:set>
                                      <p:cBhvr>
                                        <p:cTn id="62"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1397"/>
                                        </p:tgtEl>
                                      </p:cBhvr>
                                    </p:animEffect>
                                    <p:set>
                                      <p:cBhvr>
                                        <p:cTn id="66"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1395"/>
                                        </p:tgtEl>
                                      </p:cBhvr>
                                    </p:animEffect>
                                    <p:set>
                                      <p:cBhvr>
                                        <p:cTn id="70"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1378"/>
                                        </p:tgtEl>
                                      </p:cBhvr>
                                    </p:animEffect>
                                    <p:set>
                                      <p:cBhvr>
                                        <p:cTn id="74"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6145213"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240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719764"/>
            <a:ext cx="9906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743200" y="1325563"/>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Đối tượng trước tiên phải tập trung bồi dưỡng nâng cao kiến thức, kinh nghiệm, kết hợp phát triển kinh tế xã hội với quốc phòng an ninh là đội ngũ cán bộ:</a:t>
            </a:r>
          </a:p>
        </p:txBody>
      </p:sp>
      <p:sp>
        <p:nvSpPr>
          <p:cNvPr id="65541" name="AutoShape 5"/>
          <p:cNvSpPr>
            <a:spLocks noChangeArrowheads="1"/>
          </p:cNvSpPr>
          <p:nvPr/>
        </p:nvSpPr>
        <p:spPr bwMode="auto">
          <a:xfrm>
            <a:off x="1898650" y="4191000"/>
            <a:ext cx="4044950" cy="13462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Chủ</a:t>
            </a:r>
            <a:r>
              <a:rPr lang="en-US" sz="2400" dirty="0">
                <a:solidFill>
                  <a:schemeClr val="tx1"/>
                </a:solidFill>
              </a:rPr>
              <a:t> </a:t>
            </a:r>
            <a:r>
              <a:rPr lang="en-US" sz="2400" dirty="0" err="1">
                <a:solidFill>
                  <a:schemeClr val="tx1"/>
                </a:solidFill>
              </a:rPr>
              <a:t>trì</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cấp</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bộ</a:t>
            </a:r>
            <a:r>
              <a:rPr lang="en-US" sz="2400" dirty="0">
                <a:solidFill>
                  <a:schemeClr val="tx1"/>
                </a:solidFill>
              </a:rPr>
              <a:t>,</a:t>
            </a:r>
          </a:p>
          <a:p>
            <a:pPr algn="ctr">
              <a:defRPr/>
            </a:pPr>
            <a:r>
              <a:rPr lang="en-US" sz="2400" dirty="0">
                <a:solidFill>
                  <a:schemeClr val="tx1"/>
                </a:solidFill>
              </a:rPr>
              <a:t> </a:t>
            </a:r>
            <a:r>
              <a:rPr lang="en-US" sz="2400" dirty="0" err="1">
                <a:solidFill>
                  <a:schemeClr val="tx1"/>
                </a:solidFill>
              </a:rPr>
              <a:t>ngành</a:t>
            </a:r>
            <a:r>
              <a:rPr lang="en-US" sz="2400" dirty="0">
                <a:solidFill>
                  <a:schemeClr val="tx1"/>
                </a:solidFill>
              </a:rPr>
              <a:t>, </a:t>
            </a:r>
            <a:r>
              <a:rPr lang="en-US" sz="2400" dirty="0" err="1">
                <a:solidFill>
                  <a:schemeClr val="tx1"/>
                </a:solidFill>
              </a:rPr>
              <a:t>đoàn</a:t>
            </a:r>
            <a:r>
              <a:rPr lang="en-US" sz="2400" dirty="0">
                <a:solidFill>
                  <a:schemeClr val="tx1"/>
                </a:solidFill>
              </a:rPr>
              <a:t> </a:t>
            </a:r>
            <a:r>
              <a:rPr lang="en-US" sz="2400" dirty="0" err="1">
                <a:solidFill>
                  <a:schemeClr val="tx1"/>
                </a:solidFill>
              </a:rPr>
              <a:t>thể</a:t>
            </a:r>
            <a:r>
              <a:rPr lang="en-US" sz="2400" dirty="0">
                <a:solidFill>
                  <a:schemeClr val="tx1"/>
                </a:solidFill>
              </a:rPr>
              <a:t> </a:t>
            </a:r>
            <a:r>
              <a:rPr lang="en-US" sz="2400" dirty="0" err="1">
                <a:solidFill>
                  <a:schemeClr val="tx1"/>
                </a:solidFill>
              </a:rPr>
              <a:t>từ</a:t>
            </a:r>
            <a:r>
              <a:rPr lang="en-US" sz="2400" dirty="0">
                <a:solidFill>
                  <a:schemeClr val="tx1"/>
                </a:solidFill>
              </a:rPr>
              <a:t> </a:t>
            </a:r>
            <a:r>
              <a:rPr lang="en-US" sz="2400" dirty="0" err="1">
                <a:solidFill>
                  <a:schemeClr val="tx1"/>
                </a:solidFill>
              </a:rPr>
              <a:t>trung</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ương</a:t>
            </a:r>
            <a:r>
              <a:rPr lang="en-US" sz="2400" dirty="0">
                <a:solidFill>
                  <a:schemeClr val="tx1"/>
                </a:solidFill>
              </a:rPr>
              <a:t> </a:t>
            </a:r>
            <a:r>
              <a:rPr lang="en-US" sz="2400" dirty="0" err="1">
                <a:solidFill>
                  <a:schemeClr val="tx1"/>
                </a:solidFill>
              </a:rPr>
              <a:t>đế</a:t>
            </a:r>
            <a:r>
              <a:rPr lang="en-US" sz="2400" dirty="0">
                <a:solidFill>
                  <a:schemeClr val="tx1"/>
                </a:solidFill>
              </a:rPr>
              <a:t> </a:t>
            </a:r>
            <a:r>
              <a:rPr lang="en-US" sz="2400" dirty="0" err="1">
                <a:solidFill>
                  <a:schemeClr val="tx1"/>
                </a:solidFill>
              </a:rPr>
              <a:t>cơ</a:t>
            </a:r>
            <a:r>
              <a:rPr lang="en-US" sz="2400" dirty="0">
                <a:solidFill>
                  <a:schemeClr val="tx1"/>
                </a:solidFill>
              </a:rPr>
              <a:t> </a:t>
            </a:r>
            <a:r>
              <a:rPr lang="en-US" sz="2400" dirty="0" err="1">
                <a:solidFill>
                  <a:schemeClr val="tx1"/>
                </a:solidFill>
              </a:rPr>
              <a:t>sở</a:t>
            </a:r>
            <a:endParaRPr lang="en-US" sz="2400" dirty="0">
              <a:solidFill>
                <a:schemeClr val="tx1"/>
              </a:solidFill>
            </a:endParaRPr>
          </a:p>
        </p:txBody>
      </p:sp>
      <p:sp>
        <p:nvSpPr>
          <p:cNvPr id="65549" name="AutoShape 13"/>
          <p:cNvSpPr>
            <a:spLocks noChangeArrowheads="1"/>
          </p:cNvSpPr>
          <p:nvPr/>
        </p:nvSpPr>
        <p:spPr bwMode="auto">
          <a:xfrm>
            <a:off x="1898650" y="2590800"/>
            <a:ext cx="4044950" cy="1328738"/>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Cấp</a:t>
            </a:r>
            <a:r>
              <a:rPr lang="en-US" sz="2400" dirty="0">
                <a:solidFill>
                  <a:schemeClr val="tx1"/>
                </a:solidFill>
              </a:rPr>
              <a:t> </a:t>
            </a:r>
            <a:r>
              <a:rPr lang="en-US" sz="2400" dirty="0" err="1">
                <a:solidFill>
                  <a:schemeClr val="tx1"/>
                </a:solidFill>
              </a:rPr>
              <a:t>xã</a:t>
            </a:r>
            <a:r>
              <a:rPr lang="en-US" sz="2400" dirty="0">
                <a:solidFill>
                  <a:schemeClr val="tx1"/>
                </a:solidFill>
              </a:rPr>
              <a:t>, </a:t>
            </a:r>
            <a:r>
              <a:rPr lang="en-US" sz="2400" dirty="0" err="1">
                <a:solidFill>
                  <a:schemeClr val="tx1"/>
                </a:solidFill>
              </a:rPr>
              <a:t>phường</a:t>
            </a:r>
            <a:r>
              <a:rPr lang="en-US" sz="2400" dirty="0">
                <a:solidFill>
                  <a:schemeClr val="tx1"/>
                </a:solidFill>
              </a:rPr>
              <a:t> </a:t>
            </a:r>
            <a:r>
              <a:rPr lang="en-US" sz="2400" dirty="0" err="1">
                <a:solidFill>
                  <a:schemeClr val="tx1"/>
                </a:solidFill>
              </a:rPr>
              <a:t>đến</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huyện</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tương</a:t>
            </a:r>
            <a:r>
              <a:rPr lang="en-US" sz="2400" dirty="0">
                <a:solidFill>
                  <a:schemeClr val="tx1"/>
                </a:solidFill>
              </a:rPr>
              <a:t> </a:t>
            </a:r>
            <a:r>
              <a:rPr lang="en-US" sz="2400" dirty="0" err="1">
                <a:solidFill>
                  <a:schemeClr val="tx1"/>
                </a:solidFill>
              </a:rPr>
              <a:t>đương</a:t>
            </a:r>
            <a:endParaRPr lang="en-US" sz="2400" dirty="0">
              <a:solidFill>
                <a:schemeClr val="tx1"/>
              </a:solidFill>
            </a:endParaRPr>
          </a:p>
          <a:p>
            <a:pPr algn="ctr">
              <a:defRPr/>
            </a:pPr>
            <a:r>
              <a:rPr lang="en-US" sz="2400" dirty="0">
                <a:solidFill>
                  <a:schemeClr val="tx1"/>
                </a:solidFill>
              </a:rPr>
              <a:t> ở </a:t>
            </a:r>
            <a:r>
              <a:rPr lang="en-US" sz="2400" dirty="0" err="1">
                <a:solidFill>
                  <a:schemeClr val="tx1"/>
                </a:solidFill>
              </a:rPr>
              <a:t>các</a:t>
            </a:r>
            <a:r>
              <a:rPr lang="en-US" sz="2400" dirty="0">
                <a:solidFill>
                  <a:schemeClr val="tx1"/>
                </a:solidFill>
              </a:rPr>
              <a:t> </a:t>
            </a:r>
            <a:r>
              <a:rPr lang="en-US" sz="2400" dirty="0" err="1">
                <a:solidFill>
                  <a:schemeClr val="tx1"/>
                </a:solidFill>
              </a:rPr>
              <a:t>tỉnh</a:t>
            </a:r>
            <a:r>
              <a:rPr lang="en-US" sz="2400" dirty="0">
                <a:solidFill>
                  <a:schemeClr val="tx1"/>
                </a:solidFill>
              </a:rPr>
              <a:t>, </a:t>
            </a:r>
            <a:r>
              <a:rPr lang="en-US" sz="2400" dirty="0" err="1">
                <a:solidFill>
                  <a:schemeClr val="tx1"/>
                </a:solidFill>
              </a:rPr>
              <a:t>thành</a:t>
            </a:r>
            <a:r>
              <a:rPr lang="en-US" sz="2400" dirty="0">
                <a:solidFill>
                  <a:schemeClr val="tx1"/>
                </a:solidFill>
              </a:rPr>
              <a:t> </a:t>
            </a:r>
            <a:r>
              <a:rPr lang="en-US" sz="2400" dirty="0" err="1">
                <a:solidFill>
                  <a:schemeClr val="tx1"/>
                </a:solidFill>
              </a:rPr>
              <a:t>phố</a:t>
            </a:r>
            <a:endParaRPr lang="vi-VN" sz="2400" b="1" dirty="0">
              <a:solidFill>
                <a:schemeClr val="tx1"/>
              </a:solidFill>
            </a:endParaRPr>
          </a:p>
        </p:txBody>
      </p:sp>
      <p:sp>
        <p:nvSpPr>
          <p:cNvPr id="54280" name="Text Box 16"/>
          <p:cNvSpPr txBox="1">
            <a:spLocks noChangeArrowheads="1"/>
          </p:cNvSpPr>
          <p:nvPr/>
        </p:nvSpPr>
        <p:spPr bwMode="auto">
          <a:xfrm>
            <a:off x="1608138" y="1219200"/>
            <a:ext cx="11430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48</a:t>
            </a:r>
          </a:p>
        </p:txBody>
      </p:sp>
      <p:pic>
        <p:nvPicPr>
          <p:cNvPr id="10241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9" name="Oval 19"/>
          <p:cNvSpPr>
            <a:spLocks noChangeArrowheads="1"/>
          </p:cNvSpPr>
          <p:nvPr/>
        </p:nvSpPr>
        <p:spPr bwMode="auto">
          <a:xfrm>
            <a:off x="6145213"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428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13888"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p:cNvSpPr>
            <a:spLocks noChangeArrowheads="1"/>
          </p:cNvSpPr>
          <p:nvPr/>
        </p:nvSpPr>
        <p:spPr bwMode="auto">
          <a:xfrm>
            <a:off x="6145213"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2422" name="Oval 22"/>
          <p:cNvSpPr>
            <a:spLocks noChangeArrowheads="1"/>
          </p:cNvSpPr>
          <p:nvPr/>
        </p:nvSpPr>
        <p:spPr bwMode="auto">
          <a:xfrm>
            <a:off x="6145213"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2423" name="Oval 23"/>
          <p:cNvSpPr>
            <a:spLocks noChangeArrowheads="1"/>
          </p:cNvSpPr>
          <p:nvPr/>
        </p:nvSpPr>
        <p:spPr bwMode="auto">
          <a:xfrm>
            <a:off x="61452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2424" name="Oval 24"/>
          <p:cNvSpPr>
            <a:spLocks noChangeArrowheads="1"/>
          </p:cNvSpPr>
          <p:nvPr/>
        </p:nvSpPr>
        <p:spPr bwMode="auto">
          <a:xfrm>
            <a:off x="61452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2425" name="Oval 25"/>
          <p:cNvSpPr>
            <a:spLocks noChangeArrowheads="1"/>
          </p:cNvSpPr>
          <p:nvPr/>
        </p:nvSpPr>
        <p:spPr bwMode="auto">
          <a:xfrm>
            <a:off x="6143625"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2426" name="Oval 26"/>
          <p:cNvSpPr>
            <a:spLocks noChangeArrowheads="1"/>
          </p:cNvSpPr>
          <p:nvPr/>
        </p:nvSpPr>
        <p:spPr bwMode="auto">
          <a:xfrm>
            <a:off x="6143625"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2427" name="Text Box 27"/>
          <p:cNvSpPr txBox="1">
            <a:spLocks noChangeArrowheads="1"/>
          </p:cNvSpPr>
          <p:nvPr/>
        </p:nvSpPr>
        <p:spPr bwMode="auto">
          <a:xfrm>
            <a:off x="4800600" y="62484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2428" name="Text Box 28"/>
          <p:cNvSpPr txBox="1">
            <a:spLocks noChangeArrowheads="1"/>
          </p:cNvSpPr>
          <p:nvPr/>
        </p:nvSpPr>
        <p:spPr bwMode="auto">
          <a:xfrm>
            <a:off x="5943600" y="5997576"/>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429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3" name="Text Box 69"/>
          <p:cNvSpPr txBox="1">
            <a:spLocks noChangeArrowheads="1"/>
          </p:cNvSpPr>
          <p:nvPr/>
        </p:nvSpPr>
        <p:spPr bwMode="auto">
          <a:xfrm>
            <a:off x="2057400" y="758826"/>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633664"/>
            <a:ext cx="4044950" cy="1328737"/>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Cấp</a:t>
            </a:r>
            <a:r>
              <a:rPr lang="en-US" sz="2400" dirty="0">
                <a:solidFill>
                  <a:schemeClr val="tx1"/>
                </a:solidFill>
              </a:rPr>
              <a:t> </a:t>
            </a:r>
            <a:r>
              <a:rPr lang="en-US" sz="2400" dirty="0" err="1">
                <a:solidFill>
                  <a:schemeClr val="tx1"/>
                </a:solidFill>
              </a:rPr>
              <a:t>tỉnh</a:t>
            </a:r>
            <a:r>
              <a:rPr lang="en-US" sz="2400" dirty="0">
                <a:solidFill>
                  <a:schemeClr val="tx1"/>
                </a:solidFill>
              </a:rPr>
              <a:t>, </a:t>
            </a:r>
            <a:r>
              <a:rPr lang="en-US" sz="2400" dirty="0" err="1">
                <a:solidFill>
                  <a:schemeClr val="tx1"/>
                </a:solidFill>
              </a:rPr>
              <a:t>bộ</a:t>
            </a:r>
            <a:r>
              <a:rPr lang="en-US" sz="2400" dirty="0">
                <a:solidFill>
                  <a:schemeClr val="tx1"/>
                </a:solidFill>
              </a:rPr>
              <a:t>, </a:t>
            </a:r>
            <a:r>
              <a:rPr lang="en-US" sz="2400" dirty="0" err="1">
                <a:solidFill>
                  <a:schemeClr val="tx1"/>
                </a:solidFill>
              </a:rPr>
              <a:t>ngành</a:t>
            </a:r>
            <a:r>
              <a:rPr lang="en-US" sz="2400" dirty="0">
                <a:solidFill>
                  <a:schemeClr val="tx1"/>
                </a:solidFill>
              </a:rPr>
              <a:t> </a:t>
            </a:r>
            <a:r>
              <a:rPr lang="en-US" sz="2400" dirty="0" err="1">
                <a:solidFill>
                  <a:schemeClr val="tx1"/>
                </a:solidFill>
              </a:rPr>
              <a:t>và</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tương</a:t>
            </a:r>
            <a:r>
              <a:rPr lang="en-US" sz="2400" dirty="0">
                <a:solidFill>
                  <a:schemeClr val="tx1"/>
                </a:solidFill>
              </a:rPr>
              <a:t> </a:t>
            </a:r>
            <a:r>
              <a:rPr lang="en-US" sz="2400" dirty="0" err="1">
                <a:solidFill>
                  <a:schemeClr val="tx1"/>
                </a:solidFill>
              </a:rPr>
              <a:t>đương</a:t>
            </a:r>
            <a:r>
              <a:rPr lang="en-US" sz="2400" dirty="0">
                <a:solidFill>
                  <a:schemeClr val="tx1"/>
                </a:solidFill>
              </a:rPr>
              <a:t> </a:t>
            </a:r>
            <a:r>
              <a:rPr lang="en-US" sz="2400" dirty="0" err="1">
                <a:solidFill>
                  <a:schemeClr val="tx1"/>
                </a:solidFill>
              </a:rPr>
              <a:t>từ</a:t>
            </a:r>
            <a:r>
              <a:rPr lang="en-US" sz="2400" dirty="0">
                <a:solidFill>
                  <a:schemeClr val="tx1"/>
                </a:solidFill>
              </a:rPr>
              <a:t> </a:t>
            </a:r>
            <a:r>
              <a:rPr lang="en-US" sz="2400" dirty="0" err="1">
                <a:solidFill>
                  <a:schemeClr val="tx1"/>
                </a:solidFill>
              </a:rPr>
              <a:t>trung</a:t>
            </a:r>
            <a:r>
              <a:rPr lang="en-US" sz="2400" dirty="0">
                <a:solidFill>
                  <a:schemeClr val="tx1"/>
                </a:solidFill>
              </a:rPr>
              <a:t> </a:t>
            </a:r>
            <a:r>
              <a:rPr lang="en-US" sz="2400" dirty="0" err="1">
                <a:solidFill>
                  <a:schemeClr val="tx1"/>
                </a:solidFill>
              </a:rPr>
              <a:t>ương</a:t>
            </a:r>
            <a:r>
              <a:rPr lang="en-US" sz="2400" dirty="0">
                <a:solidFill>
                  <a:schemeClr val="tx1"/>
                </a:solidFill>
              </a:rPr>
              <a:t> </a:t>
            </a:r>
          </a:p>
          <a:p>
            <a:pPr algn="ctr">
              <a:defRPr/>
            </a:pPr>
            <a:r>
              <a:rPr lang="en-US" sz="2400" dirty="0" err="1">
                <a:solidFill>
                  <a:schemeClr val="tx1"/>
                </a:solidFill>
              </a:rPr>
              <a:t>đến</a:t>
            </a:r>
            <a:r>
              <a:rPr lang="en-US" sz="2400" dirty="0">
                <a:solidFill>
                  <a:schemeClr val="tx1"/>
                </a:solidFill>
              </a:rPr>
              <a:t> </a:t>
            </a:r>
            <a:r>
              <a:rPr lang="en-US" sz="2400" dirty="0" err="1">
                <a:solidFill>
                  <a:schemeClr val="tx1"/>
                </a:solidFill>
              </a:rPr>
              <a:t>địa</a:t>
            </a:r>
            <a:r>
              <a:rPr lang="en-US" sz="2400" dirty="0">
                <a:solidFill>
                  <a:schemeClr val="tx1"/>
                </a:solidFill>
              </a:rPr>
              <a:t> </a:t>
            </a:r>
            <a:r>
              <a:rPr lang="en-US" sz="2400" dirty="0" err="1">
                <a:solidFill>
                  <a:schemeClr val="tx1"/>
                </a:solidFill>
              </a:rPr>
              <a:t>phương</a:t>
            </a:r>
            <a:endParaRPr lang="vi-VN" sz="2400" b="1" dirty="0">
              <a:solidFill>
                <a:schemeClr val="tx1"/>
              </a:solidFill>
            </a:endParaRPr>
          </a:p>
        </p:txBody>
      </p:sp>
      <p:sp>
        <p:nvSpPr>
          <p:cNvPr id="28" name="AutoShape 13"/>
          <p:cNvSpPr>
            <a:spLocks noChangeArrowheads="1"/>
          </p:cNvSpPr>
          <p:nvPr/>
        </p:nvSpPr>
        <p:spPr bwMode="auto">
          <a:xfrm>
            <a:off x="6248400" y="4191000"/>
            <a:ext cx="4019550" cy="13462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Giảng</a:t>
            </a:r>
            <a:r>
              <a:rPr lang="en-US" sz="2400" dirty="0">
                <a:solidFill>
                  <a:schemeClr val="tx1"/>
                </a:solidFill>
              </a:rPr>
              <a:t> </a:t>
            </a:r>
            <a:r>
              <a:rPr lang="en-US" sz="2400" dirty="0" err="1">
                <a:solidFill>
                  <a:schemeClr val="tx1"/>
                </a:solidFill>
              </a:rPr>
              <a:t>viên</a:t>
            </a:r>
            <a:r>
              <a:rPr lang="en-US" sz="2400" dirty="0">
                <a:solidFill>
                  <a:schemeClr val="tx1"/>
                </a:solidFill>
              </a:rPr>
              <a:t>, </a:t>
            </a:r>
            <a:r>
              <a:rPr lang="en-US" sz="2400" dirty="0" err="1">
                <a:solidFill>
                  <a:schemeClr val="tx1"/>
                </a:solidFill>
              </a:rPr>
              <a:t>viên</a:t>
            </a:r>
            <a:r>
              <a:rPr lang="en-US" sz="2400" dirty="0">
                <a:solidFill>
                  <a:schemeClr val="tx1"/>
                </a:solidFill>
              </a:rPr>
              <a:t> </a:t>
            </a:r>
            <a:r>
              <a:rPr lang="en-US" sz="2400" dirty="0" err="1">
                <a:solidFill>
                  <a:schemeClr val="tx1"/>
                </a:solidFill>
              </a:rPr>
              <a:t>chức</a:t>
            </a:r>
            <a:r>
              <a:rPr lang="en-US" sz="2400" dirty="0">
                <a:solidFill>
                  <a:schemeClr val="tx1"/>
                </a:solidFill>
              </a:rPr>
              <a:t>,</a:t>
            </a:r>
          </a:p>
          <a:p>
            <a:pPr algn="ctr">
              <a:defRPr/>
            </a:pPr>
            <a:r>
              <a:rPr lang="en-US" sz="2400" dirty="0">
                <a:solidFill>
                  <a:schemeClr val="tx1"/>
                </a:solidFill>
              </a:rPr>
              <a:t> </a:t>
            </a:r>
            <a:r>
              <a:rPr lang="en-US" sz="2400" dirty="0" err="1">
                <a:solidFill>
                  <a:schemeClr val="tx1"/>
                </a:solidFill>
              </a:rPr>
              <a:t>học</a:t>
            </a:r>
            <a:r>
              <a:rPr lang="en-US" sz="2400" dirty="0">
                <a:solidFill>
                  <a:schemeClr val="tx1"/>
                </a:solidFill>
              </a:rPr>
              <a:t> </a:t>
            </a:r>
            <a:r>
              <a:rPr lang="en-US" sz="2400" dirty="0" err="1">
                <a:solidFill>
                  <a:schemeClr val="tx1"/>
                </a:solidFill>
              </a:rPr>
              <a:t>sinh</a:t>
            </a:r>
            <a:r>
              <a:rPr lang="en-US" sz="2400" dirty="0">
                <a:solidFill>
                  <a:schemeClr val="tx1"/>
                </a:solidFill>
              </a:rPr>
              <a:t>, </a:t>
            </a:r>
            <a:r>
              <a:rPr lang="en-US" sz="2400" dirty="0" err="1">
                <a:solidFill>
                  <a:schemeClr val="tx1"/>
                </a:solidFill>
              </a:rPr>
              <a:t>sinh</a:t>
            </a:r>
            <a:r>
              <a:rPr lang="en-US" sz="2400" dirty="0">
                <a:solidFill>
                  <a:schemeClr val="tx1"/>
                </a:solidFill>
              </a:rPr>
              <a:t> </a:t>
            </a:r>
            <a:r>
              <a:rPr lang="en-US" sz="2400" dirty="0" err="1">
                <a:solidFill>
                  <a:schemeClr val="tx1"/>
                </a:solidFill>
              </a:rPr>
              <a:t>viên</a:t>
            </a: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hệ</a:t>
            </a:r>
            <a:r>
              <a:rPr lang="en-US" sz="2400" dirty="0">
                <a:solidFill>
                  <a:schemeClr val="tx1"/>
                </a:solidFill>
              </a:rPr>
              <a:t> </a:t>
            </a:r>
          </a:p>
          <a:p>
            <a:pPr algn="ctr">
              <a:defRPr/>
            </a:pPr>
            <a:r>
              <a:rPr lang="en-US" sz="2400" dirty="0" err="1">
                <a:solidFill>
                  <a:schemeClr val="tx1"/>
                </a:solidFill>
              </a:rPr>
              <a:t>thống</a:t>
            </a:r>
            <a:r>
              <a:rPr lang="en-US" sz="2400" dirty="0">
                <a:solidFill>
                  <a:schemeClr val="tx1"/>
                </a:solidFill>
              </a:rPr>
              <a:t> </a:t>
            </a:r>
            <a:r>
              <a:rPr lang="en-US" sz="2400" dirty="0" err="1">
                <a:solidFill>
                  <a:schemeClr val="tx1"/>
                </a:solidFill>
              </a:rPr>
              <a:t>nhà</a:t>
            </a:r>
            <a:r>
              <a:rPr lang="en-US" sz="2400" dirty="0">
                <a:solidFill>
                  <a:schemeClr val="tx1"/>
                </a:solidFill>
              </a:rPr>
              <a:t> </a:t>
            </a:r>
            <a:r>
              <a:rPr lang="en-US" sz="2400" dirty="0" err="1">
                <a:solidFill>
                  <a:schemeClr val="tx1"/>
                </a:solidFill>
              </a:rPr>
              <a:t>trường</a:t>
            </a:r>
            <a:endParaRPr lang="vi-VN" sz="2400" b="1" dirty="0">
              <a:solidFill>
                <a:schemeClr val="tx1"/>
              </a:solidFill>
            </a:endParaRPr>
          </a:p>
        </p:txBody>
      </p:sp>
      <p:pic>
        <p:nvPicPr>
          <p:cNvPr id="5429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9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9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9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9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9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240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2418"/>
                </p:tgtEl>
              </p:cMediaNode>
            </p:audio>
            <p:seq concurrent="1" nextAc="seek">
              <p:cTn id="38" restart="whenNotActive" fill="hold" evtFilter="cancelBubble" nodeType="interactiveSeq">
                <p:stCondLst>
                  <p:cond evt="onClick" delay="0">
                    <p:tgtEl>
                      <p:spTgt spid="10242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242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2426"/>
                                        </p:tgtEl>
                                      </p:cBhvr>
                                    </p:animEffect>
                                    <p:set>
                                      <p:cBhvr>
                                        <p:cTn id="46"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2425"/>
                                        </p:tgtEl>
                                      </p:cBhvr>
                                    </p:animEffect>
                                    <p:set>
                                      <p:cBhvr>
                                        <p:cTn id="50"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2424"/>
                                        </p:tgtEl>
                                      </p:cBhvr>
                                    </p:animEffect>
                                    <p:set>
                                      <p:cBhvr>
                                        <p:cTn id="54"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2423"/>
                                        </p:tgtEl>
                                      </p:cBhvr>
                                    </p:animEffect>
                                    <p:set>
                                      <p:cBhvr>
                                        <p:cTn id="58"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2422"/>
                                        </p:tgtEl>
                                      </p:cBhvr>
                                    </p:animEffect>
                                    <p:set>
                                      <p:cBhvr>
                                        <p:cTn id="62"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2421"/>
                                        </p:tgtEl>
                                      </p:cBhvr>
                                    </p:animEffect>
                                    <p:set>
                                      <p:cBhvr>
                                        <p:cTn id="66"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2419"/>
                                        </p:tgtEl>
                                      </p:cBhvr>
                                    </p:animEffect>
                                    <p:set>
                                      <p:cBhvr>
                                        <p:cTn id="70"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2402"/>
                                        </p:tgtEl>
                                      </p:cBhvr>
                                    </p:animEffect>
                                    <p:set>
                                      <p:cBhvr>
                                        <p:cTn id="74"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7" grpId="0" animBg="1"/>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342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01964" y="1219200"/>
            <a:ext cx="73612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Để</a:t>
            </a:r>
            <a:r>
              <a:rPr lang="en-US" altLang="en-US" sz="2400" i="1" dirty="0"/>
              <a:t> </a:t>
            </a:r>
            <a:r>
              <a:rPr lang="en-US" altLang="en-US" sz="2400" i="1" dirty="0" err="1"/>
              <a:t>thực</a:t>
            </a:r>
            <a:r>
              <a:rPr lang="en-US" altLang="en-US" sz="2400" i="1" dirty="0"/>
              <a:t> </a:t>
            </a:r>
            <a:r>
              <a:rPr lang="en-US" altLang="en-US" sz="2400" i="1" dirty="0" err="1"/>
              <a:t>hiện</a:t>
            </a:r>
            <a:r>
              <a:rPr lang="en-US" altLang="en-US" sz="2400" i="1" dirty="0"/>
              <a:t> </a:t>
            </a:r>
            <a:r>
              <a:rPr lang="en-US" altLang="en-US" sz="2400" i="1" dirty="0" err="1"/>
              <a:t>tốt</a:t>
            </a:r>
            <a:r>
              <a:rPr lang="en-US" altLang="en-US" sz="2400" i="1" dirty="0"/>
              <a:t> </a:t>
            </a:r>
            <a:r>
              <a:rPr lang="en-US" altLang="en-US" sz="2400" i="1" dirty="0" err="1"/>
              <a:t>việc</a:t>
            </a:r>
            <a:r>
              <a:rPr lang="en-US" altLang="en-US" sz="2400" i="1" dirty="0"/>
              <a:t> </a:t>
            </a:r>
            <a:r>
              <a:rPr lang="en-US" altLang="en-US" sz="2400" i="1" dirty="0" err="1"/>
              <a:t>kết</a:t>
            </a:r>
            <a:r>
              <a:rPr lang="en-US" altLang="en-US" sz="2400" i="1" dirty="0"/>
              <a:t> </a:t>
            </a:r>
            <a:r>
              <a:rPr lang="en-US" altLang="en-US" sz="2400" i="1" dirty="0" err="1"/>
              <a:t>hợp</a:t>
            </a:r>
            <a:r>
              <a:rPr lang="en-US" altLang="en-US" sz="2400" i="1" dirty="0"/>
              <a:t> </a:t>
            </a:r>
            <a:r>
              <a:rPr lang="en-US" altLang="en-US" sz="2400" i="1" dirty="0" err="1"/>
              <a:t>phát</a:t>
            </a:r>
            <a:r>
              <a:rPr lang="en-US" altLang="en-US" sz="2400" i="1" dirty="0"/>
              <a:t> </a:t>
            </a:r>
            <a:r>
              <a:rPr lang="en-US" altLang="en-US" sz="2400" i="1" dirty="0" err="1"/>
              <a:t>triển</a:t>
            </a:r>
            <a:r>
              <a:rPr lang="en-US" altLang="en-US" sz="2400" i="1" dirty="0"/>
              <a:t> </a:t>
            </a:r>
            <a:r>
              <a:rPr lang="en-US" altLang="en-US" sz="2400" i="1" dirty="0" err="1"/>
              <a:t>kinh</a:t>
            </a:r>
            <a:r>
              <a:rPr lang="en-US" altLang="en-US" sz="2400" i="1" dirty="0"/>
              <a:t> </a:t>
            </a:r>
            <a:r>
              <a:rPr lang="en-US" altLang="en-US" sz="2400" i="1" dirty="0" err="1"/>
              <a:t>tế</a:t>
            </a:r>
            <a:r>
              <a:rPr lang="en-US" altLang="en-US" sz="2400" i="1" dirty="0"/>
              <a:t> - </a:t>
            </a:r>
            <a:r>
              <a:rPr lang="en-US" altLang="en-US" sz="2400" i="1" dirty="0" err="1"/>
              <a:t>xã</a:t>
            </a:r>
            <a:r>
              <a:rPr lang="en-US" altLang="en-US" sz="2400" i="1" dirty="0"/>
              <a:t> </a:t>
            </a:r>
            <a:r>
              <a:rPr lang="en-US" altLang="en-US" sz="2400" i="1" dirty="0" err="1"/>
              <a:t>hội</a:t>
            </a:r>
            <a:r>
              <a:rPr lang="en-US" altLang="en-US" sz="2400" i="1" dirty="0"/>
              <a:t> </a:t>
            </a:r>
            <a:r>
              <a:rPr lang="en-US" altLang="en-US" sz="2400" i="1" dirty="0" err="1"/>
              <a:t>với</a:t>
            </a:r>
            <a:r>
              <a:rPr lang="en-US" altLang="en-US" sz="2400" i="1" dirty="0"/>
              <a:t> </a:t>
            </a:r>
            <a:r>
              <a:rPr lang="en-US" altLang="en-US" sz="2400" i="1" dirty="0" err="1"/>
              <a:t>tăng</a:t>
            </a:r>
            <a:r>
              <a:rPr lang="en-US" altLang="en-US" sz="2400" i="1" dirty="0"/>
              <a:t> </a:t>
            </a:r>
            <a:r>
              <a:rPr lang="en-US" altLang="en-US" sz="2400" i="1" dirty="0" err="1"/>
              <a:t>cường</a:t>
            </a:r>
            <a:r>
              <a:rPr lang="en-US" altLang="en-US" sz="2400" i="1" dirty="0"/>
              <a:t> </a:t>
            </a:r>
            <a:r>
              <a:rPr lang="en-US" altLang="en-US" sz="2400" i="1" dirty="0" err="1"/>
              <a:t>củng</a:t>
            </a:r>
            <a:r>
              <a:rPr lang="en-US" altLang="en-US" sz="2400" i="1" dirty="0"/>
              <a:t> </a:t>
            </a:r>
            <a:r>
              <a:rPr lang="en-US" altLang="en-US" sz="2400" i="1" dirty="0" err="1"/>
              <a:t>cố</a:t>
            </a:r>
            <a:r>
              <a:rPr lang="en-US" altLang="en-US" sz="2400" i="1" dirty="0"/>
              <a:t> QP – AN </a:t>
            </a:r>
            <a:r>
              <a:rPr lang="en-US" altLang="en-US" sz="2400" i="1" dirty="0" err="1"/>
              <a:t>cần</a:t>
            </a:r>
            <a:r>
              <a:rPr lang="en-US" altLang="en-US" sz="2400" i="1" dirty="0"/>
              <a:t> </a:t>
            </a:r>
            <a:r>
              <a:rPr lang="en-US" altLang="en-US" sz="2400" i="1" dirty="0" err="1"/>
              <a:t>quán</a:t>
            </a:r>
            <a:r>
              <a:rPr lang="en-US" altLang="en-US" sz="2400" i="1" dirty="0"/>
              <a:t> </a:t>
            </a:r>
            <a:r>
              <a:rPr lang="en-US" altLang="en-US" sz="2400" i="1" dirty="0" err="1"/>
              <a:t>triệt</a:t>
            </a:r>
            <a:r>
              <a:rPr lang="en-US" altLang="en-US" sz="2400" i="1" dirty="0"/>
              <a:t> </a:t>
            </a:r>
            <a:r>
              <a:rPr lang="en-US" altLang="en-US" sz="2400" i="1" dirty="0" err="1"/>
              <a:t>và</a:t>
            </a:r>
            <a:r>
              <a:rPr lang="en-US" altLang="en-US" sz="2400" i="1" dirty="0"/>
              <a:t> </a:t>
            </a:r>
            <a:r>
              <a:rPr lang="en-US" altLang="en-US" sz="2400" i="1" dirty="0" err="1"/>
              <a:t>thực</a:t>
            </a:r>
            <a:r>
              <a:rPr lang="en-US" altLang="en-US" sz="2400" i="1" dirty="0"/>
              <a:t> </a:t>
            </a:r>
            <a:r>
              <a:rPr lang="en-US" altLang="en-US" sz="2400" i="1" dirty="0" err="1"/>
              <a:t>hiện</a:t>
            </a:r>
            <a:r>
              <a:rPr lang="en-US" altLang="en-US" sz="2400" i="1" dirty="0"/>
              <a:t> </a:t>
            </a:r>
            <a:r>
              <a:rPr lang="en-US" altLang="en-US" sz="2400" i="1" dirty="0" err="1"/>
              <a:t>đồng</a:t>
            </a:r>
            <a:r>
              <a:rPr lang="en-US" altLang="en-US" sz="2400" i="1" dirty="0"/>
              <a:t> </a:t>
            </a:r>
            <a:r>
              <a:rPr lang="en-US" altLang="en-US" sz="2400" i="1" dirty="0" err="1"/>
              <a:t>bộ</a:t>
            </a:r>
            <a:r>
              <a:rPr lang="en-US" altLang="en-US" sz="2400" i="1" dirty="0"/>
              <a:t> </a:t>
            </a:r>
            <a:r>
              <a:rPr lang="en-US" altLang="en-US" sz="2400" i="1" dirty="0" err="1"/>
              <a:t>các</a:t>
            </a:r>
            <a:r>
              <a:rPr lang="en-US" altLang="en-US" sz="2400" i="1" dirty="0"/>
              <a:t> </a:t>
            </a:r>
            <a:r>
              <a:rPr lang="en-US" altLang="en-US" sz="2400" i="1" dirty="0" err="1"/>
              <a:t>giải</a:t>
            </a:r>
            <a:r>
              <a:rPr lang="en-US" altLang="en-US" sz="2400" i="1" dirty="0"/>
              <a:t> </a:t>
            </a:r>
            <a:r>
              <a:rPr lang="en-US" altLang="en-US" sz="2400" i="1" dirty="0" err="1"/>
              <a:t>pháp</a:t>
            </a:r>
            <a:r>
              <a:rPr lang="en-US" altLang="en-US" sz="2400" i="1" dirty="0"/>
              <a:t>, </a:t>
            </a:r>
            <a:r>
              <a:rPr lang="en-US" altLang="en-US" sz="2400" i="1" dirty="0" err="1"/>
              <a:t>trong</a:t>
            </a:r>
            <a:r>
              <a:rPr lang="en-US" altLang="en-US" sz="2400" i="1" dirty="0"/>
              <a:t> </a:t>
            </a:r>
            <a:r>
              <a:rPr lang="en-US" altLang="en-US" sz="2400" i="1" dirty="0" err="1"/>
              <a:t>đó</a:t>
            </a:r>
            <a:r>
              <a:rPr lang="en-US" altLang="en-US" sz="2400" i="1" dirty="0"/>
              <a:t> </a:t>
            </a:r>
            <a:r>
              <a:rPr lang="en-US" altLang="en-US" sz="2400" i="1" dirty="0" err="1"/>
              <a:t>phải</a:t>
            </a:r>
            <a:r>
              <a:rPr lang="en-US" altLang="en-US" sz="2400" i="1" dirty="0"/>
              <a:t> </a:t>
            </a:r>
            <a:r>
              <a:rPr lang="en-US" altLang="en-US" sz="2400" i="1" dirty="0" err="1"/>
              <a:t>quán</a:t>
            </a:r>
            <a:r>
              <a:rPr lang="en-US" altLang="en-US" sz="2400" i="1" dirty="0"/>
              <a:t> </a:t>
            </a:r>
            <a:r>
              <a:rPr lang="en-US" altLang="en-US" sz="2400" i="1" dirty="0" err="1"/>
              <a:t>triệt</a:t>
            </a:r>
            <a:r>
              <a:rPr lang="en-US" altLang="en-US" sz="2400" i="1" dirty="0"/>
              <a:t> </a:t>
            </a:r>
            <a:r>
              <a:rPr lang="en-US" altLang="en-US" sz="2400" i="1" dirty="0" err="1"/>
              <a:t>sâu</a:t>
            </a:r>
            <a:r>
              <a:rPr lang="en-US" altLang="en-US" sz="2400" i="1" dirty="0"/>
              <a:t> </a:t>
            </a:r>
            <a:r>
              <a:rPr lang="en-US" altLang="en-US" sz="2400" i="1" dirty="0" err="1"/>
              <a:t>sắc</a:t>
            </a:r>
            <a:r>
              <a:rPr lang="en-US" altLang="en-US" sz="2400" i="1" dirty="0"/>
              <a:t>:</a:t>
            </a:r>
          </a:p>
        </p:txBody>
      </p:sp>
      <p:sp>
        <p:nvSpPr>
          <p:cNvPr id="65541" name="AutoShape 5"/>
          <p:cNvSpPr>
            <a:spLocks noChangeArrowheads="1"/>
          </p:cNvSpPr>
          <p:nvPr/>
        </p:nvSpPr>
        <p:spPr bwMode="auto">
          <a:xfrm>
            <a:off x="1858964" y="2971800"/>
            <a:ext cx="3932237"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Hai nhiệm vụ chiến lược</a:t>
            </a:r>
          </a:p>
          <a:p>
            <a:pPr algn="ctr">
              <a:spcBef>
                <a:spcPct val="0"/>
              </a:spcBef>
              <a:buFontTx/>
              <a:buNone/>
            </a:pPr>
            <a:r>
              <a:rPr lang="en-US" altLang="en-US" sz="2400"/>
              <a:t> của cách mạng Việt Nam </a:t>
            </a:r>
          </a:p>
          <a:p>
            <a:pPr algn="ctr">
              <a:spcBef>
                <a:spcPct val="0"/>
              </a:spcBef>
              <a:buFontTx/>
              <a:buNone/>
            </a:pPr>
            <a:r>
              <a:rPr lang="en-US" altLang="en-US" sz="2400"/>
              <a:t>cho toàn dân</a:t>
            </a:r>
          </a:p>
        </p:txBody>
      </p:sp>
      <p:sp>
        <p:nvSpPr>
          <p:cNvPr id="65549" name="AutoShape 13"/>
          <p:cNvSpPr>
            <a:spLocks noChangeArrowheads="1"/>
          </p:cNvSpPr>
          <p:nvPr/>
        </p:nvSpPr>
        <p:spPr bwMode="auto">
          <a:xfrm>
            <a:off x="6172200" y="4419600"/>
            <a:ext cx="4114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t> D. </a:t>
            </a:r>
            <a:r>
              <a:rPr lang="en-US" altLang="en-US" sz="2400" dirty="0" err="1"/>
              <a:t>Nhiệm</a:t>
            </a:r>
            <a:r>
              <a:rPr lang="en-US" altLang="en-US" sz="2400" dirty="0"/>
              <a:t> </a:t>
            </a:r>
            <a:r>
              <a:rPr lang="en-US" altLang="en-US" sz="2400" dirty="0" err="1"/>
              <a:t>vụ</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Tổ</a:t>
            </a:r>
            <a:r>
              <a:rPr lang="en-US" altLang="en-US" sz="2400" dirty="0"/>
              <a:t> </a:t>
            </a:r>
            <a:r>
              <a:rPr lang="en-US" altLang="en-US" sz="2400" dirty="0" err="1"/>
              <a:t>quốc</a:t>
            </a:r>
            <a:endParaRPr lang="en-US" altLang="en-US" sz="2400" dirty="0"/>
          </a:p>
          <a:p>
            <a:pPr algn="ctr" eaLnBrk="1" hangingPunct="1">
              <a:spcBef>
                <a:spcPct val="0"/>
              </a:spcBef>
              <a:buFontTx/>
              <a:buNone/>
            </a:pPr>
            <a:r>
              <a:rPr lang="en-US" altLang="en-US" sz="2400" dirty="0"/>
              <a:t> </a:t>
            </a:r>
            <a:r>
              <a:rPr lang="en-US" altLang="en-US" sz="2400" dirty="0" err="1"/>
              <a:t>Việt</a:t>
            </a:r>
            <a:r>
              <a:rPr lang="en-US" altLang="en-US" sz="2400" dirty="0"/>
              <a:t> Nam XHCN</a:t>
            </a:r>
            <a:endParaRPr lang="en-US" altLang="en-US" sz="2800" b="1" dirty="0">
              <a:latin typeface="Times New Roman" panose="02020603050405020304" pitchFamily="18" charset="0"/>
              <a:cs typeface="Times New Roman" panose="02020603050405020304" pitchFamily="18" charset="0"/>
            </a:endParaRPr>
          </a:p>
        </p:txBody>
      </p:sp>
      <p:sp>
        <p:nvSpPr>
          <p:cNvPr id="55304" name="Text Box 16"/>
          <p:cNvSpPr txBox="1">
            <a:spLocks noChangeArrowheads="1"/>
          </p:cNvSpPr>
          <p:nvPr/>
        </p:nvSpPr>
        <p:spPr bwMode="auto">
          <a:xfrm>
            <a:off x="1858963" y="1447801"/>
            <a:ext cx="11430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49</a:t>
            </a:r>
          </a:p>
        </p:txBody>
      </p:sp>
      <p:pic>
        <p:nvPicPr>
          <p:cNvPr id="10344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3" name="Oval 19"/>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530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3446" name="Oval 22"/>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3447" name="Oval 23"/>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3448" name="Oval 24"/>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3449" name="Oval 25"/>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3450" name="Oval 26"/>
          <p:cNvSpPr>
            <a:spLocks noChangeArrowheads="1"/>
          </p:cNvSpPr>
          <p:nvPr/>
        </p:nvSpPr>
        <p:spPr bwMode="auto">
          <a:xfrm>
            <a:off x="61198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3451" name="Text Box 27"/>
          <p:cNvSpPr txBox="1">
            <a:spLocks noChangeArrowheads="1"/>
          </p:cNvSpPr>
          <p:nvPr/>
        </p:nvSpPr>
        <p:spPr bwMode="auto">
          <a:xfrm>
            <a:off x="4800601" y="6186488"/>
            <a:ext cx="10207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3452" name="Text Box 28"/>
          <p:cNvSpPr txBox="1">
            <a:spLocks noChangeArrowheads="1"/>
          </p:cNvSpPr>
          <p:nvPr/>
        </p:nvSpPr>
        <p:spPr bwMode="auto">
          <a:xfrm>
            <a:off x="57912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531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7" name="Text Box 69"/>
          <p:cNvSpPr txBox="1">
            <a:spLocks noChangeArrowheads="1"/>
          </p:cNvSpPr>
          <p:nvPr/>
        </p:nvSpPr>
        <p:spPr bwMode="auto">
          <a:xfrm>
            <a:off x="2057400" y="838201"/>
            <a:ext cx="830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9276" y="95250"/>
            <a:ext cx="13049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72200" y="2971800"/>
            <a:ext cx="4114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B. Tính tất yếu khách</a:t>
            </a:r>
          </a:p>
          <a:p>
            <a:pPr algn="ctr" eaLnBrk="1" hangingPunct="1">
              <a:spcBef>
                <a:spcPct val="0"/>
              </a:spcBef>
              <a:buFontTx/>
              <a:buNone/>
            </a:pPr>
            <a:r>
              <a:rPr lang="en-US" altLang="en-US" sz="2400"/>
              <a:t> quan của việc kết hợp kinh tế </a:t>
            </a:r>
          </a:p>
          <a:p>
            <a:pPr algn="ctr" eaLnBrk="1" hangingPunct="1">
              <a:spcBef>
                <a:spcPct val="0"/>
              </a:spcBef>
              <a:buFontTx/>
              <a:buNone/>
            </a:pPr>
            <a:r>
              <a:rPr lang="en-US" altLang="en-US" sz="2400"/>
              <a:t>với quốc phòng</a:t>
            </a:r>
            <a:endParaRPr lang="vi-VN" altLang="en-US" sz="2400" b="1"/>
          </a:p>
        </p:txBody>
      </p:sp>
      <p:sp>
        <p:nvSpPr>
          <p:cNvPr id="28" name="AutoShape 13"/>
          <p:cNvSpPr>
            <a:spLocks noChangeArrowheads="1"/>
          </p:cNvSpPr>
          <p:nvPr/>
        </p:nvSpPr>
        <p:spPr bwMode="auto">
          <a:xfrm>
            <a:off x="1858964" y="4419600"/>
            <a:ext cx="3902075"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 C. Đường lối quốc phòng,</a:t>
            </a:r>
          </a:p>
          <a:p>
            <a:pPr algn="ctr" eaLnBrk="1" hangingPunct="1">
              <a:spcBef>
                <a:spcPct val="0"/>
              </a:spcBef>
              <a:buFontTx/>
              <a:buNone/>
            </a:pPr>
            <a:r>
              <a:rPr lang="en-US" altLang="en-US" sz="2400"/>
              <a:t> an ninh của Đảng Cộng sản </a:t>
            </a:r>
          </a:p>
          <a:p>
            <a:pPr algn="ctr" eaLnBrk="1" hangingPunct="1">
              <a:spcBef>
                <a:spcPct val="0"/>
              </a:spcBef>
              <a:buFontTx/>
              <a:buNone/>
            </a:pPr>
            <a:r>
              <a:rPr lang="en-US" altLang="en-US" sz="2400"/>
              <a:t>Việt Nam</a:t>
            </a:r>
            <a:endParaRPr lang="vi-VN" altLang="en-US" sz="2400" b="1"/>
          </a:p>
        </p:txBody>
      </p:sp>
      <p:pic>
        <p:nvPicPr>
          <p:cNvPr id="5532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4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4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nodeType="afterGroup">
                            <p:stCondLst>
                              <p:cond delay="7400"/>
                            </p:stCondLst>
                            <p:childTnLst>
                              <p:par>
                                <p:cTn id="21" presetID="4" presetClass="entr" presetSubtype="32"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out)">
                                      <p:cBhvr>
                                        <p:cTn id="23" dur="1000"/>
                                        <p:tgtEl>
                                          <p:spTgt spid="27"/>
                                        </p:tgtEl>
                                      </p:cBhvr>
                                    </p:animEffect>
                                  </p:childTnLst>
                                </p:cTn>
                              </p:par>
                            </p:childTnLst>
                          </p:cTn>
                        </p:par>
                        <p:par>
                          <p:cTn id="24" fill="hold" nodeType="afterGroup">
                            <p:stCondLst>
                              <p:cond delay="8400"/>
                            </p:stCondLst>
                            <p:childTnLst>
                              <p:par>
                                <p:cTn id="25" presetID="4" presetClass="entr" presetSubtype="32"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103429"/>
                    </p:tgtEl>
                  </p:cond>
                </p:stCondLst>
                <p:endSync evt="end" delay="0">
                  <p:rtn val="all"/>
                </p:endSync>
                <p:childTnLst>
                  <p:par>
                    <p:cTn id="29" fill="hold" nodeType="clickPar">
                      <p:stCondLst>
                        <p:cond delay="0"/>
                      </p:stCondLst>
                      <p:childTnLst>
                        <p:par>
                          <p:cTn id="30" fill="hold" nodeType="withGroup">
                            <p:stCondLst>
                              <p:cond delay="0"/>
                            </p:stCondLst>
                            <p:childTnLst>
                              <p:par>
                                <p:cTn id="31" presetID="22" presetClass="emph" presetSubtype="0" fill="hold" grpId="1" nodeType="clickEffect">
                                  <p:stCondLst>
                                    <p:cond delay="0"/>
                                  </p:stCondLst>
                                  <p:childTnLst>
                                    <p:animClr clrSpc="hsl" dir="cw">
                                      <p:cBhvr override="childStyle">
                                        <p:cTn id="32" dur="500" fill="hold"/>
                                        <p:tgtEl>
                                          <p:spTgt spid="65541"/>
                                        </p:tgtEl>
                                        <p:attrNameLst>
                                          <p:attrName>style.color</p:attrName>
                                        </p:attrNameLst>
                                      </p:cBhvr>
                                      <p:by>
                                        <p:hsl h="-7200000" s="0" l="0"/>
                                      </p:by>
                                    </p:animClr>
                                    <p:animClr clrSpc="hsl" dir="cw">
                                      <p:cBhvr>
                                        <p:cTn id="33" dur="500" fill="hold"/>
                                        <p:tgtEl>
                                          <p:spTgt spid="65541"/>
                                        </p:tgtEl>
                                        <p:attrNameLst>
                                          <p:attrName>fillcolor</p:attrName>
                                        </p:attrNameLst>
                                      </p:cBhvr>
                                      <p:by>
                                        <p:hsl h="-7200000" s="0" l="0"/>
                                      </p:by>
                                    </p:animClr>
                                    <p:animClr clrSpc="hsl" dir="cw">
                                      <p:cBhvr>
                                        <p:cTn id="34" dur="500" fill="hold"/>
                                        <p:tgtEl>
                                          <p:spTgt spid="65541"/>
                                        </p:tgtEl>
                                        <p:attrNameLst>
                                          <p:attrName>stroke.color</p:attrName>
                                        </p:attrNameLst>
                                      </p:cBhvr>
                                      <p:by>
                                        <p:hsl h="-7200000" s="0" l="0"/>
                                      </p:by>
                                    </p:animClr>
                                    <p:set>
                                      <p:cBhvr>
                                        <p:cTn id="35" dur="500" fill="hold"/>
                                        <p:tgtEl>
                                          <p:spTgt spid="65541"/>
                                        </p:tgtEl>
                                        <p:attrNameLst>
                                          <p:attrName>fill.type</p:attrName>
                                        </p:attrNameLst>
                                      </p:cBhvr>
                                      <p:to>
                                        <p:strVal val="solid"/>
                                      </p:to>
                                    </p:set>
                                  </p:childTnLst>
                                  <p:subTnLst>
                                    <p:audio>
                                      <p:cMediaNode>
                                        <p:cTn display="0" masterRel="sameClick">
                                          <p:stCondLst>
                                            <p:cond evt="begin" delay="0">
                                              <p:tn val="31"/>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audio>
              <p:cMediaNode>
                <p:cTn id="36" fill="hold" display="0">
                  <p:stCondLst>
                    <p:cond delay="indefinite"/>
                  </p:stCondLst>
                  <p:endCondLst>
                    <p:cond evt="onNext" delay="0">
                      <p:tgtEl>
                        <p:sldTgt/>
                      </p:tgtEl>
                    </p:cond>
                    <p:cond evt="onPrev" delay="0">
                      <p:tgtEl>
                        <p:sldTgt/>
                      </p:tgtEl>
                    </p:cond>
                    <p:cond evt="onStopAudio" delay="0">
                      <p:tgtEl>
                        <p:sldTgt/>
                      </p:tgtEl>
                    </p:cond>
                  </p:endCondLst>
                </p:cTn>
                <p:tgtEl>
                  <p:spTgt spid="103442"/>
                </p:tgtEl>
              </p:cMediaNode>
            </p:audio>
            <p:seq concurrent="1" nextAc="seek">
              <p:cTn id="37" restart="whenNotActive" fill="hold" evtFilter="cancelBubble" nodeType="interactiveSeq">
                <p:stCondLst>
                  <p:cond evt="onClick" delay="0">
                    <p:tgtEl>
                      <p:spTgt spid="103451"/>
                    </p:tgtEl>
                  </p:cond>
                </p:stCondLst>
                <p:endSync evt="end" delay="0">
                  <p:rtn val="all"/>
                </p:endSync>
                <p:childTnLst>
                  <p:par>
                    <p:cTn id="38" fill="hold" nodeType="clickPar">
                      <p:stCondLst>
                        <p:cond delay="0"/>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03452"/>
                                        </p:tgtEl>
                                        <p:attrNameLst>
                                          <p:attrName>style.visibility</p:attrName>
                                        </p:attrNameLst>
                                      </p:cBhvr>
                                      <p:to>
                                        <p:strVal val="hidden"/>
                                      </p:to>
                                    </p:set>
                                  </p:childTnLst>
                                </p:cTn>
                              </p:par>
                            </p:childTnLst>
                          </p:cTn>
                        </p:par>
                        <p:par>
                          <p:cTn id="42" fill="hold" nodeType="afterGroup">
                            <p:stCondLst>
                              <p:cond delay="0"/>
                            </p:stCondLst>
                            <p:childTnLst>
                              <p:par>
                                <p:cTn id="43" presetID="4" presetClass="exit" presetSubtype="16" fill="hold" grpId="0" nodeType="afterEffect">
                                  <p:stCondLst>
                                    <p:cond delay="1000"/>
                                  </p:stCondLst>
                                  <p:childTnLst>
                                    <p:animEffect transition="out" filter="box(in)">
                                      <p:cBhvr>
                                        <p:cTn id="44" dur="500"/>
                                        <p:tgtEl>
                                          <p:spTgt spid="103450"/>
                                        </p:tgtEl>
                                      </p:cBhvr>
                                    </p:animEffect>
                                    <p:set>
                                      <p:cBhvr>
                                        <p:cTn id="45"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4" name="beep.wav"/>
                                        </p:tgtEl>
                                      </p:cMediaNode>
                                    </p:audio>
                                  </p:subTnLst>
                                </p:cTn>
                              </p:par>
                            </p:childTnLst>
                          </p:cTn>
                        </p:par>
                        <p:par>
                          <p:cTn id="46" fill="hold" nodeType="afterGroup">
                            <p:stCondLst>
                              <p:cond delay="1500"/>
                            </p:stCondLst>
                            <p:childTnLst>
                              <p:par>
                                <p:cTn id="47" presetID="4" presetClass="exit" presetSubtype="16" fill="hold" grpId="0" nodeType="afterEffect">
                                  <p:stCondLst>
                                    <p:cond delay="1000"/>
                                  </p:stCondLst>
                                  <p:childTnLst>
                                    <p:animEffect transition="out" filter="box(in)">
                                      <p:cBhvr>
                                        <p:cTn id="48" dur="500"/>
                                        <p:tgtEl>
                                          <p:spTgt spid="103449"/>
                                        </p:tgtEl>
                                      </p:cBhvr>
                                    </p:animEffect>
                                    <p:set>
                                      <p:cBhvr>
                                        <p:cTn id="49"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4" name="beep.wav"/>
                                        </p:tgtEl>
                                      </p:cMediaNode>
                                    </p:audio>
                                  </p:subTnLst>
                                </p:cTn>
                              </p:par>
                            </p:childTnLst>
                          </p:cTn>
                        </p:par>
                        <p:par>
                          <p:cTn id="50" fill="hold" nodeType="afterGroup">
                            <p:stCondLst>
                              <p:cond delay="3000"/>
                            </p:stCondLst>
                            <p:childTnLst>
                              <p:par>
                                <p:cTn id="51" presetID="4" presetClass="exit" presetSubtype="16" fill="hold" grpId="0" nodeType="afterEffect">
                                  <p:stCondLst>
                                    <p:cond delay="1000"/>
                                  </p:stCondLst>
                                  <p:childTnLst>
                                    <p:animEffect transition="out" filter="box(in)">
                                      <p:cBhvr>
                                        <p:cTn id="52" dur="500"/>
                                        <p:tgtEl>
                                          <p:spTgt spid="103448"/>
                                        </p:tgtEl>
                                      </p:cBhvr>
                                    </p:animEffect>
                                    <p:set>
                                      <p:cBhvr>
                                        <p:cTn id="53"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51"/>
                                            </p:cond>
                                          </p:stCondLst>
                                          <p:endCondLst>
                                            <p:cond evt="onStopAudio" delay="0">
                                              <p:tgtEl>
                                                <p:sldTgt/>
                                              </p:tgtEl>
                                            </p:cond>
                                          </p:endCondLst>
                                        </p:cTn>
                                        <p:tgtEl>
                                          <p:sndTgt r:embed="rId4" name="beep.wav"/>
                                        </p:tgtEl>
                                      </p:cMediaNode>
                                    </p:audio>
                                  </p:subTnLst>
                                </p:cTn>
                              </p:par>
                            </p:childTnLst>
                          </p:cTn>
                        </p:par>
                        <p:par>
                          <p:cTn id="54" fill="hold" nodeType="afterGroup">
                            <p:stCondLst>
                              <p:cond delay="4500"/>
                            </p:stCondLst>
                            <p:childTnLst>
                              <p:par>
                                <p:cTn id="55" presetID="4" presetClass="exit" presetSubtype="16" fill="hold" grpId="0" nodeType="afterEffect">
                                  <p:stCondLst>
                                    <p:cond delay="1000"/>
                                  </p:stCondLst>
                                  <p:childTnLst>
                                    <p:animEffect transition="out" filter="box(in)">
                                      <p:cBhvr>
                                        <p:cTn id="56" dur="500"/>
                                        <p:tgtEl>
                                          <p:spTgt spid="103447"/>
                                        </p:tgtEl>
                                      </p:cBhvr>
                                    </p:animEffect>
                                    <p:set>
                                      <p:cBhvr>
                                        <p:cTn id="57"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5"/>
                                            </p:cond>
                                          </p:stCondLst>
                                          <p:endCondLst>
                                            <p:cond evt="onStopAudio" delay="0">
                                              <p:tgtEl>
                                                <p:sldTgt/>
                                              </p:tgtEl>
                                            </p:cond>
                                          </p:endCondLst>
                                        </p:cTn>
                                        <p:tgtEl>
                                          <p:sndTgt r:embed="rId4" name="beep.wav"/>
                                        </p:tgtEl>
                                      </p:cMediaNode>
                                    </p:audio>
                                  </p:subTnLst>
                                </p:cTn>
                              </p:par>
                            </p:childTnLst>
                          </p:cTn>
                        </p:par>
                        <p:par>
                          <p:cTn id="58" fill="hold" nodeType="afterGroup">
                            <p:stCondLst>
                              <p:cond delay="6000"/>
                            </p:stCondLst>
                            <p:childTnLst>
                              <p:par>
                                <p:cTn id="59" presetID="4" presetClass="exit" presetSubtype="16" fill="hold" grpId="0" nodeType="afterEffect">
                                  <p:stCondLst>
                                    <p:cond delay="1000"/>
                                  </p:stCondLst>
                                  <p:childTnLst>
                                    <p:animEffect transition="out" filter="box(in)">
                                      <p:cBhvr>
                                        <p:cTn id="60" dur="500"/>
                                        <p:tgtEl>
                                          <p:spTgt spid="103446"/>
                                        </p:tgtEl>
                                      </p:cBhvr>
                                    </p:animEffect>
                                    <p:set>
                                      <p:cBhvr>
                                        <p:cTn id="61"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9"/>
                                            </p:cond>
                                          </p:stCondLst>
                                          <p:endCondLst>
                                            <p:cond evt="onStopAudio" delay="0">
                                              <p:tgtEl>
                                                <p:sldTgt/>
                                              </p:tgtEl>
                                            </p:cond>
                                          </p:endCondLst>
                                        </p:cTn>
                                        <p:tgtEl>
                                          <p:sndTgt r:embed="rId4" name="beep.wav"/>
                                        </p:tgtEl>
                                      </p:cMediaNode>
                                    </p:audio>
                                  </p:subTnLst>
                                </p:cTn>
                              </p:par>
                            </p:childTnLst>
                          </p:cTn>
                        </p:par>
                        <p:par>
                          <p:cTn id="62" fill="hold" nodeType="afterGroup">
                            <p:stCondLst>
                              <p:cond delay="7500"/>
                            </p:stCondLst>
                            <p:childTnLst>
                              <p:par>
                                <p:cTn id="63" presetID="4" presetClass="exit" presetSubtype="16" fill="hold" grpId="0" nodeType="afterEffect">
                                  <p:stCondLst>
                                    <p:cond delay="1000"/>
                                  </p:stCondLst>
                                  <p:childTnLst>
                                    <p:animEffect transition="out" filter="box(in)">
                                      <p:cBhvr>
                                        <p:cTn id="64" dur="500"/>
                                        <p:tgtEl>
                                          <p:spTgt spid="103445"/>
                                        </p:tgtEl>
                                      </p:cBhvr>
                                    </p:animEffect>
                                    <p:set>
                                      <p:cBhvr>
                                        <p:cTn id="65"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3"/>
                                            </p:cond>
                                          </p:stCondLst>
                                          <p:endCondLst>
                                            <p:cond evt="onStopAudio" delay="0">
                                              <p:tgtEl>
                                                <p:sldTgt/>
                                              </p:tgtEl>
                                            </p:cond>
                                          </p:endCondLst>
                                        </p:cTn>
                                        <p:tgtEl>
                                          <p:sndTgt r:embed="rId4" name="beep.wav"/>
                                        </p:tgtEl>
                                      </p:cMediaNode>
                                    </p:audio>
                                  </p:subTnLst>
                                </p:cTn>
                              </p:par>
                            </p:childTnLst>
                          </p:cTn>
                        </p:par>
                        <p:par>
                          <p:cTn id="66" fill="hold" nodeType="afterGroup">
                            <p:stCondLst>
                              <p:cond delay="9000"/>
                            </p:stCondLst>
                            <p:childTnLst>
                              <p:par>
                                <p:cTn id="67" presetID="4" presetClass="exit" presetSubtype="16" fill="hold" grpId="0" nodeType="afterEffect">
                                  <p:stCondLst>
                                    <p:cond delay="1000"/>
                                  </p:stCondLst>
                                  <p:childTnLst>
                                    <p:animEffect transition="out" filter="box(in)">
                                      <p:cBhvr>
                                        <p:cTn id="68" dur="500"/>
                                        <p:tgtEl>
                                          <p:spTgt spid="103443"/>
                                        </p:tgtEl>
                                      </p:cBhvr>
                                    </p:animEffect>
                                    <p:set>
                                      <p:cBhvr>
                                        <p:cTn id="69"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7"/>
                                            </p:cond>
                                          </p:stCondLst>
                                          <p:endCondLst>
                                            <p:cond evt="onStopAudio" delay="0">
                                              <p:tgtEl>
                                                <p:sldTgt/>
                                              </p:tgtEl>
                                            </p:cond>
                                          </p:endCondLst>
                                        </p:cTn>
                                        <p:tgtEl>
                                          <p:sndTgt r:embed="rId4" name="beep.wav"/>
                                        </p:tgtEl>
                                      </p:cMediaNode>
                                    </p:audio>
                                  </p:subTnLst>
                                </p:cTn>
                              </p:par>
                            </p:childTnLst>
                          </p:cTn>
                        </p:par>
                        <p:par>
                          <p:cTn id="70" fill="hold" nodeType="afterGroup">
                            <p:stCondLst>
                              <p:cond delay="10500"/>
                            </p:stCondLst>
                            <p:childTnLst>
                              <p:par>
                                <p:cTn id="71" presetID="4" presetClass="exit" presetSubtype="16" fill="hold" grpId="0" nodeType="afterEffect">
                                  <p:stCondLst>
                                    <p:cond delay="500"/>
                                  </p:stCondLst>
                                  <p:childTnLst>
                                    <p:animEffect transition="out" filter="box(in)">
                                      <p:cBhvr>
                                        <p:cTn id="72" dur="500"/>
                                        <p:tgtEl>
                                          <p:spTgt spid="103426"/>
                                        </p:tgtEl>
                                      </p:cBhvr>
                                    </p:animEffect>
                                    <p:set>
                                      <p:cBhvr>
                                        <p:cTn id="73"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71"/>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p:cNvSpPr>
            <a:spLocks noChangeArrowheads="1"/>
          </p:cNvSpPr>
          <p:nvPr/>
        </p:nvSpPr>
        <p:spPr bwMode="auto">
          <a:xfrm>
            <a:off x="6172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445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936876" y="1143000"/>
            <a:ext cx="7502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Kết</a:t>
            </a:r>
            <a:r>
              <a:rPr lang="en-US" altLang="en-US" sz="2400" i="1" dirty="0"/>
              <a:t> </a:t>
            </a:r>
            <a:r>
              <a:rPr lang="en-US" altLang="en-US" sz="2400" i="1" dirty="0" err="1"/>
              <a:t>hợp</a:t>
            </a:r>
            <a:r>
              <a:rPr lang="en-US" altLang="en-US" sz="2400" i="1" dirty="0"/>
              <a:t> </a:t>
            </a:r>
            <a:r>
              <a:rPr lang="en-US" altLang="en-US" sz="2400" i="1" dirty="0" err="1"/>
              <a:t>phát</a:t>
            </a:r>
            <a:r>
              <a:rPr lang="en-US" altLang="en-US" sz="2400" i="1" dirty="0"/>
              <a:t> </a:t>
            </a:r>
            <a:r>
              <a:rPr lang="en-US" altLang="en-US" sz="2400" i="1" dirty="0" err="1"/>
              <a:t>triển</a:t>
            </a:r>
            <a:r>
              <a:rPr lang="en-US" altLang="en-US" sz="2400" i="1" dirty="0"/>
              <a:t> </a:t>
            </a:r>
            <a:r>
              <a:rPr lang="en-US" altLang="en-US" sz="2400" i="1" dirty="0" err="1"/>
              <a:t>kinh</a:t>
            </a:r>
            <a:r>
              <a:rPr lang="en-US" altLang="en-US" sz="2400" i="1" dirty="0"/>
              <a:t> </a:t>
            </a:r>
            <a:r>
              <a:rPr lang="en-US" altLang="en-US" sz="2400" i="1" dirty="0" err="1"/>
              <a:t>tế</a:t>
            </a:r>
            <a:r>
              <a:rPr lang="en-US" altLang="en-US" sz="2400" i="1" dirty="0"/>
              <a:t> - </a:t>
            </a:r>
            <a:r>
              <a:rPr lang="en-US" altLang="en-US" sz="2400" i="1" dirty="0" err="1"/>
              <a:t>xã</a:t>
            </a:r>
            <a:r>
              <a:rPr lang="en-US" altLang="en-US" sz="2400" i="1" dirty="0"/>
              <a:t> </a:t>
            </a:r>
            <a:r>
              <a:rPr lang="en-US" altLang="en-US" sz="2400" i="1" dirty="0" err="1"/>
              <a:t>hội</a:t>
            </a:r>
            <a:r>
              <a:rPr lang="en-US" altLang="en-US" sz="2400" i="1" dirty="0"/>
              <a:t> </a:t>
            </a:r>
            <a:r>
              <a:rPr lang="en-US" altLang="en-US" sz="2400" i="1" dirty="0" err="1"/>
              <a:t>với</a:t>
            </a:r>
            <a:r>
              <a:rPr lang="en-US" altLang="en-US" sz="2400" i="1" dirty="0"/>
              <a:t> </a:t>
            </a:r>
            <a:r>
              <a:rPr lang="en-US" altLang="en-US" sz="2400" i="1" dirty="0" err="1"/>
              <a:t>tăng</a:t>
            </a:r>
            <a:r>
              <a:rPr lang="en-US" altLang="en-US" sz="2400" i="1" dirty="0"/>
              <a:t> </a:t>
            </a:r>
            <a:r>
              <a:rPr lang="en-US" altLang="en-US" sz="2400" i="1" dirty="0" err="1"/>
              <a:t>cường</a:t>
            </a:r>
            <a:r>
              <a:rPr lang="en-US" altLang="en-US" sz="2400" i="1" dirty="0"/>
              <a:t> </a:t>
            </a:r>
            <a:r>
              <a:rPr lang="en-US" altLang="en-US" sz="2400" i="1" dirty="0" err="1"/>
              <a:t>củng</a:t>
            </a:r>
            <a:r>
              <a:rPr lang="en-US" altLang="en-US" sz="2400" i="1" dirty="0"/>
              <a:t> </a:t>
            </a:r>
            <a:r>
              <a:rPr lang="en-US" altLang="en-US" sz="2400" i="1" dirty="0" err="1"/>
              <a:t>cố</a:t>
            </a:r>
            <a:r>
              <a:rPr lang="en-US" altLang="en-US" sz="2400" i="1" dirty="0"/>
              <a:t> </a:t>
            </a:r>
            <a:r>
              <a:rPr lang="en-US" altLang="en-US" sz="2400" i="1" dirty="0" err="1"/>
              <a:t>quốc</a:t>
            </a:r>
            <a:r>
              <a:rPr lang="en-US" altLang="en-US" sz="2400" i="1" dirty="0"/>
              <a:t> </a:t>
            </a:r>
            <a:r>
              <a:rPr lang="en-US" altLang="en-US" sz="2400" i="1" dirty="0" err="1"/>
              <a:t>phòng</a:t>
            </a:r>
            <a:r>
              <a:rPr lang="en-US" altLang="en-US" sz="2400" i="1" dirty="0"/>
              <a:t> - an </a:t>
            </a:r>
            <a:r>
              <a:rPr lang="en-US" altLang="en-US" sz="2400" i="1" dirty="0" err="1"/>
              <a:t>ninh</a:t>
            </a:r>
            <a:r>
              <a:rPr lang="en-US" altLang="en-US" sz="2400" i="1" dirty="0"/>
              <a:t> </a:t>
            </a:r>
            <a:r>
              <a:rPr lang="en-US" altLang="en-US" sz="2400" i="1" dirty="0" err="1"/>
              <a:t>trong</a:t>
            </a:r>
            <a:r>
              <a:rPr lang="en-US" altLang="en-US" sz="2400" i="1" dirty="0"/>
              <a:t> </a:t>
            </a:r>
            <a:r>
              <a:rPr lang="en-US" altLang="en-US" sz="2400" i="1" dirty="0" err="1"/>
              <a:t>Bưu</a:t>
            </a:r>
            <a:r>
              <a:rPr lang="en-US" altLang="en-US" sz="2400" i="1" dirty="0"/>
              <a:t> </a:t>
            </a:r>
            <a:r>
              <a:rPr lang="en-US" altLang="en-US" sz="2400" i="1" dirty="0" err="1"/>
              <a:t>chính</a:t>
            </a:r>
            <a:r>
              <a:rPr lang="en-US" altLang="en-US" sz="2400" i="1" dirty="0"/>
              <a:t> </a:t>
            </a:r>
            <a:r>
              <a:rPr lang="en-US" altLang="en-US" sz="2400" i="1" dirty="0" err="1"/>
              <a:t>viễn</a:t>
            </a:r>
            <a:r>
              <a:rPr lang="en-US" altLang="en-US" sz="2400" i="1" dirty="0"/>
              <a:t> </a:t>
            </a:r>
            <a:r>
              <a:rPr lang="en-US" altLang="en-US" sz="2400" i="1" dirty="0" err="1"/>
              <a:t>thông</a:t>
            </a:r>
            <a:r>
              <a:rPr lang="en-US" altLang="en-US" sz="2400" i="1" dirty="0"/>
              <a:t> </a:t>
            </a:r>
            <a:r>
              <a:rPr lang="en-US" altLang="en-US" sz="2400" i="1" dirty="0" err="1"/>
              <a:t>cần</a:t>
            </a:r>
            <a:r>
              <a:rPr lang="en-US" altLang="en-US" sz="2400" i="1" dirty="0"/>
              <a:t> </a:t>
            </a:r>
            <a:r>
              <a:rPr lang="en-US" altLang="en-US" sz="2400" i="1" dirty="0" err="1"/>
              <a:t>phải</a:t>
            </a:r>
            <a:r>
              <a:rPr lang="en-US" altLang="en-US" sz="2400" i="1" dirty="0"/>
              <a:t> </a:t>
            </a:r>
            <a:r>
              <a:rPr lang="en-US" altLang="en-US" sz="2400" i="1" dirty="0" err="1"/>
              <a:t>xây</a:t>
            </a:r>
            <a:r>
              <a:rPr lang="en-US" altLang="en-US" sz="2400" i="1" dirty="0"/>
              <a:t> </a:t>
            </a:r>
            <a:r>
              <a:rPr lang="en-US" altLang="en-US" sz="2400" i="1" dirty="0" err="1"/>
              <a:t>dựng</a:t>
            </a:r>
            <a:r>
              <a:rPr lang="en-US" altLang="en-US" sz="2400" i="1" dirty="0"/>
              <a:t>:</a:t>
            </a:r>
          </a:p>
        </p:txBody>
      </p:sp>
      <p:sp>
        <p:nvSpPr>
          <p:cNvPr id="65541" name="AutoShape 5"/>
          <p:cNvSpPr>
            <a:spLocks noChangeArrowheads="1"/>
          </p:cNvSpPr>
          <p:nvPr/>
        </p:nvSpPr>
        <p:spPr bwMode="auto">
          <a:xfrm>
            <a:off x="6194426" y="4114800"/>
            <a:ext cx="4054475" cy="13017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Kế hoạch động viên </a:t>
            </a:r>
          </a:p>
          <a:p>
            <a:pPr algn="ctr">
              <a:spcBef>
                <a:spcPct val="0"/>
              </a:spcBef>
              <a:buFontTx/>
              <a:buNone/>
            </a:pPr>
            <a:r>
              <a:rPr lang="en-US" altLang="en-US" sz="2400"/>
              <a:t>thông tin liên lạc cho </a:t>
            </a:r>
          </a:p>
          <a:p>
            <a:pPr algn="ctr">
              <a:spcBef>
                <a:spcPct val="0"/>
              </a:spcBef>
              <a:buFontTx/>
              <a:buNone/>
            </a:pPr>
            <a:r>
              <a:rPr lang="en-US" altLang="en-US" sz="2400"/>
              <a:t>thời chiến</a:t>
            </a:r>
          </a:p>
        </p:txBody>
      </p:sp>
      <p:sp>
        <p:nvSpPr>
          <p:cNvPr id="65546" name="AutoShape 10"/>
          <p:cNvSpPr>
            <a:spLocks noChangeArrowheads="1"/>
          </p:cNvSpPr>
          <p:nvPr/>
        </p:nvSpPr>
        <p:spPr bwMode="auto">
          <a:xfrm>
            <a:off x="6194426" y="2571750"/>
            <a:ext cx="4054475" cy="13144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Phương án phòng </a:t>
            </a:r>
          </a:p>
          <a:p>
            <a:pPr algn="ctr">
              <a:spcBef>
                <a:spcPct val="0"/>
              </a:spcBef>
              <a:buFontTx/>
              <a:buNone/>
            </a:pPr>
            <a:r>
              <a:rPr lang="en-US" altLang="en-US" sz="2400"/>
              <a:t>chống chiến tranh điện tử </a:t>
            </a:r>
          </a:p>
          <a:p>
            <a:pPr algn="ctr">
              <a:spcBef>
                <a:spcPct val="0"/>
              </a:spcBef>
              <a:buFontTx/>
              <a:buNone/>
            </a:pPr>
            <a:r>
              <a:rPr lang="en-US" altLang="en-US" sz="2400"/>
              <a:t>của địch</a:t>
            </a:r>
            <a:endParaRPr lang="en-US" altLang="en-US" sz="2300" b="1"/>
          </a:p>
        </p:txBody>
      </p:sp>
      <p:sp>
        <p:nvSpPr>
          <p:cNvPr id="56328" name="Text Box 16"/>
          <p:cNvSpPr txBox="1">
            <a:spLocks noChangeArrowheads="1"/>
          </p:cNvSpPr>
          <p:nvPr/>
        </p:nvSpPr>
        <p:spPr bwMode="auto">
          <a:xfrm>
            <a:off x="1828801" y="1249364"/>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50</a:t>
            </a:r>
          </a:p>
        </p:txBody>
      </p:sp>
      <p:pic>
        <p:nvPicPr>
          <p:cNvPr id="10446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7" name="Oval 19"/>
          <p:cNvSpPr>
            <a:spLocks noChangeArrowheads="1"/>
          </p:cNvSpPr>
          <p:nvPr/>
        </p:nvSpPr>
        <p:spPr bwMode="auto">
          <a:xfrm>
            <a:off x="6172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633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143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p:cNvSpPr>
            <a:spLocks noChangeArrowheads="1"/>
          </p:cNvSpPr>
          <p:nvPr/>
        </p:nvSpPr>
        <p:spPr bwMode="auto">
          <a:xfrm>
            <a:off x="6192838"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4470" name="Oval 22"/>
          <p:cNvSpPr>
            <a:spLocks noChangeArrowheads="1"/>
          </p:cNvSpPr>
          <p:nvPr/>
        </p:nvSpPr>
        <p:spPr bwMode="auto">
          <a:xfrm>
            <a:off x="6192838"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4471" name="Oval 23"/>
          <p:cNvSpPr>
            <a:spLocks noChangeArrowheads="1"/>
          </p:cNvSpPr>
          <p:nvPr/>
        </p:nvSpPr>
        <p:spPr bwMode="auto">
          <a:xfrm>
            <a:off x="6172200"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4472" name="Oval 24"/>
          <p:cNvSpPr>
            <a:spLocks noChangeArrowheads="1"/>
          </p:cNvSpPr>
          <p:nvPr/>
        </p:nvSpPr>
        <p:spPr bwMode="auto">
          <a:xfrm>
            <a:off x="6192838" y="60642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4473" name="Oval 25"/>
          <p:cNvSpPr>
            <a:spLocks noChangeArrowheads="1"/>
          </p:cNvSpPr>
          <p:nvPr/>
        </p:nvSpPr>
        <p:spPr bwMode="auto">
          <a:xfrm>
            <a:off x="6192838" y="60785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4474" name="Oval 26"/>
          <p:cNvSpPr>
            <a:spLocks noChangeArrowheads="1"/>
          </p:cNvSpPr>
          <p:nvPr/>
        </p:nvSpPr>
        <p:spPr bwMode="auto">
          <a:xfrm>
            <a:off x="6194425" y="60864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4475" name="Text Box 27"/>
          <p:cNvSpPr txBox="1">
            <a:spLocks noChangeArrowheads="1"/>
          </p:cNvSpPr>
          <p:nvPr/>
        </p:nvSpPr>
        <p:spPr bwMode="auto">
          <a:xfrm>
            <a:off x="48006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4476"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634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1"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9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28800" y="4114800"/>
            <a:ext cx="4152900" cy="13017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Kế hoạch bảo đảm </a:t>
            </a:r>
          </a:p>
          <a:p>
            <a:pPr algn="ctr">
              <a:spcBef>
                <a:spcPct val="0"/>
              </a:spcBef>
              <a:buFontTx/>
              <a:buNone/>
            </a:pPr>
            <a:r>
              <a:rPr lang="en-US" altLang="en-US" sz="2400"/>
              <a:t>chống nhiễu cho thiết bị, </a:t>
            </a:r>
          </a:p>
          <a:p>
            <a:pPr algn="ctr">
              <a:spcBef>
                <a:spcPct val="0"/>
              </a:spcBef>
              <a:buFontTx/>
              <a:buNone/>
            </a:pPr>
            <a:r>
              <a:rPr lang="en-US" altLang="en-US" sz="2400"/>
              <a:t>phương tiện</a:t>
            </a:r>
            <a:endParaRPr lang="en-US" altLang="en-US" sz="2300" b="1"/>
          </a:p>
        </p:txBody>
      </p:sp>
      <p:sp>
        <p:nvSpPr>
          <p:cNvPr id="28" name="AutoShape 10"/>
          <p:cNvSpPr>
            <a:spLocks noChangeArrowheads="1"/>
          </p:cNvSpPr>
          <p:nvPr/>
        </p:nvSpPr>
        <p:spPr bwMode="auto">
          <a:xfrm>
            <a:off x="1828800" y="2571750"/>
            <a:ext cx="4152900" cy="13144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Phương thức phòng</a:t>
            </a:r>
          </a:p>
          <a:p>
            <a:pPr algn="ctr">
              <a:spcBef>
                <a:spcPct val="0"/>
              </a:spcBef>
              <a:buFontTx/>
              <a:buNone/>
            </a:pPr>
            <a:r>
              <a:rPr lang="en-US" altLang="en-US" sz="2400"/>
              <a:t> chống chiến tranh tâm lý </a:t>
            </a:r>
          </a:p>
          <a:p>
            <a:pPr algn="ctr">
              <a:spcBef>
                <a:spcPct val="0"/>
              </a:spcBef>
              <a:buFontTx/>
              <a:buNone/>
            </a:pPr>
            <a:r>
              <a:rPr lang="en-US" altLang="en-US" sz="2400"/>
              <a:t>của địch</a:t>
            </a:r>
            <a:endParaRPr lang="vi-VN" altLang="en-US" sz="2400" b="1"/>
          </a:p>
        </p:txBody>
      </p:sp>
      <p:pic>
        <p:nvPicPr>
          <p:cNvPr id="5634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9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9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9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445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4466"/>
                </p:tgtEl>
              </p:cMediaNode>
            </p:audio>
            <p:seq concurrent="1" nextAc="seek">
              <p:cTn id="38" restart="whenNotActive" fill="hold" evtFilter="cancelBubble" nodeType="interactiveSeq">
                <p:stCondLst>
                  <p:cond evt="onClick" delay="0">
                    <p:tgtEl>
                      <p:spTgt spid="10447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447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4474"/>
                                        </p:tgtEl>
                                      </p:cBhvr>
                                    </p:animEffect>
                                    <p:set>
                                      <p:cBhvr>
                                        <p:cTn id="46"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4473"/>
                                        </p:tgtEl>
                                      </p:cBhvr>
                                    </p:animEffect>
                                    <p:set>
                                      <p:cBhvr>
                                        <p:cTn id="50"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4472"/>
                                        </p:tgtEl>
                                      </p:cBhvr>
                                    </p:animEffect>
                                    <p:set>
                                      <p:cBhvr>
                                        <p:cTn id="54"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4471"/>
                                        </p:tgtEl>
                                      </p:cBhvr>
                                    </p:animEffect>
                                    <p:set>
                                      <p:cBhvr>
                                        <p:cTn id="58"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4470"/>
                                        </p:tgtEl>
                                      </p:cBhvr>
                                    </p:animEffect>
                                    <p:set>
                                      <p:cBhvr>
                                        <p:cTn id="62"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4469"/>
                                        </p:tgtEl>
                                      </p:cBhvr>
                                    </p:animEffect>
                                    <p:set>
                                      <p:cBhvr>
                                        <p:cTn id="66"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4467"/>
                                        </p:tgtEl>
                                      </p:cBhvr>
                                    </p:animEffect>
                                    <p:set>
                                      <p:cBhvr>
                                        <p:cTn id="70"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4450"/>
                                        </p:tgtEl>
                                      </p:cBhvr>
                                    </p:animEffect>
                                    <p:set>
                                      <p:cBhvr>
                                        <p:cTn id="74"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p:cNvSpPr>
            <a:spLocks noChangeArrowheads="1"/>
          </p:cNvSpPr>
          <p:nvPr/>
        </p:nvSpPr>
        <p:spPr bwMode="auto">
          <a:xfrm>
            <a:off x="6138863"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547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124200" y="1143000"/>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an ninh trong giao thông vận tải cần phải tính đến:</a:t>
            </a:r>
          </a:p>
        </p:txBody>
      </p:sp>
      <p:sp>
        <p:nvSpPr>
          <p:cNvPr id="65541" name="AutoShape 5"/>
          <p:cNvSpPr>
            <a:spLocks noChangeArrowheads="1"/>
          </p:cNvSpPr>
          <p:nvPr/>
        </p:nvSpPr>
        <p:spPr bwMode="auto">
          <a:xfrm>
            <a:off x="1731964" y="4191000"/>
            <a:ext cx="4314825" cy="13589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C. </a:t>
            </a:r>
            <a:r>
              <a:rPr lang="en-US" sz="2400" dirty="0" err="1">
                <a:solidFill>
                  <a:schemeClr val="tx1"/>
                </a:solidFill>
              </a:rPr>
              <a:t>Cả</a:t>
            </a:r>
            <a:r>
              <a:rPr lang="en-US" sz="2400" dirty="0">
                <a:solidFill>
                  <a:schemeClr val="tx1"/>
                </a:solidFill>
              </a:rPr>
              <a:t> </a:t>
            </a:r>
            <a:r>
              <a:rPr lang="en-US" sz="2400" dirty="0" err="1">
                <a:solidFill>
                  <a:schemeClr val="tx1"/>
                </a:solidFill>
              </a:rPr>
              <a:t>nhu</a:t>
            </a:r>
            <a:r>
              <a:rPr lang="en-US" sz="2400" dirty="0">
                <a:solidFill>
                  <a:schemeClr val="tx1"/>
                </a:solidFill>
              </a:rPr>
              <a:t> </a:t>
            </a:r>
            <a:r>
              <a:rPr lang="en-US" sz="2400" dirty="0" err="1">
                <a:solidFill>
                  <a:schemeClr val="tx1"/>
                </a:solidFill>
              </a:rPr>
              <a:t>cầu</a:t>
            </a:r>
            <a:r>
              <a:rPr lang="en-US" sz="2400" dirty="0">
                <a:solidFill>
                  <a:schemeClr val="tx1"/>
                </a:solidFill>
              </a:rPr>
              <a:t> </a:t>
            </a:r>
            <a:r>
              <a:rPr lang="en-US" sz="2400" dirty="0" err="1">
                <a:solidFill>
                  <a:schemeClr val="tx1"/>
                </a:solidFill>
              </a:rPr>
              <a:t>hoạt</a:t>
            </a:r>
            <a:r>
              <a:rPr lang="en-US" sz="2400" dirty="0">
                <a:solidFill>
                  <a:schemeClr val="tx1"/>
                </a:solidFill>
              </a:rPr>
              <a:t> </a:t>
            </a:r>
            <a:r>
              <a:rPr lang="en-US" sz="2400" dirty="0" err="1">
                <a:solidFill>
                  <a:schemeClr val="tx1"/>
                </a:solidFill>
              </a:rPr>
              <a:t>động</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thời</a:t>
            </a:r>
            <a:r>
              <a:rPr lang="en-US" sz="2400" dirty="0">
                <a:solidFill>
                  <a:schemeClr val="tx1"/>
                </a:solidFill>
              </a:rPr>
              <a:t> </a:t>
            </a:r>
            <a:r>
              <a:rPr lang="en-US" sz="2400" dirty="0" err="1">
                <a:solidFill>
                  <a:schemeClr val="tx1"/>
                </a:solidFill>
              </a:rPr>
              <a:t>bình</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thời</a:t>
            </a:r>
            <a:r>
              <a:rPr lang="en-US" sz="2400" dirty="0">
                <a:solidFill>
                  <a:schemeClr val="tx1"/>
                </a:solidFill>
              </a:rPr>
              <a:t> </a:t>
            </a:r>
            <a:r>
              <a:rPr lang="en-US" sz="2400" dirty="0" err="1">
                <a:solidFill>
                  <a:schemeClr val="tx1"/>
                </a:solidFill>
              </a:rPr>
              <a:t>chiến</a:t>
            </a:r>
            <a:endParaRPr lang="en-US" sz="2400" dirty="0">
              <a:solidFill>
                <a:schemeClr val="tx1"/>
              </a:solidFill>
            </a:endParaRPr>
          </a:p>
        </p:txBody>
      </p:sp>
      <p:sp>
        <p:nvSpPr>
          <p:cNvPr id="65549" name="AutoShape 13"/>
          <p:cNvSpPr>
            <a:spLocks noChangeArrowheads="1"/>
          </p:cNvSpPr>
          <p:nvPr/>
        </p:nvSpPr>
        <p:spPr bwMode="auto">
          <a:xfrm>
            <a:off x="1704976" y="2517776"/>
            <a:ext cx="4316413" cy="130492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Nhu</a:t>
            </a:r>
            <a:r>
              <a:rPr lang="en-US" sz="2400" dirty="0">
                <a:solidFill>
                  <a:schemeClr val="tx1"/>
                </a:solidFill>
              </a:rPr>
              <a:t> </a:t>
            </a:r>
            <a:r>
              <a:rPr lang="en-US" sz="2400" dirty="0" err="1">
                <a:solidFill>
                  <a:schemeClr val="tx1"/>
                </a:solidFill>
              </a:rPr>
              <a:t>cầu</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đảm</a:t>
            </a:r>
            <a:r>
              <a:rPr lang="en-US" sz="2400" dirty="0">
                <a:solidFill>
                  <a:schemeClr val="tx1"/>
                </a:solidFill>
              </a:rPr>
              <a:t> </a:t>
            </a:r>
          </a:p>
          <a:p>
            <a:pPr algn="ctr">
              <a:defRPr/>
            </a:pPr>
            <a:r>
              <a:rPr lang="en-US" sz="2400" dirty="0" err="1">
                <a:solidFill>
                  <a:schemeClr val="tx1"/>
                </a:solidFill>
              </a:rPr>
              <a:t>cho</a:t>
            </a:r>
            <a:r>
              <a:rPr lang="en-US" sz="2400" dirty="0">
                <a:solidFill>
                  <a:schemeClr val="tx1"/>
                </a:solidFill>
              </a:rPr>
              <a:t> </a:t>
            </a:r>
            <a:r>
              <a:rPr lang="en-US" sz="2400" dirty="0" err="1">
                <a:solidFill>
                  <a:schemeClr val="tx1"/>
                </a:solidFill>
              </a:rPr>
              <a:t>vận</a:t>
            </a:r>
            <a:r>
              <a:rPr lang="en-US" sz="2400" dirty="0">
                <a:solidFill>
                  <a:schemeClr val="tx1"/>
                </a:solidFill>
              </a:rPr>
              <a:t> </a:t>
            </a:r>
            <a:r>
              <a:rPr lang="en-US" sz="2400" dirty="0" err="1">
                <a:solidFill>
                  <a:schemeClr val="tx1"/>
                </a:solidFill>
              </a:rPr>
              <a:t>tải</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endParaRPr lang="vi-VN" sz="2300" b="1" dirty="0">
              <a:solidFill>
                <a:schemeClr val="tx1"/>
              </a:solidFill>
            </a:endParaRPr>
          </a:p>
        </p:txBody>
      </p:sp>
      <p:sp>
        <p:nvSpPr>
          <p:cNvPr id="57352" name="Text Box 16"/>
          <p:cNvSpPr txBox="1">
            <a:spLocks noChangeArrowheads="1"/>
          </p:cNvSpPr>
          <p:nvPr/>
        </p:nvSpPr>
        <p:spPr bwMode="auto">
          <a:xfrm>
            <a:off x="1731964" y="1319214"/>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51</a:t>
            </a:r>
          </a:p>
        </p:txBody>
      </p:sp>
      <p:pic>
        <p:nvPicPr>
          <p:cNvPr id="10549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1" name="Oval 19"/>
          <p:cNvSpPr>
            <a:spLocks noChangeArrowheads="1"/>
          </p:cNvSpPr>
          <p:nvPr/>
        </p:nvSpPr>
        <p:spPr bwMode="auto">
          <a:xfrm>
            <a:off x="6162675"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735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p:cNvSpPr>
            <a:spLocks noChangeArrowheads="1"/>
          </p:cNvSpPr>
          <p:nvPr/>
        </p:nvSpPr>
        <p:spPr bwMode="auto">
          <a:xfrm>
            <a:off x="6138863"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5494" name="Oval 22"/>
          <p:cNvSpPr>
            <a:spLocks noChangeArrowheads="1"/>
          </p:cNvSpPr>
          <p:nvPr/>
        </p:nvSpPr>
        <p:spPr bwMode="auto">
          <a:xfrm>
            <a:off x="6162675"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5495" name="Oval 23"/>
          <p:cNvSpPr>
            <a:spLocks noChangeArrowheads="1"/>
          </p:cNvSpPr>
          <p:nvPr/>
        </p:nvSpPr>
        <p:spPr bwMode="auto">
          <a:xfrm>
            <a:off x="6138863"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5496" name="Oval 24"/>
          <p:cNvSpPr>
            <a:spLocks noChangeArrowheads="1"/>
          </p:cNvSpPr>
          <p:nvPr/>
        </p:nvSpPr>
        <p:spPr bwMode="auto">
          <a:xfrm>
            <a:off x="6138863" y="61928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5497" name="Oval 25"/>
          <p:cNvSpPr>
            <a:spLocks noChangeArrowheads="1"/>
          </p:cNvSpPr>
          <p:nvPr/>
        </p:nvSpPr>
        <p:spPr bwMode="auto">
          <a:xfrm>
            <a:off x="6135688"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5498" name="Oval 26"/>
          <p:cNvSpPr>
            <a:spLocks noChangeArrowheads="1"/>
          </p:cNvSpPr>
          <p:nvPr/>
        </p:nvSpPr>
        <p:spPr bwMode="auto">
          <a:xfrm>
            <a:off x="6145213"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5499" name="Text Box 27"/>
          <p:cNvSpPr txBox="1">
            <a:spLocks noChangeArrowheads="1"/>
          </p:cNvSpPr>
          <p:nvPr/>
        </p:nvSpPr>
        <p:spPr bwMode="auto">
          <a:xfrm>
            <a:off x="4800600" y="6248401"/>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5500" name="Text Box 28"/>
          <p:cNvSpPr txBox="1">
            <a:spLocks noChangeArrowheads="1"/>
          </p:cNvSpPr>
          <p:nvPr/>
        </p:nvSpPr>
        <p:spPr bwMode="auto">
          <a:xfrm>
            <a:off x="6030913"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736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5"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774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62676" y="2514601"/>
            <a:ext cx="4276725" cy="130492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Khả</a:t>
            </a:r>
            <a:r>
              <a:rPr lang="en-US" sz="2400" dirty="0">
                <a:solidFill>
                  <a:schemeClr val="tx1"/>
                </a:solidFill>
              </a:rPr>
              <a:t> </a:t>
            </a:r>
            <a:r>
              <a:rPr lang="en-US" sz="2400" dirty="0" err="1">
                <a:solidFill>
                  <a:schemeClr val="tx1"/>
                </a:solidFill>
              </a:rPr>
              <a:t>năng</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p>
          <a:p>
            <a:pPr algn="ctr">
              <a:defRPr/>
            </a:pPr>
            <a:r>
              <a:rPr lang="en-US" sz="2400" dirty="0" err="1">
                <a:solidFill>
                  <a:schemeClr val="tx1"/>
                </a:solidFill>
              </a:rPr>
              <a:t>khi</a:t>
            </a:r>
            <a:r>
              <a:rPr lang="en-US" sz="2400" dirty="0">
                <a:solidFill>
                  <a:schemeClr val="tx1"/>
                </a:solidFill>
              </a:rPr>
              <a:t> </a:t>
            </a:r>
            <a:r>
              <a:rPr lang="en-US" sz="2400" dirty="0" err="1">
                <a:solidFill>
                  <a:schemeClr val="tx1"/>
                </a:solidFill>
              </a:rPr>
              <a:t>địch</a:t>
            </a:r>
            <a:r>
              <a:rPr lang="en-US" sz="2400" dirty="0">
                <a:solidFill>
                  <a:schemeClr val="tx1"/>
                </a:solidFill>
              </a:rPr>
              <a:t> </a:t>
            </a:r>
            <a:r>
              <a:rPr lang="en-US" sz="2400" dirty="0" err="1">
                <a:solidFill>
                  <a:schemeClr val="tx1"/>
                </a:solidFill>
              </a:rPr>
              <a:t>đánh</a:t>
            </a:r>
            <a:r>
              <a:rPr lang="en-US" sz="2400" dirty="0">
                <a:solidFill>
                  <a:schemeClr val="tx1"/>
                </a:solidFill>
              </a:rPr>
              <a:t> </a:t>
            </a:r>
            <a:r>
              <a:rPr lang="en-US" sz="2400" dirty="0" err="1">
                <a:solidFill>
                  <a:schemeClr val="tx1"/>
                </a:solidFill>
              </a:rPr>
              <a:t>phá</a:t>
            </a:r>
            <a:endParaRPr lang="en-US" sz="2300" b="1" dirty="0">
              <a:solidFill>
                <a:schemeClr val="tx1"/>
              </a:solidFill>
            </a:endParaRPr>
          </a:p>
        </p:txBody>
      </p:sp>
      <p:sp>
        <p:nvSpPr>
          <p:cNvPr id="28" name="AutoShape 13"/>
          <p:cNvSpPr>
            <a:spLocks noChangeArrowheads="1"/>
          </p:cNvSpPr>
          <p:nvPr/>
        </p:nvSpPr>
        <p:spPr bwMode="auto">
          <a:xfrm>
            <a:off x="6172201" y="4191000"/>
            <a:ext cx="4316413" cy="13589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a:t>
            </a:r>
            <a:r>
              <a:rPr lang="en-US" sz="2400" dirty="0" err="1">
                <a:solidFill>
                  <a:schemeClr val="tx1"/>
                </a:solidFill>
              </a:rPr>
              <a:t>Khả</a:t>
            </a:r>
            <a:r>
              <a:rPr lang="en-US" sz="2400" dirty="0">
                <a:solidFill>
                  <a:schemeClr val="tx1"/>
                </a:solidFill>
              </a:rPr>
              <a:t> </a:t>
            </a:r>
            <a:r>
              <a:rPr lang="en-US" sz="2400" dirty="0" err="1">
                <a:solidFill>
                  <a:schemeClr val="tx1"/>
                </a:solidFill>
              </a:rPr>
              <a:t>năng</a:t>
            </a:r>
            <a:r>
              <a:rPr lang="en-US" sz="2400" dirty="0">
                <a:solidFill>
                  <a:schemeClr val="tx1"/>
                </a:solidFill>
              </a:rPr>
              <a:t> </a:t>
            </a:r>
            <a:r>
              <a:rPr lang="en-US" sz="2400" dirty="0" err="1">
                <a:solidFill>
                  <a:schemeClr val="tx1"/>
                </a:solidFill>
              </a:rPr>
              <a:t>cơ</a:t>
            </a:r>
            <a:r>
              <a:rPr lang="en-US" sz="2400" dirty="0">
                <a:solidFill>
                  <a:schemeClr val="tx1"/>
                </a:solidFill>
              </a:rPr>
              <a:t> </a:t>
            </a:r>
            <a:r>
              <a:rPr lang="en-US" sz="2400" dirty="0" err="1">
                <a:solidFill>
                  <a:schemeClr val="tx1"/>
                </a:solidFill>
              </a:rPr>
              <a:t>động</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cho</a:t>
            </a:r>
            <a:r>
              <a:rPr lang="en-US" sz="2400" dirty="0">
                <a:solidFill>
                  <a:schemeClr val="tx1"/>
                </a:solidFill>
              </a:rPr>
              <a:t> </a:t>
            </a:r>
            <a:r>
              <a:rPr lang="en-US" sz="2400" dirty="0" err="1">
                <a:solidFill>
                  <a:schemeClr val="tx1"/>
                </a:solidFill>
              </a:rPr>
              <a:t>quân</a:t>
            </a:r>
            <a:r>
              <a:rPr lang="en-US" sz="2400" dirty="0">
                <a:solidFill>
                  <a:schemeClr val="tx1"/>
                </a:solidFill>
              </a:rPr>
              <a:t> </a:t>
            </a:r>
            <a:r>
              <a:rPr lang="en-US" sz="2400" dirty="0" err="1">
                <a:solidFill>
                  <a:schemeClr val="tx1"/>
                </a:solidFill>
              </a:rPr>
              <a:t>sự</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dân</a:t>
            </a:r>
            <a:r>
              <a:rPr lang="en-US" sz="2400" dirty="0">
                <a:solidFill>
                  <a:schemeClr val="tx1"/>
                </a:solidFill>
              </a:rPr>
              <a:t> </a:t>
            </a:r>
            <a:r>
              <a:rPr lang="en-US" sz="2400" dirty="0" err="1">
                <a:solidFill>
                  <a:schemeClr val="tx1"/>
                </a:solidFill>
              </a:rPr>
              <a:t>sự</a:t>
            </a:r>
            <a:endParaRPr lang="vi-VN" sz="2300" b="1" dirty="0">
              <a:solidFill>
                <a:schemeClr val="tx1"/>
              </a:solidFill>
            </a:endParaRPr>
          </a:p>
        </p:txBody>
      </p:sp>
      <p:pic>
        <p:nvPicPr>
          <p:cNvPr id="5737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8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8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84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84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547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5490"/>
                </p:tgtEl>
              </p:cMediaNode>
            </p:audio>
            <p:seq concurrent="1" nextAc="seek">
              <p:cTn id="38" restart="whenNotActive" fill="hold" evtFilter="cancelBubble" nodeType="interactiveSeq">
                <p:stCondLst>
                  <p:cond evt="onClick" delay="0">
                    <p:tgtEl>
                      <p:spTgt spid="10549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550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5498"/>
                                        </p:tgtEl>
                                      </p:cBhvr>
                                    </p:animEffect>
                                    <p:set>
                                      <p:cBhvr>
                                        <p:cTn id="46"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5497"/>
                                        </p:tgtEl>
                                      </p:cBhvr>
                                    </p:animEffect>
                                    <p:set>
                                      <p:cBhvr>
                                        <p:cTn id="50"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5496"/>
                                        </p:tgtEl>
                                      </p:cBhvr>
                                    </p:animEffect>
                                    <p:set>
                                      <p:cBhvr>
                                        <p:cTn id="54"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5495"/>
                                        </p:tgtEl>
                                      </p:cBhvr>
                                    </p:animEffect>
                                    <p:set>
                                      <p:cBhvr>
                                        <p:cTn id="58"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5494"/>
                                        </p:tgtEl>
                                      </p:cBhvr>
                                    </p:animEffect>
                                    <p:set>
                                      <p:cBhvr>
                                        <p:cTn id="62"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5493"/>
                                        </p:tgtEl>
                                      </p:cBhvr>
                                    </p:animEffect>
                                    <p:set>
                                      <p:cBhvr>
                                        <p:cTn id="66"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5491"/>
                                        </p:tgtEl>
                                      </p:cBhvr>
                                    </p:animEffect>
                                    <p:set>
                                      <p:cBhvr>
                                        <p:cTn id="70"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5474"/>
                                        </p:tgtEl>
                                      </p:cBhvr>
                                    </p:animEffect>
                                    <p:set>
                                      <p:cBhvr>
                                        <p:cTn id="74"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7" grpId="0" animBg="1"/>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650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13076" y="1219200"/>
            <a:ext cx="73501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Kinh tế, quốc phòng, an ninh là những lĩnh vực hoạt động cơ bản của mỗi quốc gia, mỗi lĩnh vực có mục đích, cách thức hoạt động và quy luật riêng, song giữa chúng lại có:</a:t>
            </a:r>
          </a:p>
        </p:txBody>
      </p:sp>
      <p:sp>
        <p:nvSpPr>
          <p:cNvPr id="65541" name="AutoShape 5"/>
          <p:cNvSpPr>
            <a:spLocks noChangeArrowheads="1"/>
          </p:cNvSpPr>
          <p:nvPr/>
        </p:nvSpPr>
        <p:spPr bwMode="auto">
          <a:xfrm>
            <a:off x="6242050" y="4343401"/>
            <a:ext cx="3968750" cy="11969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Mối quan hệ tác động</a:t>
            </a:r>
          </a:p>
          <a:p>
            <a:pPr algn="ctr">
              <a:spcBef>
                <a:spcPct val="0"/>
              </a:spcBef>
              <a:buFontTx/>
              <a:buNone/>
            </a:pPr>
            <a:r>
              <a:rPr lang="en-US" altLang="en-US" sz="2400"/>
              <a:t> qua lại lẫn nhau</a:t>
            </a:r>
          </a:p>
        </p:txBody>
      </p:sp>
      <p:sp>
        <p:nvSpPr>
          <p:cNvPr id="65549" name="AutoShape 13"/>
          <p:cNvSpPr>
            <a:spLocks noChangeArrowheads="1"/>
          </p:cNvSpPr>
          <p:nvPr/>
        </p:nvSpPr>
        <p:spPr bwMode="auto">
          <a:xfrm>
            <a:off x="6242050" y="2971800"/>
            <a:ext cx="391795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Những quan hệ trong </a:t>
            </a:r>
          </a:p>
          <a:p>
            <a:pPr algn="ctr">
              <a:spcBef>
                <a:spcPct val="0"/>
              </a:spcBef>
              <a:buFontTx/>
              <a:buNone/>
            </a:pPr>
            <a:r>
              <a:rPr lang="en-US" altLang="en-US" sz="2400"/>
              <a:t>cách thức hoạt động</a:t>
            </a:r>
            <a:endParaRPr lang="vi-VN" altLang="en-US" sz="2400" b="1"/>
          </a:p>
        </p:txBody>
      </p:sp>
      <p:sp>
        <p:nvSpPr>
          <p:cNvPr id="58376" name="Text Box 16"/>
          <p:cNvSpPr txBox="1">
            <a:spLocks noChangeArrowheads="1"/>
          </p:cNvSpPr>
          <p:nvPr/>
        </p:nvSpPr>
        <p:spPr bwMode="auto">
          <a:xfrm>
            <a:off x="1828801" y="13716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52</a:t>
            </a:r>
          </a:p>
        </p:txBody>
      </p:sp>
      <p:pic>
        <p:nvPicPr>
          <p:cNvPr id="10651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5" name="Oval 19"/>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837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25000" y="61071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6518" name="Oval 22"/>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6519" name="Oval 23"/>
          <p:cNvSpPr>
            <a:spLocks noChangeArrowheads="1"/>
          </p:cNvSpPr>
          <p:nvPr/>
        </p:nvSpPr>
        <p:spPr bwMode="auto">
          <a:xfrm>
            <a:off x="6061075" y="6107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6520" name="Oval 24"/>
          <p:cNvSpPr>
            <a:spLocks noChangeArrowheads="1"/>
          </p:cNvSpPr>
          <p:nvPr/>
        </p:nvSpPr>
        <p:spPr bwMode="auto">
          <a:xfrm>
            <a:off x="60610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6521" name="Oval 25"/>
          <p:cNvSpPr>
            <a:spLocks noChangeArrowheads="1"/>
          </p:cNvSpPr>
          <p:nvPr/>
        </p:nvSpPr>
        <p:spPr bwMode="auto">
          <a:xfrm>
            <a:off x="6069013" y="6107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6522" name="Oval 26"/>
          <p:cNvSpPr>
            <a:spLocks noChangeArrowheads="1"/>
          </p:cNvSpPr>
          <p:nvPr/>
        </p:nvSpPr>
        <p:spPr bwMode="auto">
          <a:xfrm>
            <a:off x="6057900" y="6107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6523" name="Text Box 27"/>
          <p:cNvSpPr txBox="1">
            <a:spLocks noChangeArrowheads="1"/>
          </p:cNvSpPr>
          <p:nvPr/>
        </p:nvSpPr>
        <p:spPr bwMode="auto">
          <a:xfrm>
            <a:off x="4800600" y="6186488"/>
            <a:ext cx="90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6524" name="Text Box 28"/>
          <p:cNvSpPr txBox="1">
            <a:spLocks noChangeArrowheads="1"/>
          </p:cNvSpPr>
          <p:nvPr/>
        </p:nvSpPr>
        <p:spPr bwMode="auto">
          <a:xfrm>
            <a:off x="5930900" y="5926138"/>
            <a:ext cx="6223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838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9"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4343401"/>
            <a:ext cx="3924300" cy="11969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Mối quan hệ mật thiết,</a:t>
            </a:r>
          </a:p>
          <a:p>
            <a:pPr algn="ctr">
              <a:spcBef>
                <a:spcPct val="0"/>
              </a:spcBef>
              <a:buFontTx/>
              <a:buNone/>
            </a:pPr>
            <a:r>
              <a:rPr lang="en-US" altLang="en-US" sz="2400"/>
              <a:t> hiểu biết với nhau</a:t>
            </a:r>
            <a:endParaRPr lang="vi-VN" altLang="en-US" sz="2400" b="1"/>
          </a:p>
        </p:txBody>
      </p:sp>
      <p:sp>
        <p:nvSpPr>
          <p:cNvPr id="28" name="AutoShape 13"/>
          <p:cNvSpPr>
            <a:spLocks noChangeArrowheads="1"/>
          </p:cNvSpPr>
          <p:nvPr/>
        </p:nvSpPr>
        <p:spPr bwMode="auto">
          <a:xfrm>
            <a:off x="2057400" y="2971800"/>
            <a:ext cx="3924300" cy="1219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Quan hệ ít tác động </a:t>
            </a:r>
          </a:p>
          <a:p>
            <a:pPr algn="ctr">
              <a:spcBef>
                <a:spcPct val="0"/>
              </a:spcBef>
              <a:buFontTx/>
              <a:buNone/>
            </a:pPr>
            <a:r>
              <a:rPr lang="en-US" altLang="en-US" sz="2400"/>
              <a:t>qua lại lẫn nhau</a:t>
            </a:r>
            <a:endParaRPr lang="vi-VN" altLang="en-US" sz="2300" b="1"/>
          </a:p>
        </p:txBody>
      </p:sp>
      <p:pic>
        <p:nvPicPr>
          <p:cNvPr id="5839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4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4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7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8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650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6514"/>
                </p:tgtEl>
              </p:cMediaNode>
            </p:audio>
            <p:seq concurrent="1" nextAc="seek">
              <p:cTn id="38" restart="whenNotActive" fill="hold" evtFilter="cancelBubble" nodeType="interactiveSeq">
                <p:stCondLst>
                  <p:cond evt="onClick" delay="0">
                    <p:tgtEl>
                      <p:spTgt spid="10652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652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6522"/>
                                        </p:tgtEl>
                                      </p:cBhvr>
                                    </p:animEffect>
                                    <p:set>
                                      <p:cBhvr>
                                        <p:cTn id="46"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6521"/>
                                        </p:tgtEl>
                                      </p:cBhvr>
                                    </p:animEffect>
                                    <p:set>
                                      <p:cBhvr>
                                        <p:cTn id="50"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6520"/>
                                        </p:tgtEl>
                                      </p:cBhvr>
                                    </p:animEffect>
                                    <p:set>
                                      <p:cBhvr>
                                        <p:cTn id="54"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6519"/>
                                        </p:tgtEl>
                                      </p:cBhvr>
                                    </p:animEffect>
                                    <p:set>
                                      <p:cBhvr>
                                        <p:cTn id="58"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6518"/>
                                        </p:tgtEl>
                                      </p:cBhvr>
                                    </p:animEffect>
                                    <p:set>
                                      <p:cBhvr>
                                        <p:cTn id="62"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6517"/>
                                        </p:tgtEl>
                                      </p:cBhvr>
                                    </p:animEffect>
                                    <p:set>
                                      <p:cBhvr>
                                        <p:cTn id="66"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6515"/>
                                        </p:tgtEl>
                                      </p:cBhvr>
                                    </p:animEffect>
                                    <p:set>
                                      <p:cBhvr>
                                        <p:cTn id="70"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6498"/>
                                        </p:tgtEl>
                                      </p:cBhvr>
                                    </p:animEffect>
                                    <p:set>
                                      <p:cBhvr>
                                        <p:cTn id="74"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p:cNvSpPr>
            <a:spLocks noChangeArrowheads="1"/>
          </p:cNvSpPr>
          <p:nvPr/>
        </p:nvSpPr>
        <p:spPr bwMode="auto">
          <a:xfrm>
            <a:off x="60325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753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9" name="Oval 19"/>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59397"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01200" y="61452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p:cNvSpPr>
            <a:spLocks noChangeArrowheads="1"/>
          </p:cNvSpPr>
          <p:nvPr/>
        </p:nvSpPr>
        <p:spPr bwMode="auto">
          <a:xfrm>
            <a:off x="6046788"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7542" name="Oval 22"/>
          <p:cNvSpPr>
            <a:spLocks noChangeArrowheads="1"/>
          </p:cNvSpPr>
          <p:nvPr/>
        </p:nvSpPr>
        <p:spPr bwMode="auto">
          <a:xfrm>
            <a:off x="60325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7543" name="Oval 23"/>
          <p:cNvSpPr>
            <a:spLocks noChangeArrowheads="1"/>
          </p:cNvSpPr>
          <p:nvPr/>
        </p:nvSpPr>
        <p:spPr bwMode="auto">
          <a:xfrm>
            <a:off x="6057900" y="60801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7544" name="Oval 24"/>
          <p:cNvSpPr>
            <a:spLocks noChangeArrowheads="1"/>
          </p:cNvSpPr>
          <p:nvPr/>
        </p:nvSpPr>
        <p:spPr bwMode="auto">
          <a:xfrm>
            <a:off x="6046788" y="61229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7545" name="Oval 25"/>
          <p:cNvSpPr>
            <a:spLocks noChangeArrowheads="1"/>
          </p:cNvSpPr>
          <p:nvPr/>
        </p:nvSpPr>
        <p:spPr bwMode="auto">
          <a:xfrm>
            <a:off x="6057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7546" name="Oval 26"/>
          <p:cNvSpPr>
            <a:spLocks noChangeArrowheads="1"/>
          </p:cNvSpPr>
          <p:nvPr/>
        </p:nvSpPr>
        <p:spPr bwMode="auto">
          <a:xfrm>
            <a:off x="6045200" y="61071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7547" name="Text Box 27"/>
          <p:cNvSpPr txBox="1">
            <a:spLocks noChangeArrowheads="1"/>
          </p:cNvSpPr>
          <p:nvPr/>
        </p:nvSpPr>
        <p:spPr bwMode="auto">
          <a:xfrm>
            <a:off x="48006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7548" name="Text Box 28"/>
          <p:cNvSpPr txBox="1">
            <a:spLocks noChangeArrowheads="1"/>
          </p:cNvSpPr>
          <p:nvPr/>
        </p:nvSpPr>
        <p:spPr bwMode="auto">
          <a:xfrm>
            <a:off x="5715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59406"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7" name="Text Box 69"/>
          <p:cNvSpPr txBox="1">
            <a:spLocks noChangeArrowheads="1"/>
          </p:cNvSpPr>
          <p:nvPr/>
        </p:nvSpPr>
        <p:spPr bwMode="auto">
          <a:xfrm>
            <a:off x="1981200" y="762001"/>
            <a:ext cx="817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59408"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9"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p:cNvSpPr txBox="1">
            <a:spLocks noChangeArrowheads="1"/>
          </p:cNvSpPr>
          <p:nvPr/>
        </p:nvSpPr>
        <p:spPr bwMode="auto">
          <a:xfrm>
            <a:off x="2970214" y="1143001"/>
            <a:ext cx="71643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với quốc phòng, an ninh, ông cha ta ngày xưa đã thực hiện kế sách:</a:t>
            </a:r>
          </a:p>
        </p:txBody>
      </p:sp>
      <p:sp>
        <p:nvSpPr>
          <p:cNvPr id="38" name="AutoShape 5"/>
          <p:cNvSpPr>
            <a:spLocks noChangeArrowheads="1"/>
          </p:cNvSpPr>
          <p:nvPr/>
        </p:nvSpPr>
        <p:spPr bwMode="auto">
          <a:xfrm>
            <a:off x="2286000" y="4191000"/>
            <a:ext cx="3695700"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Động vi binh, </a:t>
            </a:r>
          </a:p>
          <a:p>
            <a:pPr algn="ctr">
              <a:spcBef>
                <a:spcPct val="0"/>
              </a:spcBef>
              <a:buFontTx/>
              <a:buNone/>
            </a:pPr>
            <a:r>
              <a:rPr lang="en-US" altLang="en-US" sz="2400"/>
              <a:t>tĩnh vi dân</a:t>
            </a:r>
          </a:p>
        </p:txBody>
      </p:sp>
      <p:sp>
        <p:nvSpPr>
          <p:cNvPr id="59413" name="Text Box 16"/>
          <p:cNvSpPr txBox="1">
            <a:spLocks noChangeArrowheads="1"/>
          </p:cNvSpPr>
          <p:nvPr/>
        </p:nvSpPr>
        <p:spPr bwMode="auto">
          <a:xfrm>
            <a:off x="1849439" y="1295401"/>
            <a:ext cx="11207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53</a:t>
            </a:r>
          </a:p>
        </p:txBody>
      </p:sp>
      <p:sp>
        <p:nvSpPr>
          <p:cNvPr id="42" name="AutoShape 9"/>
          <p:cNvSpPr>
            <a:spLocks noChangeArrowheads="1"/>
          </p:cNvSpPr>
          <p:nvPr/>
        </p:nvSpPr>
        <p:spPr bwMode="auto">
          <a:xfrm>
            <a:off x="6324600" y="2438400"/>
            <a:ext cx="3810000"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Động vi dân, </a:t>
            </a:r>
          </a:p>
          <a:p>
            <a:pPr algn="ctr">
              <a:spcBef>
                <a:spcPct val="0"/>
              </a:spcBef>
              <a:buFontTx/>
              <a:buNone/>
            </a:pPr>
            <a:r>
              <a:rPr lang="en-US" altLang="en-US" sz="2400"/>
              <a:t>tĩnh vi binh</a:t>
            </a:r>
            <a:endParaRPr lang="vi-VN" altLang="en-US" sz="2400" b="1"/>
          </a:p>
        </p:txBody>
      </p:sp>
      <p:sp>
        <p:nvSpPr>
          <p:cNvPr id="25" name="AutoShape 9"/>
          <p:cNvSpPr>
            <a:spLocks noChangeArrowheads="1"/>
          </p:cNvSpPr>
          <p:nvPr/>
        </p:nvSpPr>
        <p:spPr bwMode="auto">
          <a:xfrm>
            <a:off x="6286500" y="4191000"/>
            <a:ext cx="3873500" cy="12954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động vi thương, </a:t>
            </a:r>
          </a:p>
          <a:p>
            <a:pPr algn="ctr">
              <a:spcBef>
                <a:spcPct val="0"/>
              </a:spcBef>
              <a:buFontTx/>
              <a:buNone/>
            </a:pPr>
            <a:r>
              <a:rPr lang="en-US" altLang="en-US" sz="2400"/>
              <a:t>tĩnh vi dân</a:t>
            </a:r>
            <a:endParaRPr lang="en-US" altLang="en-US" sz="2400" b="1"/>
          </a:p>
        </p:txBody>
      </p:sp>
      <p:sp>
        <p:nvSpPr>
          <p:cNvPr id="26" name="AutoShape 9"/>
          <p:cNvSpPr>
            <a:spLocks noChangeArrowheads="1"/>
          </p:cNvSpPr>
          <p:nvPr/>
        </p:nvSpPr>
        <p:spPr bwMode="auto">
          <a:xfrm>
            <a:off x="2286000" y="2438401"/>
            <a:ext cx="3746500" cy="1306513"/>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Động vi binh, </a:t>
            </a:r>
          </a:p>
          <a:p>
            <a:pPr algn="ctr">
              <a:spcBef>
                <a:spcPct val="0"/>
              </a:spcBef>
              <a:buFontTx/>
              <a:buNone/>
            </a:pPr>
            <a:r>
              <a:rPr lang="en-US" altLang="en-US" sz="2400"/>
              <a:t>tĩnh vi thương</a:t>
            </a:r>
            <a:endParaRPr lang="en-US" altLang="en-US" sz="2400" b="1"/>
          </a:p>
        </p:txBody>
      </p:sp>
      <p:pic>
        <p:nvPicPr>
          <p:cNvPr id="5941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0" descr="ani32">
            <a:hlinkClick r:id="rId15"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296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396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496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596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07538"/>
                </p:tgtEl>
              </p:cMediaNode>
            </p:audio>
            <p:seq concurrent="1" nextAc="seek">
              <p:cTn id="27" restart="whenNotActive" fill="hold" evtFilter="cancelBubble" nodeType="interactiveSeq">
                <p:stCondLst>
                  <p:cond evt="onClick" delay="0">
                    <p:tgtEl>
                      <p:spTgt spid="10754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07548"/>
                                        </p:tgtEl>
                                        <p:attrNameLst>
                                          <p:attrName>style.visibility</p:attrName>
                                        </p:attrNameLst>
                                      </p:cBhvr>
                                      <p:to>
                                        <p:strVal val="hidden"/>
                                      </p:to>
                                    </p:set>
                                  </p:childTnLst>
                                </p:cTn>
                              </p:par>
                            </p:childTnLst>
                          </p:cTn>
                        </p:par>
                        <p:par>
                          <p:cTn id="32" fill="hold" nodeType="afterGroup">
                            <p:stCondLst>
                              <p:cond delay="0"/>
                            </p:stCondLst>
                            <p:childTnLst>
                              <p:par>
                                <p:cTn id="33" presetID="4" presetClass="exit" presetSubtype="16" fill="hold" grpId="0" nodeType="afterEffect">
                                  <p:stCondLst>
                                    <p:cond delay="1000"/>
                                  </p:stCondLst>
                                  <p:childTnLst>
                                    <p:animEffect transition="out" filter="box(in)">
                                      <p:cBhvr>
                                        <p:cTn id="34" dur="500"/>
                                        <p:tgtEl>
                                          <p:spTgt spid="107546"/>
                                        </p:tgtEl>
                                      </p:cBhvr>
                                    </p:animEffect>
                                    <p:set>
                                      <p:cBhvr>
                                        <p:cTn id="35"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1500"/>
                            </p:stCondLst>
                            <p:childTnLst>
                              <p:par>
                                <p:cTn id="37" presetID="4" presetClass="exit" presetSubtype="16" fill="hold" grpId="0" nodeType="afterEffect">
                                  <p:stCondLst>
                                    <p:cond delay="1000"/>
                                  </p:stCondLst>
                                  <p:childTnLst>
                                    <p:animEffect transition="out" filter="box(in)">
                                      <p:cBhvr>
                                        <p:cTn id="38" dur="500"/>
                                        <p:tgtEl>
                                          <p:spTgt spid="107545"/>
                                        </p:tgtEl>
                                      </p:cBhvr>
                                    </p:animEffect>
                                    <p:set>
                                      <p:cBhvr>
                                        <p:cTn id="39"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3000"/>
                            </p:stCondLst>
                            <p:childTnLst>
                              <p:par>
                                <p:cTn id="41" presetID="4" presetClass="exit" presetSubtype="16" fill="hold" grpId="0" nodeType="afterEffect">
                                  <p:stCondLst>
                                    <p:cond delay="1000"/>
                                  </p:stCondLst>
                                  <p:childTnLst>
                                    <p:animEffect transition="out" filter="box(in)">
                                      <p:cBhvr>
                                        <p:cTn id="42" dur="500"/>
                                        <p:tgtEl>
                                          <p:spTgt spid="107544"/>
                                        </p:tgtEl>
                                      </p:cBhvr>
                                    </p:animEffect>
                                    <p:set>
                                      <p:cBhvr>
                                        <p:cTn id="43"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4500"/>
                            </p:stCondLst>
                            <p:childTnLst>
                              <p:par>
                                <p:cTn id="45" presetID="4" presetClass="exit" presetSubtype="16" fill="hold" grpId="0" nodeType="afterEffect">
                                  <p:stCondLst>
                                    <p:cond delay="1000"/>
                                  </p:stCondLst>
                                  <p:childTnLst>
                                    <p:animEffect transition="out" filter="box(in)">
                                      <p:cBhvr>
                                        <p:cTn id="46" dur="500"/>
                                        <p:tgtEl>
                                          <p:spTgt spid="107543"/>
                                        </p:tgtEl>
                                      </p:cBhvr>
                                    </p:animEffect>
                                    <p:set>
                                      <p:cBhvr>
                                        <p:cTn id="47"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6000"/>
                            </p:stCondLst>
                            <p:childTnLst>
                              <p:par>
                                <p:cTn id="49" presetID="4" presetClass="exit" presetSubtype="16" fill="hold" grpId="0" nodeType="afterEffect">
                                  <p:stCondLst>
                                    <p:cond delay="1000"/>
                                  </p:stCondLst>
                                  <p:childTnLst>
                                    <p:animEffect transition="out" filter="box(in)">
                                      <p:cBhvr>
                                        <p:cTn id="50" dur="500"/>
                                        <p:tgtEl>
                                          <p:spTgt spid="107542"/>
                                        </p:tgtEl>
                                      </p:cBhvr>
                                    </p:animEffect>
                                    <p:set>
                                      <p:cBhvr>
                                        <p:cTn id="51"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7500"/>
                            </p:stCondLst>
                            <p:childTnLst>
                              <p:par>
                                <p:cTn id="53" presetID="4" presetClass="exit" presetSubtype="16" fill="hold" grpId="0" nodeType="afterEffect">
                                  <p:stCondLst>
                                    <p:cond delay="1000"/>
                                  </p:stCondLst>
                                  <p:childTnLst>
                                    <p:animEffect transition="out" filter="box(in)">
                                      <p:cBhvr>
                                        <p:cTn id="54" dur="500"/>
                                        <p:tgtEl>
                                          <p:spTgt spid="107541"/>
                                        </p:tgtEl>
                                      </p:cBhvr>
                                    </p:animEffect>
                                    <p:set>
                                      <p:cBhvr>
                                        <p:cTn id="55"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9000"/>
                            </p:stCondLst>
                            <p:childTnLst>
                              <p:par>
                                <p:cTn id="57" presetID="4" presetClass="exit" presetSubtype="16" fill="hold" grpId="0" nodeType="afterEffect">
                                  <p:stCondLst>
                                    <p:cond delay="1000"/>
                                  </p:stCondLst>
                                  <p:childTnLst>
                                    <p:animEffect transition="out" filter="box(in)">
                                      <p:cBhvr>
                                        <p:cTn id="58" dur="500"/>
                                        <p:tgtEl>
                                          <p:spTgt spid="107539"/>
                                        </p:tgtEl>
                                      </p:cBhvr>
                                    </p:animEffect>
                                    <p:set>
                                      <p:cBhvr>
                                        <p:cTn id="59"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3" name="beep.wav"/>
                                        </p:tgtEl>
                                      </p:cMediaNode>
                                    </p:audio>
                                  </p:subTnLst>
                                </p:cTn>
                              </p:par>
                            </p:childTnLst>
                          </p:cTn>
                        </p:par>
                        <p:par>
                          <p:cTn id="60" fill="hold" nodeType="afterGroup">
                            <p:stCondLst>
                              <p:cond delay="10500"/>
                            </p:stCondLst>
                            <p:childTnLst>
                              <p:par>
                                <p:cTn id="61" presetID="4" presetClass="exit" presetSubtype="16" fill="hold" grpId="0" nodeType="afterEffect">
                                  <p:stCondLst>
                                    <p:cond delay="500"/>
                                  </p:stCondLst>
                                  <p:childTnLst>
                                    <p:animEffect transition="out" filter="box(in)">
                                      <p:cBhvr>
                                        <p:cTn id="62" dur="500"/>
                                        <p:tgtEl>
                                          <p:spTgt spid="107522"/>
                                        </p:tgtEl>
                                      </p:cBhvr>
                                    </p:animEffect>
                                    <p:set>
                                      <p:cBhvr>
                                        <p:cTn id="63"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4" restart="whenNotActive" fill="hold" evtFilter="cancelBubble" nodeType="interactiveSeq">
                <p:stCondLst>
                  <p:cond evt="onClick" delay="0">
                    <p:tgtEl>
                      <p:spTgt spid="35"/>
                    </p:tgtEl>
                  </p:cond>
                </p:stCondLst>
                <p:endSync evt="end" delay="0">
                  <p:rtn val="all"/>
                </p:endSync>
                <p:childTnLst>
                  <p:par>
                    <p:cTn id="65" fill="hold" nodeType="clickPar">
                      <p:stCondLst>
                        <p:cond delay="0"/>
                      </p:stCondLst>
                      <p:childTnLst>
                        <p:par>
                          <p:cTn id="66" fill="hold" nodeType="withGroup">
                            <p:stCondLst>
                              <p:cond delay="0"/>
                            </p:stCondLst>
                            <p:childTnLst>
                              <p:par>
                                <p:cTn id="67" presetID="22" presetClass="emph" presetSubtype="0" fill="hold" grpId="1" nodeType="clickEffect">
                                  <p:stCondLst>
                                    <p:cond delay="0"/>
                                  </p:stCondLst>
                                  <p:childTnLst>
                                    <p:animClr clrSpc="hsl" dir="cw">
                                      <p:cBhvr override="childStyle">
                                        <p:cTn id="68" dur="500" fill="hold"/>
                                        <p:tgtEl>
                                          <p:spTgt spid="38"/>
                                        </p:tgtEl>
                                        <p:attrNameLst>
                                          <p:attrName>style.color</p:attrName>
                                        </p:attrNameLst>
                                      </p:cBhvr>
                                      <p:by>
                                        <p:hsl h="-7200000" s="0" l="0"/>
                                      </p:by>
                                    </p:animClr>
                                    <p:animClr clrSpc="hsl" dir="cw">
                                      <p:cBhvr>
                                        <p:cTn id="69" dur="500" fill="hold"/>
                                        <p:tgtEl>
                                          <p:spTgt spid="38"/>
                                        </p:tgtEl>
                                        <p:attrNameLst>
                                          <p:attrName>fillcolor</p:attrName>
                                        </p:attrNameLst>
                                      </p:cBhvr>
                                      <p:by>
                                        <p:hsl h="-7200000" s="0" l="0"/>
                                      </p:by>
                                    </p:animClr>
                                    <p:animClr clrSpc="hsl" dir="cw">
                                      <p:cBhvr>
                                        <p:cTn id="70" dur="500" fill="hold"/>
                                        <p:tgtEl>
                                          <p:spTgt spid="38"/>
                                        </p:tgtEl>
                                        <p:attrNameLst>
                                          <p:attrName>stroke.color</p:attrName>
                                        </p:attrNameLst>
                                      </p:cBhvr>
                                      <p:by>
                                        <p:hsl h="-7200000" s="0" l="0"/>
                                      </p:by>
                                    </p:animClr>
                                    <p:set>
                                      <p:cBhvr>
                                        <p:cTn id="71" dur="500" fill="hold"/>
                                        <p:tgtEl>
                                          <p:spTgt spid="38"/>
                                        </p:tgtEl>
                                        <p:attrNameLst>
                                          <p:attrName>fill.type</p:attrName>
                                        </p:attrNameLst>
                                      </p:cBhvr>
                                      <p:to>
                                        <p:strVal val="solid"/>
                                      </p:to>
                                    </p:set>
                                  </p:childTnLst>
                                  <p:subTnLst>
                                    <p:audio>
                                      <p:cMediaNode>
                                        <p:cTn display="0" masterRel="sameClick">
                                          <p:stCondLst>
                                            <p:cond evt="begin" delay="0">
                                              <p:tn val="67"/>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p:cNvSpPr>
            <a:spLocks noChangeArrowheads="1"/>
          </p:cNvSpPr>
          <p:nvPr/>
        </p:nvSpPr>
        <p:spPr bwMode="auto">
          <a:xfrm>
            <a:off x="6172200" y="61642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854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150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949576" y="1143000"/>
            <a:ext cx="6804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 an ninh trong nông, lâm, ngư nghiệp cần chú trọng:</a:t>
            </a:r>
            <a:endParaRPr lang="en-US" altLang="en-US" sz="2400" b="1" i="1"/>
          </a:p>
        </p:txBody>
      </p:sp>
      <p:sp>
        <p:nvSpPr>
          <p:cNvPr id="65541" name="AutoShape 5"/>
          <p:cNvSpPr>
            <a:spLocks noChangeArrowheads="1"/>
          </p:cNvSpPr>
          <p:nvPr/>
        </p:nvSpPr>
        <p:spPr bwMode="auto">
          <a:xfrm>
            <a:off x="6324600" y="2514600"/>
            <a:ext cx="3352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Giải quyết tốt </a:t>
            </a:r>
          </a:p>
          <a:p>
            <a:pPr algn="ctr">
              <a:spcBef>
                <a:spcPct val="0"/>
              </a:spcBef>
              <a:buFontTx/>
              <a:buNone/>
            </a:pPr>
            <a:r>
              <a:rPr lang="en-US" altLang="en-US" sz="2400"/>
              <a:t>vấn đề xã hội</a:t>
            </a:r>
          </a:p>
        </p:txBody>
      </p:sp>
      <p:sp>
        <p:nvSpPr>
          <p:cNvPr id="65546" name="AutoShape 10"/>
          <p:cNvSpPr>
            <a:spLocks noChangeArrowheads="1"/>
          </p:cNvSpPr>
          <p:nvPr/>
        </p:nvSpPr>
        <p:spPr bwMode="auto">
          <a:xfrm>
            <a:off x="6324600" y="4114800"/>
            <a:ext cx="33528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Phát triển thông tin</a:t>
            </a:r>
          </a:p>
          <a:p>
            <a:pPr algn="ctr">
              <a:spcBef>
                <a:spcPct val="0"/>
              </a:spcBef>
              <a:buFontTx/>
              <a:buNone/>
            </a:pPr>
            <a:r>
              <a:rPr lang="en-US" altLang="en-US" sz="2400"/>
              <a:t> tuyên truyền</a:t>
            </a:r>
            <a:endParaRPr lang="vi-VN" altLang="en-US" sz="2400" b="1"/>
          </a:p>
        </p:txBody>
      </p:sp>
      <p:sp>
        <p:nvSpPr>
          <p:cNvPr id="60424" name="Text Box 16"/>
          <p:cNvSpPr txBox="1">
            <a:spLocks noChangeArrowheads="1"/>
          </p:cNvSpPr>
          <p:nvPr/>
        </p:nvSpPr>
        <p:spPr bwMode="auto">
          <a:xfrm>
            <a:off x="18415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54</a:t>
            </a:r>
          </a:p>
        </p:txBody>
      </p:sp>
      <p:pic>
        <p:nvPicPr>
          <p:cNvPr id="10856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3" name="Oval 19"/>
          <p:cNvSpPr>
            <a:spLocks noChangeArrowheads="1"/>
          </p:cNvSpPr>
          <p:nvPr/>
        </p:nvSpPr>
        <p:spPr bwMode="auto">
          <a:xfrm>
            <a:off x="6172200"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042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488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p:cNvSpPr>
            <a:spLocks noChangeArrowheads="1"/>
          </p:cNvSpPr>
          <p:nvPr/>
        </p:nvSpPr>
        <p:spPr bwMode="auto">
          <a:xfrm>
            <a:off x="6161088"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8566" name="Oval 22"/>
          <p:cNvSpPr>
            <a:spLocks noChangeArrowheads="1"/>
          </p:cNvSpPr>
          <p:nvPr/>
        </p:nvSpPr>
        <p:spPr bwMode="auto">
          <a:xfrm>
            <a:off x="618490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8567" name="Oval 23"/>
          <p:cNvSpPr>
            <a:spLocks noChangeArrowheads="1"/>
          </p:cNvSpPr>
          <p:nvPr/>
        </p:nvSpPr>
        <p:spPr bwMode="auto">
          <a:xfrm>
            <a:off x="6172200" y="61690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8568" name="Oval 24"/>
          <p:cNvSpPr>
            <a:spLocks noChangeArrowheads="1"/>
          </p:cNvSpPr>
          <p:nvPr/>
        </p:nvSpPr>
        <p:spPr bwMode="auto">
          <a:xfrm>
            <a:off x="6161088" y="61690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8569" name="Oval 25"/>
          <p:cNvSpPr>
            <a:spLocks noChangeArrowheads="1"/>
          </p:cNvSpPr>
          <p:nvPr/>
        </p:nvSpPr>
        <p:spPr bwMode="auto">
          <a:xfrm>
            <a:off x="6184900"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8570" name="Oval 26"/>
          <p:cNvSpPr>
            <a:spLocks noChangeArrowheads="1"/>
          </p:cNvSpPr>
          <p:nvPr/>
        </p:nvSpPr>
        <p:spPr bwMode="auto">
          <a:xfrm>
            <a:off x="61849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8571" name="Text Box 27"/>
          <p:cNvSpPr txBox="1">
            <a:spLocks noChangeArrowheads="1"/>
          </p:cNvSpPr>
          <p:nvPr/>
        </p:nvSpPr>
        <p:spPr bwMode="auto">
          <a:xfrm>
            <a:off x="4800600" y="6248401"/>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8572"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043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7"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2438400" y="2514600"/>
            <a:ext cx="33528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Phát triển khoa học,</a:t>
            </a:r>
          </a:p>
          <a:p>
            <a:pPr algn="ctr">
              <a:spcBef>
                <a:spcPct val="0"/>
              </a:spcBef>
              <a:buFontTx/>
              <a:buNone/>
            </a:pPr>
            <a:r>
              <a:rPr lang="en-US" altLang="en-US" sz="2400"/>
              <a:t> công nghệ</a:t>
            </a:r>
            <a:endParaRPr lang="fr-FR" altLang="en-US" sz="2400" b="1"/>
          </a:p>
        </p:txBody>
      </p:sp>
      <p:sp>
        <p:nvSpPr>
          <p:cNvPr id="28" name="AutoShape 10"/>
          <p:cNvSpPr>
            <a:spLocks noChangeArrowheads="1"/>
          </p:cNvSpPr>
          <p:nvPr/>
        </p:nvSpPr>
        <p:spPr bwMode="auto">
          <a:xfrm>
            <a:off x="2438400" y="4114800"/>
            <a:ext cx="33528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Giải quyết tốt </a:t>
            </a:r>
          </a:p>
          <a:p>
            <a:pPr algn="ctr">
              <a:spcBef>
                <a:spcPct val="0"/>
              </a:spcBef>
              <a:buFontTx/>
              <a:buNone/>
            </a:pPr>
            <a:r>
              <a:rPr lang="en-US" altLang="en-US" sz="2400"/>
              <a:t>vấn đề văn hóa</a:t>
            </a:r>
            <a:endParaRPr lang="en-US" altLang="en-US" sz="2400" b="1"/>
          </a:p>
        </p:txBody>
      </p:sp>
      <p:pic>
        <p:nvPicPr>
          <p:cNvPr id="6044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8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8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8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854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8562"/>
                </p:tgtEl>
              </p:cMediaNode>
            </p:audio>
            <p:seq concurrent="1" nextAc="seek">
              <p:cTn id="38" restart="whenNotActive" fill="hold" evtFilter="cancelBubble" nodeType="interactiveSeq">
                <p:stCondLst>
                  <p:cond evt="onClick" delay="0">
                    <p:tgtEl>
                      <p:spTgt spid="10857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857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8570"/>
                                        </p:tgtEl>
                                      </p:cBhvr>
                                    </p:animEffect>
                                    <p:set>
                                      <p:cBhvr>
                                        <p:cTn id="46"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8569"/>
                                        </p:tgtEl>
                                      </p:cBhvr>
                                    </p:animEffect>
                                    <p:set>
                                      <p:cBhvr>
                                        <p:cTn id="50"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8568"/>
                                        </p:tgtEl>
                                      </p:cBhvr>
                                    </p:animEffect>
                                    <p:set>
                                      <p:cBhvr>
                                        <p:cTn id="54"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8567"/>
                                        </p:tgtEl>
                                      </p:cBhvr>
                                    </p:animEffect>
                                    <p:set>
                                      <p:cBhvr>
                                        <p:cTn id="58"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8566"/>
                                        </p:tgtEl>
                                      </p:cBhvr>
                                    </p:animEffect>
                                    <p:set>
                                      <p:cBhvr>
                                        <p:cTn id="62"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8565"/>
                                        </p:tgtEl>
                                      </p:cBhvr>
                                    </p:animEffect>
                                    <p:set>
                                      <p:cBhvr>
                                        <p:cTn id="66"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8563"/>
                                        </p:tgtEl>
                                      </p:cBhvr>
                                    </p:animEffect>
                                    <p:set>
                                      <p:cBhvr>
                                        <p:cTn id="70"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8546"/>
                                        </p:tgtEl>
                                      </p:cBhvr>
                                    </p:animEffect>
                                    <p:set>
                                      <p:cBhvr>
                                        <p:cTn id="74"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28"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0957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936876" y="1143000"/>
            <a:ext cx="7654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Từ khi cả nước thống nhất đi lên chủ nghĩa xã hội, kết hợp phát triển kinh tế - xã hội với tăng cường củng cố quốc phòng - an ninh ở nước ta đã được:</a:t>
            </a:r>
          </a:p>
        </p:txBody>
      </p:sp>
      <p:sp>
        <p:nvSpPr>
          <p:cNvPr id="65541" name="AutoShape 5"/>
          <p:cNvSpPr>
            <a:spLocks noChangeArrowheads="1"/>
          </p:cNvSpPr>
          <p:nvPr/>
        </p:nvSpPr>
        <p:spPr bwMode="auto">
          <a:xfrm>
            <a:off x="1863726" y="4038600"/>
            <a:ext cx="4079875"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Triển khai trên quy mô </a:t>
            </a:r>
          </a:p>
          <a:p>
            <a:pPr algn="ctr">
              <a:spcBef>
                <a:spcPct val="0"/>
              </a:spcBef>
              <a:buFontTx/>
              <a:buNone/>
            </a:pPr>
            <a:r>
              <a:rPr lang="en-US" altLang="en-US" sz="2400"/>
              <a:t>rộng lớn, toàn diện hơn</a:t>
            </a:r>
          </a:p>
        </p:txBody>
      </p:sp>
      <p:sp>
        <p:nvSpPr>
          <p:cNvPr id="65549" name="AutoShape 13"/>
          <p:cNvSpPr>
            <a:spLocks noChangeArrowheads="1"/>
          </p:cNvSpPr>
          <p:nvPr/>
        </p:nvSpPr>
        <p:spPr bwMode="auto">
          <a:xfrm>
            <a:off x="1905000" y="2438400"/>
            <a:ext cx="40386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Triển khai rộng lớn </a:t>
            </a:r>
          </a:p>
          <a:p>
            <a:pPr algn="ctr">
              <a:spcBef>
                <a:spcPct val="0"/>
              </a:spcBef>
              <a:buFontTx/>
              <a:buNone/>
            </a:pPr>
            <a:r>
              <a:rPr lang="en-US" altLang="en-US" sz="2400"/>
              <a:t>khắp mọi miền của Tổ quốc</a:t>
            </a:r>
            <a:endParaRPr lang="en-US" altLang="en-US" sz="2300" b="1"/>
          </a:p>
        </p:txBody>
      </p:sp>
      <p:sp>
        <p:nvSpPr>
          <p:cNvPr id="61448" name="Text Box 16"/>
          <p:cNvSpPr txBox="1">
            <a:spLocks noChangeArrowheads="1"/>
          </p:cNvSpPr>
          <p:nvPr/>
        </p:nvSpPr>
        <p:spPr bwMode="auto">
          <a:xfrm>
            <a:off x="1676401" y="1355726"/>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55</a:t>
            </a:r>
          </a:p>
        </p:txBody>
      </p:sp>
      <p:pic>
        <p:nvPicPr>
          <p:cNvPr id="10958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7" name="Oval 19"/>
          <p:cNvSpPr>
            <a:spLocks noChangeArrowheads="1"/>
          </p:cNvSpPr>
          <p:nvPr/>
        </p:nvSpPr>
        <p:spPr bwMode="auto">
          <a:xfrm>
            <a:off x="6172200"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145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1071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p:cNvSpPr>
            <a:spLocks noChangeArrowheads="1"/>
          </p:cNvSpPr>
          <p:nvPr/>
        </p:nvSpPr>
        <p:spPr bwMode="auto">
          <a:xfrm>
            <a:off x="6172200"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09590" name="Oval 22"/>
          <p:cNvSpPr>
            <a:spLocks noChangeArrowheads="1"/>
          </p:cNvSpPr>
          <p:nvPr/>
        </p:nvSpPr>
        <p:spPr bwMode="auto">
          <a:xfrm>
            <a:off x="6175375" y="61039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09591" name="Oval 23"/>
          <p:cNvSpPr>
            <a:spLocks noChangeArrowheads="1"/>
          </p:cNvSpPr>
          <p:nvPr/>
        </p:nvSpPr>
        <p:spPr bwMode="auto">
          <a:xfrm>
            <a:off x="6175375"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09592" name="Oval 24"/>
          <p:cNvSpPr>
            <a:spLocks noChangeArrowheads="1"/>
          </p:cNvSpPr>
          <p:nvPr/>
        </p:nvSpPr>
        <p:spPr bwMode="auto">
          <a:xfrm>
            <a:off x="6175375"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09593" name="Oval 25"/>
          <p:cNvSpPr>
            <a:spLocks noChangeArrowheads="1"/>
          </p:cNvSpPr>
          <p:nvPr/>
        </p:nvSpPr>
        <p:spPr bwMode="auto">
          <a:xfrm>
            <a:off x="6172200" y="60848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09594" name="Oval 26"/>
          <p:cNvSpPr>
            <a:spLocks noChangeArrowheads="1"/>
          </p:cNvSpPr>
          <p:nvPr/>
        </p:nvSpPr>
        <p:spPr bwMode="auto">
          <a:xfrm>
            <a:off x="61817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09595" name="Text Box 27"/>
          <p:cNvSpPr txBox="1">
            <a:spLocks noChangeArrowheads="1"/>
          </p:cNvSpPr>
          <p:nvPr/>
        </p:nvSpPr>
        <p:spPr bwMode="auto">
          <a:xfrm>
            <a:off x="4876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09596"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146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1"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774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524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438400"/>
            <a:ext cx="40005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Chú trọng triển khai </a:t>
            </a:r>
          </a:p>
          <a:p>
            <a:pPr algn="ctr">
              <a:spcBef>
                <a:spcPct val="0"/>
              </a:spcBef>
              <a:buFontTx/>
              <a:buNone/>
            </a:pPr>
            <a:r>
              <a:rPr lang="en-US" altLang="en-US" sz="2400"/>
              <a:t>trên khắp lãnh thổ đất nước</a:t>
            </a:r>
            <a:endParaRPr lang="en-US" altLang="en-US" sz="2300" b="1"/>
          </a:p>
        </p:txBody>
      </p:sp>
      <p:sp>
        <p:nvSpPr>
          <p:cNvPr id="28" name="AutoShape 13"/>
          <p:cNvSpPr>
            <a:spLocks noChangeArrowheads="1"/>
          </p:cNvSpPr>
          <p:nvPr/>
        </p:nvSpPr>
        <p:spPr bwMode="auto">
          <a:xfrm>
            <a:off x="6248400" y="4038600"/>
            <a:ext cx="40005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Tập trung triển khai </a:t>
            </a:r>
          </a:p>
          <a:p>
            <a:pPr algn="ctr">
              <a:spcBef>
                <a:spcPct val="0"/>
              </a:spcBef>
              <a:buFontTx/>
              <a:buNone/>
            </a:pPr>
            <a:r>
              <a:rPr lang="en-US" altLang="en-US" sz="2400"/>
              <a:t>một cách toàn diện hơn</a:t>
            </a:r>
            <a:endParaRPr lang="en-US" altLang="en-US" sz="2300" b="1"/>
          </a:p>
        </p:txBody>
      </p:sp>
      <p:pic>
        <p:nvPicPr>
          <p:cNvPr id="6146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6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60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6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76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0957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09586"/>
                </p:tgtEl>
              </p:cMediaNode>
            </p:audio>
            <p:seq concurrent="1" nextAc="seek">
              <p:cTn id="38" restart="whenNotActive" fill="hold" evtFilter="cancelBubble" nodeType="interactiveSeq">
                <p:stCondLst>
                  <p:cond evt="onClick" delay="0">
                    <p:tgtEl>
                      <p:spTgt spid="10959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959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09594"/>
                                        </p:tgtEl>
                                      </p:cBhvr>
                                    </p:animEffect>
                                    <p:set>
                                      <p:cBhvr>
                                        <p:cTn id="46"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09593"/>
                                        </p:tgtEl>
                                      </p:cBhvr>
                                    </p:animEffect>
                                    <p:set>
                                      <p:cBhvr>
                                        <p:cTn id="50"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09592"/>
                                        </p:tgtEl>
                                      </p:cBhvr>
                                    </p:animEffect>
                                    <p:set>
                                      <p:cBhvr>
                                        <p:cTn id="54"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09591"/>
                                        </p:tgtEl>
                                      </p:cBhvr>
                                    </p:animEffect>
                                    <p:set>
                                      <p:cBhvr>
                                        <p:cTn id="58"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09590"/>
                                        </p:tgtEl>
                                      </p:cBhvr>
                                    </p:animEffect>
                                    <p:set>
                                      <p:cBhvr>
                                        <p:cTn id="62"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09589"/>
                                        </p:tgtEl>
                                      </p:cBhvr>
                                    </p:animEffect>
                                    <p:set>
                                      <p:cBhvr>
                                        <p:cTn id="66"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09587"/>
                                        </p:tgtEl>
                                      </p:cBhvr>
                                    </p:animEffect>
                                    <p:set>
                                      <p:cBhvr>
                                        <p:cTn id="70"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09570"/>
                                        </p:tgtEl>
                                      </p:cBhvr>
                                    </p:animEffect>
                                    <p:set>
                                      <p:cBhvr>
                                        <p:cTn id="74"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63484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42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22600" y="1214439"/>
            <a:ext cx="75692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fr-FR" altLang="en-US" sz="2300" i="1"/>
              <a:t>Hoạt động an ninh của một quốc gia là để bảo đảm :</a:t>
            </a:r>
            <a:endParaRPr lang="en-US" altLang="en-US" sz="2300" i="1"/>
          </a:p>
        </p:txBody>
      </p:sp>
      <p:sp>
        <p:nvSpPr>
          <p:cNvPr id="65541" name="AutoShape 5"/>
          <p:cNvSpPr>
            <a:spLocks noChangeArrowheads="1"/>
          </p:cNvSpPr>
          <p:nvPr/>
        </p:nvSpPr>
        <p:spPr bwMode="auto">
          <a:xfrm>
            <a:off x="6324600" y="3873500"/>
            <a:ext cx="4114800" cy="1752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200"/>
              <a:t>D. Đất nước trạng thái ổn </a:t>
            </a:r>
            <a:endParaRPr lang="en-US" altLang="en-US" sz="2200"/>
          </a:p>
          <a:p>
            <a:pPr algn="ctr">
              <a:spcBef>
                <a:spcPct val="0"/>
              </a:spcBef>
              <a:buFontTx/>
              <a:buNone/>
            </a:pPr>
            <a:r>
              <a:rPr lang="fr-FR" altLang="en-US" sz="2200"/>
              <a:t>định an toàn, không có </a:t>
            </a:r>
            <a:endParaRPr lang="en-US" altLang="en-US" sz="2200"/>
          </a:p>
          <a:p>
            <a:pPr algn="ctr">
              <a:spcBef>
                <a:spcPct val="0"/>
              </a:spcBef>
              <a:buFontTx/>
              <a:buNone/>
            </a:pPr>
            <a:r>
              <a:rPr lang="fr-FR" altLang="en-US" sz="2200"/>
              <a:t>dấu hiệu nguy hiểm đe dọa </a:t>
            </a:r>
            <a:endParaRPr lang="en-US" altLang="en-US" sz="2200"/>
          </a:p>
          <a:p>
            <a:pPr algn="ctr">
              <a:spcBef>
                <a:spcPct val="0"/>
              </a:spcBef>
              <a:buFontTx/>
              <a:buNone/>
            </a:pPr>
            <a:r>
              <a:rPr lang="fr-FR" altLang="en-US" sz="2200"/>
              <a:t> sự tồn tại và phát triển </a:t>
            </a:r>
            <a:endParaRPr lang="en-US" altLang="en-US" sz="2200"/>
          </a:p>
        </p:txBody>
      </p:sp>
      <p:sp>
        <p:nvSpPr>
          <p:cNvPr id="65549" name="AutoShape 13"/>
          <p:cNvSpPr>
            <a:spLocks noChangeArrowheads="1"/>
          </p:cNvSpPr>
          <p:nvPr/>
        </p:nvSpPr>
        <p:spPr bwMode="auto">
          <a:xfrm>
            <a:off x="6324600" y="1828800"/>
            <a:ext cx="4114800" cy="1752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300"/>
              <a:t>B. Đất nước an toàn, xã hội</a:t>
            </a:r>
          </a:p>
          <a:p>
            <a:pPr algn="ctr">
              <a:spcBef>
                <a:spcPct val="0"/>
              </a:spcBef>
              <a:buFontTx/>
              <a:buNone/>
            </a:pPr>
            <a:r>
              <a:rPr lang="fr-FR" altLang="en-US" sz="2300"/>
              <a:t>trật tự không bị rối loạn, mọi </a:t>
            </a:r>
          </a:p>
          <a:p>
            <a:pPr algn="ctr">
              <a:spcBef>
                <a:spcPct val="0"/>
              </a:spcBef>
              <a:buFontTx/>
              <a:buNone/>
            </a:pPr>
            <a:r>
              <a:rPr lang="fr-FR" altLang="en-US" sz="2300"/>
              <a:t>người được sống bình yên, </a:t>
            </a:r>
          </a:p>
          <a:p>
            <a:pPr algn="ctr">
              <a:spcBef>
                <a:spcPct val="0"/>
              </a:spcBef>
              <a:buFontTx/>
              <a:buNone/>
            </a:pPr>
            <a:r>
              <a:rPr lang="fr-FR" altLang="en-US" sz="2300"/>
              <a:t>xã hội tồn tại và phát triển</a:t>
            </a:r>
            <a:endParaRPr lang="vi-VN" altLang="en-US" sz="2300"/>
          </a:p>
        </p:txBody>
      </p:sp>
      <p:sp>
        <p:nvSpPr>
          <p:cNvPr id="7176" name="Text Box 16"/>
          <p:cNvSpPr txBox="1">
            <a:spLocks noChangeArrowheads="1"/>
          </p:cNvSpPr>
          <p:nvPr/>
        </p:nvSpPr>
        <p:spPr bwMode="auto">
          <a:xfrm>
            <a:off x="1762125" y="1203326"/>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02</a:t>
            </a:r>
          </a:p>
        </p:txBody>
      </p:sp>
      <p:pic>
        <p:nvPicPr>
          <p:cNvPr id="942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7" name="Oval 19"/>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17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0700" y="59912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p:cNvSpPr>
            <a:spLocks noChangeArrowheads="1"/>
          </p:cNvSpPr>
          <p:nvPr/>
        </p:nvSpPr>
        <p:spPr bwMode="auto">
          <a:xfrm>
            <a:off x="6348413"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4230" name="Oval 22"/>
          <p:cNvSpPr>
            <a:spLocks noChangeArrowheads="1"/>
          </p:cNvSpPr>
          <p:nvPr/>
        </p:nvSpPr>
        <p:spPr bwMode="auto">
          <a:xfrm>
            <a:off x="6345238"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4231" name="Oval 23"/>
          <p:cNvSpPr>
            <a:spLocks noChangeArrowheads="1"/>
          </p:cNvSpPr>
          <p:nvPr/>
        </p:nvSpPr>
        <p:spPr bwMode="auto">
          <a:xfrm>
            <a:off x="6373813"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4232" name="Oval 24"/>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4233" name="Oval 25"/>
          <p:cNvSpPr>
            <a:spLocks noChangeArrowheads="1"/>
          </p:cNvSpPr>
          <p:nvPr/>
        </p:nvSpPr>
        <p:spPr bwMode="auto">
          <a:xfrm>
            <a:off x="6350000" y="60102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4234" name="Oval 26"/>
          <p:cNvSpPr>
            <a:spLocks noChangeArrowheads="1"/>
          </p:cNvSpPr>
          <p:nvPr/>
        </p:nvSpPr>
        <p:spPr bwMode="auto">
          <a:xfrm>
            <a:off x="6345238" y="5981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4235" name="Text Box 27"/>
          <p:cNvSpPr txBox="1">
            <a:spLocks noChangeArrowheads="1"/>
          </p:cNvSpPr>
          <p:nvPr/>
        </p:nvSpPr>
        <p:spPr bwMode="auto">
          <a:xfrm>
            <a:off x="4953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4236" name="Text Box 28"/>
          <p:cNvSpPr txBox="1">
            <a:spLocks noChangeArrowheads="1"/>
          </p:cNvSpPr>
          <p:nvPr/>
        </p:nvSpPr>
        <p:spPr bwMode="auto">
          <a:xfrm>
            <a:off x="6221413" y="5867401"/>
            <a:ext cx="7620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18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9"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4200" y="114300"/>
            <a:ext cx="1270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752600" y="1790700"/>
            <a:ext cx="4114800" cy="1752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300"/>
              <a:t>A. Đất nước ổn định, bình </a:t>
            </a:r>
          </a:p>
          <a:p>
            <a:pPr algn="ctr">
              <a:spcBef>
                <a:spcPct val="0"/>
              </a:spcBef>
              <a:buFontTx/>
              <a:buNone/>
            </a:pPr>
            <a:r>
              <a:rPr lang="fr-FR" altLang="en-US" sz="2300"/>
              <a:t>yên, tính mạng và tài sản </a:t>
            </a:r>
          </a:p>
          <a:p>
            <a:pPr algn="ctr">
              <a:spcBef>
                <a:spcPct val="0"/>
              </a:spcBef>
              <a:buFontTx/>
              <a:buNone/>
            </a:pPr>
            <a:r>
              <a:rPr lang="fr-FR" altLang="en-US" sz="2300"/>
              <a:t>nhân dân được bảo vệ, xã </a:t>
            </a:r>
          </a:p>
          <a:p>
            <a:pPr algn="ctr">
              <a:spcBef>
                <a:spcPct val="0"/>
              </a:spcBef>
              <a:buFontTx/>
              <a:buNone/>
            </a:pPr>
            <a:r>
              <a:rPr lang="fr-FR" altLang="en-US" sz="2300"/>
              <a:t>hội không ngừng phát triển</a:t>
            </a:r>
            <a:endParaRPr lang="vi-VN" altLang="en-US" sz="2300"/>
          </a:p>
        </p:txBody>
      </p:sp>
      <p:sp>
        <p:nvSpPr>
          <p:cNvPr id="27" name="AutoShape 13"/>
          <p:cNvSpPr>
            <a:spLocks noChangeArrowheads="1"/>
          </p:cNvSpPr>
          <p:nvPr/>
        </p:nvSpPr>
        <p:spPr bwMode="auto">
          <a:xfrm>
            <a:off x="1752600" y="3810000"/>
            <a:ext cx="4114800" cy="1752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300"/>
              <a:t>C. Đất nước thanh bình, xã </a:t>
            </a:r>
          </a:p>
          <a:p>
            <a:pPr algn="ctr">
              <a:spcBef>
                <a:spcPct val="0"/>
              </a:spcBef>
              <a:buFontTx/>
              <a:buNone/>
            </a:pPr>
            <a:r>
              <a:rPr lang="fr-FR" altLang="en-US" sz="2300"/>
              <a:t>hội có trật tự kỷ cương, mọi</a:t>
            </a:r>
          </a:p>
          <a:p>
            <a:pPr algn="ctr">
              <a:spcBef>
                <a:spcPct val="0"/>
              </a:spcBef>
              <a:buFontTx/>
              <a:buNone/>
            </a:pPr>
            <a:r>
              <a:rPr lang="fr-FR" altLang="en-US" sz="2300"/>
              <a:t> người được an toàn, xã hội </a:t>
            </a:r>
          </a:p>
          <a:p>
            <a:pPr algn="ctr">
              <a:spcBef>
                <a:spcPct val="0"/>
              </a:spcBef>
              <a:buFontTx/>
              <a:buNone/>
            </a:pPr>
            <a:r>
              <a:rPr lang="fr-FR" altLang="en-US" sz="2300"/>
              <a:t>tồn tại và phát triển</a:t>
            </a:r>
            <a:endParaRPr lang="vi-VN" altLang="en-US" sz="2300"/>
          </a:p>
        </p:txBody>
      </p:sp>
      <p:pic>
        <p:nvPicPr>
          <p:cNvPr id="719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5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5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5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5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5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42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4226"/>
                </p:tgtEl>
              </p:cMediaNode>
            </p:audio>
            <p:seq concurrent="1" nextAc="seek">
              <p:cTn id="38" restart="whenNotActive" fill="hold" evtFilter="cancelBubble" nodeType="interactiveSeq">
                <p:stCondLst>
                  <p:cond evt="onClick" delay="0">
                    <p:tgtEl>
                      <p:spTgt spid="9423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423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4234"/>
                                        </p:tgtEl>
                                      </p:cBhvr>
                                    </p:animEffect>
                                    <p:set>
                                      <p:cBhvr>
                                        <p:cTn id="46"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4233"/>
                                        </p:tgtEl>
                                      </p:cBhvr>
                                    </p:animEffect>
                                    <p:set>
                                      <p:cBhvr>
                                        <p:cTn id="50"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4232"/>
                                        </p:tgtEl>
                                      </p:cBhvr>
                                    </p:animEffect>
                                    <p:set>
                                      <p:cBhvr>
                                        <p:cTn id="54"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4231"/>
                                        </p:tgtEl>
                                      </p:cBhvr>
                                    </p:animEffect>
                                    <p:set>
                                      <p:cBhvr>
                                        <p:cTn id="58"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4230"/>
                                        </p:tgtEl>
                                      </p:cBhvr>
                                    </p:animEffect>
                                    <p:set>
                                      <p:cBhvr>
                                        <p:cTn id="62"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4229"/>
                                        </p:tgtEl>
                                      </p:cBhvr>
                                    </p:animEffect>
                                    <p:set>
                                      <p:cBhvr>
                                        <p:cTn id="66"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4227"/>
                                        </p:tgtEl>
                                      </p:cBhvr>
                                    </p:animEffect>
                                    <p:set>
                                      <p:cBhvr>
                                        <p:cTn id="70"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4210"/>
                                        </p:tgtEl>
                                      </p:cBhvr>
                                    </p:animEffect>
                                    <p:set>
                                      <p:cBhvr>
                                        <p:cTn id="74"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p:cNvSpPr>
            <a:spLocks noChangeArrowheads="1"/>
          </p:cNvSpPr>
          <p:nvPr/>
        </p:nvSpPr>
        <p:spPr bwMode="auto">
          <a:xfrm>
            <a:off x="62484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05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883276"/>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19400" y="1208088"/>
            <a:ext cx="7620000"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300" i="1"/>
              <a:t>Việc xác lập cơ chế chính sách, bảo đảm ngân sách cho phát triển kinh tế - xã hội với tăng cường củng cố quốc phòng - an ninh cần được xây dựng theo quan điểm:</a:t>
            </a:r>
          </a:p>
        </p:txBody>
      </p:sp>
      <p:sp>
        <p:nvSpPr>
          <p:cNvPr id="65541" name="AutoShape 5"/>
          <p:cNvSpPr>
            <a:spLocks noChangeArrowheads="1"/>
          </p:cNvSpPr>
          <p:nvPr/>
        </p:nvSpPr>
        <p:spPr bwMode="auto">
          <a:xfrm>
            <a:off x="1878014" y="2713038"/>
            <a:ext cx="4294187" cy="14017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Quốc phòng toàn dân, </a:t>
            </a:r>
          </a:p>
          <a:p>
            <a:pPr algn="ctr">
              <a:spcBef>
                <a:spcPct val="0"/>
              </a:spcBef>
              <a:buFontTx/>
              <a:buNone/>
            </a:pPr>
            <a:r>
              <a:rPr lang="en-US" altLang="en-US" sz="2400"/>
              <a:t>an ninh nhân dân</a:t>
            </a:r>
          </a:p>
        </p:txBody>
      </p:sp>
      <p:sp>
        <p:nvSpPr>
          <p:cNvPr id="65546" name="AutoShape 10"/>
          <p:cNvSpPr>
            <a:spLocks noChangeArrowheads="1"/>
          </p:cNvSpPr>
          <p:nvPr/>
        </p:nvSpPr>
        <p:spPr bwMode="auto">
          <a:xfrm>
            <a:off x="6324600" y="2713038"/>
            <a:ext cx="4114800" cy="14017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a:t> B. Chiến tranh nhân dân, </a:t>
            </a:r>
          </a:p>
          <a:p>
            <a:pPr algn="ctr">
              <a:buFontTx/>
              <a:buNone/>
            </a:pPr>
            <a:r>
              <a:rPr lang="en-US" altLang="en-US" sz="2400"/>
              <a:t>an ninh Tổ quốc</a:t>
            </a:r>
            <a:endParaRPr lang="en-US" altLang="en-US" sz="2200" b="1"/>
          </a:p>
        </p:txBody>
      </p:sp>
      <p:sp>
        <p:nvSpPr>
          <p:cNvPr id="62472" name="Text Box 16"/>
          <p:cNvSpPr txBox="1">
            <a:spLocks noChangeArrowheads="1"/>
          </p:cNvSpPr>
          <p:nvPr/>
        </p:nvSpPr>
        <p:spPr bwMode="auto">
          <a:xfrm>
            <a:off x="1598614" y="11430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56</a:t>
            </a:r>
          </a:p>
        </p:txBody>
      </p:sp>
      <p:pic>
        <p:nvPicPr>
          <p:cNvPr id="1106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1" name="Oval 19"/>
          <p:cNvSpPr>
            <a:spLocks noChangeArrowheads="1"/>
          </p:cNvSpPr>
          <p:nvPr/>
        </p:nvSpPr>
        <p:spPr bwMode="auto">
          <a:xfrm>
            <a:off x="6248400" y="6165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247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26613" y="60848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p:cNvSpPr>
            <a:spLocks noChangeArrowheads="1"/>
          </p:cNvSpPr>
          <p:nvPr/>
        </p:nvSpPr>
        <p:spPr bwMode="auto">
          <a:xfrm>
            <a:off x="62484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0614" name="Oval 22"/>
          <p:cNvSpPr>
            <a:spLocks noChangeArrowheads="1"/>
          </p:cNvSpPr>
          <p:nvPr/>
        </p:nvSpPr>
        <p:spPr bwMode="auto">
          <a:xfrm>
            <a:off x="6259513"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0615" name="Oval 23"/>
          <p:cNvSpPr>
            <a:spLocks noChangeArrowheads="1"/>
          </p:cNvSpPr>
          <p:nvPr/>
        </p:nvSpPr>
        <p:spPr bwMode="auto">
          <a:xfrm>
            <a:off x="624840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0616" name="Oval 24"/>
          <p:cNvSpPr>
            <a:spLocks noChangeArrowheads="1"/>
          </p:cNvSpPr>
          <p:nvPr/>
        </p:nvSpPr>
        <p:spPr bwMode="auto">
          <a:xfrm>
            <a:off x="62738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0617" name="Oval 25"/>
          <p:cNvSpPr>
            <a:spLocks noChangeArrowheads="1"/>
          </p:cNvSpPr>
          <p:nvPr/>
        </p:nvSpPr>
        <p:spPr bwMode="auto">
          <a:xfrm>
            <a:off x="6249988"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0618" name="Oval 26"/>
          <p:cNvSpPr>
            <a:spLocks noChangeArrowheads="1"/>
          </p:cNvSpPr>
          <p:nvPr/>
        </p:nvSpPr>
        <p:spPr bwMode="auto">
          <a:xfrm>
            <a:off x="6273800" y="61737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0619" name="Text Box 27"/>
          <p:cNvSpPr txBox="1">
            <a:spLocks noChangeArrowheads="1"/>
          </p:cNvSpPr>
          <p:nvPr/>
        </p:nvSpPr>
        <p:spPr bwMode="auto">
          <a:xfrm>
            <a:off x="4876800" y="62626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0620" name="Text Box 28"/>
          <p:cNvSpPr txBox="1">
            <a:spLocks noChangeArrowheads="1"/>
          </p:cNvSpPr>
          <p:nvPr/>
        </p:nvSpPr>
        <p:spPr bwMode="auto">
          <a:xfrm>
            <a:off x="60960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248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5" name="Text Box 69"/>
          <p:cNvSpPr txBox="1">
            <a:spLocks noChangeArrowheads="1"/>
          </p:cNvSpPr>
          <p:nvPr/>
        </p:nvSpPr>
        <p:spPr bwMode="auto">
          <a:xfrm>
            <a:off x="2057400" y="758826"/>
            <a:ext cx="8039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1"/>
            <a:ext cx="1219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785938" y="4419601"/>
            <a:ext cx="4267200" cy="13747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Quốc phòng luôn gắn liền</a:t>
            </a:r>
          </a:p>
          <a:p>
            <a:pPr algn="ctr">
              <a:spcBef>
                <a:spcPct val="0"/>
              </a:spcBef>
              <a:buFontTx/>
              <a:buNone/>
            </a:pPr>
            <a:r>
              <a:rPr lang="en-US" altLang="en-US" sz="2400"/>
              <a:t> với an ninh</a:t>
            </a:r>
            <a:endParaRPr lang="vi-VN" altLang="en-US" sz="2200" b="1"/>
          </a:p>
        </p:txBody>
      </p:sp>
      <p:sp>
        <p:nvSpPr>
          <p:cNvPr id="28" name="AutoShape 10"/>
          <p:cNvSpPr>
            <a:spLocks noChangeArrowheads="1"/>
          </p:cNvSpPr>
          <p:nvPr/>
        </p:nvSpPr>
        <p:spPr bwMode="auto">
          <a:xfrm>
            <a:off x="6324600" y="4419601"/>
            <a:ext cx="4114800" cy="1336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An ninh quốc gia, </a:t>
            </a:r>
          </a:p>
          <a:p>
            <a:pPr algn="ctr">
              <a:spcBef>
                <a:spcPct val="0"/>
              </a:spcBef>
              <a:buFontTx/>
              <a:buNone/>
            </a:pPr>
            <a:r>
              <a:rPr lang="en-US" altLang="en-US" sz="2400"/>
              <a:t>quốc phòng toàn quốc</a:t>
            </a:r>
            <a:endParaRPr lang="vi-VN" altLang="en-US" sz="2200" b="1"/>
          </a:p>
        </p:txBody>
      </p:sp>
      <p:pic>
        <p:nvPicPr>
          <p:cNvPr id="6249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0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0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70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0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80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059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0610"/>
                </p:tgtEl>
              </p:cMediaNode>
            </p:audio>
            <p:seq concurrent="1" nextAc="seek">
              <p:cTn id="38" restart="whenNotActive" fill="hold" evtFilter="cancelBubble" nodeType="interactiveSeq">
                <p:stCondLst>
                  <p:cond evt="onClick" delay="0">
                    <p:tgtEl>
                      <p:spTgt spid="11061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062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0618"/>
                                        </p:tgtEl>
                                      </p:cBhvr>
                                    </p:animEffect>
                                    <p:set>
                                      <p:cBhvr>
                                        <p:cTn id="46"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0617"/>
                                        </p:tgtEl>
                                      </p:cBhvr>
                                    </p:animEffect>
                                    <p:set>
                                      <p:cBhvr>
                                        <p:cTn id="50"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0616"/>
                                        </p:tgtEl>
                                      </p:cBhvr>
                                    </p:animEffect>
                                    <p:set>
                                      <p:cBhvr>
                                        <p:cTn id="54"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0615"/>
                                        </p:tgtEl>
                                      </p:cBhvr>
                                    </p:animEffect>
                                    <p:set>
                                      <p:cBhvr>
                                        <p:cTn id="58"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0614"/>
                                        </p:tgtEl>
                                      </p:cBhvr>
                                    </p:animEffect>
                                    <p:set>
                                      <p:cBhvr>
                                        <p:cTn id="62"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0613"/>
                                        </p:tgtEl>
                                      </p:cBhvr>
                                    </p:animEffect>
                                    <p:set>
                                      <p:cBhvr>
                                        <p:cTn id="66"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0611"/>
                                        </p:tgtEl>
                                      </p:cBhvr>
                                    </p:animEffect>
                                    <p:set>
                                      <p:cBhvr>
                                        <p:cTn id="70"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0594"/>
                                        </p:tgtEl>
                                      </p:cBhvr>
                                    </p:animEffect>
                                    <p:set>
                                      <p:cBhvr>
                                        <p:cTn id="74"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Oval 2"/>
          <p:cNvSpPr>
            <a:spLocks noChangeArrowheads="1"/>
          </p:cNvSpPr>
          <p:nvPr/>
        </p:nvSpPr>
        <p:spPr bwMode="auto">
          <a:xfrm>
            <a:off x="61642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16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133600" y="12906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i="1"/>
              <a:t>Vùng kinh tế trọng điểm của nước ta thường:</a:t>
            </a:r>
            <a:endParaRPr lang="en-US" altLang="en-US" sz="2200" b="1" i="1"/>
          </a:p>
        </p:txBody>
      </p:sp>
      <p:sp>
        <p:nvSpPr>
          <p:cNvPr id="65541" name="AutoShape 5"/>
          <p:cNvSpPr>
            <a:spLocks noChangeArrowheads="1"/>
          </p:cNvSpPr>
          <p:nvPr/>
        </p:nvSpPr>
        <p:spPr bwMode="auto">
          <a:xfrm>
            <a:off x="6362700" y="3962400"/>
            <a:ext cx="3689350"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Nằm</a:t>
            </a: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a:t>
            </a:r>
          </a:p>
          <a:p>
            <a:pPr algn="ctr">
              <a:defRPr/>
            </a:pP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p>
          <a:p>
            <a:pPr algn="ctr">
              <a:defRPr/>
            </a:pPr>
            <a:r>
              <a:rPr lang="en-US" sz="2400" dirty="0">
                <a:solidFill>
                  <a:schemeClr val="tx1"/>
                </a:solidFill>
              </a:rPr>
              <a:t>then </a:t>
            </a:r>
            <a:r>
              <a:rPr lang="en-US" sz="2400" dirty="0" err="1">
                <a:solidFill>
                  <a:schemeClr val="tx1"/>
                </a:solidFill>
              </a:rPr>
              <a:t>chốt</a:t>
            </a:r>
            <a:endParaRPr lang="en-US" sz="2400" dirty="0">
              <a:solidFill>
                <a:schemeClr val="tx1"/>
              </a:solidFill>
            </a:endParaRPr>
          </a:p>
        </p:txBody>
      </p:sp>
      <p:sp>
        <p:nvSpPr>
          <p:cNvPr id="65546" name="AutoShape 10"/>
          <p:cNvSpPr>
            <a:spLocks noChangeArrowheads="1"/>
          </p:cNvSpPr>
          <p:nvPr/>
        </p:nvSpPr>
        <p:spPr bwMode="auto">
          <a:xfrm>
            <a:off x="2286000" y="2286000"/>
            <a:ext cx="3581400" cy="1341438"/>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Không</a:t>
            </a:r>
            <a:r>
              <a:rPr lang="en-US" sz="2400" dirty="0">
                <a:solidFill>
                  <a:schemeClr val="tx1"/>
                </a:solidFill>
              </a:rPr>
              <a:t> </a:t>
            </a:r>
            <a:r>
              <a:rPr lang="en-US" sz="2400" dirty="0" err="1">
                <a:solidFill>
                  <a:schemeClr val="tx1"/>
                </a:solidFill>
              </a:rPr>
              <a:t>thuộc</a:t>
            </a:r>
            <a:r>
              <a:rPr lang="en-US" sz="2400" dirty="0">
                <a:solidFill>
                  <a:schemeClr val="tx1"/>
                </a:solidFill>
              </a:rPr>
              <a:t> </a:t>
            </a:r>
            <a:r>
              <a:rPr lang="en-US" sz="2400" dirty="0" err="1">
                <a:solidFill>
                  <a:schemeClr val="tx1"/>
                </a:solidFill>
              </a:rPr>
              <a:t>khu</a:t>
            </a:r>
            <a:r>
              <a:rPr lang="en-US" sz="2400" dirty="0">
                <a:solidFill>
                  <a:schemeClr val="tx1"/>
                </a:solidFill>
              </a:rPr>
              <a:t> </a:t>
            </a:r>
          </a:p>
          <a:p>
            <a:pPr algn="ctr">
              <a:defRPr/>
            </a:pPr>
            <a:r>
              <a:rPr lang="en-US" sz="2400" dirty="0" err="1">
                <a:solidFill>
                  <a:schemeClr val="tx1"/>
                </a:solidFill>
              </a:rPr>
              <a:t>vực</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phòng</a:t>
            </a:r>
            <a:r>
              <a:rPr lang="en-US" sz="2400" dirty="0">
                <a:solidFill>
                  <a:schemeClr val="tx1"/>
                </a:solidFill>
              </a:rPr>
              <a:t> </a:t>
            </a:r>
          </a:p>
          <a:p>
            <a:pPr algn="ctr">
              <a:defRPr/>
            </a:pPr>
            <a:r>
              <a:rPr lang="en-US" sz="2400" dirty="0" err="1">
                <a:solidFill>
                  <a:schemeClr val="tx1"/>
                </a:solidFill>
              </a:rPr>
              <a:t>thủ</a:t>
            </a:r>
            <a:r>
              <a:rPr lang="en-US" sz="2400" dirty="0">
                <a:solidFill>
                  <a:schemeClr val="tx1"/>
                </a:solidFill>
              </a:rPr>
              <a:t> then </a:t>
            </a:r>
            <a:r>
              <a:rPr lang="en-US" sz="2400" dirty="0" err="1">
                <a:solidFill>
                  <a:schemeClr val="tx1"/>
                </a:solidFill>
              </a:rPr>
              <a:t>chốt</a:t>
            </a:r>
            <a:endParaRPr lang="en-US" sz="2400" b="1" dirty="0">
              <a:solidFill>
                <a:schemeClr val="tx1"/>
              </a:solidFill>
            </a:endParaRPr>
          </a:p>
        </p:txBody>
      </p:sp>
      <p:sp>
        <p:nvSpPr>
          <p:cNvPr id="63496" name="Text Box 16"/>
          <p:cNvSpPr txBox="1">
            <a:spLocks noChangeArrowheads="1"/>
          </p:cNvSpPr>
          <p:nvPr/>
        </p:nvSpPr>
        <p:spPr bwMode="auto">
          <a:xfrm>
            <a:off x="1524000" y="1355726"/>
            <a:ext cx="118745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57</a:t>
            </a:r>
          </a:p>
        </p:txBody>
      </p:sp>
      <p:pic>
        <p:nvPicPr>
          <p:cNvPr id="1116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5" name="Oval 19"/>
          <p:cNvSpPr>
            <a:spLocks noChangeArrowheads="1"/>
          </p:cNvSpPr>
          <p:nvPr/>
        </p:nvSpPr>
        <p:spPr bwMode="auto">
          <a:xfrm>
            <a:off x="61722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349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774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p:cNvSpPr>
            <a:spLocks noChangeArrowheads="1"/>
          </p:cNvSpPr>
          <p:nvPr/>
        </p:nvSpPr>
        <p:spPr bwMode="auto">
          <a:xfrm>
            <a:off x="61642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1638" name="Oval 22"/>
          <p:cNvSpPr>
            <a:spLocks noChangeArrowheads="1"/>
          </p:cNvSpPr>
          <p:nvPr/>
        </p:nvSpPr>
        <p:spPr bwMode="auto">
          <a:xfrm>
            <a:off x="6178550" y="60166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1639" name="Oval 23"/>
          <p:cNvSpPr>
            <a:spLocks noChangeArrowheads="1"/>
          </p:cNvSpPr>
          <p:nvPr/>
        </p:nvSpPr>
        <p:spPr bwMode="auto">
          <a:xfrm>
            <a:off x="61722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1640" name="Oval 24"/>
          <p:cNvSpPr>
            <a:spLocks noChangeArrowheads="1"/>
          </p:cNvSpPr>
          <p:nvPr/>
        </p:nvSpPr>
        <p:spPr bwMode="auto">
          <a:xfrm>
            <a:off x="617220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1641" name="Oval 25"/>
          <p:cNvSpPr>
            <a:spLocks noChangeArrowheads="1"/>
          </p:cNvSpPr>
          <p:nvPr/>
        </p:nvSpPr>
        <p:spPr bwMode="auto">
          <a:xfrm>
            <a:off x="6178550"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1642" name="Oval 26"/>
          <p:cNvSpPr>
            <a:spLocks noChangeArrowheads="1"/>
          </p:cNvSpPr>
          <p:nvPr/>
        </p:nvSpPr>
        <p:spPr bwMode="auto">
          <a:xfrm>
            <a:off x="61642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1643" name="Text Box 27"/>
          <p:cNvSpPr txBox="1">
            <a:spLocks noChangeArrowheads="1"/>
          </p:cNvSpPr>
          <p:nvPr/>
        </p:nvSpPr>
        <p:spPr bwMode="auto">
          <a:xfrm>
            <a:off x="4876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1644" name="Text Box 28"/>
          <p:cNvSpPr txBox="1">
            <a:spLocks noChangeArrowheads="1"/>
          </p:cNvSpPr>
          <p:nvPr/>
        </p:nvSpPr>
        <p:spPr bwMode="auto">
          <a:xfrm>
            <a:off x="5943600" y="5997576"/>
            <a:ext cx="9144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350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9" name="Text Box 69"/>
          <p:cNvSpPr txBox="1">
            <a:spLocks noChangeArrowheads="1"/>
          </p:cNvSpPr>
          <p:nvPr/>
        </p:nvSpPr>
        <p:spPr bwMode="auto">
          <a:xfrm>
            <a:off x="2057400" y="758826"/>
            <a:ext cx="792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36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1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1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2286000" y="3962400"/>
            <a:ext cx="3581400" cy="12954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Nằm</a:t>
            </a:r>
            <a:r>
              <a:rPr lang="en-US" sz="2400" dirty="0">
                <a:solidFill>
                  <a:schemeClr val="tx1"/>
                </a:solidFill>
              </a:rPr>
              <a:t> </a:t>
            </a:r>
            <a:r>
              <a:rPr lang="en-US" sz="2400" dirty="0" err="1">
                <a:solidFill>
                  <a:schemeClr val="tx1"/>
                </a:solidFill>
              </a:rPr>
              <a:t>ngoài</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phòng</a:t>
            </a:r>
            <a:r>
              <a:rPr lang="en-US" sz="2400" dirty="0">
                <a:solidFill>
                  <a:schemeClr val="tx1"/>
                </a:solidFill>
              </a:rPr>
              <a:t> </a:t>
            </a:r>
            <a:r>
              <a:rPr lang="en-US" sz="2400" dirty="0" err="1">
                <a:solidFill>
                  <a:schemeClr val="tx1"/>
                </a:solidFill>
              </a:rPr>
              <a:t>thủ</a:t>
            </a:r>
            <a:r>
              <a:rPr lang="en-US" sz="2400" dirty="0">
                <a:solidFill>
                  <a:schemeClr val="tx1"/>
                </a:solidFill>
              </a:rPr>
              <a:t> </a:t>
            </a:r>
          </a:p>
          <a:p>
            <a:pPr algn="ctr">
              <a:defRPr/>
            </a:pPr>
            <a:r>
              <a:rPr lang="en-US" sz="2400" dirty="0" err="1">
                <a:solidFill>
                  <a:schemeClr val="tx1"/>
                </a:solidFill>
              </a:rPr>
              <a:t>cơ</a:t>
            </a:r>
            <a:r>
              <a:rPr lang="en-US" sz="2400" dirty="0">
                <a:solidFill>
                  <a:schemeClr val="tx1"/>
                </a:solidFill>
              </a:rPr>
              <a:t> </a:t>
            </a:r>
            <a:r>
              <a:rPr lang="en-US" sz="2400" dirty="0" err="1">
                <a:solidFill>
                  <a:schemeClr val="tx1"/>
                </a:solidFill>
              </a:rPr>
              <a:t>động</a:t>
            </a:r>
            <a:endParaRPr lang="en-US" sz="2400" b="1" dirty="0">
              <a:solidFill>
                <a:schemeClr val="tx1"/>
              </a:solidFill>
            </a:endParaRPr>
          </a:p>
        </p:txBody>
      </p:sp>
      <p:sp>
        <p:nvSpPr>
          <p:cNvPr id="27" name="AutoShape 10"/>
          <p:cNvSpPr>
            <a:spLocks noChangeArrowheads="1"/>
          </p:cNvSpPr>
          <p:nvPr/>
        </p:nvSpPr>
        <p:spPr bwMode="auto">
          <a:xfrm>
            <a:off x="6362700" y="2286000"/>
            <a:ext cx="3689350" cy="1341438"/>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Thuộc</a:t>
            </a:r>
            <a:r>
              <a:rPr lang="en-US" sz="2400" dirty="0">
                <a:solidFill>
                  <a:schemeClr val="tx1"/>
                </a:solidFill>
              </a:rPr>
              <a:t> </a:t>
            </a:r>
            <a:r>
              <a:rPr lang="en-US" sz="2400" dirty="0" err="1">
                <a:solidFill>
                  <a:schemeClr val="tx1"/>
                </a:solidFill>
              </a:rPr>
              <a:t>vùng</a:t>
            </a:r>
            <a:r>
              <a:rPr lang="en-US" sz="2400" dirty="0">
                <a:solidFill>
                  <a:schemeClr val="tx1"/>
                </a:solidFill>
              </a:rPr>
              <a:t> </a:t>
            </a:r>
            <a:r>
              <a:rPr lang="en-US" sz="2400" dirty="0" err="1">
                <a:solidFill>
                  <a:schemeClr val="tx1"/>
                </a:solidFill>
              </a:rPr>
              <a:t>phòng</a:t>
            </a:r>
            <a:r>
              <a:rPr lang="en-US" sz="2400" dirty="0">
                <a:solidFill>
                  <a:schemeClr val="tx1"/>
                </a:solidFill>
              </a:rPr>
              <a:t> </a:t>
            </a:r>
          </a:p>
          <a:p>
            <a:pPr algn="ctr">
              <a:defRPr/>
            </a:pPr>
            <a:r>
              <a:rPr lang="en-US" sz="2400" dirty="0" err="1">
                <a:solidFill>
                  <a:schemeClr val="tx1"/>
                </a:solidFill>
              </a:rPr>
              <a:t>thủ</a:t>
            </a:r>
            <a:r>
              <a:rPr lang="en-US" sz="2400" dirty="0">
                <a:solidFill>
                  <a:schemeClr val="tx1"/>
                </a:solidFill>
              </a:rPr>
              <a:t> then </a:t>
            </a:r>
            <a:r>
              <a:rPr lang="en-US" sz="2400" dirty="0" err="1">
                <a:solidFill>
                  <a:schemeClr val="tx1"/>
                </a:solidFill>
              </a:rPr>
              <a:t>chốt</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vực</a:t>
            </a:r>
            <a:r>
              <a:rPr lang="en-US" sz="2400" dirty="0">
                <a:solidFill>
                  <a:schemeClr val="tx1"/>
                </a:solidFill>
              </a:rPr>
              <a:t> </a:t>
            </a:r>
          </a:p>
          <a:p>
            <a:pPr algn="ctr">
              <a:defRPr/>
            </a:pPr>
            <a:r>
              <a:rPr lang="en-US" sz="2400" dirty="0" err="1">
                <a:solidFill>
                  <a:schemeClr val="tx1"/>
                </a:solidFill>
              </a:rPr>
              <a:t>phòng</a:t>
            </a:r>
            <a:r>
              <a:rPr lang="en-US" sz="2400" dirty="0">
                <a:solidFill>
                  <a:schemeClr val="tx1"/>
                </a:solidFill>
              </a:rPr>
              <a:t> </a:t>
            </a:r>
            <a:r>
              <a:rPr lang="en-US" sz="2400" dirty="0" err="1">
                <a:solidFill>
                  <a:schemeClr val="tx1"/>
                </a:solidFill>
              </a:rPr>
              <a:t>thủ</a:t>
            </a:r>
            <a:endParaRPr lang="en-US" sz="2400" b="1" dirty="0">
              <a:solidFill>
                <a:schemeClr val="tx1"/>
              </a:solidFill>
            </a:endParaRPr>
          </a:p>
        </p:txBody>
      </p:sp>
      <p:pic>
        <p:nvPicPr>
          <p:cNvPr id="6351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4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3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4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44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16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16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1634"/>
                </p:tgtEl>
              </p:cMediaNode>
            </p:audio>
            <p:seq concurrent="1" nextAc="seek">
              <p:cTn id="38" restart="whenNotActive" fill="hold" evtFilter="cancelBubble" nodeType="interactiveSeq">
                <p:stCondLst>
                  <p:cond evt="onClick" delay="0">
                    <p:tgtEl>
                      <p:spTgt spid="11164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164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1642"/>
                                        </p:tgtEl>
                                      </p:cBhvr>
                                    </p:animEffect>
                                    <p:set>
                                      <p:cBhvr>
                                        <p:cTn id="46" dur="1" fill="hold">
                                          <p:stCondLst>
                                            <p:cond delay="499"/>
                                          </p:stCondLst>
                                        </p:cTn>
                                        <p:tgtEl>
                                          <p:spTgt spid="11164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1641"/>
                                        </p:tgtEl>
                                      </p:cBhvr>
                                    </p:animEffect>
                                    <p:set>
                                      <p:cBhvr>
                                        <p:cTn id="50" dur="1" fill="hold">
                                          <p:stCondLst>
                                            <p:cond delay="499"/>
                                          </p:stCondLst>
                                        </p:cTn>
                                        <p:tgtEl>
                                          <p:spTgt spid="11164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1640"/>
                                        </p:tgtEl>
                                      </p:cBhvr>
                                    </p:animEffect>
                                    <p:set>
                                      <p:cBhvr>
                                        <p:cTn id="54" dur="1" fill="hold">
                                          <p:stCondLst>
                                            <p:cond delay="499"/>
                                          </p:stCondLst>
                                        </p:cTn>
                                        <p:tgtEl>
                                          <p:spTgt spid="11164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1639"/>
                                        </p:tgtEl>
                                      </p:cBhvr>
                                    </p:animEffect>
                                    <p:set>
                                      <p:cBhvr>
                                        <p:cTn id="58" dur="1" fill="hold">
                                          <p:stCondLst>
                                            <p:cond delay="499"/>
                                          </p:stCondLst>
                                        </p:cTn>
                                        <p:tgtEl>
                                          <p:spTgt spid="1116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1638"/>
                                        </p:tgtEl>
                                      </p:cBhvr>
                                    </p:animEffect>
                                    <p:set>
                                      <p:cBhvr>
                                        <p:cTn id="62" dur="1" fill="hold">
                                          <p:stCondLst>
                                            <p:cond delay="499"/>
                                          </p:stCondLst>
                                        </p:cTn>
                                        <p:tgtEl>
                                          <p:spTgt spid="11163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1637"/>
                                        </p:tgtEl>
                                      </p:cBhvr>
                                    </p:animEffect>
                                    <p:set>
                                      <p:cBhvr>
                                        <p:cTn id="66" dur="1" fill="hold">
                                          <p:stCondLst>
                                            <p:cond delay="499"/>
                                          </p:stCondLst>
                                        </p:cTn>
                                        <p:tgtEl>
                                          <p:spTgt spid="11163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1635"/>
                                        </p:tgtEl>
                                      </p:cBhvr>
                                    </p:animEffect>
                                    <p:set>
                                      <p:cBhvr>
                                        <p:cTn id="70" dur="1" fill="hold">
                                          <p:stCondLst>
                                            <p:cond delay="499"/>
                                          </p:stCondLst>
                                        </p:cTn>
                                        <p:tgtEl>
                                          <p:spTgt spid="11163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1618"/>
                                        </p:tgtEl>
                                      </p:cBhvr>
                                    </p:animEffect>
                                    <p:set>
                                      <p:cBhvr>
                                        <p:cTn id="74" dur="1" fill="hold">
                                          <p:stCondLst>
                                            <p:cond delay="499"/>
                                          </p:stCondLst>
                                        </p:cTn>
                                        <p:tgtEl>
                                          <p:spTgt spid="11161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1643"/>
                  </p:tgtEl>
                </p:cond>
              </p:nextCondLst>
            </p:seq>
          </p:childTnLst>
        </p:cTn>
      </p:par>
    </p:tnLst>
    <p:bldLst>
      <p:bldP spid="111618" grpId="0" animBg="1"/>
      <p:bldP spid="65540" grpId="0"/>
      <p:bldP spid="65541" grpId="0" animBg="1"/>
      <p:bldP spid="65541" grpId="1" animBg="1"/>
      <p:bldP spid="65546" grpId="0" animBg="1"/>
      <p:bldP spid="111635" grpId="0" animBg="1"/>
      <p:bldP spid="111637" grpId="0" animBg="1"/>
      <p:bldP spid="111638" grpId="0" animBg="1"/>
      <p:bldP spid="111639" grpId="0" animBg="1"/>
      <p:bldP spid="111640" grpId="0" animBg="1"/>
      <p:bldP spid="111641" grpId="0" animBg="1"/>
      <p:bldP spid="111642" grpId="0" animBg="1"/>
      <p:bldP spid="111644" grpId="0" animBg="1"/>
      <p:bldP spid="26" grpId="0" animBg="1"/>
      <p:bldP spid="27"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Oval 2"/>
          <p:cNvSpPr>
            <a:spLocks noChangeArrowheads="1"/>
          </p:cNvSpPr>
          <p:nvPr/>
        </p:nvSpPr>
        <p:spPr bwMode="auto">
          <a:xfrm>
            <a:off x="624046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264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0" y="5788026"/>
            <a:ext cx="9985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667000" y="1143000"/>
            <a:ext cx="7493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 an ninh trong công nghiệp phải tập trung một số:</a:t>
            </a:r>
          </a:p>
        </p:txBody>
      </p:sp>
      <p:sp>
        <p:nvSpPr>
          <p:cNvPr id="65541" name="AutoShape 5"/>
          <p:cNvSpPr>
            <a:spLocks noChangeArrowheads="1"/>
          </p:cNvSpPr>
          <p:nvPr/>
        </p:nvSpPr>
        <p:spPr bwMode="auto">
          <a:xfrm>
            <a:off x="6057900" y="2590800"/>
            <a:ext cx="42291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Ngành công nghiệp</a:t>
            </a:r>
          </a:p>
          <a:p>
            <a:pPr algn="ctr">
              <a:spcBef>
                <a:spcPct val="0"/>
              </a:spcBef>
              <a:buFontTx/>
              <a:buNone/>
            </a:pPr>
            <a:r>
              <a:rPr lang="en-US" altLang="en-US" sz="2400"/>
              <a:t> liên quan đến quốc phòng, </a:t>
            </a:r>
          </a:p>
          <a:p>
            <a:pPr algn="ctr">
              <a:spcBef>
                <a:spcPct val="0"/>
              </a:spcBef>
              <a:buFontTx/>
              <a:buNone/>
            </a:pPr>
            <a:r>
              <a:rPr lang="en-US" altLang="en-US" sz="2400"/>
              <a:t>an ninh</a:t>
            </a:r>
          </a:p>
        </p:txBody>
      </p:sp>
      <p:sp>
        <p:nvSpPr>
          <p:cNvPr id="65546" name="AutoShape 10"/>
          <p:cNvSpPr>
            <a:spLocks noChangeArrowheads="1"/>
          </p:cNvSpPr>
          <p:nvPr/>
        </p:nvSpPr>
        <p:spPr bwMode="auto">
          <a:xfrm>
            <a:off x="1727200" y="2590800"/>
            <a:ext cx="41402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Nhà máy chuyên sản </a:t>
            </a:r>
          </a:p>
          <a:p>
            <a:pPr algn="ctr">
              <a:spcBef>
                <a:spcPct val="0"/>
              </a:spcBef>
              <a:buFontTx/>
              <a:buNone/>
            </a:pPr>
            <a:r>
              <a:rPr lang="en-US" altLang="en-US" sz="2400"/>
              <a:t>Xuất phục vụ quốc phòng, </a:t>
            </a:r>
          </a:p>
          <a:p>
            <a:pPr algn="ctr">
              <a:spcBef>
                <a:spcPct val="0"/>
              </a:spcBef>
              <a:buFontTx/>
              <a:buNone/>
            </a:pPr>
            <a:r>
              <a:rPr lang="en-US" altLang="en-US" sz="2400"/>
              <a:t>an ninh</a:t>
            </a:r>
            <a:endParaRPr lang="vi-VN" altLang="en-US" sz="2100" b="1"/>
          </a:p>
        </p:txBody>
      </p:sp>
      <p:sp>
        <p:nvSpPr>
          <p:cNvPr id="64520" name="Text Box 16"/>
          <p:cNvSpPr txBox="1">
            <a:spLocks noChangeArrowheads="1"/>
          </p:cNvSpPr>
          <p:nvPr/>
        </p:nvSpPr>
        <p:spPr bwMode="auto">
          <a:xfrm>
            <a:off x="1558926" y="11430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58</a:t>
            </a:r>
          </a:p>
        </p:txBody>
      </p:sp>
      <p:pic>
        <p:nvPicPr>
          <p:cNvPr id="11265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59" name="Oval 19"/>
          <p:cNvSpPr>
            <a:spLocks noChangeArrowheads="1"/>
          </p:cNvSpPr>
          <p:nvPr/>
        </p:nvSpPr>
        <p:spPr bwMode="auto">
          <a:xfrm>
            <a:off x="62357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452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p:cNvSpPr>
            <a:spLocks noChangeArrowheads="1"/>
          </p:cNvSpPr>
          <p:nvPr/>
        </p:nvSpPr>
        <p:spPr bwMode="auto">
          <a:xfrm>
            <a:off x="6235700"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2662" name="Oval 22"/>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2663" name="Oval 23"/>
          <p:cNvSpPr>
            <a:spLocks noChangeArrowheads="1"/>
          </p:cNvSpPr>
          <p:nvPr/>
        </p:nvSpPr>
        <p:spPr bwMode="auto">
          <a:xfrm>
            <a:off x="6235700"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2664" name="Oval 24"/>
          <p:cNvSpPr>
            <a:spLocks noChangeArrowheads="1"/>
          </p:cNvSpPr>
          <p:nvPr/>
        </p:nvSpPr>
        <p:spPr bwMode="auto">
          <a:xfrm>
            <a:off x="62357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2665" name="Oval 25"/>
          <p:cNvSpPr>
            <a:spLocks noChangeArrowheads="1"/>
          </p:cNvSpPr>
          <p:nvPr/>
        </p:nvSpPr>
        <p:spPr bwMode="auto">
          <a:xfrm>
            <a:off x="6248400" y="609123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2666" name="Oval 26"/>
          <p:cNvSpPr>
            <a:spLocks noChangeArrowheads="1"/>
          </p:cNvSpPr>
          <p:nvPr/>
        </p:nvSpPr>
        <p:spPr bwMode="auto">
          <a:xfrm>
            <a:off x="6235700" y="61102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2667" name="Text Box 27"/>
          <p:cNvSpPr txBox="1">
            <a:spLocks noChangeArrowheads="1"/>
          </p:cNvSpPr>
          <p:nvPr/>
        </p:nvSpPr>
        <p:spPr bwMode="auto">
          <a:xfrm>
            <a:off x="48006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2668" name="Text Box 28"/>
          <p:cNvSpPr txBox="1">
            <a:spLocks noChangeArrowheads="1"/>
          </p:cNvSpPr>
          <p:nvPr/>
        </p:nvSpPr>
        <p:spPr bwMode="auto">
          <a:xfrm>
            <a:off x="6019800" y="5997576"/>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453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3"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762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727200" y="4343400"/>
            <a:ext cx="41402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Ngành công nghiệp có </a:t>
            </a:r>
          </a:p>
          <a:p>
            <a:pPr algn="ctr">
              <a:spcBef>
                <a:spcPct val="0"/>
              </a:spcBef>
              <a:buFontTx/>
              <a:buNone/>
            </a:pPr>
            <a:r>
              <a:rPr lang="en-US" altLang="en-US" sz="2400"/>
              <a:t>khoa học, kỹ thuật, công </a:t>
            </a:r>
          </a:p>
          <a:p>
            <a:pPr algn="ctr">
              <a:spcBef>
                <a:spcPct val="0"/>
              </a:spcBef>
              <a:buFontTx/>
              <a:buNone/>
            </a:pPr>
            <a:r>
              <a:rPr lang="en-US" altLang="en-US" sz="2400"/>
              <a:t>nghệ cao</a:t>
            </a:r>
            <a:endParaRPr lang="vi-VN" altLang="en-US" sz="2100" b="1"/>
          </a:p>
        </p:txBody>
      </p:sp>
      <p:sp>
        <p:nvSpPr>
          <p:cNvPr id="27" name="AutoShape 10"/>
          <p:cNvSpPr>
            <a:spLocks noChangeArrowheads="1"/>
          </p:cNvSpPr>
          <p:nvPr/>
        </p:nvSpPr>
        <p:spPr bwMode="auto">
          <a:xfrm>
            <a:off x="6057900" y="4343400"/>
            <a:ext cx="42291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Doanh nghiệp lớn có </a:t>
            </a:r>
          </a:p>
          <a:p>
            <a:pPr algn="ctr">
              <a:spcBef>
                <a:spcPct val="0"/>
              </a:spcBef>
              <a:buFontTx/>
              <a:buNone/>
            </a:pPr>
            <a:r>
              <a:rPr lang="en-US" altLang="en-US" sz="2400"/>
              <a:t>thể phục vụ cho quốc phòng, </a:t>
            </a:r>
          </a:p>
          <a:p>
            <a:pPr algn="ctr">
              <a:spcBef>
                <a:spcPct val="0"/>
              </a:spcBef>
              <a:buFontTx/>
              <a:buNone/>
            </a:pPr>
            <a:r>
              <a:rPr lang="en-US" altLang="en-US" sz="2400"/>
              <a:t>an ninh</a:t>
            </a:r>
            <a:endParaRPr lang="vi-VN" altLang="en-US" sz="2100" b="1"/>
          </a:p>
        </p:txBody>
      </p:sp>
      <p:pic>
        <p:nvPicPr>
          <p:cNvPr id="6453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0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80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8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68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264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264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2658"/>
                </p:tgtEl>
              </p:cMediaNode>
            </p:audio>
            <p:seq concurrent="1" nextAc="seek">
              <p:cTn id="38" restart="whenNotActive" fill="hold" evtFilter="cancelBubble" nodeType="interactiveSeq">
                <p:stCondLst>
                  <p:cond evt="onClick" delay="0">
                    <p:tgtEl>
                      <p:spTgt spid="11266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266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2666"/>
                                        </p:tgtEl>
                                      </p:cBhvr>
                                    </p:animEffect>
                                    <p:set>
                                      <p:cBhvr>
                                        <p:cTn id="46" dur="1" fill="hold">
                                          <p:stCondLst>
                                            <p:cond delay="499"/>
                                          </p:stCondLst>
                                        </p:cTn>
                                        <p:tgtEl>
                                          <p:spTgt spid="11266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2665"/>
                                        </p:tgtEl>
                                      </p:cBhvr>
                                    </p:animEffect>
                                    <p:set>
                                      <p:cBhvr>
                                        <p:cTn id="50" dur="1" fill="hold">
                                          <p:stCondLst>
                                            <p:cond delay="499"/>
                                          </p:stCondLst>
                                        </p:cTn>
                                        <p:tgtEl>
                                          <p:spTgt spid="11266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2664"/>
                                        </p:tgtEl>
                                      </p:cBhvr>
                                    </p:animEffect>
                                    <p:set>
                                      <p:cBhvr>
                                        <p:cTn id="54" dur="1" fill="hold">
                                          <p:stCondLst>
                                            <p:cond delay="499"/>
                                          </p:stCondLst>
                                        </p:cTn>
                                        <p:tgtEl>
                                          <p:spTgt spid="11266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2663"/>
                                        </p:tgtEl>
                                      </p:cBhvr>
                                    </p:animEffect>
                                    <p:set>
                                      <p:cBhvr>
                                        <p:cTn id="58" dur="1" fill="hold">
                                          <p:stCondLst>
                                            <p:cond delay="499"/>
                                          </p:stCondLst>
                                        </p:cTn>
                                        <p:tgtEl>
                                          <p:spTgt spid="11266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2662"/>
                                        </p:tgtEl>
                                      </p:cBhvr>
                                    </p:animEffect>
                                    <p:set>
                                      <p:cBhvr>
                                        <p:cTn id="62" dur="1" fill="hold">
                                          <p:stCondLst>
                                            <p:cond delay="499"/>
                                          </p:stCondLst>
                                        </p:cTn>
                                        <p:tgtEl>
                                          <p:spTgt spid="11266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2661"/>
                                        </p:tgtEl>
                                      </p:cBhvr>
                                    </p:animEffect>
                                    <p:set>
                                      <p:cBhvr>
                                        <p:cTn id="66" dur="1" fill="hold">
                                          <p:stCondLst>
                                            <p:cond delay="499"/>
                                          </p:stCondLst>
                                        </p:cTn>
                                        <p:tgtEl>
                                          <p:spTgt spid="11266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2659"/>
                                        </p:tgtEl>
                                      </p:cBhvr>
                                    </p:animEffect>
                                    <p:set>
                                      <p:cBhvr>
                                        <p:cTn id="70" dur="1" fill="hold">
                                          <p:stCondLst>
                                            <p:cond delay="499"/>
                                          </p:stCondLst>
                                        </p:cTn>
                                        <p:tgtEl>
                                          <p:spTgt spid="11265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2642"/>
                                        </p:tgtEl>
                                      </p:cBhvr>
                                    </p:animEffect>
                                    <p:set>
                                      <p:cBhvr>
                                        <p:cTn id="74" dur="1" fill="hold">
                                          <p:stCondLst>
                                            <p:cond delay="499"/>
                                          </p:stCondLst>
                                        </p:cTn>
                                        <p:tgtEl>
                                          <p:spTgt spid="11264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2667"/>
                  </p:tgtEl>
                </p:cond>
              </p:nextCondLst>
            </p:seq>
          </p:childTnLst>
        </p:cTn>
      </p:par>
    </p:tnLst>
    <p:bldLst>
      <p:bldP spid="112642" grpId="0" animBg="1"/>
      <p:bldP spid="65540" grpId="0"/>
      <p:bldP spid="65541" grpId="0" animBg="1"/>
      <p:bldP spid="65541" grpId="1" animBg="1"/>
      <p:bldP spid="65546" grpId="0" animBg="1"/>
      <p:bldP spid="112659" grpId="0" animBg="1"/>
      <p:bldP spid="112661" grpId="0" animBg="1"/>
      <p:bldP spid="112662" grpId="0" animBg="1"/>
      <p:bldP spid="112663" grpId="0" animBg="1"/>
      <p:bldP spid="112664" grpId="0" animBg="1"/>
      <p:bldP spid="112665" grpId="0" animBg="1"/>
      <p:bldP spid="112666" grpId="0" animBg="1"/>
      <p:bldP spid="112668" grpId="0" animBg="1"/>
      <p:bldP spid="26" grpId="0" animBg="1"/>
      <p:bldP spid="27"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366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2" name="Text Box 4"/>
          <p:cNvSpPr txBox="1">
            <a:spLocks noChangeArrowheads="1"/>
          </p:cNvSpPr>
          <p:nvPr/>
        </p:nvSpPr>
        <p:spPr bwMode="auto">
          <a:xfrm>
            <a:off x="2971800" y="1219200"/>
            <a:ext cx="7239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 an ninh trong nông, lâm, ngư nghiệp cần kết hợp phát triển dân cư với:</a:t>
            </a:r>
          </a:p>
        </p:txBody>
      </p:sp>
      <p:sp>
        <p:nvSpPr>
          <p:cNvPr id="65541" name="AutoShape 5"/>
          <p:cNvSpPr>
            <a:spLocks noChangeArrowheads="1"/>
          </p:cNvSpPr>
          <p:nvPr/>
        </p:nvSpPr>
        <p:spPr bwMode="auto">
          <a:xfrm>
            <a:off x="6375400" y="4171950"/>
            <a:ext cx="3987800" cy="13144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Xây dựng làng, xã, </a:t>
            </a:r>
          </a:p>
          <a:p>
            <a:pPr algn="ctr">
              <a:spcBef>
                <a:spcPct val="0"/>
              </a:spcBef>
              <a:buFontTx/>
              <a:buNone/>
            </a:pPr>
            <a:r>
              <a:rPr lang="en-US" altLang="en-US" sz="2400"/>
              <a:t>huyện đảo vững mạnh</a:t>
            </a:r>
          </a:p>
        </p:txBody>
      </p:sp>
      <p:sp>
        <p:nvSpPr>
          <p:cNvPr id="65549" name="AutoShape 13"/>
          <p:cNvSpPr>
            <a:spLocks noChangeArrowheads="1"/>
          </p:cNvSpPr>
          <p:nvPr/>
        </p:nvSpPr>
        <p:spPr bwMode="auto">
          <a:xfrm>
            <a:off x="1828800" y="2609850"/>
            <a:ext cx="4025900" cy="12001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Phát triển đồng đều </a:t>
            </a:r>
          </a:p>
          <a:p>
            <a:pPr algn="ctr">
              <a:spcBef>
                <a:spcPct val="0"/>
              </a:spcBef>
              <a:buFontTx/>
              <a:buNone/>
            </a:pPr>
            <a:r>
              <a:rPr lang="en-US" altLang="en-US" sz="2400"/>
              <a:t>các làng, xã, huyện đảo </a:t>
            </a:r>
            <a:endParaRPr lang="vi-VN" altLang="en-US" sz="2200" b="1"/>
          </a:p>
        </p:txBody>
      </p:sp>
      <p:sp>
        <p:nvSpPr>
          <p:cNvPr id="65544" name="Text Box 16"/>
          <p:cNvSpPr txBox="1">
            <a:spLocks noChangeArrowheads="1"/>
          </p:cNvSpPr>
          <p:nvPr/>
        </p:nvSpPr>
        <p:spPr bwMode="auto">
          <a:xfrm>
            <a:off x="1787526" y="1431926"/>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59</a:t>
            </a:r>
          </a:p>
        </p:txBody>
      </p:sp>
      <p:pic>
        <p:nvPicPr>
          <p:cNvPr id="11368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3" name="Oval 19"/>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554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70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3686" name="Oval 22"/>
          <p:cNvSpPr>
            <a:spLocks noChangeArrowheads="1"/>
          </p:cNvSpPr>
          <p:nvPr/>
        </p:nvSpPr>
        <p:spPr bwMode="auto">
          <a:xfrm>
            <a:off x="62103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3687" name="Oval 23"/>
          <p:cNvSpPr>
            <a:spLocks noChangeArrowheads="1"/>
          </p:cNvSpPr>
          <p:nvPr/>
        </p:nvSpPr>
        <p:spPr bwMode="auto">
          <a:xfrm>
            <a:off x="6221413"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3688" name="Oval 24"/>
          <p:cNvSpPr>
            <a:spLocks noChangeArrowheads="1"/>
          </p:cNvSpPr>
          <p:nvPr/>
        </p:nvSpPr>
        <p:spPr bwMode="auto">
          <a:xfrm>
            <a:off x="6210300"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3689" name="Oval 25"/>
          <p:cNvSpPr>
            <a:spLocks noChangeArrowheads="1"/>
          </p:cNvSpPr>
          <p:nvPr/>
        </p:nvSpPr>
        <p:spPr bwMode="auto">
          <a:xfrm>
            <a:off x="62214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3690" name="Oval 26"/>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3691" name="Text Box 27"/>
          <p:cNvSpPr txBox="1">
            <a:spLocks noChangeArrowheads="1"/>
          </p:cNvSpPr>
          <p:nvPr/>
        </p:nvSpPr>
        <p:spPr bwMode="auto">
          <a:xfrm>
            <a:off x="48006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3692" name="Text Box 28"/>
          <p:cNvSpPr txBox="1">
            <a:spLocks noChangeArrowheads="1"/>
          </p:cNvSpPr>
          <p:nvPr/>
        </p:nvSpPr>
        <p:spPr bwMode="auto">
          <a:xfrm>
            <a:off x="6086475"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555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7" name="Text Box 69"/>
          <p:cNvSpPr txBox="1">
            <a:spLocks noChangeArrowheads="1"/>
          </p:cNvSpPr>
          <p:nvPr/>
        </p:nvSpPr>
        <p:spPr bwMode="auto">
          <a:xfrm>
            <a:off x="2057400" y="8382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95250"/>
            <a:ext cx="1219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375400" y="2609850"/>
            <a:ext cx="3987800" cy="12001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Định canh định cư, ổn </a:t>
            </a:r>
          </a:p>
          <a:p>
            <a:pPr algn="ctr">
              <a:spcBef>
                <a:spcPct val="0"/>
              </a:spcBef>
              <a:buFontTx/>
              <a:buNone/>
            </a:pPr>
            <a:r>
              <a:rPr lang="en-US" altLang="en-US" sz="2400"/>
              <a:t>định đời sống nhân dân</a:t>
            </a:r>
            <a:endParaRPr lang="vi-VN" altLang="en-US" sz="2200" b="1"/>
          </a:p>
        </p:txBody>
      </p:sp>
      <p:sp>
        <p:nvSpPr>
          <p:cNvPr id="27" name="AutoShape 13"/>
          <p:cNvSpPr>
            <a:spLocks noChangeArrowheads="1"/>
          </p:cNvSpPr>
          <p:nvPr/>
        </p:nvSpPr>
        <p:spPr bwMode="auto">
          <a:xfrm>
            <a:off x="1828800" y="4210050"/>
            <a:ext cx="4025900" cy="12001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Xây dựng khu phố, </a:t>
            </a:r>
          </a:p>
          <a:p>
            <a:pPr algn="ctr">
              <a:spcBef>
                <a:spcPct val="0"/>
              </a:spcBef>
              <a:buFontTx/>
              <a:buNone/>
            </a:pPr>
            <a:r>
              <a:rPr lang="en-US" altLang="en-US" sz="2400"/>
              <a:t>làng xã văn hóa, an ninh</a:t>
            </a:r>
            <a:endParaRPr lang="vi-VN" altLang="en-US" sz="2200" b="1"/>
          </a:p>
        </p:txBody>
      </p:sp>
      <p:pic>
        <p:nvPicPr>
          <p:cNvPr id="6556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par>
                          <p:cTn id="10" fill="hold" nodeType="afterGroup">
                            <p:stCondLst>
                              <p:cond delay="44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4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4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4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4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366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3682"/>
                </p:tgtEl>
              </p:cMediaNode>
            </p:audio>
            <p:seq concurrent="1" nextAc="seek">
              <p:cTn id="38" restart="whenNotActive" fill="hold" evtFilter="cancelBubble" nodeType="interactiveSeq">
                <p:stCondLst>
                  <p:cond evt="onClick" delay="0">
                    <p:tgtEl>
                      <p:spTgt spid="11369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369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3690"/>
                                        </p:tgtEl>
                                      </p:cBhvr>
                                    </p:animEffect>
                                    <p:set>
                                      <p:cBhvr>
                                        <p:cTn id="46"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3689"/>
                                        </p:tgtEl>
                                      </p:cBhvr>
                                    </p:animEffect>
                                    <p:set>
                                      <p:cBhvr>
                                        <p:cTn id="50"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3688"/>
                                        </p:tgtEl>
                                      </p:cBhvr>
                                    </p:animEffect>
                                    <p:set>
                                      <p:cBhvr>
                                        <p:cTn id="54"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3687"/>
                                        </p:tgtEl>
                                      </p:cBhvr>
                                    </p:animEffect>
                                    <p:set>
                                      <p:cBhvr>
                                        <p:cTn id="58"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3686"/>
                                        </p:tgtEl>
                                      </p:cBhvr>
                                    </p:animEffect>
                                    <p:set>
                                      <p:cBhvr>
                                        <p:cTn id="62"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3685"/>
                                        </p:tgtEl>
                                      </p:cBhvr>
                                    </p:animEffect>
                                    <p:set>
                                      <p:cBhvr>
                                        <p:cTn id="66"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3683"/>
                                        </p:tgtEl>
                                      </p:cBhvr>
                                    </p:animEffect>
                                    <p:set>
                                      <p:cBhvr>
                                        <p:cTn id="70"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3666"/>
                                        </p:tgtEl>
                                      </p:cBhvr>
                                    </p:animEffect>
                                    <p:set>
                                      <p:cBhvr>
                                        <p:cTn id="74"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2"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Oval 2"/>
          <p:cNvSpPr>
            <a:spLocks noChangeArrowheads="1"/>
          </p:cNvSpPr>
          <p:nvPr/>
        </p:nvSpPr>
        <p:spPr bwMode="auto">
          <a:xfrm>
            <a:off x="604202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469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048000" y="1143000"/>
            <a:ext cx="731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 an ninh trong phát triển các vùng lãnh thổ cần phải quan tâm chỉ đạo:</a:t>
            </a:r>
          </a:p>
        </p:txBody>
      </p:sp>
      <p:sp>
        <p:nvSpPr>
          <p:cNvPr id="65541" name="AutoShape 5"/>
          <p:cNvSpPr>
            <a:spLocks noChangeArrowheads="1"/>
          </p:cNvSpPr>
          <p:nvPr/>
        </p:nvSpPr>
        <p:spPr bwMode="auto">
          <a:xfrm>
            <a:off x="1658938" y="2490788"/>
            <a:ext cx="4360862" cy="14716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A. Kết hợp chặt chẽ giữa phát</a:t>
            </a:r>
          </a:p>
          <a:p>
            <a:pPr algn="ctr">
              <a:spcBef>
                <a:spcPct val="0"/>
              </a:spcBef>
              <a:buFontTx/>
              <a:buNone/>
            </a:pPr>
            <a:r>
              <a:rPr lang="en-US" altLang="en-US" sz="2200"/>
              <a:t>triển kinh tế xã hội với xây dựng</a:t>
            </a:r>
          </a:p>
          <a:p>
            <a:pPr algn="ctr">
              <a:spcBef>
                <a:spcPct val="0"/>
              </a:spcBef>
              <a:buFontTx/>
              <a:buNone/>
            </a:pPr>
            <a:r>
              <a:rPr lang="en-US" altLang="en-US" sz="2200"/>
              <a:t> lực lượng, thế trận quốc phòng</a:t>
            </a:r>
          </a:p>
          <a:p>
            <a:pPr algn="ctr">
              <a:spcBef>
                <a:spcPct val="0"/>
              </a:spcBef>
              <a:buFontTx/>
              <a:buNone/>
            </a:pPr>
            <a:r>
              <a:rPr lang="en-US" altLang="en-US" sz="2200"/>
              <a:t>an ninh trên từng vùng lãnh thổ</a:t>
            </a:r>
          </a:p>
        </p:txBody>
      </p:sp>
      <p:sp>
        <p:nvSpPr>
          <p:cNvPr id="65546" name="AutoShape 10"/>
          <p:cNvSpPr>
            <a:spLocks noChangeArrowheads="1"/>
          </p:cNvSpPr>
          <p:nvPr/>
        </p:nvSpPr>
        <p:spPr bwMode="auto">
          <a:xfrm>
            <a:off x="6172201" y="2490788"/>
            <a:ext cx="4352925" cy="14716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B. Kết hợp chặt chẽ giữa phát</a:t>
            </a:r>
          </a:p>
          <a:p>
            <a:pPr algn="ctr">
              <a:spcBef>
                <a:spcPct val="0"/>
              </a:spcBef>
              <a:buFontTx/>
              <a:buNone/>
            </a:pPr>
            <a:r>
              <a:rPr lang="en-US" altLang="en-US" sz="2200"/>
              <a:t> triển kinh tế xã hội với xây dựng</a:t>
            </a:r>
          </a:p>
          <a:p>
            <a:pPr algn="ctr">
              <a:spcBef>
                <a:spcPct val="0"/>
              </a:spcBef>
              <a:buFontTx/>
              <a:buNone/>
            </a:pPr>
            <a:r>
              <a:rPr lang="en-US" altLang="en-US" sz="2200"/>
              <a:t> lực lượng vũ trang, quần chúng</a:t>
            </a:r>
          </a:p>
          <a:p>
            <a:pPr algn="ctr">
              <a:spcBef>
                <a:spcPct val="0"/>
              </a:spcBef>
              <a:buFontTx/>
              <a:buNone/>
            </a:pPr>
            <a:r>
              <a:rPr lang="en-US" altLang="en-US" sz="2200"/>
              <a:t> trên các vùng lãnh thổ</a:t>
            </a:r>
            <a:endParaRPr lang="en-US" altLang="en-US" sz="2200" b="1"/>
          </a:p>
        </p:txBody>
      </p:sp>
      <p:sp>
        <p:nvSpPr>
          <p:cNvPr id="66568" name="Text Box 16"/>
          <p:cNvSpPr txBox="1">
            <a:spLocks noChangeArrowheads="1"/>
          </p:cNvSpPr>
          <p:nvPr/>
        </p:nvSpPr>
        <p:spPr bwMode="auto">
          <a:xfrm>
            <a:off x="1787526" y="1176339"/>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60</a:t>
            </a:r>
          </a:p>
        </p:txBody>
      </p:sp>
      <p:pic>
        <p:nvPicPr>
          <p:cNvPr id="11470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7" name="Oval 19"/>
          <p:cNvSpPr>
            <a:spLocks noChangeArrowheads="1"/>
          </p:cNvSpPr>
          <p:nvPr/>
        </p:nvSpPr>
        <p:spPr bwMode="auto">
          <a:xfrm>
            <a:off x="6042025"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657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28188" y="61229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p:cNvSpPr>
            <a:spLocks noChangeArrowheads="1"/>
          </p:cNvSpPr>
          <p:nvPr/>
        </p:nvSpPr>
        <p:spPr bwMode="auto">
          <a:xfrm>
            <a:off x="6061075"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4710" name="Oval 22"/>
          <p:cNvSpPr>
            <a:spLocks noChangeArrowheads="1"/>
          </p:cNvSpPr>
          <p:nvPr/>
        </p:nvSpPr>
        <p:spPr bwMode="auto">
          <a:xfrm>
            <a:off x="6061075"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4711" name="Oval 23"/>
          <p:cNvSpPr>
            <a:spLocks noChangeArrowheads="1"/>
          </p:cNvSpPr>
          <p:nvPr/>
        </p:nvSpPr>
        <p:spPr bwMode="auto">
          <a:xfrm>
            <a:off x="60610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4712" name="Oval 24"/>
          <p:cNvSpPr>
            <a:spLocks noChangeArrowheads="1"/>
          </p:cNvSpPr>
          <p:nvPr/>
        </p:nvSpPr>
        <p:spPr bwMode="auto">
          <a:xfrm>
            <a:off x="60610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4713" name="Oval 25"/>
          <p:cNvSpPr>
            <a:spLocks noChangeArrowheads="1"/>
          </p:cNvSpPr>
          <p:nvPr/>
        </p:nvSpPr>
        <p:spPr bwMode="auto">
          <a:xfrm>
            <a:off x="6061075"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4714" name="Oval 26"/>
          <p:cNvSpPr>
            <a:spLocks noChangeArrowheads="1"/>
          </p:cNvSpPr>
          <p:nvPr/>
        </p:nvSpPr>
        <p:spPr bwMode="auto">
          <a:xfrm>
            <a:off x="6057900" y="60833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4715" name="Text Box 27"/>
          <p:cNvSpPr txBox="1">
            <a:spLocks noChangeArrowheads="1"/>
          </p:cNvSpPr>
          <p:nvPr/>
        </p:nvSpPr>
        <p:spPr bwMode="auto">
          <a:xfrm>
            <a:off x="4800601" y="6186488"/>
            <a:ext cx="1000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4716" name="Text Box 28"/>
          <p:cNvSpPr txBox="1">
            <a:spLocks noChangeArrowheads="1"/>
          </p:cNvSpPr>
          <p:nvPr/>
        </p:nvSpPr>
        <p:spPr bwMode="auto">
          <a:xfrm>
            <a:off x="5867400" y="5997576"/>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658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1" name="Text Box 69"/>
          <p:cNvSpPr txBox="1">
            <a:spLocks noChangeArrowheads="1"/>
          </p:cNvSpPr>
          <p:nvPr/>
        </p:nvSpPr>
        <p:spPr bwMode="auto">
          <a:xfrm>
            <a:off x="2057400" y="758826"/>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658938" y="4151314"/>
            <a:ext cx="4360862" cy="156368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C. Kết hợp chặt chẽ giữa phát</a:t>
            </a:r>
          </a:p>
          <a:p>
            <a:pPr algn="ctr">
              <a:spcBef>
                <a:spcPct val="0"/>
              </a:spcBef>
              <a:buFontTx/>
              <a:buNone/>
            </a:pPr>
            <a:r>
              <a:rPr lang="en-US" altLang="en-US" sz="2200"/>
              <a:t> triển công nghiệp quốc phòng với</a:t>
            </a:r>
          </a:p>
          <a:p>
            <a:pPr algn="ctr">
              <a:spcBef>
                <a:spcPct val="0"/>
              </a:spcBef>
              <a:buFontTx/>
              <a:buNone/>
            </a:pPr>
            <a:r>
              <a:rPr lang="en-US" altLang="en-US" sz="2200"/>
              <a:t> xây dựng thế trận phòng thủ trên</a:t>
            </a:r>
          </a:p>
          <a:p>
            <a:pPr algn="ctr">
              <a:spcBef>
                <a:spcPct val="0"/>
              </a:spcBef>
              <a:buFontTx/>
              <a:buNone/>
            </a:pPr>
            <a:r>
              <a:rPr lang="en-US" altLang="en-US" sz="2200"/>
              <a:t> các vùng lãnh thổ </a:t>
            </a:r>
            <a:endParaRPr lang="vi-VN" altLang="en-US" sz="2200" b="1"/>
          </a:p>
        </p:txBody>
      </p:sp>
      <p:sp>
        <p:nvSpPr>
          <p:cNvPr id="27" name="AutoShape 10"/>
          <p:cNvSpPr>
            <a:spLocks noChangeArrowheads="1"/>
          </p:cNvSpPr>
          <p:nvPr/>
        </p:nvSpPr>
        <p:spPr bwMode="auto">
          <a:xfrm>
            <a:off x="6172200" y="4137026"/>
            <a:ext cx="4343400" cy="15779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200"/>
              <a:t> D. Kết hợp chặt chẽ giữa phát</a:t>
            </a:r>
          </a:p>
          <a:p>
            <a:pPr algn="ctr">
              <a:spcBef>
                <a:spcPct val="0"/>
              </a:spcBef>
              <a:buFontTx/>
              <a:buNone/>
            </a:pPr>
            <a:r>
              <a:rPr lang="en-US" altLang="en-US" sz="2200"/>
              <a:t> triển kinh tế xã hội với xây dựng</a:t>
            </a:r>
          </a:p>
          <a:p>
            <a:pPr algn="ctr">
              <a:spcBef>
                <a:spcPct val="0"/>
              </a:spcBef>
              <a:buFontTx/>
              <a:buNone/>
            </a:pPr>
            <a:r>
              <a:rPr lang="en-US" altLang="en-US" sz="2200"/>
              <a:t> các tổ chức chính trị, tổ chức quần </a:t>
            </a:r>
          </a:p>
          <a:p>
            <a:pPr algn="ctr">
              <a:spcBef>
                <a:spcPct val="0"/>
              </a:spcBef>
              <a:buFontTx/>
              <a:buNone/>
            </a:pPr>
            <a:r>
              <a:rPr lang="en-US" altLang="en-US" sz="2200"/>
              <a:t>chúng trên các vùng lãnh thổ</a:t>
            </a:r>
            <a:endParaRPr lang="en-US" altLang="en-US" sz="2200" b="1"/>
          </a:p>
        </p:txBody>
      </p:sp>
      <p:pic>
        <p:nvPicPr>
          <p:cNvPr id="6658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4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4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44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44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44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469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469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4706"/>
                </p:tgtEl>
              </p:cMediaNode>
            </p:audio>
            <p:seq concurrent="1" nextAc="seek">
              <p:cTn id="38" restart="whenNotActive" fill="hold" evtFilter="cancelBubble" nodeType="interactiveSeq">
                <p:stCondLst>
                  <p:cond evt="onClick" delay="0">
                    <p:tgtEl>
                      <p:spTgt spid="11471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471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4714"/>
                                        </p:tgtEl>
                                      </p:cBhvr>
                                    </p:animEffect>
                                    <p:set>
                                      <p:cBhvr>
                                        <p:cTn id="46" dur="1" fill="hold">
                                          <p:stCondLst>
                                            <p:cond delay="499"/>
                                          </p:stCondLst>
                                        </p:cTn>
                                        <p:tgtEl>
                                          <p:spTgt spid="11471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4713"/>
                                        </p:tgtEl>
                                      </p:cBhvr>
                                    </p:animEffect>
                                    <p:set>
                                      <p:cBhvr>
                                        <p:cTn id="50" dur="1" fill="hold">
                                          <p:stCondLst>
                                            <p:cond delay="499"/>
                                          </p:stCondLst>
                                        </p:cTn>
                                        <p:tgtEl>
                                          <p:spTgt spid="11471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4712"/>
                                        </p:tgtEl>
                                      </p:cBhvr>
                                    </p:animEffect>
                                    <p:set>
                                      <p:cBhvr>
                                        <p:cTn id="54" dur="1" fill="hold">
                                          <p:stCondLst>
                                            <p:cond delay="499"/>
                                          </p:stCondLst>
                                        </p:cTn>
                                        <p:tgtEl>
                                          <p:spTgt spid="11471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4711"/>
                                        </p:tgtEl>
                                      </p:cBhvr>
                                    </p:animEffect>
                                    <p:set>
                                      <p:cBhvr>
                                        <p:cTn id="58" dur="1" fill="hold">
                                          <p:stCondLst>
                                            <p:cond delay="499"/>
                                          </p:stCondLst>
                                        </p:cTn>
                                        <p:tgtEl>
                                          <p:spTgt spid="11471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4710"/>
                                        </p:tgtEl>
                                      </p:cBhvr>
                                    </p:animEffect>
                                    <p:set>
                                      <p:cBhvr>
                                        <p:cTn id="62" dur="1" fill="hold">
                                          <p:stCondLst>
                                            <p:cond delay="499"/>
                                          </p:stCondLst>
                                        </p:cTn>
                                        <p:tgtEl>
                                          <p:spTgt spid="11471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4709"/>
                                        </p:tgtEl>
                                      </p:cBhvr>
                                    </p:animEffect>
                                    <p:set>
                                      <p:cBhvr>
                                        <p:cTn id="66" dur="1" fill="hold">
                                          <p:stCondLst>
                                            <p:cond delay="499"/>
                                          </p:stCondLst>
                                        </p:cTn>
                                        <p:tgtEl>
                                          <p:spTgt spid="11470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4707"/>
                                        </p:tgtEl>
                                      </p:cBhvr>
                                    </p:animEffect>
                                    <p:set>
                                      <p:cBhvr>
                                        <p:cTn id="70" dur="1" fill="hold">
                                          <p:stCondLst>
                                            <p:cond delay="499"/>
                                          </p:stCondLst>
                                        </p:cTn>
                                        <p:tgtEl>
                                          <p:spTgt spid="11470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4690"/>
                                        </p:tgtEl>
                                      </p:cBhvr>
                                    </p:animEffect>
                                    <p:set>
                                      <p:cBhvr>
                                        <p:cTn id="74" dur="1" fill="hold">
                                          <p:stCondLst>
                                            <p:cond delay="499"/>
                                          </p:stCondLst>
                                        </p:cTn>
                                        <p:tgtEl>
                                          <p:spTgt spid="11469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4715"/>
                  </p:tgtEl>
                </p:cond>
              </p:nextCondLst>
            </p:seq>
          </p:childTnLst>
        </p:cTn>
      </p:par>
    </p:tnLst>
    <p:bldLst>
      <p:bldP spid="114690" grpId="0" animBg="1"/>
      <p:bldP spid="65540" grpId="0"/>
      <p:bldP spid="65541" grpId="0" animBg="1"/>
      <p:bldP spid="65541" grpId="1" animBg="1"/>
      <p:bldP spid="65546" grpId="0" animBg="1"/>
      <p:bldP spid="114707" grpId="0" animBg="1"/>
      <p:bldP spid="114709" grpId="0" animBg="1"/>
      <p:bldP spid="114710" grpId="0" animBg="1"/>
      <p:bldP spid="114711" grpId="0" animBg="1"/>
      <p:bldP spid="114712" grpId="0" animBg="1"/>
      <p:bldP spid="114713" grpId="0" animBg="1"/>
      <p:bldP spid="114714" grpId="0" animBg="1"/>
      <p:bldP spid="114716" grpId="0" animBg="1"/>
      <p:bldP spid="26" grpId="0" animBg="1"/>
      <p:bldP spid="27"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Oval 2"/>
          <p:cNvSpPr>
            <a:spLocks noChangeArrowheads="1"/>
          </p:cNvSpPr>
          <p:nvPr/>
        </p:nvSpPr>
        <p:spPr bwMode="auto">
          <a:xfrm>
            <a:off x="6096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571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802314"/>
            <a:ext cx="9144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00400" y="1219200"/>
            <a:ext cx="678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 an ninh trong công nghiệp, cần chú trọng:</a:t>
            </a:r>
          </a:p>
        </p:txBody>
      </p:sp>
      <p:sp>
        <p:nvSpPr>
          <p:cNvPr id="65541" name="AutoShape 5"/>
          <p:cNvSpPr>
            <a:spLocks noChangeArrowheads="1"/>
          </p:cNvSpPr>
          <p:nvPr/>
        </p:nvSpPr>
        <p:spPr bwMode="auto">
          <a:xfrm>
            <a:off x="6324600" y="2590800"/>
            <a:ext cx="3505200" cy="1284288"/>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Những ngành </a:t>
            </a:r>
          </a:p>
          <a:p>
            <a:pPr algn="ctr">
              <a:spcBef>
                <a:spcPct val="0"/>
              </a:spcBef>
              <a:buFontTx/>
              <a:buNone/>
            </a:pPr>
            <a:r>
              <a:rPr lang="en-US" altLang="en-US" sz="2400"/>
              <a:t>có tính lưỡng dụng</a:t>
            </a:r>
          </a:p>
        </p:txBody>
      </p:sp>
      <p:sp>
        <p:nvSpPr>
          <p:cNvPr id="65549" name="AutoShape 13"/>
          <p:cNvSpPr>
            <a:spLocks noChangeArrowheads="1"/>
          </p:cNvSpPr>
          <p:nvPr/>
        </p:nvSpPr>
        <p:spPr bwMode="auto">
          <a:xfrm>
            <a:off x="2057400" y="2590800"/>
            <a:ext cx="3429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Phát triển đồng bộ</a:t>
            </a:r>
          </a:p>
          <a:p>
            <a:pPr algn="ctr">
              <a:spcBef>
                <a:spcPct val="0"/>
              </a:spcBef>
              <a:buFontTx/>
              <a:buNone/>
            </a:pPr>
            <a:r>
              <a:rPr lang="en-US" altLang="en-US" sz="2400"/>
              <a:t> các ngành</a:t>
            </a:r>
            <a:endParaRPr lang="vi-VN" altLang="en-US" sz="2400" b="1"/>
          </a:p>
        </p:txBody>
      </p:sp>
      <p:sp>
        <p:nvSpPr>
          <p:cNvPr id="67592" name="Text Box 16"/>
          <p:cNvSpPr txBox="1">
            <a:spLocks noChangeArrowheads="1"/>
          </p:cNvSpPr>
          <p:nvPr/>
        </p:nvSpPr>
        <p:spPr bwMode="auto">
          <a:xfrm>
            <a:off x="1828801" y="13716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61</a:t>
            </a:r>
          </a:p>
        </p:txBody>
      </p:sp>
      <p:pic>
        <p:nvPicPr>
          <p:cNvPr id="11573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1" name="Oval 19"/>
          <p:cNvSpPr>
            <a:spLocks noChangeArrowheads="1"/>
          </p:cNvSpPr>
          <p:nvPr/>
        </p:nvSpPr>
        <p:spPr bwMode="auto">
          <a:xfrm>
            <a:off x="6096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759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64700" y="6094414"/>
            <a:ext cx="635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p:cNvSpPr>
            <a:spLocks noChangeArrowheads="1"/>
          </p:cNvSpPr>
          <p:nvPr/>
        </p:nvSpPr>
        <p:spPr bwMode="auto">
          <a:xfrm>
            <a:off x="6094413"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5734" name="Oval 22"/>
          <p:cNvSpPr>
            <a:spLocks noChangeArrowheads="1"/>
          </p:cNvSpPr>
          <p:nvPr/>
        </p:nvSpPr>
        <p:spPr bwMode="auto">
          <a:xfrm>
            <a:off x="6088063" y="60626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5735" name="Oval 23"/>
          <p:cNvSpPr>
            <a:spLocks noChangeArrowheads="1"/>
          </p:cNvSpPr>
          <p:nvPr/>
        </p:nvSpPr>
        <p:spPr bwMode="auto">
          <a:xfrm>
            <a:off x="6096000" y="60944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5736" name="Oval 24"/>
          <p:cNvSpPr>
            <a:spLocks noChangeArrowheads="1"/>
          </p:cNvSpPr>
          <p:nvPr/>
        </p:nvSpPr>
        <p:spPr bwMode="auto">
          <a:xfrm>
            <a:off x="6096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5737" name="Oval 25"/>
          <p:cNvSpPr>
            <a:spLocks noChangeArrowheads="1"/>
          </p:cNvSpPr>
          <p:nvPr/>
        </p:nvSpPr>
        <p:spPr bwMode="auto">
          <a:xfrm>
            <a:off x="609758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5738" name="Oval 26"/>
          <p:cNvSpPr>
            <a:spLocks noChangeArrowheads="1"/>
          </p:cNvSpPr>
          <p:nvPr/>
        </p:nvSpPr>
        <p:spPr bwMode="auto">
          <a:xfrm>
            <a:off x="6103938"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5739" name="Text Box 27"/>
          <p:cNvSpPr txBox="1">
            <a:spLocks noChangeArrowheads="1"/>
          </p:cNvSpPr>
          <p:nvPr/>
        </p:nvSpPr>
        <p:spPr bwMode="auto">
          <a:xfrm>
            <a:off x="48006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5740" name="Text Box 28"/>
          <p:cNvSpPr txBox="1">
            <a:spLocks noChangeArrowheads="1"/>
          </p:cNvSpPr>
          <p:nvPr/>
        </p:nvSpPr>
        <p:spPr bwMode="auto">
          <a:xfrm>
            <a:off x="59436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760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5" name="Text Box 69"/>
          <p:cNvSpPr txBox="1">
            <a:spLocks noChangeArrowheads="1"/>
          </p:cNvSpPr>
          <p:nvPr/>
        </p:nvSpPr>
        <p:spPr bwMode="auto">
          <a:xfrm>
            <a:off x="2057400" y="835026"/>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238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4191000"/>
            <a:ext cx="3429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Những ngành </a:t>
            </a:r>
          </a:p>
          <a:p>
            <a:pPr algn="ctr">
              <a:spcBef>
                <a:spcPct val="0"/>
              </a:spcBef>
              <a:buFontTx/>
              <a:buNone/>
            </a:pPr>
            <a:r>
              <a:rPr lang="en-US" altLang="en-US" sz="2400"/>
              <a:t>công nghệ cao</a:t>
            </a:r>
            <a:endParaRPr lang="en-US" altLang="en-US" sz="2400" b="1"/>
          </a:p>
        </p:txBody>
      </p:sp>
      <p:sp>
        <p:nvSpPr>
          <p:cNvPr id="28" name="AutoShape 13"/>
          <p:cNvSpPr>
            <a:spLocks noChangeArrowheads="1"/>
          </p:cNvSpPr>
          <p:nvPr/>
        </p:nvSpPr>
        <p:spPr bwMode="auto">
          <a:xfrm>
            <a:off x="6400800" y="4191000"/>
            <a:ext cx="34290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Phát triển các ngành </a:t>
            </a:r>
          </a:p>
          <a:p>
            <a:pPr algn="ctr">
              <a:spcBef>
                <a:spcPct val="0"/>
              </a:spcBef>
              <a:buFontTx/>
              <a:buNone/>
            </a:pPr>
            <a:r>
              <a:rPr lang="en-US" altLang="en-US" sz="2400"/>
              <a:t>xuất khẩu</a:t>
            </a:r>
            <a:endParaRPr lang="vi-VN" altLang="en-US" sz="2400" b="1"/>
          </a:p>
        </p:txBody>
      </p:sp>
      <p:pic>
        <p:nvPicPr>
          <p:cNvPr id="6761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6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6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6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6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6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571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571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5730"/>
                </p:tgtEl>
              </p:cMediaNode>
            </p:audio>
            <p:seq concurrent="1" nextAc="seek">
              <p:cTn id="38" restart="whenNotActive" fill="hold" evtFilter="cancelBubble" nodeType="interactiveSeq">
                <p:stCondLst>
                  <p:cond evt="onClick" delay="0">
                    <p:tgtEl>
                      <p:spTgt spid="11573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574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5738"/>
                                        </p:tgtEl>
                                      </p:cBhvr>
                                    </p:animEffect>
                                    <p:set>
                                      <p:cBhvr>
                                        <p:cTn id="46" dur="1" fill="hold">
                                          <p:stCondLst>
                                            <p:cond delay="499"/>
                                          </p:stCondLst>
                                        </p:cTn>
                                        <p:tgtEl>
                                          <p:spTgt spid="11573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5737"/>
                                        </p:tgtEl>
                                      </p:cBhvr>
                                    </p:animEffect>
                                    <p:set>
                                      <p:cBhvr>
                                        <p:cTn id="50" dur="1" fill="hold">
                                          <p:stCondLst>
                                            <p:cond delay="499"/>
                                          </p:stCondLst>
                                        </p:cTn>
                                        <p:tgtEl>
                                          <p:spTgt spid="11573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5736"/>
                                        </p:tgtEl>
                                      </p:cBhvr>
                                    </p:animEffect>
                                    <p:set>
                                      <p:cBhvr>
                                        <p:cTn id="54" dur="1" fill="hold">
                                          <p:stCondLst>
                                            <p:cond delay="499"/>
                                          </p:stCondLst>
                                        </p:cTn>
                                        <p:tgtEl>
                                          <p:spTgt spid="11573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5735"/>
                                        </p:tgtEl>
                                      </p:cBhvr>
                                    </p:animEffect>
                                    <p:set>
                                      <p:cBhvr>
                                        <p:cTn id="58" dur="1" fill="hold">
                                          <p:stCondLst>
                                            <p:cond delay="499"/>
                                          </p:stCondLst>
                                        </p:cTn>
                                        <p:tgtEl>
                                          <p:spTgt spid="11573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5734"/>
                                        </p:tgtEl>
                                      </p:cBhvr>
                                    </p:animEffect>
                                    <p:set>
                                      <p:cBhvr>
                                        <p:cTn id="62" dur="1" fill="hold">
                                          <p:stCondLst>
                                            <p:cond delay="499"/>
                                          </p:stCondLst>
                                        </p:cTn>
                                        <p:tgtEl>
                                          <p:spTgt spid="11573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5733"/>
                                        </p:tgtEl>
                                      </p:cBhvr>
                                    </p:animEffect>
                                    <p:set>
                                      <p:cBhvr>
                                        <p:cTn id="66" dur="1" fill="hold">
                                          <p:stCondLst>
                                            <p:cond delay="499"/>
                                          </p:stCondLst>
                                        </p:cTn>
                                        <p:tgtEl>
                                          <p:spTgt spid="11573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5731"/>
                                        </p:tgtEl>
                                      </p:cBhvr>
                                    </p:animEffect>
                                    <p:set>
                                      <p:cBhvr>
                                        <p:cTn id="70" dur="1" fill="hold">
                                          <p:stCondLst>
                                            <p:cond delay="499"/>
                                          </p:stCondLst>
                                        </p:cTn>
                                        <p:tgtEl>
                                          <p:spTgt spid="11573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5714"/>
                                        </p:tgtEl>
                                      </p:cBhvr>
                                    </p:animEffect>
                                    <p:set>
                                      <p:cBhvr>
                                        <p:cTn id="74" dur="1" fill="hold">
                                          <p:stCondLst>
                                            <p:cond delay="499"/>
                                          </p:stCondLst>
                                        </p:cTn>
                                        <p:tgtEl>
                                          <p:spTgt spid="11571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5739"/>
                  </p:tgtEl>
                </p:cond>
              </p:nextCondLst>
            </p:seq>
          </p:childTnLst>
        </p:cTn>
      </p:par>
    </p:tnLst>
    <p:bldLst>
      <p:bldP spid="115714" grpId="0" animBg="1"/>
      <p:bldP spid="65540" grpId="0"/>
      <p:bldP spid="65541" grpId="0" animBg="1"/>
      <p:bldP spid="65541" grpId="1" animBg="1"/>
      <p:bldP spid="65549" grpId="0" animBg="1"/>
      <p:bldP spid="115731" grpId="0" animBg="1"/>
      <p:bldP spid="115733" grpId="0" animBg="1"/>
      <p:bldP spid="115734" grpId="0" animBg="1"/>
      <p:bldP spid="115735" grpId="0" animBg="1"/>
      <p:bldP spid="115736" grpId="0" animBg="1"/>
      <p:bldP spid="115737" grpId="0" animBg="1"/>
      <p:bldP spid="115738" grpId="0" animBg="1"/>
      <p:bldP spid="115740" grpId="0" animBg="1"/>
      <p:bldP spid="27" grpId="0" animBg="1"/>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Oval 2"/>
          <p:cNvSpPr>
            <a:spLocks noChangeArrowheads="1"/>
          </p:cNvSpPr>
          <p:nvPr/>
        </p:nvSpPr>
        <p:spPr bwMode="auto">
          <a:xfrm>
            <a:off x="634841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674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76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00400" y="1219200"/>
            <a:ext cx="695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 an ninh trong bưu chính viễn thông cần phải kết hợp chặt chẽ giữa:</a:t>
            </a:r>
          </a:p>
        </p:txBody>
      </p:sp>
      <p:sp>
        <p:nvSpPr>
          <p:cNvPr id="65541" name="AutoShape 5"/>
          <p:cNvSpPr>
            <a:spLocks noChangeArrowheads="1"/>
          </p:cNvSpPr>
          <p:nvPr/>
        </p:nvSpPr>
        <p:spPr bwMode="auto">
          <a:xfrm>
            <a:off x="6348414" y="4205288"/>
            <a:ext cx="3811587" cy="15097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Các ngành bưu điện </a:t>
            </a:r>
          </a:p>
          <a:p>
            <a:pPr algn="ctr">
              <a:spcBef>
                <a:spcPct val="0"/>
              </a:spcBef>
              <a:buFontTx/>
              <a:buNone/>
            </a:pPr>
            <a:r>
              <a:rPr lang="en-US" altLang="en-US" sz="2400"/>
              <a:t>quốc gia với ngành thông</a:t>
            </a:r>
          </a:p>
          <a:p>
            <a:pPr algn="ctr">
              <a:spcBef>
                <a:spcPct val="0"/>
              </a:spcBef>
              <a:buFontTx/>
              <a:buNone/>
            </a:pPr>
            <a:r>
              <a:rPr lang="en-US" altLang="en-US" sz="2400"/>
              <a:t> tin quân đội, công an</a:t>
            </a:r>
          </a:p>
        </p:txBody>
      </p:sp>
      <p:sp>
        <p:nvSpPr>
          <p:cNvPr id="65549" name="AutoShape 13"/>
          <p:cNvSpPr>
            <a:spLocks noChangeArrowheads="1"/>
          </p:cNvSpPr>
          <p:nvPr/>
        </p:nvSpPr>
        <p:spPr bwMode="auto">
          <a:xfrm>
            <a:off x="1981200" y="4205288"/>
            <a:ext cx="3898900" cy="15097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Phát triển các kênh </a:t>
            </a:r>
          </a:p>
          <a:p>
            <a:pPr algn="ctr">
              <a:spcBef>
                <a:spcPct val="0"/>
              </a:spcBef>
              <a:buFontTx/>
              <a:buNone/>
            </a:pPr>
            <a:r>
              <a:rPr lang="en-US" altLang="en-US" sz="2400"/>
              <a:t>thông tin quốc gia với các </a:t>
            </a:r>
          </a:p>
          <a:p>
            <a:pPr algn="ctr">
              <a:spcBef>
                <a:spcPct val="0"/>
              </a:spcBef>
              <a:buFontTx/>
              <a:buNone/>
            </a:pPr>
            <a:r>
              <a:rPr lang="en-US" altLang="en-US" sz="2400"/>
              <a:t>kênh liên lạc quốc tế</a:t>
            </a:r>
            <a:endParaRPr lang="en-US" altLang="en-US" sz="2200" b="1"/>
          </a:p>
        </p:txBody>
      </p:sp>
      <p:sp>
        <p:nvSpPr>
          <p:cNvPr id="68616" name="Text Box 16"/>
          <p:cNvSpPr txBox="1">
            <a:spLocks noChangeArrowheads="1"/>
          </p:cNvSpPr>
          <p:nvPr/>
        </p:nvSpPr>
        <p:spPr bwMode="auto">
          <a:xfrm>
            <a:off x="1770064" y="12573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62</a:t>
            </a:r>
          </a:p>
        </p:txBody>
      </p:sp>
      <p:pic>
        <p:nvPicPr>
          <p:cNvPr id="11675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5" name="Oval 19"/>
          <p:cNvSpPr>
            <a:spLocks noChangeArrowheads="1"/>
          </p:cNvSpPr>
          <p:nvPr/>
        </p:nvSpPr>
        <p:spPr bwMode="auto">
          <a:xfrm>
            <a:off x="63547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861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63100"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p:cNvSpPr>
            <a:spLocks noChangeArrowheads="1"/>
          </p:cNvSpPr>
          <p:nvPr/>
        </p:nvSpPr>
        <p:spPr bwMode="auto">
          <a:xfrm>
            <a:off x="6354763"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6758" name="Oval 22"/>
          <p:cNvSpPr>
            <a:spLocks noChangeArrowheads="1"/>
          </p:cNvSpPr>
          <p:nvPr/>
        </p:nvSpPr>
        <p:spPr bwMode="auto">
          <a:xfrm>
            <a:off x="6351588" y="60182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6759" name="Oval 23"/>
          <p:cNvSpPr>
            <a:spLocks noChangeArrowheads="1"/>
          </p:cNvSpPr>
          <p:nvPr/>
        </p:nvSpPr>
        <p:spPr bwMode="auto">
          <a:xfrm>
            <a:off x="6351588" y="60198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6760" name="Oval 24"/>
          <p:cNvSpPr>
            <a:spLocks noChangeArrowheads="1"/>
          </p:cNvSpPr>
          <p:nvPr/>
        </p:nvSpPr>
        <p:spPr bwMode="auto">
          <a:xfrm>
            <a:off x="6354763" y="604996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6761" name="Oval 25"/>
          <p:cNvSpPr>
            <a:spLocks noChangeArrowheads="1"/>
          </p:cNvSpPr>
          <p:nvPr/>
        </p:nvSpPr>
        <p:spPr bwMode="auto">
          <a:xfrm>
            <a:off x="6354763" y="6030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6762" name="Oval 26"/>
          <p:cNvSpPr>
            <a:spLocks noChangeArrowheads="1"/>
          </p:cNvSpPr>
          <p:nvPr/>
        </p:nvSpPr>
        <p:spPr bwMode="auto">
          <a:xfrm>
            <a:off x="6348413" y="6032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6763" name="Text Box 27"/>
          <p:cNvSpPr txBox="1">
            <a:spLocks noChangeArrowheads="1"/>
          </p:cNvSpPr>
          <p:nvPr/>
        </p:nvSpPr>
        <p:spPr bwMode="auto">
          <a:xfrm>
            <a:off x="4953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6764" name="Text Box 28"/>
          <p:cNvSpPr txBox="1">
            <a:spLocks noChangeArrowheads="1"/>
          </p:cNvSpPr>
          <p:nvPr/>
        </p:nvSpPr>
        <p:spPr bwMode="auto">
          <a:xfrm>
            <a:off x="6146800" y="59261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862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29" name="Text Box 69"/>
          <p:cNvSpPr txBox="1">
            <a:spLocks noChangeArrowheads="1"/>
          </p:cNvSpPr>
          <p:nvPr/>
        </p:nvSpPr>
        <p:spPr bwMode="auto">
          <a:xfrm>
            <a:off x="2057400" y="8382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348414" y="2571750"/>
            <a:ext cx="3811587" cy="14668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Ngành bưu điện </a:t>
            </a:r>
          </a:p>
          <a:p>
            <a:pPr algn="ctr">
              <a:spcBef>
                <a:spcPct val="0"/>
              </a:spcBef>
              <a:buFontTx/>
              <a:buNone/>
            </a:pPr>
            <a:r>
              <a:rPr lang="en-US" altLang="en-US" sz="2400"/>
              <a:t>quốc gia với các ngành </a:t>
            </a:r>
          </a:p>
          <a:p>
            <a:pPr algn="ctr">
              <a:spcBef>
                <a:spcPct val="0"/>
              </a:spcBef>
              <a:buFontTx/>
              <a:buNone/>
            </a:pPr>
            <a:r>
              <a:rPr lang="en-US" altLang="en-US" sz="2400"/>
              <a:t>kinh tế, xã hội khác</a:t>
            </a:r>
            <a:endParaRPr lang="vi-VN" altLang="en-US" sz="2200" b="1"/>
          </a:p>
        </p:txBody>
      </p:sp>
      <p:sp>
        <p:nvSpPr>
          <p:cNvPr id="27" name="AutoShape 13"/>
          <p:cNvSpPr>
            <a:spLocks noChangeArrowheads="1"/>
          </p:cNvSpPr>
          <p:nvPr/>
        </p:nvSpPr>
        <p:spPr bwMode="auto">
          <a:xfrm>
            <a:off x="1981200" y="2571750"/>
            <a:ext cx="3898900" cy="14668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Ngành bưu điện </a:t>
            </a:r>
          </a:p>
          <a:p>
            <a:pPr algn="ctr">
              <a:spcBef>
                <a:spcPct val="0"/>
              </a:spcBef>
              <a:buFontTx/>
              <a:buNone/>
            </a:pPr>
            <a:r>
              <a:rPr lang="en-US" altLang="en-US" sz="2400"/>
              <a:t>quốc gia với ngành công </a:t>
            </a:r>
          </a:p>
          <a:p>
            <a:pPr algn="ctr">
              <a:spcBef>
                <a:spcPct val="0"/>
              </a:spcBef>
              <a:buFontTx/>
              <a:buNone/>
            </a:pPr>
            <a:r>
              <a:rPr lang="en-US" altLang="en-US" sz="2400"/>
              <a:t>nghiệp điện tử</a:t>
            </a:r>
            <a:endParaRPr lang="vi-VN" altLang="en-US" sz="2200" b="1"/>
          </a:p>
        </p:txBody>
      </p:sp>
      <p:pic>
        <p:nvPicPr>
          <p:cNvPr id="6863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3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3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3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3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674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674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6754"/>
                </p:tgtEl>
              </p:cMediaNode>
            </p:audio>
            <p:seq concurrent="1" nextAc="seek">
              <p:cTn id="38" restart="whenNotActive" fill="hold" evtFilter="cancelBubble" nodeType="interactiveSeq">
                <p:stCondLst>
                  <p:cond evt="onClick" delay="0">
                    <p:tgtEl>
                      <p:spTgt spid="11676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676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6762"/>
                                        </p:tgtEl>
                                      </p:cBhvr>
                                    </p:animEffect>
                                    <p:set>
                                      <p:cBhvr>
                                        <p:cTn id="46" dur="1" fill="hold">
                                          <p:stCondLst>
                                            <p:cond delay="499"/>
                                          </p:stCondLst>
                                        </p:cTn>
                                        <p:tgtEl>
                                          <p:spTgt spid="11676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6761"/>
                                        </p:tgtEl>
                                      </p:cBhvr>
                                    </p:animEffect>
                                    <p:set>
                                      <p:cBhvr>
                                        <p:cTn id="50" dur="1" fill="hold">
                                          <p:stCondLst>
                                            <p:cond delay="499"/>
                                          </p:stCondLst>
                                        </p:cTn>
                                        <p:tgtEl>
                                          <p:spTgt spid="11676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6760"/>
                                        </p:tgtEl>
                                      </p:cBhvr>
                                    </p:animEffect>
                                    <p:set>
                                      <p:cBhvr>
                                        <p:cTn id="54" dur="1" fill="hold">
                                          <p:stCondLst>
                                            <p:cond delay="499"/>
                                          </p:stCondLst>
                                        </p:cTn>
                                        <p:tgtEl>
                                          <p:spTgt spid="11676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6759"/>
                                        </p:tgtEl>
                                      </p:cBhvr>
                                    </p:animEffect>
                                    <p:set>
                                      <p:cBhvr>
                                        <p:cTn id="58" dur="1" fill="hold">
                                          <p:stCondLst>
                                            <p:cond delay="499"/>
                                          </p:stCondLst>
                                        </p:cTn>
                                        <p:tgtEl>
                                          <p:spTgt spid="11675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6758"/>
                                        </p:tgtEl>
                                      </p:cBhvr>
                                    </p:animEffect>
                                    <p:set>
                                      <p:cBhvr>
                                        <p:cTn id="62" dur="1" fill="hold">
                                          <p:stCondLst>
                                            <p:cond delay="499"/>
                                          </p:stCondLst>
                                        </p:cTn>
                                        <p:tgtEl>
                                          <p:spTgt spid="11675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6757"/>
                                        </p:tgtEl>
                                      </p:cBhvr>
                                    </p:animEffect>
                                    <p:set>
                                      <p:cBhvr>
                                        <p:cTn id="66" dur="1" fill="hold">
                                          <p:stCondLst>
                                            <p:cond delay="499"/>
                                          </p:stCondLst>
                                        </p:cTn>
                                        <p:tgtEl>
                                          <p:spTgt spid="11675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6755"/>
                                        </p:tgtEl>
                                      </p:cBhvr>
                                    </p:animEffect>
                                    <p:set>
                                      <p:cBhvr>
                                        <p:cTn id="70" dur="1" fill="hold">
                                          <p:stCondLst>
                                            <p:cond delay="499"/>
                                          </p:stCondLst>
                                        </p:cTn>
                                        <p:tgtEl>
                                          <p:spTgt spid="11675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6738"/>
                                        </p:tgtEl>
                                      </p:cBhvr>
                                    </p:animEffect>
                                    <p:set>
                                      <p:cBhvr>
                                        <p:cTn id="74" dur="1" fill="hold">
                                          <p:stCondLst>
                                            <p:cond delay="499"/>
                                          </p:stCondLst>
                                        </p:cTn>
                                        <p:tgtEl>
                                          <p:spTgt spid="11673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6763"/>
                  </p:tgtEl>
                </p:cond>
              </p:nextCondLst>
            </p:seq>
          </p:childTnLst>
        </p:cTn>
      </p:par>
    </p:tnLst>
    <p:bldLst>
      <p:bldP spid="116738" grpId="0" animBg="1"/>
      <p:bldP spid="65540" grpId="0"/>
      <p:bldP spid="65541" grpId="0" animBg="1"/>
      <p:bldP spid="65541" grpId="1" animBg="1"/>
      <p:bldP spid="65549" grpId="0" animBg="1"/>
      <p:bldP spid="116755" grpId="0" animBg="1"/>
      <p:bldP spid="116757" grpId="0" animBg="1"/>
      <p:bldP spid="116758" grpId="0" animBg="1"/>
      <p:bldP spid="116759" grpId="0" animBg="1"/>
      <p:bldP spid="116760" grpId="0" animBg="1"/>
      <p:bldP spid="116761" grpId="0" animBg="1"/>
      <p:bldP spid="116762" grpId="0" animBg="1"/>
      <p:bldP spid="116764" grpId="0" animBg="1"/>
      <p:bldP spid="26" grpId="0" animBg="1"/>
      <p:bldP spid="27"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Oval 2"/>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sp>
        <p:nvSpPr>
          <p:cNvPr id="69635"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pic>
        <p:nvPicPr>
          <p:cNvPr id="117778" name="nhac rung chuong.mp3">
            <a:hlinkClick r:id="" action="ppaction://media"/>
          </p:cNvPr>
          <p:cNvPicPr>
            <a:picLocks noRot="1" noChangeAspect="1" noChangeArrowheads="1"/>
          </p:cNvPicPr>
          <p:nvPr>
            <a:audioFile r:link="rId1"/>
          </p:nvPr>
        </p:nvPicPr>
        <p:blipFill>
          <a:blip r:embed="rId6">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9" name="Oval 19"/>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69638" name="Picture 20" descr="ani3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88513" y="60833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p:cNvSpPr>
            <a:spLocks noChangeArrowheads="1"/>
          </p:cNvSpPr>
          <p:nvPr/>
        </p:nvSpPr>
        <p:spPr bwMode="auto">
          <a:xfrm>
            <a:off x="61722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7782" name="Oval 22"/>
          <p:cNvSpPr>
            <a:spLocks noChangeArrowheads="1"/>
          </p:cNvSpPr>
          <p:nvPr/>
        </p:nvSpPr>
        <p:spPr bwMode="auto">
          <a:xfrm>
            <a:off x="6184900"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7783" name="Oval 23"/>
          <p:cNvSpPr>
            <a:spLocks noChangeArrowheads="1"/>
          </p:cNvSpPr>
          <p:nvPr/>
        </p:nvSpPr>
        <p:spPr bwMode="auto">
          <a:xfrm>
            <a:off x="6172200" y="61023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7784" name="Oval 24"/>
          <p:cNvSpPr>
            <a:spLocks noChangeArrowheads="1"/>
          </p:cNvSpPr>
          <p:nvPr/>
        </p:nvSpPr>
        <p:spPr bwMode="auto">
          <a:xfrm>
            <a:off x="6184900" y="61214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7785" name="Oval 25"/>
          <p:cNvSpPr>
            <a:spLocks noChangeArrowheads="1"/>
          </p:cNvSpPr>
          <p:nvPr/>
        </p:nvSpPr>
        <p:spPr bwMode="auto">
          <a:xfrm>
            <a:off x="6172200" y="61214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7786" name="Oval 26"/>
          <p:cNvSpPr>
            <a:spLocks noChangeArrowheads="1"/>
          </p:cNvSpPr>
          <p:nvPr/>
        </p:nvSpPr>
        <p:spPr bwMode="auto">
          <a:xfrm>
            <a:off x="6184900" y="60896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7787" name="Text Box 27"/>
          <p:cNvSpPr txBox="1">
            <a:spLocks noChangeArrowheads="1"/>
          </p:cNvSpPr>
          <p:nvPr/>
        </p:nvSpPr>
        <p:spPr bwMode="auto">
          <a:xfrm>
            <a:off x="48768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7788"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69647" name="Picture 4" descr="33"/>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8"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69649" name="Picture 70" descr="Logo Doan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0" name="Picture 1" descr="logoTDT-banquy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95250"/>
            <a:ext cx="116998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people008"/>
          <p:cNvPicPr>
            <a:picLocks noChangeAspect="1" noChangeArrowheads="1" noCrop="1"/>
          </p:cNvPicPr>
          <p:nvPr/>
        </p:nvPicPr>
        <p:blipFill>
          <a:blip r:embed="rId12">
            <a:lum contrast="12000"/>
            <a:extLst>
              <a:ext uri="{28A0092B-C50C-407E-A947-70E740481C1C}">
                <a14:useLocalDpi xmlns:a14="http://schemas.microsoft.com/office/drawing/2010/main" val="0"/>
              </a:ext>
            </a:extLst>
          </a:blip>
          <a:srcRect/>
          <a:stretch>
            <a:fillRect/>
          </a:stretch>
        </p:blipFill>
        <p:spPr bwMode="auto">
          <a:xfrm>
            <a:off x="1600201" y="5872164"/>
            <a:ext cx="847725"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p:cNvSpPr txBox="1">
            <a:spLocks noChangeArrowheads="1"/>
          </p:cNvSpPr>
          <p:nvPr/>
        </p:nvSpPr>
        <p:spPr bwMode="auto">
          <a:xfrm>
            <a:off x="3200401" y="1143001"/>
            <a:ext cx="7059613"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300" i="1"/>
              <a:t>Trong xây dựng cơ bản, việc kết hợp phát triển kinh tế - xã hội với tăng cường củng cố quốc phòng - an ninh cần phải thực hiện yêu cầu:</a:t>
            </a:r>
          </a:p>
        </p:txBody>
      </p:sp>
      <p:sp>
        <p:nvSpPr>
          <p:cNvPr id="28" name="AutoShape 5"/>
          <p:cNvSpPr>
            <a:spLocks noChangeArrowheads="1"/>
          </p:cNvSpPr>
          <p:nvPr/>
        </p:nvSpPr>
        <p:spPr bwMode="auto">
          <a:xfrm>
            <a:off x="1752600" y="2665414"/>
            <a:ext cx="4140200" cy="1449387"/>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A. Khi xây dựng công trình nào, </a:t>
            </a:r>
          </a:p>
          <a:p>
            <a:pPr algn="ctr">
              <a:spcBef>
                <a:spcPct val="0"/>
              </a:spcBef>
              <a:buFontTx/>
              <a:buNone/>
            </a:pPr>
            <a:r>
              <a:rPr lang="en-US" altLang="en-US" sz="2000"/>
              <a:t>ở đâu đều phải tính đến yếu tố tự</a:t>
            </a:r>
          </a:p>
          <a:p>
            <a:pPr algn="ctr">
              <a:spcBef>
                <a:spcPct val="0"/>
              </a:spcBef>
              <a:buFontTx/>
              <a:buNone/>
            </a:pPr>
            <a:r>
              <a:rPr lang="en-US" altLang="en-US" sz="2000"/>
              <a:t> bảo vệ và có thể chuyển hóa phục</a:t>
            </a:r>
          </a:p>
          <a:p>
            <a:pPr algn="ctr">
              <a:spcBef>
                <a:spcPct val="0"/>
              </a:spcBef>
              <a:buFontTx/>
              <a:buNone/>
            </a:pPr>
            <a:r>
              <a:rPr lang="en-US" altLang="en-US" sz="2000"/>
              <a:t> vụ được cho quốc phòng, an ninh</a:t>
            </a:r>
          </a:p>
        </p:txBody>
      </p:sp>
      <p:sp>
        <p:nvSpPr>
          <p:cNvPr id="30" name="AutoShape 13"/>
          <p:cNvSpPr>
            <a:spLocks noChangeArrowheads="1"/>
          </p:cNvSpPr>
          <p:nvPr/>
        </p:nvSpPr>
        <p:spPr bwMode="auto">
          <a:xfrm>
            <a:off x="6148389" y="2667000"/>
            <a:ext cx="4111625" cy="14478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B. Các công trình trọng điểm, </a:t>
            </a:r>
          </a:p>
          <a:p>
            <a:pPr algn="ctr">
              <a:spcBef>
                <a:spcPct val="0"/>
              </a:spcBef>
              <a:buFontTx/>
              <a:buNone/>
            </a:pPr>
            <a:r>
              <a:rPr lang="en-US" altLang="en-US" sz="2000"/>
              <a:t>quy mô lớn phải tính đến yếu tố</a:t>
            </a:r>
          </a:p>
          <a:p>
            <a:pPr algn="ctr">
              <a:spcBef>
                <a:spcPct val="0"/>
              </a:spcBef>
              <a:buFontTx/>
              <a:buNone/>
            </a:pPr>
            <a:r>
              <a:rPr lang="en-US" altLang="en-US" sz="2000"/>
              <a:t> tự bảo vệ và chuyển đổi công năng </a:t>
            </a:r>
          </a:p>
          <a:p>
            <a:pPr algn="ctr">
              <a:spcBef>
                <a:spcPct val="0"/>
              </a:spcBef>
              <a:buFontTx/>
              <a:buNone/>
            </a:pPr>
            <a:r>
              <a:rPr lang="en-US" altLang="en-US" sz="2000"/>
              <a:t>phục vụ quốc phòng, an ninh</a:t>
            </a:r>
            <a:endParaRPr lang="vi-VN" altLang="en-US" sz="2000" b="1"/>
          </a:p>
        </p:txBody>
      </p:sp>
      <p:sp>
        <p:nvSpPr>
          <p:cNvPr id="69655" name="Text Box 16"/>
          <p:cNvSpPr txBox="1">
            <a:spLocks noChangeArrowheads="1"/>
          </p:cNvSpPr>
          <p:nvPr/>
        </p:nvSpPr>
        <p:spPr bwMode="auto">
          <a:xfrm>
            <a:off x="1725614" y="1154114"/>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63</a:t>
            </a:r>
          </a:p>
        </p:txBody>
      </p:sp>
      <p:sp>
        <p:nvSpPr>
          <p:cNvPr id="26" name="AutoShape 13"/>
          <p:cNvSpPr>
            <a:spLocks noChangeArrowheads="1"/>
          </p:cNvSpPr>
          <p:nvPr/>
        </p:nvSpPr>
        <p:spPr bwMode="auto">
          <a:xfrm>
            <a:off x="1752600" y="4267200"/>
            <a:ext cx="4140200" cy="14478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C. Các công trình ở các vùng núi,</a:t>
            </a:r>
          </a:p>
          <a:p>
            <a:pPr algn="ctr">
              <a:spcBef>
                <a:spcPct val="0"/>
              </a:spcBef>
              <a:buFontTx/>
              <a:buNone/>
            </a:pPr>
            <a:r>
              <a:rPr lang="en-US" altLang="en-US" sz="2000"/>
              <a:t> biên giới phải tính đến yếu tố vững</a:t>
            </a:r>
          </a:p>
          <a:p>
            <a:pPr algn="ctr">
              <a:spcBef>
                <a:spcPct val="0"/>
              </a:spcBef>
              <a:buFontTx/>
              <a:buNone/>
            </a:pPr>
            <a:r>
              <a:rPr lang="en-US" altLang="en-US" sz="2000"/>
              <a:t> chắc và có thể bảo đảm được cho </a:t>
            </a:r>
          </a:p>
          <a:p>
            <a:pPr algn="ctr">
              <a:spcBef>
                <a:spcPct val="0"/>
              </a:spcBef>
              <a:buFontTx/>
              <a:buNone/>
            </a:pPr>
            <a:r>
              <a:rPr lang="en-US" altLang="en-US" sz="2000"/>
              <a:t>nhiệm vụ quốc phòng, an ninh</a:t>
            </a:r>
            <a:endParaRPr lang="en-US" altLang="en-US" sz="2000" b="1"/>
          </a:p>
        </p:txBody>
      </p:sp>
      <p:sp>
        <p:nvSpPr>
          <p:cNvPr id="29" name="AutoShape 13"/>
          <p:cNvSpPr>
            <a:spLocks noChangeArrowheads="1"/>
          </p:cNvSpPr>
          <p:nvPr/>
        </p:nvSpPr>
        <p:spPr bwMode="auto">
          <a:xfrm>
            <a:off x="6184901" y="4267200"/>
            <a:ext cx="4075113" cy="1447800"/>
          </a:xfrm>
          <a:prstGeom prst="flowChartTerminator">
            <a:avLst/>
          </a:prstGeom>
          <a:blipFill dpi="0" rotWithShape="1">
            <a:blip r:embed="rId13"/>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D. Các công trình trong vùng kinh </a:t>
            </a:r>
          </a:p>
          <a:p>
            <a:pPr algn="ctr">
              <a:spcBef>
                <a:spcPct val="0"/>
              </a:spcBef>
              <a:buFontTx/>
              <a:buNone/>
            </a:pPr>
            <a:r>
              <a:rPr lang="en-US" altLang="en-US" sz="2000"/>
              <a:t>tế trọng điểm phải tính đến yếu tố</a:t>
            </a:r>
          </a:p>
          <a:p>
            <a:pPr algn="ctr">
              <a:spcBef>
                <a:spcPct val="0"/>
              </a:spcBef>
              <a:buFontTx/>
              <a:buNone/>
            </a:pPr>
            <a:r>
              <a:rPr lang="en-US" altLang="en-US" sz="2000"/>
              <a:t> tự phục vụ và có thể  phục vụ được</a:t>
            </a:r>
          </a:p>
          <a:p>
            <a:pPr algn="ctr">
              <a:spcBef>
                <a:spcPct val="0"/>
              </a:spcBef>
              <a:buFontTx/>
              <a:buNone/>
            </a:pPr>
            <a:r>
              <a:rPr lang="en-US" altLang="en-US" sz="2000"/>
              <a:t> ngay cho quốc phòng, an ninh</a:t>
            </a:r>
            <a:endParaRPr lang="vi-VN" altLang="en-US" sz="2000" b="1"/>
          </a:p>
        </p:txBody>
      </p:sp>
      <p:pic>
        <p:nvPicPr>
          <p:cNvPr id="6965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0" descr="ani32">
            <a:hlinkClick r:id="rId15"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par>
                          <p:cTn id="10" fill="hold" nodeType="afterGroup">
                            <p:stCondLst>
                              <p:cond delay="4240"/>
                            </p:stCondLst>
                            <p:childTnLst>
                              <p:par>
                                <p:cTn id="11" presetID="4" presetClass="entr" presetSubtype="32"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ox(out)">
                                      <p:cBhvr>
                                        <p:cTn id="13" dur="1000"/>
                                        <p:tgtEl>
                                          <p:spTgt spid="30"/>
                                        </p:tgtEl>
                                      </p:cBhvr>
                                    </p:animEffect>
                                  </p:childTnLst>
                                </p:cTn>
                              </p:par>
                            </p:childTnLst>
                          </p:cTn>
                        </p:par>
                        <p:par>
                          <p:cTn id="14" fill="hold" nodeType="afterGroup">
                            <p:stCondLst>
                              <p:cond delay="5240"/>
                            </p:stCondLst>
                            <p:childTnLst>
                              <p:par>
                                <p:cTn id="15" presetID="4" presetClass="entr" presetSubtype="3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ox(out)">
                                      <p:cBhvr>
                                        <p:cTn id="17" dur="1000"/>
                                        <p:tgtEl>
                                          <p:spTgt spid="28"/>
                                        </p:tgtEl>
                                      </p:cBhvr>
                                    </p:animEffect>
                                  </p:childTnLst>
                                </p:cTn>
                              </p:par>
                            </p:childTnLst>
                          </p:cTn>
                        </p:par>
                        <p:par>
                          <p:cTn id="18" fill="hold" nodeType="afterGroup">
                            <p:stCondLst>
                              <p:cond delay="62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724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6" fill="hold" display="0">
                  <p:stCondLst>
                    <p:cond delay="indefinite"/>
                  </p:stCondLst>
                  <p:endCondLst>
                    <p:cond evt="onNext" delay="0">
                      <p:tgtEl>
                        <p:sldTgt/>
                      </p:tgtEl>
                    </p:cond>
                    <p:cond evt="onPrev" delay="0">
                      <p:tgtEl>
                        <p:sldTgt/>
                      </p:tgtEl>
                    </p:cond>
                    <p:cond evt="onStopAudio" delay="0">
                      <p:tgtEl>
                        <p:sldTgt/>
                      </p:tgtEl>
                    </p:cond>
                  </p:endCondLst>
                </p:cTn>
                <p:tgtEl>
                  <p:spTgt spid="117778"/>
                </p:tgtEl>
              </p:cMediaNode>
            </p:audio>
            <p:seq concurrent="1" nextAc="seek">
              <p:cTn id="27" restart="whenNotActive" fill="hold" evtFilter="cancelBubble" nodeType="interactiveSeq">
                <p:stCondLst>
                  <p:cond evt="onClick" delay="0">
                    <p:tgtEl>
                      <p:spTgt spid="117787"/>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17788"/>
                                        </p:tgtEl>
                                        <p:attrNameLst>
                                          <p:attrName>style.visibility</p:attrName>
                                        </p:attrNameLst>
                                      </p:cBhvr>
                                      <p:to>
                                        <p:strVal val="hidden"/>
                                      </p:to>
                                    </p:set>
                                  </p:childTnLst>
                                </p:cTn>
                              </p:par>
                            </p:childTnLst>
                          </p:cTn>
                        </p:par>
                        <p:par>
                          <p:cTn id="32" fill="hold" nodeType="afterGroup">
                            <p:stCondLst>
                              <p:cond delay="0"/>
                            </p:stCondLst>
                            <p:childTnLst>
                              <p:par>
                                <p:cTn id="33" presetID="4" presetClass="exit" presetSubtype="16" fill="hold" grpId="0" nodeType="afterEffect">
                                  <p:stCondLst>
                                    <p:cond delay="1000"/>
                                  </p:stCondLst>
                                  <p:childTnLst>
                                    <p:animEffect transition="out" filter="box(in)">
                                      <p:cBhvr>
                                        <p:cTn id="34" dur="500"/>
                                        <p:tgtEl>
                                          <p:spTgt spid="117786"/>
                                        </p:tgtEl>
                                      </p:cBhvr>
                                    </p:animEffect>
                                    <p:set>
                                      <p:cBhvr>
                                        <p:cTn id="35" dur="1" fill="hold">
                                          <p:stCondLst>
                                            <p:cond delay="499"/>
                                          </p:stCondLst>
                                        </p:cTn>
                                        <p:tgtEl>
                                          <p:spTgt spid="117786"/>
                                        </p:tgtEl>
                                        <p:attrNameLst>
                                          <p:attrName>style.visibility</p:attrName>
                                        </p:attrNameLst>
                                      </p:cBhvr>
                                      <p:to>
                                        <p:strVal val="hidden"/>
                                      </p:to>
                                    </p:set>
                                  </p:childTnLst>
                                  <p:subTnLst>
                                    <p:audio>
                                      <p:cMediaNode>
                                        <p:cTn display="0" masterRel="sameClick">
                                          <p:stCondLst>
                                            <p:cond evt="begin" delay="0">
                                              <p:tn val="33"/>
                                            </p:cond>
                                          </p:stCondLst>
                                          <p:endCondLst>
                                            <p:cond evt="onStopAudio" delay="0">
                                              <p:tgtEl>
                                                <p:sldTgt/>
                                              </p:tgtEl>
                                            </p:cond>
                                          </p:endCondLst>
                                        </p:cTn>
                                        <p:tgtEl>
                                          <p:sndTgt r:embed="rId3" name="beep.wav"/>
                                        </p:tgtEl>
                                      </p:cMediaNode>
                                    </p:audio>
                                  </p:subTnLst>
                                </p:cTn>
                              </p:par>
                            </p:childTnLst>
                          </p:cTn>
                        </p:par>
                        <p:par>
                          <p:cTn id="36" fill="hold" nodeType="afterGroup">
                            <p:stCondLst>
                              <p:cond delay="1500"/>
                            </p:stCondLst>
                            <p:childTnLst>
                              <p:par>
                                <p:cTn id="37" presetID="4" presetClass="exit" presetSubtype="16" fill="hold" grpId="0" nodeType="afterEffect">
                                  <p:stCondLst>
                                    <p:cond delay="1000"/>
                                  </p:stCondLst>
                                  <p:childTnLst>
                                    <p:animEffect transition="out" filter="box(in)">
                                      <p:cBhvr>
                                        <p:cTn id="38" dur="500"/>
                                        <p:tgtEl>
                                          <p:spTgt spid="117785"/>
                                        </p:tgtEl>
                                      </p:cBhvr>
                                    </p:animEffect>
                                    <p:set>
                                      <p:cBhvr>
                                        <p:cTn id="39" dur="1" fill="hold">
                                          <p:stCondLst>
                                            <p:cond delay="499"/>
                                          </p:stCondLst>
                                        </p:cTn>
                                        <p:tgtEl>
                                          <p:spTgt spid="117785"/>
                                        </p:tgtEl>
                                        <p:attrNameLst>
                                          <p:attrName>style.visibility</p:attrName>
                                        </p:attrNameLst>
                                      </p:cBhvr>
                                      <p:to>
                                        <p:strVal val="hidden"/>
                                      </p:to>
                                    </p:set>
                                  </p:childTnLst>
                                  <p:subTnLst>
                                    <p:audio>
                                      <p:cMediaNode>
                                        <p:cTn display="0" masterRel="sameClick">
                                          <p:stCondLst>
                                            <p:cond evt="begin" delay="0">
                                              <p:tn val="37"/>
                                            </p:cond>
                                          </p:stCondLst>
                                          <p:endCondLst>
                                            <p:cond evt="onStopAudio" delay="0">
                                              <p:tgtEl>
                                                <p:sldTgt/>
                                              </p:tgtEl>
                                            </p:cond>
                                          </p:endCondLst>
                                        </p:cTn>
                                        <p:tgtEl>
                                          <p:sndTgt r:embed="rId3" name="beep.wav"/>
                                        </p:tgtEl>
                                      </p:cMediaNode>
                                    </p:audio>
                                  </p:subTnLst>
                                </p:cTn>
                              </p:par>
                            </p:childTnLst>
                          </p:cTn>
                        </p:par>
                        <p:par>
                          <p:cTn id="40" fill="hold" nodeType="afterGroup">
                            <p:stCondLst>
                              <p:cond delay="3000"/>
                            </p:stCondLst>
                            <p:childTnLst>
                              <p:par>
                                <p:cTn id="41" presetID="4" presetClass="exit" presetSubtype="16" fill="hold" grpId="0" nodeType="afterEffect">
                                  <p:stCondLst>
                                    <p:cond delay="1000"/>
                                  </p:stCondLst>
                                  <p:childTnLst>
                                    <p:animEffect transition="out" filter="box(in)">
                                      <p:cBhvr>
                                        <p:cTn id="42" dur="500"/>
                                        <p:tgtEl>
                                          <p:spTgt spid="117784"/>
                                        </p:tgtEl>
                                      </p:cBhvr>
                                    </p:animEffect>
                                    <p:set>
                                      <p:cBhvr>
                                        <p:cTn id="43" dur="1" fill="hold">
                                          <p:stCondLst>
                                            <p:cond delay="499"/>
                                          </p:stCondLst>
                                        </p:cTn>
                                        <p:tgtEl>
                                          <p:spTgt spid="117784"/>
                                        </p:tgtEl>
                                        <p:attrNameLst>
                                          <p:attrName>style.visibility</p:attrName>
                                        </p:attrNameLst>
                                      </p:cBhvr>
                                      <p:to>
                                        <p:strVal val="hidden"/>
                                      </p:to>
                                    </p:set>
                                  </p:childTnLst>
                                  <p:subTnLst>
                                    <p:audio>
                                      <p:cMediaNode>
                                        <p:cTn display="0" masterRel="sameClick">
                                          <p:stCondLst>
                                            <p:cond evt="begin" delay="0">
                                              <p:tn val="41"/>
                                            </p:cond>
                                          </p:stCondLst>
                                          <p:endCondLst>
                                            <p:cond evt="onStopAudio" delay="0">
                                              <p:tgtEl>
                                                <p:sldTgt/>
                                              </p:tgtEl>
                                            </p:cond>
                                          </p:endCondLst>
                                        </p:cTn>
                                        <p:tgtEl>
                                          <p:sndTgt r:embed="rId3" name="beep.wav"/>
                                        </p:tgtEl>
                                      </p:cMediaNode>
                                    </p:audio>
                                  </p:subTnLst>
                                </p:cTn>
                              </p:par>
                            </p:childTnLst>
                          </p:cTn>
                        </p:par>
                        <p:par>
                          <p:cTn id="44" fill="hold" nodeType="afterGroup">
                            <p:stCondLst>
                              <p:cond delay="4500"/>
                            </p:stCondLst>
                            <p:childTnLst>
                              <p:par>
                                <p:cTn id="45" presetID="4" presetClass="exit" presetSubtype="16" fill="hold" grpId="0" nodeType="afterEffect">
                                  <p:stCondLst>
                                    <p:cond delay="1000"/>
                                  </p:stCondLst>
                                  <p:childTnLst>
                                    <p:animEffect transition="out" filter="box(in)">
                                      <p:cBhvr>
                                        <p:cTn id="46" dur="500"/>
                                        <p:tgtEl>
                                          <p:spTgt spid="117783"/>
                                        </p:tgtEl>
                                      </p:cBhvr>
                                    </p:animEffect>
                                    <p:set>
                                      <p:cBhvr>
                                        <p:cTn id="47" dur="1" fill="hold">
                                          <p:stCondLst>
                                            <p:cond delay="499"/>
                                          </p:stCondLst>
                                        </p:cTn>
                                        <p:tgtEl>
                                          <p:spTgt spid="117783"/>
                                        </p:tgtEl>
                                        <p:attrNameLst>
                                          <p:attrName>style.visibility</p:attrName>
                                        </p:attrNameLst>
                                      </p:cBhvr>
                                      <p:to>
                                        <p:strVal val="hidden"/>
                                      </p:to>
                                    </p:set>
                                  </p:childTnLst>
                                  <p:subTnLst>
                                    <p:audio>
                                      <p:cMediaNode>
                                        <p:cTn display="0" masterRel="sameClick">
                                          <p:stCondLst>
                                            <p:cond evt="begin" delay="0">
                                              <p:tn val="45"/>
                                            </p:cond>
                                          </p:stCondLst>
                                          <p:endCondLst>
                                            <p:cond evt="onStopAudio" delay="0">
                                              <p:tgtEl>
                                                <p:sldTgt/>
                                              </p:tgtEl>
                                            </p:cond>
                                          </p:endCondLst>
                                        </p:cTn>
                                        <p:tgtEl>
                                          <p:sndTgt r:embed="rId3" name="beep.wav"/>
                                        </p:tgtEl>
                                      </p:cMediaNode>
                                    </p:audio>
                                  </p:subTnLst>
                                </p:cTn>
                              </p:par>
                            </p:childTnLst>
                          </p:cTn>
                        </p:par>
                        <p:par>
                          <p:cTn id="48" fill="hold" nodeType="afterGroup">
                            <p:stCondLst>
                              <p:cond delay="6000"/>
                            </p:stCondLst>
                            <p:childTnLst>
                              <p:par>
                                <p:cTn id="49" presetID="4" presetClass="exit" presetSubtype="16" fill="hold" grpId="0" nodeType="afterEffect">
                                  <p:stCondLst>
                                    <p:cond delay="1000"/>
                                  </p:stCondLst>
                                  <p:childTnLst>
                                    <p:animEffect transition="out" filter="box(in)">
                                      <p:cBhvr>
                                        <p:cTn id="50" dur="500"/>
                                        <p:tgtEl>
                                          <p:spTgt spid="117782"/>
                                        </p:tgtEl>
                                      </p:cBhvr>
                                    </p:animEffect>
                                    <p:set>
                                      <p:cBhvr>
                                        <p:cTn id="51" dur="1" fill="hold">
                                          <p:stCondLst>
                                            <p:cond delay="499"/>
                                          </p:stCondLst>
                                        </p:cTn>
                                        <p:tgtEl>
                                          <p:spTgt spid="117782"/>
                                        </p:tgtEl>
                                        <p:attrNameLst>
                                          <p:attrName>style.visibility</p:attrName>
                                        </p:attrNameLst>
                                      </p:cBhvr>
                                      <p:to>
                                        <p:strVal val="hidden"/>
                                      </p:to>
                                    </p:set>
                                  </p:childTnLst>
                                  <p:subTnLst>
                                    <p:audio>
                                      <p:cMediaNode>
                                        <p:cTn display="0" masterRel="sameClick">
                                          <p:stCondLst>
                                            <p:cond evt="begin" delay="0">
                                              <p:tn val="49"/>
                                            </p:cond>
                                          </p:stCondLst>
                                          <p:endCondLst>
                                            <p:cond evt="onStopAudio" delay="0">
                                              <p:tgtEl>
                                                <p:sldTgt/>
                                              </p:tgtEl>
                                            </p:cond>
                                          </p:endCondLst>
                                        </p:cTn>
                                        <p:tgtEl>
                                          <p:sndTgt r:embed="rId3" name="beep.wav"/>
                                        </p:tgtEl>
                                      </p:cMediaNode>
                                    </p:audio>
                                  </p:subTnLst>
                                </p:cTn>
                              </p:par>
                            </p:childTnLst>
                          </p:cTn>
                        </p:par>
                        <p:par>
                          <p:cTn id="52" fill="hold" nodeType="afterGroup">
                            <p:stCondLst>
                              <p:cond delay="7500"/>
                            </p:stCondLst>
                            <p:childTnLst>
                              <p:par>
                                <p:cTn id="53" presetID="4" presetClass="exit" presetSubtype="16" fill="hold" grpId="0" nodeType="afterEffect">
                                  <p:stCondLst>
                                    <p:cond delay="1000"/>
                                  </p:stCondLst>
                                  <p:childTnLst>
                                    <p:animEffect transition="out" filter="box(in)">
                                      <p:cBhvr>
                                        <p:cTn id="54" dur="500"/>
                                        <p:tgtEl>
                                          <p:spTgt spid="117781"/>
                                        </p:tgtEl>
                                      </p:cBhvr>
                                    </p:animEffect>
                                    <p:set>
                                      <p:cBhvr>
                                        <p:cTn id="55" dur="1" fill="hold">
                                          <p:stCondLst>
                                            <p:cond delay="499"/>
                                          </p:stCondLst>
                                        </p:cTn>
                                        <p:tgtEl>
                                          <p:spTgt spid="117781"/>
                                        </p:tgtEl>
                                        <p:attrNameLst>
                                          <p:attrName>style.visibility</p:attrName>
                                        </p:attrNameLst>
                                      </p:cBhvr>
                                      <p:to>
                                        <p:strVal val="hidden"/>
                                      </p:to>
                                    </p:set>
                                  </p:childTnLst>
                                  <p:subTnLst>
                                    <p:audio>
                                      <p:cMediaNode>
                                        <p:cTn display="0" masterRel="sameClick">
                                          <p:stCondLst>
                                            <p:cond evt="begin" delay="0">
                                              <p:tn val="53"/>
                                            </p:cond>
                                          </p:stCondLst>
                                          <p:endCondLst>
                                            <p:cond evt="onStopAudio" delay="0">
                                              <p:tgtEl>
                                                <p:sldTgt/>
                                              </p:tgtEl>
                                            </p:cond>
                                          </p:endCondLst>
                                        </p:cTn>
                                        <p:tgtEl>
                                          <p:sndTgt r:embed="rId3" name="beep.wav"/>
                                        </p:tgtEl>
                                      </p:cMediaNode>
                                    </p:audio>
                                  </p:subTnLst>
                                </p:cTn>
                              </p:par>
                            </p:childTnLst>
                          </p:cTn>
                        </p:par>
                        <p:par>
                          <p:cTn id="56" fill="hold" nodeType="afterGroup">
                            <p:stCondLst>
                              <p:cond delay="9000"/>
                            </p:stCondLst>
                            <p:childTnLst>
                              <p:par>
                                <p:cTn id="57" presetID="4" presetClass="exit" presetSubtype="16" fill="hold" grpId="0" nodeType="afterEffect">
                                  <p:stCondLst>
                                    <p:cond delay="1000"/>
                                  </p:stCondLst>
                                  <p:childTnLst>
                                    <p:animEffect transition="out" filter="box(in)">
                                      <p:cBhvr>
                                        <p:cTn id="58" dur="500"/>
                                        <p:tgtEl>
                                          <p:spTgt spid="117779"/>
                                        </p:tgtEl>
                                      </p:cBhvr>
                                    </p:animEffect>
                                    <p:set>
                                      <p:cBhvr>
                                        <p:cTn id="59" dur="1" fill="hold">
                                          <p:stCondLst>
                                            <p:cond delay="499"/>
                                          </p:stCondLst>
                                        </p:cTn>
                                        <p:tgtEl>
                                          <p:spTgt spid="117779"/>
                                        </p:tgtEl>
                                        <p:attrNameLst>
                                          <p:attrName>style.visibility</p:attrName>
                                        </p:attrNameLst>
                                      </p:cBhvr>
                                      <p:to>
                                        <p:strVal val="hidden"/>
                                      </p:to>
                                    </p:set>
                                  </p:childTnLst>
                                  <p:subTnLst>
                                    <p:audio>
                                      <p:cMediaNode>
                                        <p:cTn display="0" masterRel="sameClick">
                                          <p:stCondLst>
                                            <p:cond evt="begin" delay="0">
                                              <p:tn val="57"/>
                                            </p:cond>
                                          </p:stCondLst>
                                          <p:endCondLst>
                                            <p:cond evt="onStopAudio" delay="0">
                                              <p:tgtEl>
                                                <p:sldTgt/>
                                              </p:tgtEl>
                                            </p:cond>
                                          </p:endCondLst>
                                        </p:cTn>
                                        <p:tgtEl>
                                          <p:sndTgt r:embed="rId3" name="beep.wav"/>
                                        </p:tgtEl>
                                      </p:cMediaNode>
                                    </p:audio>
                                  </p:subTnLst>
                                </p:cTn>
                              </p:par>
                            </p:childTnLst>
                          </p:cTn>
                        </p:par>
                        <p:par>
                          <p:cTn id="60" fill="hold" nodeType="afterGroup">
                            <p:stCondLst>
                              <p:cond delay="10500"/>
                            </p:stCondLst>
                            <p:childTnLst>
                              <p:par>
                                <p:cTn id="61" presetID="4" presetClass="exit" presetSubtype="16" fill="hold" grpId="0" nodeType="afterEffect">
                                  <p:stCondLst>
                                    <p:cond delay="500"/>
                                  </p:stCondLst>
                                  <p:childTnLst>
                                    <p:animEffect transition="out" filter="box(in)">
                                      <p:cBhvr>
                                        <p:cTn id="62" dur="500"/>
                                        <p:tgtEl>
                                          <p:spTgt spid="117762"/>
                                        </p:tgtEl>
                                      </p:cBhvr>
                                    </p:animEffect>
                                    <p:set>
                                      <p:cBhvr>
                                        <p:cTn id="63" dur="1" fill="hold">
                                          <p:stCondLst>
                                            <p:cond delay="499"/>
                                          </p:stCondLst>
                                        </p:cTn>
                                        <p:tgtEl>
                                          <p:spTgt spid="117762"/>
                                        </p:tgtEl>
                                        <p:attrNameLst>
                                          <p:attrName>style.visibility</p:attrName>
                                        </p:attrNameLst>
                                      </p:cBhvr>
                                      <p:to>
                                        <p:strVal val="hidden"/>
                                      </p:to>
                                    </p:set>
                                  </p:childTnLst>
                                  <p:subTnLst>
                                    <p:audio>
                                      <p:cMediaNode>
                                        <p:cTn display="0" masterRel="sameClick">
                                          <p:stCondLst>
                                            <p:cond evt="begin" delay="0">
                                              <p:tn val="61"/>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17787"/>
                  </p:tgtEl>
                </p:cond>
              </p:nextCondLst>
            </p:seq>
            <p:seq concurrent="1" nextAc="seek">
              <p:cTn id="64" restart="whenNotActive" fill="hold" evtFilter="cancelBubble" nodeType="interactiveSeq">
                <p:stCondLst>
                  <p:cond evt="onClick" delay="0">
                    <p:tgtEl>
                      <p:spTgt spid="25"/>
                    </p:tgtEl>
                  </p:cond>
                </p:stCondLst>
                <p:endSync evt="end" delay="0">
                  <p:rtn val="all"/>
                </p:endSync>
                <p:childTnLst>
                  <p:par>
                    <p:cTn id="65" fill="hold" nodeType="clickPar">
                      <p:stCondLst>
                        <p:cond delay="0"/>
                      </p:stCondLst>
                      <p:childTnLst>
                        <p:par>
                          <p:cTn id="66" fill="hold" nodeType="withGroup">
                            <p:stCondLst>
                              <p:cond delay="0"/>
                            </p:stCondLst>
                            <p:childTnLst>
                              <p:par>
                                <p:cTn id="67" presetID="22" presetClass="emph" presetSubtype="0" fill="hold" grpId="1" nodeType="clickEffect">
                                  <p:stCondLst>
                                    <p:cond delay="0"/>
                                  </p:stCondLst>
                                  <p:childTnLst>
                                    <p:animClr clrSpc="hsl" dir="cw">
                                      <p:cBhvr override="childStyle">
                                        <p:cTn id="68" dur="500" fill="hold"/>
                                        <p:tgtEl>
                                          <p:spTgt spid="28"/>
                                        </p:tgtEl>
                                        <p:attrNameLst>
                                          <p:attrName>style.color</p:attrName>
                                        </p:attrNameLst>
                                      </p:cBhvr>
                                      <p:by>
                                        <p:hsl h="-7200000" s="0" l="0"/>
                                      </p:by>
                                    </p:animClr>
                                    <p:animClr clrSpc="hsl" dir="cw">
                                      <p:cBhvr>
                                        <p:cTn id="69" dur="500" fill="hold"/>
                                        <p:tgtEl>
                                          <p:spTgt spid="28"/>
                                        </p:tgtEl>
                                        <p:attrNameLst>
                                          <p:attrName>fillcolor</p:attrName>
                                        </p:attrNameLst>
                                      </p:cBhvr>
                                      <p:by>
                                        <p:hsl h="-7200000" s="0" l="0"/>
                                      </p:by>
                                    </p:animClr>
                                    <p:animClr clrSpc="hsl" dir="cw">
                                      <p:cBhvr>
                                        <p:cTn id="70" dur="500" fill="hold"/>
                                        <p:tgtEl>
                                          <p:spTgt spid="28"/>
                                        </p:tgtEl>
                                        <p:attrNameLst>
                                          <p:attrName>stroke.color</p:attrName>
                                        </p:attrNameLst>
                                      </p:cBhvr>
                                      <p:by>
                                        <p:hsl h="-7200000" s="0" l="0"/>
                                      </p:by>
                                    </p:animClr>
                                    <p:set>
                                      <p:cBhvr>
                                        <p:cTn id="71" dur="500" fill="hold"/>
                                        <p:tgtEl>
                                          <p:spTgt spid="28"/>
                                        </p:tgtEl>
                                        <p:attrNameLst>
                                          <p:attrName>fill.type</p:attrName>
                                        </p:attrNameLst>
                                      </p:cBhvr>
                                      <p:to>
                                        <p:strVal val="solid"/>
                                      </p:to>
                                    </p:set>
                                  </p:childTnLst>
                                  <p:subTnLst>
                                    <p:audio>
                                      <p:cMediaNode>
                                        <p:cTn display="0" masterRel="sameClick">
                                          <p:stCondLst>
                                            <p:cond evt="begin" delay="0">
                                              <p:tn val="67"/>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25"/>
                  </p:tgtEl>
                </p:cond>
              </p:nextCondLst>
            </p:seq>
          </p:childTnLst>
        </p:cTn>
      </p:par>
    </p:tnLst>
    <p:bldLst>
      <p:bldP spid="117762" grpId="0" animBg="1"/>
      <p:bldP spid="117779" grpId="0" animBg="1"/>
      <p:bldP spid="117781" grpId="0" animBg="1"/>
      <p:bldP spid="117782" grpId="0" animBg="1"/>
      <p:bldP spid="117783" grpId="0" animBg="1"/>
      <p:bldP spid="117784" grpId="0" animBg="1"/>
      <p:bldP spid="117785" grpId="0" animBg="1"/>
      <p:bldP spid="117786" grpId="0" animBg="1"/>
      <p:bldP spid="117788" grpId="0" animBg="1"/>
      <p:bldP spid="27" grpId="0"/>
      <p:bldP spid="28" grpId="0" animBg="1"/>
      <p:bldP spid="28" grpId="1" animBg="1"/>
      <p:bldP spid="30" grpId="0" animBg="1"/>
      <p:bldP spid="26" grpId="0" animBg="1"/>
      <p:bldP spid="29"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Oval 2"/>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8789"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124200" y="11430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xã - hội với tăng cường củng cố quốc phòng - an ninh trong khoa học, công nghệ và giáo dục cần phải:</a:t>
            </a:r>
          </a:p>
        </p:txBody>
      </p:sp>
      <p:sp>
        <p:nvSpPr>
          <p:cNvPr id="65541" name="AutoShape 5"/>
          <p:cNvSpPr>
            <a:spLocks noChangeArrowheads="1"/>
          </p:cNvSpPr>
          <p:nvPr/>
        </p:nvSpPr>
        <p:spPr bwMode="auto">
          <a:xfrm>
            <a:off x="1676401" y="4140200"/>
            <a:ext cx="4418013" cy="1574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C. Phối kết hợp chặt chẽ và toàn </a:t>
            </a:r>
          </a:p>
          <a:p>
            <a:pPr algn="ctr">
              <a:spcBef>
                <a:spcPct val="0"/>
              </a:spcBef>
              <a:buFontTx/>
              <a:buNone/>
            </a:pPr>
            <a:r>
              <a:rPr lang="en-US" altLang="en-US" sz="2000"/>
              <a:t>diện hoạt động giữa các ngành khoa</a:t>
            </a:r>
          </a:p>
          <a:p>
            <a:pPr algn="ctr">
              <a:spcBef>
                <a:spcPct val="0"/>
              </a:spcBef>
              <a:buFontTx/>
              <a:buNone/>
            </a:pPr>
            <a:r>
              <a:rPr lang="en-US" altLang="en-US" sz="2000"/>
              <a:t> học và công nghệ then chốt của cả</a:t>
            </a:r>
          </a:p>
          <a:p>
            <a:pPr algn="ctr">
              <a:spcBef>
                <a:spcPct val="0"/>
              </a:spcBef>
              <a:buFontTx/>
              <a:buNone/>
            </a:pPr>
            <a:r>
              <a:rPr lang="en-US" altLang="en-US" sz="2000"/>
              <a:t> nước với các ngành khoa học của</a:t>
            </a:r>
          </a:p>
          <a:p>
            <a:pPr algn="ctr">
              <a:spcBef>
                <a:spcPct val="0"/>
              </a:spcBef>
              <a:buFontTx/>
              <a:buNone/>
            </a:pPr>
            <a:r>
              <a:rPr lang="en-US" altLang="en-US" sz="2000"/>
              <a:t> quốc phòng, an ninh</a:t>
            </a:r>
          </a:p>
        </p:txBody>
      </p:sp>
      <p:sp>
        <p:nvSpPr>
          <p:cNvPr id="65549" name="AutoShape 13"/>
          <p:cNvSpPr>
            <a:spLocks noChangeArrowheads="1"/>
          </p:cNvSpPr>
          <p:nvPr/>
        </p:nvSpPr>
        <p:spPr bwMode="auto">
          <a:xfrm>
            <a:off x="6261100" y="2438400"/>
            <a:ext cx="4254500"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B. Phối hợp chặt chẽ, có hiệu</a:t>
            </a:r>
          </a:p>
          <a:p>
            <a:pPr algn="ctr">
              <a:spcBef>
                <a:spcPct val="0"/>
              </a:spcBef>
              <a:buFontTx/>
              <a:buNone/>
            </a:pPr>
            <a:r>
              <a:rPr lang="en-US" altLang="en-US" sz="2000"/>
              <a:t>quả nghiên cứu các đề tài khoa học</a:t>
            </a:r>
          </a:p>
          <a:p>
            <a:pPr algn="ctr">
              <a:spcBef>
                <a:spcPct val="0"/>
              </a:spcBef>
              <a:buFontTx/>
              <a:buNone/>
            </a:pPr>
            <a:r>
              <a:rPr lang="en-US" altLang="en-US" sz="2000"/>
              <a:t> quân sự với các dự án công nghệ và</a:t>
            </a:r>
          </a:p>
          <a:p>
            <a:pPr algn="ctr">
              <a:spcBef>
                <a:spcPct val="0"/>
              </a:spcBef>
              <a:buFontTx/>
              <a:buNone/>
            </a:pPr>
            <a:r>
              <a:rPr lang="en-US" altLang="en-US" sz="2000"/>
              <a:t> sản xuất các sản phẩm cho xã hội</a:t>
            </a:r>
            <a:endParaRPr lang="vi-VN" altLang="en-US" sz="2000" b="1"/>
          </a:p>
        </p:txBody>
      </p:sp>
      <p:sp>
        <p:nvSpPr>
          <p:cNvPr id="70663" name="Text Box 16"/>
          <p:cNvSpPr txBox="1">
            <a:spLocks noChangeArrowheads="1"/>
          </p:cNvSpPr>
          <p:nvPr/>
        </p:nvSpPr>
        <p:spPr bwMode="auto">
          <a:xfrm>
            <a:off x="1854201" y="11430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64</a:t>
            </a:r>
          </a:p>
        </p:txBody>
      </p:sp>
      <p:pic>
        <p:nvPicPr>
          <p:cNvPr id="118802"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3" name="Oval 19"/>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066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05" name="Oval 21"/>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8806" name="Oval 22"/>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8807" name="Oval 23"/>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8808" name="Oval 24"/>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8809" name="Oval 25"/>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8810" name="Oval 26"/>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8811" name="Text Box 27"/>
          <p:cNvSpPr txBox="1">
            <a:spLocks noChangeArrowheads="1"/>
          </p:cNvSpPr>
          <p:nvPr/>
        </p:nvSpPr>
        <p:spPr bwMode="auto">
          <a:xfrm>
            <a:off x="4876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8812"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067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6"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114300"/>
            <a:ext cx="1371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1676401" y="2438400"/>
            <a:ext cx="4418013"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A. Thực hiện tốt phát triển khoa học</a:t>
            </a:r>
          </a:p>
          <a:p>
            <a:pPr algn="ctr">
              <a:spcBef>
                <a:spcPct val="0"/>
              </a:spcBef>
              <a:buFontTx/>
              <a:buNone/>
            </a:pPr>
            <a:r>
              <a:rPr lang="en-US" altLang="en-US" sz="2000"/>
              <a:t> công nghệ với khoa học giáo dục</a:t>
            </a:r>
          </a:p>
          <a:p>
            <a:pPr algn="ctr">
              <a:spcBef>
                <a:spcPct val="0"/>
              </a:spcBef>
              <a:buFontTx/>
              <a:buNone/>
            </a:pPr>
            <a:r>
              <a:rPr lang="en-US" altLang="en-US" sz="2000"/>
              <a:t> quốc phòng, anh ninh một cách hợp lý, </a:t>
            </a:r>
          </a:p>
          <a:p>
            <a:pPr algn="ctr">
              <a:spcBef>
                <a:spcPct val="0"/>
              </a:spcBef>
              <a:buFontTx/>
              <a:buNone/>
            </a:pPr>
            <a:r>
              <a:rPr lang="en-US" altLang="en-US" sz="2000"/>
              <a:t>cân đối và hài hòa</a:t>
            </a:r>
            <a:endParaRPr lang="vi-VN" altLang="en-US" sz="2000" b="1"/>
          </a:p>
        </p:txBody>
      </p:sp>
      <p:sp>
        <p:nvSpPr>
          <p:cNvPr id="27" name="AutoShape 13"/>
          <p:cNvSpPr>
            <a:spLocks noChangeArrowheads="1"/>
          </p:cNvSpPr>
          <p:nvPr/>
        </p:nvSpPr>
        <p:spPr bwMode="auto">
          <a:xfrm>
            <a:off x="6261100" y="4140200"/>
            <a:ext cx="4254500" cy="1574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000"/>
              <a:t> D. Thực hiện tốt chính sách ưu </a:t>
            </a:r>
          </a:p>
          <a:p>
            <a:pPr algn="ctr">
              <a:spcBef>
                <a:spcPct val="0"/>
              </a:spcBef>
              <a:buFontTx/>
              <a:buNone/>
            </a:pPr>
            <a:r>
              <a:rPr lang="en-US" altLang="en-US" sz="2000"/>
              <a:t>tiên cho cải cách, đổi mới cơ chế </a:t>
            </a:r>
          </a:p>
          <a:p>
            <a:pPr algn="ctr">
              <a:spcBef>
                <a:spcPct val="0"/>
              </a:spcBef>
              <a:buFontTx/>
              <a:buNone/>
            </a:pPr>
            <a:r>
              <a:rPr lang="en-US" altLang="en-US" sz="2000"/>
              <a:t>phát triển khoa học và nghệ thuật </a:t>
            </a:r>
          </a:p>
          <a:p>
            <a:pPr algn="ctr">
              <a:spcBef>
                <a:spcPct val="0"/>
              </a:spcBef>
              <a:buFontTx/>
              <a:buNone/>
            </a:pPr>
            <a:r>
              <a:rPr lang="en-US" altLang="en-US" sz="2000"/>
              <a:t>quân sự, khoa học an ninh</a:t>
            </a:r>
            <a:endParaRPr lang="vi-VN" altLang="en-US" sz="2000" b="1"/>
          </a:p>
        </p:txBody>
      </p:sp>
      <p:pic>
        <p:nvPicPr>
          <p:cNvPr id="7068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0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0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60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70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8789"/>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8789"/>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8802"/>
                </p:tgtEl>
              </p:cMediaNode>
            </p:audio>
            <p:seq concurrent="1" nextAc="seek">
              <p:cTn id="38" restart="whenNotActive" fill="hold" evtFilter="cancelBubble" nodeType="interactiveSeq">
                <p:stCondLst>
                  <p:cond evt="onClick" delay="0">
                    <p:tgtEl>
                      <p:spTgt spid="118811"/>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8812"/>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8810"/>
                                        </p:tgtEl>
                                      </p:cBhvr>
                                    </p:animEffect>
                                    <p:set>
                                      <p:cBhvr>
                                        <p:cTn id="46" dur="1" fill="hold">
                                          <p:stCondLst>
                                            <p:cond delay="499"/>
                                          </p:stCondLst>
                                        </p:cTn>
                                        <p:tgtEl>
                                          <p:spTgt spid="118810"/>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8809"/>
                                        </p:tgtEl>
                                      </p:cBhvr>
                                    </p:animEffect>
                                    <p:set>
                                      <p:cBhvr>
                                        <p:cTn id="50" dur="1" fill="hold">
                                          <p:stCondLst>
                                            <p:cond delay="499"/>
                                          </p:stCondLst>
                                        </p:cTn>
                                        <p:tgtEl>
                                          <p:spTgt spid="118809"/>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8808"/>
                                        </p:tgtEl>
                                      </p:cBhvr>
                                    </p:animEffect>
                                    <p:set>
                                      <p:cBhvr>
                                        <p:cTn id="54" dur="1" fill="hold">
                                          <p:stCondLst>
                                            <p:cond delay="499"/>
                                          </p:stCondLst>
                                        </p:cTn>
                                        <p:tgtEl>
                                          <p:spTgt spid="11880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8807"/>
                                        </p:tgtEl>
                                      </p:cBhvr>
                                    </p:animEffect>
                                    <p:set>
                                      <p:cBhvr>
                                        <p:cTn id="58" dur="1" fill="hold">
                                          <p:stCondLst>
                                            <p:cond delay="499"/>
                                          </p:stCondLst>
                                        </p:cTn>
                                        <p:tgtEl>
                                          <p:spTgt spid="118807"/>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8806"/>
                                        </p:tgtEl>
                                      </p:cBhvr>
                                    </p:animEffect>
                                    <p:set>
                                      <p:cBhvr>
                                        <p:cTn id="62" dur="1" fill="hold">
                                          <p:stCondLst>
                                            <p:cond delay="499"/>
                                          </p:stCondLst>
                                        </p:cTn>
                                        <p:tgtEl>
                                          <p:spTgt spid="118806"/>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8805"/>
                                        </p:tgtEl>
                                      </p:cBhvr>
                                    </p:animEffect>
                                    <p:set>
                                      <p:cBhvr>
                                        <p:cTn id="66" dur="1" fill="hold">
                                          <p:stCondLst>
                                            <p:cond delay="499"/>
                                          </p:stCondLst>
                                        </p:cTn>
                                        <p:tgtEl>
                                          <p:spTgt spid="11880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8803"/>
                                        </p:tgtEl>
                                      </p:cBhvr>
                                    </p:animEffect>
                                    <p:set>
                                      <p:cBhvr>
                                        <p:cTn id="70" dur="1" fill="hold">
                                          <p:stCondLst>
                                            <p:cond delay="499"/>
                                          </p:stCondLst>
                                        </p:cTn>
                                        <p:tgtEl>
                                          <p:spTgt spid="118803"/>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8786"/>
                                        </p:tgtEl>
                                      </p:cBhvr>
                                    </p:animEffect>
                                    <p:set>
                                      <p:cBhvr>
                                        <p:cTn id="74" dur="1" fill="hold">
                                          <p:stCondLst>
                                            <p:cond delay="499"/>
                                          </p:stCondLst>
                                        </p:cTn>
                                        <p:tgtEl>
                                          <p:spTgt spid="118786"/>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8811"/>
                  </p:tgtEl>
                </p:cond>
              </p:nextCondLst>
            </p:seq>
          </p:childTnLst>
        </p:cTn>
      </p:par>
    </p:tnLst>
    <p:bldLst>
      <p:bldP spid="118786" grpId="0" animBg="1"/>
      <p:bldP spid="65540" grpId="0"/>
      <p:bldP spid="65541" grpId="0" animBg="1"/>
      <p:bldP spid="65541" grpId="1" animBg="1"/>
      <p:bldP spid="65549" grpId="0" animBg="1"/>
      <p:bldP spid="118803" grpId="0" animBg="1"/>
      <p:bldP spid="118805" grpId="0" animBg="1"/>
      <p:bldP spid="118806" grpId="0" animBg="1"/>
      <p:bldP spid="118807" grpId="0" animBg="1"/>
      <p:bldP spid="118808" grpId="0" animBg="1"/>
      <p:bldP spid="118809" grpId="0" animBg="1"/>
      <p:bldP spid="118810" grpId="0" animBg="1"/>
      <p:bldP spid="118812" grpId="0" animBg="1"/>
      <p:bldP spid="26" grpId="0" animBg="1"/>
      <p:bldP spid="27"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61976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19813"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1"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76600" y="1143000"/>
            <a:ext cx="701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Trong lĩnh vực y tế, việc kết hợp phát triển kinh tế - xã hội với tăng cường củng cố quốc phòng - an ninh cần thực hiện:</a:t>
            </a:r>
          </a:p>
        </p:txBody>
      </p:sp>
      <p:sp>
        <p:nvSpPr>
          <p:cNvPr id="65541" name="AutoShape 5"/>
          <p:cNvSpPr>
            <a:spLocks noChangeArrowheads="1"/>
          </p:cNvSpPr>
          <p:nvPr/>
        </p:nvSpPr>
        <p:spPr bwMode="auto">
          <a:xfrm>
            <a:off x="6108700" y="4270376"/>
            <a:ext cx="4178300" cy="16732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D. Xây dựng mô hình quân </a:t>
            </a:r>
          </a:p>
          <a:p>
            <a:pPr algn="ctr">
              <a:spcBef>
                <a:spcPct val="0"/>
              </a:spcBef>
              <a:buFontTx/>
              <a:buNone/>
            </a:pPr>
            <a:r>
              <a:rPr lang="en-US" altLang="en-US" sz="2300"/>
              <a:t>dân y kết hợp trên các địa </a:t>
            </a:r>
          </a:p>
          <a:p>
            <a:pPr algn="ctr">
              <a:spcBef>
                <a:spcPct val="0"/>
              </a:spcBef>
              <a:buFontTx/>
              <a:buNone/>
            </a:pPr>
            <a:r>
              <a:rPr lang="en-US" altLang="en-US" sz="2300"/>
              <a:t>bàn, đặc biệt là miền núi, </a:t>
            </a:r>
          </a:p>
          <a:p>
            <a:pPr algn="ctr">
              <a:spcBef>
                <a:spcPct val="0"/>
              </a:spcBef>
              <a:buFontTx/>
              <a:buNone/>
            </a:pPr>
            <a:r>
              <a:rPr lang="en-US" altLang="en-US" sz="2300"/>
              <a:t>biên giới, hải đảo</a:t>
            </a:r>
          </a:p>
        </p:txBody>
      </p:sp>
      <p:sp>
        <p:nvSpPr>
          <p:cNvPr id="65546" name="AutoShape 10"/>
          <p:cNvSpPr>
            <a:spLocks noChangeArrowheads="1"/>
          </p:cNvSpPr>
          <p:nvPr/>
        </p:nvSpPr>
        <p:spPr bwMode="auto">
          <a:xfrm>
            <a:off x="6108700" y="2397126"/>
            <a:ext cx="4178300" cy="1717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 B. Xây dựng mô hình nghiên </a:t>
            </a:r>
          </a:p>
          <a:p>
            <a:pPr algn="ctr">
              <a:spcBef>
                <a:spcPct val="0"/>
              </a:spcBef>
              <a:buFontTx/>
              <a:buNone/>
            </a:pPr>
            <a:r>
              <a:rPr lang="en-US" altLang="en-US" sz="2300"/>
              <a:t>cứu và ứng dụng khoa học </a:t>
            </a:r>
          </a:p>
          <a:p>
            <a:pPr algn="ctr">
              <a:spcBef>
                <a:spcPct val="0"/>
              </a:spcBef>
              <a:buFontTx/>
              <a:buNone/>
            </a:pPr>
            <a:r>
              <a:rPr lang="en-US" altLang="en-US" sz="2300"/>
              <a:t>chung cho cả quân và dân y </a:t>
            </a:r>
          </a:p>
          <a:p>
            <a:pPr algn="ctr">
              <a:spcBef>
                <a:spcPct val="0"/>
              </a:spcBef>
              <a:buFontTx/>
              <a:buNone/>
            </a:pPr>
            <a:r>
              <a:rPr lang="en-US" altLang="en-US" sz="2300"/>
              <a:t>nhất là ở thành phố</a:t>
            </a:r>
            <a:endParaRPr lang="vi-VN" altLang="en-US" sz="2300" b="1"/>
          </a:p>
        </p:txBody>
      </p:sp>
      <p:sp>
        <p:nvSpPr>
          <p:cNvPr id="71688" name="Text Box 16"/>
          <p:cNvSpPr txBox="1">
            <a:spLocks noChangeArrowheads="1"/>
          </p:cNvSpPr>
          <p:nvPr/>
        </p:nvSpPr>
        <p:spPr bwMode="auto">
          <a:xfrm>
            <a:off x="1841501" y="1295401"/>
            <a:ext cx="11842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65</a:t>
            </a:r>
          </a:p>
        </p:txBody>
      </p:sp>
      <p:pic>
        <p:nvPicPr>
          <p:cNvPr id="119826"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7" name="Oval 19"/>
          <p:cNvSpPr>
            <a:spLocks noChangeArrowheads="1"/>
          </p:cNvSpPr>
          <p:nvPr/>
        </p:nvSpPr>
        <p:spPr bwMode="auto">
          <a:xfrm>
            <a:off x="62103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169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214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p:cNvSpPr>
            <a:spLocks noChangeArrowheads="1"/>
          </p:cNvSpPr>
          <p:nvPr/>
        </p:nvSpPr>
        <p:spPr bwMode="auto">
          <a:xfrm>
            <a:off x="62103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19830" name="Oval 22"/>
          <p:cNvSpPr>
            <a:spLocks noChangeArrowheads="1"/>
          </p:cNvSpPr>
          <p:nvPr/>
        </p:nvSpPr>
        <p:spPr bwMode="auto">
          <a:xfrm>
            <a:off x="62103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19831" name="Oval 23"/>
          <p:cNvSpPr>
            <a:spLocks noChangeArrowheads="1"/>
          </p:cNvSpPr>
          <p:nvPr/>
        </p:nvSpPr>
        <p:spPr bwMode="auto">
          <a:xfrm>
            <a:off x="61976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19832" name="Oval 24"/>
          <p:cNvSpPr>
            <a:spLocks noChangeArrowheads="1"/>
          </p:cNvSpPr>
          <p:nvPr/>
        </p:nvSpPr>
        <p:spPr bwMode="auto">
          <a:xfrm>
            <a:off x="61976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19833" name="Oval 25"/>
          <p:cNvSpPr>
            <a:spLocks noChangeArrowheads="1"/>
          </p:cNvSpPr>
          <p:nvPr/>
        </p:nvSpPr>
        <p:spPr bwMode="auto">
          <a:xfrm>
            <a:off x="62103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19834" name="Oval 26"/>
          <p:cNvSpPr>
            <a:spLocks noChangeArrowheads="1"/>
          </p:cNvSpPr>
          <p:nvPr/>
        </p:nvSpPr>
        <p:spPr bwMode="auto">
          <a:xfrm>
            <a:off x="6210300" y="61087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19835" name="Text Box 27"/>
          <p:cNvSpPr txBox="1">
            <a:spLocks noChangeArrowheads="1"/>
          </p:cNvSpPr>
          <p:nvPr/>
        </p:nvSpPr>
        <p:spPr bwMode="auto">
          <a:xfrm>
            <a:off x="4876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19836" name="Text Box 28"/>
          <p:cNvSpPr txBox="1">
            <a:spLocks noChangeArrowheads="1"/>
          </p:cNvSpPr>
          <p:nvPr/>
        </p:nvSpPr>
        <p:spPr bwMode="auto">
          <a:xfrm>
            <a:off x="5943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170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01"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0"/>
          <p:cNvSpPr>
            <a:spLocks noChangeArrowheads="1"/>
          </p:cNvSpPr>
          <p:nvPr/>
        </p:nvSpPr>
        <p:spPr bwMode="auto">
          <a:xfrm>
            <a:off x="1816100" y="2397126"/>
            <a:ext cx="4051300" cy="171767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 A. Tổ chức các đội y tế</a:t>
            </a:r>
          </a:p>
          <a:p>
            <a:pPr algn="ctr">
              <a:spcBef>
                <a:spcPct val="0"/>
              </a:spcBef>
              <a:buFontTx/>
              <a:buNone/>
            </a:pPr>
            <a:r>
              <a:rPr lang="en-US" altLang="en-US" sz="2300"/>
              <a:t> quân dân y ở cơ sở để phục vụ</a:t>
            </a:r>
          </a:p>
          <a:p>
            <a:pPr algn="ctr">
              <a:spcBef>
                <a:spcPct val="0"/>
              </a:spcBef>
              <a:buFontTx/>
              <a:buNone/>
            </a:pPr>
            <a:r>
              <a:rPr lang="en-US" altLang="en-US" sz="2300"/>
              <a:t> nhân dân khám, chữa bệnh </a:t>
            </a:r>
          </a:p>
          <a:p>
            <a:pPr algn="ctr">
              <a:spcBef>
                <a:spcPct val="0"/>
              </a:spcBef>
              <a:buFontTx/>
              <a:buNone/>
            </a:pPr>
            <a:r>
              <a:rPr lang="en-US" altLang="en-US" sz="2300"/>
              <a:t>nhất là vùng biên giới</a:t>
            </a:r>
            <a:endParaRPr lang="vi-VN" altLang="en-US" sz="2300" b="1"/>
          </a:p>
        </p:txBody>
      </p:sp>
      <p:sp>
        <p:nvSpPr>
          <p:cNvPr id="28" name="AutoShape 10"/>
          <p:cNvSpPr>
            <a:spLocks noChangeArrowheads="1"/>
          </p:cNvSpPr>
          <p:nvPr/>
        </p:nvSpPr>
        <p:spPr bwMode="auto">
          <a:xfrm>
            <a:off x="1816100" y="4270376"/>
            <a:ext cx="4051300" cy="1673225"/>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300"/>
              <a:t> C. Tổ chức cho tất cả các </a:t>
            </a:r>
          </a:p>
          <a:p>
            <a:pPr algn="ctr">
              <a:spcBef>
                <a:spcPct val="0"/>
              </a:spcBef>
              <a:buFontTx/>
              <a:buNone/>
            </a:pPr>
            <a:r>
              <a:rPr lang="en-US" altLang="en-US" sz="2300"/>
              <a:t>cơ sở quân y thực hiện việc</a:t>
            </a:r>
          </a:p>
          <a:p>
            <a:pPr algn="ctr">
              <a:spcBef>
                <a:spcPct val="0"/>
              </a:spcBef>
              <a:buFontTx/>
              <a:buNone/>
            </a:pPr>
            <a:r>
              <a:rPr lang="en-US" altLang="en-US" sz="2300"/>
              <a:t> khám, chữa bệnh rộng rãi </a:t>
            </a:r>
          </a:p>
          <a:p>
            <a:pPr algn="ctr">
              <a:spcBef>
                <a:spcPct val="0"/>
              </a:spcBef>
              <a:buFontTx/>
              <a:buNone/>
            </a:pPr>
            <a:r>
              <a:rPr lang="en-US" altLang="en-US" sz="2300"/>
              <a:t>cho toàn thể nhân dân</a:t>
            </a:r>
            <a:endParaRPr lang="vi-VN" altLang="en-US" sz="2300" b="1"/>
          </a:p>
        </p:txBody>
      </p:sp>
      <p:pic>
        <p:nvPicPr>
          <p:cNvPr id="7170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7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7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7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7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19813"/>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9813"/>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19826"/>
                </p:tgtEl>
              </p:cMediaNode>
            </p:audio>
            <p:seq concurrent="1" nextAc="seek">
              <p:cTn id="38" restart="whenNotActive" fill="hold" evtFilter="cancelBubble" nodeType="interactiveSeq">
                <p:stCondLst>
                  <p:cond evt="onClick" delay="0">
                    <p:tgtEl>
                      <p:spTgt spid="119835"/>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9836"/>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19834"/>
                                        </p:tgtEl>
                                      </p:cBhvr>
                                    </p:animEffect>
                                    <p:set>
                                      <p:cBhvr>
                                        <p:cTn id="46" dur="1" fill="hold">
                                          <p:stCondLst>
                                            <p:cond delay="499"/>
                                          </p:stCondLst>
                                        </p:cTn>
                                        <p:tgtEl>
                                          <p:spTgt spid="119834"/>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19833"/>
                                        </p:tgtEl>
                                      </p:cBhvr>
                                    </p:animEffect>
                                    <p:set>
                                      <p:cBhvr>
                                        <p:cTn id="50" dur="1" fill="hold">
                                          <p:stCondLst>
                                            <p:cond delay="499"/>
                                          </p:stCondLst>
                                        </p:cTn>
                                        <p:tgtEl>
                                          <p:spTgt spid="119833"/>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19832"/>
                                        </p:tgtEl>
                                      </p:cBhvr>
                                    </p:animEffect>
                                    <p:set>
                                      <p:cBhvr>
                                        <p:cTn id="54" dur="1" fill="hold">
                                          <p:stCondLst>
                                            <p:cond delay="499"/>
                                          </p:stCondLst>
                                        </p:cTn>
                                        <p:tgtEl>
                                          <p:spTgt spid="119832"/>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19831"/>
                                        </p:tgtEl>
                                      </p:cBhvr>
                                    </p:animEffect>
                                    <p:set>
                                      <p:cBhvr>
                                        <p:cTn id="58" dur="1" fill="hold">
                                          <p:stCondLst>
                                            <p:cond delay="499"/>
                                          </p:stCondLst>
                                        </p:cTn>
                                        <p:tgtEl>
                                          <p:spTgt spid="119831"/>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19830"/>
                                        </p:tgtEl>
                                      </p:cBhvr>
                                    </p:animEffect>
                                    <p:set>
                                      <p:cBhvr>
                                        <p:cTn id="62" dur="1" fill="hold">
                                          <p:stCondLst>
                                            <p:cond delay="499"/>
                                          </p:stCondLst>
                                        </p:cTn>
                                        <p:tgtEl>
                                          <p:spTgt spid="119830"/>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19829"/>
                                        </p:tgtEl>
                                      </p:cBhvr>
                                    </p:animEffect>
                                    <p:set>
                                      <p:cBhvr>
                                        <p:cTn id="66" dur="1" fill="hold">
                                          <p:stCondLst>
                                            <p:cond delay="499"/>
                                          </p:stCondLst>
                                        </p:cTn>
                                        <p:tgtEl>
                                          <p:spTgt spid="11982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19827"/>
                                        </p:tgtEl>
                                      </p:cBhvr>
                                    </p:animEffect>
                                    <p:set>
                                      <p:cBhvr>
                                        <p:cTn id="70" dur="1" fill="hold">
                                          <p:stCondLst>
                                            <p:cond delay="499"/>
                                          </p:stCondLst>
                                        </p:cTn>
                                        <p:tgtEl>
                                          <p:spTgt spid="119827"/>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19810"/>
                                        </p:tgtEl>
                                      </p:cBhvr>
                                    </p:animEffect>
                                    <p:set>
                                      <p:cBhvr>
                                        <p:cTn id="74" dur="1" fill="hold">
                                          <p:stCondLst>
                                            <p:cond delay="499"/>
                                          </p:stCondLst>
                                        </p:cTn>
                                        <p:tgtEl>
                                          <p:spTgt spid="119810"/>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9835"/>
                  </p:tgtEl>
                </p:cond>
              </p:nextCondLst>
            </p:seq>
          </p:childTnLst>
        </p:cTn>
      </p:par>
    </p:tnLst>
    <p:bldLst>
      <p:bldP spid="119810" grpId="0" animBg="1"/>
      <p:bldP spid="65540" grpId="0"/>
      <p:bldP spid="65541" grpId="0" animBg="1"/>
      <p:bldP spid="65541" grpId="1" animBg="1"/>
      <p:bldP spid="65546" grpId="0" animBg="1"/>
      <p:bldP spid="119827" grpId="0" animBg="1"/>
      <p:bldP spid="119829" grpId="0" animBg="1"/>
      <p:bldP spid="119830" grpId="0" animBg="1"/>
      <p:bldP spid="119831" grpId="0" animBg="1"/>
      <p:bldP spid="119832" grpId="0" animBg="1"/>
      <p:bldP spid="119833" grpId="0" animBg="1"/>
      <p:bldP spid="119834" grpId="0" animBg="1"/>
      <p:bldP spid="11983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p:cNvSpPr>
            <a:spLocks noChangeArrowheads="1"/>
          </p:cNvSpPr>
          <p:nvPr/>
        </p:nvSpPr>
        <p:spPr bwMode="auto">
          <a:xfrm>
            <a:off x="6253163"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52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715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895601" y="1143001"/>
            <a:ext cx="76184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dirty="0" err="1"/>
              <a:t>Kết</a:t>
            </a:r>
            <a:r>
              <a:rPr lang="fr-FR" altLang="en-US" sz="2400" i="1" dirty="0"/>
              <a:t> </a:t>
            </a:r>
            <a:r>
              <a:rPr lang="fr-FR" altLang="en-US" sz="2400" i="1" dirty="0" err="1"/>
              <a:t>hợp</a:t>
            </a:r>
            <a:r>
              <a:rPr lang="fr-FR" altLang="en-US" sz="2400" i="1" dirty="0"/>
              <a:t> </a:t>
            </a:r>
            <a:r>
              <a:rPr lang="fr-FR" altLang="en-US" sz="2400" i="1" dirty="0" err="1"/>
              <a:t>phát</a:t>
            </a:r>
            <a:r>
              <a:rPr lang="fr-FR" altLang="en-US" sz="2400" i="1" dirty="0"/>
              <a:t> </a:t>
            </a:r>
            <a:r>
              <a:rPr lang="fr-FR" altLang="en-US" sz="2400" i="1" dirty="0" err="1"/>
              <a:t>triển</a:t>
            </a:r>
            <a:r>
              <a:rPr lang="fr-FR" altLang="en-US" sz="2400" i="1" dirty="0"/>
              <a:t> </a:t>
            </a:r>
            <a:r>
              <a:rPr lang="fr-FR" altLang="en-US" sz="2400" i="1" dirty="0" err="1"/>
              <a:t>kinh</a:t>
            </a:r>
            <a:r>
              <a:rPr lang="fr-FR" altLang="en-US" sz="2400" i="1" dirty="0"/>
              <a:t> </a:t>
            </a:r>
            <a:r>
              <a:rPr lang="fr-FR" altLang="en-US" sz="2400" i="1" dirty="0" err="1"/>
              <a:t>tế</a:t>
            </a:r>
            <a:r>
              <a:rPr lang="fr-FR" altLang="en-US" sz="2400" i="1" dirty="0"/>
              <a:t> - </a:t>
            </a:r>
            <a:r>
              <a:rPr lang="fr-FR" altLang="en-US" sz="2400" i="1" dirty="0" err="1"/>
              <a:t>xã</a:t>
            </a:r>
            <a:r>
              <a:rPr lang="fr-FR" altLang="en-US" sz="2400" i="1" dirty="0"/>
              <a:t> </a:t>
            </a:r>
            <a:r>
              <a:rPr lang="fr-FR" altLang="en-US" sz="2400" i="1" dirty="0" err="1"/>
              <a:t>hội</a:t>
            </a:r>
            <a:r>
              <a:rPr lang="fr-FR" altLang="en-US" sz="2400" i="1" dirty="0"/>
              <a:t> </a:t>
            </a:r>
            <a:r>
              <a:rPr lang="fr-FR" altLang="en-US" sz="2400" i="1" dirty="0" err="1"/>
              <a:t>với</a:t>
            </a:r>
            <a:r>
              <a:rPr lang="fr-FR" altLang="en-US" sz="2400" i="1" dirty="0"/>
              <a:t> </a:t>
            </a:r>
            <a:r>
              <a:rPr lang="fr-FR" altLang="en-US" sz="2400" i="1" dirty="0" err="1"/>
              <a:t>tăng</a:t>
            </a:r>
            <a:r>
              <a:rPr lang="fr-FR" altLang="en-US" sz="2400" i="1" dirty="0"/>
              <a:t> </a:t>
            </a:r>
            <a:r>
              <a:rPr lang="fr-FR" altLang="en-US" sz="2400" i="1" dirty="0" err="1"/>
              <a:t>cường</a:t>
            </a:r>
            <a:r>
              <a:rPr lang="fr-FR" altLang="en-US" sz="2400" i="1" dirty="0"/>
              <a:t> </a:t>
            </a:r>
            <a:r>
              <a:rPr lang="fr-FR" altLang="en-US" sz="2400" i="1" dirty="0" err="1"/>
              <a:t>củng</a:t>
            </a:r>
            <a:r>
              <a:rPr lang="fr-FR" altLang="en-US" sz="2400" i="1" dirty="0"/>
              <a:t> </a:t>
            </a:r>
            <a:r>
              <a:rPr lang="fr-FR" altLang="en-US" sz="2400" i="1" dirty="0" err="1"/>
              <a:t>cố</a:t>
            </a:r>
            <a:r>
              <a:rPr lang="fr-FR" altLang="en-US" sz="2400" i="1" dirty="0"/>
              <a:t> </a:t>
            </a:r>
            <a:r>
              <a:rPr lang="fr-FR" altLang="en-US" sz="2400" i="1" dirty="0" err="1"/>
              <a:t>quốc</a:t>
            </a:r>
            <a:r>
              <a:rPr lang="fr-FR" altLang="en-US" sz="2400" i="1" dirty="0"/>
              <a:t> </a:t>
            </a:r>
            <a:r>
              <a:rPr lang="fr-FR" altLang="en-US" sz="2400" i="1" dirty="0" err="1"/>
              <a:t>phòng</a:t>
            </a:r>
            <a:r>
              <a:rPr lang="fr-FR" altLang="en-US" sz="2400" i="1" dirty="0"/>
              <a:t> - an </a:t>
            </a:r>
            <a:r>
              <a:rPr lang="fr-FR" altLang="en-US" sz="2400" i="1" dirty="0" err="1"/>
              <a:t>ninh</a:t>
            </a:r>
            <a:r>
              <a:rPr lang="fr-FR" altLang="en-US" sz="2400" i="1" dirty="0"/>
              <a:t> ở </a:t>
            </a:r>
            <a:r>
              <a:rPr lang="fr-FR" altLang="en-US" sz="2400" i="1" dirty="0" err="1"/>
              <a:t>nước</a:t>
            </a:r>
            <a:r>
              <a:rPr lang="fr-FR" altLang="en-US" sz="2400" i="1" dirty="0"/>
              <a:t> ta </a:t>
            </a:r>
            <a:r>
              <a:rPr lang="fr-FR" altLang="en-US" sz="2400" i="1" dirty="0" err="1"/>
              <a:t>hiện</a:t>
            </a:r>
            <a:r>
              <a:rPr lang="fr-FR" altLang="en-US" sz="2400" i="1" dirty="0"/>
              <a:t> </a:t>
            </a:r>
            <a:r>
              <a:rPr lang="fr-FR" altLang="en-US" sz="2400" i="1" dirty="0" err="1"/>
              <a:t>nay</a:t>
            </a:r>
            <a:r>
              <a:rPr lang="fr-FR" altLang="en-US" sz="2400" i="1" dirty="0"/>
              <a:t> là :</a:t>
            </a:r>
            <a:endParaRPr lang="en-US" altLang="en-US" sz="2400" i="1" dirty="0"/>
          </a:p>
        </p:txBody>
      </p:sp>
      <p:sp>
        <p:nvSpPr>
          <p:cNvPr id="65541" name="AutoShape 5"/>
          <p:cNvSpPr>
            <a:spLocks noChangeArrowheads="1"/>
          </p:cNvSpPr>
          <p:nvPr/>
        </p:nvSpPr>
        <p:spPr bwMode="auto">
          <a:xfrm>
            <a:off x="1638300" y="2122488"/>
            <a:ext cx="4229100" cy="16113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000"/>
              <a:t> A. Hoạt động tích cực, chủ </a:t>
            </a:r>
          </a:p>
          <a:p>
            <a:pPr algn="ctr">
              <a:spcBef>
                <a:spcPct val="0"/>
              </a:spcBef>
              <a:buFontTx/>
              <a:buNone/>
            </a:pPr>
            <a:r>
              <a:rPr lang="fr-FR" altLang="en-US" sz="2000"/>
              <a:t>động của Nhà nước và nhân dân </a:t>
            </a:r>
          </a:p>
          <a:p>
            <a:pPr algn="ctr">
              <a:spcBef>
                <a:spcPct val="0"/>
              </a:spcBef>
              <a:buFontTx/>
              <a:buNone/>
            </a:pPr>
            <a:r>
              <a:rPr lang="fr-FR" altLang="en-US" sz="2000"/>
              <a:t>trong việc gắn kết chặt chẽ hoạt </a:t>
            </a:r>
          </a:p>
          <a:p>
            <a:pPr algn="ctr">
              <a:spcBef>
                <a:spcPct val="0"/>
              </a:spcBef>
              <a:buFontTx/>
              <a:buNone/>
            </a:pPr>
            <a:r>
              <a:rPr lang="fr-FR" altLang="en-US" sz="2000"/>
              <a:t>động kinh tế - xã hội, QP - AN </a:t>
            </a:r>
          </a:p>
          <a:p>
            <a:pPr algn="ctr">
              <a:spcBef>
                <a:spcPct val="0"/>
              </a:spcBef>
              <a:buFontTx/>
              <a:buNone/>
            </a:pPr>
            <a:r>
              <a:rPr lang="fr-FR" altLang="en-US" sz="2000"/>
              <a:t>trong một chỉnh thể thống nhất</a:t>
            </a:r>
            <a:endParaRPr lang="en-US" altLang="en-US" sz="2000"/>
          </a:p>
        </p:txBody>
      </p:sp>
      <p:sp>
        <p:nvSpPr>
          <p:cNvPr id="65546" name="AutoShape 10"/>
          <p:cNvSpPr>
            <a:spLocks noChangeArrowheads="1"/>
          </p:cNvSpPr>
          <p:nvPr/>
        </p:nvSpPr>
        <p:spPr bwMode="auto">
          <a:xfrm>
            <a:off x="6094413" y="2122488"/>
            <a:ext cx="4419600" cy="161131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endParaRPr lang="fr-FR" altLang="en-US" sz="2000"/>
          </a:p>
          <a:p>
            <a:pPr algn="ctr">
              <a:spcBef>
                <a:spcPct val="0"/>
              </a:spcBef>
              <a:buFontTx/>
              <a:buNone/>
            </a:pPr>
            <a:r>
              <a:rPr lang="fr-FR" altLang="en-US" sz="2000"/>
              <a:t>B. Hoạt động của toàn dân dưới </a:t>
            </a:r>
          </a:p>
          <a:p>
            <a:pPr algn="ctr">
              <a:spcBef>
                <a:spcPct val="0"/>
              </a:spcBef>
              <a:buFontTx/>
              <a:buNone/>
            </a:pPr>
            <a:r>
              <a:rPr lang="fr-FR" altLang="en-US" sz="2000"/>
              <a:t>sự lãnh đạo của Đảng thực hiện </a:t>
            </a:r>
          </a:p>
          <a:p>
            <a:pPr algn="ctr">
              <a:spcBef>
                <a:spcPct val="0"/>
              </a:spcBef>
              <a:buFontTx/>
              <a:buNone/>
            </a:pPr>
            <a:r>
              <a:rPr lang="fr-FR" altLang="en-US" sz="2000"/>
              <a:t>thống nhất các hoạt động kinh tế, </a:t>
            </a:r>
          </a:p>
          <a:p>
            <a:pPr algn="ctr">
              <a:spcBef>
                <a:spcPct val="0"/>
              </a:spcBef>
              <a:buFontTx/>
              <a:buNone/>
            </a:pPr>
            <a:r>
              <a:rPr lang="fr-FR" altLang="en-US" sz="2000"/>
              <a:t>xã hội, quốc phòng và an ninh</a:t>
            </a:r>
            <a:endParaRPr lang="vi-VN" altLang="en-US" sz="2000"/>
          </a:p>
          <a:p>
            <a:pPr algn="ctr">
              <a:buFontTx/>
              <a:buNone/>
            </a:pPr>
            <a:r>
              <a:rPr lang="fr-FR" altLang="en-US" sz="2000"/>
              <a:t> </a:t>
            </a:r>
            <a:endParaRPr lang="en-US" altLang="en-US" sz="2000"/>
          </a:p>
        </p:txBody>
      </p:sp>
      <p:sp>
        <p:nvSpPr>
          <p:cNvPr id="8200" name="Text Box 16"/>
          <p:cNvSpPr txBox="1">
            <a:spLocks noChangeArrowheads="1"/>
          </p:cNvSpPr>
          <p:nvPr/>
        </p:nvSpPr>
        <p:spPr bwMode="auto">
          <a:xfrm>
            <a:off x="1511300" y="1325564"/>
            <a:ext cx="13081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03</a:t>
            </a:r>
          </a:p>
        </p:txBody>
      </p:sp>
      <p:pic>
        <p:nvPicPr>
          <p:cNvPr id="952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1" name="Oval 19"/>
          <p:cNvSpPr>
            <a:spLocks noChangeArrowheads="1"/>
          </p:cNvSpPr>
          <p:nvPr/>
        </p:nvSpPr>
        <p:spPr bwMode="auto">
          <a:xfrm>
            <a:off x="6253163"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820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410700" y="60975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p:cNvSpPr>
            <a:spLocks noChangeArrowheads="1"/>
          </p:cNvSpPr>
          <p:nvPr/>
        </p:nvSpPr>
        <p:spPr bwMode="auto">
          <a:xfrm>
            <a:off x="6261100" y="61626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5254" name="Oval 22"/>
          <p:cNvSpPr>
            <a:spLocks noChangeArrowheads="1"/>
          </p:cNvSpPr>
          <p:nvPr/>
        </p:nvSpPr>
        <p:spPr bwMode="auto">
          <a:xfrm>
            <a:off x="62611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5255" name="Oval 23"/>
          <p:cNvSpPr>
            <a:spLocks noChangeArrowheads="1"/>
          </p:cNvSpPr>
          <p:nvPr/>
        </p:nvSpPr>
        <p:spPr bwMode="auto">
          <a:xfrm>
            <a:off x="6253163" y="617537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5256" name="Oval 24"/>
          <p:cNvSpPr>
            <a:spLocks noChangeArrowheads="1"/>
          </p:cNvSpPr>
          <p:nvPr/>
        </p:nvSpPr>
        <p:spPr bwMode="auto">
          <a:xfrm>
            <a:off x="62611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5257" name="Oval 25"/>
          <p:cNvSpPr>
            <a:spLocks noChangeArrowheads="1"/>
          </p:cNvSpPr>
          <p:nvPr/>
        </p:nvSpPr>
        <p:spPr bwMode="auto">
          <a:xfrm>
            <a:off x="6256338" y="61610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5258" name="Oval 26"/>
          <p:cNvSpPr>
            <a:spLocks noChangeArrowheads="1"/>
          </p:cNvSpPr>
          <p:nvPr/>
        </p:nvSpPr>
        <p:spPr bwMode="auto">
          <a:xfrm>
            <a:off x="6261100" y="61658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5259" name="Text Box 27"/>
          <p:cNvSpPr txBox="1">
            <a:spLocks noChangeArrowheads="1"/>
          </p:cNvSpPr>
          <p:nvPr/>
        </p:nvSpPr>
        <p:spPr bwMode="auto">
          <a:xfrm>
            <a:off x="4876800" y="6248401"/>
            <a:ext cx="101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5260" name="Text Box 28"/>
          <p:cNvSpPr txBox="1">
            <a:spLocks noChangeArrowheads="1"/>
          </p:cNvSpPr>
          <p:nvPr/>
        </p:nvSpPr>
        <p:spPr bwMode="auto">
          <a:xfrm>
            <a:off x="60198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821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8194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3"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600200" y="3962400"/>
            <a:ext cx="4267200"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000"/>
              <a:t>C. Hoạt động tích cực của toàn </a:t>
            </a:r>
          </a:p>
          <a:p>
            <a:pPr algn="ctr">
              <a:spcBef>
                <a:spcPct val="0"/>
              </a:spcBef>
              <a:buFontTx/>
              <a:buNone/>
            </a:pPr>
            <a:r>
              <a:rPr lang="fr-FR" altLang="en-US" sz="2000"/>
              <a:t>Đảng toàn quân và toàn dân thực </a:t>
            </a:r>
          </a:p>
          <a:p>
            <a:pPr algn="ctr">
              <a:spcBef>
                <a:spcPct val="0"/>
              </a:spcBef>
              <a:buFontTx/>
              <a:buNone/>
            </a:pPr>
            <a:r>
              <a:rPr lang="fr-FR" altLang="en-US" sz="2000"/>
              <a:t>hiện trên phạm vi cả nước gắn kết </a:t>
            </a:r>
          </a:p>
          <a:p>
            <a:pPr algn="ctr">
              <a:spcBef>
                <a:spcPct val="0"/>
              </a:spcBef>
              <a:buFontTx/>
              <a:buNone/>
            </a:pPr>
            <a:r>
              <a:rPr lang="fr-FR" altLang="en-US" sz="2000"/>
              <a:t>các hoạt động lại với nhau</a:t>
            </a:r>
            <a:endParaRPr lang="vi-VN" altLang="en-US" sz="2000"/>
          </a:p>
        </p:txBody>
      </p:sp>
      <p:sp>
        <p:nvSpPr>
          <p:cNvPr id="27" name="AutoShape 10"/>
          <p:cNvSpPr>
            <a:spLocks noChangeArrowheads="1"/>
          </p:cNvSpPr>
          <p:nvPr/>
        </p:nvSpPr>
        <p:spPr bwMode="auto">
          <a:xfrm>
            <a:off x="6094414" y="3962400"/>
            <a:ext cx="4421187" cy="16002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endParaRPr lang="fr-FR" altLang="en-US" sz="2000"/>
          </a:p>
          <a:p>
            <a:pPr algn="ctr">
              <a:spcBef>
                <a:spcPct val="0"/>
              </a:spcBef>
              <a:buFontTx/>
              <a:buNone/>
            </a:pPr>
            <a:r>
              <a:rPr lang="fr-FR" altLang="en-US" sz="2000"/>
              <a:t>D. Hoạt động một cách chủ động </a:t>
            </a:r>
          </a:p>
          <a:p>
            <a:pPr algn="ctr">
              <a:spcBef>
                <a:spcPct val="0"/>
              </a:spcBef>
              <a:buFontTx/>
              <a:buNone/>
            </a:pPr>
            <a:r>
              <a:rPr lang="fr-FR" altLang="en-US" sz="2000"/>
              <a:t>của nhà nước điều hành thực hiện </a:t>
            </a:r>
          </a:p>
          <a:p>
            <a:pPr algn="ctr">
              <a:spcBef>
                <a:spcPct val="0"/>
              </a:spcBef>
              <a:buFontTx/>
              <a:buNone/>
            </a:pPr>
            <a:r>
              <a:rPr lang="fr-FR" altLang="en-US" sz="2000"/>
              <a:t>thống nhất, chặt chẽ các hoạt động</a:t>
            </a:r>
          </a:p>
          <a:p>
            <a:pPr algn="ctr">
              <a:spcBef>
                <a:spcPct val="0"/>
              </a:spcBef>
              <a:buFontTx/>
              <a:buNone/>
            </a:pPr>
            <a:r>
              <a:rPr lang="fr-FR" altLang="en-US" sz="2000"/>
              <a:t> knh tế - xã hội, QP - AN cả nước</a:t>
            </a:r>
            <a:endParaRPr lang="vi-VN" altLang="en-US" sz="2000"/>
          </a:p>
          <a:p>
            <a:pPr algn="ctr">
              <a:spcBef>
                <a:spcPct val="0"/>
              </a:spcBef>
              <a:buFontTx/>
              <a:buNone/>
            </a:pPr>
            <a:r>
              <a:rPr lang="fr-FR" altLang="en-US" sz="2000"/>
              <a:t> </a:t>
            </a:r>
            <a:endParaRPr lang="vi-VN" altLang="en-US" sz="2000"/>
          </a:p>
        </p:txBody>
      </p:sp>
      <p:pic>
        <p:nvPicPr>
          <p:cNvPr id="821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1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16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616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52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5250"/>
                </p:tgtEl>
              </p:cMediaNode>
            </p:audio>
            <p:seq concurrent="1" nextAc="seek">
              <p:cTn id="38" restart="whenNotActive" fill="hold" evtFilter="cancelBubble" nodeType="interactiveSeq">
                <p:stCondLst>
                  <p:cond evt="onClick" delay="0">
                    <p:tgtEl>
                      <p:spTgt spid="952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52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5258"/>
                                        </p:tgtEl>
                                      </p:cBhvr>
                                    </p:animEffect>
                                    <p:set>
                                      <p:cBhvr>
                                        <p:cTn id="46"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5257"/>
                                        </p:tgtEl>
                                      </p:cBhvr>
                                    </p:animEffect>
                                    <p:set>
                                      <p:cBhvr>
                                        <p:cTn id="50"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5256"/>
                                        </p:tgtEl>
                                      </p:cBhvr>
                                    </p:animEffect>
                                    <p:set>
                                      <p:cBhvr>
                                        <p:cTn id="54"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5255"/>
                                        </p:tgtEl>
                                      </p:cBhvr>
                                    </p:animEffect>
                                    <p:set>
                                      <p:cBhvr>
                                        <p:cTn id="58"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5254"/>
                                        </p:tgtEl>
                                      </p:cBhvr>
                                    </p:animEffect>
                                    <p:set>
                                      <p:cBhvr>
                                        <p:cTn id="62"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5253"/>
                                        </p:tgtEl>
                                      </p:cBhvr>
                                    </p:animEffect>
                                    <p:set>
                                      <p:cBhvr>
                                        <p:cTn id="66"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5251"/>
                                        </p:tgtEl>
                                      </p:cBhvr>
                                    </p:animEffect>
                                    <p:set>
                                      <p:cBhvr>
                                        <p:cTn id="70"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5234"/>
                                        </p:tgtEl>
                                      </p:cBhvr>
                                    </p:animEffect>
                                    <p:set>
                                      <p:cBhvr>
                                        <p:cTn id="74"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Oval 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083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743200" y="1227138"/>
            <a:ext cx="7620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Sự phối hợp giữa hoạt động đối ngoại với kinh tế, quốc phòng, an ninh là:</a:t>
            </a:r>
            <a:endParaRPr lang="en-US" altLang="en-US" sz="2100" b="1" i="1"/>
          </a:p>
        </p:txBody>
      </p:sp>
      <p:sp>
        <p:nvSpPr>
          <p:cNvPr id="65541" name="AutoShape 5"/>
          <p:cNvSpPr>
            <a:spLocks noChangeArrowheads="1"/>
          </p:cNvSpPr>
          <p:nvPr/>
        </p:nvSpPr>
        <p:spPr bwMode="auto">
          <a:xfrm>
            <a:off x="1828800" y="2278064"/>
            <a:ext cx="4127500" cy="13033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A. Một trong những nội </a:t>
            </a:r>
          </a:p>
          <a:p>
            <a:pPr algn="ctr">
              <a:spcBef>
                <a:spcPct val="0"/>
              </a:spcBef>
              <a:buFontTx/>
              <a:buNone/>
            </a:pPr>
            <a:r>
              <a:rPr lang="en-US" altLang="en-US" sz="2400"/>
              <a:t>dung cơ bản của chủ trương</a:t>
            </a:r>
          </a:p>
          <a:p>
            <a:pPr algn="ctr">
              <a:spcBef>
                <a:spcPct val="0"/>
              </a:spcBef>
              <a:buFontTx/>
              <a:buNone/>
            </a:pPr>
            <a:r>
              <a:rPr lang="en-US" altLang="en-US" sz="2400"/>
              <a:t> đối ngoại trong thời kỳ mới</a:t>
            </a:r>
          </a:p>
        </p:txBody>
      </p:sp>
      <p:sp>
        <p:nvSpPr>
          <p:cNvPr id="65549" name="AutoShape 13"/>
          <p:cNvSpPr>
            <a:spLocks noChangeArrowheads="1"/>
          </p:cNvSpPr>
          <p:nvPr/>
        </p:nvSpPr>
        <p:spPr bwMode="auto">
          <a:xfrm>
            <a:off x="6299200" y="3886200"/>
            <a:ext cx="39878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Sự phối hợp chặt chẽ,</a:t>
            </a:r>
          </a:p>
          <a:p>
            <a:pPr algn="ctr">
              <a:spcBef>
                <a:spcPct val="0"/>
              </a:spcBef>
              <a:buFontTx/>
              <a:buNone/>
            </a:pPr>
            <a:r>
              <a:rPr lang="en-US" altLang="en-US" sz="2400"/>
              <a:t> đồng bộ của đất nước trong </a:t>
            </a:r>
          </a:p>
          <a:p>
            <a:pPr algn="ctr">
              <a:spcBef>
                <a:spcPct val="0"/>
              </a:spcBef>
              <a:buFontTx/>
              <a:buNone/>
            </a:pPr>
            <a:r>
              <a:rPr lang="en-US" altLang="en-US" sz="2400"/>
              <a:t>thời kỳ hội nhập quốc tế</a:t>
            </a:r>
            <a:endParaRPr lang="vi-VN" altLang="en-US" sz="2400" b="1"/>
          </a:p>
        </p:txBody>
      </p:sp>
      <p:sp>
        <p:nvSpPr>
          <p:cNvPr id="72711" name="Text Box 16"/>
          <p:cNvSpPr txBox="1">
            <a:spLocks noChangeArrowheads="1"/>
          </p:cNvSpPr>
          <p:nvPr/>
        </p:nvSpPr>
        <p:spPr bwMode="auto">
          <a:xfrm>
            <a:off x="1600201" y="1295401"/>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66</a:t>
            </a:r>
          </a:p>
        </p:txBody>
      </p:sp>
      <p:pic>
        <p:nvPicPr>
          <p:cNvPr id="12085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1" name="Oval 19"/>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2714"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0854" name="Oval 22"/>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0855" name="Oval 23"/>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0856" name="Oval 24"/>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0857" name="Oval 25"/>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0858" name="Oval 26"/>
          <p:cNvSpPr>
            <a:spLocks noChangeArrowheads="1"/>
          </p:cNvSpPr>
          <p:nvPr/>
        </p:nvSpPr>
        <p:spPr bwMode="auto">
          <a:xfrm>
            <a:off x="64770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0859" name="Text Box 27"/>
          <p:cNvSpPr txBox="1">
            <a:spLocks noChangeArrowheads="1"/>
          </p:cNvSpPr>
          <p:nvPr/>
        </p:nvSpPr>
        <p:spPr bwMode="auto">
          <a:xfrm>
            <a:off x="51054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0860" name="Text Box 28"/>
          <p:cNvSpPr txBox="1">
            <a:spLocks noChangeArrowheads="1"/>
          </p:cNvSpPr>
          <p:nvPr/>
        </p:nvSpPr>
        <p:spPr bwMode="auto">
          <a:xfrm>
            <a:off x="6400800" y="5997576"/>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2723"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4"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26"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371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248400" y="2286000"/>
            <a:ext cx="40386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Một trong những nội</a:t>
            </a:r>
          </a:p>
          <a:p>
            <a:pPr algn="ctr">
              <a:spcBef>
                <a:spcPct val="0"/>
              </a:spcBef>
              <a:buFontTx/>
              <a:buNone/>
            </a:pPr>
            <a:r>
              <a:rPr lang="en-US" altLang="en-US" sz="2400"/>
              <a:t> dung để hội nhập kinh tế </a:t>
            </a:r>
          </a:p>
          <a:p>
            <a:pPr algn="ctr">
              <a:spcBef>
                <a:spcPct val="0"/>
              </a:spcBef>
              <a:buFontTx/>
              <a:buNone/>
            </a:pPr>
            <a:r>
              <a:rPr lang="en-US" altLang="en-US" sz="2400"/>
              <a:t>quốc tế trong thời kỳ mới</a:t>
            </a:r>
            <a:endParaRPr lang="vi-VN" altLang="en-US" sz="2400" b="1"/>
          </a:p>
        </p:txBody>
      </p:sp>
      <p:sp>
        <p:nvSpPr>
          <p:cNvPr id="28" name="AutoShape 13"/>
          <p:cNvSpPr>
            <a:spLocks noChangeArrowheads="1"/>
          </p:cNvSpPr>
          <p:nvPr/>
        </p:nvSpPr>
        <p:spPr bwMode="auto">
          <a:xfrm>
            <a:off x="1828800" y="3886200"/>
            <a:ext cx="41529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Sự phối hợp một cách</a:t>
            </a:r>
          </a:p>
          <a:p>
            <a:pPr algn="ctr">
              <a:spcBef>
                <a:spcPct val="0"/>
              </a:spcBef>
              <a:buFontTx/>
              <a:buNone/>
            </a:pPr>
            <a:r>
              <a:rPr lang="en-US" altLang="en-US" sz="2400"/>
              <a:t> toàn diện phù hợp với xu thế </a:t>
            </a:r>
          </a:p>
          <a:p>
            <a:pPr algn="ctr">
              <a:spcBef>
                <a:spcPct val="0"/>
              </a:spcBef>
              <a:buFontTx/>
              <a:buNone/>
            </a:pPr>
            <a:r>
              <a:rPr lang="en-US" altLang="en-US" sz="2400"/>
              <a:t>toàn cầu hóa hiện nay</a:t>
            </a:r>
            <a:endParaRPr lang="vi-VN" altLang="en-US" sz="2400" b="1"/>
          </a:p>
        </p:txBody>
      </p:sp>
      <p:pic>
        <p:nvPicPr>
          <p:cNvPr id="72729"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3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3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3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43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53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083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083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0850"/>
                </p:tgtEl>
              </p:cMediaNode>
            </p:audio>
            <p:seq concurrent="1" nextAc="seek">
              <p:cTn id="38" restart="whenNotActive" fill="hold" evtFilter="cancelBubble" nodeType="interactiveSeq">
                <p:stCondLst>
                  <p:cond evt="onClick" delay="0">
                    <p:tgtEl>
                      <p:spTgt spid="12085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086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0858"/>
                                        </p:tgtEl>
                                      </p:cBhvr>
                                    </p:animEffect>
                                    <p:set>
                                      <p:cBhvr>
                                        <p:cTn id="46" dur="1" fill="hold">
                                          <p:stCondLst>
                                            <p:cond delay="499"/>
                                          </p:stCondLst>
                                        </p:cTn>
                                        <p:tgtEl>
                                          <p:spTgt spid="12085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0857"/>
                                        </p:tgtEl>
                                      </p:cBhvr>
                                    </p:animEffect>
                                    <p:set>
                                      <p:cBhvr>
                                        <p:cTn id="50" dur="1" fill="hold">
                                          <p:stCondLst>
                                            <p:cond delay="499"/>
                                          </p:stCondLst>
                                        </p:cTn>
                                        <p:tgtEl>
                                          <p:spTgt spid="12085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0856"/>
                                        </p:tgtEl>
                                      </p:cBhvr>
                                    </p:animEffect>
                                    <p:set>
                                      <p:cBhvr>
                                        <p:cTn id="54" dur="1" fill="hold">
                                          <p:stCondLst>
                                            <p:cond delay="499"/>
                                          </p:stCondLst>
                                        </p:cTn>
                                        <p:tgtEl>
                                          <p:spTgt spid="12085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0855"/>
                                        </p:tgtEl>
                                      </p:cBhvr>
                                    </p:animEffect>
                                    <p:set>
                                      <p:cBhvr>
                                        <p:cTn id="58" dur="1" fill="hold">
                                          <p:stCondLst>
                                            <p:cond delay="499"/>
                                          </p:stCondLst>
                                        </p:cTn>
                                        <p:tgtEl>
                                          <p:spTgt spid="12085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0854"/>
                                        </p:tgtEl>
                                      </p:cBhvr>
                                    </p:animEffect>
                                    <p:set>
                                      <p:cBhvr>
                                        <p:cTn id="62" dur="1" fill="hold">
                                          <p:stCondLst>
                                            <p:cond delay="499"/>
                                          </p:stCondLst>
                                        </p:cTn>
                                        <p:tgtEl>
                                          <p:spTgt spid="12085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0853"/>
                                        </p:tgtEl>
                                      </p:cBhvr>
                                    </p:animEffect>
                                    <p:set>
                                      <p:cBhvr>
                                        <p:cTn id="66" dur="1" fill="hold">
                                          <p:stCondLst>
                                            <p:cond delay="499"/>
                                          </p:stCondLst>
                                        </p:cTn>
                                        <p:tgtEl>
                                          <p:spTgt spid="12085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0851"/>
                                        </p:tgtEl>
                                      </p:cBhvr>
                                    </p:animEffect>
                                    <p:set>
                                      <p:cBhvr>
                                        <p:cTn id="70" dur="1" fill="hold">
                                          <p:stCondLst>
                                            <p:cond delay="499"/>
                                          </p:stCondLst>
                                        </p:cTn>
                                        <p:tgtEl>
                                          <p:spTgt spid="12085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0834"/>
                                        </p:tgtEl>
                                      </p:cBhvr>
                                    </p:animEffect>
                                    <p:set>
                                      <p:cBhvr>
                                        <p:cTn id="74" dur="1" fill="hold">
                                          <p:stCondLst>
                                            <p:cond delay="499"/>
                                          </p:stCondLst>
                                        </p:cTn>
                                        <p:tgtEl>
                                          <p:spTgt spid="12083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0859"/>
                  </p:tgtEl>
                </p:cond>
              </p:nextCondLst>
            </p:seq>
          </p:childTnLst>
        </p:cTn>
      </p:par>
    </p:tnLst>
    <p:bldLst>
      <p:bldP spid="120834" grpId="0" animBg="1"/>
      <p:bldP spid="65540" grpId="0"/>
      <p:bldP spid="65541" grpId="0" animBg="1"/>
      <p:bldP spid="65541" grpId="1" animBg="1"/>
      <p:bldP spid="65549" grpId="0" animBg="1"/>
      <p:bldP spid="120851" grpId="0" animBg="1"/>
      <p:bldP spid="120853" grpId="0" animBg="1"/>
      <p:bldP spid="120854" grpId="0" animBg="1"/>
      <p:bldP spid="120855" grpId="0" animBg="1"/>
      <p:bldP spid="120856" grpId="0" animBg="1"/>
      <p:bldP spid="120857" grpId="0" animBg="1"/>
      <p:bldP spid="120858" grpId="0" animBg="1"/>
      <p:bldP spid="120860" grpId="0" animBg="1"/>
      <p:bldP spid="27" grpId="0" animBg="1"/>
      <p:bldP spid="28"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Oval 2"/>
          <p:cNvSpPr>
            <a:spLocks noChangeArrowheads="1"/>
          </p:cNvSpPr>
          <p:nvPr/>
        </p:nvSpPr>
        <p:spPr bwMode="auto">
          <a:xfrm>
            <a:off x="62674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18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2708276" y="1143000"/>
            <a:ext cx="74517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dirty="0" err="1"/>
              <a:t>Kết</a:t>
            </a:r>
            <a:r>
              <a:rPr lang="en-US" altLang="en-US" sz="2400" i="1" dirty="0"/>
              <a:t> </a:t>
            </a:r>
            <a:r>
              <a:rPr lang="en-US" altLang="en-US" sz="2400" i="1" dirty="0" err="1"/>
              <a:t>hợp</a:t>
            </a:r>
            <a:r>
              <a:rPr lang="en-US" altLang="en-US" sz="2400" i="1" dirty="0"/>
              <a:t> </a:t>
            </a:r>
            <a:r>
              <a:rPr lang="en-US" altLang="en-US" sz="2400" i="1" dirty="0" err="1"/>
              <a:t>phát</a:t>
            </a:r>
            <a:r>
              <a:rPr lang="en-US" altLang="en-US" sz="2400" i="1" dirty="0"/>
              <a:t> </a:t>
            </a:r>
            <a:r>
              <a:rPr lang="en-US" altLang="en-US" sz="2400" i="1" dirty="0" err="1"/>
              <a:t>triển</a:t>
            </a:r>
            <a:r>
              <a:rPr lang="en-US" altLang="en-US" sz="2400" i="1" dirty="0"/>
              <a:t> KT – XH </a:t>
            </a:r>
            <a:r>
              <a:rPr lang="en-US" altLang="en-US" sz="2400" i="1" dirty="0" err="1"/>
              <a:t>với</a:t>
            </a:r>
            <a:r>
              <a:rPr lang="en-US" altLang="en-US" sz="2400" i="1" dirty="0"/>
              <a:t> </a:t>
            </a:r>
            <a:r>
              <a:rPr lang="en-US" altLang="en-US" sz="2400" i="1" dirty="0" err="1"/>
              <a:t>tăng</a:t>
            </a:r>
            <a:r>
              <a:rPr lang="en-US" altLang="en-US" sz="2400" i="1" dirty="0"/>
              <a:t> </a:t>
            </a:r>
            <a:r>
              <a:rPr lang="en-US" altLang="en-US" sz="2400" i="1" dirty="0" err="1"/>
              <a:t>cường</a:t>
            </a:r>
            <a:r>
              <a:rPr lang="en-US" altLang="en-US" sz="2400" i="1" dirty="0"/>
              <a:t> </a:t>
            </a:r>
            <a:r>
              <a:rPr lang="en-US" altLang="en-US" sz="2400" i="1" dirty="0" err="1"/>
              <a:t>củng</a:t>
            </a:r>
            <a:r>
              <a:rPr lang="en-US" altLang="en-US" sz="2400" i="1" dirty="0"/>
              <a:t> </a:t>
            </a:r>
            <a:r>
              <a:rPr lang="en-US" altLang="en-US" sz="2400" i="1" dirty="0" err="1"/>
              <a:t>cố</a:t>
            </a:r>
            <a:r>
              <a:rPr lang="en-US" altLang="en-US" sz="2400" i="1" dirty="0"/>
              <a:t> QP – AN </a:t>
            </a:r>
            <a:r>
              <a:rPr lang="en-US" altLang="en-US" sz="2400" i="1" dirty="0" err="1"/>
              <a:t>trong</a:t>
            </a:r>
            <a:r>
              <a:rPr lang="en-US" altLang="en-US" sz="2400" i="1" dirty="0"/>
              <a:t> </a:t>
            </a:r>
            <a:r>
              <a:rPr lang="en-US" altLang="en-US" sz="2400" i="1" dirty="0" err="1"/>
              <a:t>phát</a:t>
            </a:r>
            <a:r>
              <a:rPr lang="en-US" altLang="en-US" sz="2400" i="1" dirty="0"/>
              <a:t> </a:t>
            </a:r>
            <a:r>
              <a:rPr lang="en-US" altLang="en-US" sz="2400" i="1" dirty="0" err="1"/>
              <a:t>triển</a:t>
            </a:r>
            <a:r>
              <a:rPr lang="en-US" altLang="en-US" sz="2400" i="1" dirty="0"/>
              <a:t> </a:t>
            </a:r>
            <a:r>
              <a:rPr lang="en-US" altLang="en-US" sz="2400" i="1" dirty="0" err="1"/>
              <a:t>kinh</a:t>
            </a:r>
            <a:r>
              <a:rPr lang="en-US" altLang="en-US" sz="2400" i="1" dirty="0"/>
              <a:t> </a:t>
            </a:r>
            <a:r>
              <a:rPr lang="en-US" altLang="en-US" sz="2400" i="1" dirty="0" err="1"/>
              <a:t>tế</a:t>
            </a:r>
            <a:r>
              <a:rPr lang="en-US" altLang="en-US" sz="2400" i="1" dirty="0"/>
              <a:t>, </a:t>
            </a:r>
            <a:r>
              <a:rPr lang="en-US" altLang="en-US" sz="2400" i="1" dirty="0" err="1"/>
              <a:t>chúng</a:t>
            </a:r>
            <a:r>
              <a:rPr lang="en-US" altLang="en-US" sz="2400" i="1" dirty="0"/>
              <a:t> ta </a:t>
            </a:r>
            <a:r>
              <a:rPr lang="en-US" altLang="en-US" sz="2400" i="1" dirty="0" err="1"/>
              <a:t>phải</a:t>
            </a:r>
            <a:r>
              <a:rPr lang="en-US" altLang="en-US" sz="2400" i="1" dirty="0"/>
              <a:t>:</a:t>
            </a:r>
          </a:p>
        </p:txBody>
      </p:sp>
      <p:sp>
        <p:nvSpPr>
          <p:cNvPr id="65541" name="AutoShape 5"/>
          <p:cNvSpPr>
            <a:spLocks noChangeArrowheads="1"/>
          </p:cNvSpPr>
          <p:nvPr/>
        </p:nvSpPr>
        <p:spPr bwMode="auto">
          <a:xfrm>
            <a:off x="6281738" y="2514600"/>
            <a:ext cx="4221162"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Kết hợp đẩy mạnh công </a:t>
            </a:r>
          </a:p>
          <a:p>
            <a:pPr algn="ctr">
              <a:spcBef>
                <a:spcPct val="0"/>
              </a:spcBef>
              <a:buFontTx/>
              <a:buNone/>
            </a:pPr>
            <a:r>
              <a:rPr lang="en-US" altLang="en-US" sz="2400"/>
              <a:t>nghiệp hóa, hiện đại hóa đất</a:t>
            </a:r>
          </a:p>
          <a:p>
            <a:pPr algn="ctr">
              <a:spcBef>
                <a:spcPct val="0"/>
              </a:spcBef>
              <a:buFontTx/>
              <a:buNone/>
            </a:pPr>
            <a:r>
              <a:rPr lang="en-US" altLang="en-US" sz="2400"/>
              <a:t> nước với phát triển công </a:t>
            </a:r>
          </a:p>
          <a:p>
            <a:pPr algn="ctr">
              <a:spcBef>
                <a:spcPct val="0"/>
              </a:spcBef>
              <a:buFontTx/>
              <a:buNone/>
            </a:pPr>
            <a:r>
              <a:rPr lang="en-US" altLang="en-US" sz="2400"/>
              <a:t>nghiệp quốc phòng</a:t>
            </a:r>
          </a:p>
        </p:txBody>
      </p:sp>
      <p:sp>
        <p:nvSpPr>
          <p:cNvPr id="65546" name="AutoShape 10"/>
          <p:cNvSpPr>
            <a:spLocks noChangeArrowheads="1"/>
          </p:cNvSpPr>
          <p:nvPr/>
        </p:nvSpPr>
        <p:spPr bwMode="auto">
          <a:xfrm>
            <a:off x="6281738" y="4267200"/>
            <a:ext cx="4221162"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Phát triển các khu công</a:t>
            </a:r>
          </a:p>
          <a:p>
            <a:pPr algn="ctr">
              <a:spcBef>
                <a:spcPct val="0"/>
              </a:spcBef>
              <a:buFontTx/>
              <a:buNone/>
            </a:pPr>
            <a:r>
              <a:rPr lang="en-US" altLang="en-US" sz="2400"/>
              <a:t> nghiệp, khu chế xuất hiện đại </a:t>
            </a:r>
          </a:p>
          <a:p>
            <a:pPr algn="ctr">
              <a:spcBef>
                <a:spcPct val="0"/>
              </a:spcBef>
              <a:buFontTx/>
              <a:buNone/>
            </a:pPr>
            <a:r>
              <a:rPr lang="en-US" altLang="en-US" sz="2400"/>
              <a:t>với hiện đại hóa công nghiệp</a:t>
            </a:r>
          </a:p>
          <a:p>
            <a:pPr algn="ctr">
              <a:spcBef>
                <a:spcPct val="0"/>
              </a:spcBef>
              <a:buFontTx/>
              <a:buNone/>
            </a:pPr>
            <a:r>
              <a:rPr lang="en-US" altLang="en-US" sz="2400"/>
              <a:t> quốc phòng</a:t>
            </a:r>
            <a:endParaRPr lang="vi-VN" altLang="en-US" sz="2100" b="1"/>
          </a:p>
        </p:txBody>
      </p:sp>
      <p:sp>
        <p:nvSpPr>
          <p:cNvPr id="73736" name="Text Box 16"/>
          <p:cNvSpPr txBox="1">
            <a:spLocks noChangeArrowheads="1"/>
          </p:cNvSpPr>
          <p:nvPr/>
        </p:nvSpPr>
        <p:spPr bwMode="auto">
          <a:xfrm>
            <a:off x="1600201" y="1309689"/>
            <a:ext cx="11080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67</a:t>
            </a:r>
          </a:p>
        </p:txBody>
      </p:sp>
      <p:pic>
        <p:nvPicPr>
          <p:cNvPr id="1218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5" name="Oval 19"/>
          <p:cNvSpPr>
            <a:spLocks noChangeArrowheads="1"/>
          </p:cNvSpPr>
          <p:nvPr/>
        </p:nvSpPr>
        <p:spPr bwMode="auto">
          <a:xfrm>
            <a:off x="62674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373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28200"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7" name="Oval 21"/>
          <p:cNvSpPr>
            <a:spLocks noChangeArrowheads="1"/>
          </p:cNvSpPr>
          <p:nvPr/>
        </p:nvSpPr>
        <p:spPr bwMode="auto">
          <a:xfrm>
            <a:off x="62674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1878" name="Oval 22"/>
          <p:cNvSpPr>
            <a:spLocks noChangeArrowheads="1"/>
          </p:cNvSpPr>
          <p:nvPr/>
        </p:nvSpPr>
        <p:spPr bwMode="auto">
          <a:xfrm>
            <a:off x="62674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1879" name="Oval 23"/>
          <p:cNvSpPr>
            <a:spLocks noChangeArrowheads="1"/>
          </p:cNvSpPr>
          <p:nvPr/>
        </p:nvSpPr>
        <p:spPr bwMode="auto">
          <a:xfrm>
            <a:off x="62674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1880" name="Oval 24"/>
          <p:cNvSpPr>
            <a:spLocks noChangeArrowheads="1"/>
          </p:cNvSpPr>
          <p:nvPr/>
        </p:nvSpPr>
        <p:spPr bwMode="auto">
          <a:xfrm>
            <a:off x="62674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1881" name="Oval 25"/>
          <p:cNvSpPr>
            <a:spLocks noChangeArrowheads="1"/>
          </p:cNvSpPr>
          <p:nvPr/>
        </p:nvSpPr>
        <p:spPr bwMode="auto">
          <a:xfrm>
            <a:off x="62674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1882" name="Oval 26"/>
          <p:cNvSpPr>
            <a:spLocks noChangeArrowheads="1"/>
          </p:cNvSpPr>
          <p:nvPr/>
        </p:nvSpPr>
        <p:spPr bwMode="auto">
          <a:xfrm>
            <a:off x="6267450" y="61722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1883" name="Text Box 27"/>
          <p:cNvSpPr txBox="1">
            <a:spLocks noChangeArrowheads="1"/>
          </p:cNvSpPr>
          <p:nvPr/>
        </p:nvSpPr>
        <p:spPr bwMode="auto">
          <a:xfrm>
            <a:off x="4953000" y="62626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1884" name="Text Box 28"/>
          <p:cNvSpPr txBox="1">
            <a:spLocks noChangeArrowheads="1"/>
          </p:cNvSpPr>
          <p:nvPr/>
        </p:nvSpPr>
        <p:spPr bwMode="auto">
          <a:xfrm>
            <a:off x="6019800" y="5997576"/>
            <a:ext cx="990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374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49" name="Text Box 69"/>
          <p:cNvSpPr txBox="1">
            <a:spLocks noChangeArrowheads="1"/>
          </p:cNvSpPr>
          <p:nvPr/>
        </p:nvSpPr>
        <p:spPr bwMode="auto">
          <a:xfrm>
            <a:off x="1925638" y="762001"/>
            <a:ext cx="8234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5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52400"/>
            <a:ext cx="137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752601" y="2514600"/>
            <a:ext cx="4289425" cy="1524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Phát triển công nghiệp </a:t>
            </a:r>
          </a:p>
          <a:p>
            <a:pPr algn="ctr">
              <a:spcBef>
                <a:spcPct val="0"/>
              </a:spcBef>
              <a:buFontTx/>
              <a:buNone/>
            </a:pPr>
            <a:r>
              <a:rPr lang="en-US" altLang="en-US" sz="2400"/>
              <a:t>dân dụng cùng với đẩy mạnh</a:t>
            </a:r>
          </a:p>
          <a:p>
            <a:pPr algn="ctr">
              <a:spcBef>
                <a:spcPct val="0"/>
              </a:spcBef>
              <a:buFontTx/>
              <a:buNone/>
            </a:pPr>
            <a:r>
              <a:rPr lang="en-US" altLang="en-US" sz="2400"/>
              <a:t> hiện đại hóa công nghiệp </a:t>
            </a:r>
          </a:p>
          <a:p>
            <a:pPr algn="ctr">
              <a:spcBef>
                <a:spcPct val="0"/>
              </a:spcBef>
              <a:buFontTx/>
              <a:buNone/>
            </a:pPr>
            <a:r>
              <a:rPr lang="en-US" altLang="en-US" sz="2400"/>
              <a:t>vũ khí quân sự</a:t>
            </a:r>
            <a:endParaRPr lang="vi-VN" altLang="en-US" sz="2100" b="1"/>
          </a:p>
        </p:txBody>
      </p:sp>
      <p:sp>
        <p:nvSpPr>
          <p:cNvPr id="27" name="AutoShape 10"/>
          <p:cNvSpPr>
            <a:spLocks noChangeArrowheads="1"/>
          </p:cNvSpPr>
          <p:nvPr/>
        </p:nvSpPr>
        <p:spPr bwMode="auto">
          <a:xfrm>
            <a:off x="1752601" y="4267200"/>
            <a:ext cx="4289425"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Kết hợp đẩy mạnh hiện </a:t>
            </a:r>
          </a:p>
          <a:p>
            <a:pPr algn="ctr">
              <a:spcBef>
                <a:spcPct val="0"/>
              </a:spcBef>
              <a:buFontTx/>
              <a:buNone/>
            </a:pPr>
            <a:r>
              <a:rPr lang="en-US" altLang="en-US" sz="2400"/>
              <a:t> đại hóa công nghiệp quốc </a:t>
            </a:r>
          </a:p>
          <a:p>
            <a:pPr algn="ctr">
              <a:spcBef>
                <a:spcPct val="0"/>
              </a:spcBef>
              <a:buFontTx/>
              <a:buNone/>
            </a:pPr>
            <a:r>
              <a:rPr lang="en-US" altLang="en-US" sz="2400"/>
              <a:t> phòng với đẩy mạnh hiện đại</a:t>
            </a:r>
          </a:p>
          <a:p>
            <a:pPr algn="ctr">
              <a:spcBef>
                <a:spcPct val="0"/>
              </a:spcBef>
              <a:buFontTx/>
              <a:buNone/>
            </a:pPr>
            <a:r>
              <a:rPr lang="en-US" altLang="en-US" sz="2400"/>
              <a:t> hóa kinh tế</a:t>
            </a:r>
            <a:endParaRPr lang="vi-VN" altLang="en-US" sz="2100" b="1"/>
          </a:p>
        </p:txBody>
      </p:sp>
      <p:pic>
        <p:nvPicPr>
          <p:cNvPr id="7375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0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0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0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08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608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18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18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1874"/>
                </p:tgtEl>
              </p:cMediaNode>
            </p:audio>
            <p:seq concurrent="1" nextAc="seek">
              <p:cTn id="38" restart="whenNotActive" fill="hold" evtFilter="cancelBubble" nodeType="interactiveSeq">
                <p:stCondLst>
                  <p:cond evt="onClick" delay="0">
                    <p:tgtEl>
                      <p:spTgt spid="12188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188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1882"/>
                                        </p:tgtEl>
                                      </p:cBhvr>
                                    </p:animEffect>
                                    <p:set>
                                      <p:cBhvr>
                                        <p:cTn id="46" dur="1" fill="hold">
                                          <p:stCondLst>
                                            <p:cond delay="499"/>
                                          </p:stCondLst>
                                        </p:cTn>
                                        <p:tgtEl>
                                          <p:spTgt spid="12188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1881"/>
                                        </p:tgtEl>
                                      </p:cBhvr>
                                    </p:animEffect>
                                    <p:set>
                                      <p:cBhvr>
                                        <p:cTn id="50" dur="1" fill="hold">
                                          <p:stCondLst>
                                            <p:cond delay="499"/>
                                          </p:stCondLst>
                                        </p:cTn>
                                        <p:tgtEl>
                                          <p:spTgt spid="12188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1880"/>
                                        </p:tgtEl>
                                      </p:cBhvr>
                                    </p:animEffect>
                                    <p:set>
                                      <p:cBhvr>
                                        <p:cTn id="54" dur="1" fill="hold">
                                          <p:stCondLst>
                                            <p:cond delay="499"/>
                                          </p:stCondLst>
                                        </p:cTn>
                                        <p:tgtEl>
                                          <p:spTgt spid="12188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1879"/>
                                        </p:tgtEl>
                                      </p:cBhvr>
                                    </p:animEffect>
                                    <p:set>
                                      <p:cBhvr>
                                        <p:cTn id="58" dur="1" fill="hold">
                                          <p:stCondLst>
                                            <p:cond delay="499"/>
                                          </p:stCondLst>
                                        </p:cTn>
                                        <p:tgtEl>
                                          <p:spTgt spid="1218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1878"/>
                                        </p:tgtEl>
                                      </p:cBhvr>
                                    </p:animEffect>
                                    <p:set>
                                      <p:cBhvr>
                                        <p:cTn id="62" dur="1" fill="hold">
                                          <p:stCondLst>
                                            <p:cond delay="499"/>
                                          </p:stCondLst>
                                        </p:cTn>
                                        <p:tgtEl>
                                          <p:spTgt spid="12187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1877"/>
                                        </p:tgtEl>
                                      </p:cBhvr>
                                    </p:animEffect>
                                    <p:set>
                                      <p:cBhvr>
                                        <p:cTn id="66" dur="1" fill="hold">
                                          <p:stCondLst>
                                            <p:cond delay="499"/>
                                          </p:stCondLst>
                                        </p:cTn>
                                        <p:tgtEl>
                                          <p:spTgt spid="12187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1875"/>
                                        </p:tgtEl>
                                      </p:cBhvr>
                                    </p:animEffect>
                                    <p:set>
                                      <p:cBhvr>
                                        <p:cTn id="70" dur="1" fill="hold">
                                          <p:stCondLst>
                                            <p:cond delay="499"/>
                                          </p:stCondLst>
                                        </p:cTn>
                                        <p:tgtEl>
                                          <p:spTgt spid="12187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1858"/>
                                        </p:tgtEl>
                                      </p:cBhvr>
                                    </p:animEffect>
                                    <p:set>
                                      <p:cBhvr>
                                        <p:cTn id="74" dur="1" fill="hold">
                                          <p:stCondLst>
                                            <p:cond delay="499"/>
                                          </p:stCondLst>
                                        </p:cTn>
                                        <p:tgtEl>
                                          <p:spTgt spid="12185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1883"/>
                  </p:tgtEl>
                </p:cond>
              </p:nextCondLst>
            </p:seq>
          </p:childTnLst>
        </p:cTn>
      </p:par>
    </p:tnLst>
    <p:bldLst>
      <p:bldP spid="121858" grpId="0" animBg="1"/>
      <p:bldP spid="65540" grpId="0"/>
      <p:bldP spid="65541" grpId="0" animBg="1"/>
      <p:bldP spid="65541" grpId="1" animBg="1"/>
      <p:bldP spid="65546" grpId="0" animBg="1"/>
      <p:bldP spid="121875" grpId="0" animBg="1"/>
      <p:bldP spid="121877" grpId="0" animBg="1"/>
      <p:bldP spid="121878" grpId="0" animBg="1"/>
      <p:bldP spid="121879" grpId="0" animBg="1"/>
      <p:bldP spid="121880" grpId="0" animBg="1"/>
      <p:bldP spid="121881" grpId="0" animBg="1"/>
      <p:bldP spid="121882" grpId="0" animBg="1"/>
      <p:bldP spid="121884" grpId="0" animBg="1"/>
      <p:bldP spid="26" grpId="0" animBg="1"/>
      <p:bldP spid="2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Oval 2"/>
          <p:cNvSpPr>
            <a:spLocks noChangeArrowheads="1"/>
          </p:cNvSpPr>
          <p:nvPr/>
        </p:nvSpPr>
        <p:spPr bwMode="auto">
          <a:xfrm>
            <a:off x="6115050" y="6157913"/>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228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883276"/>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971800" y="1143000"/>
            <a:ext cx="7696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000" i="1"/>
              <a:t>Để nâng cao hiệu lực quản lý Nhà nước của chính quyền các cấp trong việc kết hợp phát triển kinh tế - xã hội với tăng cường củng cố quốc phòng - an ninh, đòi hỏi từng cấp phải:</a:t>
            </a:r>
          </a:p>
        </p:txBody>
      </p:sp>
      <p:sp>
        <p:nvSpPr>
          <p:cNvPr id="65541" name="AutoShape 5"/>
          <p:cNvSpPr>
            <a:spLocks noChangeArrowheads="1"/>
          </p:cNvSpPr>
          <p:nvPr/>
        </p:nvSpPr>
        <p:spPr bwMode="auto">
          <a:xfrm>
            <a:off x="1828800" y="4267200"/>
            <a:ext cx="424815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C. Làm đúng chức năng,</a:t>
            </a:r>
          </a:p>
          <a:p>
            <a:pPr algn="ctr">
              <a:spcBef>
                <a:spcPct val="0"/>
              </a:spcBef>
              <a:buFontTx/>
              <a:buNone/>
            </a:pPr>
            <a:r>
              <a:rPr lang="en-US" altLang="en-US" sz="2400"/>
              <a:t> nhiệm vụ theo quy định của </a:t>
            </a:r>
          </a:p>
          <a:p>
            <a:pPr algn="ctr">
              <a:spcBef>
                <a:spcPct val="0"/>
              </a:spcBef>
              <a:buFontTx/>
              <a:buNone/>
            </a:pPr>
            <a:r>
              <a:rPr lang="en-US" altLang="en-US" sz="2400"/>
              <a:t>pháp luật</a:t>
            </a:r>
          </a:p>
        </p:txBody>
      </p:sp>
      <p:sp>
        <p:nvSpPr>
          <p:cNvPr id="65546" name="AutoShape 10"/>
          <p:cNvSpPr>
            <a:spLocks noChangeArrowheads="1"/>
          </p:cNvSpPr>
          <p:nvPr/>
        </p:nvSpPr>
        <p:spPr bwMode="auto">
          <a:xfrm>
            <a:off x="6197600" y="2463800"/>
            <a:ext cx="4318000" cy="1422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Năng động, sáng tạo </a:t>
            </a:r>
          </a:p>
          <a:p>
            <a:pPr algn="ctr">
              <a:spcBef>
                <a:spcPct val="0"/>
              </a:spcBef>
              <a:buFontTx/>
              <a:buNone/>
            </a:pPr>
            <a:r>
              <a:rPr lang="en-US" altLang="en-US" sz="2400"/>
              <a:t>theo thực tế của </a:t>
            </a:r>
          </a:p>
          <a:p>
            <a:pPr algn="ctr">
              <a:spcBef>
                <a:spcPct val="0"/>
              </a:spcBef>
              <a:buFontTx/>
              <a:buNone/>
            </a:pPr>
            <a:r>
              <a:rPr lang="en-US" altLang="en-US" sz="2400"/>
              <a:t>địa phương, bộ, ngành</a:t>
            </a:r>
            <a:endParaRPr lang="vi-VN" altLang="en-US" sz="2100" b="1"/>
          </a:p>
        </p:txBody>
      </p:sp>
      <p:sp>
        <p:nvSpPr>
          <p:cNvPr id="74759" name="Text Box 16"/>
          <p:cNvSpPr txBox="1">
            <a:spLocks noChangeArrowheads="1"/>
          </p:cNvSpPr>
          <p:nvPr/>
        </p:nvSpPr>
        <p:spPr bwMode="auto">
          <a:xfrm>
            <a:off x="1676401" y="1219200"/>
            <a:ext cx="1184275"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68</a:t>
            </a:r>
          </a:p>
        </p:txBody>
      </p:sp>
      <p:pic>
        <p:nvPicPr>
          <p:cNvPr id="1228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9" name="Oval 19"/>
          <p:cNvSpPr>
            <a:spLocks noChangeArrowheads="1"/>
          </p:cNvSpPr>
          <p:nvPr/>
        </p:nvSpPr>
        <p:spPr bwMode="auto">
          <a:xfrm>
            <a:off x="61214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4762"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388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p:cNvSpPr>
            <a:spLocks noChangeArrowheads="1"/>
          </p:cNvSpPr>
          <p:nvPr/>
        </p:nvSpPr>
        <p:spPr bwMode="auto">
          <a:xfrm>
            <a:off x="61214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22902" name="Oval 22"/>
          <p:cNvSpPr>
            <a:spLocks noChangeArrowheads="1"/>
          </p:cNvSpPr>
          <p:nvPr/>
        </p:nvSpPr>
        <p:spPr bwMode="auto">
          <a:xfrm>
            <a:off x="61214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22903" name="Oval 23"/>
          <p:cNvSpPr>
            <a:spLocks noChangeArrowheads="1"/>
          </p:cNvSpPr>
          <p:nvPr/>
        </p:nvSpPr>
        <p:spPr bwMode="auto">
          <a:xfrm>
            <a:off x="61214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22904" name="Oval 24"/>
          <p:cNvSpPr>
            <a:spLocks noChangeArrowheads="1"/>
          </p:cNvSpPr>
          <p:nvPr/>
        </p:nvSpPr>
        <p:spPr bwMode="auto">
          <a:xfrm>
            <a:off x="61214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22905" name="Oval 25"/>
          <p:cNvSpPr>
            <a:spLocks noChangeArrowheads="1"/>
          </p:cNvSpPr>
          <p:nvPr/>
        </p:nvSpPr>
        <p:spPr bwMode="auto">
          <a:xfrm>
            <a:off x="61214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22906" name="Oval 26"/>
          <p:cNvSpPr>
            <a:spLocks noChangeArrowheads="1"/>
          </p:cNvSpPr>
          <p:nvPr/>
        </p:nvSpPr>
        <p:spPr bwMode="auto">
          <a:xfrm>
            <a:off x="6121400" y="61595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22907" name="Text Box 27"/>
          <p:cNvSpPr txBox="1">
            <a:spLocks noChangeArrowheads="1"/>
          </p:cNvSpPr>
          <p:nvPr/>
        </p:nvSpPr>
        <p:spPr bwMode="auto">
          <a:xfrm>
            <a:off x="4800600" y="62484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22908" name="Text Box 28"/>
          <p:cNvSpPr txBox="1">
            <a:spLocks noChangeArrowheads="1"/>
          </p:cNvSpPr>
          <p:nvPr/>
        </p:nvSpPr>
        <p:spPr bwMode="auto">
          <a:xfrm>
            <a:off x="60198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4771"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908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72" name="Text Box 69"/>
          <p:cNvSpPr txBox="1">
            <a:spLocks noChangeArrowheads="1"/>
          </p:cNvSpPr>
          <p:nvPr/>
        </p:nvSpPr>
        <p:spPr bwMode="auto">
          <a:xfrm>
            <a:off x="2057400" y="758826"/>
            <a:ext cx="8039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74"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762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0"/>
          <p:cNvSpPr>
            <a:spLocks noChangeArrowheads="1"/>
          </p:cNvSpPr>
          <p:nvPr/>
        </p:nvSpPr>
        <p:spPr bwMode="auto">
          <a:xfrm>
            <a:off x="1828800" y="2463800"/>
            <a:ext cx="4229100" cy="1422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Vận dụng linh hoạt,</a:t>
            </a:r>
          </a:p>
          <a:p>
            <a:pPr algn="ctr">
              <a:spcBef>
                <a:spcPct val="0"/>
              </a:spcBef>
              <a:buFontTx/>
              <a:buNone/>
            </a:pPr>
            <a:r>
              <a:rPr lang="en-US" altLang="en-US" sz="2400"/>
              <a:t> nhanh chóng triển khai, </a:t>
            </a:r>
          </a:p>
          <a:p>
            <a:pPr algn="ctr">
              <a:spcBef>
                <a:spcPct val="0"/>
              </a:spcBef>
              <a:buFontTx/>
              <a:buNone/>
            </a:pPr>
            <a:r>
              <a:rPr lang="en-US" altLang="en-US" sz="2400"/>
              <a:t>thực hiện hiệu quả</a:t>
            </a:r>
            <a:endParaRPr lang="vi-VN" altLang="en-US" sz="2100" b="1"/>
          </a:p>
        </p:txBody>
      </p:sp>
      <p:sp>
        <p:nvSpPr>
          <p:cNvPr id="27" name="AutoShape 10"/>
          <p:cNvSpPr>
            <a:spLocks noChangeArrowheads="1"/>
          </p:cNvSpPr>
          <p:nvPr/>
        </p:nvSpPr>
        <p:spPr bwMode="auto">
          <a:xfrm>
            <a:off x="6197600" y="4267200"/>
            <a:ext cx="43180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Thực hiện đầy đủ</a:t>
            </a:r>
          </a:p>
          <a:p>
            <a:pPr algn="ctr">
              <a:spcBef>
                <a:spcPct val="0"/>
              </a:spcBef>
              <a:buFontTx/>
              <a:buNone/>
            </a:pPr>
            <a:r>
              <a:rPr lang="en-US" altLang="en-US" sz="2400"/>
              <a:t> các thủ tục hướng dẫn theo</a:t>
            </a:r>
          </a:p>
          <a:p>
            <a:pPr algn="ctr">
              <a:spcBef>
                <a:spcPct val="0"/>
              </a:spcBef>
              <a:buFontTx/>
              <a:buNone/>
            </a:pPr>
            <a:r>
              <a:rPr lang="en-US" altLang="en-US" sz="2400"/>
              <a:t> đúng pháp luật</a:t>
            </a:r>
            <a:endParaRPr lang="en-US" altLang="en-US" sz="2100" b="1"/>
          </a:p>
        </p:txBody>
      </p:sp>
      <p:pic>
        <p:nvPicPr>
          <p:cNvPr id="74777"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52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52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75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52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852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228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228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22898"/>
                </p:tgtEl>
              </p:cMediaNode>
            </p:audio>
            <p:seq concurrent="1" nextAc="seek">
              <p:cTn id="38" restart="whenNotActive" fill="hold" evtFilter="cancelBubble" nodeType="interactiveSeq">
                <p:stCondLst>
                  <p:cond evt="onClick" delay="0">
                    <p:tgtEl>
                      <p:spTgt spid="1229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29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22906"/>
                                        </p:tgtEl>
                                      </p:cBhvr>
                                    </p:animEffect>
                                    <p:set>
                                      <p:cBhvr>
                                        <p:cTn id="46" dur="1" fill="hold">
                                          <p:stCondLst>
                                            <p:cond delay="499"/>
                                          </p:stCondLst>
                                        </p:cTn>
                                        <p:tgtEl>
                                          <p:spTgt spid="1229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22905"/>
                                        </p:tgtEl>
                                      </p:cBhvr>
                                    </p:animEffect>
                                    <p:set>
                                      <p:cBhvr>
                                        <p:cTn id="50" dur="1" fill="hold">
                                          <p:stCondLst>
                                            <p:cond delay="499"/>
                                          </p:stCondLst>
                                        </p:cTn>
                                        <p:tgtEl>
                                          <p:spTgt spid="1229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22904"/>
                                        </p:tgtEl>
                                      </p:cBhvr>
                                    </p:animEffect>
                                    <p:set>
                                      <p:cBhvr>
                                        <p:cTn id="54" dur="1" fill="hold">
                                          <p:stCondLst>
                                            <p:cond delay="499"/>
                                          </p:stCondLst>
                                        </p:cTn>
                                        <p:tgtEl>
                                          <p:spTgt spid="1229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22903"/>
                                        </p:tgtEl>
                                      </p:cBhvr>
                                    </p:animEffect>
                                    <p:set>
                                      <p:cBhvr>
                                        <p:cTn id="58" dur="1" fill="hold">
                                          <p:stCondLst>
                                            <p:cond delay="499"/>
                                          </p:stCondLst>
                                        </p:cTn>
                                        <p:tgtEl>
                                          <p:spTgt spid="1229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22902"/>
                                        </p:tgtEl>
                                      </p:cBhvr>
                                    </p:animEffect>
                                    <p:set>
                                      <p:cBhvr>
                                        <p:cTn id="62" dur="1" fill="hold">
                                          <p:stCondLst>
                                            <p:cond delay="499"/>
                                          </p:stCondLst>
                                        </p:cTn>
                                        <p:tgtEl>
                                          <p:spTgt spid="1229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22901"/>
                                        </p:tgtEl>
                                      </p:cBhvr>
                                    </p:animEffect>
                                    <p:set>
                                      <p:cBhvr>
                                        <p:cTn id="66" dur="1" fill="hold">
                                          <p:stCondLst>
                                            <p:cond delay="499"/>
                                          </p:stCondLst>
                                        </p:cTn>
                                        <p:tgtEl>
                                          <p:spTgt spid="1229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22899"/>
                                        </p:tgtEl>
                                      </p:cBhvr>
                                    </p:animEffect>
                                    <p:set>
                                      <p:cBhvr>
                                        <p:cTn id="70" dur="1" fill="hold">
                                          <p:stCondLst>
                                            <p:cond delay="499"/>
                                          </p:stCondLst>
                                        </p:cTn>
                                        <p:tgtEl>
                                          <p:spTgt spid="1228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22882"/>
                                        </p:tgtEl>
                                      </p:cBhvr>
                                    </p:animEffect>
                                    <p:set>
                                      <p:cBhvr>
                                        <p:cTn id="74" dur="1" fill="hold">
                                          <p:stCondLst>
                                            <p:cond delay="499"/>
                                          </p:stCondLst>
                                        </p:cTn>
                                        <p:tgtEl>
                                          <p:spTgt spid="1228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22907"/>
                  </p:tgtEl>
                </p:cond>
              </p:nextCondLst>
            </p:seq>
          </p:childTnLst>
        </p:cTn>
      </p:par>
    </p:tnLst>
    <p:bldLst>
      <p:bldP spid="122882" grpId="0" animBg="1"/>
      <p:bldP spid="65540" grpId="0"/>
      <p:bldP spid="65541" grpId="0" animBg="1"/>
      <p:bldP spid="65541" grpId="1" animBg="1"/>
      <p:bldP spid="65546" grpId="0" animBg="1"/>
      <p:bldP spid="122899" grpId="0" animBg="1"/>
      <p:bldP spid="122901" grpId="0" animBg="1"/>
      <p:bldP spid="122902" grpId="0" animBg="1"/>
      <p:bldP spid="122903" grpId="0" animBg="1"/>
      <p:bldP spid="122904" grpId="0" animBg="1"/>
      <p:bldP spid="122905" grpId="0" animBg="1"/>
      <p:bldP spid="122906" grpId="0" animBg="1"/>
      <p:bldP spid="122908" grpId="0" animBg="1"/>
      <p:bldP spid="26" grpId="0" animBg="1"/>
      <p:bldP spid="27"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Oval 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6197"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76600" y="1235076"/>
            <a:ext cx="70866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300" i="1"/>
              <a:t>Tận dụng khả năng của công nghiệp quốc phòng trong thời bình để sản xuất hàng hóa dân sự phục vụ dân sinh và xuất khầu là thực hiện sự kết hợp kinh tế với quốc phòng, an ninh trong thực hiện nhiệm vụ:</a:t>
            </a:r>
          </a:p>
        </p:txBody>
      </p:sp>
      <p:sp>
        <p:nvSpPr>
          <p:cNvPr id="65541" name="AutoShape 5"/>
          <p:cNvSpPr>
            <a:spLocks noChangeArrowheads="1"/>
          </p:cNvSpPr>
          <p:nvPr/>
        </p:nvSpPr>
        <p:spPr bwMode="auto">
          <a:xfrm>
            <a:off x="6172200" y="4492626"/>
            <a:ext cx="3962400" cy="114617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D. </a:t>
            </a:r>
            <a:r>
              <a:rPr lang="en-US" sz="2400" dirty="0" err="1">
                <a:solidFill>
                  <a:schemeClr val="tx1"/>
                </a:solidFill>
              </a:rPr>
              <a:t>Chiến</a:t>
            </a:r>
            <a:r>
              <a:rPr lang="en-US" sz="2400" dirty="0">
                <a:solidFill>
                  <a:schemeClr val="tx1"/>
                </a:solidFill>
              </a:rPr>
              <a:t> </a:t>
            </a:r>
            <a:r>
              <a:rPr lang="en-US" sz="2400" dirty="0" err="1">
                <a:solidFill>
                  <a:schemeClr val="tx1"/>
                </a:solidFill>
              </a:rPr>
              <a:t>lược</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endParaRPr lang="en-US" sz="2400" dirty="0">
              <a:solidFill>
                <a:schemeClr val="tx1"/>
              </a:solidFill>
            </a:endParaRPr>
          </a:p>
          <a:p>
            <a:pPr algn="ctr">
              <a:defRPr/>
            </a:pPr>
            <a:r>
              <a:rPr lang="en-US" sz="2400" dirty="0">
                <a:solidFill>
                  <a:schemeClr val="tx1"/>
                </a:solidFill>
              </a:rPr>
              <a:t> </a:t>
            </a:r>
            <a:r>
              <a:rPr lang="en-US" sz="2400" dirty="0" err="1">
                <a:solidFill>
                  <a:schemeClr val="tx1"/>
                </a:solidFill>
              </a:rPr>
              <a:t>Tổ</a:t>
            </a:r>
            <a:r>
              <a:rPr lang="en-US" sz="2400" dirty="0">
                <a:solidFill>
                  <a:schemeClr val="tx1"/>
                </a:solidFill>
              </a:rPr>
              <a:t> </a:t>
            </a:r>
            <a:r>
              <a:rPr lang="en-US" sz="2400" dirty="0" err="1">
                <a:solidFill>
                  <a:schemeClr val="tx1"/>
                </a:solidFill>
              </a:rPr>
              <a:t>quốc</a:t>
            </a:r>
            <a:endParaRPr lang="en-US" sz="2400" dirty="0">
              <a:solidFill>
                <a:schemeClr val="tx1"/>
              </a:solidFill>
            </a:endParaRPr>
          </a:p>
        </p:txBody>
      </p:sp>
      <p:sp>
        <p:nvSpPr>
          <p:cNvPr id="65549" name="AutoShape 13"/>
          <p:cNvSpPr>
            <a:spLocks noChangeArrowheads="1"/>
          </p:cNvSpPr>
          <p:nvPr/>
        </p:nvSpPr>
        <p:spPr bwMode="auto">
          <a:xfrm>
            <a:off x="1981200" y="3048000"/>
            <a:ext cx="3657600" cy="11430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vệ</a:t>
            </a:r>
            <a:r>
              <a:rPr lang="en-US" sz="2400" dirty="0">
                <a:solidFill>
                  <a:schemeClr val="tx1"/>
                </a:solidFill>
              </a:rPr>
              <a:t> </a:t>
            </a:r>
          </a:p>
          <a:p>
            <a:pPr algn="ctr">
              <a:defRPr/>
            </a:pPr>
            <a:r>
              <a:rPr lang="en-US" sz="2400" dirty="0" err="1">
                <a:solidFill>
                  <a:schemeClr val="tx1"/>
                </a:solidFill>
              </a:rPr>
              <a:t>quốc</a:t>
            </a:r>
            <a:r>
              <a:rPr lang="en-US" sz="2400" dirty="0">
                <a:solidFill>
                  <a:schemeClr val="tx1"/>
                </a:solidFill>
              </a:rPr>
              <a:t> </a:t>
            </a:r>
            <a:r>
              <a:rPr lang="en-US" sz="2400" dirty="0" err="1">
                <a:solidFill>
                  <a:schemeClr val="tx1"/>
                </a:solidFill>
              </a:rPr>
              <a:t>gia</a:t>
            </a:r>
            <a:endParaRPr lang="vi-VN" sz="2200" b="1" dirty="0">
              <a:solidFill>
                <a:schemeClr val="tx1"/>
              </a:solidFill>
            </a:endParaRPr>
          </a:p>
        </p:txBody>
      </p:sp>
      <p:pic>
        <p:nvPicPr>
          <p:cNvPr id="136210"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1" name="Oval 19"/>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578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3" name="Oval 21"/>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6214" name="Oval 22"/>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6215" name="Oval 23"/>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6216" name="Oval 24"/>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6217" name="Oval 25"/>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6218" name="Oval 26"/>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6219" name="Text Box 27"/>
          <p:cNvSpPr txBox="1">
            <a:spLocks noChangeArrowheads="1"/>
          </p:cNvSpPr>
          <p:nvPr/>
        </p:nvSpPr>
        <p:spPr bwMode="auto">
          <a:xfrm>
            <a:off x="47244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36220" name="Text Box 28"/>
          <p:cNvSpPr txBox="1">
            <a:spLocks noChangeArrowheads="1"/>
          </p:cNvSpPr>
          <p:nvPr/>
        </p:nvSpPr>
        <p:spPr bwMode="auto">
          <a:xfrm>
            <a:off x="6159500" y="5997576"/>
            <a:ext cx="6223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sp>
        <p:nvSpPr>
          <p:cNvPr id="75795" name="Text Box 29"/>
          <p:cNvSpPr txBox="1">
            <a:spLocks noChangeArrowheads="1"/>
          </p:cNvSpPr>
          <p:nvPr/>
        </p:nvSpPr>
        <p:spPr bwMode="auto">
          <a:xfrm>
            <a:off x="1752600" y="1508126"/>
            <a:ext cx="12954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69</a:t>
            </a:r>
          </a:p>
        </p:txBody>
      </p:sp>
      <p:pic>
        <p:nvPicPr>
          <p:cNvPr id="7579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97" name="Text Box 69"/>
          <p:cNvSpPr txBox="1">
            <a:spLocks noChangeArrowheads="1"/>
          </p:cNvSpPr>
          <p:nvPr/>
        </p:nvSpPr>
        <p:spPr bwMode="auto">
          <a:xfrm>
            <a:off x="2057400" y="762001"/>
            <a:ext cx="807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774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248400" y="3048000"/>
            <a:ext cx="3886200" cy="1143000"/>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B.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r>
              <a:rPr lang="en-US" sz="2400" dirty="0" err="1">
                <a:solidFill>
                  <a:schemeClr val="tx1"/>
                </a:solidFill>
              </a:rPr>
              <a:t>chủ</a:t>
            </a:r>
            <a:r>
              <a:rPr lang="en-US" sz="2400" dirty="0">
                <a:solidFill>
                  <a:schemeClr val="tx1"/>
                </a:solidFill>
              </a:rPr>
              <a:t> </a:t>
            </a:r>
            <a:r>
              <a:rPr lang="en-US" sz="2400" dirty="0" err="1">
                <a:solidFill>
                  <a:schemeClr val="tx1"/>
                </a:solidFill>
              </a:rPr>
              <a:t>nghĩa</a:t>
            </a:r>
            <a:r>
              <a:rPr lang="en-US" sz="2400" dirty="0">
                <a:solidFill>
                  <a:schemeClr val="tx1"/>
                </a:solidFill>
              </a:rPr>
              <a:t> </a:t>
            </a:r>
          </a:p>
          <a:p>
            <a:pPr algn="ctr">
              <a:defRPr/>
            </a:pPr>
            <a:r>
              <a:rPr lang="en-US" sz="2400" dirty="0" err="1">
                <a:solidFill>
                  <a:schemeClr val="tx1"/>
                </a:solidFill>
              </a:rPr>
              <a:t>xã</a:t>
            </a:r>
            <a:r>
              <a:rPr lang="en-US" sz="2400" dirty="0">
                <a:solidFill>
                  <a:schemeClr val="tx1"/>
                </a:solidFill>
              </a:rPr>
              <a:t> </a:t>
            </a:r>
            <a:r>
              <a:rPr lang="en-US" sz="2400" dirty="0" err="1">
                <a:solidFill>
                  <a:schemeClr val="tx1"/>
                </a:solidFill>
              </a:rPr>
              <a:t>hội</a:t>
            </a:r>
            <a:endParaRPr lang="vi-VN" sz="2200" b="1" dirty="0">
              <a:solidFill>
                <a:schemeClr val="tx1"/>
              </a:solidFill>
            </a:endParaRPr>
          </a:p>
        </p:txBody>
      </p:sp>
      <p:sp>
        <p:nvSpPr>
          <p:cNvPr id="27" name="AutoShape 13"/>
          <p:cNvSpPr>
            <a:spLocks noChangeArrowheads="1"/>
          </p:cNvSpPr>
          <p:nvPr/>
        </p:nvSpPr>
        <p:spPr bwMode="auto">
          <a:xfrm>
            <a:off x="1981200" y="4492626"/>
            <a:ext cx="3657600" cy="1146175"/>
          </a:xfrm>
          <a:prstGeom prst="flowChartTerminator">
            <a:avLst/>
          </a:prstGeom>
          <a:blipFill>
            <a:blip r:embed="rId7"/>
            <a:tile tx="0" ty="0" sx="100000" sy="100000" flip="none" algn="tl"/>
          </a:blipFill>
          <a:ln w="12700">
            <a:solidFill>
              <a:srgbClr val="0070C0"/>
            </a:solidFill>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C. </a:t>
            </a:r>
            <a:r>
              <a:rPr lang="en-US" sz="2400" dirty="0" err="1">
                <a:solidFill>
                  <a:schemeClr val="tx1"/>
                </a:solidFill>
              </a:rPr>
              <a:t>Chiến</a:t>
            </a:r>
            <a:r>
              <a:rPr lang="en-US" sz="2400" dirty="0">
                <a:solidFill>
                  <a:schemeClr val="tx1"/>
                </a:solidFill>
              </a:rPr>
              <a:t> </a:t>
            </a:r>
            <a:r>
              <a:rPr lang="en-US" sz="2400" dirty="0" err="1">
                <a:solidFill>
                  <a:schemeClr val="tx1"/>
                </a:solidFill>
              </a:rPr>
              <a:t>lược</a:t>
            </a:r>
            <a:r>
              <a:rPr lang="en-US" sz="2400" dirty="0">
                <a:solidFill>
                  <a:schemeClr val="tx1"/>
                </a:solidFill>
              </a:rPr>
              <a:t> </a:t>
            </a:r>
            <a:r>
              <a:rPr lang="en-US" sz="2400" dirty="0" err="1">
                <a:solidFill>
                  <a:schemeClr val="tx1"/>
                </a:solidFill>
              </a:rPr>
              <a:t>xây</a:t>
            </a:r>
            <a:r>
              <a:rPr lang="en-US" sz="2400" dirty="0">
                <a:solidFill>
                  <a:schemeClr val="tx1"/>
                </a:solidFill>
              </a:rPr>
              <a:t> </a:t>
            </a:r>
            <a:r>
              <a:rPr lang="en-US" sz="2400" dirty="0" err="1">
                <a:solidFill>
                  <a:schemeClr val="tx1"/>
                </a:solidFill>
              </a:rPr>
              <a:t>dựng</a:t>
            </a:r>
            <a:r>
              <a:rPr lang="en-US" sz="2400" dirty="0">
                <a:solidFill>
                  <a:schemeClr val="tx1"/>
                </a:solidFill>
              </a:rPr>
              <a:t> </a:t>
            </a:r>
          </a:p>
          <a:p>
            <a:pPr algn="ctr">
              <a:defRPr/>
            </a:pPr>
            <a:r>
              <a:rPr lang="en-US" sz="2400" dirty="0" err="1">
                <a:solidFill>
                  <a:schemeClr val="tx1"/>
                </a:solidFill>
              </a:rPr>
              <a:t>đất</a:t>
            </a:r>
            <a:r>
              <a:rPr lang="en-US" sz="2400" dirty="0">
                <a:solidFill>
                  <a:schemeClr val="tx1"/>
                </a:solidFill>
              </a:rPr>
              <a:t> </a:t>
            </a:r>
            <a:r>
              <a:rPr lang="en-US" sz="2400" dirty="0" err="1">
                <a:solidFill>
                  <a:schemeClr val="tx1"/>
                </a:solidFill>
              </a:rPr>
              <a:t>nước</a:t>
            </a:r>
            <a:endParaRPr lang="vi-VN" sz="2200" b="1" dirty="0">
              <a:solidFill>
                <a:schemeClr val="tx1"/>
              </a:solidFill>
            </a:endParaRPr>
          </a:p>
        </p:txBody>
      </p:sp>
      <p:pic>
        <p:nvPicPr>
          <p:cNvPr id="7580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63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73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83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832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932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6197"/>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6197"/>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6210"/>
                </p:tgtEl>
              </p:cMediaNode>
            </p:audio>
            <p:seq concurrent="1" nextAc="seek">
              <p:cTn id="38" restart="whenNotActive" fill="hold" evtFilter="cancelBubble" nodeType="interactiveSeq">
                <p:stCondLst>
                  <p:cond evt="onClick" delay="0">
                    <p:tgtEl>
                      <p:spTgt spid="136219"/>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6220"/>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36218"/>
                                        </p:tgtEl>
                                      </p:cBhvr>
                                    </p:animEffect>
                                    <p:set>
                                      <p:cBhvr>
                                        <p:cTn id="46" dur="1" fill="hold">
                                          <p:stCondLst>
                                            <p:cond delay="499"/>
                                          </p:stCondLst>
                                        </p:cTn>
                                        <p:tgtEl>
                                          <p:spTgt spid="136218"/>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36217"/>
                                        </p:tgtEl>
                                      </p:cBhvr>
                                    </p:animEffect>
                                    <p:set>
                                      <p:cBhvr>
                                        <p:cTn id="50" dur="1" fill="hold">
                                          <p:stCondLst>
                                            <p:cond delay="499"/>
                                          </p:stCondLst>
                                        </p:cTn>
                                        <p:tgtEl>
                                          <p:spTgt spid="136217"/>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36216"/>
                                        </p:tgtEl>
                                      </p:cBhvr>
                                    </p:animEffect>
                                    <p:set>
                                      <p:cBhvr>
                                        <p:cTn id="54" dur="1" fill="hold">
                                          <p:stCondLst>
                                            <p:cond delay="499"/>
                                          </p:stCondLst>
                                        </p:cTn>
                                        <p:tgtEl>
                                          <p:spTgt spid="136216"/>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36215"/>
                                        </p:tgtEl>
                                      </p:cBhvr>
                                    </p:animEffect>
                                    <p:set>
                                      <p:cBhvr>
                                        <p:cTn id="58" dur="1" fill="hold">
                                          <p:stCondLst>
                                            <p:cond delay="499"/>
                                          </p:stCondLst>
                                        </p:cTn>
                                        <p:tgtEl>
                                          <p:spTgt spid="136215"/>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36214"/>
                                        </p:tgtEl>
                                      </p:cBhvr>
                                    </p:animEffect>
                                    <p:set>
                                      <p:cBhvr>
                                        <p:cTn id="62" dur="1" fill="hold">
                                          <p:stCondLst>
                                            <p:cond delay="499"/>
                                          </p:stCondLst>
                                        </p:cTn>
                                        <p:tgtEl>
                                          <p:spTgt spid="136214"/>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36213"/>
                                        </p:tgtEl>
                                      </p:cBhvr>
                                    </p:animEffect>
                                    <p:set>
                                      <p:cBhvr>
                                        <p:cTn id="66" dur="1" fill="hold">
                                          <p:stCondLst>
                                            <p:cond delay="499"/>
                                          </p:stCondLst>
                                        </p:cTn>
                                        <p:tgtEl>
                                          <p:spTgt spid="13621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36211"/>
                                        </p:tgtEl>
                                      </p:cBhvr>
                                    </p:animEffect>
                                    <p:set>
                                      <p:cBhvr>
                                        <p:cTn id="70" dur="1" fill="hold">
                                          <p:stCondLst>
                                            <p:cond delay="499"/>
                                          </p:stCondLst>
                                        </p:cTn>
                                        <p:tgtEl>
                                          <p:spTgt spid="136211"/>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36194"/>
                                        </p:tgtEl>
                                      </p:cBhvr>
                                    </p:animEffect>
                                    <p:set>
                                      <p:cBhvr>
                                        <p:cTn id="74" dur="1" fill="hold">
                                          <p:stCondLst>
                                            <p:cond delay="499"/>
                                          </p:stCondLst>
                                        </p:cTn>
                                        <p:tgtEl>
                                          <p:spTgt spid="136194"/>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6219"/>
                  </p:tgtEl>
                </p:cond>
              </p:nextCondLst>
            </p:seq>
          </p:childTnLst>
        </p:cTn>
      </p:par>
    </p:tnLst>
    <p:bldLst>
      <p:bldP spid="136194" grpId="0" animBg="1"/>
      <p:bldP spid="65540" grpId="0"/>
      <p:bldP spid="65541" grpId="0" animBg="1"/>
      <p:bldP spid="65541" grpId="1" animBg="1"/>
      <p:bldP spid="65549" grpId="0" animBg="1"/>
      <p:bldP spid="136211" grpId="0" animBg="1"/>
      <p:bldP spid="136213" grpId="0" animBg="1"/>
      <p:bldP spid="136214" grpId="0" animBg="1"/>
      <p:bldP spid="136215" grpId="0" animBg="1"/>
      <p:bldP spid="136216" grpId="0" animBg="1"/>
      <p:bldP spid="136217" grpId="0" animBg="1"/>
      <p:bldP spid="136218" grpId="0" animBg="1"/>
      <p:bldP spid="136220" grpId="0" animBg="1"/>
      <p:bldP spid="26" grpId="0" animBg="1"/>
      <p:bldP spid="27"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64135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00400" y="1143000"/>
            <a:ext cx="70104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300" i="1" dirty="0" err="1"/>
              <a:t>Đối</a:t>
            </a:r>
            <a:r>
              <a:rPr lang="en-US" altLang="en-US" sz="2300" i="1" dirty="0"/>
              <a:t> </a:t>
            </a:r>
            <a:r>
              <a:rPr lang="en-US" altLang="en-US" sz="2300" i="1" dirty="0" err="1"/>
              <a:t>với</a:t>
            </a:r>
            <a:r>
              <a:rPr lang="en-US" altLang="en-US" sz="2300" i="1" dirty="0"/>
              <a:t> </a:t>
            </a:r>
            <a:r>
              <a:rPr lang="en-US" altLang="en-US" sz="2300" i="1" dirty="0" err="1"/>
              <a:t>các</a:t>
            </a:r>
            <a:r>
              <a:rPr lang="en-US" altLang="en-US" sz="2300" i="1" dirty="0"/>
              <a:t> </a:t>
            </a:r>
            <a:r>
              <a:rPr lang="en-US" altLang="en-US" sz="2300" i="1" dirty="0" err="1"/>
              <a:t>vùng</a:t>
            </a:r>
            <a:r>
              <a:rPr lang="en-US" altLang="en-US" sz="2300" i="1" dirty="0"/>
              <a:t> </a:t>
            </a:r>
            <a:r>
              <a:rPr lang="en-US" altLang="en-US" sz="2300" i="1" dirty="0" err="1"/>
              <a:t>kinh</a:t>
            </a:r>
            <a:r>
              <a:rPr lang="en-US" altLang="en-US" sz="2300" i="1" dirty="0"/>
              <a:t> </a:t>
            </a:r>
            <a:r>
              <a:rPr lang="en-US" altLang="en-US" sz="2300" i="1" dirty="0" err="1"/>
              <a:t>tế</a:t>
            </a:r>
            <a:r>
              <a:rPr lang="en-US" altLang="en-US" sz="2300" i="1" dirty="0"/>
              <a:t> </a:t>
            </a:r>
            <a:r>
              <a:rPr lang="en-US" altLang="en-US" sz="2300" i="1" dirty="0" err="1"/>
              <a:t>trọng</a:t>
            </a:r>
            <a:r>
              <a:rPr lang="en-US" altLang="en-US" sz="2300" i="1" dirty="0"/>
              <a:t> </a:t>
            </a:r>
            <a:r>
              <a:rPr lang="en-US" altLang="en-US" sz="2300" i="1" dirty="0" err="1"/>
              <a:t>điểm</a:t>
            </a:r>
            <a:r>
              <a:rPr lang="en-US" altLang="en-US" sz="2300" i="1" dirty="0"/>
              <a:t> </a:t>
            </a:r>
            <a:r>
              <a:rPr lang="en-US" altLang="en-US" sz="2300" i="1" dirty="0" err="1"/>
              <a:t>việc</a:t>
            </a:r>
            <a:r>
              <a:rPr lang="en-US" altLang="en-US" sz="2300" i="1" dirty="0"/>
              <a:t> </a:t>
            </a:r>
            <a:r>
              <a:rPr lang="en-US" altLang="en-US" sz="2300" i="1" dirty="0" err="1"/>
              <a:t>kết</a:t>
            </a:r>
            <a:r>
              <a:rPr lang="en-US" altLang="en-US" sz="2300" i="1" dirty="0"/>
              <a:t> </a:t>
            </a:r>
            <a:r>
              <a:rPr lang="en-US" altLang="en-US" sz="2300" i="1" dirty="0" err="1"/>
              <a:t>hợp</a:t>
            </a:r>
            <a:r>
              <a:rPr lang="en-US" altLang="en-US" sz="2300" i="1" dirty="0"/>
              <a:t> </a:t>
            </a:r>
            <a:r>
              <a:rPr lang="en-US" altLang="en-US" sz="2300" i="1" dirty="0" err="1"/>
              <a:t>phát</a:t>
            </a:r>
            <a:r>
              <a:rPr lang="en-US" altLang="en-US" sz="2300" i="1" dirty="0"/>
              <a:t> </a:t>
            </a:r>
            <a:r>
              <a:rPr lang="en-US" altLang="en-US" sz="2300" i="1" dirty="0" err="1"/>
              <a:t>triển</a:t>
            </a:r>
            <a:r>
              <a:rPr lang="en-US" altLang="en-US" sz="2300" i="1" dirty="0"/>
              <a:t> KT - XH </a:t>
            </a:r>
            <a:r>
              <a:rPr lang="en-US" altLang="en-US" sz="2300" i="1" dirty="0" err="1"/>
              <a:t>với</a:t>
            </a:r>
            <a:r>
              <a:rPr lang="en-US" altLang="en-US" sz="2300" i="1" dirty="0"/>
              <a:t> </a:t>
            </a:r>
            <a:r>
              <a:rPr lang="en-US" altLang="en-US" sz="2300" i="1" dirty="0" err="1"/>
              <a:t>tăng</a:t>
            </a:r>
            <a:r>
              <a:rPr lang="en-US" altLang="en-US" sz="2300" i="1" dirty="0"/>
              <a:t> </a:t>
            </a:r>
            <a:r>
              <a:rPr lang="en-US" altLang="en-US" sz="2300" i="1" dirty="0" err="1"/>
              <a:t>cường</a:t>
            </a:r>
            <a:r>
              <a:rPr lang="en-US" altLang="en-US" sz="2300" i="1" dirty="0"/>
              <a:t> QP - AN </a:t>
            </a:r>
            <a:r>
              <a:rPr lang="en-US" altLang="en-US" sz="2300" i="1" dirty="0" err="1"/>
              <a:t>cần</a:t>
            </a:r>
            <a:r>
              <a:rPr lang="en-US" altLang="en-US" sz="2300" i="1" dirty="0"/>
              <a:t> </a:t>
            </a:r>
            <a:r>
              <a:rPr lang="en-US" altLang="en-US" sz="2300" i="1" dirty="0" err="1"/>
              <a:t>thực</a:t>
            </a:r>
            <a:r>
              <a:rPr lang="en-US" altLang="en-US" sz="2300" i="1" dirty="0"/>
              <a:t> </a:t>
            </a:r>
            <a:r>
              <a:rPr lang="en-US" altLang="en-US" sz="2300" i="1" dirty="0" err="1"/>
              <a:t>hiện</a:t>
            </a:r>
            <a:r>
              <a:rPr lang="en-US" altLang="en-US" sz="2300" i="1" dirty="0"/>
              <a:t> </a:t>
            </a:r>
            <a:r>
              <a:rPr lang="en-US" altLang="en-US" sz="2300" i="1" dirty="0" err="1"/>
              <a:t>sự</a:t>
            </a:r>
            <a:r>
              <a:rPr lang="en-US" altLang="en-US" sz="2300" i="1" dirty="0"/>
              <a:t> </a:t>
            </a:r>
            <a:r>
              <a:rPr lang="en-US" altLang="en-US" sz="2300" i="1" dirty="0" err="1"/>
              <a:t>gắn</a:t>
            </a:r>
            <a:r>
              <a:rPr lang="en-US" altLang="en-US" sz="2300" i="1" dirty="0"/>
              <a:t> </a:t>
            </a:r>
            <a:r>
              <a:rPr lang="en-US" altLang="en-US" sz="2300" i="1" dirty="0" err="1"/>
              <a:t>kết</a:t>
            </a:r>
            <a:r>
              <a:rPr lang="en-US" altLang="en-US" sz="2300" i="1" dirty="0"/>
              <a:t> </a:t>
            </a:r>
            <a:r>
              <a:rPr lang="en-US" altLang="en-US" sz="2300" i="1" dirty="0" err="1"/>
              <a:t>xây</a:t>
            </a:r>
            <a:r>
              <a:rPr lang="en-US" altLang="en-US" sz="2300" i="1" dirty="0"/>
              <a:t> </a:t>
            </a:r>
            <a:r>
              <a:rPr lang="en-US" altLang="en-US" sz="2300" i="1" dirty="0" err="1"/>
              <a:t>dựng</a:t>
            </a:r>
            <a:r>
              <a:rPr lang="en-US" altLang="en-US" sz="2300" i="1" dirty="0"/>
              <a:t> </a:t>
            </a:r>
            <a:r>
              <a:rPr lang="en-US" altLang="en-US" sz="2300" i="1" dirty="0" err="1"/>
              <a:t>lực</a:t>
            </a:r>
            <a:r>
              <a:rPr lang="en-US" altLang="en-US" sz="2300" i="1" dirty="0"/>
              <a:t> </a:t>
            </a:r>
            <a:r>
              <a:rPr lang="en-US" altLang="en-US" sz="2300" i="1" dirty="0" err="1"/>
              <a:t>lượng</a:t>
            </a:r>
            <a:r>
              <a:rPr lang="en-US" altLang="en-US" sz="2300" i="1" dirty="0"/>
              <a:t> QP - AN, </a:t>
            </a:r>
            <a:r>
              <a:rPr lang="en-US" altLang="en-US" sz="2300" i="1" dirty="0" err="1"/>
              <a:t>các</a:t>
            </a:r>
            <a:r>
              <a:rPr lang="en-US" altLang="en-US" sz="2300" i="1" dirty="0"/>
              <a:t> </a:t>
            </a:r>
            <a:r>
              <a:rPr lang="en-US" altLang="en-US" sz="2300" i="1" dirty="0" err="1"/>
              <a:t>tổ</a:t>
            </a:r>
            <a:r>
              <a:rPr lang="en-US" altLang="en-US" sz="2300" i="1" dirty="0"/>
              <a:t> </a:t>
            </a:r>
            <a:r>
              <a:rPr lang="en-US" altLang="en-US" sz="2300" i="1" dirty="0" err="1"/>
              <a:t>chức</a:t>
            </a:r>
            <a:r>
              <a:rPr lang="en-US" altLang="en-US" sz="2300" i="1" dirty="0"/>
              <a:t> </a:t>
            </a:r>
            <a:r>
              <a:rPr lang="en-US" altLang="en-US" sz="2300" i="1" dirty="0" err="1"/>
              <a:t>chính</a:t>
            </a:r>
            <a:r>
              <a:rPr lang="en-US" altLang="en-US" sz="2300" i="1" dirty="0"/>
              <a:t> </a:t>
            </a:r>
            <a:r>
              <a:rPr lang="en-US" altLang="en-US" sz="2300" i="1" dirty="0" err="1"/>
              <a:t>trị</a:t>
            </a:r>
            <a:r>
              <a:rPr lang="en-US" altLang="en-US" sz="2300" i="1" dirty="0"/>
              <a:t>, </a:t>
            </a:r>
            <a:r>
              <a:rPr lang="en-US" altLang="en-US" sz="2300" i="1" dirty="0" err="1"/>
              <a:t>đoàn</a:t>
            </a:r>
            <a:r>
              <a:rPr lang="en-US" altLang="en-US" sz="2300" i="1" dirty="0"/>
              <a:t> </a:t>
            </a:r>
            <a:r>
              <a:rPr lang="en-US" altLang="en-US" sz="2300" i="1" dirty="0" err="1"/>
              <a:t>thể</a:t>
            </a:r>
            <a:r>
              <a:rPr lang="en-US" altLang="en-US" sz="2300" i="1" dirty="0"/>
              <a:t> </a:t>
            </a:r>
            <a:r>
              <a:rPr lang="en-US" altLang="en-US" sz="2300" i="1" dirty="0" err="1"/>
              <a:t>trong</a:t>
            </a:r>
            <a:r>
              <a:rPr lang="en-US" altLang="en-US" sz="2300" i="1" dirty="0"/>
              <a:t> </a:t>
            </a:r>
            <a:r>
              <a:rPr lang="en-US" altLang="en-US" sz="2300" i="1" dirty="0" err="1"/>
              <a:t>quá</a:t>
            </a:r>
            <a:r>
              <a:rPr lang="en-US" altLang="en-US" sz="2300" i="1" dirty="0"/>
              <a:t> </a:t>
            </a:r>
            <a:r>
              <a:rPr lang="en-US" altLang="en-US" sz="2300" i="1" dirty="0" err="1"/>
              <a:t>trình</a:t>
            </a:r>
            <a:r>
              <a:rPr lang="en-US" altLang="en-US" sz="2300" i="1" dirty="0"/>
              <a:t>:</a:t>
            </a:r>
          </a:p>
        </p:txBody>
      </p:sp>
      <p:sp>
        <p:nvSpPr>
          <p:cNvPr id="65541" name="AutoShape 5"/>
          <p:cNvSpPr>
            <a:spLocks noChangeArrowheads="1"/>
          </p:cNvSpPr>
          <p:nvPr/>
        </p:nvSpPr>
        <p:spPr bwMode="auto">
          <a:xfrm>
            <a:off x="2057400" y="3124200"/>
            <a:ext cx="37211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t>A. Xây dựng các khu </a:t>
            </a:r>
          </a:p>
          <a:p>
            <a:pPr>
              <a:spcBef>
                <a:spcPct val="0"/>
              </a:spcBef>
              <a:buFontTx/>
              <a:buNone/>
            </a:pPr>
            <a:r>
              <a:rPr lang="en-US" altLang="en-US" sz="2400"/>
              <a:t>công nghiệp tập trung</a:t>
            </a:r>
          </a:p>
        </p:txBody>
      </p:sp>
      <p:sp>
        <p:nvSpPr>
          <p:cNvPr id="65549" name="AutoShape 13"/>
          <p:cNvSpPr>
            <a:spLocks noChangeArrowheads="1"/>
          </p:cNvSpPr>
          <p:nvPr/>
        </p:nvSpPr>
        <p:spPr bwMode="auto">
          <a:xfrm>
            <a:off x="2057400" y="4427538"/>
            <a:ext cx="3721100" cy="12112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Xây dựng các khu </a:t>
            </a:r>
          </a:p>
          <a:p>
            <a:pPr algn="ctr">
              <a:spcBef>
                <a:spcPct val="0"/>
              </a:spcBef>
              <a:buFontTx/>
              <a:buNone/>
            </a:pPr>
            <a:r>
              <a:rPr lang="en-US" altLang="en-US" sz="2400"/>
              <a:t>dân cư tập trung</a:t>
            </a:r>
            <a:endParaRPr lang="vi-VN" altLang="en-US" sz="2300" b="1"/>
          </a:p>
        </p:txBody>
      </p:sp>
      <p:sp>
        <p:nvSpPr>
          <p:cNvPr id="76808" name="Text Box 16"/>
          <p:cNvSpPr txBox="1">
            <a:spLocks noChangeArrowheads="1"/>
          </p:cNvSpPr>
          <p:nvPr/>
        </p:nvSpPr>
        <p:spPr bwMode="auto">
          <a:xfrm>
            <a:off x="1752600" y="1428750"/>
            <a:ext cx="13716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70</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64135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6811"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12300" y="60769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p:cNvSpPr>
            <a:spLocks noChangeArrowheads="1"/>
          </p:cNvSpPr>
          <p:nvPr/>
        </p:nvSpPr>
        <p:spPr bwMode="auto">
          <a:xfrm>
            <a:off x="64135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64135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64008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64135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6413500" y="61150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4876800" y="61864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37244" name="Text Box 28"/>
          <p:cNvSpPr txBox="1">
            <a:spLocks noChangeArrowheads="1"/>
          </p:cNvSpPr>
          <p:nvPr/>
        </p:nvSpPr>
        <p:spPr bwMode="auto">
          <a:xfrm>
            <a:off x="6096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6820"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21"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23"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47626"/>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172200" y="3124200"/>
            <a:ext cx="3873500" cy="1143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Quy hoạch các khu </a:t>
            </a:r>
          </a:p>
          <a:p>
            <a:pPr algn="ctr">
              <a:spcBef>
                <a:spcPct val="0"/>
              </a:spcBef>
              <a:buFontTx/>
              <a:buNone/>
            </a:pPr>
            <a:r>
              <a:rPr lang="en-US" altLang="en-US" sz="2400"/>
              <a:t>đô thị công nghiệp</a:t>
            </a:r>
            <a:endParaRPr lang="vi-VN" altLang="en-US" sz="2300" b="1"/>
          </a:p>
        </p:txBody>
      </p:sp>
      <p:sp>
        <p:nvSpPr>
          <p:cNvPr id="28" name="AutoShape 13"/>
          <p:cNvSpPr>
            <a:spLocks noChangeArrowheads="1"/>
          </p:cNvSpPr>
          <p:nvPr/>
        </p:nvSpPr>
        <p:spPr bwMode="auto">
          <a:xfrm>
            <a:off x="6172200" y="4427538"/>
            <a:ext cx="3873500" cy="1211262"/>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Quy hoạch đặc khu </a:t>
            </a:r>
          </a:p>
          <a:p>
            <a:pPr algn="ctr">
              <a:spcBef>
                <a:spcPct val="0"/>
              </a:spcBef>
              <a:buFontTx/>
              <a:buNone/>
            </a:pPr>
            <a:r>
              <a:rPr lang="en-US" altLang="en-US" sz="2400"/>
              <a:t>kinh tế, xã hội</a:t>
            </a:r>
            <a:endParaRPr lang="vi-VN" altLang="en-US" sz="2300" b="1"/>
          </a:p>
        </p:txBody>
      </p:sp>
      <p:pic>
        <p:nvPicPr>
          <p:cNvPr id="76826"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9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69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7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79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89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724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37242"/>
                                        </p:tgtEl>
                                      </p:cBhvr>
                                    </p:animEffect>
                                    <p:set>
                                      <p:cBhvr>
                                        <p:cTn id="46"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37241"/>
                                        </p:tgtEl>
                                      </p:cBhvr>
                                    </p:animEffect>
                                    <p:set>
                                      <p:cBhvr>
                                        <p:cTn id="50"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37240"/>
                                        </p:tgtEl>
                                      </p:cBhvr>
                                    </p:animEffect>
                                    <p:set>
                                      <p:cBhvr>
                                        <p:cTn id="54"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37239"/>
                                        </p:tgtEl>
                                      </p:cBhvr>
                                    </p:animEffect>
                                    <p:set>
                                      <p:cBhvr>
                                        <p:cTn id="58"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37238"/>
                                        </p:tgtEl>
                                      </p:cBhvr>
                                    </p:animEffect>
                                    <p:set>
                                      <p:cBhvr>
                                        <p:cTn id="62"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37237"/>
                                        </p:tgtEl>
                                      </p:cBhvr>
                                    </p:animEffect>
                                    <p:set>
                                      <p:cBhvr>
                                        <p:cTn id="66"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37235"/>
                                        </p:tgtEl>
                                      </p:cBhvr>
                                    </p:animEffect>
                                    <p:set>
                                      <p:cBhvr>
                                        <p:cTn id="70"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37218"/>
                                        </p:tgtEl>
                                      </p:cBhvr>
                                    </p:animEffect>
                                    <p:set>
                                      <p:cBhvr>
                                        <p:cTn id="74"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00400" y="1143000"/>
            <a:ext cx="701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 an ninh đối với vùng rừng núi biên giới cần phải:</a:t>
            </a:r>
          </a:p>
        </p:txBody>
      </p:sp>
      <p:sp>
        <p:nvSpPr>
          <p:cNvPr id="65541" name="AutoShape 5"/>
          <p:cNvSpPr>
            <a:spLocks noChangeArrowheads="1"/>
          </p:cNvSpPr>
          <p:nvPr/>
        </p:nvSpPr>
        <p:spPr bwMode="auto">
          <a:xfrm>
            <a:off x="6324600" y="2514600"/>
            <a:ext cx="38100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Xây dựng các xã </a:t>
            </a:r>
          </a:p>
          <a:p>
            <a:pPr algn="ctr">
              <a:spcBef>
                <a:spcPct val="0"/>
              </a:spcBef>
              <a:buFontTx/>
              <a:buNone/>
            </a:pPr>
            <a:r>
              <a:rPr lang="en-US" altLang="en-US" sz="2400"/>
              <a:t>trọng điểm về kinh tế, </a:t>
            </a:r>
          </a:p>
          <a:p>
            <a:pPr algn="ctr">
              <a:spcBef>
                <a:spcPct val="0"/>
              </a:spcBef>
              <a:buFontTx/>
              <a:buNone/>
            </a:pPr>
            <a:r>
              <a:rPr lang="en-US" altLang="en-US" sz="2400"/>
              <a:t>quốc phòng, an ninh</a:t>
            </a:r>
          </a:p>
        </p:txBody>
      </p:sp>
      <p:sp>
        <p:nvSpPr>
          <p:cNvPr id="65549" name="AutoShape 13"/>
          <p:cNvSpPr>
            <a:spLocks noChangeArrowheads="1"/>
          </p:cNvSpPr>
          <p:nvPr/>
        </p:nvSpPr>
        <p:spPr bwMode="auto">
          <a:xfrm>
            <a:off x="2070100" y="4191000"/>
            <a:ext cx="37211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Xây dựng các xã</a:t>
            </a:r>
          </a:p>
          <a:p>
            <a:pPr algn="ctr">
              <a:spcBef>
                <a:spcPct val="0"/>
              </a:spcBef>
              <a:buFontTx/>
              <a:buNone/>
            </a:pPr>
            <a:r>
              <a:rPr lang="en-US" altLang="en-US" sz="2400"/>
              <a:t> trọng tâm về kinh tế, </a:t>
            </a:r>
          </a:p>
          <a:p>
            <a:pPr algn="ctr">
              <a:spcBef>
                <a:spcPct val="0"/>
              </a:spcBef>
              <a:buFontTx/>
              <a:buNone/>
            </a:pPr>
            <a:r>
              <a:rPr lang="en-US" altLang="en-US" sz="2400"/>
              <a:t>xã hội, an toàn an ninh</a:t>
            </a:r>
            <a:endParaRPr lang="en-US" altLang="en-US" sz="2300" b="1"/>
          </a:p>
        </p:txBody>
      </p:sp>
      <p:sp>
        <p:nvSpPr>
          <p:cNvPr id="77832" name="Text Box 16"/>
          <p:cNvSpPr txBox="1">
            <a:spLocks noChangeArrowheads="1"/>
          </p:cNvSpPr>
          <p:nvPr/>
        </p:nvSpPr>
        <p:spPr bwMode="auto">
          <a:xfrm>
            <a:off x="1676400" y="1333500"/>
            <a:ext cx="13716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71</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7835"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377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61849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48768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37244" name="Text Box 28"/>
          <p:cNvSpPr txBox="1">
            <a:spLocks noChangeArrowheads="1"/>
          </p:cNvSpPr>
          <p:nvPr/>
        </p:nvSpPr>
        <p:spPr bwMode="auto">
          <a:xfrm>
            <a:off x="5867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7844"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45" name="Text Box 69"/>
          <p:cNvSpPr txBox="1">
            <a:spLocks noChangeArrowheads="1"/>
          </p:cNvSpPr>
          <p:nvPr/>
        </p:nvSpPr>
        <p:spPr bwMode="auto">
          <a:xfrm>
            <a:off x="2057400" y="758826"/>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536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47"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762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13"/>
          <p:cNvSpPr>
            <a:spLocks noChangeArrowheads="1"/>
          </p:cNvSpPr>
          <p:nvPr/>
        </p:nvSpPr>
        <p:spPr bwMode="auto">
          <a:xfrm>
            <a:off x="6400800" y="4191000"/>
            <a:ext cx="3721100" cy="1371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Phát triển đồng đều</a:t>
            </a:r>
          </a:p>
          <a:p>
            <a:pPr algn="ctr">
              <a:spcBef>
                <a:spcPct val="0"/>
              </a:spcBef>
              <a:buFontTx/>
              <a:buNone/>
            </a:pPr>
            <a:r>
              <a:rPr lang="en-US" altLang="en-US" sz="2400"/>
              <a:t> cả ba mặt kinh tế, </a:t>
            </a:r>
          </a:p>
          <a:p>
            <a:pPr algn="ctr">
              <a:spcBef>
                <a:spcPct val="0"/>
              </a:spcBef>
              <a:buFontTx/>
              <a:buNone/>
            </a:pPr>
            <a:r>
              <a:rPr lang="en-US" altLang="en-US" sz="2400"/>
              <a:t>quốc phòng, an ninh</a:t>
            </a:r>
            <a:endParaRPr lang="en-US" altLang="en-US" sz="2300" b="1"/>
          </a:p>
        </p:txBody>
      </p:sp>
      <p:sp>
        <p:nvSpPr>
          <p:cNvPr id="27" name="AutoShape 13"/>
          <p:cNvSpPr>
            <a:spLocks noChangeArrowheads="1"/>
          </p:cNvSpPr>
          <p:nvPr/>
        </p:nvSpPr>
        <p:spPr bwMode="auto">
          <a:xfrm>
            <a:off x="2070100" y="2514600"/>
            <a:ext cx="37211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Tập trung phát triển</a:t>
            </a:r>
          </a:p>
          <a:p>
            <a:pPr algn="ctr">
              <a:spcBef>
                <a:spcPct val="0"/>
              </a:spcBef>
              <a:buFontTx/>
              <a:buNone/>
            </a:pPr>
            <a:r>
              <a:rPr lang="en-US" altLang="en-US" sz="2400"/>
              <a:t> mạnh về kinh tế, văn hóa,</a:t>
            </a:r>
          </a:p>
          <a:p>
            <a:pPr algn="ctr">
              <a:spcBef>
                <a:spcPct val="0"/>
              </a:spcBef>
              <a:buFontTx/>
              <a:buNone/>
            </a:pPr>
            <a:r>
              <a:rPr lang="en-US" altLang="en-US" sz="2400"/>
              <a:t> bảo vệ quốc phòng</a:t>
            </a:r>
            <a:endParaRPr lang="vi-VN" altLang="en-US" sz="2300" b="1"/>
          </a:p>
        </p:txBody>
      </p:sp>
      <p:pic>
        <p:nvPicPr>
          <p:cNvPr id="7785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651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0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8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8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800"/>
                            </p:stCondLst>
                            <p:childTnLst>
                              <p:par>
                                <p:cTn id="22" presetID="4" presetClass="entr" presetSubtype="32"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ox(out)">
                                      <p:cBhvr>
                                        <p:cTn id="24" dur="1000"/>
                                        <p:tgtEl>
                                          <p:spTgt spid="26"/>
                                        </p:tgtEl>
                                      </p:cBhvr>
                                    </p:animEffect>
                                  </p:childTnLst>
                                </p:cTn>
                              </p:par>
                            </p:childTnLst>
                          </p:cTn>
                        </p:par>
                        <p:par>
                          <p:cTn id="25" fill="hold" nodeType="afterGroup">
                            <p:stCondLst>
                              <p:cond delay="6800"/>
                            </p:stCondLst>
                            <p:childTnLst>
                              <p:par>
                                <p:cTn id="26" presetID="4" presetClass="entr" presetSubtype="32"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out)">
                                      <p:cBhvr>
                                        <p:cTn id="2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724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37242"/>
                                        </p:tgtEl>
                                      </p:cBhvr>
                                    </p:animEffect>
                                    <p:set>
                                      <p:cBhvr>
                                        <p:cTn id="46"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37241"/>
                                        </p:tgtEl>
                                      </p:cBhvr>
                                    </p:animEffect>
                                    <p:set>
                                      <p:cBhvr>
                                        <p:cTn id="50"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37240"/>
                                        </p:tgtEl>
                                      </p:cBhvr>
                                    </p:animEffect>
                                    <p:set>
                                      <p:cBhvr>
                                        <p:cTn id="54"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37239"/>
                                        </p:tgtEl>
                                      </p:cBhvr>
                                    </p:animEffect>
                                    <p:set>
                                      <p:cBhvr>
                                        <p:cTn id="58"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37238"/>
                                        </p:tgtEl>
                                      </p:cBhvr>
                                    </p:animEffect>
                                    <p:set>
                                      <p:cBhvr>
                                        <p:cTn id="62"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37237"/>
                                        </p:tgtEl>
                                      </p:cBhvr>
                                    </p:animEffect>
                                    <p:set>
                                      <p:cBhvr>
                                        <p:cTn id="66"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37235"/>
                                        </p:tgtEl>
                                      </p:cBhvr>
                                    </p:animEffect>
                                    <p:set>
                                      <p:cBhvr>
                                        <p:cTn id="70"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37218"/>
                                        </p:tgtEl>
                                      </p:cBhvr>
                                    </p:animEffect>
                                    <p:set>
                                      <p:cBhvr>
                                        <p:cTn id="74"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6" grpId="0" animBg="1"/>
      <p:bldP spid="27"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133600" y="5334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429000" y="1143000"/>
            <a:ext cx="662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Một trong những nội dung kết hợp phát triển kinh tế - xã hội với tăng cường củng cố quốc phòng - an ninh ở vùng biển đảo là: </a:t>
            </a:r>
            <a:endParaRPr lang="en-US" altLang="en-US" sz="2300" b="1" i="1"/>
          </a:p>
        </p:txBody>
      </p:sp>
      <p:sp>
        <p:nvSpPr>
          <p:cNvPr id="65541" name="AutoShape 5"/>
          <p:cNvSpPr>
            <a:spLocks noChangeArrowheads="1"/>
          </p:cNvSpPr>
          <p:nvPr/>
        </p:nvSpPr>
        <p:spPr bwMode="auto">
          <a:xfrm>
            <a:off x="6400800" y="3987800"/>
            <a:ext cx="3657600" cy="11176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D. Đầu tư chương trình</a:t>
            </a:r>
          </a:p>
          <a:p>
            <a:pPr algn="ctr">
              <a:spcBef>
                <a:spcPct val="0"/>
              </a:spcBef>
              <a:buFontTx/>
              <a:buNone/>
            </a:pPr>
            <a:r>
              <a:rPr lang="en-US" altLang="en-US" sz="2400"/>
              <a:t> đánh bắt xa bờ</a:t>
            </a:r>
          </a:p>
        </p:txBody>
      </p:sp>
      <p:sp>
        <p:nvSpPr>
          <p:cNvPr id="65549" name="AutoShape 13"/>
          <p:cNvSpPr>
            <a:spLocks noChangeArrowheads="1"/>
          </p:cNvSpPr>
          <p:nvPr/>
        </p:nvSpPr>
        <p:spPr bwMode="auto">
          <a:xfrm>
            <a:off x="2070100" y="2590800"/>
            <a:ext cx="37211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Phát triển các chương </a:t>
            </a:r>
          </a:p>
          <a:p>
            <a:pPr algn="ctr">
              <a:spcBef>
                <a:spcPct val="0"/>
              </a:spcBef>
              <a:buFontTx/>
              <a:buNone/>
            </a:pPr>
            <a:r>
              <a:rPr lang="en-US" altLang="en-US" sz="2400"/>
              <a:t>trình đánh bắt hải sản</a:t>
            </a:r>
            <a:endParaRPr lang="en-US" altLang="en-US" sz="2400" b="1"/>
          </a:p>
        </p:txBody>
      </p:sp>
      <p:sp>
        <p:nvSpPr>
          <p:cNvPr id="78856" name="Text Box 16"/>
          <p:cNvSpPr txBox="1">
            <a:spLocks noChangeArrowheads="1"/>
          </p:cNvSpPr>
          <p:nvPr/>
        </p:nvSpPr>
        <p:spPr bwMode="auto">
          <a:xfrm>
            <a:off x="1752600" y="1295400"/>
            <a:ext cx="14478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72</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8859"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50400" y="59817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5270500" y="5791201"/>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37244" name="Text Box 28"/>
          <p:cNvSpPr txBox="1">
            <a:spLocks noChangeArrowheads="1"/>
          </p:cNvSpPr>
          <p:nvPr/>
        </p:nvSpPr>
        <p:spPr bwMode="auto">
          <a:xfrm>
            <a:off x="5486400" y="4965701"/>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8868"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9"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71"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238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70100" y="4038600"/>
            <a:ext cx="37211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Đầu tư chương trình </a:t>
            </a:r>
          </a:p>
          <a:p>
            <a:pPr algn="ctr">
              <a:spcBef>
                <a:spcPct val="0"/>
              </a:spcBef>
              <a:buFontTx/>
              <a:buNone/>
            </a:pPr>
            <a:r>
              <a:rPr lang="en-US" altLang="en-US" sz="2400"/>
              <a:t>đánh bắt vùng vịnh</a:t>
            </a:r>
            <a:endParaRPr lang="en-US" altLang="en-US" sz="2400" b="1"/>
          </a:p>
        </p:txBody>
      </p:sp>
      <p:sp>
        <p:nvSpPr>
          <p:cNvPr id="28" name="AutoShape 13"/>
          <p:cNvSpPr>
            <a:spLocks noChangeArrowheads="1"/>
          </p:cNvSpPr>
          <p:nvPr/>
        </p:nvSpPr>
        <p:spPr bwMode="auto">
          <a:xfrm>
            <a:off x="6324600" y="2590800"/>
            <a:ext cx="37211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Phát triển chương trình</a:t>
            </a:r>
          </a:p>
          <a:p>
            <a:pPr algn="ctr">
              <a:spcBef>
                <a:spcPct val="0"/>
              </a:spcBef>
              <a:buFontTx/>
              <a:buNone/>
            </a:pPr>
            <a:r>
              <a:rPr lang="en-US" altLang="en-US" sz="2400"/>
              <a:t> đánh bắt vùng đảo</a:t>
            </a:r>
            <a:endParaRPr lang="en-US" altLang="en-US" sz="2400" b="1"/>
          </a:p>
        </p:txBody>
      </p:sp>
      <p:pic>
        <p:nvPicPr>
          <p:cNvPr id="7887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8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88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88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88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724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37242"/>
                                        </p:tgtEl>
                                      </p:cBhvr>
                                    </p:animEffect>
                                    <p:set>
                                      <p:cBhvr>
                                        <p:cTn id="46"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37241"/>
                                        </p:tgtEl>
                                      </p:cBhvr>
                                    </p:animEffect>
                                    <p:set>
                                      <p:cBhvr>
                                        <p:cTn id="50"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37240"/>
                                        </p:tgtEl>
                                      </p:cBhvr>
                                    </p:animEffect>
                                    <p:set>
                                      <p:cBhvr>
                                        <p:cTn id="54"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37239"/>
                                        </p:tgtEl>
                                      </p:cBhvr>
                                    </p:animEffect>
                                    <p:set>
                                      <p:cBhvr>
                                        <p:cTn id="58"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37238"/>
                                        </p:tgtEl>
                                      </p:cBhvr>
                                    </p:animEffect>
                                    <p:set>
                                      <p:cBhvr>
                                        <p:cTn id="62"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37237"/>
                                        </p:tgtEl>
                                      </p:cBhvr>
                                    </p:animEffect>
                                    <p:set>
                                      <p:cBhvr>
                                        <p:cTn id="66"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37235"/>
                                        </p:tgtEl>
                                      </p:cBhvr>
                                    </p:animEffect>
                                    <p:set>
                                      <p:cBhvr>
                                        <p:cTn id="70"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37218"/>
                                        </p:tgtEl>
                                      </p:cBhvr>
                                    </p:animEffect>
                                    <p:set>
                                      <p:cBhvr>
                                        <p:cTn id="74"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133600" y="5334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00400" y="1143000"/>
            <a:ext cx="6858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Kết hợp phát triển kinh tế - xã hội với tăng cường củng cố quốc phòng - an ninh trong giao thông vận tải cần quan tâm:</a:t>
            </a:r>
          </a:p>
        </p:txBody>
      </p:sp>
      <p:sp>
        <p:nvSpPr>
          <p:cNvPr id="65541" name="AutoShape 5"/>
          <p:cNvSpPr>
            <a:spLocks noChangeArrowheads="1"/>
          </p:cNvSpPr>
          <p:nvPr/>
        </p:nvSpPr>
        <p:spPr bwMode="auto">
          <a:xfrm>
            <a:off x="2057400" y="2667000"/>
            <a:ext cx="3898900" cy="1117600"/>
          </a:xfrm>
          <a:prstGeom prst="flowChartTerminator">
            <a:avLst/>
          </a:prstGeom>
          <a:blipFill>
            <a:blip r:embed="rId7"/>
            <a:tile tx="0" ty="0" sx="100000" sy="100000" flip="none" algn="tl"/>
          </a:blipFill>
          <a:ln w="9525">
            <a:solidFill>
              <a:srgbClr val="3366FF"/>
            </a:solidFill>
            <a:miter lim="800000"/>
            <a:headEnd/>
            <a:tailEnd/>
          </a:ln>
        </p:spPr>
        <p:txBody>
          <a:bodyPr wrap="none" anchor="ctr"/>
          <a:lstStyle/>
          <a:p>
            <a:pPr marL="457200" indent="-457200" algn="ctr">
              <a:buFontTx/>
              <a:buAutoNum type="alphaUcPeriod"/>
              <a:defRPr/>
            </a:pP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tuyến</a:t>
            </a:r>
            <a:endParaRPr lang="en-US" sz="2400" dirty="0">
              <a:latin typeface="Arial" charset="0"/>
            </a:endParaRPr>
          </a:p>
          <a:p>
            <a:pPr algn="ctr">
              <a:defRPr/>
            </a:pPr>
            <a:r>
              <a:rPr lang="en-US" sz="2400" dirty="0">
                <a:latin typeface="Arial" charset="0"/>
              </a:rPr>
              <a:t> </a:t>
            </a:r>
            <a:r>
              <a:rPr lang="en-US" sz="2400" dirty="0" err="1">
                <a:latin typeface="Arial" charset="0"/>
              </a:rPr>
              <a:t>đường</a:t>
            </a:r>
            <a:r>
              <a:rPr lang="en-US" sz="2400" dirty="0">
                <a:latin typeface="Arial" charset="0"/>
              </a:rPr>
              <a:t> </a:t>
            </a:r>
            <a:r>
              <a:rPr lang="en-US" sz="2400" dirty="0" err="1">
                <a:latin typeface="Arial" charset="0"/>
              </a:rPr>
              <a:t>vành</a:t>
            </a:r>
            <a:r>
              <a:rPr lang="en-US" sz="2400" dirty="0">
                <a:latin typeface="Arial" charset="0"/>
              </a:rPr>
              <a:t> </a:t>
            </a:r>
            <a:r>
              <a:rPr lang="en-US" sz="2400" dirty="0" err="1">
                <a:latin typeface="Arial" charset="0"/>
              </a:rPr>
              <a:t>đai</a:t>
            </a:r>
            <a:r>
              <a:rPr lang="en-US" sz="2400" dirty="0">
                <a:latin typeface="Arial" charset="0"/>
              </a:rPr>
              <a:t> </a:t>
            </a:r>
            <a:r>
              <a:rPr lang="en-US" sz="2400" dirty="0" err="1">
                <a:latin typeface="Arial" charset="0"/>
              </a:rPr>
              <a:t>biên</a:t>
            </a:r>
            <a:r>
              <a:rPr lang="en-US" sz="2400" dirty="0">
                <a:latin typeface="Arial" charset="0"/>
              </a:rPr>
              <a:t> </a:t>
            </a:r>
            <a:r>
              <a:rPr lang="en-US" sz="2400" dirty="0" err="1">
                <a:latin typeface="Arial" charset="0"/>
              </a:rPr>
              <a:t>giới</a:t>
            </a:r>
            <a:endParaRPr lang="en-US" sz="2400" dirty="0">
              <a:latin typeface="Arial" charset="0"/>
            </a:endParaRPr>
          </a:p>
        </p:txBody>
      </p:sp>
      <p:sp>
        <p:nvSpPr>
          <p:cNvPr id="65549" name="AutoShape 13"/>
          <p:cNvSpPr>
            <a:spLocks noChangeArrowheads="1"/>
          </p:cNvSpPr>
          <p:nvPr/>
        </p:nvSpPr>
        <p:spPr bwMode="auto">
          <a:xfrm>
            <a:off x="6350000" y="4025900"/>
            <a:ext cx="38862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Phát triển đồng bộ hệ</a:t>
            </a:r>
          </a:p>
          <a:p>
            <a:pPr algn="ctr">
              <a:spcBef>
                <a:spcPct val="0"/>
              </a:spcBef>
              <a:buFontTx/>
              <a:buNone/>
            </a:pPr>
            <a:r>
              <a:rPr lang="en-US" altLang="en-US" sz="2400"/>
              <a:t> thống giao thông biên giới</a:t>
            </a:r>
            <a:endParaRPr lang="en-US" altLang="en-US" sz="2400" b="1"/>
          </a:p>
        </p:txBody>
      </p:sp>
      <p:sp>
        <p:nvSpPr>
          <p:cNvPr id="79880" name="Text Box 16"/>
          <p:cNvSpPr txBox="1">
            <a:spLocks noChangeArrowheads="1"/>
          </p:cNvSpPr>
          <p:nvPr/>
        </p:nvSpPr>
        <p:spPr bwMode="auto">
          <a:xfrm>
            <a:off x="1752600" y="1295400"/>
            <a:ext cx="12954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73</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79883"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50400" y="59817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5270500" y="5791201"/>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37244" name="Text Box 28"/>
          <p:cNvSpPr txBox="1">
            <a:spLocks noChangeArrowheads="1"/>
          </p:cNvSpPr>
          <p:nvPr/>
        </p:nvSpPr>
        <p:spPr bwMode="auto">
          <a:xfrm>
            <a:off x="5486400" y="4965701"/>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79892"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93"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95"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238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2057400" y="4038600"/>
            <a:ext cx="38989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C. Xây dựng các tuyến </a:t>
            </a:r>
          </a:p>
          <a:p>
            <a:pPr algn="ctr">
              <a:spcBef>
                <a:spcPct val="0"/>
              </a:spcBef>
              <a:buFontTx/>
              <a:buNone/>
            </a:pPr>
            <a:r>
              <a:rPr lang="en-US" altLang="en-US" sz="2400"/>
              <a:t>đường ngang, dọc biển đảo</a:t>
            </a:r>
            <a:endParaRPr lang="en-US" altLang="en-US" sz="2400" b="1"/>
          </a:p>
        </p:txBody>
      </p:sp>
      <p:sp>
        <p:nvSpPr>
          <p:cNvPr id="28" name="AutoShape 13"/>
          <p:cNvSpPr>
            <a:spLocks noChangeArrowheads="1"/>
          </p:cNvSpPr>
          <p:nvPr/>
        </p:nvSpPr>
        <p:spPr bwMode="auto">
          <a:xfrm>
            <a:off x="6400800" y="2590800"/>
            <a:ext cx="3835400" cy="1066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B. Phát triển mạng lưới</a:t>
            </a:r>
          </a:p>
          <a:p>
            <a:pPr algn="ctr">
              <a:spcBef>
                <a:spcPct val="0"/>
              </a:spcBef>
              <a:buFontTx/>
              <a:buNone/>
            </a:pPr>
            <a:r>
              <a:rPr lang="en-US" altLang="en-US" sz="2400"/>
              <a:t> giao thông hiện đại</a:t>
            </a:r>
            <a:endParaRPr lang="en-US" altLang="en-US" sz="2400" b="1"/>
          </a:p>
        </p:txBody>
      </p:sp>
      <p:pic>
        <p:nvPicPr>
          <p:cNvPr id="79898"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724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37242"/>
                                        </p:tgtEl>
                                      </p:cBhvr>
                                    </p:animEffect>
                                    <p:set>
                                      <p:cBhvr>
                                        <p:cTn id="46"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37241"/>
                                        </p:tgtEl>
                                      </p:cBhvr>
                                    </p:animEffect>
                                    <p:set>
                                      <p:cBhvr>
                                        <p:cTn id="50"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37240"/>
                                        </p:tgtEl>
                                      </p:cBhvr>
                                    </p:animEffect>
                                    <p:set>
                                      <p:cBhvr>
                                        <p:cTn id="54"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37239"/>
                                        </p:tgtEl>
                                      </p:cBhvr>
                                    </p:animEffect>
                                    <p:set>
                                      <p:cBhvr>
                                        <p:cTn id="58"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37238"/>
                                        </p:tgtEl>
                                      </p:cBhvr>
                                    </p:animEffect>
                                    <p:set>
                                      <p:cBhvr>
                                        <p:cTn id="62"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37237"/>
                                        </p:tgtEl>
                                      </p:cBhvr>
                                    </p:animEffect>
                                    <p:set>
                                      <p:cBhvr>
                                        <p:cTn id="66"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37235"/>
                                        </p:tgtEl>
                                      </p:cBhvr>
                                    </p:animEffect>
                                    <p:set>
                                      <p:cBhvr>
                                        <p:cTn id="70"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37218"/>
                                        </p:tgtEl>
                                      </p:cBhvr>
                                    </p:animEffect>
                                    <p:set>
                                      <p:cBhvr>
                                        <p:cTn id="74"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13722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2133600" y="53340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Text Box 9"/>
          <p:cNvSpPr txBox="1">
            <a:spLocks noChangeArrowheads="1"/>
          </p:cNvSpPr>
          <p:nvPr/>
        </p:nvSpPr>
        <p:spPr bwMode="auto">
          <a:xfrm>
            <a:off x="3505200" y="2667001"/>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5540" name="Text Box 4"/>
          <p:cNvSpPr txBox="1">
            <a:spLocks noChangeArrowheads="1"/>
          </p:cNvSpPr>
          <p:nvPr/>
        </p:nvSpPr>
        <p:spPr bwMode="auto">
          <a:xfrm>
            <a:off x="3200400" y="123825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en-US" altLang="en-US" sz="2400" i="1"/>
              <a:t>Để kết hợp phát triển kinh tế - xã hội với tăng cường củng cố quốc phòng - an ninh, chúng ta phải thực hiện giải pháp:</a:t>
            </a:r>
          </a:p>
        </p:txBody>
      </p:sp>
      <p:sp>
        <p:nvSpPr>
          <p:cNvPr id="65541" name="AutoShape 5"/>
          <p:cNvSpPr>
            <a:spLocks noChangeArrowheads="1"/>
          </p:cNvSpPr>
          <p:nvPr/>
        </p:nvSpPr>
        <p:spPr bwMode="auto">
          <a:xfrm>
            <a:off x="6019800" y="2590800"/>
            <a:ext cx="4216400" cy="1270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B. Bồi dưỡng nâng cao kiến</a:t>
            </a:r>
          </a:p>
          <a:p>
            <a:pPr algn="ctr">
              <a:spcBef>
                <a:spcPct val="0"/>
              </a:spcBef>
              <a:buFontTx/>
              <a:buNone/>
            </a:pPr>
            <a:r>
              <a:rPr lang="en-US" altLang="en-US" sz="2400"/>
              <a:t> thức, kinh nghiệm kết hợp </a:t>
            </a:r>
          </a:p>
          <a:p>
            <a:pPr algn="ctr">
              <a:spcBef>
                <a:spcPct val="0"/>
              </a:spcBef>
              <a:buFontTx/>
              <a:buNone/>
            </a:pPr>
            <a:r>
              <a:rPr lang="en-US" altLang="en-US" sz="2400"/>
              <a:t>cho các đối tượng</a:t>
            </a:r>
          </a:p>
        </p:txBody>
      </p:sp>
      <p:sp>
        <p:nvSpPr>
          <p:cNvPr id="65549" name="AutoShape 13"/>
          <p:cNvSpPr>
            <a:spLocks noChangeArrowheads="1"/>
          </p:cNvSpPr>
          <p:nvPr/>
        </p:nvSpPr>
        <p:spPr bwMode="auto">
          <a:xfrm>
            <a:off x="1752600" y="2590800"/>
            <a:ext cx="4051300" cy="12700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A. Tuyên truyền, động viên,</a:t>
            </a:r>
          </a:p>
          <a:p>
            <a:pPr algn="ctr">
              <a:spcBef>
                <a:spcPct val="0"/>
              </a:spcBef>
              <a:buFontTx/>
              <a:buNone/>
            </a:pPr>
            <a:r>
              <a:rPr lang="en-US" altLang="en-US" sz="2400"/>
              <a:t> kêu gọi mọi tầng lớp nhân </a:t>
            </a:r>
          </a:p>
          <a:p>
            <a:pPr algn="ctr">
              <a:spcBef>
                <a:spcPct val="0"/>
              </a:spcBef>
              <a:buFontTx/>
              <a:buNone/>
            </a:pPr>
            <a:r>
              <a:rPr lang="en-US" altLang="en-US" sz="2400"/>
              <a:t>dân tự giác thực hiện</a:t>
            </a:r>
            <a:endParaRPr lang="en-US" altLang="en-US" sz="2400" b="1"/>
          </a:p>
        </p:txBody>
      </p:sp>
      <p:sp>
        <p:nvSpPr>
          <p:cNvPr id="80904" name="Text Box 16"/>
          <p:cNvSpPr txBox="1">
            <a:spLocks noChangeArrowheads="1"/>
          </p:cNvSpPr>
          <p:nvPr/>
        </p:nvSpPr>
        <p:spPr bwMode="auto">
          <a:xfrm>
            <a:off x="1752600" y="1295400"/>
            <a:ext cx="14478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74</a:t>
            </a:r>
          </a:p>
        </p:txBody>
      </p:sp>
      <p:pic>
        <p:nvPicPr>
          <p:cNvPr id="13723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5" name="Oval 19"/>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80907"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550400" y="59817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7" name="Oval 21"/>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137238" name="Oval 22"/>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137239" name="Oval 23"/>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137240" name="Oval 24"/>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137241" name="Oval 25"/>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137242" name="Oval 26"/>
          <p:cNvSpPr>
            <a:spLocks noChangeArrowheads="1"/>
          </p:cNvSpPr>
          <p:nvPr/>
        </p:nvSpPr>
        <p:spPr bwMode="auto">
          <a:xfrm>
            <a:off x="5803900" y="51816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137243" name="Text Box 27"/>
          <p:cNvSpPr txBox="1">
            <a:spLocks noChangeArrowheads="1"/>
          </p:cNvSpPr>
          <p:nvPr/>
        </p:nvSpPr>
        <p:spPr bwMode="auto">
          <a:xfrm>
            <a:off x="5270500" y="5791201"/>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137244" name="Text Box 28"/>
          <p:cNvSpPr txBox="1">
            <a:spLocks noChangeArrowheads="1"/>
          </p:cNvSpPr>
          <p:nvPr/>
        </p:nvSpPr>
        <p:spPr bwMode="auto">
          <a:xfrm>
            <a:off x="5486400" y="4965701"/>
            <a:ext cx="990600" cy="7794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80916"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7" name="Text Box 69"/>
          <p:cNvSpPr txBox="1">
            <a:spLocks noChangeArrowheads="1"/>
          </p:cNvSpPr>
          <p:nvPr/>
        </p:nvSpPr>
        <p:spPr bwMode="auto">
          <a:xfrm>
            <a:off x="2057400" y="762001"/>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9"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23826"/>
            <a:ext cx="1295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p:cNvSpPr>
            <a:spLocks noChangeArrowheads="1"/>
          </p:cNvSpPr>
          <p:nvPr/>
        </p:nvSpPr>
        <p:spPr bwMode="auto">
          <a:xfrm>
            <a:off x="6019800" y="4038600"/>
            <a:ext cx="42164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a:t> D. Phổ biến kiến thức, tuyên</a:t>
            </a:r>
          </a:p>
          <a:p>
            <a:pPr algn="ctr">
              <a:spcBef>
                <a:spcPct val="0"/>
              </a:spcBef>
              <a:buFontTx/>
              <a:buNone/>
            </a:pPr>
            <a:r>
              <a:rPr lang="en-US" altLang="en-US" sz="2400"/>
              <a:t> truyền vận động mọi cấp, </a:t>
            </a:r>
          </a:p>
          <a:p>
            <a:pPr algn="ctr">
              <a:spcBef>
                <a:spcPct val="0"/>
              </a:spcBef>
              <a:buFontTx/>
              <a:buNone/>
            </a:pPr>
            <a:r>
              <a:rPr lang="en-US" altLang="en-US" sz="2400"/>
              <a:t>mọi ngành tham gia</a:t>
            </a:r>
            <a:endParaRPr lang="en-US" altLang="en-US" sz="2400" b="1"/>
          </a:p>
        </p:txBody>
      </p:sp>
      <p:sp>
        <p:nvSpPr>
          <p:cNvPr id="28" name="AutoShape 13"/>
          <p:cNvSpPr>
            <a:spLocks noChangeArrowheads="1"/>
          </p:cNvSpPr>
          <p:nvPr/>
        </p:nvSpPr>
        <p:spPr bwMode="auto">
          <a:xfrm>
            <a:off x="1752600" y="4038600"/>
            <a:ext cx="4051300" cy="12954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400" dirty="0"/>
              <a:t> C. </a:t>
            </a:r>
            <a:r>
              <a:rPr lang="en-US" altLang="en-US" sz="2400" dirty="0" err="1"/>
              <a:t>Bồi</a:t>
            </a:r>
            <a:r>
              <a:rPr lang="en-US" altLang="en-US" sz="2400" dirty="0"/>
              <a:t> </a:t>
            </a:r>
            <a:r>
              <a:rPr lang="en-US" altLang="en-US" sz="2400" dirty="0" err="1"/>
              <a:t>dưỡng</a:t>
            </a:r>
            <a:r>
              <a:rPr lang="en-US" altLang="en-US" sz="2400" dirty="0"/>
              <a:t> </a:t>
            </a:r>
            <a:r>
              <a:rPr lang="en-US" altLang="en-US" sz="2400" dirty="0" err="1"/>
              <a:t>nâng</a:t>
            </a:r>
            <a:r>
              <a:rPr lang="en-US" altLang="en-US" sz="2400" dirty="0"/>
              <a:t> </a:t>
            </a:r>
            <a:r>
              <a:rPr lang="en-US" altLang="en-US" sz="2400" dirty="0" err="1"/>
              <a:t>cao</a:t>
            </a:r>
            <a:endParaRPr lang="en-US" altLang="en-US" sz="2400" dirty="0"/>
          </a:p>
          <a:p>
            <a:pPr algn="ctr">
              <a:spcBef>
                <a:spcPct val="0"/>
              </a:spcBef>
              <a:buFontTx/>
              <a:buNone/>
            </a:pPr>
            <a:r>
              <a:rPr lang="en-US" altLang="en-US" sz="2400" dirty="0"/>
              <a:t> </a:t>
            </a:r>
            <a:r>
              <a:rPr lang="en-US" altLang="en-US" sz="2400" dirty="0" err="1"/>
              <a:t>kiến</a:t>
            </a:r>
            <a:r>
              <a:rPr lang="en-US" altLang="en-US" sz="2400" dirty="0"/>
              <a:t> </a:t>
            </a:r>
            <a:r>
              <a:rPr lang="en-US" altLang="en-US" sz="2400" dirty="0" err="1"/>
              <a:t>thức</a:t>
            </a:r>
            <a:r>
              <a:rPr lang="en-US" altLang="en-US" sz="2400" dirty="0"/>
              <a:t>, </a:t>
            </a:r>
            <a:r>
              <a:rPr lang="en-US" altLang="en-US" sz="2400" dirty="0" err="1"/>
              <a:t>kinh</a:t>
            </a:r>
            <a:r>
              <a:rPr lang="en-US" altLang="en-US" sz="2400" dirty="0"/>
              <a:t> </a:t>
            </a:r>
            <a:r>
              <a:rPr lang="en-US" altLang="en-US" sz="2400" dirty="0" err="1"/>
              <a:t>nghiệm</a:t>
            </a:r>
            <a:r>
              <a:rPr lang="en-US" altLang="en-US" sz="2400" dirty="0"/>
              <a:t> </a:t>
            </a:r>
            <a:r>
              <a:rPr lang="en-US" altLang="en-US" sz="2400" dirty="0" err="1"/>
              <a:t>cho</a:t>
            </a:r>
            <a:r>
              <a:rPr lang="en-US" altLang="en-US" sz="2400" dirty="0"/>
              <a:t> </a:t>
            </a:r>
          </a:p>
          <a:p>
            <a:pPr algn="ctr">
              <a:spcBef>
                <a:spcPct val="0"/>
              </a:spcBef>
              <a:buFontTx/>
              <a:buNone/>
            </a:pPr>
            <a:r>
              <a:rPr lang="en-US" altLang="en-US" sz="2400" dirty="0" err="1"/>
              <a:t>cán</a:t>
            </a:r>
            <a:r>
              <a:rPr lang="en-US" altLang="en-US" sz="2400" dirty="0"/>
              <a:t> </a:t>
            </a:r>
            <a:r>
              <a:rPr lang="en-US" altLang="en-US" sz="2400" dirty="0" err="1"/>
              <a:t>bộ</a:t>
            </a:r>
            <a:r>
              <a:rPr lang="en-US" altLang="en-US" sz="2400" dirty="0"/>
              <a:t> </a:t>
            </a:r>
            <a:r>
              <a:rPr lang="en-US" altLang="en-US" sz="2400" dirty="0" err="1"/>
              <a:t>các</a:t>
            </a:r>
            <a:r>
              <a:rPr lang="en-US" altLang="en-US" sz="2400" dirty="0"/>
              <a:t> </a:t>
            </a:r>
            <a:r>
              <a:rPr lang="en-US" altLang="en-US" sz="2400" dirty="0" err="1"/>
              <a:t>cấp</a:t>
            </a:r>
            <a:r>
              <a:rPr lang="en-US" altLang="en-US" sz="2400" dirty="0"/>
              <a:t> ở </a:t>
            </a:r>
            <a:r>
              <a:rPr lang="en-US" altLang="en-US" sz="2400" dirty="0" err="1"/>
              <a:t>cơ</a:t>
            </a:r>
            <a:r>
              <a:rPr lang="en-US" altLang="en-US" sz="2400" dirty="0"/>
              <a:t> </a:t>
            </a:r>
            <a:r>
              <a:rPr lang="en-US" altLang="en-US" sz="2400" dirty="0" err="1"/>
              <a:t>sở</a:t>
            </a:r>
            <a:endParaRPr lang="en-US" altLang="en-US" sz="2400" b="1" dirty="0"/>
          </a:p>
        </p:txBody>
      </p:sp>
      <p:pic>
        <p:nvPicPr>
          <p:cNvPr id="80922"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 descr="ani32">
            <a:hlinkClick r:id="rId15"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264892" y="5816600"/>
            <a:ext cx="1174508" cy="84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7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7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72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572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672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3722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3722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137234"/>
                </p:tgtEl>
              </p:cMediaNode>
            </p:audio>
            <p:seq concurrent="1" nextAc="seek">
              <p:cTn id="38" restart="whenNotActive" fill="hold" evtFilter="cancelBubble" nodeType="interactiveSeq">
                <p:stCondLst>
                  <p:cond evt="onClick" delay="0">
                    <p:tgtEl>
                      <p:spTgt spid="13724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724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137242"/>
                                        </p:tgtEl>
                                      </p:cBhvr>
                                    </p:animEffect>
                                    <p:set>
                                      <p:cBhvr>
                                        <p:cTn id="46" dur="1" fill="hold">
                                          <p:stCondLst>
                                            <p:cond delay="499"/>
                                          </p:stCondLst>
                                        </p:cTn>
                                        <p:tgtEl>
                                          <p:spTgt spid="13724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137241"/>
                                        </p:tgtEl>
                                      </p:cBhvr>
                                    </p:animEffect>
                                    <p:set>
                                      <p:cBhvr>
                                        <p:cTn id="50" dur="1" fill="hold">
                                          <p:stCondLst>
                                            <p:cond delay="499"/>
                                          </p:stCondLst>
                                        </p:cTn>
                                        <p:tgtEl>
                                          <p:spTgt spid="13724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137240"/>
                                        </p:tgtEl>
                                      </p:cBhvr>
                                    </p:animEffect>
                                    <p:set>
                                      <p:cBhvr>
                                        <p:cTn id="54" dur="1" fill="hold">
                                          <p:stCondLst>
                                            <p:cond delay="499"/>
                                          </p:stCondLst>
                                        </p:cTn>
                                        <p:tgtEl>
                                          <p:spTgt spid="13724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137239"/>
                                        </p:tgtEl>
                                      </p:cBhvr>
                                    </p:animEffect>
                                    <p:set>
                                      <p:cBhvr>
                                        <p:cTn id="58" dur="1" fill="hold">
                                          <p:stCondLst>
                                            <p:cond delay="499"/>
                                          </p:stCondLst>
                                        </p:cTn>
                                        <p:tgtEl>
                                          <p:spTgt spid="1372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137238"/>
                                        </p:tgtEl>
                                      </p:cBhvr>
                                    </p:animEffect>
                                    <p:set>
                                      <p:cBhvr>
                                        <p:cTn id="62" dur="1" fill="hold">
                                          <p:stCondLst>
                                            <p:cond delay="499"/>
                                          </p:stCondLst>
                                        </p:cTn>
                                        <p:tgtEl>
                                          <p:spTgt spid="13723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137237"/>
                                        </p:tgtEl>
                                      </p:cBhvr>
                                    </p:animEffect>
                                    <p:set>
                                      <p:cBhvr>
                                        <p:cTn id="66" dur="1" fill="hold">
                                          <p:stCondLst>
                                            <p:cond delay="499"/>
                                          </p:stCondLst>
                                        </p:cTn>
                                        <p:tgtEl>
                                          <p:spTgt spid="13723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137235"/>
                                        </p:tgtEl>
                                      </p:cBhvr>
                                    </p:animEffect>
                                    <p:set>
                                      <p:cBhvr>
                                        <p:cTn id="70" dur="1" fill="hold">
                                          <p:stCondLst>
                                            <p:cond delay="499"/>
                                          </p:stCondLst>
                                        </p:cTn>
                                        <p:tgtEl>
                                          <p:spTgt spid="13723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137218"/>
                                        </p:tgtEl>
                                      </p:cBhvr>
                                    </p:animEffect>
                                    <p:set>
                                      <p:cBhvr>
                                        <p:cTn id="74" dur="1" fill="hold">
                                          <p:stCondLst>
                                            <p:cond delay="499"/>
                                          </p:stCondLst>
                                        </p:cTn>
                                        <p:tgtEl>
                                          <p:spTgt spid="13721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37243"/>
                  </p:tgtEl>
                </p:cond>
              </p:nextCondLst>
            </p:seq>
          </p:childTnLst>
        </p:cTn>
      </p:par>
    </p:tnLst>
    <p:bldLst>
      <p:bldP spid="137218" grpId="0" animBg="1"/>
      <p:bldP spid="65540" grpId="0"/>
      <p:bldP spid="65541" grpId="0" animBg="1"/>
      <p:bldP spid="65541" grpId="1" animBg="1"/>
      <p:bldP spid="65549" grpId="0" animBg="1"/>
      <p:bldP spid="137235" grpId="0" animBg="1"/>
      <p:bldP spid="137237" grpId="0" animBg="1"/>
      <p:bldP spid="137238" grpId="0" animBg="1"/>
      <p:bldP spid="137239" grpId="0" animBg="1"/>
      <p:bldP spid="137240" grpId="0" animBg="1"/>
      <p:bldP spid="137241" grpId="0" animBg="1"/>
      <p:bldP spid="137242" grpId="0" animBg="1"/>
      <p:bldP spid="137244" grpId="0" animBg="1"/>
      <p:bldP spid="27" grpId="0" animBg="1"/>
      <p:bldP spid="2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descr="C:\Users\NamHV\Documents\images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91000"/>
            <a:ext cx="6629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6" descr="C:\Users\NamHV\Documents\images (3).jpg"/>
          <p:cNvPicPr>
            <a:picLocks noChangeAspect="1" noChangeArrowheads="1"/>
          </p:cNvPicPr>
          <p:nvPr/>
        </p:nvPicPr>
        <p:blipFill>
          <a:blip r:embed="rId4"/>
          <a:srcRect/>
          <a:stretch>
            <a:fillRect/>
          </a:stretch>
        </p:blipFill>
        <p:spPr bwMode="auto">
          <a:xfrm>
            <a:off x="1447800" y="1143000"/>
            <a:ext cx="3200400" cy="2362200"/>
          </a:xfrm>
          <a:prstGeom prst="ellipse">
            <a:avLst/>
          </a:prstGeom>
          <a:ln>
            <a:noFill/>
          </a:ln>
          <a:effectLst>
            <a:softEdge rad="112500"/>
          </a:effectLst>
        </p:spPr>
      </p:pic>
      <p:pic>
        <p:nvPicPr>
          <p:cNvPr id="81924" name="Picture 1" descr="logoTDT-banquy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2314" y="185738"/>
            <a:ext cx="1360487"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l="5769" t="11966" r="65495" b="36395"/>
          <a:stretch>
            <a:fillRect/>
          </a:stretch>
        </p:blipFill>
        <p:spPr bwMode="auto">
          <a:xfrm>
            <a:off x="9296400" y="4700588"/>
            <a:ext cx="1371600"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7">
            <a:extLst>
              <a:ext uri="{28A0092B-C50C-407E-A947-70E740481C1C}">
                <a14:useLocalDpi xmlns:a14="http://schemas.microsoft.com/office/drawing/2010/main" val="0"/>
              </a:ext>
            </a:extLst>
          </a:blip>
          <a:srcRect l="5769" t="11966" r="65495" b="36395"/>
          <a:stretch>
            <a:fillRect/>
          </a:stretch>
        </p:blipFill>
        <p:spPr bwMode="auto">
          <a:xfrm>
            <a:off x="3429000" y="3125788"/>
            <a:ext cx="121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ChangeAspect="1" noChangeArrowheads="1"/>
          </p:cNvPicPr>
          <p:nvPr/>
        </p:nvPicPr>
        <p:blipFill>
          <a:blip r:embed="rId8">
            <a:extLst>
              <a:ext uri="{28A0092B-C50C-407E-A947-70E740481C1C}">
                <a14:useLocalDpi xmlns:a14="http://schemas.microsoft.com/office/drawing/2010/main" val="0"/>
              </a:ext>
            </a:extLst>
          </a:blip>
          <a:srcRect l="5769" t="11966" r="65495" b="36395"/>
          <a:stretch>
            <a:fillRect/>
          </a:stretch>
        </p:blipFill>
        <p:spPr bwMode="auto">
          <a:xfrm>
            <a:off x="1524000" y="4960938"/>
            <a:ext cx="10668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LOI BAC DAN.mp4">
            <a:hlinkClick r:id="" action="ppaction://media"/>
          </p:cNvPr>
          <p:cNvPicPr>
            <a:picLocks noRot="1" noChangeAspect="1"/>
          </p:cNvPicPr>
          <p:nvPr>
            <a:videoFile r:link="rId1"/>
          </p:nvPr>
        </p:nvPicPr>
        <p:blipFill>
          <a:blip r:embed="rId9">
            <a:extLst>
              <a:ext uri="{28A0092B-C50C-407E-A947-70E740481C1C}">
                <a14:useLocalDpi xmlns:a14="http://schemas.microsoft.com/office/drawing/2010/main" val="0"/>
              </a:ext>
            </a:extLst>
          </a:blip>
          <a:srcRect/>
          <a:stretch>
            <a:fillRect/>
          </a:stretch>
        </p:blipFill>
        <p:spPr bwMode="auto">
          <a:xfrm>
            <a:off x="5029200" y="39688"/>
            <a:ext cx="5638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to="" calcmode="lin" valueType="num">
                                      <p:cBhvr>
                                        <p:cTn id="7" dur="1" fill="hold"/>
                                        <p:tgtEl>
                                          <p:spTgt spid="13"/>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nodeType="clickEffect">
                                  <p:stCondLst>
                                    <p:cond delay="0"/>
                                  </p:stCondLst>
                                  <p:childTnLst>
                                    <p:set>
                                      <p:cBhvr>
                                        <p:cTn id="17" dur="1" fill="hold">
                                          <p:stCondLst>
                                            <p:cond delay="0"/>
                                          </p:stCondLst>
                                        </p:cTn>
                                        <p:tgtEl>
                                          <p:spTgt spid="37891"/>
                                        </p:tgtEl>
                                        <p:attrNameLst>
                                          <p:attrName>style.visibility</p:attrName>
                                        </p:attrNameLst>
                                      </p:cBhvr>
                                      <p:to>
                                        <p:strVal val="visible"/>
                                      </p:to>
                                    </p:set>
                                    <p:animEffect transition="in" filter="fade">
                                      <p:cBhvr>
                                        <p:cTn id="18" dur="770" decel="100000"/>
                                        <p:tgtEl>
                                          <p:spTgt spid="37891"/>
                                        </p:tgtEl>
                                      </p:cBhvr>
                                    </p:animEffect>
                                    <p:animScale>
                                      <p:cBhvr>
                                        <p:cTn id="19" dur="770" decel="100000"/>
                                        <p:tgtEl>
                                          <p:spTgt spid="37891"/>
                                        </p:tgtEl>
                                      </p:cBhvr>
                                      <p:from x="10000" y="10000"/>
                                      <p:to x="200000" y="450000"/>
                                    </p:animScale>
                                    <p:animScale>
                                      <p:cBhvr>
                                        <p:cTn id="20" dur="1230" accel="100000" fill="hold">
                                          <p:stCondLst>
                                            <p:cond delay="770"/>
                                          </p:stCondLst>
                                        </p:cTn>
                                        <p:tgtEl>
                                          <p:spTgt spid="37891"/>
                                        </p:tgtEl>
                                      </p:cBhvr>
                                      <p:from x="200000" y="450000"/>
                                      <p:to x="100000" y="100000"/>
                                    </p:animScale>
                                    <p:set>
                                      <p:cBhvr>
                                        <p:cTn id="21" dur="770" fill="hold"/>
                                        <p:tgtEl>
                                          <p:spTgt spid="37891"/>
                                        </p:tgtEl>
                                        <p:attrNameLst>
                                          <p:attrName>ppt_x</p:attrName>
                                        </p:attrNameLst>
                                      </p:cBhvr>
                                      <p:to>
                                        <p:strVal val="(0.5)"/>
                                      </p:to>
                                    </p:set>
                                    <p:anim from="(0.5)" to="(#ppt_x)" calcmode="lin" valueType="num">
                                      <p:cBhvr>
                                        <p:cTn id="22" dur="1230" accel="100000" fill="hold">
                                          <p:stCondLst>
                                            <p:cond delay="770"/>
                                          </p:stCondLst>
                                        </p:cTn>
                                        <p:tgtEl>
                                          <p:spTgt spid="37891"/>
                                        </p:tgtEl>
                                        <p:attrNameLst>
                                          <p:attrName>ppt_x</p:attrName>
                                        </p:attrNameLst>
                                      </p:cBhvr>
                                    </p:anim>
                                    <p:set>
                                      <p:cBhvr>
                                        <p:cTn id="23" dur="770" fill="hold"/>
                                        <p:tgtEl>
                                          <p:spTgt spid="37891"/>
                                        </p:tgtEl>
                                        <p:attrNameLst>
                                          <p:attrName>ppt_y</p:attrName>
                                        </p:attrNameLst>
                                      </p:cBhvr>
                                      <p:to>
                                        <p:strVal val="(#ppt_y+0.4)"/>
                                      </p:to>
                                    </p:set>
                                    <p:anim from="(#ppt_y+0.4)" to="(#ppt_y)" calcmode="lin" valueType="num">
                                      <p:cBhvr>
                                        <p:cTn id="24" dur="1230" accel="100000" fill="hold">
                                          <p:stCondLst>
                                            <p:cond delay="770"/>
                                          </p:stCondLst>
                                        </p:cTn>
                                        <p:tgtEl>
                                          <p:spTgt spid="37891"/>
                                        </p:tgtEl>
                                        <p:attrNameLst>
                                          <p:attrName>ppt_y</p:attrName>
                                        </p:attrNameLst>
                                      </p:cBhvr>
                                    </p:anim>
                                  </p:childTnLst>
                                </p:cTn>
                              </p:par>
                              <p:par>
                                <p:cTn id="25" presetID="51" presetClass="entr" presetSubtype="0" fill="hold" nodeType="withEffect">
                                  <p:stCondLst>
                                    <p:cond delay="0"/>
                                  </p:stCondLst>
                                  <p:childTnLst>
                                    <p:set>
                                      <p:cBhvr>
                                        <p:cTn id="26" dur="1" fill="hold">
                                          <p:stCondLst>
                                            <p:cond delay="0"/>
                                          </p:stCondLst>
                                        </p:cTn>
                                        <p:tgtEl>
                                          <p:spTgt spid="37890"/>
                                        </p:tgtEl>
                                        <p:attrNameLst>
                                          <p:attrName>style.visibility</p:attrName>
                                        </p:attrNameLst>
                                      </p:cBhvr>
                                      <p:to>
                                        <p:strVal val="visible"/>
                                      </p:to>
                                    </p:set>
                                    <p:animEffect transition="in" filter="fade">
                                      <p:cBhvr>
                                        <p:cTn id="27" dur="770" decel="100000"/>
                                        <p:tgtEl>
                                          <p:spTgt spid="37890"/>
                                        </p:tgtEl>
                                      </p:cBhvr>
                                    </p:animEffect>
                                    <p:animScale>
                                      <p:cBhvr>
                                        <p:cTn id="28" dur="770" decel="100000"/>
                                        <p:tgtEl>
                                          <p:spTgt spid="37890"/>
                                        </p:tgtEl>
                                      </p:cBhvr>
                                      <p:from x="10000" y="10000"/>
                                      <p:to x="200000" y="450000"/>
                                    </p:animScale>
                                    <p:animScale>
                                      <p:cBhvr>
                                        <p:cTn id="29" dur="1230" accel="100000" fill="hold">
                                          <p:stCondLst>
                                            <p:cond delay="770"/>
                                          </p:stCondLst>
                                        </p:cTn>
                                        <p:tgtEl>
                                          <p:spTgt spid="37890"/>
                                        </p:tgtEl>
                                      </p:cBhvr>
                                      <p:from x="200000" y="450000"/>
                                      <p:to x="100000" y="100000"/>
                                    </p:animScale>
                                    <p:set>
                                      <p:cBhvr>
                                        <p:cTn id="30" dur="770" fill="hold"/>
                                        <p:tgtEl>
                                          <p:spTgt spid="37890"/>
                                        </p:tgtEl>
                                        <p:attrNameLst>
                                          <p:attrName>ppt_x</p:attrName>
                                        </p:attrNameLst>
                                      </p:cBhvr>
                                      <p:to>
                                        <p:strVal val="(0.5)"/>
                                      </p:to>
                                    </p:set>
                                    <p:anim from="(0.5)" to="(#ppt_x)" calcmode="lin" valueType="num">
                                      <p:cBhvr>
                                        <p:cTn id="31" dur="1230" accel="100000" fill="hold">
                                          <p:stCondLst>
                                            <p:cond delay="770"/>
                                          </p:stCondLst>
                                        </p:cTn>
                                        <p:tgtEl>
                                          <p:spTgt spid="37890"/>
                                        </p:tgtEl>
                                        <p:attrNameLst>
                                          <p:attrName>ppt_x</p:attrName>
                                        </p:attrNameLst>
                                      </p:cBhvr>
                                    </p:anim>
                                    <p:set>
                                      <p:cBhvr>
                                        <p:cTn id="32" dur="770" fill="hold"/>
                                        <p:tgtEl>
                                          <p:spTgt spid="37890"/>
                                        </p:tgtEl>
                                        <p:attrNameLst>
                                          <p:attrName>ppt_y</p:attrName>
                                        </p:attrNameLst>
                                      </p:cBhvr>
                                      <p:to>
                                        <p:strVal val="(#ppt_y+0.4)"/>
                                      </p:to>
                                    </p:set>
                                    <p:anim from="(#ppt_y+0.4)" to="(#ppt_y)" calcmode="lin" valueType="num">
                                      <p:cBhvr>
                                        <p:cTn id="33" dur="1230" accel="100000" fill="hold">
                                          <p:stCondLst>
                                            <p:cond delay="770"/>
                                          </p:stCondLst>
                                        </p:cTn>
                                        <p:tgtEl>
                                          <p:spTgt spid="3789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4" restart="whenNotActive" fill="hold" evtFilter="cancelBubble" nodeType="interactiveSeq">
                <p:stCondLst>
                  <p:cond evt="onClick" delay="0">
                    <p:tgtEl>
                      <p:spTgt spid="1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2" presetClass="mediacall" presetSubtype="0" fill="hold" nodeType="clickEffect">
                                  <p:stCondLst>
                                    <p:cond delay="0"/>
                                  </p:stCondLst>
                                  <p:childTnLst>
                                    <p:cmd type="call" cmd="togglePause">
                                      <p:cBhvr>
                                        <p:cTn id="38" dur="1" fill="hold"/>
                                        <p:tgtEl>
                                          <p:spTgt spid="19"/>
                                        </p:tgtEl>
                                      </p:cBhvr>
                                    </p:cmd>
                                  </p:childTnLst>
                                </p:cTn>
                              </p:par>
                            </p:childTnLst>
                          </p:cTn>
                        </p:par>
                      </p:childTnLst>
                    </p:cTn>
                  </p:par>
                </p:childTnLst>
              </p:cTn>
              <p:nextCondLst>
                <p:cond evt="onClick" delay="0">
                  <p:tgtEl>
                    <p:spTgt spid="19"/>
                  </p:tgtEl>
                </p:cond>
              </p:nextCondLst>
            </p:seq>
            <p:video>
              <p:cMediaNode vol="80000">
                <p:cTn id="39" fill="hold" display="0">
                  <p:stCondLst>
                    <p:cond delay="indefinite"/>
                  </p:stCondLst>
                </p:cTn>
                <p:tgtEl>
                  <p:spTgt spid="19"/>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p:cNvSpPr>
            <a:spLocks noChangeArrowheads="1"/>
          </p:cNvSpPr>
          <p:nvPr/>
        </p:nvSpPr>
        <p:spPr bwMode="auto">
          <a:xfrm>
            <a:off x="62484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6261"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2978150" y="1143000"/>
            <a:ext cx="70802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300" i="1"/>
              <a:t>Tác động tích cực của quốc phòng, an ninh </a:t>
            </a:r>
          </a:p>
          <a:p>
            <a:pPr algn="ctr">
              <a:spcBef>
                <a:spcPct val="0"/>
              </a:spcBef>
              <a:buFontTx/>
              <a:buNone/>
            </a:pPr>
            <a:r>
              <a:rPr lang="fr-FR" altLang="en-US" sz="2300" i="1"/>
              <a:t>đối với kinh tế là :</a:t>
            </a:r>
            <a:endParaRPr lang="en-US" altLang="en-US" sz="2300" i="1"/>
          </a:p>
        </p:txBody>
      </p:sp>
      <p:sp>
        <p:nvSpPr>
          <p:cNvPr id="65541" name="AutoShape 5"/>
          <p:cNvSpPr>
            <a:spLocks noChangeArrowheads="1"/>
          </p:cNvSpPr>
          <p:nvPr/>
        </p:nvSpPr>
        <p:spPr bwMode="auto">
          <a:xfrm>
            <a:off x="6261100" y="2120900"/>
            <a:ext cx="4178300" cy="14605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300"/>
              <a:t>B. Tạo môi trường hòa bình,</a:t>
            </a:r>
          </a:p>
          <a:p>
            <a:pPr algn="ctr">
              <a:spcBef>
                <a:spcPct val="0"/>
              </a:spcBef>
              <a:buFontTx/>
              <a:buNone/>
            </a:pPr>
            <a:r>
              <a:rPr lang="fr-FR" altLang="en-US" sz="2300"/>
              <a:t>ổn định tạo điều kiện thuận </a:t>
            </a:r>
          </a:p>
          <a:p>
            <a:pPr algn="ctr">
              <a:spcBef>
                <a:spcPct val="0"/>
              </a:spcBef>
              <a:buFontTx/>
              <a:buNone/>
            </a:pPr>
            <a:r>
              <a:rPr lang="fr-FR" altLang="en-US" sz="2300"/>
              <a:t>  lợi cho kinh tế phát triển</a:t>
            </a:r>
            <a:endParaRPr lang="en-US" altLang="en-US" sz="2300"/>
          </a:p>
        </p:txBody>
      </p:sp>
      <p:sp>
        <p:nvSpPr>
          <p:cNvPr id="9222" name="Text Box 16"/>
          <p:cNvSpPr txBox="1">
            <a:spLocks noChangeArrowheads="1"/>
          </p:cNvSpPr>
          <p:nvPr/>
        </p:nvSpPr>
        <p:spPr bwMode="auto">
          <a:xfrm>
            <a:off x="1746250" y="1295401"/>
            <a:ext cx="1231900"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04</a:t>
            </a:r>
          </a:p>
        </p:txBody>
      </p:sp>
      <p:sp>
        <p:nvSpPr>
          <p:cNvPr id="65545" name="AutoShape 9"/>
          <p:cNvSpPr>
            <a:spLocks noChangeArrowheads="1"/>
          </p:cNvSpPr>
          <p:nvPr/>
        </p:nvSpPr>
        <p:spPr bwMode="auto">
          <a:xfrm>
            <a:off x="6261100" y="3962400"/>
            <a:ext cx="41783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300"/>
              <a:t>D. Lực lượng thanh niên </a:t>
            </a:r>
          </a:p>
          <a:p>
            <a:pPr algn="ctr">
              <a:spcBef>
                <a:spcPct val="0"/>
              </a:spcBef>
              <a:buFontTx/>
              <a:buNone/>
            </a:pPr>
            <a:r>
              <a:rPr lang="fr-FR" altLang="en-US" sz="2300"/>
              <a:t>nghĩa vụ quân sự, khi hoàn</a:t>
            </a:r>
          </a:p>
          <a:p>
            <a:pPr algn="ctr">
              <a:spcBef>
                <a:spcPct val="0"/>
              </a:spcBef>
              <a:buFontTx/>
              <a:buNone/>
            </a:pPr>
            <a:r>
              <a:rPr lang="fr-FR" altLang="en-US" sz="2300"/>
              <a:t> thành là nguồn lao động tốt</a:t>
            </a:r>
            <a:endParaRPr lang="vi-VN" altLang="en-US" sz="2300"/>
          </a:p>
        </p:txBody>
      </p:sp>
      <p:pic>
        <p:nvPicPr>
          <p:cNvPr id="96274"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5" name="Oval 19"/>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9226"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601200" y="61150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p:cNvSpPr>
            <a:spLocks noChangeArrowheads="1"/>
          </p:cNvSpPr>
          <p:nvPr/>
        </p:nvSpPr>
        <p:spPr bwMode="auto">
          <a:xfrm>
            <a:off x="62484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6278" name="Oval 22"/>
          <p:cNvSpPr>
            <a:spLocks noChangeArrowheads="1"/>
          </p:cNvSpPr>
          <p:nvPr/>
        </p:nvSpPr>
        <p:spPr bwMode="auto">
          <a:xfrm>
            <a:off x="62484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6279" name="Oval 23"/>
          <p:cNvSpPr>
            <a:spLocks noChangeArrowheads="1"/>
          </p:cNvSpPr>
          <p:nvPr/>
        </p:nvSpPr>
        <p:spPr bwMode="auto">
          <a:xfrm>
            <a:off x="62484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6280" name="Oval 24"/>
          <p:cNvSpPr>
            <a:spLocks noChangeArrowheads="1"/>
          </p:cNvSpPr>
          <p:nvPr/>
        </p:nvSpPr>
        <p:spPr bwMode="auto">
          <a:xfrm>
            <a:off x="6248400" y="6092825"/>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6281" name="Oval 25"/>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6282" name="Oval 26"/>
          <p:cNvSpPr>
            <a:spLocks noChangeArrowheads="1"/>
          </p:cNvSpPr>
          <p:nvPr/>
        </p:nvSpPr>
        <p:spPr bwMode="auto">
          <a:xfrm>
            <a:off x="6261100" y="609600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6283" name="Text Box 27"/>
          <p:cNvSpPr txBox="1">
            <a:spLocks noChangeArrowheads="1"/>
          </p:cNvSpPr>
          <p:nvPr/>
        </p:nvSpPr>
        <p:spPr bwMode="auto">
          <a:xfrm>
            <a:off x="4800600" y="61864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6284" name="Text Box 28"/>
          <p:cNvSpPr txBox="1">
            <a:spLocks noChangeArrowheads="1"/>
          </p:cNvSpPr>
          <p:nvPr/>
        </p:nvSpPr>
        <p:spPr bwMode="auto">
          <a:xfrm>
            <a:off x="6172200" y="6073776"/>
            <a:ext cx="609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9235"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0668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 name="Text Box 69"/>
          <p:cNvSpPr txBox="1">
            <a:spLocks noChangeArrowheads="1"/>
          </p:cNvSpPr>
          <p:nvPr/>
        </p:nvSpPr>
        <p:spPr bwMode="auto">
          <a:xfrm>
            <a:off x="2057400" y="762001"/>
            <a:ext cx="810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25000" y="0"/>
            <a:ext cx="76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8"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95250"/>
            <a:ext cx="1295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1676400" y="2133600"/>
            <a:ext cx="42672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fr-FR" altLang="en-US" sz="2300"/>
              <a:t>A. Tiêu thụ sản phẩm của </a:t>
            </a:r>
          </a:p>
          <a:p>
            <a:pPr algn="ctr">
              <a:spcBef>
                <a:spcPct val="0"/>
              </a:spcBef>
              <a:buFontTx/>
              <a:buNone/>
            </a:pPr>
            <a:r>
              <a:rPr lang="fr-FR" altLang="en-US" sz="2300"/>
              <a:t>kinh tế, tạo điều kiện kích </a:t>
            </a:r>
          </a:p>
          <a:p>
            <a:pPr algn="ctr">
              <a:spcBef>
                <a:spcPct val="0"/>
              </a:spcBef>
              <a:buFontTx/>
              <a:buNone/>
            </a:pPr>
            <a:r>
              <a:rPr lang="fr-FR" altLang="en-US" sz="2300"/>
              <a:t>thích tăng trưởng kinh tế</a:t>
            </a:r>
            <a:endParaRPr lang="vi-VN" altLang="en-US" sz="2300"/>
          </a:p>
        </p:txBody>
      </p:sp>
      <p:sp>
        <p:nvSpPr>
          <p:cNvPr id="28" name="AutoShape 9"/>
          <p:cNvSpPr>
            <a:spLocks noChangeArrowheads="1"/>
          </p:cNvSpPr>
          <p:nvPr/>
        </p:nvSpPr>
        <p:spPr bwMode="auto">
          <a:xfrm>
            <a:off x="1676400" y="3962400"/>
            <a:ext cx="4279900" cy="144780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vi-VN" altLang="en-US" sz="2300"/>
              <a:t>C</a:t>
            </a:r>
            <a:r>
              <a:rPr lang="fr-FR" altLang="en-US" sz="2300"/>
              <a:t>. Tiêu dùng của quốc phòng, </a:t>
            </a:r>
          </a:p>
          <a:p>
            <a:pPr algn="ctr">
              <a:spcBef>
                <a:spcPct val="0"/>
              </a:spcBef>
              <a:buFontTx/>
              <a:buNone/>
            </a:pPr>
            <a:r>
              <a:rPr lang="fr-FR" altLang="en-US" sz="2300"/>
              <a:t>an ninh rất lớn sẽ là thị trường </a:t>
            </a:r>
          </a:p>
          <a:p>
            <a:pPr algn="ctr">
              <a:spcBef>
                <a:spcPct val="0"/>
              </a:spcBef>
              <a:buFontTx/>
              <a:buNone/>
            </a:pPr>
            <a:r>
              <a:rPr lang="fr-FR" altLang="en-US" sz="2300"/>
              <a:t>cho kinh tế tiêu thụ sản phẩm</a:t>
            </a:r>
            <a:endParaRPr lang="en-US" altLang="en-US" sz="2300"/>
          </a:p>
        </p:txBody>
      </p:sp>
      <p:pic>
        <p:nvPicPr>
          <p:cNvPr id="9241"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1524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296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396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96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96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6261"/>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6274"/>
                </p:tgtEl>
              </p:cMediaNode>
            </p:audio>
            <p:seq concurrent="1" nextAc="seek">
              <p:cTn id="38" restart="whenNotActive" fill="hold" evtFilter="cancelBubble" nodeType="interactiveSeq">
                <p:stCondLst>
                  <p:cond evt="onClick" delay="0">
                    <p:tgtEl>
                      <p:spTgt spid="96283"/>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6284"/>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6282"/>
                                        </p:tgtEl>
                                      </p:cBhvr>
                                    </p:animEffect>
                                    <p:set>
                                      <p:cBhvr>
                                        <p:cTn id="46"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6281"/>
                                        </p:tgtEl>
                                      </p:cBhvr>
                                    </p:animEffect>
                                    <p:set>
                                      <p:cBhvr>
                                        <p:cTn id="50"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6280"/>
                                        </p:tgtEl>
                                      </p:cBhvr>
                                    </p:animEffect>
                                    <p:set>
                                      <p:cBhvr>
                                        <p:cTn id="54"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6279"/>
                                        </p:tgtEl>
                                      </p:cBhvr>
                                    </p:animEffect>
                                    <p:set>
                                      <p:cBhvr>
                                        <p:cTn id="58"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6278"/>
                                        </p:tgtEl>
                                      </p:cBhvr>
                                    </p:animEffect>
                                    <p:set>
                                      <p:cBhvr>
                                        <p:cTn id="62"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6277"/>
                                        </p:tgtEl>
                                      </p:cBhvr>
                                    </p:animEffect>
                                    <p:set>
                                      <p:cBhvr>
                                        <p:cTn id="66"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6275"/>
                                        </p:tgtEl>
                                      </p:cBhvr>
                                    </p:animEffect>
                                    <p:set>
                                      <p:cBhvr>
                                        <p:cTn id="70"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6258"/>
                                        </p:tgtEl>
                                      </p:cBhvr>
                                    </p:animEffect>
                                    <p:set>
                                      <p:cBhvr>
                                        <p:cTn id="74"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00</a:t>
            </a:r>
          </a:p>
        </p:txBody>
      </p:sp>
      <p:pic>
        <p:nvPicPr>
          <p:cNvPr id="97285" name="Picture 15" descr="people008"/>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600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p:cNvSpPr txBox="1">
            <a:spLocks noChangeArrowheads="1"/>
          </p:cNvSpPr>
          <p:nvPr/>
        </p:nvSpPr>
        <p:spPr bwMode="auto">
          <a:xfrm>
            <a:off x="3048000" y="1295401"/>
            <a:ext cx="723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pPr>
            <a:r>
              <a:rPr lang="fr-FR" altLang="en-US" sz="2400" i="1"/>
              <a:t>Đối với một quốc gia, hoạt động kinh tế là :</a:t>
            </a:r>
            <a:endParaRPr lang="en-US" altLang="en-US" sz="2400" i="1"/>
          </a:p>
        </p:txBody>
      </p:sp>
      <p:sp>
        <p:nvSpPr>
          <p:cNvPr id="65541" name="AutoShape 5"/>
          <p:cNvSpPr>
            <a:spLocks noChangeArrowheads="1"/>
          </p:cNvSpPr>
          <p:nvPr/>
        </p:nvSpPr>
        <p:spPr bwMode="auto">
          <a:xfrm>
            <a:off x="6183314" y="3841750"/>
            <a:ext cx="4256087" cy="1339850"/>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vi-VN" altLang="en-US" sz="2300"/>
              <a:t>D. </a:t>
            </a:r>
            <a:r>
              <a:rPr lang="fr-FR" altLang="en-US" sz="2300"/>
              <a:t>Hoạt động </a:t>
            </a:r>
            <a:r>
              <a:rPr lang="vi-VN" altLang="en-US" sz="2300"/>
              <a:t>cơ bản, </a:t>
            </a:r>
            <a:endParaRPr lang="en-US" altLang="en-US" sz="2300"/>
          </a:p>
          <a:p>
            <a:pPr algn="ctr">
              <a:spcBef>
                <a:spcPct val="0"/>
              </a:spcBef>
              <a:buFontTx/>
              <a:buNone/>
            </a:pPr>
            <a:r>
              <a:rPr lang="vi-VN" altLang="en-US" sz="2300"/>
              <a:t>thường</a:t>
            </a:r>
            <a:r>
              <a:rPr lang="en-US" altLang="en-US" sz="2300"/>
              <a:t> </a:t>
            </a:r>
            <a:r>
              <a:rPr lang="vi-VN" altLang="en-US" sz="2300"/>
              <a:t>xuyên, gắn liền với</a:t>
            </a:r>
            <a:endParaRPr lang="en-US" altLang="en-US" sz="2300"/>
          </a:p>
          <a:p>
            <a:pPr algn="ctr">
              <a:spcBef>
                <a:spcPct val="0"/>
              </a:spcBef>
              <a:buFontTx/>
              <a:buNone/>
            </a:pPr>
            <a:r>
              <a:rPr lang="vi-VN" altLang="en-US" sz="2300"/>
              <a:t> sự</a:t>
            </a:r>
            <a:r>
              <a:rPr lang="en-US" altLang="en-US" sz="2300"/>
              <a:t> </a:t>
            </a:r>
            <a:r>
              <a:rPr lang="vi-VN" altLang="en-US" sz="2300"/>
              <a:t>tồn tại và phát triển</a:t>
            </a:r>
            <a:endParaRPr lang="en-US" altLang="en-US" sz="2300"/>
          </a:p>
        </p:txBody>
      </p:sp>
      <p:sp>
        <p:nvSpPr>
          <p:cNvPr id="10246" name="Text Box 16"/>
          <p:cNvSpPr txBox="1">
            <a:spLocks noChangeArrowheads="1"/>
          </p:cNvSpPr>
          <p:nvPr/>
        </p:nvSpPr>
        <p:spPr bwMode="auto">
          <a:xfrm>
            <a:off x="1725614" y="1371601"/>
            <a:ext cx="1273175" cy="39687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cs typeface="Times New Roman" panose="02020603050405020304" pitchFamily="18" charset="0"/>
              </a:rPr>
              <a:t>CÂU 05</a:t>
            </a:r>
          </a:p>
        </p:txBody>
      </p:sp>
      <p:sp>
        <p:nvSpPr>
          <p:cNvPr id="65545" name="AutoShape 9"/>
          <p:cNvSpPr>
            <a:spLocks noChangeArrowheads="1"/>
          </p:cNvSpPr>
          <p:nvPr/>
        </p:nvSpPr>
        <p:spPr bwMode="auto">
          <a:xfrm>
            <a:off x="1728788" y="3840164"/>
            <a:ext cx="4252912" cy="13414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vi-VN" altLang="en-US" sz="2300"/>
              <a:t>C. </a:t>
            </a:r>
            <a:r>
              <a:rPr lang="fr-FR" altLang="en-US" sz="2300"/>
              <a:t>Hoạt động quan trọng </a:t>
            </a:r>
            <a:endParaRPr lang="vi-VN" altLang="en-US" sz="2300"/>
          </a:p>
          <a:p>
            <a:pPr algn="ctr">
              <a:spcBef>
                <a:spcPct val="0"/>
              </a:spcBef>
              <a:buFontTx/>
              <a:buNone/>
            </a:pPr>
            <a:r>
              <a:rPr lang="fr-FR" altLang="en-US" sz="2300"/>
              <a:t>không thể thiếu được trong </a:t>
            </a:r>
            <a:endParaRPr lang="vi-VN" altLang="en-US" sz="2300"/>
          </a:p>
          <a:p>
            <a:pPr algn="ctr">
              <a:spcBef>
                <a:spcPct val="0"/>
              </a:spcBef>
              <a:buFontTx/>
              <a:buNone/>
            </a:pPr>
            <a:r>
              <a:rPr lang="fr-FR" altLang="en-US" sz="2300"/>
              <a:t>quá trình tồn tai</a:t>
            </a:r>
            <a:endParaRPr lang="vi-VN" altLang="en-US" sz="2300"/>
          </a:p>
        </p:txBody>
      </p:sp>
      <p:pic>
        <p:nvPicPr>
          <p:cNvPr id="97298" name="nhac rung chuong.mp3">
            <a:hlinkClick r:id="" action="ppaction://media"/>
          </p:cNvPr>
          <p:cNvPicPr>
            <a:picLocks noRot="1" noChangeAspect="1" noChangeArrowheads="1"/>
          </p:cNvPicPr>
          <p:nvPr>
            <a:audioFile r:link="rId1"/>
          </p:nvPr>
        </p:nvPicPr>
        <p:blipFill>
          <a:blip r:embed="rId8">
            <a:extLst>
              <a:ext uri="{28A0092B-C50C-407E-A947-70E740481C1C}">
                <a14:useLocalDpi xmlns:a14="http://schemas.microsoft.com/office/drawing/2010/main" val="0"/>
              </a:ext>
            </a:extLst>
          </a:blip>
          <a:srcRect/>
          <a:stretch>
            <a:fillRect/>
          </a:stretch>
        </p:blipFill>
        <p:spPr bwMode="auto">
          <a:xfrm>
            <a:off x="2286000" y="2286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Oval 19"/>
          <p:cNvSpPr>
            <a:spLocks noChangeArrowheads="1"/>
          </p:cNvSpPr>
          <p:nvPr/>
        </p:nvSpPr>
        <p:spPr bwMode="auto">
          <a:xfrm>
            <a:off x="61722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1</a:t>
            </a:r>
          </a:p>
        </p:txBody>
      </p:sp>
      <p:pic>
        <p:nvPicPr>
          <p:cNvPr id="10250" name="Picture 20" descr="ani32">
            <a:hlinkClick r:id="rId9" action="ppaction://hlinksldjump"/>
          </p:cNvPr>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flipH="1">
            <a:off x="9715500" y="60055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2</a:t>
            </a:r>
          </a:p>
        </p:txBody>
      </p:sp>
      <p:sp>
        <p:nvSpPr>
          <p:cNvPr id="97302" name="Oval 22"/>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3</a:t>
            </a:r>
          </a:p>
        </p:txBody>
      </p:sp>
      <p:sp>
        <p:nvSpPr>
          <p:cNvPr id="97303" name="Oval 23"/>
          <p:cNvSpPr>
            <a:spLocks noChangeArrowheads="1"/>
          </p:cNvSpPr>
          <p:nvPr/>
        </p:nvSpPr>
        <p:spPr bwMode="auto">
          <a:xfrm>
            <a:off x="61722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4</a:t>
            </a:r>
          </a:p>
        </p:txBody>
      </p:sp>
      <p:sp>
        <p:nvSpPr>
          <p:cNvPr id="97304" name="Oval 24"/>
          <p:cNvSpPr>
            <a:spLocks noChangeArrowheads="1"/>
          </p:cNvSpPr>
          <p:nvPr/>
        </p:nvSpPr>
        <p:spPr bwMode="auto">
          <a:xfrm>
            <a:off x="6172200" y="6148388"/>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5</a:t>
            </a:r>
          </a:p>
        </p:txBody>
      </p:sp>
      <p:sp>
        <p:nvSpPr>
          <p:cNvPr id="97305" name="Oval 25"/>
          <p:cNvSpPr>
            <a:spLocks noChangeArrowheads="1"/>
          </p:cNvSpPr>
          <p:nvPr/>
        </p:nvSpPr>
        <p:spPr bwMode="auto">
          <a:xfrm>
            <a:off x="6172200" y="61404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6</a:t>
            </a:r>
          </a:p>
        </p:txBody>
      </p:sp>
      <p:sp>
        <p:nvSpPr>
          <p:cNvPr id="97306" name="Oval 26"/>
          <p:cNvSpPr>
            <a:spLocks noChangeArrowheads="1"/>
          </p:cNvSpPr>
          <p:nvPr/>
        </p:nvSpPr>
        <p:spPr bwMode="auto">
          <a:xfrm>
            <a:off x="6172200" y="6153150"/>
            <a:ext cx="457200" cy="457200"/>
          </a:xfrm>
          <a:prstGeom prst="ellipse">
            <a:avLst/>
          </a:prstGeom>
          <a:solidFill>
            <a:srgbClr val="FF9900"/>
          </a:solidFill>
          <a:ln w="9525" algn="ctr">
            <a:solidFill>
              <a:srgbClr val="CC3300"/>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rgbClr val="FF0000"/>
                </a:solidFill>
              </a:rPr>
              <a:t>7</a:t>
            </a:r>
          </a:p>
        </p:txBody>
      </p:sp>
      <p:sp>
        <p:nvSpPr>
          <p:cNvPr id="97307" name="Text Box 27"/>
          <p:cNvSpPr txBox="1">
            <a:spLocks noChangeArrowheads="1"/>
          </p:cNvSpPr>
          <p:nvPr/>
        </p:nvSpPr>
        <p:spPr bwMode="auto">
          <a:xfrm>
            <a:off x="4800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b="1"/>
              <a:t>Times</a:t>
            </a:r>
          </a:p>
        </p:txBody>
      </p:sp>
      <p:sp>
        <p:nvSpPr>
          <p:cNvPr id="97308" name="Text Box 28"/>
          <p:cNvSpPr txBox="1">
            <a:spLocks noChangeArrowheads="1"/>
          </p:cNvSpPr>
          <p:nvPr/>
        </p:nvSpPr>
        <p:spPr bwMode="auto">
          <a:xfrm>
            <a:off x="5867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800" b="1"/>
          </a:p>
          <a:p>
            <a:pPr algn="ctr" eaLnBrk="1" hangingPunct="1">
              <a:spcBef>
                <a:spcPct val="50000"/>
              </a:spcBef>
              <a:buFontTx/>
              <a:buNone/>
            </a:pPr>
            <a:endParaRPr lang="en-US" altLang="en-US" sz="1800" b="1"/>
          </a:p>
        </p:txBody>
      </p:sp>
      <p:pic>
        <p:nvPicPr>
          <p:cNvPr id="10259" name="Picture 4" descr="33"/>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514600" y="1143001"/>
            <a:ext cx="69342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0" name="Text Box 69"/>
          <p:cNvSpPr txBox="1">
            <a:spLocks noChangeArrowheads="1"/>
          </p:cNvSpPr>
          <p:nvPr/>
        </p:nvSpPr>
        <p:spPr bwMode="auto">
          <a:xfrm>
            <a:off x="2184400" y="838201"/>
            <a:ext cx="797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1">
                <a:solidFill>
                  <a:srgbClr val="7030A0"/>
                </a:solidFill>
              </a:rPr>
              <a:t>RA SỨC HỌC TẬP, QUYẾT TÂM LUYỆN RÈN, XÂY DỰNG TỔ QUỐC, PHỤNG SỰ NHÂN DÂN</a:t>
            </a:r>
          </a:p>
        </p:txBody>
      </p:sp>
      <p:pic>
        <p:nvPicPr>
          <p:cNvPr id="31" name="Picture 70" descr="Logo Doan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1200" y="0"/>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1" descr="logoTDT-banquy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5000" y="123826"/>
            <a:ext cx="1219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9"/>
          <p:cNvSpPr>
            <a:spLocks noChangeArrowheads="1"/>
          </p:cNvSpPr>
          <p:nvPr/>
        </p:nvSpPr>
        <p:spPr bwMode="auto">
          <a:xfrm>
            <a:off x="6183313" y="2087564"/>
            <a:ext cx="4252912" cy="13414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vi-VN" altLang="en-US" sz="2300"/>
              <a:t>B. </a:t>
            </a:r>
            <a:r>
              <a:rPr lang="fr-FR" altLang="en-US" sz="2300"/>
              <a:t>Hoạt động cơ bản, </a:t>
            </a:r>
            <a:endParaRPr lang="vi-VN" altLang="en-US" sz="2300"/>
          </a:p>
          <a:p>
            <a:pPr algn="ctr">
              <a:spcBef>
                <a:spcPct val="0"/>
              </a:spcBef>
              <a:buFontTx/>
              <a:buNone/>
            </a:pPr>
            <a:r>
              <a:rPr lang="fr-FR" altLang="en-US" sz="2300"/>
              <a:t>thường xuyên, </a:t>
            </a:r>
            <a:r>
              <a:rPr lang="vi-VN" altLang="en-US" sz="2300"/>
              <a:t>quyết định tất </a:t>
            </a:r>
          </a:p>
          <a:p>
            <a:pPr algn="ctr">
              <a:spcBef>
                <a:spcPct val="0"/>
              </a:spcBef>
              <a:buFontTx/>
              <a:buNone/>
            </a:pPr>
            <a:r>
              <a:rPr lang="vi-VN" altLang="en-US" sz="2300"/>
              <a:t>cả mọi hoạt động khác</a:t>
            </a:r>
          </a:p>
        </p:txBody>
      </p:sp>
      <p:sp>
        <p:nvSpPr>
          <p:cNvPr id="28" name="AutoShape 9"/>
          <p:cNvSpPr>
            <a:spLocks noChangeArrowheads="1"/>
          </p:cNvSpPr>
          <p:nvPr/>
        </p:nvSpPr>
        <p:spPr bwMode="auto">
          <a:xfrm>
            <a:off x="1728788" y="2087564"/>
            <a:ext cx="4252912" cy="1341437"/>
          </a:xfrm>
          <a:prstGeom prst="flowChartTerminator">
            <a:avLst/>
          </a:prstGeom>
          <a:blipFill dpi="0" rotWithShape="1">
            <a:blip r:embed="rId7"/>
            <a:srcRect/>
            <a:tile tx="0" ty="0" sx="100000" sy="100000" flip="none" algn="tl"/>
          </a:blipFill>
          <a:ln w="9525">
            <a:solidFill>
              <a:srgbClr val="3366FF"/>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vi-VN" altLang="en-US" sz="2300"/>
              <a:t>A. </a:t>
            </a:r>
            <a:r>
              <a:rPr lang="fr-FR" altLang="en-US" sz="2300"/>
              <a:t>Hoạt động chủ yếu </a:t>
            </a:r>
            <a:r>
              <a:rPr lang="vi-VN" altLang="en-US" sz="2300"/>
              <a:t>làm </a:t>
            </a:r>
          </a:p>
          <a:p>
            <a:pPr algn="ctr">
              <a:spcBef>
                <a:spcPct val="0"/>
              </a:spcBef>
              <a:buFontTx/>
              <a:buNone/>
            </a:pPr>
            <a:r>
              <a:rPr lang="vi-VN" altLang="en-US" sz="2300"/>
              <a:t>cho quốc gia luôn luôn</a:t>
            </a:r>
            <a:r>
              <a:rPr lang="fr-FR" altLang="en-US" sz="2300"/>
              <a:t> tồn </a:t>
            </a:r>
            <a:endParaRPr lang="vi-VN" altLang="en-US" sz="2300"/>
          </a:p>
          <a:p>
            <a:pPr algn="ctr">
              <a:spcBef>
                <a:spcPct val="0"/>
              </a:spcBef>
              <a:buFontTx/>
              <a:buNone/>
            </a:pPr>
            <a:r>
              <a:rPr lang="fr-FR" altLang="en-US" sz="2300"/>
              <a:t>tại và phát triển</a:t>
            </a:r>
            <a:endParaRPr lang="vi-VN" altLang="en-US" sz="2300"/>
          </a:p>
        </p:txBody>
      </p:sp>
      <p:pic>
        <p:nvPicPr>
          <p:cNvPr id="10265" name="Picture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2051" y="228600"/>
            <a:ext cx="47863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40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240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400"/>
                            </p:stCondLst>
                            <p:childTnLst>
                              <p:par>
                                <p:cTn id="19" presetID="1" presetClass="entr" presetSubtype="0"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nodeType="afterGroup">
                            <p:stCondLst>
                              <p:cond delay="3400"/>
                            </p:stCondLst>
                            <p:childTnLst>
                              <p:par>
                                <p:cTn id="22" presetID="4" presetClass="entr" presetSubtype="32"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ox(out)">
                                      <p:cBhvr>
                                        <p:cTn id="24" dur="1000"/>
                                        <p:tgtEl>
                                          <p:spTgt spid="27"/>
                                        </p:tgtEl>
                                      </p:cBhvr>
                                    </p:animEffect>
                                  </p:childTnLst>
                                </p:cTn>
                              </p:par>
                            </p:childTnLst>
                          </p:cTn>
                        </p:par>
                        <p:par>
                          <p:cTn id="25" fill="hold" nodeType="afterGroup">
                            <p:stCondLst>
                              <p:cond delay="4400"/>
                            </p:stCondLst>
                            <p:childTnLst>
                              <p:par>
                                <p:cTn id="26" presetID="4" presetClass="entr" presetSubtype="32"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out)">
                                      <p:cBhvr>
                                        <p:cTn id="2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97285"/>
                    </p:tgtEl>
                  </p:cond>
                </p:stCondLst>
                <p:endSync evt="end" delay="0">
                  <p:rtn val="all"/>
                </p:endSync>
                <p:childTnLst>
                  <p:par>
                    <p:cTn id="30" fill="hold" nodeType="clickPar">
                      <p:stCondLst>
                        <p:cond delay="0"/>
                      </p:stCondLst>
                      <p:childTnLst>
                        <p:par>
                          <p:cTn id="31" fill="hold" nodeType="withGroup">
                            <p:stCondLst>
                              <p:cond delay="0"/>
                            </p:stCondLst>
                            <p:childTnLst>
                              <p:par>
                                <p:cTn id="32" presetID="22" presetClass="emph" presetSubtype="0" fill="hold" grpId="1" nodeType="clickEffect">
                                  <p:stCondLst>
                                    <p:cond delay="0"/>
                                  </p:stCondLst>
                                  <p:childTnLst>
                                    <p:animClr clrSpc="hsl" dir="cw">
                                      <p:cBhvr override="childStyle">
                                        <p:cTn id="33" dur="500" fill="hold"/>
                                        <p:tgtEl>
                                          <p:spTgt spid="65541"/>
                                        </p:tgtEl>
                                        <p:attrNameLst>
                                          <p:attrName>style.color</p:attrName>
                                        </p:attrNameLst>
                                      </p:cBhvr>
                                      <p:by>
                                        <p:hsl h="-7200000" s="0" l="0"/>
                                      </p:by>
                                    </p:animClr>
                                    <p:animClr clrSpc="hsl" dir="cw">
                                      <p:cBhvr>
                                        <p:cTn id="34" dur="500" fill="hold"/>
                                        <p:tgtEl>
                                          <p:spTgt spid="65541"/>
                                        </p:tgtEl>
                                        <p:attrNameLst>
                                          <p:attrName>fillcolor</p:attrName>
                                        </p:attrNameLst>
                                      </p:cBhvr>
                                      <p:by>
                                        <p:hsl h="-7200000" s="0" l="0"/>
                                      </p:by>
                                    </p:animClr>
                                    <p:animClr clrSpc="hsl" dir="cw">
                                      <p:cBhvr>
                                        <p:cTn id="35" dur="500" fill="hold"/>
                                        <p:tgtEl>
                                          <p:spTgt spid="65541"/>
                                        </p:tgtEl>
                                        <p:attrNameLst>
                                          <p:attrName>stroke.color</p:attrName>
                                        </p:attrNameLst>
                                      </p:cBhvr>
                                      <p:by>
                                        <p:hsl h="-7200000" s="0" l="0"/>
                                      </p:by>
                                    </p:animClr>
                                    <p:set>
                                      <p:cBhvr>
                                        <p:cTn id="36" dur="500" fill="hold"/>
                                        <p:tgtEl>
                                          <p:spTgt spid="65541"/>
                                        </p:tgtEl>
                                        <p:attrNameLst>
                                          <p:attrName>fill.type</p:attrName>
                                        </p:attrNameLst>
                                      </p:cBhvr>
                                      <p:to>
                                        <p:strVal val="solid"/>
                                      </p:to>
                                    </p:set>
                                  </p:childTnLst>
                                  <p:subTnLst>
                                    <p:audio>
                                      <p:cMediaNode>
                                        <p:cTn display="0" masterRel="sameClick">
                                          <p:stCondLst>
                                            <p:cond evt="begin" delay="0">
                                              <p:tn val="32"/>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audio>
              <p:cMediaNode>
                <p:cTn id="37" fill="hold" display="0">
                  <p:stCondLst>
                    <p:cond delay="indefinite"/>
                  </p:stCondLst>
                  <p:endCondLst>
                    <p:cond evt="onNext" delay="0">
                      <p:tgtEl>
                        <p:sldTgt/>
                      </p:tgtEl>
                    </p:cond>
                    <p:cond evt="onPrev" delay="0">
                      <p:tgtEl>
                        <p:sldTgt/>
                      </p:tgtEl>
                    </p:cond>
                    <p:cond evt="onStopAudio" delay="0">
                      <p:tgtEl>
                        <p:sldTgt/>
                      </p:tgtEl>
                    </p:cond>
                  </p:endCondLst>
                </p:cTn>
                <p:tgtEl>
                  <p:spTgt spid="97298"/>
                </p:tgtEl>
              </p:cMediaNode>
            </p:audio>
            <p:seq concurrent="1" nextAc="seek">
              <p:cTn id="38" restart="whenNotActive" fill="hold" evtFilter="cancelBubble" nodeType="interactiveSeq">
                <p:stCondLst>
                  <p:cond evt="onClick" delay="0">
                    <p:tgtEl>
                      <p:spTgt spid="97307"/>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7308"/>
                                        </p:tgtEl>
                                        <p:attrNameLst>
                                          <p:attrName>style.visibility</p:attrName>
                                        </p:attrNameLst>
                                      </p:cBhvr>
                                      <p:to>
                                        <p:strVal val="hidden"/>
                                      </p:to>
                                    </p:set>
                                  </p:childTnLst>
                                </p:cTn>
                              </p:par>
                            </p:childTnLst>
                          </p:cTn>
                        </p:par>
                        <p:par>
                          <p:cTn id="43" fill="hold" nodeType="afterGroup">
                            <p:stCondLst>
                              <p:cond delay="0"/>
                            </p:stCondLst>
                            <p:childTnLst>
                              <p:par>
                                <p:cTn id="44" presetID="4" presetClass="exit" presetSubtype="16" fill="hold" grpId="0" nodeType="afterEffect">
                                  <p:stCondLst>
                                    <p:cond delay="1000"/>
                                  </p:stCondLst>
                                  <p:childTnLst>
                                    <p:animEffect transition="out" filter="box(in)">
                                      <p:cBhvr>
                                        <p:cTn id="45" dur="500"/>
                                        <p:tgtEl>
                                          <p:spTgt spid="97306"/>
                                        </p:tgtEl>
                                      </p:cBhvr>
                                    </p:animEffect>
                                    <p:set>
                                      <p:cBhvr>
                                        <p:cTn id="46"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1500"/>
                            </p:stCondLst>
                            <p:childTnLst>
                              <p:par>
                                <p:cTn id="48" presetID="4" presetClass="exit" presetSubtype="16" fill="hold" grpId="0" nodeType="afterEffect">
                                  <p:stCondLst>
                                    <p:cond delay="1000"/>
                                  </p:stCondLst>
                                  <p:childTnLst>
                                    <p:animEffect transition="out" filter="box(in)">
                                      <p:cBhvr>
                                        <p:cTn id="49" dur="500"/>
                                        <p:tgtEl>
                                          <p:spTgt spid="97305"/>
                                        </p:tgtEl>
                                      </p:cBhvr>
                                    </p:animEffect>
                                    <p:set>
                                      <p:cBhvr>
                                        <p:cTn id="50"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3000"/>
                            </p:stCondLst>
                            <p:childTnLst>
                              <p:par>
                                <p:cTn id="52" presetID="4" presetClass="exit" presetSubtype="16" fill="hold" grpId="0" nodeType="afterEffect">
                                  <p:stCondLst>
                                    <p:cond delay="1000"/>
                                  </p:stCondLst>
                                  <p:childTnLst>
                                    <p:animEffect transition="out" filter="box(in)">
                                      <p:cBhvr>
                                        <p:cTn id="53" dur="500"/>
                                        <p:tgtEl>
                                          <p:spTgt spid="97304"/>
                                        </p:tgtEl>
                                      </p:cBhvr>
                                    </p:animEffect>
                                    <p:set>
                                      <p:cBhvr>
                                        <p:cTn id="54"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4500"/>
                            </p:stCondLst>
                            <p:childTnLst>
                              <p:par>
                                <p:cTn id="56" presetID="4" presetClass="exit" presetSubtype="16" fill="hold" grpId="0" nodeType="afterEffect">
                                  <p:stCondLst>
                                    <p:cond delay="1000"/>
                                  </p:stCondLst>
                                  <p:childTnLst>
                                    <p:animEffect transition="out" filter="box(in)">
                                      <p:cBhvr>
                                        <p:cTn id="57" dur="500"/>
                                        <p:tgtEl>
                                          <p:spTgt spid="97303"/>
                                        </p:tgtEl>
                                      </p:cBhvr>
                                    </p:animEffect>
                                    <p:set>
                                      <p:cBhvr>
                                        <p:cTn id="58"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6000"/>
                            </p:stCondLst>
                            <p:childTnLst>
                              <p:par>
                                <p:cTn id="60" presetID="4" presetClass="exit" presetSubtype="16" fill="hold" grpId="0" nodeType="afterEffect">
                                  <p:stCondLst>
                                    <p:cond delay="1000"/>
                                  </p:stCondLst>
                                  <p:childTnLst>
                                    <p:animEffect transition="out" filter="box(in)">
                                      <p:cBhvr>
                                        <p:cTn id="61" dur="500"/>
                                        <p:tgtEl>
                                          <p:spTgt spid="97302"/>
                                        </p:tgtEl>
                                      </p:cBhvr>
                                    </p:animEffect>
                                    <p:set>
                                      <p:cBhvr>
                                        <p:cTn id="62"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7500"/>
                            </p:stCondLst>
                            <p:childTnLst>
                              <p:par>
                                <p:cTn id="64" presetID="4" presetClass="exit" presetSubtype="16" fill="hold" grpId="0" nodeType="afterEffect">
                                  <p:stCondLst>
                                    <p:cond delay="1000"/>
                                  </p:stCondLst>
                                  <p:childTnLst>
                                    <p:animEffect transition="out" filter="box(in)">
                                      <p:cBhvr>
                                        <p:cTn id="65" dur="500"/>
                                        <p:tgtEl>
                                          <p:spTgt spid="97301"/>
                                        </p:tgtEl>
                                      </p:cBhvr>
                                    </p:animEffect>
                                    <p:set>
                                      <p:cBhvr>
                                        <p:cTn id="66"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9000"/>
                            </p:stCondLst>
                            <p:childTnLst>
                              <p:par>
                                <p:cTn id="68" presetID="4" presetClass="exit" presetSubtype="16" fill="hold" grpId="0" nodeType="afterEffect">
                                  <p:stCondLst>
                                    <p:cond delay="1000"/>
                                  </p:stCondLst>
                                  <p:childTnLst>
                                    <p:animEffect transition="out" filter="box(in)">
                                      <p:cBhvr>
                                        <p:cTn id="69" dur="500"/>
                                        <p:tgtEl>
                                          <p:spTgt spid="97299"/>
                                        </p:tgtEl>
                                      </p:cBhvr>
                                    </p:animEffect>
                                    <p:set>
                                      <p:cBhvr>
                                        <p:cTn id="70"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4" name="beep.wav"/>
                                        </p:tgtEl>
                                      </p:cMediaNode>
                                    </p:audio>
                                  </p:subTnLst>
                                </p:cTn>
                              </p:par>
                            </p:childTnLst>
                          </p:cTn>
                        </p:par>
                        <p:par>
                          <p:cTn id="71" fill="hold" nodeType="afterGroup">
                            <p:stCondLst>
                              <p:cond delay="10500"/>
                            </p:stCondLst>
                            <p:childTnLst>
                              <p:par>
                                <p:cTn id="72" presetID="4" presetClass="exit" presetSubtype="16" fill="hold" grpId="0" nodeType="afterEffect">
                                  <p:stCondLst>
                                    <p:cond delay="500"/>
                                  </p:stCondLst>
                                  <p:childTnLst>
                                    <p:animEffect transition="out" filter="box(in)">
                                      <p:cBhvr>
                                        <p:cTn id="73" dur="500"/>
                                        <p:tgtEl>
                                          <p:spTgt spid="97282"/>
                                        </p:tgtEl>
                                      </p:cBhvr>
                                    </p:animEffect>
                                    <p:set>
                                      <p:cBhvr>
                                        <p:cTn id="74"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72"/>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4066</TotalTime>
  <Words>9293</Words>
  <Application>Microsoft Office PowerPoint</Application>
  <PresentationFormat>Widescreen</PresentationFormat>
  <Paragraphs>1732</Paragraphs>
  <Slides>79</Slides>
  <Notes>0</Notes>
  <HiddenSlides>0</HiddenSlides>
  <MMClips>79</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79</vt:i4>
      </vt:variant>
    </vt:vector>
  </HeadingPairs>
  <TitlesOfParts>
    <vt:vector size="82" baseType="lpstr">
      <vt:lpstr>Arial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84918506439</cp:lastModifiedBy>
  <cp:revision>546</cp:revision>
  <dcterms:created xsi:type="dcterms:W3CDTF">2009-03-12T15:37:18Z</dcterms:created>
  <dcterms:modified xsi:type="dcterms:W3CDTF">2022-02-17T01:54:16Z</dcterms:modified>
</cp:coreProperties>
</file>