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10" r:id="rId3"/>
    <p:sldId id="309" r:id="rId4"/>
    <p:sldId id="377" r:id="rId5"/>
    <p:sldId id="311" r:id="rId6"/>
    <p:sldId id="357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56" r:id="rId20"/>
    <p:sldId id="328" r:id="rId21"/>
    <p:sldId id="358" r:id="rId22"/>
    <p:sldId id="359" r:id="rId23"/>
    <p:sldId id="362" r:id="rId24"/>
    <p:sldId id="364" r:id="rId25"/>
    <p:sldId id="363" r:id="rId26"/>
    <p:sldId id="360" r:id="rId27"/>
    <p:sldId id="376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</p:sldIdLst>
  <p:sldSz cx="12192000" cy="6858000"/>
  <p:notesSz cx="6858000" cy="9144000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99"/>
    <a:srgbClr val="FFCC66"/>
    <a:srgbClr val="FF9966"/>
    <a:srgbClr val="CC3300"/>
    <a:srgbClr val="FFFFFF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8451" autoAdjust="0"/>
  </p:normalViewPr>
  <p:slideViewPr>
    <p:cSldViewPr>
      <p:cViewPr varScale="1">
        <p:scale>
          <a:sx n="63" d="100"/>
          <a:sy n="63" d="100"/>
        </p:scale>
        <p:origin x="75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30E6D-F4C8-4FEE-BFA2-E656D8C92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7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58D29-052C-49C6-AD45-1D77332C5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8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87236-BE3E-44DE-8AC6-D8A87A362E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7653F-CDAF-4B35-BD51-B4AE0474D7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8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71001-E479-4A8F-953A-D844028FC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EE139-BFC7-434D-A379-C39DFF163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0C193-1A37-48B0-967D-B8F935439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43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79B1D-703C-4DBC-9ABC-F8814B76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9A643-2CB4-4B90-9E9D-C33A2F1DF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0A5E4-A456-4FD9-B5E5-3AD717901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EE665-5419-4E96-996D-BF8E47D51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9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3EE579F-3D24-40EC-9C58-A44AD423A0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8.wmf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slide" Target="slide6.xml"/><Relationship Id="rId12" Type="http://schemas.openxmlformats.org/officeDocument/2006/relationships/slide" Target="slide5.xml"/><Relationship Id="rId17" Type="http://schemas.openxmlformats.org/officeDocument/2006/relationships/image" Target="../media/image11.jpeg"/><Relationship Id="rId2" Type="http://schemas.openxmlformats.org/officeDocument/2006/relationships/audio" Target="file:///E:\b&#224;i%20&#244;n%20+%20nh&#7841;c\nh&#7841;c%20bai%20hoc\&#431;&#7899;c%20M&#417;%20Ng&#432;&#7901;i%20Chi&#7871;n%20S&#297;.mp3" TargetMode="External"/><Relationship Id="rId16" Type="http://schemas.openxmlformats.org/officeDocument/2006/relationships/slide" Target="slide2.xml"/><Relationship Id="rId1" Type="http://schemas.openxmlformats.org/officeDocument/2006/relationships/audio" Target="file:///C:\Users\NamHV\Desktop\rung%20chuong%20vang%202014\rung%20chuong%20vang%202014\Rung%20Chu&#244;ng%20V&#224;ng.mp3" TargetMode="External"/><Relationship Id="rId6" Type="http://schemas.openxmlformats.org/officeDocument/2006/relationships/image" Target="../media/image3.gif"/><Relationship Id="rId11" Type="http://schemas.openxmlformats.org/officeDocument/2006/relationships/image" Target="../media/image7.gif"/><Relationship Id="rId5" Type="http://schemas.openxmlformats.org/officeDocument/2006/relationships/image" Target="../media/image2.gif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3.jpeg"/><Relationship Id="rId4" Type="http://schemas.openxmlformats.org/officeDocument/2006/relationships/image" Target="../media/image1.gif"/><Relationship Id="rId9" Type="http://schemas.openxmlformats.org/officeDocument/2006/relationships/image" Target="../media/image5.gif"/><Relationship Id="rId14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3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7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8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9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b&#224;i%20&#244;n%20+%20nh&#7841;c\nh&#7841;c%20bai%20hoc\dau%20chan%20tinh%20nguyen%20mua%20he%20xanh.mp4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gif"/><Relationship Id="rId9" Type="http://schemas.openxmlformats.org/officeDocument/2006/relationships/image" Target="../media/image19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40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16.png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35.xml"/><Relationship Id="rId18" Type="http://schemas.openxmlformats.org/officeDocument/2006/relationships/slide" Target="slide11.xml"/><Relationship Id="rId26" Type="http://schemas.openxmlformats.org/officeDocument/2006/relationships/slide" Target="slide19.xml"/><Relationship Id="rId39" Type="http://schemas.openxmlformats.org/officeDocument/2006/relationships/slide" Target="slide27.xml"/><Relationship Id="rId21" Type="http://schemas.openxmlformats.org/officeDocument/2006/relationships/slide" Target="slide16.xml"/><Relationship Id="rId34" Type="http://schemas.openxmlformats.org/officeDocument/2006/relationships/slide" Target="slide21.xml"/><Relationship Id="rId7" Type="http://schemas.openxmlformats.org/officeDocument/2006/relationships/slide" Target="slide29.xml"/><Relationship Id="rId12" Type="http://schemas.openxmlformats.org/officeDocument/2006/relationships/slide" Target="slide34.xml"/><Relationship Id="rId17" Type="http://schemas.openxmlformats.org/officeDocument/2006/relationships/image" Target="../media/image23.jpeg"/><Relationship Id="rId25" Type="http://schemas.openxmlformats.org/officeDocument/2006/relationships/slide" Target="slide18.xml"/><Relationship Id="rId33" Type="http://schemas.openxmlformats.org/officeDocument/2006/relationships/slide" Target="slide8.xml"/><Relationship Id="rId38" Type="http://schemas.openxmlformats.org/officeDocument/2006/relationships/slide" Target="slide26.xml"/><Relationship Id="rId2" Type="http://schemas.openxmlformats.org/officeDocument/2006/relationships/audio" Target="../media/audio1.wav"/><Relationship Id="rId16" Type="http://schemas.openxmlformats.org/officeDocument/2006/relationships/slide" Target="slide38.xml"/><Relationship Id="rId20" Type="http://schemas.openxmlformats.org/officeDocument/2006/relationships/slide" Target="slide1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11" Type="http://schemas.openxmlformats.org/officeDocument/2006/relationships/slide" Target="slide33.xml"/><Relationship Id="rId24" Type="http://schemas.openxmlformats.org/officeDocument/2006/relationships/slide" Target="slide17.xml"/><Relationship Id="rId32" Type="http://schemas.openxmlformats.org/officeDocument/2006/relationships/slide" Target="slide9.xml"/><Relationship Id="rId37" Type="http://schemas.openxmlformats.org/officeDocument/2006/relationships/slide" Target="slide25.xml"/><Relationship Id="rId40" Type="http://schemas.openxmlformats.org/officeDocument/2006/relationships/slide" Target="slide28.xml"/><Relationship Id="rId5" Type="http://schemas.openxmlformats.org/officeDocument/2006/relationships/image" Target="../media/image22.jpeg"/><Relationship Id="rId15" Type="http://schemas.openxmlformats.org/officeDocument/2006/relationships/slide" Target="slide37.xml"/><Relationship Id="rId23" Type="http://schemas.openxmlformats.org/officeDocument/2006/relationships/slide" Target="slide14.xml"/><Relationship Id="rId28" Type="http://schemas.openxmlformats.org/officeDocument/2006/relationships/slide" Target="slide5.xml"/><Relationship Id="rId36" Type="http://schemas.openxmlformats.org/officeDocument/2006/relationships/slide" Target="slide24.xml"/><Relationship Id="rId10" Type="http://schemas.openxmlformats.org/officeDocument/2006/relationships/slide" Target="slide32.xml"/><Relationship Id="rId19" Type="http://schemas.openxmlformats.org/officeDocument/2006/relationships/slide" Target="slide12.xml"/><Relationship Id="rId31" Type="http://schemas.openxmlformats.org/officeDocument/2006/relationships/slide" Target="slide10.xml"/><Relationship Id="rId4" Type="http://schemas.openxmlformats.org/officeDocument/2006/relationships/image" Target="../media/image16.png"/><Relationship Id="rId9" Type="http://schemas.openxmlformats.org/officeDocument/2006/relationships/slide" Target="slide31.xml"/><Relationship Id="rId14" Type="http://schemas.openxmlformats.org/officeDocument/2006/relationships/slide" Target="slide36.xml"/><Relationship Id="rId22" Type="http://schemas.openxmlformats.org/officeDocument/2006/relationships/slide" Target="slide15.xml"/><Relationship Id="rId27" Type="http://schemas.openxmlformats.org/officeDocument/2006/relationships/slide" Target="slide20.xml"/><Relationship Id="rId30" Type="http://schemas.openxmlformats.org/officeDocument/2006/relationships/slide" Target="slide7.xml"/><Relationship Id="rId35" Type="http://schemas.openxmlformats.org/officeDocument/2006/relationships/slide" Target="slide22.xml"/><Relationship Id="rId8" Type="http://schemas.openxmlformats.org/officeDocument/2006/relationships/slide" Target="slide30.xml"/><Relationship Id="rId3" Type="http://schemas.openxmlformats.org/officeDocument/2006/relationships/image" Target="../media/image21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4.xml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54.xml"/><Relationship Id="rId18" Type="http://schemas.openxmlformats.org/officeDocument/2006/relationships/slide" Target="slide43.xml"/><Relationship Id="rId26" Type="http://schemas.openxmlformats.org/officeDocument/2006/relationships/slide" Target="slide59.xml"/><Relationship Id="rId39" Type="http://schemas.openxmlformats.org/officeDocument/2006/relationships/slide" Target="slide72.xml"/><Relationship Id="rId21" Type="http://schemas.openxmlformats.org/officeDocument/2006/relationships/image" Target="../media/image22.jpeg"/><Relationship Id="rId34" Type="http://schemas.openxmlformats.org/officeDocument/2006/relationships/slide" Target="slide67.xml"/><Relationship Id="rId42" Type="http://schemas.openxmlformats.org/officeDocument/2006/relationships/slide" Target="slide34.xml"/><Relationship Id="rId7" Type="http://schemas.openxmlformats.org/officeDocument/2006/relationships/slide" Target="slide50.xml"/><Relationship Id="rId2" Type="http://schemas.openxmlformats.org/officeDocument/2006/relationships/audio" Target="../media/audio1.wav"/><Relationship Id="rId16" Type="http://schemas.openxmlformats.org/officeDocument/2006/relationships/slide" Target="slide41.xml"/><Relationship Id="rId20" Type="http://schemas.openxmlformats.org/officeDocument/2006/relationships/image" Target="../media/image16.png"/><Relationship Id="rId29" Type="http://schemas.openxmlformats.org/officeDocument/2006/relationships/slide" Target="slide62.xml"/><Relationship Id="rId41" Type="http://schemas.openxmlformats.org/officeDocument/2006/relationships/slide" Target="slide7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11" Type="http://schemas.openxmlformats.org/officeDocument/2006/relationships/slide" Target="slide52.xml"/><Relationship Id="rId24" Type="http://schemas.openxmlformats.org/officeDocument/2006/relationships/slide" Target="slide57.xml"/><Relationship Id="rId32" Type="http://schemas.openxmlformats.org/officeDocument/2006/relationships/slide" Target="slide65.xml"/><Relationship Id="rId37" Type="http://schemas.openxmlformats.org/officeDocument/2006/relationships/slide" Target="slide70.xml"/><Relationship Id="rId40" Type="http://schemas.openxmlformats.org/officeDocument/2006/relationships/slide" Target="slide73.xml"/><Relationship Id="rId5" Type="http://schemas.openxmlformats.org/officeDocument/2006/relationships/slide" Target="slide46.xml"/><Relationship Id="rId15" Type="http://schemas.openxmlformats.org/officeDocument/2006/relationships/slide" Target="slide40.xml"/><Relationship Id="rId23" Type="http://schemas.openxmlformats.org/officeDocument/2006/relationships/slide" Target="slide56.xml"/><Relationship Id="rId28" Type="http://schemas.openxmlformats.org/officeDocument/2006/relationships/slide" Target="slide61.xml"/><Relationship Id="rId36" Type="http://schemas.openxmlformats.org/officeDocument/2006/relationships/slide" Target="slide69.xml"/><Relationship Id="rId10" Type="http://schemas.openxmlformats.org/officeDocument/2006/relationships/slide" Target="slide51.xml"/><Relationship Id="rId19" Type="http://schemas.openxmlformats.org/officeDocument/2006/relationships/slide" Target="slide42.xml"/><Relationship Id="rId31" Type="http://schemas.openxmlformats.org/officeDocument/2006/relationships/slide" Target="slide64.xml"/><Relationship Id="rId4" Type="http://schemas.openxmlformats.org/officeDocument/2006/relationships/slide" Target="slide45.xml"/><Relationship Id="rId9" Type="http://schemas.openxmlformats.org/officeDocument/2006/relationships/slide" Target="slide48.xml"/><Relationship Id="rId14" Type="http://schemas.openxmlformats.org/officeDocument/2006/relationships/slide" Target="slide39.xml"/><Relationship Id="rId22" Type="http://schemas.openxmlformats.org/officeDocument/2006/relationships/slide" Target="slide55.xml"/><Relationship Id="rId27" Type="http://schemas.openxmlformats.org/officeDocument/2006/relationships/slide" Target="slide60.xml"/><Relationship Id="rId30" Type="http://schemas.openxmlformats.org/officeDocument/2006/relationships/slide" Target="slide63.xml"/><Relationship Id="rId35" Type="http://schemas.openxmlformats.org/officeDocument/2006/relationships/slide" Target="slide68.xml"/><Relationship Id="rId43" Type="http://schemas.openxmlformats.org/officeDocument/2006/relationships/image" Target="../media/image23.jpeg"/><Relationship Id="rId8" Type="http://schemas.openxmlformats.org/officeDocument/2006/relationships/slide" Target="slide49.xml"/><Relationship Id="rId3" Type="http://schemas.openxmlformats.org/officeDocument/2006/relationships/image" Target="../media/image21.gif"/><Relationship Id="rId12" Type="http://schemas.openxmlformats.org/officeDocument/2006/relationships/slide" Target="slide53.xml"/><Relationship Id="rId17" Type="http://schemas.openxmlformats.org/officeDocument/2006/relationships/slide" Target="slide44.xml"/><Relationship Id="rId25" Type="http://schemas.openxmlformats.org/officeDocument/2006/relationships/slide" Target="slide58.xml"/><Relationship Id="rId33" Type="http://schemas.openxmlformats.org/officeDocument/2006/relationships/slide" Target="slide66.xml"/><Relationship Id="rId38" Type="http://schemas.openxmlformats.org/officeDocument/2006/relationships/slide" Target="slide7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3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7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8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9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40.jpeg"/><Relationship Id="rId5" Type="http://schemas.openxmlformats.org/officeDocument/2006/relationships/audio" Target="../media/audio4.wav"/><Relationship Id="rId10" Type="http://schemas.openxmlformats.org/officeDocument/2006/relationships/image" Target="../media/image16.png"/><Relationship Id="rId4" Type="http://schemas.openxmlformats.org/officeDocument/2006/relationships/audio" Target="../media/audio3.wav"/><Relationship Id="rId9" Type="http://schemas.openxmlformats.org/officeDocument/2006/relationships/image" Target="../media/image21.gif"/><Relationship Id="rId14" Type="http://schemas.openxmlformats.org/officeDocument/2006/relationships/image" Target="../media/image14.gi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5" Type="http://schemas.openxmlformats.org/officeDocument/2006/relationships/slide" Target="slide4.xml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jpe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D\b&#224;i%20&#244;n%20+%20nh&#7841;c\nh&#7841;c%20bai%20hoc\LOI%20BAC%20DAN.mp4" TargetMode="Externa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jpeg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NamHV\Desktop\rung%20chuong%20vang%202014\rung%20chuong%20vang%202014\nhac%20rung%20chuong.mp3" TargetMode="External"/><Relationship Id="rId6" Type="http://schemas.openxmlformats.org/officeDocument/2006/relationships/image" Target="../media/image24.gif"/><Relationship Id="rId11" Type="http://schemas.openxmlformats.org/officeDocument/2006/relationships/image" Target="../media/image21.gif"/><Relationship Id="rId5" Type="http://schemas.openxmlformats.org/officeDocument/2006/relationships/audio" Target="../media/audio4.wav"/><Relationship Id="rId10" Type="http://schemas.openxmlformats.org/officeDocument/2006/relationships/image" Target="../media/image14.gif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828800" y="1524000"/>
            <a:ext cx="8534400" cy="5245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2051" name="Picture 4" descr="4408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705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463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3467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 descr="boo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054600"/>
            <a:ext cx="121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7" descr="email001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383214"/>
            <a:ext cx="1016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8" descr="et5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130800"/>
            <a:ext cx="579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6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7" descr="273fs7845d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57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8" descr="273fs7845d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676400"/>
            <a:ext cx="857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oup 19"/>
          <p:cNvGrpSpPr>
            <a:grpSpLocks/>
          </p:cNvGrpSpPr>
          <p:nvPr/>
        </p:nvGrpSpPr>
        <p:grpSpPr bwMode="auto">
          <a:xfrm>
            <a:off x="2743201" y="1371600"/>
            <a:ext cx="1597025" cy="1600200"/>
            <a:chOff x="0" y="120"/>
            <a:chExt cx="1006" cy="936"/>
          </a:xfrm>
        </p:grpSpPr>
        <p:pic>
          <p:nvPicPr>
            <p:cNvPr id="2067" name="Picture 20" descr="BOOKQUIL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"/>
              <a:ext cx="55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21" descr="TORCH"/>
            <p:cNvPicPr>
              <a:picLocks noChangeAspect="1" noChangeArrowheads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0"/>
              <a:ext cx="574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414" name="Rung Chuông Và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8674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5" name="AutoShape 23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97500" y="42672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Luật chơi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28876" y="3048001"/>
            <a:ext cx="740092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charset="0"/>
              </a:rPr>
              <a:t>GIÁO DỤC QUỐC PHÒNG - AN NINH</a:t>
            </a:r>
          </a:p>
        </p:txBody>
      </p:sp>
      <p:pic>
        <p:nvPicPr>
          <p:cNvPr id="2063" name="Picture 1" descr="logoTDT-banquy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15668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001246" y="2111515"/>
            <a:ext cx="514275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SINH VIÊN VUI HỌC </a:t>
            </a:r>
          </a:p>
        </p:txBody>
      </p:sp>
      <p:pic>
        <p:nvPicPr>
          <p:cNvPr id="3" name="Ước Mơ Người Chiến Sĩ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0102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24200" y="193675"/>
            <a:ext cx="6324600" cy="706438"/>
          </a:xfrm>
          <a:prstGeom prst="rect">
            <a:avLst/>
          </a:prstGeom>
          <a:blipFill>
            <a:blip r:embed="rId19"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TÔN ĐỨC THẮNG</a:t>
            </a:r>
          </a:p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 GIÁO DỤC QUỐC PHÒNG – AN NINH</a:t>
            </a:r>
            <a:endParaRPr lang="en-US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4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41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9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4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27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94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6750" y="1371601"/>
            <a:ext cx="6661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Dân quân tự vệ đặt dưới sự chỉ đạo, chỉ huy thống nhất của:</a:t>
            </a:r>
            <a:endParaRPr lang="vi-VN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6588" y="4192588"/>
            <a:ext cx="3924300" cy="10668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62700" y="2628900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Ủy</a:t>
            </a:r>
            <a:r>
              <a:rPr lang="en-US" sz="2400" dirty="0">
                <a:solidFill>
                  <a:schemeClr val="tx1"/>
                </a:solidFill>
              </a:rPr>
              <a:t> ban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endParaRPr lang="vi-VN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1752600" y="1584326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06</a:t>
            </a:r>
          </a:p>
        </p:txBody>
      </p:sp>
      <p:pic>
        <p:nvPicPr>
          <p:cNvPr id="98322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6400800" y="6030914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27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6400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6400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6400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4953000" y="611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6096000" y="57737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128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447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62700" y="4192588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Hội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đồng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endParaRPr lang="vi-V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vi-VN" sz="2400" dirty="0">
              <a:solidFill>
                <a:schemeClr val="tx1"/>
              </a:solidFill>
            </a:endParaRPr>
          </a:p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6588" y="2628900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chỉ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endParaRPr lang="vi-VN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90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3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/>
          <p:cNvSpPr>
            <a:spLocks noChangeArrowheads="1"/>
          </p:cNvSpPr>
          <p:nvPr/>
        </p:nvSpPr>
        <p:spPr bwMode="auto">
          <a:xfrm>
            <a:off x="6470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70288" y="1447801"/>
            <a:ext cx="5726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 Dân quân tự vệ đặt dưới sự quản lý, điều hành của:</a:t>
            </a:r>
            <a:endParaRPr lang="vi-VN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78575" y="4114800"/>
            <a:ext cx="3663950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vi-VN" sz="2400" dirty="0">
                <a:latin typeface="+mn-lt"/>
                <a:cs typeface="Times New Roman" pitchFamily="18" charset="0"/>
              </a:rPr>
              <a:t>D.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ủy</a:t>
            </a:r>
            <a:r>
              <a:rPr lang="en-US" sz="2400" dirty="0">
                <a:latin typeface="Arial" charset="0"/>
              </a:rPr>
              <a:t> ban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78575" y="2590800"/>
            <a:ext cx="3663950" cy="11430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 B.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endParaRPr lang="en-US" altLang="en-US" sz="28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1992314" y="16002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07</a:t>
            </a:r>
          </a:p>
        </p:txBody>
      </p:sp>
      <p:pic>
        <p:nvPicPr>
          <p:cNvPr id="9934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6470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298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/>
          <p:cNvSpPr>
            <a:spLocks noChangeArrowheads="1"/>
          </p:cNvSpPr>
          <p:nvPr/>
        </p:nvSpPr>
        <p:spPr bwMode="auto">
          <a:xfrm>
            <a:off x="6470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>
            <a:off x="6477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6470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/>
          <p:cNvSpPr>
            <a:spLocks noChangeArrowheads="1"/>
          </p:cNvSpPr>
          <p:nvPr/>
        </p:nvSpPr>
        <p:spPr bwMode="auto">
          <a:xfrm>
            <a:off x="6486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/>
          <p:cNvSpPr>
            <a:spLocks noChangeArrowheads="1"/>
          </p:cNvSpPr>
          <p:nvPr/>
        </p:nvSpPr>
        <p:spPr bwMode="auto">
          <a:xfrm>
            <a:off x="6497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6470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626268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378575" y="5951539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2307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8" name="Text Box 69"/>
          <p:cNvSpPr txBox="1">
            <a:spLocks noChangeArrowheads="1"/>
          </p:cNvSpPr>
          <p:nvPr/>
        </p:nvSpPr>
        <p:spPr bwMode="auto">
          <a:xfrm>
            <a:off x="2133600" y="990601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0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27238" y="2590800"/>
            <a:ext cx="3687762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 A.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phủ</a:t>
            </a:r>
            <a:r>
              <a:rPr lang="en-US" sz="2400" dirty="0">
                <a:latin typeface="Arial" charset="0"/>
              </a:rPr>
              <a:t> 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27238" y="4191000"/>
            <a:ext cx="3687762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Đảng ủy và Ủy ban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nhân dân các cấp</a:t>
            </a:r>
            <a:endParaRPr lang="vi-VN" altLang="en-US" sz="2400" b="1"/>
          </a:p>
        </p:txBody>
      </p:sp>
      <p:pic>
        <p:nvPicPr>
          <p:cNvPr id="12313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34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/>
          <p:cNvSpPr>
            <a:spLocks noChangeArrowheads="1"/>
          </p:cNvSpPr>
          <p:nvPr/>
        </p:nvSpPr>
        <p:spPr bwMode="auto">
          <a:xfrm>
            <a:off x="6332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657600" y="1531938"/>
            <a:ext cx="53546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Thành phần của dân quân tự vệ gồm 2 lực lượng: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590800"/>
            <a:ext cx="3911600" cy="1271588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cốt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rãi</a:t>
            </a:r>
            <a:endParaRPr lang="en-US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318" name="Text Box 16"/>
          <p:cNvSpPr txBox="1">
            <a:spLocks noChangeArrowheads="1"/>
          </p:cNvSpPr>
          <p:nvPr/>
        </p:nvSpPr>
        <p:spPr bwMode="auto">
          <a:xfrm>
            <a:off x="1828800" y="1670051"/>
            <a:ext cx="13716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08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1905000" y="2590800"/>
            <a:ext cx="4076700" cy="1271588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rãi</a:t>
            </a:r>
            <a:endParaRPr lang="vi-VN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037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1" name="Oval 19"/>
          <p:cNvSpPr>
            <a:spLocks noChangeArrowheads="1"/>
          </p:cNvSpPr>
          <p:nvPr/>
        </p:nvSpPr>
        <p:spPr bwMode="auto">
          <a:xfrm>
            <a:off x="6332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322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6332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/>
          <p:cNvSpPr>
            <a:spLocks noChangeArrowheads="1"/>
          </p:cNvSpPr>
          <p:nvPr/>
        </p:nvSpPr>
        <p:spPr bwMode="auto">
          <a:xfrm>
            <a:off x="6332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/>
          <p:cNvSpPr>
            <a:spLocks noChangeArrowheads="1"/>
          </p:cNvSpPr>
          <p:nvPr/>
        </p:nvSpPr>
        <p:spPr bwMode="auto">
          <a:xfrm>
            <a:off x="6324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6324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6332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6324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029200" y="6186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113463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3331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3716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Text Box 69"/>
          <p:cNvSpPr txBox="1">
            <a:spLocks noChangeArrowheads="1"/>
          </p:cNvSpPr>
          <p:nvPr/>
        </p:nvSpPr>
        <p:spPr bwMode="auto">
          <a:xfrm>
            <a:off x="2057400" y="10668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447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1905000" y="4191000"/>
            <a:ext cx="4076700" cy="12954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fr-FR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dirty="0" err="1">
                <a:solidFill>
                  <a:schemeClr val="tx1"/>
                </a:solidFill>
              </a:rPr>
              <a:t>ninh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6248400" y="4191000"/>
            <a:ext cx="3911600" cy="12954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endParaRPr lang="vi-VN" sz="2400" dirty="0">
              <a:solidFill>
                <a:schemeClr val="tx1"/>
              </a:solidFill>
            </a:endParaRPr>
          </a:p>
        </p:txBody>
      </p:sp>
      <p:pic>
        <p:nvPicPr>
          <p:cNvPr id="13337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37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/>
          <p:cNvSpPr>
            <a:spLocks noChangeArrowheads="1"/>
          </p:cNvSpPr>
          <p:nvPr/>
        </p:nvSpPr>
        <p:spPr bwMode="auto">
          <a:xfrm>
            <a:off x="6362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32164" y="1447801"/>
            <a:ext cx="6827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Đối tượng giáo dục chính trị, huấn luyện quân sự trong lực lượng dân quân tự vệ là:</a:t>
            </a:r>
            <a:endParaRPr lang="vi-VN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22438" y="2514600"/>
            <a:ext cx="414496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A. </a:t>
            </a:r>
            <a:r>
              <a:rPr lang="en-US" altLang="en-US" sz="2400"/>
              <a:t>Toàn thể cán bộ, chiến sĩ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dân quân tự vệ</a:t>
            </a:r>
            <a:endParaRPr lang="en-US" altLang="en-US" sz="2300"/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1752600" y="1524001"/>
            <a:ext cx="1219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09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210300" y="4114800"/>
            <a:ext cx="42291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D.</a:t>
            </a:r>
            <a:r>
              <a:rPr lang="en-US" altLang="en-US" sz="2400"/>
              <a:t> Toàn thể cán bộ, đảng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viên dân quân tự vệ</a:t>
            </a:r>
            <a:endParaRPr lang="en-US" altLang="en-US" sz="2300"/>
          </a:p>
        </p:txBody>
      </p:sp>
      <p:pic>
        <p:nvPicPr>
          <p:cNvPr id="10139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6362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346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6362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6362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/>
          <p:cNvSpPr>
            <a:spLocks noChangeArrowheads="1"/>
          </p:cNvSpPr>
          <p:nvPr/>
        </p:nvSpPr>
        <p:spPr bwMode="auto">
          <a:xfrm>
            <a:off x="6362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6357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/>
          <p:cNvSpPr>
            <a:spLocks noChangeArrowheads="1"/>
          </p:cNvSpPr>
          <p:nvPr/>
        </p:nvSpPr>
        <p:spPr bwMode="auto">
          <a:xfrm>
            <a:off x="6362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6362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156325" y="5792789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4355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248400" y="2514600"/>
            <a:ext cx="41529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B. </a:t>
            </a:r>
            <a:r>
              <a:rPr lang="en-US" altLang="en-US" sz="2400"/>
              <a:t>Toàn thể cán bộ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dân quân tự vệ</a:t>
            </a:r>
            <a:endParaRPr lang="vi-VN" altLang="en-US" sz="2400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1722438" y="4114800"/>
            <a:ext cx="414496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C. Toàn thể chiến sĩ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dân quân tự vệ</a:t>
            </a:r>
            <a:endParaRPr lang="en-US" altLang="en-US" sz="2300"/>
          </a:p>
        </p:txBody>
      </p:sp>
      <p:pic>
        <p:nvPicPr>
          <p:cNvPr id="1436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5576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39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524001"/>
            <a:ext cx="739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Nói đến vị trí vai trò, thì dân quân tự vệ là lực lượng:</a:t>
            </a:r>
            <a:endParaRPr lang="vi-VN" altLang="en-US" sz="23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038600"/>
            <a:ext cx="4114800" cy="1600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cốt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trào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đánh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giặc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tranh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367" name="Text Box 16"/>
          <p:cNvSpPr txBox="1">
            <a:spLocks noChangeArrowheads="1"/>
          </p:cNvSpPr>
          <p:nvPr/>
        </p:nvSpPr>
        <p:spPr bwMode="auto">
          <a:xfrm>
            <a:off x="1676400" y="1600201"/>
            <a:ext cx="127635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10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1905000" y="4038600"/>
            <a:ext cx="4076700" cy="1600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Nòng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cốt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phong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trào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khắc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hậu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thiên</a:t>
            </a:r>
            <a:r>
              <a:rPr lang="en-US" sz="2400" dirty="0">
                <a:solidFill>
                  <a:schemeClr val="tx1"/>
                </a:solidFill>
              </a:rPr>
              <a:t> tai,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địa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102418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537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/>
          <p:cNvSpPr>
            <a:spLocks noChangeArrowheads="1"/>
          </p:cNvSpPr>
          <p:nvPr/>
        </p:nvSpPr>
        <p:spPr bwMode="auto">
          <a:xfrm>
            <a:off x="6554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6577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/>
          <p:cNvSpPr>
            <a:spLocks noChangeArrowheads="1"/>
          </p:cNvSpPr>
          <p:nvPr/>
        </p:nvSpPr>
        <p:spPr bwMode="auto">
          <a:xfrm>
            <a:off x="6573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/>
          <p:cNvSpPr>
            <a:spLocks noChangeArrowheads="1"/>
          </p:cNvSpPr>
          <p:nvPr/>
        </p:nvSpPr>
        <p:spPr bwMode="auto">
          <a:xfrm>
            <a:off x="6569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029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384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538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1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5576"/>
            <a:ext cx="15811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248400" y="2286000"/>
            <a:ext cx="4114800" cy="1543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kích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xuất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phòng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chống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khắc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hậu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thiên</a:t>
            </a:r>
            <a:r>
              <a:rPr lang="en-US" sz="2400" dirty="0">
                <a:solidFill>
                  <a:schemeClr val="tx1"/>
                </a:solidFill>
              </a:rPr>
              <a:t> tai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1905000" y="2266950"/>
            <a:ext cx="4076700" cy="1543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Xung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kích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phong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trào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phục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chiến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15386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76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1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2"/>
          <p:cNvSpPr>
            <a:spLocks noChangeArrowheads="1"/>
          </p:cNvSpPr>
          <p:nvPr/>
        </p:nvSpPr>
        <p:spPr bwMode="auto">
          <a:xfrm>
            <a:off x="62928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3429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13088" y="1447801"/>
            <a:ext cx="7250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Thực hiện nhiệm vụ xây dựng lực lượng dân quân tự vệ hiện nay, chúng ta phải: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24600" y="2590800"/>
            <a:ext cx="38862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Coi trọng chất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là chính</a:t>
            </a:r>
          </a:p>
        </p:txBody>
      </p:sp>
      <p:sp>
        <p:nvSpPr>
          <p:cNvPr id="16391" name="Text Box 16"/>
          <p:cNvSpPr txBox="1">
            <a:spLocks noChangeArrowheads="1"/>
          </p:cNvSpPr>
          <p:nvPr/>
        </p:nvSpPr>
        <p:spPr bwMode="auto">
          <a:xfrm>
            <a:off x="1763714" y="1371601"/>
            <a:ext cx="11969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11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324600" y="4141788"/>
            <a:ext cx="38862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D. Xây dựng toàn diện </a:t>
            </a:r>
          </a:p>
        </p:txBody>
      </p:sp>
      <p:pic>
        <p:nvPicPr>
          <p:cNvPr id="103442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3" name="Oval 19"/>
          <p:cNvSpPr>
            <a:spLocks noChangeArrowheads="1"/>
          </p:cNvSpPr>
          <p:nvPr/>
        </p:nvSpPr>
        <p:spPr bwMode="auto">
          <a:xfrm>
            <a:off x="629602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39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5" name="Oval 21"/>
          <p:cNvSpPr>
            <a:spLocks noChangeArrowheads="1"/>
          </p:cNvSpPr>
          <p:nvPr/>
        </p:nvSpPr>
        <p:spPr bwMode="auto">
          <a:xfrm>
            <a:off x="6299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446" name="Oval 22"/>
          <p:cNvSpPr>
            <a:spLocks noChangeArrowheads="1"/>
          </p:cNvSpPr>
          <p:nvPr/>
        </p:nvSpPr>
        <p:spPr bwMode="auto">
          <a:xfrm>
            <a:off x="630237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447" name="Oval 23"/>
          <p:cNvSpPr>
            <a:spLocks noChangeArrowheads="1"/>
          </p:cNvSpPr>
          <p:nvPr/>
        </p:nvSpPr>
        <p:spPr bwMode="auto">
          <a:xfrm>
            <a:off x="629285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448" name="Oval 24"/>
          <p:cNvSpPr>
            <a:spLocks noChangeArrowheads="1"/>
          </p:cNvSpPr>
          <p:nvPr/>
        </p:nvSpPr>
        <p:spPr bwMode="auto">
          <a:xfrm>
            <a:off x="6299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449" name="Oval 25"/>
          <p:cNvSpPr>
            <a:spLocks noChangeArrowheads="1"/>
          </p:cNvSpPr>
          <p:nvPr/>
        </p:nvSpPr>
        <p:spPr bwMode="auto">
          <a:xfrm>
            <a:off x="62976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3450" name="Oval 26"/>
          <p:cNvSpPr>
            <a:spLocks noChangeArrowheads="1"/>
          </p:cNvSpPr>
          <p:nvPr/>
        </p:nvSpPr>
        <p:spPr bwMode="auto">
          <a:xfrm>
            <a:off x="6289675" y="60864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49530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6022975" y="5867401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640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827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5" name="Text Box 69"/>
          <p:cNvSpPr txBox="1">
            <a:spLocks noChangeArrowheads="1"/>
          </p:cNvSpPr>
          <p:nvPr/>
        </p:nvSpPr>
        <p:spPr bwMode="auto">
          <a:xfrm>
            <a:off x="2057400" y="9906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1828800" y="4114800"/>
            <a:ext cx="38862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Tăng cường sức mạnh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chiến đấu</a:t>
            </a:r>
            <a:endParaRPr lang="vi-VN" altLang="en-US" sz="2400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1828800" y="2590800"/>
            <a:ext cx="38862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Chú trọng chất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chính trị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pic>
        <p:nvPicPr>
          <p:cNvPr id="1641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3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29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442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3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51"/>
                  </p:tgtEl>
                </p:cond>
              </p:nextCondLst>
            </p:seq>
          </p:childTnLst>
        </p:cTn>
      </p:par>
    </p:tnLst>
    <p:bldLst>
      <p:bldP spid="103426" grpId="0" animBg="1"/>
      <p:bldP spid="65540" grpId="0"/>
      <p:bldP spid="65541" grpId="0" animBg="1"/>
      <p:bldP spid="65541" grpId="1" animBg="1"/>
      <p:bldP spid="65545" grpId="0" animBg="1"/>
      <p:bldP spid="103443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2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0400" y="1371601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Quân nhân dự bị động viên được đăng ký, quản lý tại: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094414" y="2514600"/>
            <a:ext cx="4010025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 Nơi cư trú</a:t>
            </a:r>
            <a:endParaRPr lang="vi-VN" altLang="en-US" sz="2400"/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6108701" y="4038600"/>
            <a:ext cx="4024313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1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Nơi tập trung động viên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1752601" y="15240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12</a:t>
            </a:r>
          </a:p>
        </p:txBody>
      </p:sp>
      <p:pic>
        <p:nvPicPr>
          <p:cNvPr id="10446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741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6394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/>
          <p:cNvSpPr>
            <a:spLocks noChangeArrowheads="1"/>
          </p:cNvSpPr>
          <p:nvPr/>
        </p:nvSpPr>
        <p:spPr bwMode="auto">
          <a:xfrm>
            <a:off x="6394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0292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089650" y="58578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742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9376"/>
            <a:ext cx="1371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1828800" y="4038600"/>
            <a:ext cx="38100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1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Đơn vị dự bị động viên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1828800" y="2514600"/>
            <a:ext cx="38100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ctr">
              <a:spcBef>
                <a:spcPct val="0"/>
              </a:spcBef>
              <a:buFontTx/>
              <a:buNone/>
            </a:pPr>
            <a:r>
              <a:rPr lang="vi-VN" altLang="en-US" sz="2400"/>
              <a:t>A. </a:t>
            </a:r>
            <a:r>
              <a:rPr lang="en-US" altLang="en-US" sz="2400"/>
              <a:t>Nơi công tác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743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46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/>
          <p:cNvSpPr>
            <a:spLocks noChangeArrowheads="1"/>
          </p:cNvSpPr>
          <p:nvPr/>
        </p:nvSpPr>
        <p:spPr bwMode="auto">
          <a:xfrm>
            <a:off x="6332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63976" y="1443038"/>
            <a:ext cx="588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Đối tượng tạo nguồn sỹ quan dự bị: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0" y="4052888"/>
            <a:ext cx="4076700" cy="1357312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3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Sỹ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xuất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ngũ</a:t>
            </a:r>
            <a:endParaRPr lang="en-US" sz="23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73800" y="2286001"/>
            <a:ext cx="3937000" cy="1355725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Binh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xuất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ngũ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2079626" y="14478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13</a:t>
            </a:r>
          </a:p>
        </p:txBody>
      </p:sp>
      <p:pic>
        <p:nvPicPr>
          <p:cNvPr id="10549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1" name="Oval 19"/>
          <p:cNvSpPr>
            <a:spLocks noChangeArrowheads="1"/>
          </p:cNvSpPr>
          <p:nvPr/>
        </p:nvSpPr>
        <p:spPr bwMode="auto">
          <a:xfrm>
            <a:off x="6324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844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6324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6332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6323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/>
          <p:cNvSpPr>
            <a:spLocks noChangeArrowheads="1"/>
          </p:cNvSpPr>
          <p:nvPr/>
        </p:nvSpPr>
        <p:spPr bwMode="auto">
          <a:xfrm>
            <a:off x="6319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/>
          <p:cNvSpPr>
            <a:spLocks noChangeArrowheads="1"/>
          </p:cNvSpPr>
          <p:nvPr/>
        </p:nvSpPr>
        <p:spPr bwMode="auto">
          <a:xfrm>
            <a:off x="6324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/>
          <p:cNvSpPr>
            <a:spLocks noChangeArrowheads="1"/>
          </p:cNvSpPr>
          <p:nvPr/>
        </p:nvSpPr>
        <p:spPr bwMode="auto">
          <a:xfrm>
            <a:off x="6319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4876800" y="6172201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6273800" y="5948364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845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4" y="76200"/>
            <a:ext cx="14747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0" y="2286001"/>
            <a:ext cx="4076700" cy="1355725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Thanh </a:t>
            </a:r>
            <a:r>
              <a:rPr lang="en-US" sz="2400" dirty="0" err="1">
                <a:solidFill>
                  <a:schemeClr val="tx1"/>
                </a:solidFill>
              </a:rPr>
              <a:t>niên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chuẩn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nhập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ngũ</a:t>
            </a:r>
            <a:endParaRPr lang="vi-VN" sz="23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73800" y="4052888"/>
            <a:ext cx="3937000" cy="1357312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thường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49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/>
          <p:cNvSpPr>
            <a:spLocks noChangeArrowheads="1"/>
          </p:cNvSpPr>
          <p:nvPr/>
        </p:nvSpPr>
        <p:spPr bwMode="auto">
          <a:xfrm>
            <a:off x="6473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13076" y="1379538"/>
            <a:ext cx="7350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Khi tổ chức lực lượng dự bị động viên, sắp xếp quân nhân dự bị hạng một trước, nếu thiếu thì sắp xếp: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52600" y="2514600"/>
            <a:ext cx="41148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Quân nhân dự bị hạng hai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4191000"/>
            <a:ext cx="4000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Dân quân tự vệ cơ động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1752601" y="1447801"/>
            <a:ext cx="12604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14</a:t>
            </a:r>
          </a:p>
        </p:txBody>
      </p:sp>
      <p:pic>
        <p:nvPicPr>
          <p:cNvPr id="10651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5" name="Oval 19"/>
          <p:cNvSpPr>
            <a:spLocks noChangeArrowheads="1"/>
          </p:cNvSpPr>
          <p:nvPr/>
        </p:nvSpPr>
        <p:spPr bwMode="auto">
          <a:xfrm>
            <a:off x="6477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46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/>
          <p:cNvSpPr>
            <a:spLocks noChangeArrowheads="1"/>
          </p:cNvSpPr>
          <p:nvPr/>
        </p:nvSpPr>
        <p:spPr bwMode="auto">
          <a:xfrm>
            <a:off x="6473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/>
          <p:cNvSpPr>
            <a:spLocks noChangeArrowheads="1"/>
          </p:cNvSpPr>
          <p:nvPr/>
        </p:nvSpPr>
        <p:spPr bwMode="auto">
          <a:xfrm>
            <a:off x="6473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/>
          <p:cNvSpPr>
            <a:spLocks noChangeArrowheads="1"/>
          </p:cNvSpPr>
          <p:nvPr/>
        </p:nvSpPr>
        <p:spPr bwMode="auto">
          <a:xfrm>
            <a:off x="6477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5029200" y="617220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6286500" y="5845176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947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371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828800" y="41910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Quân nhân dự bị hạng ba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86500" y="2514600"/>
            <a:ext cx="4000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Dân quân tự vệ hạng một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8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51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09900" y="1238250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Thực hiện nghiêm túc, đầy đủ các chế độ, chính sách của Đảng và Nhà nước đối với lực lượng dự bị động viên là: 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0" y="4191000"/>
            <a:ext cx="40386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Trách nhiệm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toàn xã hội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97600" y="25908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Thực hiện lợi ích xã hội</a:t>
            </a:r>
            <a:endParaRPr lang="en-US" altLang="en-US" sz="2400" b="1"/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1676400" y="1447801"/>
            <a:ext cx="11557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15</a:t>
            </a:r>
          </a:p>
        </p:txBody>
      </p:sp>
      <p:pic>
        <p:nvPicPr>
          <p:cNvPr id="108562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3" name="Oval 19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049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470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6470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/>
          <p:cNvSpPr>
            <a:spLocks noChangeArrowheads="1"/>
          </p:cNvSpPr>
          <p:nvPr/>
        </p:nvSpPr>
        <p:spPr bwMode="auto">
          <a:xfrm>
            <a:off x="6464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5029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6197600" y="57816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050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90800" y="1157288"/>
            <a:ext cx="69342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1" name="Text Box 69"/>
          <p:cNvSpPr txBox="1">
            <a:spLocks noChangeArrowheads="1"/>
          </p:cNvSpPr>
          <p:nvPr/>
        </p:nvSpPr>
        <p:spPr bwMode="auto">
          <a:xfrm>
            <a:off x="2057400" y="8350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76200"/>
            <a:ext cx="1633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97600" y="41910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Trách nhiệm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các địa phương</a:t>
            </a:r>
            <a:endParaRPr lang="en-US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5000" y="2590800"/>
            <a:ext cx="40386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Thực hiện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chính sách xã hội</a:t>
            </a:r>
            <a:endParaRPr lang="en-US" altLang="en-US" sz="2400" b="1"/>
          </a:p>
        </p:txBody>
      </p:sp>
      <p:pic>
        <p:nvPicPr>
          <p:cNvPr id="2050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4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56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i32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53300" y="5419726"/>
            <a:ext cx="14097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703388" y="1274764"/>
            <a:ext cx="4011612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7030A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7030A0"/>
                </a:solidFill>
              </a:rPr>
              <a:t>- Các đội có thể theo thứ tự hoặc chọn bất kỳ câu hỏi để trả lời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7030A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7030A0"/>
                </a:solidFill>
              </a:rPr>
              <a:t>- Mỗi câu hỏi có 07 giây để suy nghĩ và chọn đáp án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7030A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7030A0"/>
                </a:solidFill>
              </a:rPr>
              <a:t>- Mỗi câu hỏi, trả lời đúng cộng 1 điểm, trả lời sai bị trừ 0,5 điểm 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rgbClr val="92D05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92D05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125" name="Picture 1" descr="logoTDT-banquy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67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0" descr="Logo Doan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6338"/>
            <a:ext cx="91440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38" y="993776"/>
            <a:ext cx="817562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6745288"/>
            <a:ext cx="914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923926"/>
            <a:ext cx="817563" cy="617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Group 31"/>
          <p:cNvGrpSpPr>
            <a:grpSpLocks/>
          </p:cNvGrpSpPr>
          <p:nvPr/>
        </p:nvGrpSpPr>
        <p:grpSpPr bwMode="auto">
          <a:xfrm>
            <a:off x="5181600" y="212726"/>
            <a:ext cx="2286000" cy="625475"/>
            <a:chOff x="2971800" y="150825"/>
            <a:chExt cx="2286000" cy="625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971800" y="150825"/>
              <a:ext cx="2286000" cy="6250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60700" y="234906"/>
              <a:ext cx="2108200" cy="4616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LUẬT CHƠI</a:t>
              </a:r>
            </a:p>
          </p:txBody>
        </p:sp>
      </p:grpSp>
      <p:pic>
        <p:nvPicPr>
          <p:cNvPr id="5132" name="Picture 61" descr="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19825" y="823913"/>
            <a:ext cx="285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dau chan tinh nguyen mua he xanh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8764"/>
            <a:ext cx="461803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6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6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0400" y="1443038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Dân quân được tổ chức ở: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126164" y="2286000"/>
            <a:ext cx="3970337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B. Xã, phường, thị trấn</a:t>
            </a:r>
            <a:endParaRPr lang="en-US" altLang="en-US" sz="22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57400" y="3886200"/>
            <a:ext cx="3810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Xã, phường, cơ quan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nhà nước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17526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16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51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152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57400" y="2286000"/>
            <a:ext cx="3810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Cơ quan, tổ chức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nhà nước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26164" y="3886200"/>
            <a:ext cx="3970337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Xã, Phường, đơn vị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sự nghiệp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3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55964" y="1443038"/>
            <a:ext cx="6040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Xây dựng lực lượng dự bị động viên là nhiệm vụ của: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0" y="4191000"/>
            <a:ext cx="40767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C. Toàn Đảng, toàn quân,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toàn dân, của cả hệ thống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chính trị ở nước ta</a:t>
            </a:r>
            <a:endParaRPr lang="en-US" altLang="en-US" sz="23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2590800"/>
            <a:ext cx="40767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Bộ Quốc phòng, các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quân khu và các địa phương,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các tổ chức quần chúng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Text Box 16"/>
          <p:cNvSpPr txBox="1">
            <a:spLocks noChangeArrowheads="1"/>
          </p:cNvSpPr>
          <p:nvPr/>
        </p:nvSpPr>
        <p:spPr bwMode="auto">
          <a:xfrm>
            <a:off x="1600201" y="1508126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17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253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254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5908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Lãnh đạo, chính quyền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địa phương, Bộ Quốc phòng,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cả hệ thống chính trị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41910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Bộ Quốc phòng, các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địa phương và toàn thể các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tổ chức xã hội ở nước ta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5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295401"/>
            <a:ext cx="718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Độ tuổi của công dân Việt Nam tham gia lực lượng dân quân tự vệ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81176" y="3962400"/>
            <a:ext cx="4086225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C. Nam từ đủ 18 tuổi đến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hết 45 tuổi, nữ từ đủ 18 tuổi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đến hết 40 tuổi</a:t>
            </a:r>
            <a:endParaRPr lang="en-US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81176" y="2382838"/>
            <a:ext cx="4086225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Nam từ đủ 18 tuổi đến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hết 50 tuổi, nữ từ đủ 20 tuổi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đến hết 45 tuổi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0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18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356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357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34100" y="2382838"/>
            <a:ext cx="42291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Nam từ đủ 20 tuổi đến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hết 45 tuổi, nữ từ đủ 18 tuổi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đến hết 40 tuổi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34100" y="3962400"/>
            <a:ext cx="4229100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Nam từ đủ 20 tuổi đến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hết 45 tuổi, nữ từ đủ 20 tuổi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đến hết 40 tuổi </a:t>
            </a:r>
            <a:endParaRPr lang="vi-VN" altLang="en-US" sz="2300" b="1"/>
          </a:p>
        </p:txBody>
      </p:sp>
      <p:pic>
        <p:nvPicPr>
          <p:cNvPr id="2357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98800" y="1371601"/>
            <a:ext cx="726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Một trong những quan điểm, nguyên tắc xây dựng lực lượng dự bị động viên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135438"/>
            <a:ext cx="4191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Phát huy sức mạnh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các bộ, ngành và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địa phương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52600" y="4135438"/>
            <a:ext cx="4313238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Xây dựng lực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 hùng mạnh,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sẵn sàng chiến đấu cao</a:t>
            </a:r>
            <a:endParaRPr lang="vi-VN" altLang="en-US" sz="2400" b="1"/>
          </a:p>
        </p:txBody>
      </p:sp>
      <p:sp>
        <p:nvSpPr>
          <p:cNvPr id="24584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19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458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4596" name="Picture 4" descr="33"/>
          <p:cNvSpPr>
            <a:spLocks noChangeAspect="1" noChangeArrowheads="1"/>
          </p:cNvSpPr>
          <p:nvPr/>
        </p:nvSpPr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1" descr="logoTDT-banquy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459038"/>
            <a:ext cx="4191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Phát huy sức mạnh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toàn dân trên tất cả các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lĩnh vực hoạt động xã hội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52600" y="2459038"/>
            <a:ext cx="4313238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Phát huy sức mạnh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tổng hợp của cả hệ thống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chính trị</a:t>
            </a:r>
            <a:r>
              <a:rPr lang="vi-VN" altLang="en-US" sz="2400"/>
              <a:t> ở địa phương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602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6477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en-US" sz="2400" i="1"/>
              <a:t>Dân quân tự vệ Việt Nam thành lập ngày, tháng, năm nào?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114800"/>
            <a:ext cx="3848100" cy="13652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</a:t>
            </a:r>
            <a:r>
              <a:rPr lang="vi-VN" altLang="en-US" sz="2400"/>
              <a:t>28/03/1935</a:t>
            </a:r>
            <a:endParaRPr lang="en-US" altLang="en-US" sz="240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57400" y="2438401"/>
            <a:ext cx="373380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</a:t>
            </a:r>
            <a:r>
              <a:rPr lang="vi-VN" altLang="en-US" sz="2400"/>
              <a:t>23/09/1945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1652589" y="1419226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20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61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562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57400" y="4129088"/>
            <a:ext cx="37338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</a:t>
            </a:r>
            <a:r>
              <a:rPr lang="vi-VN" altLang="en-US" sz="2400"/>
              <a:t>22/12/1944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2438401"/>
            <a:ext cx="384810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</a:t>
            </a:r>
            <a:r>
              <a:rPr lang="vi-VN" altLang="en-US" sz="2400"/>
              <a:t>19/08/1945</a:t>
            </a:r>
            <a:endParaRPr lang="vi-VN" altLang="en-US" sz="2400" b="1"/>
          </a:p>
        </p:txBody>
      </p:sp>
      <p:pic>
        <p:nvPicPr>
          <p:cNvPr id="2562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379538"/>
            <a:ext cx="7048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vi-VN" altLang="en-US" sz="2400" i="1"/>
              <a:t>Luật Dân quân tự vệ của nước Cộng hòa xã hội chủ nghĩa Việt Nam được ban hành từ năm</a:t>
            </a:r>
            <a:r>
              <a:rPr lang="en-US" altLang="en-US" sz="2400" i="1"/>
              <a:t>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463800"/>
            <a:ext cx="3962400" cy="1270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B. </a:t>
            </a:r>
            <a:r>
              <a:rPr lang="vi-VN" altLang="en-US" sz="2400" dirty="0"/>
              <a:t>Năm 2019</a:t>
            </a:r>
            <a:endParaRPr lang="en-US" altLang="en-US" sz="2400" dirty="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2463800"/>
            <a:ext cx="3962400" cy="1270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</a:t>
            </a:r>
            <a:r>
              <a:rPr lang="vi-VN" altLang="en-US" sz="2400"/>
              <a:t>Năm 2010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21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63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664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0" y="4038601"/>
            <a:ext cx="3962400" cy="1249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</a:t>
            </a:r>
            <a:r>
              <a:rPr lang="vi-VN" altLang="en-US" sz="2400"/>
              <a:t>Năm 2008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4038601"/>
            <a:ext cx="3962400" cy="1249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</a:t>
            </a:r>
            <a:r>
              <a:rPr lang="vi-VN" altLang="en-US" sz="2400"/>
              <a:t>Năm 2011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5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Để xây dựng lực lượng dân quân tự vệ có hiệu quả, chúng ta phải: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54189" y="4170364"/>
            <a:ext cx="4160837" cy="16970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/>
              <a:t>C. Thường xuyên giáo dục 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/>
              <a:t>quán triệt sâu rộng các quan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/>
              <a:t>điểm, chủ trương, chính sách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/>
              <a:t>của Đảng, nhà nước về công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/>
              <a:t> tác dân quân tự vệ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54189" y="2309813"/>
            <a:ext cx="4160837" cy="17081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A. Phát huy sức mạnh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các cấp ủy Đảng, chính quyền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và các tầng lớp nhân dân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để xây dựng lực lượng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dân quân tự vệ </a:t>
            </a:r>
            <a:endParaRPr lang="en-US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6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22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765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766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08700" y="2286001"/>
            <a:ext cx="4254500" cy="1731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B. Phát huy sức mạnh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các cấp, các ngành, các địa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phương và các tầng lớp nhân dân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dân để thực hiện công tác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dân quân tự vệ  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08700" y="4170364"/>
            <a:ext cx="4254500" cy="16970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D. Thường xuyên củng cố sức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mạnh tổng hợp của cả hệ thống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 chính trị và của các tầng lớp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nhân dân để thực hiện tốt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/>
              <a:t>công tác dân quân tự vệ.</a:t>
            </a:r>
            <a:endParaRPr lang="en-US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7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en-US" sz="2400"/>
              <a:t>Dân quân tự vệ </a:t>
            </a:r>
            <a:r>
              <a:rPr lang="vi-VN" altLang="en-US" sz="2400" i="1"/>
              <a:t>“là lực lượng nòng cốt trong xây dựng nền quốc phòng toàn dân trong thời bình”, </a:t>
            </a:r>
            <a:r>
              <a:rPr lang="vi-VN" altLang="en-US" sz="2400"/>
              <a:t>là một trong những nội dung cùa</a:t>
            </a:r>
            <a:r>
              <a:rPr lang="en-US" altLang="en-US" sz="2400"/>
              <a:t>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54189" y="2667000"/>
            <a:ext cx="4160837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Vị trí vai trò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dân quân tự vệ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54189" y="4159250"/>
            <a:ext cx="4160837" cy="14033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C. Chức năng cơ bản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dân quân tự vệ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23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868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869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08700" y="2667000"/>
            <a:ext cx="4254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Nội dung, nhiệm vụ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dân quân tự vệ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08700" y="4170364"/>
            <a:ext cx="4254500" cy="13922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D. Nhiệm vụ, chức trách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dân quân tự vệ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9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i="1"/>
              <a:t>Nhiệm vụ của dân quân tự vệ được quy định trong Luật Dân quân tự vệ </a:t>
            </a:r>
            <a:r>
              <a:rPr lang="vi-VN" altLang="en-US" sz="2400" i="1"/>
              <a:t>201</a:t>
            </a:r>
            <a:r>
              <a:rPr lang="pt-BR" altLang="en-US" sz="2400" i="1"/>
              <a:t>9, là</a:t>
            </a:r>
            <a:r>
              <a:rPr lang="vi-VN" altLang="en-US" sz="2400" i="1" dirty="0"/>
              <a:t> những nhiệm vụ</a:t>
            </a:r>
            <a:r>
              <a:rPr lang="pt-BR" altLang="en-US" sz="2400" i="1" dirty="0"/>
              <a:t>: </a:t>
            </a:r>
            <a:endParaRPr lang="vi-VN" altLang="en-US" sz="2400" b="1" i="1" dirty="0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163763" y="2362200"/>
            <a:ext cx="3810000" cy="1600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</a:t>
            </a:r>
            <a:r>
              <a:rPr lang="vi-VN" altLang="en-US" sz="2400"/>
              <a:t>C</a:t>
            </a:r>
            <a:r>
              <a:rPr lang="pt-BR" altLang="en-US" sz="2400"/>
              <a:t>ơ bản, thường xuyên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trong mọi giai đoạn cách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mạng đối với mọi tổ chức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dân quân tự vệ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163763" y="4211638"/>
            <a:ext cx="3810000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C. </a:t>
            </a:r>
            <a:r>
              <a:rPr lang="vi-VN" altLang="en-US" sz="2400"/>
              <a:t>Q</a:t>
            </a:r>
            <a:r>
              <a:rPr lang="pt-BR" altLang="en-US" sz="2400"/>
              <a:t>uan trọng nhất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dân quân tự vệ trong sự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nghiệp xây dựng và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bảo vệ Tổ quốc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24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970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2971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86500" y="4211638"/>
            <a:ext cx="3810000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D. </a:t>
            </a:r>
            <a:r>
              <a:rPr lang="vi-VN" altLang="en-US" sz="2400"/>
              <a:t>C</a:t>
            </a:r>
            <a:r>
              <a:rPr lang="pt-BR" altLang="en-US" sz="2400"/>
              <a:t>ơ bản, thường xuyên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xây dựng nền quốc phòng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toàn dân, an ninh nhân dân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</a:t>
            </a:r>
            <a:r>
              <a:rPr lang="vi-VN" altLang="en-US" sz="2400"/>
              <a:t>trong thời bình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86500" y="2362200"/>
            <a:ext cx="3810000" cy="1600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B. </a:t>
            </a:r>
            <a:r>
              <a:rPr lang="vi-VN" altLang="en-US" sz="2400"/>
              <a:t>C</a:t>
            </a:r>
            <a:r>
              <a:rPr lang="pt-BR" altLang="en-US" sz="2400"/>
              <a:t>hủ yếu, thường xuyên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của sự nghiệp cách mạng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Việt Nam  trong thời chiến</a:t>
            </a:r>
            <a:endParaRPr lang="vi-VN" altLang="en-US" sz="2400" b="1"/>
          </a:p>
        </p:txBody>
      </p:sp>
      <p:pic>
        <p:nvPicPr>
          <p:cNvPr id="2972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95600" y="1443038"/>
            <a:ext cx="754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i="1"/>
              <a:t>Nhiệm vụ của lực lượng dân quân tự vệ cơ động là:</a:t>
            </a:r>
            <a:endParaRPr lang="vi-VN" altLang="en-US" sz="22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39900" y="4114800"/>
            <a:ext cx="42037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C. Chiến đấu, tiêu hao, tiêu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diệt địch, chi viện cho lực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lượng chiến đấu tại chỗ</a:t>
            </a:r>
            <a:endParaRPr lang="vi-VN" altLang="en-US" sz="22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2286000"/>
            <a:ext cx="41529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B. Chiến đấu, tiêu diệt địch,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đánh bại địch tiến công trên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địa bàn địa phương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25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073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074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30938" y="4114800"/>
            <a:ext cx="42037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D. Chiến đấu, cơ động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chiến đấu trên địa bàn địa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phương theo kế hoạch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81175" y="2286000"/>
            <a:ext cx="42037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A. Chiến đấu, sẵn sàng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chiến đấu trên địa bàn địa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phương theo phương án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6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286000" y="2146300"/>
            <a:ext cx="7696200" cy="417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075" name="Picture 4" descr="3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90800" y="13716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60486" name="Picture 70" descr="Logo Doan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" descr="logoTDT-banquy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248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19</a:t>
            </a:r>
          </a:p>
        </p:txBody>
      </p:sp>
      <p:sp>
        <p:nvSpPr>
          <p:cNvPr id="32" name="AutoShape 1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91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25</a:t>
            </a:r>
          </a:p>
        </p:txBody>
      </p:sp>
      <p:sp>
        <p:nvSpPr>
          <p:cNvPr id="33" name="AutoShape 1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91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26</a:t>
            </a:r>
          </a:p>
        </p:txBody>
      </p:sp>
      <p:sp>
        <p:nvSpPr>
          <p:cNvPr id="34" name="AutoShape 1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391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27</a:t>
            </a:r>
          </a:p>
        </p:txBody>
      </p:sp>
      <p:sp>
        <p:nvSpPr>
          <p:cNvPr id="35" name="AutoShape 19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391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28</a:t>
            </a:r>
          </a:p>
        </p:txBody>
      </p:sp>
      <p:sp>
        <p:nvSpPr>
          <p:cNvPr id="36" name="AutoShape 19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914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29</a:t>
            </a:r>
          </a:p>
        </p:txBody>
      </p:sp>
      <p:sp>
        <p:nvSpPr>
          <p:cNvPr id="37" name="AutoShape 19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914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30</a:t>
            </a:r>
          </a:p>
        </p:txBody>
      </p:sp>
      <p:sp>
        <p:nvSpPr>
          <p:cNvPr id="38" name="AutoShape 1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534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31</a:t>
            </a:r>
          </a:p>
        </p:txBody>
      </p:sp>
      <p:sp>
        <p:nvSpPr>
          <p:cNvPr id="39" name="AutoShape 19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534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32</a:t>
            </a:r>
          </a:p>
        </p:txBody>
      </p:sp>
      <p:sp>
        <p:nvSpPr>
          <p:cNvPr id="40" name="AutoShape 19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534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33</a:t>
            </a:r>
          </a:p>
        </p:txBody>
      </p:sp>
      <p:sp>
        <p:nvSpPr>
          <p:cNvPr id="41" name="AutoShape 19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534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34</a:t>
            </a:r>
          </a:p>
        </p:txBody>
      </p:sp>
      <p:sp>
        <p:nvSpPr>
          <p:cNvPr id="45" name="AutoShape 19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486400" y="1524000"/>
            <a:ext cx="1295400" cy="533400"/>
          </a:xfrm>
          <a:prstGeom prst="roundRect">
            <a:avLst>
              <a:gd name="adj" fmla="val 16667"/>
            </a:avLst>
          </a:prstGeom>
          <a:blipFill dpi="0" rotWithShape="1">
            <a:blip r:embed="rId17"/>
            <a:srcRect/>
            <a:tile tx="0" ty="0" sx="100000" sy="100000" flip="none" algn="tl"/>
          </a:blip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Bài 9</a:t>
            </a:r>
          </a:p>
        </p:txBody>
      </p:sp>
      <p:sp>
        <p:nvSpPr>
          <p:cNvPr id="43" name="AutoShape 8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3962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07</a:t>
            </a:r>
          </a:p>
        </p:txBody>
      </p:sp>
      <p:sp>
        <p:nvSpPr>
          <p:cNvPr id="44" name="AutoShape 9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3962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08</a:t>
            </a:r>
          </a:p>
        </p:txBody>
      </p:sp>
      <p:sp>
        <p:nvSpPr>
          <p:cNvPr id="46" name="AutoShape 10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3962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09</a:t>
            </a:r>
          </a:p>
        </p:txBody>
      </p:sp>
      <p:sp>
        <p:nvSpPr>
          <p:cNvPr id="47" name="AutoShape 1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39624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12</a:t>
            </a:r>
          </a:p>
        </p:txBody>
      </p:sp>
      <p:sp>
        <p:nvSpPr>
          <p:cNvPr id="48" name="AutoShape 12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39624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11</a:t>
            </a:r>
          </a:p>
        </p:txBody>
      </p:sp>
      <p:sp>
        <p:nvSpPr>
          <p:cNvPr id="49" name="AutoShape 13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3962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10</a:t>
            </a:r>
          </a:p>
        </p:txBody>
      </p:sp>
      <p:sp>
        <p:nvSpPr>
          <p:cNvPr id="50" name="AutoShape 14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5105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13</a:t>
            </a:r>
          </a:p>
        </p:txBody>
      </p:sp>
      <p:sp>
        <p:nvSpPr>
          <p:cNvPr id="51" name="AutoShape 15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5105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14</a:t>
            </a:r>
          </a:p>
        </p:txBody>
      </p:sp>
      <p:sp>
        <p:nvSpPr>
          <p:cNvPr id="52" name="AutoShape 16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5105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15</a:t>
            </a:r>
          </a:p>
        </p:txBody>
      </p:sp>
      <p:sp>
        <p:nvSpPr>
          <p:cNvPr id="53" name="AutoShape 19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5105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16</a:t>
            </a:r>
          </a:p>
        </p:txBody>
      </p:sp>
      <p:sp>
        <p:nvSpPr>
          <p:cNvPr id="54" name="AutoShape 26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28194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01</a:t>
            </a:r>
          </a:p>
        </p:txBody>
      </p:sp>
      <p:sp>
        <p:nvSpPr>
          <p:cNvPr id="55" name="AutoShape 27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2819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02</a:t>
            </a:r>
          </a:p>
        </p:txBody>
      </p:sp>
      <p:sp>
        <p:nvSpPr>
          <p:cNvPr id="56" name="AutoShape 28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2819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03</a:t>
            </a:r>
          </a:p>
        </p:txBody>
      </p:sp>
      <p:sp>
        <p:nvSpPr>
          <p:cNvPr id="57" name="AutoShape 29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28194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06</a:t>
            </a:r>
          </a:p>
        </p:txBody>
      </p:sp>
      <p:sp>
        <p:nvSpPr>
          <p:cNvPr id="58" name="AutoShape 30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28194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05</a:t>
            </a:r>
          </a:p>
        </p:txBody>
      </p:sp>
      <p:sp>
        <p:nvSpPr>
          <p:cNvPr id="59" name="AutoShape 3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2819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04</a:t>
            </a:r>
          </a:p>
        </p:txBody>
      </p:sp>
      <p:sp>
        <p:nvSpPr>
          <p:cNvPr id="60" name="AutoShape 19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51054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17</a:t>
            </a:r>
          </a:p>
        </p:txBody>
      </p:sp>
      <p:sp>
        <p:nvSpPr>
          <p:cNvPr id="61" name="AutoShape 19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51054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18</a:t>
            </a:r>
          </a:p>
        </p:txBody>
      </p:sp>
      <p:sp>
        <p:nvSpPr>
          <p:cNvPr id="62" name="AutoShape 19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62484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20</a:t>
            </a:r>
          </a:p>
        </p:txBody>
      </p:sp>
      <p:sp>
        <p:nvSpPr>
          <p:cNvPr id="63" name="AutoShape 19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62484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21</a:t>
            </a:r>
          </a:p>
        </p:txBody>
      </p:sp>
      <p:sp>
        <p:nvSpPr>
          <p:cNvPr id="64" name="AutoShape 19">
            <a:hlinkClick r:id="rId38" action="ppaction://hlinksldjump"/>
          </p:cNvPr>
          <p:cNvSpPr>
            <a:spLocks noChangeArrowheads="1"/>
          </p:cNvSpPr>
          <p:nvPr/>
        </p:nvSpPr>
        <p:spPr bwMode="auto">
          <a:xfrm>
            <a:off x="62484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22</a:t>
            </a:r>
          </a:p>
        </p:txBody>
      </p:sp>
      <p:sp>
        <p:nvSpPr>
          <p:cNvPr id="65" name="AutoShape 19">
            <a:hlinkClick r:id="rId39" action="ppaction://hlinksldjump"/>
          </p:cNvPr>
          <p:cNvSpPr>
            <a:spLocks noChangeArrowheads="1"/>
          </p:cNvSpPr>
          <p:nvPr/>
        </p:nvSpPr>
        <p:spPr bwMode="auto">
          <a:xfrm>
            <a:off x="62484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23</a:t>
            </a:r>
          </a:p>
        </p:txBody>
      </p:sp>
      <p:sp>
        <p:nvSpPr>
          <p:cNvPr id="66" name="AutoShape 19">
            <a:hlinkClick r:id="rId40" action="ppaction://hlinksldjump"/>
          </p:cNvPr>
          <p:cNvSpPr>
            <a:spLocks noChangeArrowheads="1"/>
          </p:cNvSpPr>
          <p:nvPr/>
        </p:nvSpPr>
        <p:spPr bwMode="auto">
          <a:xfrm>
            <a:off x="62484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24</a:t>
            </a:r>
          </a:p>
        </p:txBody>
      </p:sp>
      <p:sp>
        <p:nvSpPr>
          <p:cNvPr id="3114" name="Rectangle 66"/>
          <p:cNvSpPr>
            <a:spLocks noChangeArrowheads="1"/>
          </p:cNvSpPr>
          <p:nvPr/>
        </p:nvSpPr>
        <p:spPr bwMode="auto">
          <a:xfrm>
            <a:off x="3505200" y="152400"/>
            <a:ext cx="5867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SINH VIÊN TÔN ĐỨC THẮNG</a:t>
            </a:r>
          </a:p>
        </p:txBody>
      </p:sp>
    </p:spTree>
  </p:cSld>
  <p:clrMapOvr>
    <a:masterClrMapping/>
  </p:clrMapOvr>
  <p:transition spd="slow" advClick="0">
    <p:zoom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 nodeType="clickPar">
                      <p:stCondLst>
                        <p:cond delay="0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 nodeType="clickPar">
                      <p:stCondLst>
                        <p:cond delay="0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 nodeType="clickPar">
                      <p:stCondLst>
                        <p:cond delay="0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 nodeType="clickPar">
                      <p:stCondLst>
                        <p:cond delay="0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 nodeType="clickPar">
                      <p:stCondLst>
                        <p:cond delay="0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 nodeType="clickPar">
                      <p:stCondLst>
                        <p:cond delay="0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 nodeType="clickPar">
                      <p:stCondLst>
                        <p:cond delay="0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 nodeType="clickPar">
                      <p:stCondLst>
                        <p:cond delay="0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 nodeType="clickPar">
                      <p:stCondLst>
                        <p:cond delay="0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 nodeType="clickPar">
                      <p:stCondLst>
                        <p:cond delay="0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 nodeType="clickPar">
                      <p:stCondLst>
                        <p:cond delay="0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 nodeType="clickPar">
                      <p:stCondLst>
                        <p:cond delay="0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 nodeType="clickPar">
                      <p:stCondLst>
                        <p:cond delay="0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 nodeType="clickPar">
                      <p:stCondLst>
                        <p:cond delay="0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 nodeType="clickPar">
                      <p:stCondLst>
                        <p:cond delay="0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 nodeType="clickPar">
                      <p:stCondLst>
                        <p:cond delay="0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 nodeType="clickPar">
                      <p:stCondLst>
                        <p:cond delay="0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 nodeType="clickPar">
                      <p:stCondLst>
                        <p:cond delay="0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 nodeType="clickPar">
                      <p:stCondLst>
                        <p:cond delay="0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 nodeType="clickPar">
                      <p:stCondLst>
                        <p:cond delay="0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 nodeType="clickPar">
                      <p:stCondLst>
                        <p:cond delay="0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 nodeType="clickPar">
                      <p:stCondLst>
                        <p:cond delay="0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 nodeType="clickPar">
                      <p:stCondLst>
                        <p:cond delay="0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 nodeType="clickPar">
                      <p:stCondLst>
                        <p:cond delay="0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 nodeType="clickPar">
                      <p:stCondLst>
                        <p:cond delay="0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 nodeType="clickPar">
                      <p:stCondLst>
                        <p:cond delay="0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 nodeType="clickPar">
                      <p:stCondLst>
                        <p:cond delay="0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 nodeType="clickPar">
                      <p:stCondLst>
                        <p:cond delay="0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0485" grpId="0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685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i="1"/>
              <a:t>Cấp xã, phường, thị trấn cơ cấu chính trị viên Ban chỉ huy quân sự phải là: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0" y="2590801"/>
            <a:ext cx="3983038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A. Bí thư Đảng ủy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kiêm nhiệm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91250" y="2590801"/>
            <a:ext cx="409575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B. Bí thư đảng ủy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phụ trách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2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26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175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176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91250" y="4211638"/>
            <a:ext cx="409575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 D. Phó bí thư đảng ủy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phụ trách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5000" y="4191001"/>
            <a:ext cx="3983038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C. Bí thư Đoàn thanh niên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kiêm nhiệm</a:t>
            </a:r>
            <a:endParaRPr lang="vi-VN" altLang="en-US" sz="2400" b="1"/>
          </a:p>
        </p:txBody>
      </p:sp>
      <p:pic>
        <p:nvPicPr>
          <p:cNvPr id="3177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6972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pt-BR" altLang="en-US" sz="2400" i="1"/>
              <a:t>Cấp xã, phường, thị trấn cơ cấu chỉ huy trưởng Ban chỉ huy quân sự phải là:</a:t>
            </a:r>
            <a:endParaRPr lang="en-US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86500" y="24590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Thành viên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ủy ban nhân dân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57400" y="4059238"/>
            <a:ext cx="37973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Phó chủ tịch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ủy ban phụ trách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6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27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277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278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86500" y="40592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Phó bí thư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đảng ủy kiêm nhiệm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57400" y="2459038"/>
            <a:ext cx="37973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A. Chủ tịch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ủy ban kiêm nhiệm</a:t>
            </a:r>
            <a:endParaRPr lang="vi-VN" altLang="en-US" sz="2400" b="1"/>
          </a:p>
        </p:txBody>
      </p:sp>
      <p:pic>
        <p:nvPicPr>
          <p:cNvPr id="3279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95600" y="1379538"/>
            <a:ext cx="716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Tại các địa bàn trọng điểm về quốc phòng, an ninh, thành phần dân quân tự vệ còn có lực lượng: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50000" y="4114800"/>
            <a:ext cx="3810000" cy="1265238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Dân quân tự vệ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thường trực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2438400"/>
            <a:ext cx="3810000" cy="1265238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Dân quân tự vệ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thường xuyên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0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28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380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381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57400" y="2505076"/>
            <a:ext cx="3810000" cy="11985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Dân quân tự vệ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trực chiến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168525" y="4114801"/>
            <a:ext cx="3810000" cy="11985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Dân quân tự vệ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trực ban</a:t>
            </a:r>
            <a:endParaRPr lang="vi-VN" altLang="en-US" sz="2400" b="1"/>
          </a:p>
        </p:txBody>
      </p:sp>
      <p:pic>
        <p:nvPicPr>
          <p:cNvPr id="3381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6972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Một trong những biện pháp xây dựng lực lượng dân quân tự vệ hiện nay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81175" y="4191000"/>
            <a:ext cx="4313238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Xây dựng lực lượng dân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quân tự vệ gắn với xây dựng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cơ sở vững mạnh toàn diện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50000" y="41910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Xây dựng lực lượng dân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quân tự vệ rộng khắp ở các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ngành và địa phương   </a:t>
            </a:r>
            <a:endParaRPr lang="vi-VN" altLang="en-US" sz="2400" b="1"/>
          </a:p>
        </p:txBody>
      </p:sp>
      <p:sp>
        <p:nvSpPr>
          <p:cNvPr id="34824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29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482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483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781175" y="2514600"/>
            <a:ext cx="4313238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Xây dựng lực lượng dân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quân tự vệ vững mạnh,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sẵn sàng chiến đấu cao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350000" y="25146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Phát huy sức mạnh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toàn dân trên tất cả các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lĩnh vực hoạt động xã hội</a:t>
            </a:r>
            <a:endParaRPr lang="vi-VN" altLang="en-US" sz="2400" b="1"/>
          </a:p>
        </p:txBody>
      </p:sp>
      <p:pic>
        <p:nvPicPr>
          <p:cNvPr id="3484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1600"/>
            <a:ext cx="697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“Phát huy sức mạnh tổng hợp trên địa bàn để xây dựng lực lượng dân quân tự vệ” là một trong những nội dung của: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91264" y="4287838"/>
            <a:ext cx="3995737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Nhiệm vụ xây dựng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lực lượng dân quân tự vệ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2667000"/>
            <a:ext cx="3962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Nội dung cơ bản xây dưng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30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585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586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0" y="4287838"/>
            <a:ext cx="39624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Vị trí vai trò xây dựng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21414" y="2686050"/>
            <a:ext cx="4065587" cy="13525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Biện pháp xây dựng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6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443038"/>
            <a:ext cx="731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Trong giải pháp xây dựng lực lượng dân quân tự vệ, chúng ta cần: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209801"/>
            <a:ext cx="4191000" cy="15287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B. Thực hiện nghiêm túc,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đầy đủ các chế độ chính sách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của Đảng và Nhà nước đối với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lực lượng dân quân tự vệ</a:t>
            </a:r>
            <a:endParaRPr lang="vi-VN" altLang="en-US" sz="23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48400" y="4038600"/>
            <a:ext cx="4191000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D. Thực hiện nghiêm túc,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đầy đủ chương trình giáo dục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chính trị, huấn luyện quân sự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cho lực lượng DQTV</a:t>
            </a:r>
            <a:endParaRPr lang="vi-VN" altLang="en-US" sz="2300" b="1"/>
          </a:p>
        </p:txBody>
      </p:sp>
      <p:sp>
        <p:nvSpPr>
          <p:cNvPr id="36872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31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687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688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676400" y="4038600"/>
            <a:ext cx="4191000" cy="1600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C. Thực hiện đầy đủ các quy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định của công tác xây dựng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lực lượng dân quân tự vệ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vững mạnh, rộng khắp</a:t>
            </a:r>
            <a:endParaRPr lang="vi-VN" altLang="en-US" sz="23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676400" y="2209801"/>
            <a:ext cx="4305300" cy="15287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 A. Thực hiện tốt đường lối,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chủ trương chính sách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Đảng, pháp luật Nhà nước,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đẩy mạnh sự nghiệp đổi mới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9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67026" y="1314450"/>
            <a:ext cx="757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“Bảo đảm số lượng đủ, chất lượng cao, xây dựng toàn diện nhưng có trọng tâm, trọng điểm” là một trong những nội dung của: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61100" y="4211638"/>
            <a:ext cx="39497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Quan điểm, nguyên tắc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xây dựng lực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vi-VN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19300" y="42116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Biện pháp chủ yếu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xây dựng lực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vi-VN" altLang="en-US" sz="2400" b="1"/>
          </a:p>
        </p:txBody>
      </p:sp>
      <p:sp>
        <p:nvSpPr>
          <p:cNvPr id="37896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32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789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790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50000" y="26876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Nhiệm vụ xây dựng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lực lượng dự bị động viên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19300" y="2687638"/>
            <a:ext cx="38481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A. Giải pháp cơ bản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xây dựng lực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vi-VN" altLang="en-US" sz="2400" b="1"/>
          </a:p>
        </p:txBody>
      </p:sp>
      <p:pic>
        <p:nvPicPr>
          <p:cNvPr id="3791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9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295401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en-US" sz="2400" i="1"/>
              <a:t>Cơ quan thực hiện việc đăng ký, quản lý quân nhân dự bị động viên là:</a:t>
            </a:r>
            <a:endParaRPr lang="vi-VN" altLang="en-US" sz="23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865314" y="2362201"/>
            <a:ext cx="4162425" cy="1503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Ban chỉ huy quân sự xã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(phường, thị trấn), Ban chỉ huy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quân sự huyện (quận, thị xã,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thành phố thuộc tỉnh)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30938" y="4038600"/>
            <a:ext cx="4056062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D. Ban chỉ huy quân sự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huyện (quận, thị xã, thành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phố thuộc tỉnh) và đơn vị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vi-VN" altLang="en-US" sz="2400" b="1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33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892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893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362201"/>
            <a:ext cx="4038600" cy="1503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Ban lãnh đạo cơ quan,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đơn vị công tác, Ban chỉ huy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quân sự các cơ quan,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đơn vị công tác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865314" y="4038600"/>
            <a:ext cx="4162425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Ban chỉ huy quân sự xã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(phường, thị trấn), Ban chỉ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huy đơn vị, cơ quan dự bị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động viên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3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95600" y="137953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Một trong những nguyên tắc sắp xếp quân nhân dự bị vào các đơn vị dự bị động viên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1" y="4135438"/>
            <a:ext cx="4035425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Theo trình độ chuyên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nghiệp quân sự, chuyên môn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kỹ thuật</a:t>
            </a:r>
            <a:endParaRPr lang="vi-VN" altLang="en-US" sz="23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30938" y="4135438"/>
            <a:ext cx="4056062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Theo trình độ kỹ thuật,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chiến thuật, chức vụ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sức khỏe.</a:t>
            </a:r>
            <a:endParaRPr lang="vi-VN" altLang="en-US" sz="2300" b="1"/>
          </a:p>
        </p:txBody>
      </p:sp>
      <p:sp>
        <p:nvSpPr>
          <p:cNvPr id="39944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34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994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3995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438400"/>
            <a:ext cx="40386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Theo khả năng về sức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khỏe, tuổi đời và nơi cư trú</a:t>
            </a:r>
            <a:endParaRPr lang="vi-VN" altLang="en-US" sz="23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5000" y="2438400"/>
            <a:ext cx="40386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Theo trình độ chuyên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môn nghiệp vụ, theo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nghề nghiệp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6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781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65488" y="1371601"/>
            <a:ext cx="6945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/>
              <a:t> </a:t>
            </a:r>
            <a:r>
              <a:rPr lang="en-US" altLang="en-US" sz="2400" i="1"/>
              <a:t>Việc bảo đảm vật chất, kinh phí xây dựng lực lương dự bị động viên hàng năm do: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892300" y="2514600"/>
            <a:ext cx="40513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A. Chính phủ giao chỉ tiêu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nhiệm vụ cụ thể cho các bộ,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 ngành, địa phương thực hiện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72200" y="2514600"/>
            <a:ext cx="41148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B. Các bộ, ngành, địa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phương phối hợp với các đơn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/>
              <a:t>vị dự bị động viên thực hiện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1892300" y="1447801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35</a:t>
            </a:r>
          </a:p>
        </p:txBody>
      </p:sp>
      <p:pic>
        <p:nvPicPr>
          <p:cNvPr id="6248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6781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0970" name="Picture 23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6781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781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6777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6773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4843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553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0979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11430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0" name="Text Box 69"/>
          <p:cNvSpPr txBox="1">
            <a:spLocks noChangeArrowheads="1"/>
          </p:cNvSpPr>
          <p:nvPr/>
        </p:nvSpPr>
        <p:spPr bwMode="auto">
          <a:xfrm>
            <a:off x="2133600" y="8382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0"/>
            <a:ext cx="68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79376"/>
            <a:ext cx="13081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1892300" y="4168776"/>
            <a:ext cx="4051300" cy="131762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 C. Các địa phương chủ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 động phối hợp với các đơn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vị dự bị động viên thực hiện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72200" y="4168776"/>
            <a:ext cx="4114800" cy="131762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 D. Chính phủ giao chỉ tiêu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cho các đơn vị dự bị đông viên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00"/>
              <a:t> và địa phương thực hiện 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5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2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484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209800" y="2146300"/>
            <a:ext cx="7848600" cy="417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099" name="Picture 4" descr="3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90800" y="13716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AutoShap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886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41</a:t>
            </a:r>
          </a:p>
        </p:txBody>
      </p:sp>
      <p:sp>
        <p:nvSpPr>
          <p:cNvPr id="60425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886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42</a:t>
            </a:r>
          </a:p>
        </p:txBody>
      </p:sp>
      <p:sp>
        <p:nvSpPr>
          <p:cNvPr id="60426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886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43</a:t>
            </a:r>
          </a:p>
        </p:txBody>
      </p:sp>
      <p:sp>
        <p:nvSpPr>
          <p:cNvPr id="60427" name="AutoShape 1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886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46</a:t>
            </a:r>
          </a:p>
        </p:txBody>
      </p:sp>
      <p:sp>
        <p:nvSpPr>
          <p:cNvPr id="60428" name="AutoShape 1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886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45</a:t>
            </a:r>
          </a:p>
        </p:txBody>
      </p:sp>
      <p:sp>
        <p:nvSpPr>
          <p:cNvPr id="60429" name="AutoShape 1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886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44</a:t>
            </a:r>
          </a:p>
        </p:txBody>
      </p:sp>
      <p:sp>
        <p:nvSpPr>
          <p:cNvPr id="60430" name="AutoShape 1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029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47</a:t>
            </a:r>
          </a:p>
        </p:txBody>
      </p:sp>
      <p:sp>
        <p:nvSpPr>
          <p:cNvPr id="60431" name="AutoShape 15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29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48</a:t>
            </a:r>
          </a:p>
        </p:txBody>
      </p:sp>
      <p:sp>
        <p:nvSpPr>
          <p:cNvPr id="60432" name="AutoShape 16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29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49</a:t>
            </a:r>
          </a:p>
        </p:txBody>
      </p:sp>
      <p:sp>
        <p:nvSpPr>
          <p:cNvPr id="60435" name="AutoShape 1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029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50</a:t>
            </a:r>
          </a:p>
        </p:txBody>
      </p:sp>
      <p:sp>
        <p:nvSpPr>
          <p:cNvPr id="60442" name="AutoShape 26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743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35</a:t>
            </a:r>
          </a:p>
        </p:txBody>
      </p:sp>
      <p:sp>
        <p:nvSpPr>
          <p:cNvPr id="60443" name="AutoShape 27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2743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36</a:t>
            </a:r>
          </a:p>
        </p:txBody>
      </p:sp>
      <p:sp>
        <p:nvSpPr>
          <p:cNvPr id="60444" name="AutoShape 28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2743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37</a:t>
            </a:r>
          </a:p>
        </p:txBody>
      </p:sp>
      <p:sp>
        <p:nvSpPr>
          <p:cNvPr id="60445" name="AutoShape 29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2743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40</a:t>
            </a:r>
          </a:p>
        </p:txBody>
      </p:sp>
      <p:sp>
        <p:nvSpPr>
          <p:cNvPr id="60446" name="AutoShape 30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2743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39</a:t>
            </a:r>
          </a:p>
        </p:txBody>
      </p:sp>
      <p:sp>
        <p:nvSpPr>
          <p:cNvPr id="60447" name="AutoShape 3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2743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38</a:t>
            </a:r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60486" name="Picture 70" descr="Logo Doan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1" descr="logoTDT-banquy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19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5029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51</a:t>
            </a:r>
          </a:p>
        </p:txBody>
      </p:sp>
      <p:sp>
        <p:nvSpPr>
          <p:cNvPr id="25" name="AutoShape 19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5029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52</a:t>
            </a:r>
          </a:p>
        </p:txBody>
      </p:sp>
      <p:sp>
        <p:nvSpPr>
          <p:cNvPr id="26" name="AutoShape 19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172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53</a:t>
            </a:r>
          </a:p>
        </p:txBody>
      </p:sp>
      <p:sp>
        <p:nvSpPr>
          <p:cNvPr id="27" name="AutoShape 19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6172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54</a:t>
            </a:r>
          </a:p>
        </p:txBody>
      </p:sp>
      <p:sp>
        <p:nvSpPr>
          <p:cNvPr id="28" name="AutoShape 19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6172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55</a:t>
            </a:r>
          </a:p>
        </p:txBody>
      </p:sp>
      <p:sp>
        <p:nvSpPr>
          <p:cNvPr id="29" name="AutoShape 19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6172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56</a:t>
            </a:r>
          </a:p>
        </p:txBody>
      </p:sp>
      <p:sp>
        <p:nvSpPr>
          <p:cNvPr id="30" name="AutoShape 19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6172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57</a:t>
            </a:r>
          </a:p>
        </p:txBody>
      </p:sp>
      <p:sp>
        <p:nvSpPr>
          <p:cNvPr id="31" name="AutoShape 19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6172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58</a:t>
            </a:r>
          </a:p>
        </p:txBody>
      </p:sp>
      <p:sp>
        <p:nvSpPr>
          <p:cNvPr id="32" name="AutoShape 19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7315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59</a:t>
            </a:r>
          </a:p>
        </p:txBody>
      </p:sp>
      <p:sp>
        <p:nvSpPr>
          <p:cNvPr id="33" name="AutoShape 19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7315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60</a:t>
            </a:r>
          </a:p>
        </p:txBody>
      </p:sp>
      <p:sp>
        <p:nvSpPr>
          <p:cNvPr id="34" name="AutoShape 19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7315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61</a:t>
            </a:r>
          </a:p>
        </p:txBody>
      </p:sp>
      <p:sp>
        <p:nvSpPr>
          <p:cNvPr id="35" name="AutoShape 19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7315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62</a:t>
            </a:r>
          </a:p>
        </p:txBody>
      </p:sp>
      <p:sp>
        <p:nvSpPr>
          <p:cNvPr id="36" name="AutoShape 19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7315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63</a:t>
            </a:r>
          </a:p>
        </p:txBody>
      </p:sp>
      <p:sp>
        <p:nvSpPr>
          <p:cNvPr id="37" name="AutoShape 19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7315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64</a:t>
            </a:r>
          </a:p>
        </p:txBody>
      </p:sp>
      <p:sp>
        <p:nvSpPr>
          <p:cNvPr id="38" name="AutoShape 19">
            <a:hlinkClick r:id="rId36" action="ppaction://hlinksldjump"/>
          </p:cNvPr>
          <p:cNvSpPr>
            <a:spLocks noChangeArrowheads="1"/>
          </p:cNvSpPr>
          <p:nvPr/>
        </p:nvSpPr>
        <p:spPr bwMode="auto">
          <a:xfrm>
            <a:off x="8458200" y="2362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65</a:t>
            </a:r>
          </a:p>
        </p:txBody>
      </p:sp>
      <p:sp>
        <p:nvSpPr>
          <p:cNvPr id="39" name="AutoShape 19">
            <a:hlinkClick r:id="rId37" action="ppaction://hlinksldjump"/>
          </p:cNvPr>
          <p:cNvSpPr>
            <a:spLocks noChangeArrowheads="1"/>
          </p:cNvSpPr>
          <p:nvPr/>
        </p:nvSpPr>
        <p:spPr bwMode="auto">
          <a:xfrm>
            <a:off x="8458200" y="29718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66</a:t>
            </a:r>
          </a:p>
        </p:txBody>
      </p:sp>
      <p:sp>
        <p:nvSpPr>
          <p:cNvPr id="40" name="AutoShape 19">
            <a:hlinkClick r:id="rId38" action="ppaction://hlinksldjump"/>
          </p:cNvPr>
          <p:cNvSpPr>
            <a:spLocks noChangeArrowheads="1"/>
          </p:cNvSpPr>
          <p:nvPr/>
        </p:nvSpPr>
        <p:spPr bwMode="auto">
          <a:xfrm>
            <a:off x="8458200" y="35814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67</a:t>
            </a:r>
          </a:p>
        </p:txBody>
      </p:sp>
      <p:sp>
        <p:nvSpPr>
          <p:cNvPr id="41" name="AutoShape 19">
            <a:hlinkClick r:id="rId39" action="ppaction://hlinksldjump"/>
          </p:cNvPr>
          <p:cNvSpPr>
            <a:spLocks noChangeArrowheads="1"/>
          </p:cNvSpPr>
          <p:nvPr/>
        </p:nvSpPr>
        <p:spPr bwMode="auto">
          <a:xfrm>
            <a:off x="8458200" y="4191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68</a:t>
            </a:r>
          </a:p>
        </p:txBody>
      </p:sp>
      <p:sp>
        <p:nvSpPr>
          <p:cNvPr id="42" name="AutoShape 19">
            <a:hlinkClick r:id="rId40" action="ppaction://hlinksldjump"/>
          </p:cNvPr>
          <p:cNvSpPr>
            <a:spLocks noChangeArrowheads="1"/>
          </p:cNvSpPr>
          <p:nvPr/>
        </p:nvSpPr>
        <p:spPr bwMode="auto">
          <a:xfrm>
            <a:off x="8458200" y="48006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69</a:t>
            </a:r>
          </a:p>
        </p:txBody>
      </p:sp>
      <p:sp>
        <p:nvSpPr>
          <p:cNvPr id="43" name="AutoShape 19">
            <a:hlinkClick r:id="rId41" action="ppaction://hlinksldjump"/>
          </p:cNvPr>
          <p:cNvSpPr>
            <a:spLocks noChangeArrowheads="1"/>
          </p:cNvSpPr>
          <p:nvPr/>
        </p:nvSpPr>
        <p:spPr bwMode="auto">
          <a:xfrm>
            <a:off x="8458200" y="54102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</a:rPr>
              <a:t>Câu 70</a:t>
            </a:r>
          </a:p>
        </p:txBody>
      </p:sp>
      <p:sp>
        <p:nvSpPr>
          <p:cNvPr id="45" name="AutoShape 19">
            <a:hlinkClick r:id="rId42" action="ppaction://hlinksldjump"/>
          </p:cNvPr>
          <p:cNvSpPr>
            <a:spLocks noChangeArrowheads="1"/>
          </p:cNvSpPr>
          <p:nvPr/>
        </p:nvSpPr>
        <p:spPr bwMode="auto">
          <a:xfrm>
            <a:off x="5486400" y="1524000"/>
            <a:ext cx="1295400" cy="533400"/>
          </a:xfrm>
          <a:prstGeom prst="roundRect">
            <a:avLst>
              <a:gd name="adj" fmla="val 16667"/>
            </a:avLst>
          </a:prstGeom>
          <a:blipFill dpi="0" rotWithShape="1">
            <a:blip r:embed="rId43"/>
            <a:srcRect/>
            <a:tile tx="0" ty="0" sx="100000" sy="100000" flip="none" algn="tl"/>
          </a:blip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Bài 9</a:t>
            </a: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3505200" y="152400"/>
            <a:ext cx="5867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SINH VIÊN TÔN ĐỨC THẮNG</a:t>
            </a:r>
          </a:p>
        </p:txBody>
      </p:sp>
    </p:spTree>
  </p:cSld>
  <p:clrMapOvr>
    <a:masterClrMapping/>
  </p:clrMapOvr>
  <p:transition spd="slow" advClick="0">
    <p:zoom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80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04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0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0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0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0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60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 nodeType="clickPar">
                      <p:stCondLst>
                        <p:cond delay="0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4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0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0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 nodeType="clickPar">
                      <p:stCondLst>
                        <p:cond delay="0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5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60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 nodeType="clickPar">
                      <p:stCondLst>
                        <p:cond delay="0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0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 nodeType="clickPar">
                      <p:stCondLst>
                        <p:cond delay="0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3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0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8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60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 nodeType="clickPar">
                      <p:stCondLst>
                        <p:cond delay="0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0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 nodeType="clickPar">
                      <p:stCondLst>
                        <p:cond delay="0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2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0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 nodeType="clickPar">
                      <p:stCondLst>
                        <p:cond delay="0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3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0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 nodeType="clickPar">
                      <p:stCondLst>
                        <p:cond delay="0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3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0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 nodeType="clickPar">
                      <p:stCondLst>
                        <p:cond delay="0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435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 nodeType="clickPar">
                      <p:stCondLst>
                        <p:cond delay="0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 nodeType="clickPar">
                      <p:stCondLst>
                        <p:cond delay="0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 nodeType="clickPar">
                      <p:stCondLst>
                        <p:cond delay="0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 nodeType="clickPar">
                      <p:stCondLst>
                        <p:cond delay="0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 nodeType="clickPar">
                      <p:stCondLst>
                        <p:cond delay="0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 nodeType="clickPar">
                      <p:stCondLst>
                        <p:cond delay="0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 nodeType="clickPar">
                      <p:stCondLst>
                        <p:cond delay="0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 nodeType="clickPar">
                      <p:stCondLst>
                        <p:cond delay="0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 nodeType="clickPar">
                      <p:stCondLst>
                        <p:cond delay="0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 nodeType="clickPar">
                      <p:stCondLst>
                        <p:cond delay="0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 nodeType="clickPar">
                      <p:stCondLst>
                        <p:cond delay="0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 nodeType="clickPar">
                      <p:stCondLst>
                        <p:cond delay="0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 nodeType="clickPar">
                      <p:stCondLst>
                        <p:cond delay="0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 nodeType="clickPar">
                      <p:stCondLst>
                        <p:cond delay="0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 nodeType="clickPar">
                      <p:stCondLst>
                        <p:cond delay="0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 nodeType="clickPar">
                      <p:stCondLst>
                        <p:cond delay="0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 nodeType="clickPar">
                      <p:stCondLst>
                        <p:cond delay="0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 nodeType="clickPar">
                      <p:stCondLst>
                        <p:cond delay="0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 nodeType="clickPar">
                      <p:stCondLst>
                        <p:cond delay="0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 nodeType="clickPar">
                      <p:stCondLst>
                        <p:cond delay="0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 nodeType="clickPar">
                      <p:stCondLst>
                        <p:cond delay="0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5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8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781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05200" y="1379538"/>
            <a:ext cx="662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Quyết định và thông báo quyết định động viên công nghiệp quốc phòng do: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172200" y="2649538"/>
            <a:ext cx="3657600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Chính phủ quy định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15064" y="4267200"/>
            <a:ext cx="3614737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Chủ tịch Quốc hội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quy định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1" name="Text Box 15"/>
          <p:cNvSpPr txBox="1">
            <a:spLocks noChangeArrowheads="1"/>
          </p:cNvSpPr>
          <p:nvPr/>
        </p:nvSpPr>
        <p:spPr bwMode="auto">
          <a:xfrm>
            <a:off x="1892300" y="1660526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36</a:t>
            </a:r>
          </a:p>
        </p:txBody>
      </p:sp>
      <p:pic>
        <p:nvPicPr>
          <p:cNvPr id="6248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6781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1994" name="Picture 23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9801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6781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781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6777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6773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4843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553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2003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4" name="Text Box 69"/>
          <p:cNvSpPr txBox="1">
            <a:spLocks noChangeArrowheads="1"/>
          </p:cNvSpPr>
          <p:nvPr/>
        </p:nvSpPr>
        <p:spPr bwMode="auto">
          <a:xfrm>
            <a:off x="2133600" y="9144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6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576"/>
            <a:ext cx="1371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2111376" y="4267200"/>
            <a:ext cx="3679825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Chủ tịch nước quy định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111376" y="2667000"/>
            <a:ext cx="3679825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Bộ quốc phòng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quy định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00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484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523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1608138"/>
            <a:ext cx="680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Một trong những nội dung xây dựng lực lượng dự bị động viên là: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209800" y="4267200"/>
            <a:ext cx="3619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Tạo nguồn, đăng ký,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quản lý lực lượng dự bị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động viên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133600" y="2667000"/>
            <a:ext cx="36957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Tạo nguồn, tổ chức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và quản lý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6" name="Text Box 16"/>
          <p:cNvSpPr txBox="1">
            <a:spLocks noChangeArrowheads="1"/>
          </p:cNvSpPr>
          <p:nvPr/>
        </p:nvSpPr>
        <p:spPr bwMode="auto">
          <a:xfrm>
            <a:off x="1828800" y="1752601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37</a:t>
            </a:r>
          </a:p>
        </p:txBody>
      </p:sp>
      <p:pic>
        <p:nvPicPr>
          <p:cNvPr id="9525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301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256" name="Oval 24"/>
          <p:cNvSpPr>
            <a:spLocks noChangeArrowheads="1"/>
          </p:cNvSpPr>
          <p:nvPr/>
        </p:nvSpPr>
        <p:spPr bwMode="auto">
          <a:xfrm>
            <a:off x="6184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5257" name="Oval 25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5258" name="Oval 26"/>
          <p:cNvSpPr>
            <a:spLocks noChangeArrowheads="1"/>
          </p:cNvSpPr>
          <p:nvPr/>
        </p:nvSpPr>
        <p:spPr bwMode="auto">
          <a:xfrm>
            <a:off x="6184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4876800" y="60340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6019800" y="5773738"/>
            <a:ext cx="8382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302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19400" y="14478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Text Box 69"/>
          <p:cNvSpPr txBox="1">
            <a:spLocks noChangeArrowheads="1"/>
          </p:cNvSpPr>
          <p:nvPr/>
        </p:nvSpPr>
        <p:spPr bwMode="auto">
          <a:xfrm>
            <a:off x="2184400" y="1143001"/>
            <a:ext cx="797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6324600" y="2667000"/>
            <a:ext cx="3784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Tạo nguồn, biên chế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và đăng ký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86500" y="4267200"/>
            <a:ext cx="3784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Tạo nguồn, quản lý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và kiểm tra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dự bị động viên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34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231776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5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59"/>
                  </p:tgtEl>
                </p:cond>
              </p:nextCondLst>
            </p:seq>
          </p:childTnLst>
        </p:cTn>
      </p:par>
    </p:tnLst>
    <p:bldLst>
      <p:bldP spid="95234" grpId="0" animBg="1"/>
      <p:bldP spid="65540" grpId="0"/>
      <p:bldP spid="65541" grpId="0" animBg="1"/>
      <p:bldP spid="65541" grpId="1" animBg="1"/>
      <p:bldP spid="65549" grpId="0" animBg="1"/>
      <p:bldP spid="95251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 animBg="1"/>
      <p:bldP spid="95260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05200" y="1455738"/>
            <a:ext cx="636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Thực chất của xây dựng lực lượng dự bị động viên là: 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172200" y="2438400"/>
            <a:ext cx="41148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Chuẩn bị nguồn nhân lực,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phương tiện kỹ thuật để bổ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sung, mở rộng quân đội 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72200" y="4032250"/>
            <a:ext cx="4114800" cy="13017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Động viên mọi người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tham gia lực lượng quân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đội nhân dân Việt Nam</a:t>
            </a:r>
            <a:endParaRPr lang="vi-VN" altLang="en-US" sz="2400" b="1"/>
          </a:p>
        </p:txBody>
      </p:sp>
      <p:sp>
        <p:nvSpPr>
          <p:cNvPr id="44040" name="Text Box 16"/>
          <p:cNvSpPr txBox="1">
            <a:spLocks noChangeArrowheads="1"/>
          </p:cNvSpPr>
          <p:nvPr/>
        </p:nvSpPr>
        <p:spPr bwMode="auto">
          <a:xfrm>
            <a:off x="1868488" y="1584326"/>
            <a:ext cx="1331912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38</a:t>
            </a:r>
          </a:p>
        </p:txBody>
      </p:sp>
      <p:pic>
        <p:nvPicPr>
          <p:cNvPr id="9627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404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6653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6653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/>
          <p:cNvSpPr>
            <a:spLocks noChangeArrowheads="1"/>
          </p:cNvSpPr>
          <p:nvPr/>
        </p:nvSpPr>
        <p:spPr bwMode="auto">
          <a:xfrm>
            <a:off x="6653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5257800" y="6034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6500813" y="5824539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405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3" name="Text Box 69"/>
          <p:cNvSpPr txBox="1">
            <a:spLocks noChangeArrowheads="1"/>
          </p:cNvSpPr>
          <p:nvPr/>
        </p:nvSpPr>
        <p:spPr bwMode="auto">
          <a:xfrm>
            <a:off x="2057400" y="990601"/>
            <a:ext cx="807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"/>
            <a:ext cx="129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868488" y="2438400"/>
            <a:ext cx="399891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A. Xây dựng phong trào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quốc phòng toàn dân, 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nhân dân tại địa phương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868488" y="4038600"/>
            <a:ext cx="399891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Chuẩn bị hợp lý nhân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lực cho bảo vệ Tổ quốc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Việt Nam xã hội chủ nghĩa</a:t>
            </a:r>
            <a:endParaRPr lang="vi-VN" altLang="en-US" sz="2400" b="1"/>
          </a:p>
        </p:txBody>
      </p:sp>
      <p:pic>
        <p:nvPicPr>
          <p:cNvPr id="44058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19665" y="5989637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27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6286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81400" y="1519238"/>
            <a:ext cx="657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Trong thời chiến, dân quân tự vệ là lực lượng: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095500" y="2438400"/>
            <a:ext cx="3987800" cy="12954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>
              <a:buFontTx/>
              <a:buAutoNum type="alphaUcPeriod"/>
              <a:defRPr/>
            </a:pPr>
            <a:r>
              <a:rPr lang="en-US" sz="2400" dirty="0" err="1">
                <a:latin typeface="Arial" charset="0"/>
              </a:rPr>
              <a:t>Nòng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24600" y="2438400"/>
            <a:ext cx="39624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Xung kích cho toàn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dân chiến đấu, phục vụ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chiến đấu</a:t>
            </a:r>
            <a:endParaRPr lang="vi-VN" altLang="en-US" sz="2400" b="1"/>
          </a:p>
        </p:txBody>
      </p:sp>
      <p:sp>
        <p:nvSpPr>
          <p:cNvPr id="45064" name="Text Box 16"/>
          <p:cNvSpPr txBox="1">
            <a:spLocks noChangeArrowheads="1"/>
          </p:cNvSpPr>
          <p:nvPr/>
        </p:nvSpPr>
        <p:spPr bwMode="auto">
          <a:xfrm>
            <a:off x="2232026" y="16002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39</a:t>
            </a:r>
          </a:p>
        </p:txBody>
      </p:sp>
      <p:pic>
        <p:nvPicPr>
          <p:cNvPr id="97298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6286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506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6289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6299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6286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6286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6299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6299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4953000" y="61102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022975" y="58578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507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7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99200" y="4114800"/>
            <a:ext cx="39878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Xung kích trong mọi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hoạt động chiến đấu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ở cơ sở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81200" y="4114800"/>
            <a:ext cx="41021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Nòng cốt cho toàn dân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cả nước đánh giặc</a:t>
            </a:r>
            <a:endParaRPr lang="vi-VN" altLang="en-US" sz="2400" b="1"/>
          </a:p>
        </p:txBody>
      </p:sp>
      <p:pic>
        <p:nvPicPr>
          <p:cNvPr id="45082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9294" y="5956301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29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6750" y="1371601"/>
            <a:ext cx="715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Thời hạn phục vụ của lực lượng dân quân tự vệ nòng cốt theo Luật Dân quân tự vệ năm 2009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6588" y="4192588"/>
            <a:ext cx="3924300" cy="10668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4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62700" y="2628900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B. 3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1752600" y="1584326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40</a:t>
            </a:r>
          </a:p>
        </p:txBody>
      </p:sp>
      <p:pic>
        <p:nvPicPr>
          <p:cNvPr id="98322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6400800" y="6030914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609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6400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6400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6400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6400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4953000" y="611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6096000" y="57737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610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447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62700" y="4192588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5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6588" y="2628900"/>
            <a:ext cx="3924300" cy="10287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2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106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8451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8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3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/>
          <p:cNvSpPr>
            <a:spLocks noChangeArrowheads="1"/>
          </p:cNvSpPr>
          <p:nvPr/>
        </p:nvSpPr>
        <p:spPr bwMode="auto">
          <a:xfrm>
            <a:off x="6470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70288" y="1447801"/>
            <a:ext cx="6869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Tổ chức đơn vị dân quân tự vệ cao nhất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78575" y="4114800"/>
            <a:ext cx="366395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Tiểu đoàn, hải đoàn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78575" y="2590800"/>
            <a:ext cx="366395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Lữ đoàn, hải đoàn</a:t>
            </a:r>
            <a:endParaRPr lang="vi-VN" altLang="en-US" sz="2400" b="1"/>
          </a:p>
        </p:txBody>
      </p:sp>
      <p:sp>
        <p:nvSpPr>
          <p:cNvPr id="47111" name="Text Box 16"/>
          <p:cNvSpPr txBox="1">
            <a:spLocks noChangeArrowheads="1"/>
          </p:cNvSpPr>
          <p:nvPr/>
        </p:nvSpPr>
        <p:spPr bwMode="auto">
          <a:xfrm>
            <a:off x="1992314" y="16002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41</a:t>
            </a:r>
          </a:p>
        </p:txBody>
      </p:sp>
      <p:pic>
        <p:nvPicPr>
          <p:cNvPr id="9934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6470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7114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/>
          <p:cNvSpPr>
            <a:spLocks noChangeArrowheads="1"/>
          </p:cNvSpPr>
          <p:nvPr/>
        </p:nvSpPr>
        <p:spPr bwMode="auto">
          <a:xfrm>
            <a:off x="6470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>
            <a:off x="6477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6470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/>
          <p:cNvSpPr>
            <a:spLocks noChangeArrowheads="1"/>
          </p:cNvSpPr>
          <p:nvPr/>
        </p:nvSpPr>
        <p:spPr bwMode="auto">
          <a:xfrm>
            <a:off x="6486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/>
          <p:cNvSpPr>
            <a:spLocks noChangeArrowheads="1"/>
          </p:cNvSpPr>
          <p:nvPr/>
        </p:nvSpPr>
        <p:spPr bwMode="auto">
          <a:xfrm>
            <a:off x="6497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6470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626268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378575" y="5951539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7123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 Box 69"/>
          <p:cNvSpPr txBox="1">
            <a:spLocks noChangeArrowheads="1"/>
          </p:cNvSpPr>
          <p:nvPr/>
        </p:nvSpPr>
        <p:spPr bwMode="auto">
          <a:xfrm>
            <a:off x="2133600" y="990601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6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36763" y="2590800"/>
            <a:ext cx="3687762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Trung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en-US" altLang="en-US" sz="2800" b="1" dirty="0">
              <a:latin typeface="+mn-lt"/>
              <a:cs typeface="Times New Roman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27238" y="4191000"/>
            <a:ext cx="3687762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Đại đội, hải đội</a:t>
            </a:r>
            <a:endParaRPr lang="vi-VN" altLang="en-US" sz="2400" b="1"/>
          </a:p>
        </p:txBody>
      </p:sp>
      <p:pic>
        <p:nvPicPr>
          <p:cNvPr id="4712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34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/>
          <p:cNvSpPr>
            <a:spLocks noChangeArrowheads="1"/>
          </p:cNvSpPr>
          <p:nvPr/>
        </p:nvSpPr>
        <p:spPr bwMode="auto">
          <a:xfrm>
            <a:off x="6332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1447801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Vũ khí, trang bị cho dân quân tự vệ, từ nguồn nào cũng đều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590800"/>
            <a:ext cx="3911600" cy="1271588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134" name="Text Box 16"/>
          <p:cNvSpPr txBox="1">
            <a:spLocks noChangeArrowheads="1"/>
          </p:cNvSpPr>
          <p:nvPr/>
        </p:nvSpPr>
        <p:spPr bwMode="auto">
          <a:xfrm>
            <a:off x="1828800" y="1670051"/>
            <a:ext cx="13716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42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1905000" y="2590800"/>
            <a:ext cx="4076700" cy="1271588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Vật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457200" indent="-457200"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037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1" name="Oval 19"/>
          <p:cNvSpPr>
            <a:spLocks noChangeArrowheads="1"/>
          </p:cNvSpPr>
          <p:nvPr/>
        </p:nvSpPr>
        <p:spPr bwMode="auto">
          <a:xfrm>
            <a:off x="6332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8138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6332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/>
          <p:cNvSpPr>
            <a:spLocks noChangeArrowheads="1"/>
          </p:cNvSpPr>
          <p:nvPr/>
        </p:nvSpPr>
        <p:spPr bwMode="auto">
          <a:xfrm>
            <a:off x="6332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/>
          <p:cNvSpPr>
            <a:spLocks noChangeArrowheads="1"/>
          </p:cNvSpPr>
          <p:nvPr/>
        </p:nvSpPr>
        <p:spPr bwMode="auto">
          <a:xfrm>
            <a:off x="6324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6324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6332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6324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029200" y="6186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113463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8147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3716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Text Box 69"/>
          <p:cNvSpPr txBox="1">
            <a:spLocks noChangeArrowheads="1"/>
          </p:cNvSpPr>
          <p:nvPr/>
        </p:nvSpPr>
        <p:spPr bwMode="auto">
          <a:xfrm>
            <a:off x="2057400" y="10668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0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447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1905000" y="4191000"/>
            <a:ext cx="4076700" cy="12954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457200" indent="-457200"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6248400" y="4191000"/>
            <a:ext cx="3911600" cy="12954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Vật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vi-VN" sz="2400" b="1" dirty="0">
              <a:solidFill>
                <a:schemeClr val="tx1"/>
              </a:solidFill>
            </a:endParaRPr>
          </a:p>
        </p:txBody>
      </p:sp>
      <p:pic>
        <p:nvPicPr>
          <p:cNvPr id="48153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37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/>
          <p:cNvSpPr>
            <a:spLocks noChangeArrowheads="1"/>
          </p:cNvSpPr>
          <p:nvPr/>
        </p:nvSpPr>
        <p:spPr bwMode="auto">
          <a:xfrm>
            <a:off x="6362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32164" y="1447801"/>
            <a:ext cx="64595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Đối tượng tạo nguồn hạ sỹ quan, binh sỹ dự bị động viên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98638" y="2514600"/>
            <a:ext cx="414496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Quân nhân đã hoàn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thành nghĩa vụ quân sự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có đủ điều kiện quy định</a:t>
            </a:r>
          </a:p>
        </p:txBody>
      </p:sp>
      <p:sp>
        <p:nvSpPr>
          <p:cNvPr id="49158" name="Text Box 16"/>
          <p:cNvSpPr txBox="1">
            <a:spLocks noChangeArrowheads="1"/>
          </p:cNvSpPr>
          <p:nvPr/>
        </p:nvSpPr>
        <p:spPr bwMode="auto">
          <a:xfrm>
            <a:off x="1752600" y="1524001"/>
            <a:ext cx="1219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43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6248400" y="4114800"/>
            <a:ext cx="41529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Dân quân tự vệ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rộng rãi có đủ điều kiện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quy định</a:t>
            </a:r>
            <a:endParaRPr lang="en-US" altLang="en-US" sz="2300" b="1"/>
          </a:p>
        </p:txBody>
      </p:sp>
      <p:pic>
        <p:nvPicPr>
          <p:cNvPr id="10139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6362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9162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6362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6362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/>
          <p:cNvSpPr>
            <a:spLocks noChangeArrowheads="1"/>
          </p:cNvSpPr>
          <p:nvPr/>
        </p:nvSpPr>
        <p:spPr bwMode="auto">
          <a:xfrm>
            <a:off x="6362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6357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/>
          <p:cNvSpPr>
            <a:spLocks noChangeArrowheads="1"/>
          </p:cNvSpPr>
          <p:nvPr/>
        </p:nvSpPr>
        <p:spPr bwMode="auto">
          <a:xfrm>
            <a:off x="6362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6362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156325" y="5792789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49171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2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4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248400" y="2514600"/>
            <a:ext cx="41529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Dân quân tự vệ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nòng cốt có đủ điều kiện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theo quy định</a:t>
            </a:r>
            <a:endParaRPr lang="vi-VN" altLang="en-US" sz="2400" b="1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1798638" y="4114800"/>
            <a:ext cx="414496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Hạ sỹ quan, chiến sỹ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đang tại ngũ có đủ điều kiện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quy định</a:t>
            </a:r>
            <a:endParaRPr lang="en-US" altLang="en-US" sz="2300" b="1"/>
          </a:p>
        </p:txBody>
      </p:sp>
      <p:pic>
        <p:nvPicPr>
          <p:cNvPr id="49177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5576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39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5954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Biên chế dân quân tự vệ được thống nhất trong toàn quốc do: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24600" y="4267200"/>
            <a:ext cx="3962400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183" name="Text Box 16"/>
          <p:cNvSpPr txBox="1">
            <a:spLocks noChangeArrowheads="1"/>
          </p:cNvSpPr>
          <p:nvPr/>
        </p:nvSpPr>
        <p:spPr bwMode="auto">
          <a:xfrm>
            <a:off x="1676400" y="1600201"/>
            <a:ext cx="127635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44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1905000" y="4267200"/>
            <a:ext cx="4076700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102418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018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/>
          <p:cNvSpPr>
            <a:spLocks noChangeArrowheads="1"/>
          </p:cNvSpPr>
          <p:nvPr/>
        </p:nvSpPr>
        <p:spPr bwMode="auto">
          <a:xfrm>
            <a:off x="6554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6577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/>
          <p:cNvSpPr>
            <a:spLocks noChangeArrowheads="1"/>
          </p:cNvSpPr>
          <p:nvPr/>
        </p:nvSpPr>
        <p:spPr bwMode="auto">
          <a:xfrm>
            <a:off x="6573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/>
          <p:cNvSpPr>
            <a:spLocks noChangeArrowheads="1"/>
          </p:cNvSpPr>
          <p:nvPr/>
        </p:nvSpPr>
        <p:spPr bwMode="auto">
          <a:xfrm>
            <a:off x="6569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029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384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019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5576"/>
            <a:ext cx="15811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08726" y="2724150"/>
            <a:ext cx="3978275" cy="1162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1905000" y="2724150"/>
            <a:ext cx="4076700" cy="1162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hội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50202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57765" y="6037917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1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595438"/>
            <a:ext cx="701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Thời điểm sử dụng lực lượng dự bị động viên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33575" y="2730500"/>
            <a:ext cx="3962400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Khi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lệnh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207" name="Text Box 16"/>
          <p:cNvSpPr txBox="1">
            <a:spLocks noChangeArrowheads="1"/>
          </p:cNvSpPr>
          <p:nvPr/>
        </p:nvSpPr>
        <p:spPr bwMode="auto">
          <a:xfrm>
            <a:off x="1676400" y="1600201"/>
            <a:ext cx="127635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45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1905000" y="4267200"/>
            <a:ext cx="4076700" cy="12192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Khi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xâm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lược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102418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121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/>
          <p:cNvSpPr>
            <a:spLocks noChangeArrowheads="1"/>
          </p:cNvSpPr>
          <p:nvPr/>
        </p:nvSpPr>
        <p:spPr bwMode="auto">
          <a:xfrm>
            <a:off x="6554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6584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6577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/>
          <p:cNvSpPr>
            <a:spLocks noChangeArrowheads="1"/>
          </p:cNvSpPr>
          <p:nvPr/>
        </p:nvSpPr>
        <p:spPr bwMode="auto">
          <a:xfrm>
            <a:off x="6573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/>
          <p:cNvSpPr>
            <a:spLocks noChangeArrowheads="1"/>
          </p:cNvSpPr>
          <p:nvPr/>
        </p:nvSpPr>
        <p:spPr bwMode="auto">
          <a:xfrm>
            <a:off x="6569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029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384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122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1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5576"/>
            <a:ext cx="15811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08726" y="2724150"/>
            <a:ext cx="3978275" cy="1162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Lúc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xảy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6210300" y="4267200"/>
            <a:ext cx="4076700" cy="116205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Nếu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yếu</a:t>
            </a:r>
            <a:endParaRPr lang="vi-VN" sz="2300" b="1" dirty="0">
              <a:solidFill>
                <a:schemeClr val="tx1"/>
              </a:solidFill>
            </a:endParaRPr>
          </a:p>
        </p:txBody>
      </p:sp>
      <p:pic>
        <p:nvPicPr>
          <p:cNvPr id="51226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6064811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1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781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81400" y="1371601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Dân quân tự vệ là lực lượng: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57388" y="2286000"/>
            <a:ext cx="3986212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A. Vũ trang quần chúng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không thoát ly sản xuất,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tác</a:t>
            </a:r>
            <a:endParaRPr lang="en-US" altLang="en-US" sz="2400" b="1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72200" y="2286000"/>
            <a:ext cx="41148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Nhân dân được vũ trang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sẵn sàng chiến đấu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Text Box 15"/>
          <p:cNvSpPr txBox="1">
            <a:spLocks noChangeArrowheads="1"/>
          </p:cNvSpPr>
          <p:nvPr/>
        </p:nvSpPr>
        <p:spPr bwMode="auto">
          <a:xfrm>
            <a:off x="1892300" y="1447801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01</a:t>
            </a:r>
          </a:p>
        </p:txBody>
      </p:sp>
      <p:pic>
        <p:nvPicPr>
          <p:cNvPr id="6248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6781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154" name="Picture 23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9801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6781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781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6777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6773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4843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553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163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11430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" name="Text Box 69"/>
          <p:cNvSpPr txBox="1">
            <a:spLocks noChangeArrowheads="1"/>
          </p:cNvSpPr>
          <p:nvPr/>
        </p:nvSpPr>
        <p:spPr bwMode="auto">
          <a:xfrm>
            <a:off x="2133600" y="8382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0"/>
            <a:ext cx="68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79376"/>
            <a:ext cx="13081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1957388" y="3940176"/>
            <a:ext cx="3986212" cy="131762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en-US" sz="2400"/>
              <a:t>Xung kích bảo vệ và duy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trì sản xuất, công tác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72200" y="3940176"/>
            <a:ext cx="4114800" cy="131762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en-US" sz="2400"/>
              <a:t>Vũ trang nòng cốt bảo vệ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kinh tế và văn hóa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6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484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0400" y="13716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Việc lựa chọn, giao nhiệm vụ động viên công nghiệp quốc phòng cho các doanh nghiệp công nghiệp phải bảo đảm: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094414" y="2743200"/>
            <a:ext cx="4010025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Tính đồng bộ theo nhu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cầu sản xuất, sửa chữa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trang bị của quân đội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6108701" y="4267200"/>
            <a:ext cx="4024313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Đầy đủ hợp lý, đồng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bộ theo nhu cầu sản xuất,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sửa chữa của quân đội</a:t>
            </a:r>
            <a:endParaRPr lang="en-US" altLang="en-US" sz="2100" b="1"/>
          </a:p>
        </p:txBody>
      </p:sp>
      <p:sp>
        <p:nvSpPr>
          <p:cNvPr id="52232" name="Text Box 16"/>
          <p:cNvSpPr txBox="1">
            <a:spLocks noChangeArrowheads="1"/>
          </p:cNvSpPr>
          <p:nvPr/>
        </p:nvSpPr>
        <p:spPr bwMode="auto">
          <a:xfrm>
            <a:off x="1752601" y="15240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46</a:t>
            </a:r>
          </a:p>
        </p:txBody>
      </p:sp>
      <p:pic>
        <p:nvPicPr>
          <p:cNvPr id="10446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223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6394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6394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/>
          <p:cNvSpPr>
            <a:spLocks noChangeArrowheads="1"/>
          </p:cNvSpPr>
          <p:nvPr/>
        </p:nvSpPr>
        <p:spPr bwMode="auto">
          <a:xfrm>
            <a:off x="6394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0292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089650" y="58578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224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9376"/>
            <a:ext cx="1371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1828800" y="4267200"/>
            <a:ext cx="38100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Tính xuyên suốt đáp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ứng nhu cầu sản xuất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nghiệp quốc phòng</a:t>
            </a:r>
            <a:endParaRPr lang="en-US" altLang="en-US" sz="2100" b="1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1828800" y="2743200"/>
            <a:ext cx="38100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Sự thống nhất giữa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nghiệp dân dụng với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nghiệp quốc phòng</a:t>
            </a:r>
            <a:endParaRPr lang="en-US" altLang="en-US" sz="2400" b="1"/>
          </a:p>
        </p:txBody>
      </p:sp>
      <p:pic>
        <p:nvPicPr>
          <p:cNvPr id="5225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71212" y="6020642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6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46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/>
          <p:cNvSpPr>
            <a:spLocks noChangeArrowheads="1"/>
          </p:cNvSpPr>
          <p:nvPr/>
        </p:nvSpPr>
        <p:spPr bwMode="auto">
          <a:xfrm>
            <a:off x="6332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05200" y="137953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Xây dựng lực lượng dự bị động viên là nhiệm vụ chính trị thường xuyên của: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1" y="4052888"/>
            <a:ext cx="4138613" cy="1357312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Đảng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72200" y="2378076"/>
            <a:ext cx="4191000" cy="1355725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vũ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6" name="Text Box 16"/>
          <p:cNvSpPr txBox="1">
            <a:spLocks noChangeArrowheads="1"/>
          </p:cNvSpPr>
          <p:nvPr/>
        </p:nvSpPr>
        <p:spPr bwMode="auto">
          <a:xfrm>
            <a:off x="2079626" y="14478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47</a:t>
            </a:r>
          </a:p>
        </p:txBody>
      </p:sp>
      <p:pic>
        <p:nvPicPr>
          <p:cNvPr id="10549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1" name="Oval 19"/>
          <p:cNvSpPr>
            <a:spLocks noChangeArrowheads="1"/>
          </p:cNvSpPr>
          <p:nvPr/>
        </p:nvSpPr>
        <p:spPr bwMode="auto">
          <a:xfrm>
            <a:off x="6324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325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7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6324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6332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6323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/>
          <p:cNvSpPr>
            <a:spLocks noChangeArrowheads="1"/>
          </p:cNvSpPr>
          <p:nvPr/>
        </p:nvSpPr>
        <p:spPr bwMode="auto">
          <a:xfrm>
            <a:off x="6319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/>
          <p:cNvSpPr>
            <a:spLocks noChangeArrowheads="1"/>
          </p:cNvSpPr>
          <p:nvPr/>
        </p:nvSpPr>
        <p:spPr bwMode="auto">
          <a:xfrm>
            <a:off x="6324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/>
          <p:cNvSpPr>
            <a:spLocks noChangeArrowheads="1"/>
          </p:cNvSpPr>
          <p:nvPr/>
        </p:nvSpPr>
        <p:spPr bwMode="auto">
          <a:xfrm>
            <a:off x="6319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4876800" y="6172201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6273800" y="5948364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326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4" y="76200"/>
            <a:ext cx="14747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1" y="2378076"/>
            <a:ext cx="4138613" cy="1355725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ngành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72200" y="4052888"/>
            <a:ext cx="4191000" cy="1357312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127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đội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7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3094" y="59594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49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/>
          <p:cNvSpPr>
            <a:spLocks noChangeArrowheads="1"/>
          </p:cNvSpPr>
          <p:nvPr/>
        </p:nvSpPr>
        <p:spPr bwMode="auto">
          <a:xfrm>
            <a:off x="6473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Khi sắp xếp quân nhân dự bị vào các đơn vị dự bị động viên phải theo nguyên tắc: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828800" y="24384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Sắp xếp những quân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nhân dự bị cư trú gần nhau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vào từng đơn vị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4038600"/>
            <a:ext cx="4000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Theo sự chỉ đạo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thống nhất của Bộ trưởng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Bộ quốc phòng  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80" name="Text Box 16"/>
          <p:cNvSpPr txBox="1">
            <a:spLocks noChangeArrowheads="1"/>
          </p:cNvSpPr>
          <p:nvPr/>
        </p:nvSpPr>
        <p:spPr bwMode="auto">
          <a:xfrm>
            <a:off x="1752601" y="1447801"/>
            <a:ext cx="12604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48</a:t>
            </a:r>
          </a:p>
        </p:txBody>
      </p:sp>
      <p:pic>
        <p:nvPicPr>
          <p:cNvPr id="10651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5" name="Oval 19"/>
          <p:cNvSpPr>
            <a:spLocks noChangeArrowheads="1"/>
          </p:cNvSpPr>
          <p:nvPr/>
        </p:nvSpPr>
        <p:spPr bwMode="auto">
          <a:xfrm>
            <a:off x="6477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428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/>
          <p:cNvSpPr>
            <a:spLocks noChangeArrowheads="1"/>
          </p:cNvSpPr>
          <p:nvPr/>
        </p:nvSpPr>
        <p:spPr bwMode="auto">
          <a:xfrm>
            <a:off x="6473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/>
          <p:cNvSpPr>
            <a:spLocks noChangeArrowheads="1"/>
          </p:cNvSpPr>
          <p:nvPr/>
        </p:nvSpPr>
        <p:spPr bwMode="auto">
          <a:xfrm>
            <a:off x="6473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/>
          <p:cNvSpPr>
            <a:spLocks noChangeArrowheads="1"/>
          </p:cNvSpPr>
          <p:nvPr/>
        </p:nvSpPr>
        <p:spPr bwMode="auto">
          <a:xfrm>
            <a:off x="6477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/>
          <p:cNvSpPr>
            <a:spLocks noChangeArrowheads="1"/>
          </p:cNvSpPr>
          <p:nvPr/>
        </p:nvSpPr>
        <p:spPr bwMode="auto">
          <a:xfrm>
            <a:off x="6473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5029200" y="617220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6286500" y="5845176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429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"/>
            <a:ext cx="1371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828800" y="40386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Đúng nguyện vọng và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trình độ chuyên nghiệp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mọi quân nhân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86500" y="2438400"/>
            <a:ext cx="40005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Theo yêu cầu của từng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địa phương và nguyện vọng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quân nhân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9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5597" y="5929313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51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303338"/>
            <a:ext cx="7048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Phạm vi khảo sát, lựa chọn doanh nghiệp công nghiệp để động viên công nghiệp quốc phòng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81200" y="4078288"/>
            <a:ext cx="40386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Tất cả các doanh nghiệp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công nghiệp của Việt Nam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97600" y="24384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Các doanh nghiệp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nghiệp quốc doanh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Việt Nam</a:t>
            </a:r>
            <a:endParaRPr lang="en-US" altLang="en-US" sz="2400" b="1"/>
          </a:p>
        </p:txBody>
      </p:sp>
      <p:sp>
        <p:nvSpPr>
          <p:cNvPr id="55303" name="Text Box 16"/>
          <p:cNvSpPr txBox="1">
            <a:spLocks noChangeArrowheads="1"/>
          </p:cNvSpPr>
          <p:nvPr/>
        </p:nvSpPr>
        <p:spPr bwMode="auto">
          <a:xfrm>
            <a:off x="1676400" y="1447801"/>
            <a:ext cx="11557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49</a:t>
            </a:r>
          </a:p>
        </p:txBody>
      </p:sp>
      <p:pic>
        <p:nvPicPr>
          <p:cNvPr id="108562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3" name="Oval 19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5306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470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6470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6450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/>
          <p:cNvSpPr>
            <a:spLocks noChangeArrowheads="1"/>
          </p:cNvSpPr>
          <p:nvPr/>
        </p:nvSpPr>
        <p:spPr bwMode="auto">
          <a:xfrm>
            <a:off x="6464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5029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6197600" y="57816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5315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90800" y="1157288"/>
            <a:ext cx="69342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6" name="Text Box 69"/>
          <p:cNvSpPr txBox="1">
            <a:spLocks noChangeArrowheads="1"/>
          </p:cNvSpPr>
          <p:nvPr/>
        </p:nvSpPr>
        <p:spPr bwMode="auto">
          <a:xfrm>
            <a:off x="2057400" y="8350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8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76200"/>
            <a:ext cx="1633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97600" y="4038600"/>
            <a:ext cx="40894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Các doanh nghiệp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trong các khu công nghiệp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Việt Nam</a:t>
            </a:r>
            <a:endParaRPr lang="en-US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81200" y="2438400"/>
            <a:ext cx="40386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Tất cả mọi doanh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nghiệp công nghiệp cả nước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Việt Nam</a:t>
            </a:r>
            <a:endParaRPr lang="en-US" altLang="en-US" sz="2400" b="1"/>
          </a:p>
        </p:txBody>
      </p:sp>
      <p:pic>
        <p:nvPicPr>
          <p:cNvPr id="5532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9294" y="6056127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56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004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Lực lượng bảo đảm mở rộng quân đội khi đất nước có chiến tranh xâm lược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514600"/>
            <a:ext cx="4191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Lực lượng dự bị động viên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676400" y="4114800"/>
            <a:ext cx="4313238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Lực lượng vũ trang dự bị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8" name="Text Box 16"/>
          <p:cNvSpPr txBox="1">
            <a:spLocks noChangeArrowheads="1"/>
          </p:cNvSpPr>
          <p:nvPr/>
        </p:nvSpPr>
        <p:spPr bwMode="auto">
          <a:xfrm>
            <a:off x="17526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50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633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634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725614" y="2514600"/>
            <a:ext cx="4217987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Lực lượng đoàn viên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thanh niên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21414" y="4114800"/>
            <a:ext cx="4217987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Lực lượng quân nhân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xuất ngũ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4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9294" y="6083301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281113"/>
            <a:ext cx="718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Thực chất của xây dựng lực lượng dự bị động viên là chuẩn bị nguồn nhân lực bổ sung,  mở rộng lực lượng quân đội khi: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057400" y="4114800"/>
            <a:ext cx="38481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Chuyển đất nước sang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trạng thái chiến tranh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57400" y="2611438"/>
            <a:ext cx="3810000" cy="12747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Lực lượng quân đội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thiếu hụt không bảo đảm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chiến đấu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52" name="Text Box 16"/>
          <p:cNvSpPr txBox="1">
            <a:spLocks noChangeArrowheads="1"/>
          </p:cNvSpPr>
          <p:nvPr/>
        </p:nvSpPr>
        <p:spPr bwMode="auto">
          <a:xfrm>
            <a:off x="1600201" y="1425576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51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735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736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26188" y="2611438"/>
            <a:ext cx="3810000" cy="12747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Xây dựng phong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trào quốc phòng toàn dân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ở địa phương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4114800"/>
            <a:ext cx="38481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Đất nước cần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phát huy khả năng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quân nhân xuất ngũ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7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09312" y="5988425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2954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Khi sắp xếp quân nhân dự bị vào các đơn vi dự bị động viên, nếu hết người có trình độ chuyên nghiệp quân sự mà vẫn còn thiếu thì: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81176" y="4191000"/>
            <a:ext cx="4086225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Sắp xếp người có trình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độ chuyên nghiệp quân sự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tương ứng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81176" y="2611438"/>
            <a:ext cx="4086225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Sử dụng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dân quân thường trực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bổ sung cho đủ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6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52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837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838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34100" y="2611438"/>
            <a:ext cx="42291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Đề nghị cấp trên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điều động từ địa phương,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đơn vị khác đến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134100" y="4191000"/>
            <a:ext cx="42291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Chờ đợt sau bổ sung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cho đúng trình độ chuyên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nghiệp quân sự</a:t>
            </a:r>
            <a:endParaRPr lang="vi-VN" altLang="en-US" sz="2300" b="1"/>
          </a:p>
        </p:txBody>
      </p:sp>
      <p:pic>
        <p:nvPicPr>
          <p:cNvPr id="5839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32471" y="6064251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95600" y="1458913"/>
            <a:ext cx="7200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Trong công tác chuẩn bị động viên công nghiệp quốc phòng, phải thực hiện: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135438"/>
            <a:ext cx="4191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D. Giao chỉ tiêu động viên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52600" y="4135438"/>
            <a:ext cx="4313238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Giao nhiệm vụ động viên</a:t>
            </a:r>
            <a:endParaRPr lang="vi-VN" altLang="en-US" sz="2400" b="1"/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53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59412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5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514601"/>
            <a:ext cx="419100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Giao kế hoạch động viên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52600" y="2514601"/>
            <a:ext cx="4313238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Giao tiêu chuẩn động viên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418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6972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Trong thực hành động viên công nghiệp quốc phòng, phải tổ chức: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114800"/>
            <a:ext cx="4038600" cy="13652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Bảo đảm vật tư,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tài chính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81176" y="2438401"/>
            <a:ext cx="4010025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Huy động sức người,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sức của  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4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54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0436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9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781176" y="4129088"/>
            <a:ext cx="4010025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Di chuyển vật chất,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tài chính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2438401"/>
            <a:ext cx="396240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Dự trữ vật tư, tài chính</a:t>
            </a:r>
            <a:endParaRPr lang="vi-VN" altLang="en-US" sz="2400" b="1"/>
          </a:p>
        </p:txBody>
      </p:sp>
      <p:pic>
        <p:nvPicPr>
          <p:cNvPr id="60442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Để xây dựng lực lượng dân quân tự vệ vững mạnh, chúng ta phải: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400800" y="2438400"/>
            <a:ext cx="3962400" cy="1270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Phát huy sức mạnh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tổng hợp trên địa bàn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2438400"/>
            <a:ext cx="3962400" cy="1270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Huy động sức mạnh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tổng hợp trên địa bàn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8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55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1460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3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0" y="4038601"/>
            <a:ext cx="3962400" cy="1249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Phát huy khả năng về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mọi mặt trên địa phương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400800" y="4038601"/>
            <a:ext cx="3962400" cy="12493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Huy động tiềm năng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các địa phương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6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781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505200" y="1295401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 Dân quân tự vệ đặt dưới sự chỉ đạo, chỉ huy trực tiếp của:</a:t>
            </a:r>
            <a:endParaRPr lang="vi-VN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172200" y="2649538"/>
            <a:ext cx="3657600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Cơ quan quân sự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địa phương</a:t>
            </a:r>
            <a:endParaRPr lang="vi-VN" altLang="en-US" sz="240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15064" y="4267200"/>
            <a:ext cx="3614737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Hội đồng nhân dân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các cấp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1892300" y="1660526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02</a:t>
            </a:r>
          </a:p>
        </p:txBody>
      </p:sp>
      <p:pic>
        <p:nvPicPr>
          <p:cNvPr id="6248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6781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178" name="Picture 23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9801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6781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781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6777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6773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4843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553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187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Text Box 69"/>
          <p:cNvSpPr txBox="1">
            <a:spLocks noChangeArrowheads="1"/>
          </p:cNvSpPr>
          <p:nvPr/>
        </p:nvSpPr>
        <p:spPr bwMode="auto">
          <a:xfrm>
            <a:off x="2133600" y="914401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576"/>
            <a:ext cx="1371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2111376" y="4267200"/>
            <a:ext cx="3603625" cy="990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Ủy ban nhân dân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các cấp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111376" y="2667000"/>
            <a:ext cx="3603625" cy="990600"/>
          </a:xfrm>
          <a:prstGeom prst="flowChartTerminator">
            <a:avLst/>
          </a:prstGeom>
          <a:blipFill>
            <a:blip r:embed="rId7"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>
              <a:buFontTx/>
              <a:buAutoNum type="alphaUcPeriod"/>
              <a:defRPr/>
            </a:pP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khu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93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84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484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Phương tiện kỹ thuật của lực lượng dự bị động viên thường gồm: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54189" y="4191000"/>
            <a:ext cx="4160837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Phương tiện vận tải,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làm đường, xếp dỡ, thông tin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liên lạc, y tế và một số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phương tiện khác.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754189" y="2386014"/>
            <a:ext cx="4160837" cy="150018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Phương tiện thông tin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liên lạc, y tế, phương tiện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vận tải, cứu hỏa</a:t>
            </a:r>
            <a:r>
              <a:rPr lang="vi-VN" altLang="en-US" sz="2400"/>
              <a:t> và một số </a:t>
            </a: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/>
              <a:t>phương tiện khác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72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56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2484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7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386014"/>
            <a:ext cx="4114800" cy="150018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Phương tiện xếp dỡ,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san lấp mặt bằng, cầu phà,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thông tin liên lạc</a:t>
            </a:r>
            <a:r>
              <a:rPr lang="vi-VN" altLang="en-US" sz="2400"/>
              <a:t> và một số</a:t>
            </a: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/>
              <a:t> phương tiện khác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48400" y="4170364"/>
            <a:ext cx="4114800" cy="15446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Phương tiện vận tải,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cầu đường, thông tin liên lạc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và các thiết bị khoa học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nghệ 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490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Nguyên tắc lãnh đạo của Đảng đối với lực lượng dự bị động viên nhằm mục đích: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4038600"/>
            <a:ext cx="4038600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Bảo đảm sức mạnh của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quân đội, đáp ứng yêu cầu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bảo vệ vững chắc Tổ quốc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Việt Nam xã hội chủ nghĩa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81200" y="4038601"/>
            <a:ext cx="3810000" cy="15541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Hoàn thiện cơ chế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Lãnh đạo và tăng cường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chất lượng cho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vũ trang nhân dân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5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57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3507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8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0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286000"/>
            <a:ext cx="4038600" cy="15049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Duy trì sức mạnh chiến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đấu của lực lượng dự bị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động viên đáp ứng yêu cầu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nhiệm vụ mới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81200" y="2286000"/>
            <a:ext cx="3810000" cy="15049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Hoàn thiện và tăng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cường số lượng, chất lượng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cho lực lượng vũ trang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khi có chiến tranh.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513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Quyền hạn bổ nhiệm các chức vụ trong ban chỉ huy quân sự xã là: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163763" y="2590800"/>
            <a:ext cx="38100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Chủ tịch ủy ban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nhân dân huyện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163763" y="42116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Chính trị viên ban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chỉ huy quân sự huyện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0" name="Text Box 16"/>
          <p:cNvSpPr txBox="1">
            <a:spLocks noChangeArrowheads="1"/>
          </p:cNvSpPr>
          <p:nvPr/>
        </p:nvSpPr>
        <p:spPr bwMode="auto">
          <a:xfrm>
            <a:off x="16764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58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4532" name="Picture 4" descr="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5" name="Picture 1" descr="logoTDT-banquy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324600" y="4211638"/>
            <a:ext cx="38100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Bí thư đảng ủy huyện 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86500" y="2590800"/>
            <a:ext cx="38100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Chỉ huy trưởng ban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chỉ huy quân sự huyện</a:t>
            </a:r>
            <a:endParaRPr lang="vi-VN" altLang="en-US" sz="2400" b="1"/>
          </a:p>
        </p:txBody>
      </p:sp>
      <p:pic>
        <p:nvPicPr>
          <p:cNvPr id="64538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24200" y="1379538"/>
            <a:ext cx="703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Độ tuổi công dân Việt Nam tình nguyện tham gia lực lượng dân quân tự vệ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39900" y="4191001"/>
            <a:ext cx="4203700" cy="147637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Nam từ đủ 18 tuổi đến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hết 50 tuổi, nữ từ đủ 18 tuổi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đến hết 45 tuổi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2438400"/>
            <a:ext cx="41529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Nam từ đủ 18 tuổi đến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hết 45 tuổi, nữ từ đủ 18 tuổi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đến hết 40 tuổi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4" name="Text Box 16"/>
          <p:cNvSpPr txBox="1">
            <a:spLocks noChangeArrowheads="1"/>
          </p:cNvSpPr>
          <p:nvPr/>
        </p:nvSpPr>
        <p:spPr bwMode="auto">
          <a:xfrm>
            <a:off x="1595439" y="143510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59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554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555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30938" y="4191001"/>
            <a:ext cx="4203700" cy="1552575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Nam từ đủ 20 tuổi đến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hết 45 tuổi, nữ từ đủ 20 tuổi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đến hết 40 tuổi  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81175" y="2438400"/>
            <a:ext cx="42037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Nam từ đủ 20 tuổi đến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hết 50 tuổi, nữ từ đủ 18 tuổi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đến hết 45 tuổi 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6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979833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2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95600" y="1443038"/>
            <a:ext cx="754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Cấp xã có thể tổ chức đơn vị dân quân cao nhất đến: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05000" y="2362201"/>
            <a:ext cx="3983038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Trung đội dân quân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cơ động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91250" y="2362201"/>
            <a:ext cx="409575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Tiểu đoàn dân quân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cơ động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8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60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657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658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91250" y="4038601"/>
            <a:ext cx="4095750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D. Đại đội  dân quân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cơ động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5000" y="4038601"/>
            <a:ext cx="3983038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Tiểu đội dân quân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cơ động</a:t>
            </a:r>
            <a:endParaRPr lang="vi-VN" altLang="en-US" sz="2400" b="1"/>
          </a:p>
        </p:txBody>
      </p:sp>
      <p:pic>
        <p:nvPicPr>
          <p:cNvPr id="6658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6353" y="6012891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443038"/>
            <a:ext cx="5888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Quân nhân dự bị gồm: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86500" y="2266950"/>
            <a:ext cx="3810000" cy="15430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Sỹ quan dự bị,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quân nhân chuyên nghiệp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dự bị, hạ sỹ quan và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binh sỹ dự bị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3983038"/>
            <a:ext cx="39497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Hạ sỹ quan, binh sỹ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dự bị, các lực lượng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dự bị khác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2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61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759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760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86500" y="3962400"/>
            <a:ext cx="3810000" cy="13906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Tất cả mọi người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đã qua nghĩa vụ quân sự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các quân nhân khác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05000" y="2306638"/>
            <a:ext cx="3949700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A. Sỹ quan dự bị,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hạ sỹ quan dự bị và quân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nhân chuyên nghiệp dự bị</a:t>
            </a:r>
            <a:endParaRPr lang="vi-VN" altLang="en-US" sz="2400" b="1"/>
          </a:p>
        </p:txBody>
      </p:sp>
      <p:pic>
        <p:nvPicPr>
          <p:cNvPr id="6761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443038"/>
            <a:ext cx="716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Đối tượng tạo nguồn sỹ quan dự bị động viên: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50000" y="4114800"/>
            <a:ext cx="3810000" cy="1265238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Nam sinh viên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tốt nghiệp đại học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86500" y="2438400"/>
            <a:ext cx="3810000" cy="1265238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Sỹ quan đang tại ngũ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6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62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861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862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57400" y="2505076"/>
            <a:ext cx="3810000" cy="11985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Chiến sỹ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chuẩn bị xuất ngũ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168525" y="4114801"/>
            <a:ext cx="3810000" cy="11985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Hạ sỹ quan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binh sỹ tại ngũ</a:t>
            </a:r>
            <a:endParaRPr lang="vi-VN" altLang="en-US" sz="2400" b="1"/>
          </a:p>
        </p:txBody>
      </p:sp>
      <p:pic>
        <p:nvPicPr>
          <p:cNvPr id="6863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51788" y="5938838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67026" y="1443038"/>
            <a:ext cx="780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Nội dung thực hành động viên công nghiệp quốc phòng:</a:t>
            </a:r>
            <a:endParaRPr lang="vi-VN" altLang="en-US" sz="24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81175" y="3983038"/>
            <a:ext cx="4313238" cy="15795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Giao, nhận sản phẩm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động viên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50000" y="3983038"/>
            <a:ext cx="4089400" cy="15795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Bồi dưỡng chuyên môn,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tay nghề cho người lao động,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diễn tập động viên</a:t>
            </a:r>
            <a:endParaRPr lang="vi-VN" altLang="en-US" sz="2400" b="1"/>
          </a:p>
        </p:txBody>
      </p:sp>
      <p:sp>
        <p:nvSpPr>
          <p:cNvPr id="69640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63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964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6965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5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781175" y="2286000"/>
            <a:ext cx="4313238" cy="1524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Giao chỉ tiêu động viên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350000" y="2284414"/>
            <a:ext cx="4089400" cy="152558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Hoàn chỉnh dây chuyền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sản xuất, sửa chữa</a:t>
            </a:r>
            <a:endParaRPr lang="vi-VN" altLang="en-US" sz="2400" b="1"/>
          </a:p>
        </p:txBody>
      </p:sp>
      <p:pic>
        <p:nvPicPr>
          <p:cNvPr id="6965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5"/>
            <a:ext cx="1014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76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295400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Kinh tế thị trường phát triển và xu thế hội nhập kinh tế quốc tế sẽ tạo thuận lợi cho thực hiện động viên công nghiệp quốc phòng: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91264" y="4211638"/>
            <a:ext cx="3995737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Có nhiều doanh nghiệp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để lựa chọn động viên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05000" y="2686050"/>
            <a:ext cx="3962400" cy="13525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Có nhiều doanh nghiệp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nghệ cao, hiện đại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4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64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066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067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905000" y="4211638"/>
            <a:ext cx="39624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Có đội ngũ công nhân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tay nghề cao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221414" y="2686050"/>
            <a:ext cx="4065587" cy="13525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B. Có đội ngũ cán bộ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khoa học, công nghệ cao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68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1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1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1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137160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Khó khăn cho thực hiện động viên công nghiệp quốc phòng trong kinh tế thị trường phát triển và xu thế hội nhập kinh tế quốc tế: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48400" y="2743200"/>
            <a:ext cx="4191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B. Bảo đảm bí mật quân sự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48400" y="4267200"/>
            <a:ext cx="4191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Bảo đảm nguồn nhân lực</a:t>
            </a:r>
            <a:endParaRPr lang="vi-VN" altLang="en-US" sz="2200" b="1"/>
          </a:p>
        </p:txBody>
      </p:sp>
      <p:sp>
        <p:nvSpPr>
          <p:cNvPr id="71688" name="Text Box 16"/>
          <p:cNvSpPr txBox="1">
            <a:spLocks noChangeArrowheads="1"/>
          </p:cNvSpPr>
          <p:nvPr/>
        </p:nvSpPr>
        <p:spPr bwMode="auto">
          <a:xfrm>
            <a:off x="1600201" y="1462089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65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169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170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676400" y="4267200"/>
            <a:ext cx="4191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Bảo đảm an ninh trật tự</a:t>
            </a:r>
            <a:endParaRPr lang="vi-VN" altLang="en-US" sz="22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676400" y="2743200"/>
            <a:ext cx="41910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Bảo đảm an sinh xã hội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5"/>
            <a:ext cx="1014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5237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1608138"/>
            <a:ext cx="6934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Một trong những nhiệm vụ của dân quân tự vệ được quy định trong Luật dân quân tự vệ 2009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981200" y="4191000"/>
            <a:ext cx="38481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Học tập </a:t>
            </a:r>
            <a:r>
              <a:rPr lang="pt-BR" altLang="en-US" sz="2400"/>
              <a:t>chính trị, pháp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luật, huấn luyện quân sự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/>
              <a:t> và diễn tập</a:t>
            </a:r>
            <a:endParaRPr lang="en-US" altLang="en-US" sz="240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1981200" y="2667000"/>
            <a:ext cx="38481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A. Học tập chính trị,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thường xuyên luyện tập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và sẵn sàng chiến đấu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1828800" y="1752601"/>
            <a:ext cx="13081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03</a:t>
            </a:r>
          </a:p>
        </p:txBody>
      </p:sp>
      <p:pic>
        <p:nvPicPr>
          <p:cNvPr id="95250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20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6184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256" name="Oval 24"/>
          <p:cNvSpPr>
            <a:spLocks noChangeArrowheads="1"/>
          </p:cNvSpPr>
          <p:nvPr/>
        </p:nvSpPr>
        <p:spPr bwMode="auto">
          <a:xfrm>
            <a:off x="6184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5257" name="Oval 25"/>
          <p:cNvSpPr>
            <a:spLocks noChangeArrowheads="1"/>
          </p:cNvSpPr>
          <p:nvPr/>
        </p:nvSpPr>
        <p:spPr bwMode="auto">
          <a:xfrm>
            <a:off x="6172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5258" name="Oval 26"/>
          <p:cNvSpPr>
            <a:spLocks noChangeArrowheads="1"/>
          </p:cNvSpPr>
          <p:nvPr/>
        </p:nvSpPr>
        <p:spPr bwMode="auto">
          <a:xfrm>
            <a:off x="6184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4876800" y="60340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6019800" y="5773738"/>
            <a:ext cx="8382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821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19400" y="14478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Text Box 69"/>
          <p:cNvSpPr txBox="1">
            <a:spLocks noChangeArrowheads="1"/>
          </p:cNvSpPr>
          <p:nvPr/>
        </p:nvSpPr>
        <p:spPr bwMode="auto">
          <a:xfrm>
            <a:off x="2184400" y="1143001"/>
            <a:ext cx="797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6184900" y="2667000"/>
            <a:ext cx="39243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400"/>
              <a:t>B. Học tập </a:t>
            </a:r>
            <a:r>
              <a:rPr lang="en-US" altLang="en-US" sz="2400"/>
              <a:t>quân sự, văn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hóa sẵn sàng chiến đấu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bảo vệ nhân dân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172200" y="4191000"/>
            <a:ext cx="38989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D. </a:t>
            </a:r>
            <a:r>
              <a:rPr lang="vi-VN" altLang="en-US" sz="2400"/>
              <a:t>Học tập </a:t>
            </a:r>
            <a:r>
              <a:rPr lang="en-US" altLang="en-US" sz="2400"/>
              <a:t>văn hóa,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/>
              <a:t>chính trị, quân sự và bảo vệ</a:t>
            </a: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/>
              <a:t> </a:t>
            </a:r>
            <a:r>
              <a:rPr lang="en-US" altLang="en-US" sz="2400"/>
              <a:t>an ninh trật tự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18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231776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25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59"/>
                  </p:tgtEl>
                </p:cond>
              </p:nextCondLst>
            </p:seq>
          </p:childTnLst>
        </p:cTn>
      </p:par>
    </p:tnLst>
    <p:bldLst>
      <p:bldP spid="95234" grpId="0" animBg="1"/>
      <p:bldP spid="65540" grpId="0"/>
      <p:bldP spid="65541" grpId="0" animBg="1"/>
      <p:bldP spid="65541" grpId="1" animBg="1"/>
      <p:bldP spid="65549" grpId="0" animBg="1"/>
      <p:bldP spid="95251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 animBg="1"/>
      <p:bldP spid="95260" grpId="0" animBg="1"/>
      <p:bldP spid="26" grpId="0" animBg="1"/>
      <p:bldP spid="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67026" y="1333500"/>
            <a:ext cx="7800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300" i="1"/>
              <a:t>Thực hiện nghiêm túc, đầy đủ các chế độ chính sách của Đảng, Nhà nước đối với lực lượng dự bị động viên là: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61100" y="4114800"/>
            <a:ext cx="3949700" cy="1600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Nghĩa vụ, trách nhiệm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công dân trong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xây dựng nền quốc phòng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toàn dân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2019300" y="4114800"/>
            <a:ext cx="3810000" cy="1600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Thể hiện sự quan tâm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của toàn xã hội đối với lực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lượng vũ trang nhân dân</a:t>
            </a:r>
            <a:endParaRPr lang="vi-VN" altLang="en-US" sz="2400" b="1"/>
          </a:p>
        </p:txBody>
      </p:sp>
      <p:sp>
        <p:nvSpPr>
          <p:cNvPr id="72712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66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2715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2724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5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61100" y="2417764"/>
            <a:ext cx="3898900" cy="15446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Thực hiện sự công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bằng của mọi công dân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cả nước trong chính sách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xã hội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19300" y="2417764"/>
            <a:ext cx="3848100" cy="154463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A. Nghĩa vụ và trách nhiệm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của mọi công dân xây dựng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và bảo vệ Tổ quốc</a:t>
            </a:r>
            <a:endParaRPr lang="vi-VN" altLang="en-US" sz="2400" b="1"/>
          </a:p>
        </p:txBody>
      </p:sp>
      <p:pic>
        <p:nvPicPr>
          <p:cNvPr id="72730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366838"/>
            <a:ext cx="754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Thực chất của động viên công nghiệp quốc phòng là:</a:t>
            </a:r>
            <a:endParaRPr lang="vi-VN" altLang="en-US" sz="2300" b="1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865313" y="2382838"/>
            <a:ext cx="4062412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Huy động doanh nghiệp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công nghiệp dân sự vào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phục vụ quốc phòng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30938" y="4038601"/>
            <a:ext cx="4056062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Đặt hàng công nghiệp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dân dụng cho công nghiệp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quốc phòng</a:t>
            </a:r>
            <a:endParaRPr lang="vi-VN" altLang="en-US" sz="2400" b="1"/>
          </a:p>
        </p:txBody>
      </p:sp>
      <p:sp>
        <p:nvSpPr>
          <p:cNvPr id="73736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67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3739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3748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9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1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382838"/>
            <a:ext cx="4038600" cy="13509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Kêu gọi, động viên các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lực lượng công nghiệp vào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phục vụ quốc phòng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865314" y="4038601"/>
            <a:ext cx="4162425" cy="13509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C. Huy động các sản phẩm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công nghiệp cho mục đích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quốc phòng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75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867026" y="1379538"/>
            <a:ext cx="7800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Đặc điểm tác động đến việc tổ chức và thực hành động viên công nghiệp quốc phòng ở nước ta hiện nay: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1778001" y="3986214"/>
            <a:ext cx="4162425" cy="1500187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Sự phát triển của kinh tế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thị trường và hội nhập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kinh tế quốc tế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230938" y="3983038"/>
            <a:ext cx="4208462" cy="1503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D. Truyền thống và nghệ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thuật xây dựng lực lượng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quân sự của Đảng</a:t>
            </a:r>
            <a:endParaRPr lang="vi-VN" altLang="en-US" sz="2300" b="1"/>
          </a:p>
        </p:txBody>
      </p:sp>
      <p:sp>
        <p:nvSpPr>
          <p:cNvPr id="74760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68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4763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4772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3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5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48400" y="2362200"/>
            <a:ext cx="4038600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Truyền thống đoàn kết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chống ngoại xâm của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dân tộc Việt Nam</a:t>
            </a:r>
            <a:endParaRPr lang="vi-VN" altLang="en-US" sz="23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81176" y="2362200"/>
            <a:ext cx="4162425" cy="1447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Toàn dân đang đẩy mạnh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công nghiệp hóa, hiện đại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hóa đất nước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78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971800" y="12954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Trong công tác chuẩn bị động viên công nghiệp quốc phòng, các doanh nghiệp được giao nhiệm vụ động viên phải căn cứ vào kế hoạch của cấp trên để: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32525" y="4267200"/>
            <a:ext cx="4191000" cy="13716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Lập kế hoạch động viên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công nghiệp quốc phòng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cho doanh nghiệp mình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81725" y="2647950"/>
            <a:ext cx="4191000" cy="13906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Xây dựng phương án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động viên công nghiệp QP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của doanh nghiệp mình</a:t>
            </a:r>
            <a:endParaRPr lang="vi-VN" altLang="en-US" sz="2300" b="1"/>
          </a:p>
        </p:txBody>
      </p:sp>
      <p:sp>
        <p:nvSpPr>
          <p:cNvPr id="75784" name="Text Box 16"/>
          <p:cNvSpPr txBox="1">
            <a:spLocks noChangeArrowheads="1"/>
          </p:cNvSpPr>
          <p:nvPr/>
        </p:nvSpPr>
        <p:spPr bwMode="auto">
          <a:xfrm>
            <a:off x="1600201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69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578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579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7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781176" y="4267201"/>
            <a:ext cx="4086225" cy="1325563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Lập kế hoạch sản xuất,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sửa chữa của doanh nghiệp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phù hợp với nhiệm vụ</a:t>
            </a:r>
            <a:endParaRPr lang="vi-VN" altLang="en-US" sz="23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781176" y="2647950"/>
            <a:ext cx="4086225" cy="139065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Lắp đặt, xây dựng hệ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thống dây chuyền sản xuất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của doanh nghiệp mình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802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768976"/>
            <a:ext cx="10144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68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68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68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733800" y="1366838"/>
            <a:ext cx="609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Công tác xây dựng lực lượng dự bị động viên là biểu hiện quán triệt quan điểm về: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332538" y="4084638"/>
            <a:ext cx="4106862" cy="1249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Sự kết hợp chặt chẽ hai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nhiệm vụ chiến lược trong xây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dựng và bảo vệ Tổ quốc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15076" y="2535238"/>
            <a:ext cx="4124325" cy="11985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B. Thống nhất giữa hai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nhiệm vụ xây dựng và bảo vệ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Tổ quốc Việt Nam XHCN</a:t>
            </a:r>
            <a:endParaRPr lang="vi-VN" altLang="en-US" sz="2400" b="1"/>
          </a:p>
        </p:txBody>
      </p:sp>
      <p:sp>
        <p:nvSpPr>
          <p:cNvPr id="76808" name="Text Box 16"/>
          <p:cNvSpPr txBox="1">
            <a:spLocks noChangeArrowheads="1"/>
          </p:cNvSpPr>
          <p:nvPr/>
        </p:nvSpPr>
        <p:spPr bwMode="auto">
          <a:xfrm>
            <a:off x="2162176" y="1479551"/>
            <a:ext cx="126682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70</a:t>
            </a:r>
          </a:p>
        </p:txBody>
      </p:sp>
      <p:pic>
        <p:nvPicPr>
          <p:cNvPr id="109586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681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6221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6230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221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/>
          <p:cNvSpPr>
            <a:spLocks noChangeArrowheads="1"/>
          </p:cNvSpPr>
          <p:nvPr/>
        </p:nvSpPr>
        <p:spPr bwMode="auto">
          <a:xfrm>
            <a:off x="6230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6248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6248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4876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172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7682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192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Text Box 69"/>
          <p:cNvSpPr txBox="1">
            <a:spLocks noChangeArrowheads="1"/>
          </p:cNvSpPr>
          <p:nvPr/>
        </p:nvSpPr>
        <p:spPr bwMode="auto">
          <a:xfrm>
            <a:off x="2057400" y="914401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114300"/>
            <a:ext cx="1495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057400" y="4084638"/>
            <a:ext cx="3924300" cy="12493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C. Sự nhất trí giữa nhiệm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vụ xây dựng CNXH và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nhiệm vụ bảo vệ Tổ quốc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057400" y="2535238"/>
            <a:ext cx="3924300" cy="1198562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A. Thấu suốt hai nhiệm vụ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chiến lược cách mạng của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Tổ quốc Việt Nam XHCN 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826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3" descr="ani32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5986370"/>
            <a:ext cx="101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58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5" descr="C:\Users\NamHV\Documents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67452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6" descr="C:\Users\NamHV\Documents\images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03350"/>
            <a:ext cx="28765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1" descr="logoTDT-banquy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28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LOI BAC DA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5715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/>
          <a:srcRect l="5769" t="11966" r="65495" b="36395"/>
          <a:stretch>
            <a:fillRect/>
          </a:stretch>
        </p:blipFill>
        <p:spPr bwMode="auto">
          <a:xfrm>
            <a:off x="1752601" y="4876800"/>
            <a:ext cx="762001" cy="628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11966" r="65495" b="36395"/>
          <a:stretch>
            <a:fillRect/>
          </a:stretch>
        </p:blipFill>
        <p:spPr bwMode="auto">
          <a:xfrm>
            <a:off x="9601201" y="5257800"/>
            <a:ext cx="101917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1519238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i="1"/>
              <a:t>Dân quân tự vệ là một lực lượng: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172200" y="2438400"/>
            <a:ext cx="4038600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Chiến lược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trong sự nghiệp xây dựng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và bảo vệ Tổ quốc</a:t>
            </a:r>
            <a:endParaRPr lang="vi-VN" altLang="en-US" sz="240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172200" y="4032250"/>
            <a:ext cx="4038600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Chiến lược chủ yếu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trong xây dựng nền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quốc phòng toàn dân</a:t>
            </a:r>
            <a:endParaRPr lang="vi-VN" altLang="en-US" sz="2400"/>
          </a:p>
        </p:txBody>
      </p:sp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1868488" y="1584326"/>
            <a:ext cx="1331912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04</a:t>
            </a:r>
          </a:p>
        </p:txBody>
      </p:sp>
      <p:pic>
        <p:nvPicPr>
          <p:cNvPr id="96274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227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6653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6653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6653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/>
          <p:cNvSpPr>
            <a:spLocks noChangeArrowheads="1"/>
          </p:cNvSpPr>
          <p:nvPr/>
        </p:nvSpPr>
        <p:spPr bwMode="auto">
          <a:xfrm>
            <a:off x="6653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5257800" y="6034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6500813" y="5824539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9236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Text Box 69"/>
          <p:cNvSpPr txBox="1">
            <a:spLocks noChangeArrowheads="1"/>
          </p:cNvSpPr>
          <p:nvPr/>
        </p:nvSpPr>
        <p:spPr bwMode="auto">
          <a:xfrm>
            <a:off x="2057400" y="990601"/>
            <a:ext cx="807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0"/>
            <a:ext cx="83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"/>
            <a:ext cx="129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868488" y="2514600"/>
            <a:ext cx="3884612" cy="12192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Quan trọng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trong sự nghiệp xây dựng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và bảo vệ Tổ quốc</a:t>
            </a:r>
            <a:endParaRPr lang="vi-VN" altLang="en-US" sz="2400" b="1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868488" y="4038600"/>
            <a:ext cx="3884612" cy="12954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Cơ bản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trong chiến lược xây dựng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bảo vệ Tổ quốc</a:t>
            </a:r>
            <a:endParaRPr lang="vi-VN" altLang="en-US" sz="2400"/>
          </a:p>
        </p:txBody>
      </p:sp>
      <p:pic>
        <p:nvPicPr>
          <p:cNvPr id="9242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274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6286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/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35052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191000" y="1371601"/>
            <a:ext cx="525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Lực lượng dân quân tự vệ nòng cốt được tổ chức thành:</a:t>
            </a:r>
            <a:endParaRPr lang="vi-VN" altLang="en-US" sz="2400" i="1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095500" y="2590800"/>
            <a:ext cx="39878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A. Lực lượng cơ động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lực lượng tại chỗ</a:t>
            </a:r>
            <a:endParaRPr lang="vi-VN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 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24600" y="2590800"/>
            <a:ext cx="3835400" cy="11430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B. Lực lượng cơ động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lực lượng thường trực</a:t>
            </a:r>
            <a:endParaRPr lang="vi-VN" altLang="en-US" sz="2400"/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2232026" y="1600201"/>
            <a:ext cx="1273175" cy="396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CÂU 05</a:t>
            </a:r>
          </a:p>
        </p:txBody>
      </p:sp>
      <p:pic>
        <p:nvPicPr>
          <p:cNvPr id="97298" name="nhac rung chu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6286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251" name="Picture 20" descr="ani3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6289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6299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6286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6286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6299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6299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4953000" y="61102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Times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022975" y="5857876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 b="1"/>
          </a:p>
        </p:txBody>
      </p:sp>
      <p:pic>
        <p:nvPicPr>
          <p:cNvPr id="10260" name="Picture 4" descr="33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4600" y="1295401"/>
            <a:ext cx="693420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1" name="Text Box 69"/>
          <p:cNvSpPr txBox="1">
            <a:spLocks noChangeArrowheads="1"/>
          </p:cNvSpPr>
          <p:nvPr/>
        </p:nvSpPr>
        <p:spPr bwMode="auto">
          <a:xfrm>
            <a:off x="2057400" y="987426"/>
            <a:ext cx="810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7030A0"/>
                </a:solidFill>
              </a:rPr>
              <a:t>RA SỨC HỌC TẬP, QUYẾT TÂM LUYỆN RÈN, XÂY DỰNG TỔ QUỐC, PHỤNG SỰ NHÂN DÂN</a:t>
            </a:r>
          </a:p>
        </p:txBody>
      </p:sp>
      <p:pic>
        <p:nvPicPr>
          <p:cNvPr id="31" name="Picture 70" descr="Logo Doan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1" descr="logoTDT-banquy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6299200" y="4114800"/>
            <a:ext cx="3987800" cy="1066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D. Lực lượng cơ động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và lực lượng dự bị</a:t>
            </a:r>
            <a:endParaRPr lang="vi-VN" altLang="en-US" sz="2400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1981200" y="4114800"/>
            <a:ext cx="3835400" cy="1066800"/>
          </a:xfrm>
          <a:prstGeom prst="flowChartTerminator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C. Lực lượng thường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trực và lực lượng dự bị </a:t>
            </a:r>
            <a:endParaRPr lang="vi-VN" altLang="en-US" sz="2400"/>
          </a:p>
        </p:txBody>
      </p:sp>
      <p:pic>
        <p:nvPicPr>
          <p:cNvPr id="10266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152401"/>
            <a:ext cx="583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29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42&quot;&gt;&lt;property id=&quot;20148&quot; value=&quot;5&quot;/&gt;&lt;property id=&quot;20300&quot; value=&quot;Slide 37&quot;/&gt;&lt;property id=&quot;20307&quot; value=&quot;289&quot;/&gt;&lt;/object&gt;&lt;object type=&quot;3&quot; unique_id=&quot;10208&quot;&gt;&lt;property id=&quot;20148&quot; value=&quot;5&quot;/&gt;&lt;property id=&quot;20300&quot; value=&quot;Slide 1&quot;/&gt;&lt;property id=&quot;20307&quot; value=&quot;308&quot;/&gt;&lt;/object&gt;&lt;object type=&quot;3&quot; unique_id=&quot;10209&quot;&gt;&lt;property id=&quot;20148&quot; value=&quot;5&quot;/&gt;&lt;property id=&quot;20300&quot; value=&quot;Slide 2&quot;/&gt;&lt;property id=&quot;20307&quot; value=&quot;309&quot;/&gt;&lt;/object&gt;&lt;object type=&quot;3&quot; unique_id=&quot;10210&quot;&gt;&lt;property id=&quot;20148&quot; value=&quot;5&quot;/&gt;&lt;property id=&quot;20300&quot; value=&quot;Slide 3&quot;/&gt;&lt;property id=&quot;20307&quot; value=&quot;310&quot;/&gt;&lt;/object&gt;&lt;object type=&quot;3&quot; unique_id=&quot;10211&quot;&gt;&lt;property id=&quot;20148&quot; value=&quot;5&quot;/&gt;&lt;property id=&quot;20300&quot; value=&quot;Slide 4&quot;/&gt;&lt;property id=&quot;20307&quot; value=&quot;311&quot;/&gt;&lt;/object&gt;&lt;object type=&quot;3&quot; unique_id=&quot;10212&quot;&gt;&lt;property id=&quot;20148&quot; value=&quot;5&quot;/&gt;&lt;property id=&quot;20300&quot; value=&quot;Slide 5&quot;/&gt;&lt;property id=&quot;20307&quot; value=&quot;313&quot;/&gt;&lt;/object&gt;&lt;object type=&quot;3&quot; unique_id=&quot;10213&quot;&gt;&lt;property id=&quot;20148&quot; value=&quot;5&quot;/&gt;&lt;property id=&quot;20300&quot; value=&quot;Slide 6&quot;/&gt;&lt;property id=&quot;20307&quot; value=&quot;314&quot;/&gt;&lt;/object&gt;&lt;object type=&quot;3&quot; unique_id=&quot;10214&quot;&gt;&lt;property id=&quot;20148&quot; value=&quot;5&quot;/&gt;&lt;property id=&quot;20300&quot; value=&quot;Slide 7&quot;/&gt;&lt;property id=&quot;20307&quot; value=&quot;315&quot;/&gt;&lt;/object&gt;&lt;object type=&quot;3&quot; unique_id=&quot;10215&quot;&gt;&lt;property id=&quot;20148&quot; value=&quot;5&quot;/&gt;&lt;property id=&quot;20300&quot; value=&quot;Slide 8&quot;/&gt;&lt;property id=&quot;20307&quot; value=&quot;316&quot;/&gt;&lt;/object&gt;&lt;object type=&quot;3&quot; unique_id=&quot;10216&quot;&gt;&lt;property id=&quot;20148&quot; value=&quot;5&quot;/&gt;&lt;property id=&quot;20300&quot; value=&quot;Slide 9&quot;/&gt;&lt;property id=&quot;20307&quot; value=&quot;317&quot;/&gt;&lt;/object&gt;&lt;object type=&quot;3&quot; unique_id=&quot;10217&quot;&gt;&lt;property id=&quot;20148&quot; value=&quot;5&quot;/&gt;&lt;property id=&quot;20300&quot; value=&quot;Slide 10&quot;/&gt;&lt;property id=&quot;20307&quot; value=&quot;318&quot;/&gt;&lt;/object&gt;&lt;object type=&quot;3&quot; unique_id=&quot;10218&quot;&gt;&lt;property id=&quot;20148&quot; value=&quot;5&quot;/&gt;&lt;property id=&quot;20300&quot; value=&quot;Slide 11&quot;/&gt;&lt;property id=&quot;20307&quot; value=&quot;319&quot;/&gt;&lt;/object&gt;&lt;object type=&quot;3&quot; unique_id=&quot;10219&quot;&gt;&lt;property id=&quot;20148&quot; value=&quot;5&quot;/&gt;&lt;property id=&quot;20300&quot; value=&quot;Slide 12&quot;/&gt;&lt;property id=&quot;20307&quot; value=&quot;320&quot;/&gt;&lt;/object&gt;&lt;object type=&quot;3&quot; unique_id=&quot;10220&quot;&gt;&lt;property id=&quot;20148&quot; value=&quot;5&quot;/&gt;&lt;property id=&quot;20300&quot; value=&quot;Slide 13&quot;/&gt;&lt;property id=&quot;20307&quot; value=&quot;321&quot;/&gt;&lt;/object&gt;&lt;object type=&quot;3&quot; unique_id=&quot;10221&quot;&gt;&lt;property id=&quot;20148&quot; value=&quot;5&quot;/&gt;&lt;property id=&quot;20300&quot; value=&quot;Slide 14&quot;/&gt;&lt;property id=&quot;20307&quot; value=&quot;322&quot;/&gt;&lt;/object&gt;&lt;object type=&quot;3&quot; unique_id=&quot;10222&quot;&gt;&lt;property id=&quot;20148&quot; value=&quot;5&quot;/&gt;&lt;property id=&quot;20300&quot; value=&quot;Slide 15&quot;/&gt;&lt;property id=&quot;20307&quot; value=&quot;323&quot;/&gt;&lt;/object&gt;&lt;object type=&quot;3&quot; unique_id=&quot;10223&quot;&gt;&lt;property id=&quot;20148&quot; value=&quot;5&quot;/&gt;&lt;property id=&quot;20300&quot; value=&quot;Slide 16&quot;/&gt;&lt;property id=&quot;20307&quot; value=&quot;324&quot;/&gt;&lt;/object&gt;&lt;object type=&quot;3&quot; unique_id=&quot;10224&quot;&gt;&lt;property id=&quot;20148&quot; value=&quot;5&quot;/&gt;&lt;property id=&quot;20300&quot; value=&quot;Slide 17&quot;/&gt;&lt;property id=&quot;20307&quot; value=&quot;325&quot;/&gt;&lt;/object&gt;&lt;object type=&quot;3&quot; unique_id=&quot;10225&quot;&gt;&lt;property id=&quot;20148&quot; value=&quot;5&quot;/&gt;&lt;property id=&quot;20300&quot; value=&quot;Slide 18&quot;/&gt;&lt;property id=&quot;20307&quot; value=&quot;326&quot;/&gt;&lt;/object&gt;&lt;object type=&quot;3&quot; unique_id=&quot;10227&quot;&gt;&lt;property id=&quot;20148&quot; value=&quot;5&quot;/&gt;&lt;property id=&quot;20300&quot; value=&quot;Slide 20&quot;/&gt;&lt;property id=&quot;20307&quot; value=&quot;328&quot;/&gt;&lt;/object&gt;&lt;object type=&quot;3&quot; unique_id=&quot;10228&quot;&gt;&lt;property id=&quot;20148&quot; value=&quot;5&quot;/&gt;&lt;property id=&quot;20300&quot; value=&quot;Slide 21&quot;/&gt;&lt;property id=&quot;20307&quot; value=&quot;329&quot;/&gt;&lt;/object&gt;&lt;object type=&quot;3&quot; unique_id=&quot;10229&quot;&gt;&lt;property id=&quot;20148&quot; value=&quot;5&quot;/&gt;&lt;property id=&quot;20300&quot; value=&quot;Slide 22&quot;/&gt;&lt;property id=&quot;20307&quot; value=&quot;330&quot;/&gt;&lt;/object&gt;&lt;object type=&quot;3&quot; unique_id=&quot;10230&quot;&gt;&lt;property id=&quot;20148&quot; value=&quot;5&quot;/&gt;&lt;property id=&quot;20300&quot; value=&quot;Slide 23&quot;/&gt;&lt;property id=&quot;20307&quot; value=&quot;331&quot;/&gt;&lt;/object&gt;&lt;object type=&quot;3&quot; unique_id=&quot;10231&quot;&gt;&lt;property id=&quot;20148&quot; value=&quot;5&quot;/&gt;&lt;property id=&quot;20300&quot; value=&quot;Slide 24&quot;/&gt;&lt;property id=&quot;20307&quot; value=&quot;332&quot;/&gt;&lt;/object&gt;&lt;object type=&quot;3&quot; unique_id=&quot;10232&quot;&gt;&lt;property id=&quot;20148&quot; value=&quot;5&quot;/&gt;&lt;property id=&quot;20300&quot; value=&quot;Slide 25&quot;/&gt;&lt;property id=&quot;20307&quot; value=&quot;333&quot;/&gt;&lt;/object&gt;&lt;object type=&quot;3&quot; unique_id=&quot;10233&quot;&gt;&lt;property id=&quot;20148&quot; value=&quot;5&quot;/&gt;&lt;property id=&quot;20300&quot; value=&quot;Slide 26&quot;/&gt;&lt;property id=&quot;20307&quot; value=&quot;334&quot;/&gt;&lt;/object&gt;&lt;object type=&quot;3&quot; unique_id=&quot;10234&quot;&gt;&lt;property id=&quot;20148&quot; value=&quot;5&quot;/&gt;&lt;property id=&quot;20300&quot; value=&quot;Slide 27&quot;/&gt;&lt;property id=&quot;20307&quot; value=&quot;335&quot;/&gt;&lt;/object&gt;&lt;object type=&quot;3&quot; unique_id=&quot;10235&quot;&gt;&lt;property id=&quot;20148&quot; value=&quot;5&quot;/&gt;&lt;property id=&quot;20300&quot; value=&quot;Slide 28&quot;/&gt;&lt;property id=&quot;20307&quot; value=&quot;336&quot;/&gt;&lt;/object&gt;&lt;object type=&quot;3&quot; unique_id=&quot;10236&quot;&gt;&lt;property id=&quot;20148&quot; value=&quot;5&quot;/&gt;&lt;property id=&quot;20300&quot; value=&quot;Slide 29&quot;/&gt;&lt;property id=&quot;20307&quot; value=&quot;337&quot;/&gt;&lt;/object&gt;&lt;object type=&quot;3&quot; unique_id=&quot;10237&quot;&gt;&lt;property id=&quot;20148&quot; value=&quot;5&quot;/&gt;&lt;property id=&quot;20300&quot; value=&quot;Slide 30&quot;/&gt;&lt;property id=&quot;20307&quot; value=&quot;338&quot;/&gt;&lt;/object&gt;&lt;object type=&quot;3&quot; unique_id=&quot;10238&quot;&gt;&lt;property id=&quot;20148&quot; value=&quot;5&quot;/&gt;&lt;property id=&quot;20300&quot; value=&quot;Slide 31&quot;/&gt;&lt;property id=&quot;20307&quot; value=&quot;339&quot;/&gt;&lt;/object&gt;&lt;object type=&quot;3&quot; unique_id=&quot;10239&quot;&gt;&lt;property id=&quot;20148&quot; value=&quot;5&quot;/&gt;&lt;property id=&quot;20300&quot; value=&quot;Slide 32&quot;/&gt;&lt;property id=&quot;20307&quot; value=&quot;340&quot;/&gt;&lt;/object&gt;&lt;object type=&quot;3&quot; unique_id=&quot;10240&quot;&gt;&lt;property id=&quot;20148&quot; value=&quot;5&quot;/&gt;&lt;property id=&quot;20300&quot; value=&quot;Slide 33&quot;/&gt;&lt;property id=&quot;20307&quot; value=&quot;341&quot;/&gt;&lt;/object&gt;&lt;object type=&quot;3&quot; unique_id=&quot;10241&quot;&gt;&lt;property id=&quot;20148&quot; value=&quot;5&quot;/&gt;&lt;property id=&quot;20300&quot; value=&quot;Slide 34&quot;/&gt;&lt;property id=&quot;20307&quot; value=&quot;354&quot;/&gt;&lt;/object&gt;&lt;object type=&quot;3&quot; unique_id=&quot;10242&quot;&gt;&lt;property id=&quot;20148&quot; value=&quot;5&quot;/&gt;&lt;property id=&quot;20300&quot; value=&quot;Slide 35&quot;/&gt;&lt;property id=&quot;20307&quot; value=&quot;355&quot;/&gt;&lt;/object&gt;&lt;object type=&quot;3&quot; unique_id=&quot;10243&quot;&gt;&lt;property id=&quot;20148&quot; value=&quot;5&quot;/&gt;&lt;property id=&quot;20300&quot; value=&quot;Slide 36&quot;/&gt;&lt;property id=&quot;20307&quot; value=&quot;343&quot;/&gt;&lt;/object&gt;&lt;object type=&quot;3&quot; unique_id=&quot;10325&quot;&gt;&lt;property id=&quot;20148&quot; value=&quot;5&quot;/&gt;&lt;property id=&quot;20300&quot; value=&quot;Slide 19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7622</Words>
  <Application>Microsoft Office PowerPoint</Application>
  <PresentationFormat>Widescreen</PresentationFormat>
  <Paragraphs>1620</Paragraphs>
  <Slides>75</Slides>
  <Notes>0</Notes>
  <HiddenSlides>0</HiddenSlides>
  <MMClips>74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8 LY DAO THANH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LH</dc:creator>
  <cp:lastModifiedBy>84918506439</cp:lastModifiedBy>
  <cp:revision>544</cp:revision>
  <dcterms:created xsi:type="dcterms:W3CDTF">2009-03-12T15:37:18Z</dcterms:created>
  <dcterms:modified xsi:type="dcterms:W3CDTF">2022-02-14T04:06:33Z</dcterms:modified>
</cp:coreProperties>
</file>