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5087" r:id="rId1"/>
  </p:sldMasterIdLst>
  <p:notesMasterIdLst>
    <p:notesMasterId r:id="rId10"/>
  </p:notesMasterIdLst>
  <p:handoutMasterIdLst>
    <p:handoutMasterId r:id="rId11"/>
  </p:handoutMasterIdLst>
  <p:sldIdLst>
    <p:sldId id="256" r:id="rId2"/>
    <p:sldId id="468" r:id="rId3"/>
    <p:sldId id="503" r:id="rId4"/>
    <p:sldId id="504" r:id="rId5"/>
    <p:sldId id="505" r:id="rId6"/>
    <p:sldId id="506" r:id="rId7"/>
    <p:sldId id="507" r:id="rId8"/>
    <p:sldId id="308" r:id="rId9"/>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9">
          <p15:clr>
            <a:srgbClr val="A4A3A4"/>
          </p15:clr>
        </p15:guide>
        <p15:guide id="2" pos="22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00"/>
    <a:srgbClr val="CCFFFF"/>
    <a:srgbClr val="663300"/>
    <a:srgbClr val="99FF99"/>
    <a:srgbClr val="FFFFCC"/>
    <a:srgbClr val="9999FF"/>
    <a:srgbClr val="000099"/>
    <a:srgbClr val="FFCC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54" autoAdjust="0"/>
    <p:restoredTop sz="86751" autoAdjust="0"/>
  </p:normalViewPr>
  <p:slideViewPr>
    <p:cSldViewPr snapToGrid="0">
      <p:cViewPr varScale="1">
        <p:scale>
          <a:sx n="106" d="100"/>
          <a:sy n="106" d="100"/>
        </p:scale>
        <p:origin x="2264"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3384" y="-72"/>
      </p:cViewPr>
      <p:guideLst>
        <p:guide orient="horz" pos="2929"/>
        <p:guide pos="2209"/>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1026"/>
          <p:cNvSpPr>
            <a:spLocks noGrp="1" noChangeArrowheads="1"/>
          </p:cNvSpPr>
          <p:nvPr>
            <p:ph type="hdr" sz="quarter"/>
          </p:nvPr>
        </p:nvSpPr>
        <p:spPr bwMode="auto">
          <a:xfrm>
            <a:off x="0" y="0"/>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lvl1pPr defTabSz="959358" eaLnBrk="0" hangingPunct="0">
              <a:defRPr sz="1300">
                <a:latin typeface="Times New Roman" pitchFamily="18" charset="0"/>
              </a:defRPr>
            </a:lvl1pPr>
          </a:lstStyle>
          <a:p>
            <a:pPr>
              <a:defRPr/>
            </a:pPr>
            <a:r>
              <a:rPr lang="en-GB" dirty="0">
                <a:latin typeface="+mn-lt"/>
              </a:rPr>
              <a:t>CS1010 Programming Methodology</a:t>
            </a:r>
          </a:p>
        </p:txBody>
      </p:sp>
      <p:sp>
        <p:nvSpPr>
          <p:cNvPr id="62467" name="Rectangle 1027"/>
          <p:cNvSpPr>
            <a:spLocks noGrp="1" noChangeArrowheads="1"/>
          </p:cNvSpPr>
          <p:nvPr>
            <p:ph type="dt" sz="quarter" idx="1"/>
          </p:nvPr>
        </p:nvSpPr>
        <p:spPr bwMode="auto">
          <a:xfrm>
            <a:off x="3971614" y="0"/>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lvl1pPr algn="r" defTabSz="959358" eaLnBrk="0" hangingPunct="0">
              <a:defRPr sz="1300">
                <a:latin typeface="Times New Roman" pitchFamily="18" charset="0"/>
              </a:defRPr>
            </a:lvl1pPr>
          </a:lstStyle>
          <a:p>
            <a:pPr>
              <a:defRPr/>
            </a:pPr>
            <a:endParaRPr lang="en-GB" dirty="0"/>
          </a:p>
        </p:txBody>
      </p:sp>
      <p:sp>
        <p:nvSpPr>
          <p:cNvPr id="62468" name="Rectangle 1028"/>
          <p:cNvSpPr>
            <a:spLocks noGrp="1" noChangeArrowheads="1"/>
          </p:cNvSpPr>
          <p:nvPr>
            <p:ph type="ftr" sz="quarter" idx="2"/>
          </p:nvPr>
        </p:nvSpPr>
        <p:spPr bwMode="auto">
          <a:xfrm>
            <a:off x="0"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defTabSz="959358" eaLnBrk="0" hangingPunct="0">
              <a:defRPr sz="1300">
                <a:latin typeface="Times New Roman" pitchFamily="18" charset="0"/>
              </a:defRPr>
            </a:lvl1pPr>
          </a:lstStyle>
          <a:p>
            <a:pPr>
              <a:defRPr/>
            </a:pPr>
            <a:endParaRPr lang="en-GB"/>
          </a:p>
        </p:txBody>
      </p:sp>
      <p:sp>
        <p:nvSpPr>
          <p:cNvPr id="62469" name="Rectangle 1029"/>
          <p:cNvSpPr>
            <a:spLocks noGrp="1" noChangeArrowheads="1"/>
          </p:cNvSpPr>
          <p:nvPr>
            <p:ph type="sldNum" sz="quarter" idx="3"/>
          </p:nvPr>
        </p:nvSpPr>
        <p:spPr bwMode="auto">
          <a:xfrm>
            <a:off x="3971614"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algn="r" defTabSz="959358" eaLnBrk="0" hangingPunct="0">
              <a:defRPr sz="1300">
                <a:latin typeface="Times New Roman" pitchFamily="18" charset="0"/>
              </a:defRPr>
            </a:lvl1pPr>
          </a:lstStyle>
          <a:p>
            <a:pPr>
              <a:defRPr/>
            </a:pPr>
            <a:fld id="{A8128D1A-2CBE-4D8D-BBD3-EF7640D031AF}" type="slidenum">
              <a:rPr lang="en-GB"/>
              <a:pPr>
                <a:defRPr/>
              </a:pPr>
              <a:t>‹#›</a:t>
            </a:fld>
            <a:endParaRPr lang="en-GB"/>
          </a:p>
        </p:txBody>
      </p:sp>
    </p:spTree>
    <p:extLst>
      <p:ext uri="{BB962C8B-B14F-4D97-AF65-F5344CB8AC3E}">
        <p14:creationId xmlns:p14="http://schemas.microsoft.com/office/powerpoint/2010/main" val="19181308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21" name="Rectangle 5"/>
          <p:cNvSpPr>
            <a:spLocks noGrp="1" noChangeArrowheads="1"/>
          </p:cNvSpPr>
          <p:nvPr>
            <p:ph type="body" sz="quarter" idx="3"/>
          </p:nvPr>
        </p:nvSpPr>
        <p:spPr bwMode="auto">
          <a:xfrm>
            <a:off x="936167" y="4414043"/>
            <a:ext cx="5138067" cy="4185089"/>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0422" name="Rectangle 6"/>
          <p:cNvSpPr>
            <a:spLocks noGrp="1" noChangeArrowheads="1"/>
          </p:cNvSpPr>
          <p:nvPr>
            <p:ph type="ftr" sz="quarter" idx="4"/>
          </p:nvPr>
        </p:nvSpPr>
        <p:spPr bwMode="auto">
          <a:xfrm>
            <a:off x="0"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defTabSz="959358" eaLnBrk="0" hangingPunct="0">
              <a:defRPr sz="1300">
                <a:latin typeface="Times New Roman" pitchFamily="18" charset="0"/>
              </a:defRPr>
            </a:lvl1pPr>
          </a:lstStyle>
          <a:p>
            <a:pPr>
              <a:defRPr/>
            </a:pPr>
            <a:endParaRPr lang="en-GB"/>
          </a:p>
        </p:txBody>
      </p:sp>
      <p:sp>
        <p:nvSpPr>
          <p:cNvPr id="60423" name="Rectangle 7"/>
          <p:cNvSpPr>
            <a:spLocks noGrp="1" noChangeArrowheads="1"/>
          </p:cNvSpPr>
          <p:nvPr>
            <p:ph type="sldNum" sz="quarter" idx="5"/>
          </p:nvPr>
        </p:nvSpPr>
        <p:spPr bwMode="auto">
          <a:xfrm>
            <a:off x="3971614"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algn="r" defTabSz="959358" eaLnBrk="0" hangingPunct="0">
              <a:defRPr sz="1300">
                <a:latin typeface="Times New Roman" pitchFamily="18" charset="0"/>
              </a:defRPr>
            </a:lvl1pPr>
          </a:lstStyle>
          <a:p>
            <a:pPr>
              <a:defRPr/>
            </a:pPr>
            <a:fld id="{82D49F41-42BD-4A7F-84D4-B4F7E48B4FCD}" type="slidenum">
              <a:rPr lang="en-GB"/>
              <a:pPr>
                <a:defRPr/>
              </a:pPr>
              <a:t>‹#›</a:t>
            </a:fld>
            <a:endParaRPr lang="en-GB"/>
          </a:p>
        </p:txBody>
      </p:sp>
      <p:sp>
        <p:nvSpPr>
          <p:cNvPr id="8" name="Date Placeholder 7"/>
          <p:cNvSpPr>
            <a:spLocks noGrp="1"/>
          </p:cNvSpPr>
          <p:nvPr>
            <p:ph type="dt" idx="1"/>
          </p:nvPr>
        </p:nvSpPr>
        <p:spPr>
          <a:xfrm>
            <a:off x="3971614" y="0"/>
            <a:ext cx="3037117" cy="465341"/>
          </a:xfrm>
          <a:prstGeom prst="rect">
            <a:avLst/>
          </a:prstGeom>
        </p:spPr>
        <p:txBody>
          <a:bodyPr vert="horz" lIns="92098" tIns="46049" rIns="92098" bIns="46049" rtlCol="0"/>
          <a:lstStyle>
            <a:lvl1pPr algn="r">
              <a:defRPr sz="1200"/>
            </a:lvl1pPr>
          </a:lstStyle>
          <a:p>
            <a:pPr>
              <a:defRPr/>
            </a:pPr>
            <a:fld id="{0AF3AFD6-2BC0-4B1C-A3C8-8C3FEB1DB624}" type="datetimeFigureOut">
              <a:rPr lang="en-US"/>
              <a:pPr>
                <a:defRPr/>
              </a:pPr>
              <a:t>11/16/20</a:t>
            </a:fld>
            <a:endParaRPr lang="en-US"/>
          </a:p>
        </p:txBody>
      </p:sp>
      <p:sp>
        <p:nvSpPr>
          <p:cNvPr id="9" name="Slide Image Placeholder 8"/>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11" name="Header Placeholder 10"/>
          <p:cNvSpPr>
            <a:spLocks noGrp="1"/>
          </p:cNvSpPr>
          <p:nvPr>
            <p:ph type="hdr" sz="quarter"/>
          </p:nvPr>
        </p:nvSpPr>
        <p:spPr>
          <a:xfrm>
            <a:off x="0" y="0"/>
            <a:ext cx="3037117" cy="465341"/>
          </a:xfrm>
          <a:prstGeom prst="rect">
            <a:avLst/>
          </a:prstGeom>
        </p:spPr>
        <p:txBody>
          <a:bodyPr vert="horz" lIns="91440" tIns="45720" rIns="91440" bIns="45720" rtlCol="0"/>
          <a:lstStyle>
            <a:lvl1pPr algn="l">
              <a:defRPr sz="1200"/>
            </a:lvl1pPr>
          </a:lstStyle>
          <a:p>
            <a:pPr>
              <a:defRPr/>
            </a:pPr>
            <a:r>
              <a:rPr lang="en-US" dirty="0"/>
              <a:t>CS1010 Programming  Methodology</a:t>
            </a:r>
          </a:p>
        </p:txBody>
      </p:sp>
    </p:spTree>
    <p:extLst>
      <p:ext uri="{BB962C8B-B14F-4D97-AF65-F5344CB8AC3E}">
        <p14:creationId xmlns:p14="http://schemas.microsoft.com/office/powerpoint/2010/main" val="1838096873"/>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3491" name="Rectangle 1026"/>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3492" name="Rectangle 1027"/>
          <p:cNvSpPr>
            <a:spLocks noGrp="1" noChangeArrowheads="1"/>
          </p:cNvSpPr>
          <p:nvPr>
            <p:ph type="body" idx="1"/>
          </p:nvPr>
        </p:nvSpPr>
        <p:spPr>
          <a:noFill/>
          <a:ln w="9525"/>
        </p:spPr>
        <p:txBody>
          <a:bodyPr/>
          <a:lstStyle/>
          <a:p>
            <a:pPr eaLnBrk="1" hangingPunct="1"/>
            <a:endParaRPr lang="en-GB"/>
          </a:p>
        </p:txBody>
      </p:sp>
    </p:spTree>
    <p:extLst>
      <p:ext uri="{BB962C8B-B14F-4D97-AF65-F5344CB8AC3E}">
        <p14:creationId xmlns:p14="http://schemas.microsoft.com/office/powerpoint/2010/main" val="2256057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469668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215218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1119197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4087335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0041158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9943239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11161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11162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862621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35cce793-99a6-4f28-9e1a-625ba96e3db4]"/>
          <p:cNvSpPr>
            <a:spLocks noGrp="1"/>
          </p:cNvSpPr>
          <p:nvPr>
            <p:ph type="dt" sz="half" idx="10"/>
          </p:nvPr>
        </p:nvSpPr>
        <p:spPr/>
        <p:txBody>
          <a:bodyPr/>
          <a:lstStyle/>
          <a:p>
            <a:pPr>
              <a:defRPr/>
            </a:pPr>
            <a:r>
              <a:rPr lang="en-US" dirty="0"/>
              <a:t>© NUS</a:t>
            </a:r>
          </a:p>
        </p:txBody>
      </p:sp>
      <p:sp>
        <p:nvSpPr>
          <p:cNvPr id="5" name="Footer Placeholder 4"/>
          <p:cNvSpPr>
            <a:spLocks noGrp="1"/>
          </p:cNvSpPr>
          <p:nvPr>
            <p:ph type="ftr" sz="quarter" idx="11"/>
          </p:nvPr>
        </p:nvSpPr>
        <p:spPr/>
        <p:txBody>
          <a:bodyPr/>
          <a:lstStyle/>
          <a:p>
            <a:pPr algn="l">
              <a:defRPr/>
            </a:pPr>
            <a:r>
              <a:rPr lang="en-US" dirty="0"/>
              <a:t>CS1010 (AY2014/5 Semester 1)</a:t>
            </a:r>
          </a:p>
        </p:txBody>
      </p:sp>
      <p:sp>
        <p:nvSpPr>
          <p:cNvPr id="6" name="Slide Number Placeholder 5"/>
          <p:cNvSpPr>
            <a:spLocks noGrp="1"/>
          </p:cNvSpPr>
          <p:nvPr>
            <p:ph type="sldNum" sz="quarter" idx="12"/>
          </p:nvPr>
        </p:nvSpPr>
        <p:spPr/>
        <p:txBody>
          <a:bodyPr/>
          <a:lstStyle>
            <a:lvl1pPr>
              <a:defRPr b="0"/>
            </a:lvl1pPr>
          </a:lstStyle>
          <a:p>
            <a:pPr>
              <a:defRPr/>
            </a:pPr>
            <a:r>
              <a:rPr lang="en-US" dirty="0"/>
              <a:t>Unit3 - </a:t>
            </a:r>
            <a:fld id="{2E4790E1-2590-4AEE-892D-AB46A7688113}" type="slidenum">
              <a:rPr lang="en-US" smtClean="0"/>
              <a:pPr>
                <a:defRPr/>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dirty="0"/>
              <a:t>© NUS</a:t>
            </a:r>
          </a:p>
        </p:txBody>
      </p:sp>
      <p:sp>
        <p:nvSpPr>
          <p:cNvPr id="5" name="Footer Placeholder 4"/>
          <p:cNvSpPr>
            <a:spLocks noGrp="1"/>
          </p:cNvSpPr>
          <p:nvPr>
            <p:ph type="ftr" sz="quarter" idx="11"/>
          </p:nvPr>
        </p:nvSpPr>
        <p:spPr/>
        <p:txBody>
          <a:bodyPr/>
          <a:lstStyle/>
          <a:p>
            <a:pPr algn="l">
              <a:defRPr/>
            </a:pPr>
            <a:r>
              <a:rPr lang="en-US" dirty="0"/>
              <a:t>CS1010 (AY2014/5 Semester 1)</a:t>
            </a:r>
          </a:p>
        </p:txBody>
      </p:sp>
      <p:sp>
        <p:nvSpPr>
          <p:cNvPr id="6" name="Slide Number Placeholder 5"/>
          <p:cNvSpPr>
            <a:spLocks noGrp="1"/>
          </p:cNvSpPr>
          <p:nvPr>
            <p:ph type="sldNum" sz="quarter" idx="12"/>
          </p:nvPr>
        </p:nvSpPr>
        <p:spPr/>
        <p:txBody>
          <a:bodyPr/>
          <a:lstStyle/>
          <a:p>
            <a:pPr>
              <a:defRPr/>
            </a:pPr>
            <a:r>
              <a:rPr lang="en-US" dirty="0"/>
              <a:t>Unit3 -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US" dirty="0"/>
              <a:t>© NUS</a:t>
            </a:r>
          </a:p>
        </p:txBody>
      </p:sp>
      <p:sp>
        <p:nvSpPr>
          <p:cNvPr id="5" name="Footer Placeholder 4"/>
          <p:cNvSpPr>
            <a:spLocks noGrp="1"/>
          </p:cNvSpPr>
          <p:nvPr>
            <p:ph type="ftr" sz="quarter" idx="11"/>
          </p:nvPr>
        </p:nvSpPr>
        <p:spPr/>
        <p:txBody>
          <a:bodyPr/>
          <a:lstStyle/>
          <a:p>
            <a:pPr algn="l">
              <a:defRPr/>
            </a:pPr>
            <a:r>
              <a:rPr lang="en-US" dirty="0"/>
              <a:t>CS1010 (AY2014/5 Semester 1)</a:t>
            </a:r>
          </a:p>
        </p:txBody>
      </p:sp>
      <p:sp>
        <p:nvSpPr>
          <p:cNvPr id="6" name="Slide Number Placeholder 5"/>
          <p:cNvSpPr>
            <a:spLocks noGrp="1"/>
          </p:cNvSpPr>
          <p:nvPr>
            <p:ph type="sldNum" sz="quarter" idx="12"/>
          </p:nvPr>
        </p:nvSpPr>
        <p:spPr/>
        <p:txBody>
          <a:bodyPr/>
          <a:lstStyle/>
          <a:p>
            <a:pPr>
              <a:defRPr/>
            </a:pPr>
            <a:r>
              <a:rPr lang="en-US" dirty="0"/>
              <a:t>Unit3 -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dirty="0"/>
              <a:t>© NUS</a:t>
            </a:r>
          </a:p>
        </p:txBody>
      </p:sp>
      <p:sp>
        <p:nvSpPr>
          <p:cNvPr id="5" name="Footer Placeholder 4"/>
          <p:cNvSpPr>
            <a:spLocks noGrp="1"/>
          </p:cNvSpPr>
          <p:nvPr>
            <p:ph type="ftr" sz="quarter" idx="11"/>
          </p:nvPr>
        </p:nvSpPr>
        <p:spPr/>
        <p:txBody>
          <a:bodyPr/>
          <a:lstStyle/>
          <a:p>
            <a:pPr algn="l">
              <a:defRPr/>
            </a:pPr>
            <a:r>
              <a:rPr lang="en-US" dirty="0"/>
              <a:t>CS1010 (AY2014/5 Semester 1)</a:t>
            </a:r>
          </a:p>
        </p:txBody>
      </p:sp>
      <p:sp>
        <p:nvSpPr>
          <p:cNvPr id="6" name="Slide Number Placeholder 5"/>
          <p:cNvSpPr>
            <a:spLocks noGrp="1"/>
          </p:cNvSpPr>
          <p:nvPr>
            <p:ph type="sldNum" sz="quarter" idx="12"/>
          </p:nvPr>
        </p:nvSpPr>
        <p:spPr/>
        <p:txBody>
          <a:bodyPr/>
          <a:lstStyle>
            <a:lvl1pPr>
              <a:defRPr sz="1200" b="0"/>
            </a:lvl1pPr>
          </a:lstStyle>
          <a:p>
            <a:pPr>
              <a:defRPr/>
            </a:pPr>
            <a:r>
              <a:rPr lang="en-US" dirty="0"/>
              <a:t>Unit3 -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US" dirty="0"/>
              <a:t>© NUS</a:t>
            </a:r>
          </a:p>
        </p:txBody>
      </p:sp>
      <p:sp>
        <p:nvSpPr>
          <p:cNvPr id="5" name="Footer Placeholder 4"/>
          <p:cNvSpPr>
            <a:spLocks noGrp="1"/>
          </p:cNvSpPr>
          <p:nvPr>
            <p:ph type="ftr" sz="quarter" idx="11"/>
          </p:nvPr>
        </p:nvSpPr>
        <p:spPr/>
        <p:txBody>
          <a:bodyPr/>
          <a:lstStyle/>
          <a:p>
            <a:pPr algn="l">
              <a:defRPr/>
            </a:pPr>
            <a:r>
              <a:rPr lang="en-US" dirty="0"/>
              <a:t>CS1010 (AY2014/5 Semester 1)</a:t>
            </a:r>
          </a:p>
        </p:txBody>
      </p:sp>
      <p:sp>
        <p:nvSpPr>
          <p:cNvPr id="6" name="Slide Number Placeholder 5"/>
          <p:cNvSpPr>
            <a:spLocks noGrp="1"/>
          </p:cNvSpPr>
          <p:nvPr>
            <p:ph type="sldNum" sz="quarter" idx="12"/>
          </p:nvPr>
        </p:nvSpPr>
        <p:spPr/>
        <p:txBody>
          <a:bodyPr/>
          <a:lstStyle>
            <a:lvl1pPr>
              <a:defRPr sz="1200" b="0"/>
            </a:lvl1pPr>
          </a:lstStyle>
          <a:p>
            <a:pPr>
              <a:defRPr/>
            </a:pPr>
            <a:r>
              <a:rPr lang="en-US" dirty="0"/>
              <a:t>Unit3 - </a:t>
            </a:r>
            <a:fld id="{2E4790E1-2590-4AEE-892D-AB46A7688113}" type="slidenum">
              <a:rPr lang="en-US" smtClean="0"/>
              <a:pPr>
                <a:defRPr/>
              </a:pPr>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r>
              <a:rPr lang="en-US" dirty="0"/>
              <a:t>© NUS</a:t>
            </a:r>
          </a:p>
        </p:txBody>
      </p:sp>
      <p:sp>
        <p:nvSpPr>
          <p:cNvPr id="6" name="Footer Placeholder 5"/>
          <p:cNvSpPr>
            <a:spLocks noGrp="1"/>
          </p:cNvSpPr>
          <p:nvPr>
            <p:ph type="ftr" sz="quarter" idx="11"/>
          </p:nvPr>
        </p:nvSpPr>
        <p:spPr/>
        <p:txBody>
          <a:bodyPr/>
          <a:lstStyle/>
          <a:p>
            <a:pPr algn="l">
              <a:defRPr/>
            </a:pPr>
            <a:r>
              <a:rPr lang="en-US" dirty="0"/>
              <a:t>CS1010 (AY2014/5 Semester 1)</a:t>
            </a:r>
          </a:p>
        </p:txBody>
      </p:sp>
      <p:sp>
        <p:nvSpPr>
          <p:cNvPr id="7" name="Slide Number Placeholder 6"/>
          <p:cNvSpPr>
            <a:spLocks noGrp="1"/>
          </p:cNvSpPr>
          <p:nvPr>
            <p:ph type="sldNum" sz="quarter" idx="12"/>
          </p:nvPr>
        </p:nvSpPr>
        <p:spPr/>
        <p:txBody>
          <a:bodyPr/>
          <a:lstStyle/>
          <a:p>
            <a:pPr>
              <a:defRPr/>
            </a:pPr>
            <a:r>
              <a:rPr lang="en-US" dirty="0"/>
              <a:t>Unit3 -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r>
              <a:rPr lang="en-US" dirty="0"/>
              <a:t>© NUS</a:t>
            </a:r>
          </a:p>
        </p:txBody>
      </p:sp>
      <p:sp>
        <p:nvSpPr>
          <p:cNvPr id="8" name="Footer Placeholder 7"/>
          <p:cNvSpPr>
            <a:spLocks noGrp="1"/>
          </p:cNvSpPr>
          <p:nvPr>
            <p:ph type="ftr" sz="quarter" idx="11"/>
          </p:nvPr>
        </p:nvSpPr>
        <p:spPr/>
        <p:txBody>
          <a:bodyPr/>
          <a:lstStyle/>
          <a:p>
            <a:pPr algn="l">
              <a:defRPr/>
            </a:pPr>
            <a:r>
              <a:rPr lang="en-US" dirty="0"/>
              <a:t>CS1010 (AY2014/5 Semester 1)</a:t>
            </a:r>
          </a:p>
        </p:txBody>
      </p:sp>
      <p:sp>
        <p:nvSpPr>
          <p:cNvPr id="9" name="Slide Number Placeholder 8"/>
          <p:cNvSpPr>
            <a:spLocks noGrp="1"/>
          </p:cNvSpPr>
          <p:nvPr>
            <p:ph type="sldNum" sz="quarter" idx="12"/>
          </p:nvPr>
        </p:nvSpPr>
        <p:spPr/>
        <p:txBody>
          <a:bodyPr/>
          <a:lstStyle/>
          <a:p>
            <a:pPr>
              <a:defRPr/>
            </a:pPr>
            <a:r>
              <a:rPr lang="en-US" dirty="0"/>
              <a:t>Unit3 - </a:t>
            </a:r>
            <a:fld id="{2E4790E1-2590-4AEE-892D-AB46A7688113}" type="slidenum">
              <a:rPr lang="en-US" smtClean="0"/>
              <a:pPr>
                <a:defRPr/>
              </a:pPr>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r>
              <a:rPr lang="en-US" dirty="0"/>
              <a:t>© NUS</a:t>
            </a:r>
          </a:p>
        </p:txBody>
      </p:sp>
      <p:sp>
        <p:nvSpPr>
          <p:cNvPr id="4" name="Footer Placeholder 3"/>
          <p:cNvSpPr>
            <a:spLocks noGrp="1"/>
          </p:cNvSpPr>
          <p:nvPr>
            <p:ph type="ftr" sz="quarter" idx="11"/>
          </p:nvPr>
        </p:nvSpPr>
        <p:spPr/>
        <p:txBody>
          <a:bodyPr/>
          <a:lstStyle/>
          <a:p>
            <a:pPr algn="l">
              <a:defRPr/>
            </a:pPr>
            <a:r>
              <a:rPr lang="en-US" dirty="0"/>
              <a:t>CS1010 (AY2014/5 Semester 1)</a:t>
            </a:r>
          </a:p>
        </p:txBody>
      </p:sp>
      <p:sp>
        <p:nvSpPr>
          <p:cNvPr id="5" name="Slide Number Placeholder 4"/>
          <p:cNvSpPr>
            <a:spLocks noGrp="1"/>
          </p:cNvSpPr>
          <p:nvPr>
            <p:ph type="sldNum" sz="quarter" idx="12"/>
          </p:nvPr>
        </p:nvSpPr>
        <p:spPr/>
        <p:txBody>
          <a:bodyPr/>
          <a:lstStyle/>
          <a:p>
            <a:pPr>
              <a:defRPr/>
            </a:pPr>
            <a:r>
              <a:rPr lang="en-US" dirty="0"/>
              <a:t>Unit3 -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dirty="0"/>
              <a:t>© NUS</a:t>
            </a:r>
          </a:p>
        </p:txBody>
      </p:sp>
      <p:sp>
        <p:nvSpPr>
          <p:cNvPr id="3" name="Footer Placeholder 2"/>
          <p:cNvSpPr>
            <a:spLocks noGrp="1"/>
          </p:cNvSpPr>
          <p:nvPr>
            <p:ph type="ftr" sz="quarter" idx="11"/>
          </p:nvPr>
        </p:nvSpPr>
        <p:spPr/>
        <p:txBody>
          <a:bodyPr/>
          <a:lstStyle/>
          <a:p>
            <a:pPr algn="l">
              <a:defRPr/>
            </a:pPr>
            <a:r>
              <a:rPr lang="en-US" dirty="0"/>
              <a:t>CS1010 (AY2014/5 Semester 1)</a:t>
            </a:r>
          </a:p>
        </p:txBody>
      </p:sp>
      <p:sp>
        <p:nvSpPr>
          <p:cNvPr id="4" name="Slide Number Placeholder 3"/>
          <p:cNvSpPr>
            <a:spLocks noGrp="1"/>
          </p:cNvSpPr>
          <p:nvPr>
            <p:ph type="sldNum" sz="quarter" idx="12"/>
          </p:nvPr>
        </p:nvSpPr>
        <p:spPr/>
        <p:txBody>
          <a:bodyPr/>
          <a:lstStyle/>
          <a:p>
            <a:pPr>
              <a:defRPr/>
            </a:pPr>
            <a:r>
              <a:rPr lang="en-US" dirty="0"/>
              <a:t>Unit3 -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dirty="0"/>
              <a:t>© NUS</a:t>
            </a:r>
          </a:p>
        </p:txBody>
      </p:sp>
      <p:sp>
        <p:nvSpPr>
          <p:cNvPr id="6" name="Footer Placeholder 5"/>
          <p:cNvSpPr>
            <a:spLocks noGrp="1"/>
          </p:cNvSpPr>
          <p:nvPr>
            <p:ph type="ftr" sz="quarter" idx="11"/>
          </p:nvPr>
        </p:nvSpPr>
        <p:spPr/>
        <p:txBody>
          <a:bodyPr/>
          <a:lstStyle/>
          <a:p>
            <a:pPr algn="l">
              <a:defRPr/>
            </a:pPr>
            <a:r>
              <a:rPr lang="en-US" dirty="0"/>
              <a:t>CS1010 (AY2014/5 Semester 1)</a:t>
            </a:r>
          </a:p>
        </p:txBody>
      </p:sp>
      <p:sp>
        <p:nvSpPr>
          <p:cNvPr id="7" name="Slide Number Placeholder 6"/>
          <p:cNvSpPr>
            <a:spLocks noGrp="1"/>
          </p:cNvSpPr>
          <p:nvPr>
            <p:ph type="sldNum" sz="quarter" idx="12"/>
          </p:nvPr>
        </p:nvSpPr>
        <p:spPr/>
        <p:txBody>
          <a:bodyPr/>
          <a:lstStyle/>
          <a:p>
            <a:pPr>
              <a:defRPr/>
            </a:pPr>
            <a:r>
              <a:rPr lang="en-US" dirty="0"/>
              <a:t>Unit3 - </a:t>
            </a:r>
            <a:fld id="{2E4790E1-2590-4AEE-892D-AB46A7688113}" type="slidenum">
              <a:rPr lang="en-US" smtClean="0"/>
              <a:pPr>
                <a:defRPr/>
              </a:pPr>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dirty="0"/>
              <a:t>© NUS</a:t>
            </a:r>
          </a:p>
        </p:txBody>
      </p:sp>
      <p:sp>
        <p:nvSpPr>
          <p:cNvPr id="6" name="Footer Placeholder 5"/>
          <p:cNvSpPr>
            <a:spLocks noGrp="1"/>
          </p:cNvSpPr>
          <p:nvPr>
            <p:ph type="ftr" sz="quarter" idx="11"/>
          </p:nvPr>
        </p:nvSpPr>
        <p:spPr/>
        <p:txBody>
          <a:bodyPr/>
          <a:lstStyle/>
          <a:p>
            <a:pPr algn="l">
              <a:defRPr/>
            </a:pPr>
            <a:r>
              <a:rPr lang="en-US" dirty="0"/>
              <a:t>CS1010 (AY2014/5 Semester 1)</a:t>
            </a:r>
          </a:p>
        </p:txBody>
      </p:sp>
      <p:sp>
        <p:nvSpPr>
          <p:cNvPr id="7" name="Slide Number Placeholder 6"/>
          <p:cNvSpPr>
            <a:spLocks noGrp="1"/>
          </p:cNvSpPr>
          <p:nvPr>
            <p:ph type="sldNum" sz="quarter" idx="12"/>
          </p:nvPr>
        </p:nvSpPr>
        <p:spPr/>
        <p:txBody>
          <a:bodyPr/>
          <a:lstStyle/>
          <a:p>
            <a:pPr>
              <a:defRPr/>
            </a:pPr>
            <a:r>
              <a:rPr lang="en-US" dirty="0"/>
              <a:t>Unit3 - </a:t>
            </a:r>
            <a:fld id="{2E4790E1-2590-4AEE-892D-AB46A7688113}" type="slidenum">
              <a:rPr lang="en-US" smtClean="0"/>
              <a:pPr>
                <a:defRPr/>
              </a:pPr>
              <a:t>‹#›</a:t>
            </a:fld>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r>
              <a:rPr lang="en-US" dirty="0"/>
              <a:t>© NUS</a:t>
            </a:r>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r>
              <a:rPr lang="en-US"/>
              <a:t>CS1010 (AY2012/3 Semester 1)</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200" b="0">
                <a:solidFill>
                  <a:srgbClr val="FFFFFF"/>
                </a:solidFill>
              </a:defRPr>
            </a:lvl1pPr>
          </a:lstStyle>
          <a:p>
            <a:pPr>
              <a:defRPr/>
            </a:pPr>
            <a:r>
              <a:rPr lang="en-US" dirty="0"/>
              <a:t>Unit3 - </a:t>
            </a:r>
            <a:fld id="{2E4790E1-2590-4AEE-892D-AB46A7688113}"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5088" r:id="rId1"/>
    <p:sldLayoutId id="2147485089" r:id="rId2"/>
    <p:sldLayoutId id="2147485090" r:id="rId3"/>
    <p:sldLayoutId id="2147485091" r:id="rId4"/>
    <p:sldLayoutId id="2147485092" r:id="rId5"/>
    <p:sldLayoutId id="2147485093" r:id="rId6"/>
    <p:sldLayoutId id="2147485094" r:id="rId7"/>
    <p:sldLayoutId id="2147485095" r:id="rId8"/>
    <p:sldLayoutId id="2147485096" r:id="rId9"/>
    <p:sldLayoutId id="2147485097" r:id="rId10"/>
    <p:sldLayoutId id="2147485098" r:id="rId11"/>
  </p:sldLayoutIdLst>
  <p:transition>
    <p:fade/>
  </p:transition>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omp.nus.edu.sg/~cs101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gif"/><Relationship Id="rId5" Type="http://schemas.openxmlformats.org/officeDocument/2006/relationships/hyperlink" Target="http://www.comp.nus.edu.sg/~cs1010" TargetMode="Externa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ntu.edu.sg/home/ehchua/programming/java/datarepresentation.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719667" y="2252133"/>
            <a:ext cx="4004733" cy="364067"/>
          </a:xfrm>
        </p:spPr>
        <p:txBody>
          <a:bodyPr>
            <a:noAutofit/>
          </a:bodyPr>
          <a:lstStyle/>
          <a:p>
            <a:pPr algn="dist" eaLnBrk="1" hangingPunct="1"/>
            <a:r>
              <a:rPr lang="en-GB" sz="1800" cap="none" dirty="0">
                <a:latin typeface="Calibri" panose="020F0502020204030204" pitchFamily="34" charset="0"/>
                <a:hlinkClick r:id="rId3"/>
              </a:rPr>
              <a:t>http://www.comp.nus.edu.sg/~cs1010/</a:t>
            </a:r>
            <a:endParaRPr lang="en-GB" sz="1800" cap="none" dirty="0">
              <a:latin typeface="Calibri" panose="020F0502020204030204" pitchFamily="34"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99913" y="4696884"/>
            <a:ext cx="2445774" cy="1263650"/>
          </a:xfrm>
          <a:prstGeom prst="rect">
            <a:avLst/>
          </a:prstGeom>
        </p:spPr>
      </p:pic>
      <p:pic>
        <p:nvPicPr>
          <p:cNvPr id="7" name="[Picture 6]">
            <a:hlinkClick r:id="rId5"/>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6292" y="1368425"/>
            <a:ext cx="5687149" cy="934508"/>
          </a:xfrm>
          <a:prstGeom prst="rect">
            <a:avLst/>
          </a:prstGeom>
        </p:spPr>
      </p:pic>
      <p:sp>
        <p:nvSpPr>
          <p:cNvPr id="8" name="[TextBox 7]"/>
          <p:cNvSpPr txBox="1"/>
          <p:nvPr/>
        </p:nvSpPr>
        <p:spPr>
          <a:xfrm>
            <a:off x="3513667" y="2912533"/>
            <a:ext cx="2218267" cy="461665"/>
          </a:xfrm>
          <a:prstGeom prst="rect">
            <a:avLst/>
          </a:prstGeom>
          <a:noFill/>
        </p:spPr>
        <p:txBody>
          <a:bodyPr wrap="square" rtlCol="0">
            <a:spAutoFit/>
          </a:bodyPr>
          <a:lstStyle/>
          <a:p>
            <a:pPr algn="ctr"/>
            <a:r>
              <a:rPr lang="en-US" sz="2400" dirty="0">
                <a:solidFill>
                  <a:srgbClr val="C00000"/>
                </a:solidFill>
                <a:latin typeface="Calibri" panose="020F0502020204030204" pitchFamily="34" charset="0"/>
              </a:rPr>
              <a:t>UNIT 3 (Extra)</a:t>
            </a:r>
          </a:p>
        </p:txBody>
      </p:sp>
      <p:sp>
        <p:nvSpPr>
          <p:cNvPr id="11" name="[TextBox 7]"/>
          <p:cNvSpPr txBox="1"/>
          <p:nvPr/>
        </p:nvSpPr>
        <p:spPr>
          <a:xfrm>
            <a:off x="1058333" y="3462867"/>
            <a:ext cx="7128934" cy="584775"/>
          </a:xfrm>
          <a:prstGeom prst="rect">
            <a:avLst/>
          </a:prstGeom>
          <a:noFill/>
        </p:spPr>
        <p:txBody>
          <a:bodyPr wrap="square" rtlCol="0">
            <a:spAutoFit/>
          </a:bodyPr>
          <a:lstStyle/>
          <a:p>
            <a:pPr algn="ctr"/>
            <a:r>
              <a:rPr lang="en-US" sz="3200" dirty="0">
                <a:solidFill>
                  <a:srgbClr val="C00000"/>
                </a:solidFill>
                <a:latin typeface="Calibri" panose="020F0502020204030204" pitchFamily="34" charset="0"/>
              </a:rPr>
              <a:t>Overview of C Programming</a:t>
            </a: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show="0">
  <p:cSld name="PPTLabsHighlightBulletsSlide201407010954148589">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Unit 3: Extra (1/2)</a:t>
            </a:r>
          </a:p>
        </p:txBody>
      </p:sp>
      <p:sp>
        <p:nvSpPr>
          <p:cNvPr id="14340" name="Footer Placeholder 5"/>
          <p:cNvSpPr>
            <a:spLocks noGrp="1"/>
          </p:cNvSpPr>
          <p:nvPr>
            <p:ph type="ftr" sz="quarter" idx="11"/>
          </p:nvPr>
        </p:nvSpPr>
        <p:spPr>
          <a:noFill/>
        </p:spPr>
        <p:txBody>
          <a:bodyPr/>
          <a:lstStyle/>
          <a:p>
            <a:pPr algn="l"/>
            <a:r>
              <a:rPr lang="en-US" dirty="0"/>
              <a:t>CS1010 (AY2014/5 Semester 1)</a:t>
            </a:r>
          </a:p>
        </p:txBody>
      </p:sp>
      <p:sp>
        <p:nvSpPr>
          <p:cNvPr id="7" name="Slide Number Placeholder 6"/>
          <p:cNvSpPr>
            <a:spLocks noGrp="1"/>
          </p:cNvSpPr>
          <p:nvPr>
            <p:ph type="sldNum" sz="quarter" idx="12"/>
          </p:nvPr>
        </p:nvSpPr>
        <p:spPr/>
        <p:txBody>
          <a:bodyPr>
            <a:normAutofit/>
          </a:bodyPr>
          <a:lstStyle/>
          <a:p>
            <a:pPr>
              <a:defRPr/>
            </a:pPr>
            <a:r>
              <a:rPr lang="en-US" sz="1200" dirty="0"/>
              <a:t>Unit3</a:t>
            </a:r>
            <a:r>
              <a:rPr sz="1200" dirty="0"/>
              <a:t> - </a:t>
            </a:r>
            <a:fld id="{F7EC234A-9094-4BB8-9EA4-75ECDA8A365B}" type="slidenum">
              <a:rPr sz="1200" smtClean="0"/>
              <a:pPr>
                <a:defRPr/>
              </a:pPr>
              <a:t>2</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8" name="Content Placeholder 5"/>
          <p:cNvSpPr>
            <a:spLocks noGrp="1"/>
          </p:cNvSpPr>
          <p:nvPr>
            <p:ph idx="1"/>
          </p:nvPr>
        </p:nvSpPr>
        <p:spPr>
          <a:xfrm>
            <a:off x="587375" y="1187450"/>
            <a:ext cx="8229600" cy="5201627"/>
          </a:xfrm>
        </p:spPr>
        <p:txBody>
          <a:bodyPr/>
          <a:lstStyle/>
          <a:p>
            <a:pPr marL="347663" indent="-347663" eaLnBrk="1" hangingPunct="1">
              <a:spcBef>
                <a:spcPts val="600"/>
              </a:spcBef>
              <a:buClr>
                <a:schemeClr val="tx1">
                  <a:lumMod val="90000"/>
                  <a:lumOff val="10000"/>
                </a:schemeClr>
              </a:buClr>
              <a:buSzPct val="100000"/>
              <a:buFont typeface="Wingdings" panose="05000000000000000000" pitchFamily="2" charset="2"/>
              <a:buChar char="§"/>
              <a:defRPr/>
            </a:pPr>
            <a:r>
              <a:rPr lang="en-US" sz="2400" dirty="0"/>
              <a:t>You are urged to explore on your own, as it is impossible for us to cover every detail in class.</a:t>
            </a:r>
          </a:p>
          <a:p>
            <a:pPr marL="566738" lvl="1" indent="-292100" eaLnBrk="1" hangingPunct="1">
              <a:spcBef>
                <a:spcPts val="600"/>
              </a:spcBef>
              <a:buClr>
                <a:schemeClr val="bg1">
                  <a:lumMod val="50000"/>
                </a:schemeClr>
              </a:buClr>
              <a:buSzPct val="100000"/>
              <a:buFont typeface="Wingdings" panose="05000000000000000000" pitchFamily="2" charset="2"/>
              <a:buChar char="§"/>
              <a:defRPr/>
            </a:pPr>
            <a:r>
              <a:rPr lang="en-US" sz="2000" dirty="0"/>
              <a:t>Often during exploration, you may encounter problems or have questions you need clarification on.</a:t>
            </a:r>
          </a:p>
          <a:p>
            <a:pPr marL="566738" lvl="1" indent="-292100" eaLnBrk="1" hangingPunct="1">
              <a:spcBef>
                <a:spcPts val="600"/>
              </a:spcBef>
              <a:buClr>
                <a:schemeClr val="bg1">
                  <a:lumMod val="50000"/>
                </a:schemeClr>
              </a:buClr>
              <a:buSzPct val="100000"/>
              <a:buFont typeface="Wingdings" panose="05000000000000000000" pitchFamily="2" charset="2"/>
              <a:buChar char="§"/>
              <a:defRPr/>
            </a:pPr>
            <a:r>
              <a:rPr lang="en-US" sz="2000" dirty="0"/>
              <a:t>We encourage you to use the </a:t>
            </a:r>
            <a:r>
              <a:rPr lang="en-US" sz="2000" dirty="0">
                <a:solidFill>
                  <a:srgbClr val="C00000"/>
                </a:solidFill>
              </a:rPr>
              <a:t>IVLE forums </a:t>
            </a:r>
            <a:r>
              <a:rPr lang="en-US" sz="2000" dirty="0"/>
              <a:t>to post your queries, instead of emailing us, so that anybody can help answer your queries and the answer can be read by all.</a:t>
            </a:r>
          </a:p>
          <a:p>
            <a:pPr marL="347663" indent="-347663" eaLnBrk="1" hangingPunct="1">
              <a:spcBef>
                <a:spcPts val="600"/>
              </a:spcBef>
              <a:buClr>
                <a:schemeClr val="tx1">
                  <a:lumMod val="90000"/>
                  <a:lumOff val="10000"/>
                </a:schemeClr>
              </a:buClr>
              <a:buSzPct val="100000"/>
              <a:buFont typeface="Wingdings" panose="05000000000000000000" pitchFamily="2" charset="2"/>
              <a:buChar char="§"/>
              <a:defRPr/>
            </a:pPr>
            <a:r>
              <a:rPr lang="en-US" sz="2400" dirty="0"/>
              <a:t>Seniors are also welcome to post in the forums, and in the past they did post useful materials for you.</a:t>
            </a:r>
          </a:p>
          <a:p>
            <a:pPr marL="347663" indent="-347663" eaLnBrk="1" hangingPunct="1">
              <a:spcBef>
                <a:spcPts val="600"/>
              </a:spcBef>
              <a:buClr>
                <a:schemeClr val="tx1">
                  <a:lumMod val="90000"/>
                  <a:lumOff val="10000"/>
                </a:schemeClr>
              </a:buClr>
              <a:buSzPct val="100000"/>
              <a:buFont typeface="Wingdings" panose="05000000000000000000" pitchFamily="2" charset="2"/>
              <a:buChar char="§"/>
              <a:defRPr/>
            </a:pPr>
            <a:r>
              <a:rPr lang="en-US" sz="2400" dirty="0"/>
              <a:t>I’ve gone through old forum postings, extracted some and put them together in this “Miscellany” document.</a:t>
            </a:r>
          </a:p>
          <a:p>
            <a:pPr lvl="1" eaLnBrk="1" hangingPunct="1">
              <a:spcBef>
                <a:spcPts val="600"/>
              </a:spcBef>
              <a:buClr>
                <a:schemeClr val="bg1">
                  <a:lumMod val="65000"/>
                </a:schemeClr>
              </a:buClr>
              <a:buSzPct val="100000"/>
              <a:buFont typeface="Wingdings" panose="05000000000000000000" pitchFamily="2" charset="2"/>
              <a:buChar char="§"/>
              <a:defRPr/>
            </a:pPr>
            <a:r>
              <a:rPr lang="en-US" sz="2000" dirty="0"/>
              <a:t>You may discuss the materials and raise further queries on the forums.</a:t>
            </a:r>
          </a:p>
        </p:txBody>
      </p:sp>
    </p:spTree>
    <p:extLst>
      <p:ext uri="{BB962C8B-B14F-4D97-AF65-F5344CB8AC3E}">
        <p14:creationId xmlns:p14="http://schemas.microsoft.com/office/powerpoint/2010/main" val="243860769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Unit 3: Extra (2/2)</a:t>
            </a:r>
          </a:p>
        </p:txBody>
      </p:sp>
      <p:sp>
        <p:nvSpPr>
          <p:cNvPr id="14340" name="Footer Placeholder 5"/>
          <p:cNvSpPr>
            <a:spLocks noGrp="1"/>
          </p:cNvSpPr>
          <p:nvPr>
            <p:ph type="ftr" sz="quarter" idx="11"/>
          </p:nvPr>
        </p:nvSpPr>
        <p:spPr>
          <a:noFill/>
        </p:spPr>
        <p:txBody>
          <a:bodyPr/>
          <a:lstStyle/>
          <a:p>
            <a:pPr algn="l"/>
            <a:r>
              <a:rPr lang="en-US" dirty="0"/>
              <a:t>CS1010 (AY2014/5 Semester 1)</a:t>
            </a:r>
          </a:p>
        </p:txBody>
      </p:sp>
      <p:sp>
        <p:nvSpPr>
          <p:cNvPr id="7" name="Slide Number Placeholder 6"/>
          <p:cNvSpPr>
            <a:spLocks noGrp="1"/>
          </p:cNvSpPr>
          <p:nvPr>
            <p:ph type="sldNum" sz="quarter" idx="12"/>
          </p:nvPr>
        </p:nvSpPr>
        <p:spPr/>
        <p:txBody>
          <a:bodyPr>
            <a:normAutofit/>
          </a:bodyPr>
          <a:lstStyle/>
          <a:p>
            <a:pPr>
              <a:defRPr/>
            </a:pPr>
            <a:r>
              <a:rPr lang="en-US" sz="1200" dirty="0"/>
              <a:t>Unit3</a:t>
            </a:r>
            <a:r>
              <a:rPr sz="1200" dirty="0"/>
              <a:t> - </a:t>
            </a:r>
            <a:fld id="{F7EC234A-9094-4BB8-9EA4-75ECDA8A365B}" type="slidenum">
              <a:rPr sz="1200" smtClean="0"/>
              <a:pPr>
                <a:defRPr/>
              </a:pPr>
              <a:t>3</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8" name="Content Placeholder 5"/>
          <p:cNvSpPr>
            <a:spLocks noGrp="1"/>
          </p:cNvSpPr>
          <p:nvPr>
            <p:ph idx="1"/>
          </p:nvPr>
        </p:nvSpPr>
        <p:spPr>
          <a:xfrm>
            <a:off x="587375" y="1187450"/>
            <a:ext cx="8229600" cy="5201627"/>
          </a:xfrm>
        </p:spPr>
        <p:txBody>
          <a:bodyPr/>
          <a:lstStyle/>
          <a:p>
            <a:pPr marL="347663" indent="-347663">
              <a:spcBef>
                <a:spcPts val="600"/>
              </a:spcBef>
              <a:buClr>
                <a:schemeClr val="tx1">
                  <a:lumMod val="90000"/>
                  <a:lumOff val="10000"/>
                </a:schemeClr>
              </a:buClr>
              <a:buSzPct val="100000"/>
              <a:buFont typeface="Wingdings" panose="05000000000000000000" pitchFamily="2" charset="2"/>
              <a:buChar char="§"/>
              <a:defRPr/>
            </a:pPr>
            <a:r>
              <a:rPr lang="en-US" dirty="0"/>
              <a:t>I will collect answers to your queries on the forums and grow the compilation to benefit future batches.</a:t>
            </a:r>
          </a:p>
          <a:p>
            <a:pPr marL="347663" indent="-347663">
              <a:spcBef>
                <a:spcPts val="600"/>
              </a:spcBef>
              <a:buClr>
                <a:schemeClr val="tx1">
                  <a:lumMod val="90000"/>
                  <a:lumOff val="10000"/>
                </a:schemeClr>
              </a:buClr>
              <a:buSzPct val="100000"/>
              <a:buFont typeface="Wingdings" panose="05000000000000000000" pitchFamily="2" charset="2"/>
              <a:buChar char="§"/>
              <a:defRPr/>
            </a:pPr>
            <a:r>
              <a:rPr lang="en-US" dirty="0">
                <a:solidFill>
                  <a:srgbClr val="C00000"/>
                </a:solidFill>
              </a:rPr>
              <a:t>So, please use the forums to help yourself and your future juniors! </a:t>
            </a:r>
          </a:p>
          <a:p>
            <a:pPr marL="566738" lvl="1" indent="-292100">
              <a:spcBef>
                <a:spcPts val="600"/>
              </a:spcBef>
              <a:buClr>
                <a:schemeClr val="bg1">
                  <a:lumMod val="50000"/>
                </a:schemeClr>
              </a:buClr>
              <a:buSzPct val="100000"/>
              <a:buFont typeface="Wingdings" panose="05000000000000000000" pitchFamily="2" charset="2"/>
              <a:buChar char="§"/>
              <a:defRPr/>
            </a:pPr>
            <a:r>
              <a:rPr lang="en-US" dirty="0"/>
              <a:t>I will perform regular housekeeping of the forums to keep them neat.</a:t>
            </a:r>
          </a:p>
          <a:p>
            <a:pPr marL="347663" indent="-347663">
              <a:spcBef>
                <a:spcPts val="600"/>
              </a:spcBef>
              <a:buClr>
                <a:schemeClr val="tx1">
                  <a:lumMod val="90000"/>
                  <a:lumOff val="10000"/>
                </a:schemeClr>
              </a:buClr>
              <a:buSzPct val="100000"/>
              <a:buFont typeface="Wingdings" panose="05000000000000000000" pitchFamily="2" charset="2"/>
              <a:buChar char="§"/>
              <a:defRPr/>
            </a:pPr>
            <a:r>
              <a:rPr lang="en-US" dirty="0"/>
              <a:t>Note that the discussion here may include materials that have not been covered yet, or are outside the scope of CS1010. </a:t>
            </a:r>
          </a:p>
          <a:p>
            <a:pPr marL="566738" lvl="1" indent="-292100">
              <a:spcBef>
                <a:spcPts val="600"/>
              </a:spcBef>
              <a:buClr>
                <a:schemeClr val="bg1">
                  <a:lumMod val="50000"/>
                </a:schemeClr>
              </a:buClr>
              <a:buSzPct val="100000"/>
              <a:buFont typeface="Wingdings" panose="05000000000000000000" pitchFamily="2" charset="2"/>
              <a:buChar char="§"/>
              <a:defRPr/>
            </a:pPr>
            <a:r>
              <a:rPr lang="en-US" dirty="0"/>
              <a:t>Do not be too concerned about whether a topic is in or outside the syllabus. Sometimes, there is no clear distinction. It is always good to know that little extra, even if it is outside the syllabus, as it will strengthen your knowledge on the whole.</a:t>
            </a:r>
          </a:p>
        </p:txBody>
      </p:sp>
    </p:spTree>
    <p:extLst>
      <p:ext uri="{BB962C8B-B14F-4D97-AF65-F5344CB8AC3E}">
        <p14:creationId xmlns:p14="http://schemas.microsoft.com/office/powerpoint/2010/main" val="122257547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float </a:t>
            </a:r>
            <a:r>
              <a:rPr lang="en-GB" sz="3600" dirty="0">
                <a:solidFill>
                  <a:schemeClr val="bg1">
                    <a:lumMod val="50000"/>
                  </a:schemeClr>
                </a:solidFill>
              </a:rPr>
              <a:t>or</a:t>
            </a:r>
            <a:r>
              <a:rPr lang="en-GB" sz="3600" dirty="0">
                <a:solidFill>
                  <a:srgbClr val="0000FF"/>
                </a:solidFill>
              </a:rPr>
              <a:t> double? (1/3)</a:t>
            </a:r>
          </a:p>
        </p:txBody>
      </p:sp>
      <p:sp>
        <p:nvSpPr>
          <p:cNvPr id="14340" name="Footer Placeholder 5"/>
          <p:cNvSpPr>
            <a:spLocks noGrp="1"/>
          </p:cNvSpPr>
          <p:nvPr>
            <p:ph type="ftr" sz="quarter" idx="11"/>
          </p:nvPr>
        </p:nvSpPr>
        <p:spPr>
          <a:noFill/>
        </p:spPr>
        <p:txBody>
          <a:bodyPr/>
          <a:lstStyle/>
          <a:p>
            <a:pPr algn="l"/>
            <a:r>
              <a:rPr lang="en-US" dirty="0"/>
              <a:t>CS1010 (AY2014/5 Semester 1)</a:t>
            </a:r>
          </a:p>
        </p:txBody>
      </p:sp>
      <p:sp>
        <p:nvSpPr>
          <p:cNvPr id="7" name="Slide Number Placeholder 6"/>
          <p:cNvSpPr>
            <a:spLocks noGrp="1"/>
          </p:cNvSpPr>
          <p:nvPr>
            <p:ph type="sldNum" sz="quarter" idx="12"/>
          </p:nvPr>
        </p:nvSpPr>
        <p:spPr/>
        <p:txBody>
          <a:bodyPr>
            <a:normAutofit/>
          </a:bodyPr>
          <a:lstStyle/>
          <a:p>
            <a:pPr>
              <a:defRPr/>
            </a:pPr>
            <a:r>
              <a:rPr lang="en-US" sz="1200" dirty="0"/>
              <a:t>Unit3</a:t>
            </a:r>
            <a:r>
              <a:rPr sz="1200" dirty="0"/>
              <a:t> - </a:t>
            </a:r>
            <a:fld id="{F7EC234A-9094-4BB8-9EA4-75ECDA8A365B}" type="slidenum">
              <a:rPr sz="1200" smtClean="0"/>
              <a:pPr>
                <a:defRPr/>
              </a:pPr>
              <a:t>4</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8" name="Content Placeholder 5"/>
          <p:cNvSpPr>
            <a:spLocks noGrp="1"/>
          </p:cNvSpPr>
          <p:nvPr>
            <p:ph idx="1"/>
          </p:nvPr>
        </p:nvSpPr>
        <p:spPr>
          <a:xfrm>
            <a:off x="587375" y="1187450"/>
            <a:ext cx="8229600" cy="5201627"/>
          </a:xfrm>
        </p:spPr>
        <p:txBody>
          <a:bodyPr/>
          <a:lstStyle/>
          <a:p>
            <a:pPr marL="347663" indent="-347663">
              <a:spcBef>
                <a:spcPts val="600"/>
              </a:spcBef>
              <a:buClr>
                <a:schemeClr val="tx1">
                  <a:lumMod val="90000"/>
                  <a:lumOff val="10000"/>
                </a:schemeClr>
              </a:buClr>
              <a:buSzPct val="100000"/>
              <a:buFont typeface="Wingdings" panose="05000000000000000000" pitchFamily="2" charset="2"/>
              <a:buChar char="§"/>
              <a:defRPr/>
            </a:pPr>
            <a:r>
              <a:rPr lang="en-US" dirty="0"/>
              <a:t>Q: Should we use</a:t>
            </a:r>
            <a:r>
              <a:rPr lang="en-US" dirty="0">
                <a:solidFill>
                  <a:srgbClr val="0000FF"/>
                </a:solidFill>
              </a:rPr>
              <a:t> float </a:t>
            </a:r>
            <a:r>
              <a:rPr lang="en-US" dirty="0"/>
              <a:t>or </a:t>
            </a:r>
            <a:r>
              <a:rPr lang="en-US" dirty="0">
                <a:solidFill>
                  <a:srgbClr val="0000FF"/>
                </a:solidFill>
              </a:rPr>
              <a:t>double</a:t>
            </a:r>
            <a:r>
              <a:rPr lang="en-US" dirty="0"/>
              <a:t> for real numbers in our programs?</a:t>
            </a:r>
          </a:p>
          <a:p>
            <a:pPr marL="347663" indent="-347663">
              <a:spcBef>
                <a:spcPts val="600"/>
              </a:spcBef>
              <a:buClr>
                <a:schemeClr val="tx1">
                  <a:lumMod val="90000"/>
                  <a:lumOff val="10000"/>
                </a:schemeClr>
              </a:buClr>
              <a:buSzPct val="100000"/>
              <a:buFont typeface="Wingdings" panose="05000000000000000000" pitchFamily="2" charset="2"/>
              <a:buChar char="§"/>
              <a:defRPr/>
            </a:pPr>
            <a:r>
              <a:rPr lang="en-US" dirty="0">
                <a:solidFill>
                  <a:srgbClr val="C00000"/>
                </a:solidFill>
              </a:rPr>
              <a:t>A: Usually the task statement will indicate the data type you are to use. If it is not given, then it is your choice.</a:t>
            </a:r>
          </a:p>
          <a:p>
            <a:pPr marL="347663" indent="-347663">
              <a:spcBef>
                <a:spcPts val="600"/>
              </a:spcBef>
              <a:buClr>
                <a:schemeClr val="tx1">
                  <a:lumMod val="90000"/>
                  <a:lumOff val="10000"/>
                </a:schemeClr>
              </a:buClr>
              <a:buSzPct val="100000"/>
              <a:buFont typeface="Wingdings" panose="05000000000000000000" pitchFamily="2" charset="2"/>
              <a:buChar char="§"/>
              <a:defRPr/>
            </a:pPr>
            <a:r>
              <a:rPr lang="en-US" dirty="0"/>
              <a:t>The </a:t>
            </a:r>
            <a:r>
              <a:rPr lang="en-US" dirty="0">
                <a:solidFill>
                  <a:srgbClr val="0000FF"/>
                </a:solidFill>
              </a:rPr>
              <a:t>double</a:t>
            </a:r>
            <a:r>
              <a:rPr lang="en-US" dirty="0"/>
              <a:t> type is more accurate (as it uses more bits) so some people prefer to use it over </a:t>
            </a:r>
            <a:r>
              <a:rPr lang="en-US" dirty="0">
                <a:solidFill>
                  <a:srgbClr val="0000FF"/>
                </a:solidFill>
              </a:rPr>
              <a:t>float</a:t>
            </a:r>
            <a:r>
              <a:rPr lang="en-US" dirty="0"/>
              <a:t>. Also, </a:t>
            </a:r>
            <a:r>
              <a:rPr lang="en-US" dirty="0">
                <a:solidFill>
                  <a:srgbClr val="0000FF"/>
                </a:solidFill>
              </a:rPr>
              <a:t>double</a:t>
            </a:r>
            <a:r>
              <a:rPr lang="en-US" dirty="0"/>
              <a:t> is the default floating type in C. </a:t>
            </a:r>
          </a:p>
          <a:p>
            <a:pPr marL="566738" lvl="1" indent="-292100">
              <a:spcBef>
                <a:spcPts val="600"/>
              </a:spcBef>
              <a:buClr>
                <a:schemeClr val="bg1">
                  <a:lumMod val="50000"/>
                </a:schemeClr>
              </a:buClr>
              <a:buSzPct val="100000"/>
              <a:buFont typeface="Wingdings" panose="05000000000000000000" pitchFamily="2" charset="2"/>
              <a:buChar char="§"/>
              <a:defRPr/>
            </a:pPr>
            <a:r>
              <a:rPr lang="en-US" dirty="0"/>
              <a:t>Recall that to read a double value, you need to use </a:t>
            </a:r>
            <a:r>
              <a:rPr lang="en-US" dirty="0">
                <a:solidFill>
                  <a:srgbClr val="0000FF"/>
                </a:solidFill>
              </a:rPr>
              <a:t>%lf</a:t>
            </a:r>
            <a:r>
              <a:rPr lang="en-US" dirty="0"/>
              <a:t> instead of %f in the </a:t>
            </a:r>
            <a:r>
              <a:rPr lang="en-US" dirty="0" err="1">
                <a:solidFill>
                  <a:srgbClr val="C00000"/>
                </a:solidFill>
              </a:rPr>
              <a:t>scanf</a:t>
            </a:r>
            <a:r>
              <a:rPr lang="en-US" dirty="0"/>
              <a:t>() function.</a:t>
            </a:r>
          </a:p>
          <a:p>
            <a:pPr marL="566738" lvl="1" indent="-292100">
              <a:spcBef>
                <a:spcPts val="600"/>
              </a:spcBef>
              <a:buClr>
                <a:schemeClr val="bg1">
                  <a:lumMod val="50000"/>
                </a:schemeClr>
              </a:buClr>
              <a:buSzPct val="100000"/>
              <a:buFont typeface="Wingdings" panose="05000000000000000000" pitchFamily="2" charset="2"/>
              <a:buChar char="§"/>
              <a:defRPr/>
            </a:pPr>
            <a:r>
              <a:rPr lang="en-US" dirty="0"/>
              <a:t>For writing a double value in a </a:t>
            </a:r>
            <a:r>
              <a:rPr lang="en-US" dirty="0" err="1">
                <a:solidFill>
                  <a:srgbClr val="C00000"/>
                </a:solidFill>
              </a:rPr>
              <a:t>printf</a:t>
            </a:r>
            <a:r>
              <a:rPr lang="en-US" dirty="0"/>
              <a:t>() function, %f is good enough (though %</a:t>
            </a:r>
            <a:r>
              <a:rPr lang="en-US" dirty="0">
                <a:solidFill>
                  <a:srgbClr val="C00000"/>
                </a:solidFill>
              </a:rPr>
              <a:t>lf</a:t>
            </a:r>
            <a:r>
              <a:rPr lang="en-US" dirty="0"/>
              <a:t> also works).</a:t>
            </a:r>
          </a:p>
          <a:p>
            <a:pPr marL="566738" lvl="1" indent="-292100">
              <a:spcBef>
                <a:spcPts val="600"/>
              </a:spcBef>
              <a:buClr>
                <a:schemeClr val="bg1">
                  <a:lumMod val="50000"/>
                </a:schemeClr>
              </a:buClr>
              <a:buSzPct val="100000"/>
              <a:buFont typeface="Wingdings" panose="05000000000000000000" pitchFamily="2" charset="2"/>
              <a:buChar char="§"/>
              <a:defRPr/>
            </a:pPr>
            <a:r>
              <a:rPr lang="en-US" dirty="0"/>
              <a:t>Refer to Unit 3 slide 21.</a:t>
            </a:r>
          </a:p>
        </p:txBody>
      </p:sp>
    </p:spTree>
    <p:extLst>
      <p:ext uri="{BB962C8B-B14F-4D97-AF65-F5344CB8AC3E}">
        <p14:creationId xmlns:p14="http://schemas.microsoft.com/office/powerpoint/2010/main" val="9229192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float </a:t>
            </a:r>
            <a:r>
              <a:rPr lang="en-GB" sz="3600" dirty="0">
                <a:solidFill>
                  <a:schemeClr val="bg1">
                    <a:lumMod val="50000"/>
                  </a:schemeClr>
                </a:solidFill>
              </a:rPr>
              <a:t>or</a:t>
            </a:r>
            <a:r>
              <a:rPr lang="en-GB" sz="3600" dirty="0">
                <a:solidFill>
                  <a:srgbClr val="0000FF"/>
                </a:solidFill>
              </a:rPr>
              <a:t> double? (2/3)</a:t>
            </a:r>
          </a:p>
        </p:txBody>
      </p:sp>
      <p:sp>
        <p:nvSpPr>
          <p:cNvPr id="14340" name="Footer Placeholder 5"/>
          <p:cNvSpPr>
            <a:spLocks noGrp="1"/>
          </p:cNvSpPr>
          <p:nvPr>
            <p:ph type="ftr" sz="quarter" idx="11"/>
          </p:nvPr>
        </p:nvSpPr>
        <p:spPr>
          <a:noFill/>
        </p:spPr>
        <p:txBody>
          <a:bodyPr/>
          <a:lstStyle/>
          <a:p>
            <a:pPr algn="l"/>
            <a:r>
              <a:rPr lang="en-US" dirty="0"/>
              <a:t>CS1010 (AY2014/5 Semester 1)</a:t>
            </a:r>
          </a:p>
        </p:txBody>
      </p:sp>
      <p:sp>
        <p:nvSpPr>
          <p:cNvPr id="7" name="Slide Number Placeholder 6"/>
          <p:cNvSpPr>
            <a:spLocks noGrp="1"/>
          </p:cNvSpPr>
          <p:nvPr>
            <p:ph type="sldNum" sz="quarter" idx="12"/>
          </p:nvPr>
        </p:nvSpPr>
        <p:spPr/>
        <p:txBody>
          <a:bodyPr>
            <a:normAutofit/>
          </a:bodyPr>
          <a:lstStyle/>
          <a:p>
            <a:pPr>
              <a:defRPr/>
            </a:pPr>
            <a:r>
              <a:rPr lang="en-US" sz="1200" dirty="0"/>
              <a:t>Unit3</a:t>
            </a:r>
            <a:r>
              <a:rPr sz="1200" dirty="0"/>
              <a:t> - </a:t>
            </a:r>
            <a:fld id="{F7EC234A-9094-4BB8-9EA4-75ECDA8A365B}" type="slidenum">
              <a:rPr sz="1200" smtClean="0"/>
              <a:pPr>
                <a:defRPr/>
              </a:pPr>
              <a:t>5</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8" name="Content Placeholder 5"/>
          <p:cNvSpPr>
            <a:spLocks noGrp="1"/>
          </p:cNvSpPr>
          <p:nvPr>
            <p:ph idx="1"/>
          </p:nvPr>
        </p:nvSpPr>
        <p:spPr>
          <a:xfrm>
            <a:off x="587375" y="1187451"/>
            <a:ext cx="8229600" cy="537178"/>
          </a:xfrm>
        </p:spPr>
        <p:txBody>
          <a:bodyPr/>
          <a:lstStyle/>
          <a:p>
            <a:pPr marL="347663" indent="-347663">
              <a:spcBef>
                <a:spcPts val="600"/>
              </a:spcBef>
              <a:buClr>
                <a:schemeClr val="tx1">
                  <a:lumMod val="90000"/>
                  <a:lumOff val="10000"/>
                </a:schemeClr>
              </a:buClr>
              <a:buSzPct val="100000"/>
              <a:buFont typeface="Wingdings" panose="05000000000000000000" pitchFamily="2" charset="2"/>
              <a:buChar char="§"/>
              <a:defRPr/>
            </a:pPr>
            <a:r>
              <a:rPr lang="en-US" dirty="0"/>
              <a:t>Example:</a:t>
            </a:r>
          </a:p>
        </p:txBody>
      </p:sp>
      <p:sp>
        <p:nvSpPr>
          <p:cNvPr id="9" name="[TextBox 8]"/>
          <p:cNvSpPr txBox="1"/>
          <p:nvPr/>
        </p:nvSpPr>
        <p:spPr>
          <a:xfrm>
            <a:off x="1062679" y="1655807"/>
            <a:ext cx="3558747" cy="150810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000" b="1" dirty="0">
                <a:solidFill>
                  <a:srgbClr val="0000FF"/>
                </a:solidFill>
                <a:latin typeface="Courier New" pitchFamily="49" charset="0"/>
                <a:cs typeface="Courier New" pitchFamily="49" charset="0"/>
              </a:rPr>
              <a:t>float</a:t>
            </a:r>
            <a:r>
              <a:rPr lang="en-US" sz="2000" b="1" dirty="0">
                <a:latin typeface="Courier New" pitchFamily="49" charset="0"/>
                <a:cs typeface="Courier New" pitchFamily="49" charset="0"/>
              </a:rPr>
              <a:t> a = </a:t>
            </a:r>
            <a:r>
              <a:rPr lang="en-US" sz="2000" b="1" dirty="0">
                <a:solidFill>
                  <a:srgbClr val="006600"/>
                </a:solidFill>
                <a:latin typeface="Courier New" pitchFamily="49" charset="0"/>
                <a:cs typeface="Courier New" pitchFamily="49" charset="0"/>
              </a:rPr>
              <a:t>2.9</a:t>
            </a:r>
            <a:r>
              <a:rPr lang="en-US" sz="2000" b="1" dirty="0">
                <a:latin typeface="Courier New" pitchFamily="49" charset="0"/>
                <a:cs typeface="Courier New" pitchFamily="49" charset="0"/>
              </a:rPr>
              <a:t>;</a:t>
            </a:r>
          </a:p>
          <a:p>
            <a:r>
              <a:rPr lang="en-US" sz="2000" b="1" dirty="0">
                <a:solidFill>
                  <a:srgbClr val="0000FF"/>
                </a:solidFill>
                <a:latin typeface="Courier New" pitchFamily="49" charset="0"/>
                <a:cs typeface="Courier New" pitchFamily="49" charset="0"/>
              </a:rPr>
              <a:t>double</a:t>
            </a:r>
            <a:r>
              <a:rPr lang="en-US" sz="2000" b="1" dirty="0">
                <a:latin typeface="Courier New" pitchFamily="49" charset="0"/>
                <a:cs typeface="Courier New" pitchFamily="49" charset="0"/>
              </a:rPr>
              <a:t> b = </a:t>
            </a:r>
            <a:r>
              <a:rPr lang="en-US" sz="2000" b="1" dirty="0">
                <a:solidFill>
                  <a:srgbClr val="006600"/>
                </a:solidFill>
                <a:latin typeface="Courier New" pitchFamily="49" charset="0"/>
                <a:cs typeface="Courier New" pitchFamily="49" charset="0"/>
              </a:rPr>
              <a:t>2.9</a:t>
            </a:r>
            <a:r>
              <a:rPr lang="en-US" sz="2000" b="1" dirty="0">
                <a:latin typeface="Courier New" pitchFamily="49" charset="0"/>
                <a:cs typeface="Courier New" pitchFamily="49" charset="0"/>
              </a:rPr>
              <a:t>;</a:t>
            </a:r>
          </a:p>
          <a:p>
            <a:endParaRPr lang="en-US" sz="1200" b="1" dirty="0">
              <a:latin typeface="Courier New" pitchFamily="49" charset="0"/>
              <a:cs typeface="Courier New" pitchFamily="49" charset="0"/>
            </a:endParaRPr>
          </a:p>
          <a:p>
            <a:r>
              <a:rPr lang="en-US" sz="2000" b="1" dirty="0" err="1">
                <a:latin typeface="Courier New" pitchFamily="49" charset="0"/>
                <a:cs typeface="Courier New" pitchFamily="49" charset="0"/>
              </a:rPr>
              <a:t>printf</a:t>
            </a:r>
            <a:r>
              <a:rPr lang="en-US" sz="2000" b="1" dirty="0">
                <a:latin typeface="Courier New" pitchFamily="49" charset="0"/>
                <a:cs typeface="Courier New" pitchFamily="49" charset="0"/>
              </a:rPr>
              <a:t>(</a:t>
            </a:r>
            <a:r>
              <a:rPr lang="en-US" sz="2000" b="1" dirty="0">
                <a:solidFill>
                  <a:srgbClr val="006600"/>
                </a:solidFill>
                <a:latin typeface="Courier New" pitchFamily="49" charset="0"/>
                <a:cs typeface="Courier New" pitchFamily="49" charset="0"/>
              </a:rPr>
              <a:t>"</a:t>
            </a:r>
            <a:r>
              <a:rPr lang="en-US" sz="2000" b="1" dirty="0">
                <a:solidFill>
                  <a:srgbClr val="FF0000"/>
                </a:solidFill>
                <a:latin typeface="Courier New" pitchFamily="49" charset="0"/>
                <a:cs typeface="Courier New" pitchFamily="49" charset="0"/>
              </a:rPr>
              <a:t>%.12f\n</a:t>
            </a:r>
            <a:r>
              <a:rPr lang="en-US" sz="2000" b="1" dirty="0">
                <a:solidFill>
                  <a:srgbClr val="006600"/>
                </a:solidFill>
                <a:latin typeface="Courier New" pitchFamily="49" charset="0"/>
                <a:cs typeface="Courier New" pitchFamily="49" charset="0"/>
              </a:rPr>
              <a:t>"</a:t>
            </a:r>
            <a:r>
              <a:rPr lang="en-US" sz="2000" b="1" dirty="0">
                <a:latin typeface="Courier New" pitchFamily="49" charset="0"/>
                <a:cs typeface="Courier New" pitchFamily="49" charset="0"/>
              </a:rPr>
              <a:t>, a);</a:t>
            </a:r>
          </a:p>
          <a:p>
            <a:r>
              <a:rPr lang="en-US" sz="2000" b="1" dirty="0" err="1">
                <a:latin typeface="Courier New" pitchFamily="49" charset="0"/>
                <a:cs typeface="Courier New" pitchFamily="49" charset="0"/>
              </a:rPr>
              <a:t>printf</a:t>
            </a:r>
            <a:r>
              <a:rPr lang="en-US" sz="2000" b="1" dirty="0">
                <a:latin typeface="Courier New" pitchFamily="49" charset="0"/>
                <a:cs typeface="Courier New" pitchFamily="49" charset="0"/>
              </a:rPr>
              <a:t>(</a:t>
            </a:r>
            <a:r>
              <a:rPr lang="en-US" sz="2000" b="1" dirty="0">
                <a:solidFill>
                  <a:srgbClr val="006600"/>
                </a:solidFill>
                <a:latin typeface="Courier New" pitchFamily="49" charset="0"/>
                <a:cs typeface="Courier New" pitchFamily="49" charset="0"/>
              </a:rPr>
              <a:t>"</a:t>
            </a:r>
            <a:r>
              <a:rPr lang="en-US" sz="2000" b="1" dirty="0">
                <a:solidFill>
                  <a:srgbClr val="FF0000"/>
                </a:solidFill>
                <a:latin typeface="Courier New" pitchFamily="49" charset="0"/>
                <a:cs typeface="Courier New" pitchFamily="49" charset="0"/>
              </a:rPr>
              <a:t>%.12f\n</a:t>
            </a:r>
            <a:r>
              <a:rPr lang="en-US" sz="2000" b="1" dirty="0">
                <a:solidFill>
                  <a:srgbClr val="006600"/>
                </a:solidFill>
                <a:latin typeface="Courier New" pitchFamily="49" charset="0"/>
                <a:cs typeface="Courier New" pitchFamily="49" charset="0"/>
              </a:rPr>
              <a:t>"</a:t>
            </a:r>
            <a:r>
              <a:rPr lang="en-US" sz="2000" b="1" dirty="0">
                <a:latin typeface="Courier New" pitchFamily="49" charset="0"/>
                <a:cs typeface="Courier New" pitchFamily="49" charset="0"/>
              </a:rPr>
              <a:t>, b);</a:t>
            </a:r>
          </a:p>
        </p:txBody>
      </p:sp>
      <p:sp>
        <p:nvSpPr>
          <p:cNvPr id="10" name="[TextBox 9]"/>
          <p:cNvSpPr txBox="1"/>
          <p:nvPr/>
        </p:nvSpPr>
        <p:spPr>
          <a:xfrm>
            <a:off x="4860323" y="1840473"/>
            <a:ext cx="3208637" cy="1200329"/>
          </a:xfrm>
          <a:prstGeom prst="rect">
            <a:avLst/>
          </a:prstGeom>
          <a:solidFill>
            <a:srgbClr val="CCFFCC"/>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000" i="1" dirty="0">
                <a:cs typeface="Courier New" pitchFamily="49" charset="0"/>
              </a:rPr>
              <a:t>Output:</a:t>
            </a:r>
          </a:p>
          <a:p>
            <a:endParaRPr lang="en-US" sz="1200" i="1" dirty="0">
              <a:cs typeface="Courier New" pitchFamily="49" charset="0"/>
            </a:endParaRPr>
          </a:p>
          <a:p>
            <a:r>
              <a:rPr lang="en-US" sz="2000" b="1" dirty="0">
                <a:latin typeface="Courier New" pitchFamily="49" charset="0"/>
                <a:cs typeface="Courier New" pitchFamily="49" charset="0"/>
              </a:rPr>
              <a:t>2.900000095367</a:t>
            </a:r>
          </a:p>
          <a:p>
            <a:r>
              <a:rPr lang="en-US" sz="2000" b="1" dirty="0">
                <a:latin typeface="Courier New" pitchFamily="49" charset="0"/>
                <a:cs typeface="Courier New" pitchFamily="49" charset="0"/>
              </a:rPr>
              <a:t>2.900000000000</a:t>
            </a:r>
            <a:endParaRPr lang="en-US" sz="2000" b="1" dirty="0">
              <a:solidFill>
                <a:srgbClr val="C00000"/>
              </a:solidFill>
              <a:latin typeface="Courier New" pitchFamily="49" charset="0"/>
              <a:cs typeface="Courier New" pitchFamily="49" charset="0"/>
            </a:endParaRPr>
          </a:p>
        </p:txBody>
      </p:sp>
      <p:sp>
        <p:nvSpPr>
          <p:cNvPr id="11" name="Content Placeholder 5"/>
          <p:cNvSpPr txBox="1">
            <a:spLocks/>
          </p:cNvSpPr>
          <p:nvPr/>
        </p:nvSpPr>
        <p:spPr>
          <a:xfrm>
            <a:off x="587375" y="3345084"/>
            <a:ext cx="8229600" cy="3379807"/>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7663" indent="-347663" fontAlgn="auto">
              <a:spcBef>
                <a:spcPts val="600"/>
              </a:spcBef>
              <a:spcAft>
                <a:spcPts val="0"/>
              </a:spcAft>
              <a:buClr>
                <a:schemeClr val="tx1">
                  <a:lumMod val="90000"/>
                  <a:lumOff val="10000"/>
                </a:schemeClr>
              </a:buClr>
              <a:buSzPct val="100000"/>
              <a:buFont typeface="Wingdings" panose="05000000000000000000" pitchFamily="2" charset="2"/>
              <a:buChar char="§"/>
              <a:defRPr/>
            </a:pPr>
            <a:r>
              <a:rPr lang="en-US" kern="0" dirty="0"/>
              <a:t>Note that in general, we do not like or entertain questions such as “what is the output of this program?”</a:t>
            </a:r>
          </a:p>
          <a:p>
            <a:pPr marL="621983" lvl="1" indent="-347663" fontAlgn="auto">
              <a:spcBef>
                <a:spcPts val="600"/>
              </a:spcBef>
              <a:spcAft>
                <a:spcPts val="0"/>
              </a:spcAft>
              <a:buClr>
                <a:schemeClr val="tx1">
                  <a:lumMod val="90000"/>
                  <a:lumOff val="10000"/>
                </a:schemeClr>
              </a:buClr>
              <a:buSzPct val="100000"/>
              <a:buFont typeface="Wingdings" panose="05000000000000000000" pitchFamily="2" charset="2"/>
              <a:buChar char="§"/>
              <a:defRPr/>
            </a:pPr>
            <a:r>
              <a:rPr lang="en-US" kern="0" dirty="0"/>
              <a:t>We want you to run the program and see its output for yourself.</a:t>
            </a:r>
          </a:p>
          <a:p>
            <a:pPr marL="347663" indent="-347663" fontAlgn="auto">
              <a:spcBef>
                <a:spcPts val="600"/>
              </a:spcBef>
              <a:spcAft>
                <a:spcPts val="0"/>
              </a:spcAft>
              <a:buClr>
                <a:schemeClr val="tx1">
                  <a:lumMod val="90000"/>
                  <a:lumOff val="10000"/>
                </a:schemeClr>
              </a:buClr>
              <a:buSzPct val="100000"/>
              <a:buFont typeface="Wingdings" panose="05000000000000000000" pitchFamily="2" charset="2"/>
              <a:buChar char="§"/>
              <a:defRPr/>
            </a:pPr>
            <a:r>
              <a:rPr lang="en-US" kern="0" dirty="0"/>
              <a:t>Real numbers are stored in computer using </a:t>
            </a:r>
            <a:r>
              <a:rPr lang="en-US" kern="0" dirty="0">
                <a:solidFill>
                  <a:srgbClr val="0000FF"/>
                </a:solidFill>
              </a:rPr>
              <a:t>floating-point representation</a:t>
            </a:r>
            <a:r>
              <a:rPr lang="en-US" kern="0" dirty="0"/>
              <a:t>, which is covered in CS2100.</a:t>
            </a:r>
          </a:p>
          <a:p>
            <a:pPr marL="621983" lvl="1" indent="-347663" fontAlgn="auto">
              <a:spcBef>
                <a:spcPts val="600"/>
              </a:spcBef>
              <a:spcAft>
                <a:spcPts val="0"/>
              </a:spcAft>
              <a:buClr>
                <a:schemeClr val="tx1">
                  <a:lumMod val="90000"/>
                  <a:lumOff val="10000"/>
                </a:schemeClr>
              </a:buClr>
              <a:buSzPct val="100000"/>
              <a:buFont typeface="Wingdings" panose="05000000000000000000" pitchFamily="2" charset="2"/>
              <a:buChar char="§"/>
              <a:defRPr/>
            </a:pPr>
            <a:r>
              <a:rPr lang="en-US" kern="0" dirty="0"/>
              <a:t>If you are interested in floating-point number representation, google to find out more. (</a:t>
            </a:r>
            <a:r>
              <a:rPr lang="en-US" kern="0" dirty="0" err="1"/>
              <a:t>Eg</a:t>
            </a:r>
            <a:r>
              <a:rPr lang="en-US" kern="0" dirty="0"/>
              <a:t>: </a:t>
            </a:r>
            <a:r>
              <a:rPr lang="en-US" sz="1600" kern="0" dirty="0">
                <a:hlinkClick r:id="rId3"/>
              </a:rPr>
              <a:t>http://www.ntu.edu.sg/home/ehchua/programming/java/datarepresentation.html</a:t>
            </a:r>
            <a:r>
              <a:rPr lang="en-US" sz="1600" kern="0" dirty="0"/>
              <a:t>) </a:t>
            </a:r>
            <a:endParaRPr lang="en-US" sz="1600" dirty="0"/>
          </a:p>
        </p:txBody>
      </p:sp>
    </p:spTree>
    <p:extLst>
      <p:ext uri="{BB962C8B-B14F-4D97-AF65-F5344CB8AC3E}">
        <p14:creationId xmlns:p14="http://schemas.microsoft.com/office/powerpoint/2010/main" val="61289707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float </a:t>
            </a:r>
            <a:r>
              <a:rPr lang="en-GB" sz="3600" dirty="0">
                <a:solidFill>
                  <a:schemeClr val="bg1">
                    <a:lumMod val="50000"/>
                  </a:schemeClr>
                </a:solidFill>
              </a:rPr>
              <a:t>or</a:t>
            </a:r>
            <a:r>
              <a:rPr lang="en-GB" sz="3600" dirty="0">
                <a:solidFill>
                  <a:srgbClr val="0000FF"/>
                </a:solidFill>
              </a:rPr>
              <a:t> double? (3/3)</a:t>
            </a:r>
          </a:p>
        </p:txBody>
      </p:sp>
      <p:sp>
        <p:nvSpPr>
          <p:cNvPr id="14340" name="Footer Placeholder 5"/>
          <p:cNvSpPr>
            <a:spLocks noGrp="1"/>
          </p:cNvSpPr>
          <p:nvPr>
            <p:ph type="ftr" sz="quarter" idx="11"/>
          </p:nvPr>
        </p:nvSpPr>
        <p:spPr>
          <a:noFill/>
        </p:spPr>
        <p:txBody>
          <a:bodyPr/>
          <a:lstStyle/>
          <a:p>
            <a:pPr algn="l"/>
            <a:r>
              <a:rPr lang="en-US" dirty="0"/>
              <a:t>CS1010 (AY2014/5 Semester 1)</a:t>
            </a:r>
          </a:p>
        </p:txBody>
      </p:sp>
      <p:sp>
        <p:nvSpPr>
          <p:cNvPr id="7" name="Slide Number Placeholder 6"/>
          <p:cNvSpPr>
            <a:spLocks noGrp="1"/>
          </p:cNvSpPr>
          <p:nvPr>
            <p:ph type="sldNum" sz="quarter" idx="12"/>
          </p:nvPr>
        </p:nvSpPr>
        <p:spPr/>
        <p:txBody>
          <a:bodyPr>
            <a:normAutofit/>
          </a:bodyPr>
          <a:lstStyle/>
          <a:p>
            <a:pPr>
              <a:defRPr/>
            </a:pPr>
            <a:r>
              <a:rPr lang="en-US" sz="1200" dirty="0"/>
              <a:t>Unit3</a:t>
            </a:r>
            <a:r>
              <a:rPr sz="1200" dirty="0"/>
              <a:t> - </a:t>
            </a:r>
            <a:fld id="{F7EC234A-9094-4BB8-9EA4-75ECDA8A365B}" type="slidenum">
              <a:rPr sz="1200" smtClean="0"/>
              <a:pPr>
                <a:defRPr/>
              </a:pPr>
              <a:t>6</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8" name="Content Placeholder 5"/>
          <p:cNvSpPr>
            <a:spLocks noGrp="1"/>
          </p:cNvSpPr>
          <p:nvPr>
            <p:ph idx="1"/>
          </p:nvPr>
        </p:nvSpPr>
        <p:spPr>
          <a:xfrm>
            <a:off x="587375" y="1187451"/>
            <a:ext cx="8229600" cy="2809783"/>
          </a:xfrm>
        </p:spPr>
        <p:txBody>
          <a:bodyPr/>
          <a:lstStyle/>
          <a:p>
            <a:pPr marL="347663" indent="-347663">
              <a:spcBef>
                <a:spcPts val="600"/>
              </a:spcBef>
              <a:buClr>
                <a:schemeClr val="tx1">
                  <a:lumMod val="90000"/>
                  <a:lumOff val="10000"/>
                </a:schemeClr>
              </a:buClr>
              <a:buSzPct val="100000"/>
              <a:buFont typeface="Wingdings" panose="05000000000000000000" pitchFamily="2" charset="2"/>
              <a:buChar char="§"/>
              <a:defRPr/>
            </a:pPr>
            <a:r>
              <a:rPr lang="en-US" dirty="0"/>
              <a:t>As </a:t>
            </a:r>
            <a:r>
              <a:rPr lang="en-US" dirty="0">
                <a:solidFill>
                  <a:srgbClr val="0000FF"/>
                </a:solidFill>
              </a:rPr>
              <a:t>double</a:t>
            </a:r>
            <a:r>
              <a:rPr lang="en-US" dirty="0"/>
              <a:t> is the default floating type in C, sometimes (quite rarely actually) if you want to force a constant to be float instead of double, you may cast it to float or suffix the value with ‘f’ or ‘F’.</a:t>
            </a:r>
          </a:p>
          <a:p>
            <a:pPr marL="347663" indent="-347663">
              <a:spcBef>
                <a:spcPts val="600"/>
              </a:spcBef>
              <a:buClr>
                <a:schemeClr val="tx1">
                  <a:lumMod val="90000"/>
                  <a:lumOff val="10000"/>
                </a:schemeClr>
              </a:buClr>
              <a:buSzPct val="100000"/>
              <a:buFont typeface="Wingdings" panose="05000000000000000000" pitchFamily="2" charset="2"/>
              <a:buChar char="§"/>
              <a:defRPr/>
            </a:pPr>
            <a:r>
              <a:rPr lang="en-US" dirty="0"/>
              <a:t>Examples:</a:t>
            </a:r>
          </a:p>
          <a:p>
            <a:pPr marL="621983" lvl="1" indent="-347663">
              <a:spcBef>
                <a:spcPts val="600"/>
              </a:spcBef>
              <a:buClr>
                <a:schemeClr val="tx1">
                  <a:lumMod val="90000"/>
                  <a:lumOff val="10000"/>
                </a:schemeClr>
              </a:buClr>
              <a:buSzPct val="100000"/>
              <a:buFont typeface="Wingdings" panose="05000000000000000000" pitchFamily="2" charset="2"/>
              <a:buChar char="§"/>
              <a:defRPr/>
            </a:pPr>
            <a:r>
              <a:rPr lang="en-US" dirty="0"/>
              <a:t>3.456 is of type </a:t>
            </a:r>
            <a:r>
              <a:rPr lang="en-US" dirty="0">
                <a:solidFill>
                  <a:srgbClr val="0000FF"/>
                </a:solidFill>
              </a:rPr>
              <a:t>double</a:t>
            </a:r>
            <a:r>
              <a:rPr lang="en-US" dirty="0"/>
              <a:t> (default)</a:t>
            </a:r>
          </a:p>
          <a:p>
            <a:pPr marL="621983" lvl="1" indent="-347663">
              <a:spcBef>
                <a:spcPts val="600"/>
              </a:spcBef>
              <a:buClr>
                <a:schemeClr val="tx1">
                  <a:lumMod val="90000"/>
                  <a:lumOff val="10000"/>
                </a:schemeClr>
              </a:buClr>
              <a:buSzPct val="100000"/>
              <a:buFont typeface="Wingdings" panose="05000000000000000000" pitchFamily="2" charset="2"/>
              <a:buChar char="§"/>
              <a:defRPr/>
            </a:pPr>
            <a:r>
              <a:rPr lang="en-US" dirty="0"/>
              <a:t>3.456f (or 3.456F) is of type </a:t>
            </a:r>
            <a:r>
              <a:rPr lang="en-US" dirty="0">
                <a:solidFill>
                  <a:srgbClr val="0000FF"/>
                </a:solidFill>
              </a:rPr>
              <a:t>float</a:t>
            </a:r>
          </a:p>
        </p:txBody>
      </p:sp>
      <p:sp>
        <p:nvSpPr>
          <p:cNvPr id="13" name="[TextBox 8]"/>
          <p:cNvSpPr txBox="1"/>
          <p:nvPr/>
        </p:nvSpPr>
        <p:spPr>
          <a:xfrm>
            <a:off x="1062678" y="4109838"/>
            <a:ext cx="3558747" cy="150810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000" b="1" dirty="0">
                <a:solidFill>
                  <a:srgbClr val="0000FF"/>
                </a:solidFill>
                <a:latin typeface="Courier New" pitchFamily="49" charset="0"/>
                <a:cs typeface="Courier New" pitchFamily="49" charset="0"/>
              </a:rPr>
              <a:t>double</a:t>
            </a:r>
            <a:r>
              <a:rPr lang="en-US" sz="2000" b="1" dirty="0">
                <a:latin typeface="Courier New" pitchFamily="49" charset="0"/>
                <a:cs typeface="Courier New" pitchFamily="49" charset="0"/>
              </a:rPr>
              <a:t> a = </a:t>
            </a:r>
            <a:r>
              <a:rPr lang="en-US" sz="2000" b="1" dirty="0">
                <a:solidFill>
                  <a:srgbClr val="006600"/>
                </a:solidFill>
                <a:latin typeface="Courier New" pitchFamily="49" charset="0"/>
                <a:cs typeface="Courier New" pitchFamily="49" charset="0"/>
              </a:rPr>
              <a:t>3.456f</a:t>
            </a:r>
            <a:r>
              <a:rPr lang="en-US" sz="2000" b="1" dirty="0">
                <a:latin typeface="Courier New" pitchFamily="49" charset="0"/>
                <a:cs typeface="Courier New" pitchFamily="49" charset="0"/>
              </a:rPr>
              <a:t>;</a:t>
            </a:r>
          </a:p>
          <a:p>
            <a:r>
              <a:rPr lang="en-US" sz="2000" b="1" dirty="0">
                <a:solidFill>
                  <a:srgbClr val="0000FF"/>
                </a:solidFill>
                <a:latin typeface="Courier New" pitchFamily="49" charset="0"/>
                <a:cs typeface="Courier New" pitchFamily="49" charset="0"/>
              </a:rPr>
              <a:t>double</a:t>
            </a:r>
            <a:r>
              <a:rPr lang="en-US" sz="2000" b="1" dirty="0">
                <a:latin typeface="Courier New" pitchFamily="49" charset="0"/>
                <a:cs typeface="Courier New" pitchFamily="49" charset="0"/>
              </a:rPr>
              <a:t> b = </a:t>
            </a:r>
            <a:r>
              <a:rPr lang="en-US" sz="2000" b="1" dirty="0">
                <a:solidFill>
                  <a:srgbClr val="006600"/>
                </a:solidFill>
                <a:latin typeface="Courier New" pitchFamily="49" charset="0"/>
                <a:cs typeface="Courier New" pitchFamily="49" charset="0"/>
              </a:rPr>
              <a:t>3.456</a:t>
            </a:r>
            <a:r>
              <a:rPr lang="en-US" sz="2000" b="1" dirty="0">
                <a:latin typeface="Courier New" pitchFamily="49" charset="0"/>
                <a:cs typeface="Courier New" pitchFamily="49" charset="0"/>
              </a:rPr>
              <a:t>;</a:t>
            </a:r>
          </a:p>
          <a:p>
            <a:endParaRPr lang="en-US" sz="1200" b="1" dirty="0">
              <a:latin typeface="Courier New" pitchFamily="49" charset="0"/>
              <a:cs typeface="Courier New" pitchFamily="49" charset="0"/>
            </a:endParaRPr>
          </a:p>
          <a:p>
            <a:r>
              <a:rPr lang="en-US" sz="2000" b="1" dirty="0" err="1">
                <a:latin typeface="Courier New" pitchFamily="49" charset="0"/>
                <a:cs typeface="Courier New" pitchFamily="49" charset="0"/>
              </a:rPr>
              <a:t>printf</a:t>
            </a:r>
            <a:r>
              <a:rPr lang="en-US" sz="2000" b="1" dirty="0">
                <a:latin typeface="Courier New" pitchFamily="49" charset="0"/>
                <a:cs typeface="Courier New" pitchFamily="49" charset="0"/>
              </a:rPr>
              <a:t>(</a:t>
            </a:r>
            <a:r>
              <a:rPr lang="en-US" sz="2000" b="1" dirty="0">
                <a:solidFill>
                  <a:srgbClr val="006600"/>
                </a:solidFill>
                <a:latin typeface="Courier New" pitchFamily="49" charset="0"/>
                <a:cs typeface="Courier New" pitchFamily="49" charset="0"/>
              </a:rPr>
              <a:t>"</a:t>
            </a:r>
            <a:r>
              <a:rPr lang="en-US" sz="2000" b="1" dirty="0">
                <a:solidFill>
                  <a:srgbClr val="FF0000"/>
                </a:solidFill>
                <a:latin typeface="Courier New" pitchFamily="49" charset="0"/>
                <a:cs typeface="Courier New" pitchFamily="49" charset="0"/>
              </a:rPr>
              <a:t>%.12f\n</a:t>
            </a:r>
            <a:r>
              <a:rPr lang="en-US" sz="2000" b="1" dirty="0">
                <a:solidFill>
                  <a:srgbClr val="006600"/>
                </a:solidFill>
                <a:latin typeface="Courier New" pitchFamily="49" charset="0"/>
                <a:cs typeface="Courier New" pitchFamily="49" charset="0"/>
              </a:rPr>
              <a:t>"</a:t>
            </a:r>
            <a:r>
              <a:rPr lang="en-US" sz="2000" b="1" dirty="0">
                <a:latin typeface="Courier New" pitchFamily="49" charset="0"/>
                <a:cs typeface="Courier New" pitchFamily="49" charset="0"/>
              </a:rPr>
              <a:t>, a);</a:t>
            </a:r>
          </a:p>
          <a:p>
            <a:r>
              <a:rPr lang="en-US" sz="2000" b="1" dirty="0" err="1">
                <a:latin typeface="Courier New" pitchFamily="49" charset="0"/>
                <a:cs typeface="Courier New" pitchFamily="49" charset="0"/>
              </a:rPr>
              <a:t>printf</a:t>
            </a:r>
            <a:r>
              <a:rPr lang="en-US" sz="2000" b="1" dirty="0">
                <a:latin typeface="Courier New" pitchFamily="49" charset="0"/>
                <a:cs typeface="Courier New" pitchFamily="49" charset="0"/>
              </a:rPr>
              <a:t>(</a:t>
            </a:r>
            <a:r>
              <a:rPr lang="en-US" sz="2000" b="1" dirty="0">
                <a:solidFill>
                  <a:srgbClr val="006600"/>
                </a:solidFill>
                <a:latin typeface="Courier New" pitchFamily="49" charset="0"/>
                <a:cs typeface="Courier New" pitchFamily="49" charset="0"/>
              </a:rPr>
              <a:t>"</a:t>
            </a:r>
            <a:r>
              <a:rPr lang="en-US" sz="2000" b="1" dirty="0">
                <a:solidFill>
                  <a:srgbClr val="FF0000"/>
                </a:solidFill>
                <a:latin typeface="Courier New" pitchFamily="49" charset="0"/>
                <a:cs typeface="Courier New" pitchFamily="49" charset="0"/>
              </a:rPr>
              <a:t>%.12f\n</a:t>
            </a:r>
            <a:r>
              <a:rPr lang="en-US" sz="2000" b="1" dirty="0">
                <a:solidFill>
                  <a:srgbClr val="006600"/>
                </a:solidFill>
                <a:latin typeface="Courier New" pitchFamily="49" charset="0"/>
                <a:cs typeface="Courier New" pitchFamily="49" charset="0"/>
              </a:rPr>
              <a:t>"</a:t>
            </a:r>
            <a:r>
              <a:rPr lang="en-US" sz="2000" b="1" dirty="0">
                <a:latin typeface="Courier New" pitchFamily="49" charset="0"/>
                <a:cs typeface="Courier New" pitchFamily="49" charset="0"/>
              </a:rPr>
              <a:t>, b);</a:t>
            </a:r>
          </a:p>
        </p:txBody>
      </p:sp>
      <p:sp>
        <p:nvSpPr>
          <p:cNvPr id="14" name="[TextBox 9]"/>
          <p:cNvSpPr txBox="1"/>
          <p:nvPr/>
        </p:nvSpPr>
        <p:spPr>
          <a:xfrm>
            <a:off x="4860322" y="4294504"/>
            <a:ext cx="3208637" cy="1200329"/>
          </a:xfrm>
          <a:prstGeom prst="rect">
            <a:avLst/>
          </a:prstGeom>
          <a:solidFill>
            <a:srgbClr val="CCFFCC"/>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000" i="1" dirty="0">
                <a:cs typeface="Courier New" pitchFamily="49" charset="0"/>
              </a:rPr>
              <a:t>Output:</a:t>
            </a:r>
          </a:p>
          <a:p>
            <a:endParaRPr lang="en-US" sz="1200" i="1" dirty="0">
              <a:cs typeface="Courier New" pitchFamily="49" charset="0"/>
            </a:endParaRPr>
          </a:p>
          <a:p>
            <a:r>
              <a:rPr lang="en-US" sz="2000" b="1" dirty="0">
                <a:latin typeface="Courier New" pitchFamily="49" charset="0"/>
                <a:cs typeface="Courier New" pitchFamily="49" charset="0"/>
              </a:rPr>
              <a:t>3.456000089645</a:t>
            </a:r>
          </a:p>
          <a:p>
            <a:r>
              <a:rPr lang="en-US" sz="2000" b="1" dirty="0">
                <a:latin typeface="Courier New" pitchFamily="49" charset="0"/>
                <a:cs typeface="Courier New" pitchFamily="49" charset="0"/>
              </a:rPr>
              <a:t>3.456000000000</a:t>
            </a:r>
            <a:endParaRPr lang="en-US" sz="2000" b="1" dirty="0">
              <a:solidFill>
                <a:srgbClr val="C00000"/>
              </a:solidFill>
              <a:latin typeface="Courier New" pitchFamily="49" charset="0"/>
              <a:cs typeface="Courier New" pitchFamily="49" charset="0"/>
            </a:endParaRPr>
          </a:p>
        </p:txBody>
      </p:sp>
    </p:spTree>
    <p:extLst>
      <p:ext uri="{BB962C8B-B14F-4D97-AF65-F5344CB8AC3E}">
        <p14:creationId xmlns:p14="http://schemas.microsoft.com/office/powerpoint/2010/main" val="288806392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Non-deterministic output</a:t>
            </a:r>
          </a:p>
        </p:txBody>
      </p:sp>
      <p:sp>
        <p:nvSpPr>
          <p:cNvPr id="14340" name="Footer Placeholder 5"/>
          <p:cNvSpPr>
            <a:spLocks noGrp="1"/>
          </p:cNvSpPr>
          <p:nvPr>
            <p:ph type="ftr" sz="quarter" idx="11"/>
          </p:nvPr>
        </p:nvSpPr>
        <p:spPr>
          <a:noFill/>
        </p:spPr>
        <p:txBody>
          <a:bodyPr/>
          <a:lstStyle/>
          <a:p>
            <a:pPr algn="l"/>
            <a:r>
              <a:rPr lang="en-US" dirty="0"/>
              <a:t>CS1010 (AY2014/5 Semester 1)</a:t>
            </a:r>
          </a:p>
        </p:txBody>
      </p:sp>
      <p:sp>
        <p:nvSpPr>
          <p:cNvPr id="7" name="Slide Number Placeholder 6"/>
          <p:cNvSpPr>
            <a:spLocks noGrp="1"/>
          </p:cNvSpPr>
          <p:nvPr>
            <p:ph type="sldNum" sz="quarter" idx="12"/>
          </p:nvPr>
        </p:nvSpPr>
        <p:spPr/>
        <p:txBody>
          <a:bodyPr>
            <a:normAutofit/>
          </a:bodyPr>
          <a:lstStyle/>
          <a:p>
            <a:pPr>
              <a:defRPr/>
            </a:pPr>
            <a:r>
              <a:rPr lang="en-US" sz="1200" dirty="0"/>
              <a:t>Unit3</a:t>
            </a:r>
            <a:r>
              <a:rPr sz="1200" dirty="0"/>
              <a:t> - </a:t>
            </a:r>
            <a:fld id="{F7EC234A-9094-4BB8-9EA4-75ECDA8A365B}" type="slidenum">
              <a:rPr sz="1200" smtClean="0"/>
              <a:pPr>
                <a:defRPr/>
              </a:pPr>
              <a:t>7</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dirty="0"/>
              <a:t>© NUS</a:t>
            </a:r>
          </a:p>
        </p:txBody>
      </p:sp>
      <p:sp>
        <p:nvSpPr>
          <p:cNvPr id="8" name="Content Placeholder 5"/>
          <p:cNvSpPr>
            <a:spLocks noGrp="1"/>
          </p:cNvSpPr>
          <p:nvPr>
            <p:ph idx="1"/>
          </p:nvPr>
        </p:nvSpPr>
        <p:spPr>
          <a:xfrm>
            <a:off x="587375" y="1187451"/>
            <a:ext cx="8229600" cy="2679155"/>
          </a:xfrm>
        </p:spPr>
        <p:txBody>
          <a:bodyPr>
            <a:normAutofit/>
          </a:bodyPr>
          <a:lstStyle/>
          <a:p>
            <a:pPr marL="347663" indent="-347663">
              <a:spcBef>
                <a:spcPts val="600"/>
              </a:spcBef>
              <a:buClr>
                <a:schemeClr val="tx1">
                  <a:lumMod val="90000"/>
                  <a:lumOff val="10000"/>
                </a:schemeClr>
              </a:buClr>
              <a:buSzPct val="100000"/>
              <a:buFont typeface="Wingdings" panose="05000000000000000000" pitchFamily="2" charset="2"/>
              <a:buChar char="§"/>
              <a:defRPr/>
            </a:pPr>
            <a:r>
              <a:rPr lang="en-US" dirty="0"/>
              <a:t>There are rules in C, but sometimes the implementation of certain constructs is left to the platform and hence the output could be non-deterministic.</a:t>
            </a:r>
          </a:p>
          <a:p>
            <a:pPr marL="621983" lvl="1" indent="-347663">
              <a:spcBef>
                <a:spcPts val="600"/>
              </a:spcBef>
              <a:buClr>
                <a:schemeClr val="tx1">
                  <a:lumMod val="90000"/>
                  <a:lumOff val="10000"/>
                </a:schemeClr>
              </a:buClr>
              <a:buSzPct val="100000"/>
              <a:buFont typeface="Wingdings" panose="05000000000000000000" pitchFamily="2" charset="2"/>
              <a:buChar char="§"/>
              <a:defRPr/>
            </a:pPr>
            <a:r>
              <a:rPr lang="en-US" dirty="0"/>
              <a:t>That is, when run on different machines, the same program gives </a:t>
            </a:r>
            <a:r>
              <a:rPr lang="en-US" dirty="0">
                <a:solidFill>
                  <a:srgbClr val="C00000"/>
                </a:solidFill>
              </a:rPr>
              <a:t>different output</a:t>
            </a:r>
            <a:r>
              <a:rPr lang="en-US" dirty="0"/>
              <a:t>. (So don’t be surprised!)</a:t>
            </a:r>
          </a:p>
          <a:p>
            <a:pPr marL="347663" indent="-347663">
              <a:spcBef>
                <a:spcPts val="1200"/>
              </a:spcBef>
              <a:buClr>
                <a:schemeClr val="tx1">
                  <a:lumMod val="90000"/>
                  <a:lumOff val="10000"/>
                </a:schemeClr>
              </a:buClr>
              <a:buSzPct val="100000"/>
              <a:buFont typeface="Wingdings" panose="05000000000000000000" pitchFamily="2" charset="2"/>
              <a:buChar char="§"/>
              <a:defRPr/>
            </a:pPr>
            <a:r>
              <a:rPr lang="en-US" dirty="0"/>
              <a:t>Example:</a:t>
            </a:r>
          </a:p>
        </p:txBody>
      </p:sp>
      <p:sp>
        <p:nvSpPr>
          <p:cNvPr id="9" name="TextBox 8"/>
          <p:cNvSpPr txBox="1"/>
          <p:nvPr/>
        </p:nvSpPr>
        <p:spPr>
          <a:xfrm>
            <a:off x="506627" y="3768812"/>
            <a:ext cx="4028302" cy="132343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000" b="1" dirty="0" err="1">
                <a:latin typeface="Courier New" pitchFamily="49" charset="0"/>
                <a:cs typeface="Courier New" pitchFamily="49" charset="0"/>
              </a:rPr>
              <a:t>printf</a:t>
            </a:r>
            <a:r>
              <a:rPr lang="en-US" sz="2000" b="1" dirty="0">
                <a:latin typeface="Courier New" pitchFamily="49" charset="0"/>
                <a:cs typeface="Courier New" pitchFamily="49" charset="0"/>
              </a:rPr>
              <a:t>("%f\n", 5.0/3.0);</a:t>
            </a:r>
          </a:p>
          <a:p>
            <a:r>
              <a:rPr lang="en-US" sz="2000" b="1" dirty="0" err="1">
                <a:latin typeface="Courier New" pitchFamily="49" charset="0"/>
                <a:cs typeface="Courier New" pitchFamily="49" charset="0"/>
              </a:rPr>
              <a:t>printf</a:t>
            </a:r>
            <a:r>
              <a:rPr lang="en-US" sz="2000" b="1" dirty="0">
                <a:latin typeface="Courier New" pitchFamily="49" charset="0"/>
                <a:cs typeface="Courier New" pitchFamily="49" charset="0"/>
              </a:rPr>
              <a:t>("%d\n", 5.0/3.0);</a:t>
            </a:r>
          </a:p>
          <a:p>
            <a:r>
              <a:rPr lang="en-US" sz="2000" b="1" dirty="0" err="1">
                <a:latin typeface="Courier New" pitchFamily="49" charset="0"/>
                <a:cs typeface="Courier New" pitchFamily="49" charset="0"/>
              </a:rPr>
              <a:t>printf</a:t>
            </a:r>
            <a:r>
              <a:rPr lang="en-US" sz="2000" b="1" dirty="0">
                <a:latin typeface="Courier New" pitchFamily="49" charset="0"/>
                <a:cs typeface="Courier New" pitchFamily="49" charset="0"/>
              </a:rPr>
              <a:t>("%d\n", 5/3);</a:t>
            </a:r>
          </a:p>
          <a:p>
            <a:r>
              <a:rPr lang="en-US" sz="2000" b="1" dirty="0" err="1">
                <a:latin typeface="Courier New" pitchFamily="49" charset="0"/>
                <a:cs typeface="Courier New" pitchFamily="49" charset="0"/>
              </a:rPr>
              <a:t>printf</a:t>
            </a:r>
            <a:r>
              <a:rPr lang="en-US" sz="2000" b="1" dirty="0">
                <a:latin typeface="Courier New" pitchFamily="49" charset="0"/>
                <a:cs typeface="Courier New" pitchFamily="49" charset="0"/>
              </a:rPr>
              <a:t>("%f\n", 5/3);</a:t>
            </a:r>
            <a:endParaRPr lang="en-US" b="1" dirty="0">
              <a:latin typeface="Courier New" pitchFamily="49" charset="0"/>
              <a:cs typeface="Courier New" pitchFamily="49" charset="0"/>
            </a:endParaRPr>
          </a:p>
        </p:txBody>
      </p:sp>
      <p:sp>
        <p:nvSpPr>
          <p:cNvPr id="10" name="TextBox 9"/>
          <p:cNvSpPr txBox="1"/>
          <p:nvPr/>
        </p:nvSpPr>
        <p:spPr>
          <a:xfrm>
            <a:off x="4996249" y="3464011"/>
            <a:ext cx="2108886" cy="1600438"/>
          </a:xfrm>
          <a:prstGeom prst="rect">
            <a:avLst/>
          </a:prstGeom>
          <a:solidFill>
            <a:srgbClr val="CCFFCC"/>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i="1" dirty="0">
                <a:cs typeface="Courier New" pitchFamily="49" charset="0"/>
              </a:rPr>
              <a:t>Output on </a:t>
            </a:r>
            <a:r>
              <a:rPr lang="en-US" i="1" dirty="0" err="1">
                <a:cs typeface="Courier New" pitchFamily="49" charset="0"/>
              </a:rPr>
              <a:t>sunfire</a:t>
            </a:r>
            <a:r>
              <a:rPr lang="en-US" i="1" dirty="0">
                <a:cs typeface="Courier New" pitchFamily="49" charset="0"/>
              </a:rPr>
              <a:t>:</a:t>
            </a:r>
          </a:p>
          <a:p>
            <a:r>
              <a:rPr lang="en-US" sz="2000" b="1" dirty="0">
                <a:latin typeface="Courier New" pitchFamily="49" charset="0"/>
                <a:cs typeface="Courier New" pitchFamily="49" charset="0"/>
              </a:rPr>
              <a:t>1.666667</a:t>
            </a:r>
          </a:p>
          <a:p>
            <a:r>
              <a:rPr lang="en-US" sz="2000" b="1" dirty="0">
                <a:solidFill>
                  <a:srgbClr val="C00000"/>
                </a:solidFill>
                <a:latin typeface="Courier New" pitchFamily="49" charset="0"/>
                <a:cs typeface="Courier New" pitchFamily="49" charset="0"/>
              </a:rPr>
              <a:t>1073392298</a:t>
            </a:r>
          </a:p>
          <a:p>
            <a:r>
              <a:rPr lang="en-US" sz="2000" b="1" dirty="0">
                <a:latin typeface="Courier New" pitchFamily="49" charset="0"/>
                <a:cs typeface="Courier New" pitchFamily="49" charset="0"/>
              </a:rPr>
              <a:t>1</a:t>
            </a:r>
          </a:p>
          <a:p>
            <a:r>
              <a:rPr lang="en-US" sz="2000" b="1" dirty="0">
                <a:solidFill>
                  <a:srgbClr val="C00000"/>
                </a:solidFill>
                <a:latin typeface="Courier New" pitchFamily="49" charset="0"/>
                <a:cs typeface="Courier New" pitchFamily="49" charset="0"/>
              </a:rPr>
              <a:t>0.000000</a:t>
            </a:r>
            <a:endParaRPr lang="en-US" b="1" dirty="0">
              <a:solidFill>
                <a:srgbClr val="C00000"/>
              </a:solidFill>
              <a:latin typeface="Courier New" pitchFamily="49" charset="0"/>
              <a:cs typeface="Courier New" pitchFamily="49" charset="0"/>
            </a:endParaRPr>
          </a:p>
        </p:txBody>
      </p:sp>
      <p:grpSp>
        <p:nvGrpSpPr>
          <p:cNvPr id="11" name="Group 10"/>
          <p:cNvGrpSpPr/>
          <p:nvPr/>
        </p:nvGrpSpPr>
        <p:grpSpPr>
          <a:xfrm>
            <a:off x="3745393" y="3302979"/>
            <a:ext cx="1283807" cy="1174286"/>
            <a:chOff x="3745393" y="3302979"/>
            <a:chExt cx="1283807" cy="1174286"/>
          </a:xfrm>
        </p:grpSpPr>
        <p:cxnSp>
          <p:nvCxnSpPr>
            <p:cNvPr id="16" name="Straight Arrow Connector 15"/>
            <p:cNvCxnSpPr/>
            <p:nvPr/>
          </p:nvCxnSpPr>
          <p:spPr bwMode="auto">
            <a:xfrm>
              <a:off x="4559643" y="3669957"/>
              <a:ext cx="448964" cy="807308"/>
            </a:xfrm>
            <a:prstGeom prst="straightConnector1">
              <a:avLst/>
            </a:prstGeom>
            <a:solidFill>
              <a:schemeClr val="accent1"/>
            </a:solidFill>
            <a:ln w="12700" cap="sq" cmpd="sng" algn="ctr">
              <a:solidFill>
                <a:schemeClr val="tx1"/>
              </a:solidFill>
              <a:prstDash val="solid"/>
              <a:round/>
              <a:headEnd type="none" w="sm" len="sm"/>
              <a:tailEnd type="arrow"/>
            </a:ln>
            <a:effectLst/>
          </p:spPr>
        </p:cxnSp>
        <p:sp>
          <p:nvSpPr>
            <p:cNvPr id="17" name="TextBox 16"/>
            <p:cNvSpPr txBox="1"/>
            <p:nvPr/>
          </p:nvSpPr>
          <p:spPr>
            <a:xfrm>
              <a:off x="3745393" y="3302979"/>
              <a:ext cx="1198605" cy="369332"/>
            </a:xfrm>
            <a:prstGeom prst="rect">
              <a:avLst/>
            </a:prstGeom>
            <a:solidFill>
              <a:schemeClr val="bg2">
                <a:lumMod val="20000"/>
                <a:lumOff val="80000"/>
              </a:schemeClr>
            </a:solidFill>
          </p:spPr>
          <p:txBody>
            <a:bodyPr wrap="square" rtlCol="0">
              <a:spAutoFit/>
            </a:bodyPr>
            <a:lstStyle/>
            <a:p>
              <a:r>
                <a:rPr lang="en-US" dirty="0"/>
                <a:t>Correct</a:t>
              </a:r>
            </a:p>
          </p:txBody>
        </p:sp>
        <p:cxnSp>
          <p:nvCxnSpPr>
            <p:cNvPr id="15" name="Straight Arrow Connector 14"/>
            <p:cNvCxnSpPr/>
            <p:nvPr/>
          </p:nvCxnSpPr>
          <p:spPr bwMode="auto">
            <a:xfrm>
              <a:off x="4695568" y="3558746"/>
              <a:ext cx="333632" cy="345989"/>
            </a:xfrm>
            <a:prstGeom prst="straightConnector1">
              <a:avLst/>
            </a:prstGeom>
            <a:solidFill>
              <a:schemeClr val="accent1"/>
            </a:solidFill>
            <a:ln w="12700" cap="sq" cmpd="sng" algn="ctr">
              <a:solidFill>
                <a:schemeClr val="tx1"/>
              </a:solidFill>
              <a:prstDash val="solid"/>
              <a:round/>
              <a:headEnd type="none" w="sm" len="sm"/>
              <a:tailEnd type="arrow"/>
            </a:ln>
            <a:effectLst/>
          </p:spPr>
        </p:cxnSp>
      </p:grpSp>
      <p:grpSp>
        <p:nvGrpSpPr>
          <p:cNvPr id="18" name="Group 17"/>
          <p:cNvGrpSpPr/>
          <p:nvPr/>
        </p:nvGrpSpPr>
        <p:grpSpPr>
          <a:xfrm>
            <a:off x="6363731" y="3426941"/>
            <a:ext cx="2203620" cy="1477328"/>
            <a:chOff x="6363731" y="3426941"/>
            <a:chExt cx="2203620" cy="1477328"/>
          </a:xfrm>
        </p:grpSpPr>
        <p:cxnSp>
          <p:nvCxnSpPr>
            <p:cNvPr id="19" name="Straight Arrow Connector 18"/>
            <p:cNvCxnSpPr/>
            <p:nvPr/>
          </p:nvCxnSpPr>
          <p:spPr bwMode="auto">
            <a:xfrm flipH="1">
              <a:off x="6697362" y="3991232"/>
              <a:ext cx="679622" cy="247136"/>
            </a:xfrm>
            <a:prstGeom prst="straightConnector1">
              <a:avLst/>
            </a:prstGeom>
            <a:solidFill>
              <a:schemeClr val="accent1"/>
            </a:solidFill>
            <a:ln w="12700" cap="sq" cmpd="sng" algn="ctr">
              <a:solidFill>
                <a:srgbClr val="C00000"/>
              </a:solidFill>
              <a:prstDash val="solid"/>
              <a:round/>
              <a:headEnd type="none" w="sm" len="sm"/>
              <a:tailEnd type="arrow"/>
            </a:ln>
            <a:effectLst/>
          </p:spPr>
        </p:cxnSp>
        <p:cxnSp>
          <p:nvCxnSpPr>
            <p:cNvPr id="20" name="Straight Arrow Connector 19"/>
            <p:cNvCxnSpPr/>
            <p:nvPr/>
          </p:nvCxnSpPr>
          <p:spPr bwMode="auto">
            <a:xfrm flipH="1">
              <a:off x="6363731" y="3830595"/>
              <a:ext cx="1346885" cy="1000897"/>
            </a:xfrm>
            <a:prstGeom prst="straightConnector1">
              <a:avLst/>
            </a:prstGeom>
            <a:solidFill>
              <a:schemeClr val="accent1"/>
            </a:solidFill>
            <a:ln w="12700" cap="sq" cmpd="sng" algn="ctr">
              <a:solidFill>
                <a:srgbClr val="C00000"/>
              </a:solidFill>
              <a:prstDash val="solid"/>
              <a:round/>
              <a:headEnd type="none" w="sm" len="sm"/>
              <a:tailEnd type="arrow"/>
            </a:ln>
            <a:effectLst/>
          </p:spPr>
        </p:cxnSp>
        <p:sp>
          <p:nvSpPr>
            <p:cNvPr id="21" name="TextBox 20"/>
            <p:cNvSpPr txBox="1"/>
            <p:nvPr/>
          </p:nvSpPr>
          <p:spPr>
            <a:xfrm>
              <a:off x="7368746" y="3426941"/>
              <a:ext cx="1198605" cy="1477328"/>
            </a:xfrm>
            <a:prstGeom prst="rect">
              <a:avLst/>
            </a:prstGeom>
            <a:solidFill>
              <a:schemeClr val="bg2">
                <a:lumMod val="20000"/>
                <a:lumOff val="80000"/>
              </a:schemeClr>
            </a:solidFill>
          </p:spPr>
          <p:txBody>
            <a:bodyPr wrap="square" rtlCol="0">
              <a:spAutoFit/>
            </a:bodyPr>
            <a:lstStyle/>
            <a:p>
              <a:r>
                <a:rPr lang="en-US" dirty="0"/>
                <a:t>Output may vary on different machines</a:t>
              </a:r>
            </a:p>
          </p:txBody>
        </p:sp>
      </p:grpSp>
      <p:sp>
        <p:nvSpPr>
          <p:cNvPr id="22" name="Content Placeholder 5"/>
          <p:cNvSpPr txBox="1">
            <a:spLocks/>
          </p:cNvSpPr>
          <p:nvPr/>
        </p:nvSpPr>
        <p:spPr bwMode="auto">
          <a:xfrm>
            <a:off x="543697" y="5412259"/>
            <a:ext cx="8229600" cy="7537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marR="0" lvl="1" indent="-285750" algn="l" defTabSz="914400" rtl="0" eaLnBrk="1" fontAlgn="base" latinLnBrk="0" hangingPunct="1">
              <a:lnSpc>
                <a:spcPct val="100000"/>
              </a:lnSpc>
              <a:spcBef>
                <a:spcPts val="600"/>
              </a:spcBef>
              <a:spcAft>
                <a:spcPct val="0"/>
              </a:spcAft>
              <a:buClr>
                <a:schemeClr val="accent2"/>
              </a:buClr>
              <a:buSzPct val="80000"/>
              <a:buFont typeface="Wingdings" pitchFamily="2" charset="2"/>
              <a:buChar char="¨"/>
              <a:tabLst/>
              <a:defRPr/>
            </a:pPr>
            <a:r>
              <a:rPr kumimoji="0" lang="en-US" sz="2000" b="0" i="0" u="none" strike="noStrike" kern="0" cap="none" spc="0" normalizeH="0" baseline="0" noProof="0" dirty="0">
                <a:ln>
                  <a:noFill/>
                </a:ln>
                <a:solidFill>
                  <a:schemeClr val="tx1"/>
                </a:solidFill>
                <a:effectLst/>
                <a:uLnTx/>
                <a:uFillTx/>
                <a:latin typeface="+mn-lt"/>
                <a:cs typeface="+mn-cs"/>
              </a:rPr>
              <a:t>Moral of the story: Use the </a:t>
            </a:r>
            <a:r>
              <a:rPr kumimoji="0" lang="en-US" sz="2000" b="0" i="0" u="sng" strike="noStrike" kern="0" cap="none" spc="0" normalizeH="0" baseline="0" noProof="0" dirty="0">
                <a:ln>
                  <a:noFill/>
                </a:ln>
                <a:solidFill>
                  <a:schemeClr val="tx1"/>
                </a:solidFill>
                <a:effectLst/>
                <a:uLnTx/>
                <a:uFillTx/>
                <a:latin typeface="+mn-lt"/>
                <a:cs typeface="+mn-cs"/>
              </a:rPr>
              <a:t>correct</a:t>
            </a:r>
            <a:r>
              <a:rPr kumimoji="0" lang="en-US" sz="2000" b="0" i="0" u="sng" strike="noStrike" kern="0" cap="none" spc="0" normalizeH="0" noProof="0" dirty="0">
                <a:ln>
                  <a:noFill/>
                </a:ln>
                <a:solidFill>
                  <a:schemeClr val="tx1"/>
                </a:solidFill>
                <a:effectLst/>
                <a:uLnTx/>
                <a:uFillTx/>
                <a:latin typeface="+mn-lt"/>
                <a:cs typeface="+mn-cs"/>
              </a:rPr>
              <a:t> format </a:t>
            </a:r>
            <a:r>
              <a:rPr kumimoji="0" lang="en-US" sz="2000" b="0" i="0" u="sng" strike="noStrike" kern="0" cap="none" spc="0" normalizeH="0" noProof="0" dirty="0" err="1">
                <a:ln>
                  <a:noFill/>
                </a:ln>
                <a:solidFill>
                  <a:schemeClr val="tx1"/>
                </a:solidFill>
                <a:effectLst/>
                <a:uLnTx/>
                <a:uFillTx/>
                <a:latin typeface="+mn-lt"/>
                <a:cs typeface="+mn-cs"/>
              </a:rPr>
              <a:t>specifier</a:t>
            </a:r>
            <a:r>
              <a:rPr kumimoji="0" lang="en-US" sz="2000" b="0" i="0" strike="noStrike" kern="0" cap="none" spc="0" normalizeH="0" noProof="0" dirty="0">
                <a:ln>
                  <a:noFill/>
                </a:ln>
                <a:solidFill>
                  <a:schemeClr val="tx1"/>
                </a:solidFill>
                <a:effectLst/>
                <a:uLnTx/>
                <a:uFillTx/>
                <a:latin typeface="+mn-lt"/>
                <a:cs typeface="+mn-cs"/>
              </a:rPr>
              <a:t> </a:t>
            </a:r>
            <a:r>
              <a:rPr kumimoji="0" lang="en-US" sz="2000" b="0" i="0" u="none" strike="noStrike" kern="0" cap="none" spc="0" normalizeH="0" noProof="0" dirty="0">
                <a:ln>
                  <a:noFill/>
                </a:ln>
                <a:solidFill>
                  <a:schemeClr val="tx1"/>
                </a:solidFill>
                <a:effectLst/>
                <a:uLnTx/>
                <a:uFillTx/>
                <a:latin typeface="+mn-lt"/>
                <a:cs typeface="+mn-cs"/>
              </a:rPr>
              <a:t>in your </a:t>
            </a:r>
            <a:r>
              <a:rPr kumimoji="0" lang="en-US" sz="2000" b="0" i="0" u="none" strike="noStrike" kern="0" cap="none" spc="0" normalizeH="0" noProof="0" dirty="0" err="1">
                <a:ln>
                  <a:noFill/>
                </a:ln>
                <a:solidFill>
                  <a:schemeClr val="tx1"/>
                </a:solidFill>
                <a:effectLst/>
                <a:uLnTx/>
                <a:uFillTx/>
                <a:latin typeface="+mn-lt"/>
                <a:cs typeface="+mn-cs"/>
              </a:rPr>
              <a:t>printf</a:t>
            </a:r>
            <a:r>
              <a:rPr kumimoji="0" lang="en-US" sz="2000" b="0" i="0" u="none" strike="noStrike" kern="0" cap="none" spc="0" normalizeH="0" noProof="0" dirty="0">
                <a:ln>
                  <a:noFill/>
                </a:ln>
                <a:solidFill>
                  <a:schemeClr val="tx1"/>
                </a:solidFill>
                <a:effectLst/>
                <a:uLnTx/>
                <a:uFillTx/>
                <a:latin typeface="+mn-lt"/>
                <a:cs typeface="+mn-cs"/>
              </a:rPr>
              <a:t>() statement. </a:t>
            </a:r>
            <a:endParaRPr kumimoji="0" lang="en-US" sz="2000" b="0" i="0" u="none" strike="noStrike" kern="0" cap="none" spc="0" normalizeH="0" baseline="0" noProof="0" dirty="0">
              <a:ln>
                <a:noFill/>
              </a:ln>
              <a:solidFill>
                <a:schemeClr val="tx1"/>
              </a:solidFill>
              <a:effectLst/>
              <a:uLnTx/>
              <a:uFillTx/>
              <a:latin typeface="+mn-lt"/>
              <a:cs typeface="+mn-cs"/>
            </a:endParaRPr>
          </a:p>
        </p:txBody>
      </p:sp>
    </p:spTree>
    <p:extLst>
      <p:ext uri="{BB962C8B-B14F-4D97-AF65-F5344CB8AC3E}">
        <p14:creationId xmlns:p14="http://schemas.microsoft.com/office/powerpoint/2010/main" val="188750016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173163" y="2824163"/>
            <a:ext cx="6751637" cy="1143000"/>
          </a:xfrm>
        </p:spPr>
        <p:txBody>
          <a:bodyPr/>
          <a:lstStyle/>
          <a:p>
            <a:pPr algn="ctr" eaLnBrk="1" hangingPunct="1"/>
            <a:r>
              <a:rPr lang="en-GB" dirty="0">
                <a:solidFill>
                  <a:srgbClr val="9933FF"/>
                </a:solidFill>
                <a:latin typeface="+mn-lt"/>
              </a:rPr>
              <a:t>End of File</a:t>
            </a:r>
          </a:p>
        </p:txBody>
      </p:sp>
      <p:sp>
        <p:nvSpPr>
          <p:cNvPr id="3" name="[Slide Number Placeholder 8]"/>
          <p:cNvSpPr>
            <a:spLocks noGrp="1"/>
          </p:cNvSpPr>
          <p:nvPr>
            <p:ph type="ftr" sz="quarter" idx="11"/>
          </p:nvPr>
        </p:nvSpPr>
        <p:spPr>
          <a:xfrm>
            <a:off x="3429000" y="18288"/>
            <a:ext cx="4114800" cy="329184"/>
          </a:xfrm>
          <a:noFill/>
        </p:spPr>
        <p:txBody>
          <a:bodyPr/>
          <a:lstStyle/>
          <a:p>
            <a:pPr algn="l"/>
            <a:r>
              <a:rPr lang="en-US" dirty="0"/>
              <a:t>CS1010 (AY2014/5 Semester 1)</a:t>
            </a:r>
          </a:p>
        </p:txBody>
      </p:sp>
      <p:sp>
        <p:nvSpPr>
          <p:cNvPr id="4" name="[Date Placeholder 3]"/>
          <p:cNvSpPr>
            <a:spLocks noGrp="1"/>
          </p:cNvSpPr>
          <p:nvPr>
            <p:ph type="sldNum" sz="quarter" idx="12"/>
          </p:nvPr>
        </p:nvSpPr>
        <p:spPr>
          <a:xfrm>
            <a:off x="7620000" y="18288"/>
            <a:ext cx="1066800" cy="329184"/>
          </a:xfrm>
        </p:spPr>
        <p:txBody>
          <a:bodyPr>
            <a:normAutofit/>
          </a:bodyPr>
          <a:lstStyle/>
          <a:p>
            <a:pPr>
              <a:defRPr/>
            </a:pPr>
            <a:r>
              <a:rPr lang="en-US" dirty="0"/>
              <a:t>Unit3</a:t>
            </a:r>
            <a:r>
              <a:rPr dirty="0"/>
              <a:t> - </a:t>
            </a:r>
            <a:fld id="{24D17162-63A3-49DC-92B1-933428BCC85F}" type="slidenum">
              <a:rPr smtClean="0"/>
              <a:pPr>
                <a:defRPr/>
              </a:pPr>
              <a:t>8</a:t>
            </a:fld>
            <a:endParaRPr dirty="0"/>
          </a:p>
        </p:txBody>
      </p:sp>
      <p:sp>
        <p:nvSpPr>
          <p:cNvPr id="5" name="[Footer Placeholder 6]"/>
          <p:cNvSpPr>
            <a:spLocks noGrp="1"/>
          </p:cNvSpPr>
          <p:nvPr>
            <p:ph type="dt" sz="half" idx="10"/>
          </p:nvPr>
        </p:nvSpPr>
        <p:spPr>
          <a:xfrm>
            <a:off x="457200" y="18288"/>
            <a:ext cx="2895600" cy="329184"/>
          </a:xfrm>
        </p:spPr>
        <p:txBody>
          <a:bodyPr/>
          <a:lstStyle/>
          <a:p>
            <a:pPr>
              <a:defRPr/>
            </a:pPr>
            <a:r>
              <a:rPr lang="en-US" dirty="0"/>
              <a:t>© NUS</a:t>
            </a:r>
          </a:p>
        </p:txBody>
      </p:sp>
    </p:spTree>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16069</TotalTime>
  <Words>879</Words>
  <Application>Microsoft Macintosh PowerPoint</Application>
  <PresentationFormat>On-screen Show (4:3)</PresentationFormat>
  <Paragraphs>98</Paragraphs>
  <Slides>8</Slides>
  <Notes>8</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Courier New</vt:lpstr>
      <vt:lpstr>Times New Roman</vt:lpstr>
      <vt:lpstr>Wingdings</vt:lpstr>
      <vt:lpstr>Clarity</vt:lpstr>
      <vt:lpstr>http://www.comp.nus.edu.sg/~cs1010/</vt:lpstr>
      <vt:lpstr>Unit 3: Extra (1/2)</vt:lpstr>
      <vt:lpstr>Unit 3: Extra (2/2)</vt:lpstr>
      <vt:lpstr>float or double? (1/3)</vt:lpstr>
      <vt:lpstr>float or double? (2/3)</vt:lpstr>
      <vt:lpstr>float or double? (3/3)</vt:lpstr>
      <vt:lpstr>Non-deterministic output</vt:lpstr>
      <vt:lpstr>End of File</vt:lpstr>
    </vt:vector>
  </TitlesOfParts>
  <Company>SoC, NUS</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CS1010: Programming Methodology</dc:title>
  <dc:subject>Week 1</dc:subject>
  <dc:creator>Aaron Tan</dc:creator>
  <cp:lastModifiedBy>Microsoft Office User</cp:lastModifiedBy>
  <cp:revision>1139</cp:revision>
  <cp:lastPrinted>2014-07-01T03:51:49Z</cp:lastPrinted>
  <dcterms:created xsi:type="dcterms:W3CDTF">1998-09-05T15:03:32Z</dcterms:created>
  <dcterms:modified xsi:type="dcterms:W3CDTF">2020-11-15T23:01:16Z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3</vt:i4>
  </property>
  <property fmtid="{D5CDD505-2E9C-101B-9397-08002B2CF9AE}" pid="6" name="ScreenUsage">
    <vt:i4>3</vt:i4>
  </property>
  <property fmtid="{D5CDD505-2E9C-101B-9397-08002B2CF9AE}" pid="7" name="MailAddress">
    <vt:lpwstr>tantc@comp.nus.edu.sg</vt:lpwstr>
  </property>
  <property fmtid="{D5CDD505-2E9C-101B-9397-08002B2CF9AE}" pid="8" name="HomePage">
    <vt:lpwstr>http://www.comp.nus.edu.sg/~tantc</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C:\My Documents</vt:lpwstr>
  </property>
</Properties>
</file>