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6"/>
  </p:notesMasterIdLst>
  <p:handoutMasterIdLst>
    <p:handoutMasterId r:id="rId47"/>
  </p:handoutMasterIdLst>
  <p:sldIdLst>
    <p:sldId id="256" r:id="rId2"/>
    <p:sldId id="614" r:id="rId3"/>
    <p:sldId id="615" r:id="rId4"/>
    <p:sldId id="616" r:id="rId5"/>
    <p:sldId id="617" r:id="rId6"/>
    <p:sldId id="468" r:id="rId7"/>
    <p:sldId id="509" r:id="rId8"/>
    <p:sldId id="504" r:id="rId9"/>
    <p:sldId id="581" r:id="rId10"/>
    <p:sldId id="582" r:id="rId11"/>
    <p:sldId id="546" r:id="rId12"/>
    <p:sldId id="584" r:id="rId13"/>
    <p:sldId id="585" r:id="rId14"/>
    <p:sldId id="586" r:id="rId15"/>
    <p:sldId id="587" r:id="rId16"/>
    <p:sldId id="613" r:id="rId17"/>
    <p:sldId id="588" r:id="rId18"/>
    <p:sldId id="589" r:id="rId19"/>
    <p:sldId id="583" r:id="rId20"/>
    <p:sldId id="591" r:id="rId21"/>
    <p:sldId id="592" r:id="rId22"/>
    <p:sldId id="593" r:id="rId23"/>
    <p:sldId id="594" r:id="rId24"/>
    <p:sldId id="595" r:id="rId25"/>
    <p:sldId id="590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596" r:id="rId36"/>
    <p:sldId id="607" r:id="rId37"/>
    <p:sldId id="608" r:id="rId38"/>
    <p:sldId id="606" r:id="rId39"/>
    <p:sldId id="610" r:id="rId40"/>
    <p:sldId id="611" r:id="rId41"/>
    <p:sldId id="612" r:id="rId42"/>
    <p:sldId id="609" r:id="rId43"/>
    <p:sldId id="506" r:id="rId44"/>
    <p:sldId id="308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91509" autoAdjust="0"/>
  </p:normalViewPr>
  <p:slideViewPr>
    <p:cSldViewPr snapToGrid="0">
      <p:cViewPr varScale="1">
        <p:scale>
          <a:sx n="113" d="100"/>
          <a:sy n="113" d="100"/>
        </p:scale>
        <p:origin x="20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11/25/20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8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2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80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4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4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71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3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6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55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89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06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91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76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18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63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50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6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60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22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93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15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6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823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27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2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41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4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65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35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7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1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9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1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s.surrey.ac.uk/hosted-sites/R.Knott/Fibonacci/fibnat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jpe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hyperlink" Target="http://www.maths.surrey.ac.uk/hosted-sites/R.Knott/Fibonacci/fibnat.html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recurs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Recursion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Introduction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</a:t>
            </a:r>
            <a:r>
              <a:rPr lang="en-US" dirty="0"/>
              <a:t>7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2492524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</a:t>
            </a:r>
            <a:r>
              <a:rPr lang="en-US" sz="2400" u="sng" dirty="0"/>
              <a:t>NO</a:t>
            </a:r>
            <a:r>
              <a:rPr lang="en-US" sz="2400" dirty="0"/>
              <a:t> new syntax needed for recursion.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Recursion </a:t>
            </a:r>
            <a:r>
              <a:rPr lang="en-US" sz="2400" dirty="0"/>
              <a:t>is a form of (algorithm) design; it is a </a:t>
            </a:r>
            <a:r>
              <a:rPr lang="en-US" sz="2400" u="sng" dirty="0"/>
              <a:t>problem-solving technique</a:t>
            </a:r>
            <a:r>
              <a:rPr lang="en-US" sz="2400" dirty="0"/>
              <a:t> for </a:t>
            </a:r>
            <a:r>
              <a:rPr lang="en-US" sz="2400" u="sng" dirty="0"/>
              <a:t>divide-and-conquer</a:t>
            </a:r>
            <a:r>
              <a:rPr lang="en-US" sz="2400" dirty="0"/>
              <a:t> paradigm</a:t>
            </a:r>
          </a:p>
          <a:p>
            <a:pPr marL="744538" lvl="1" indent="-34131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Very important paradigm – many CS problems solved using it</a:t>
            </a:r>
          </a:p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Recursion is: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8114" y="3526733"/>
            <a:ext cx="5770573" cy="2246769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method where </a:t>
            </a:r>
            <a:br>
              <a:rPr lang="en-US" sz="28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8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8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8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8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800" b="1" u="sng" cap="all" spc="0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800" b="1" u="sng" cap="all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8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Two Simple Classic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2880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From these two examples, you will see how a </a:t>
            </a:r>
            <a:r>
              <a:rPr lang="en-US" dirty="0">
                <a:solidFill>
                  <a:srgbClr val="0000FF"/>
                </a:solidFill>
              </a:rPr>
              <a:t>recursive algorithm </a:t>
            </a:r>
            <a:r>
              <a:rPr lang="en-US" dirty="0"/>
              <a:t>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6171" y="2601686"/>
            <a:ext cx="5366657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2800" dirty="0"/>
              <a:t>Invoking/calling ‘itself’ to solve smaller or simpler instance(s) of a problem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9256" y="3940628"/>
            <a:ext cx="489628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… and then building up the answer(s) of the simpler instance(s).</a:t>
            </a:r>
          </a:p>
          <a:p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429" y="2296886"/>
            <a:ext cx="2688770" cy="52322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/>
              <a:t>Winding phase</a:t>
            </a:r>
            <a:endParaRPr lang="en-SG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36770" y="5214258"/>
            <a:ext cx="3037115" cy="52322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/>
              <a:t>Unwinding phase</a:t>
            </a:r>
            <a:endParaRPr lang="en-SG" sz="2800" i="1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2.1 Demo #1: Factorial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457" y="1571858"/>
            <a:ext cx="5301343" cy="4616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</a:t>
            </a:r>
            <a:r>
              <a:rPr lang="en-US" sz="2400" dirty="0"/>
              <a:t>! =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 </a:t>
            </a:r>
            <a:r>
              <a:rPr lang="en-US" sz="2400" i="1" dirty="0">
                <a:sym typeface="Symbol"/>
              </a:rPr>
              <a:t>(n</a:t>
            </a:r>
            <a:r>
              <a:rPr lang="en-US" sz="2400" dirty="0">
                <a:sym typeface="Symbol"/>
              </a:rPr>
              <a:t> – 1</a:t>
            </a:r>
            <a:r>
              <a:rPr lang="en-US" sz="2400" i="1" dirty="0">
                <a:sym typeface="Symbol"/>
              </a:rPr>
              <a:t>)</a:t>
            </a:r>
            <a:r>
              <a:rPr lang="en-US" sz="2400" dirty="0">
                <a:sym typeface="Symbol"/>
              </a:rPr>
              <a:t>  </a:t>
            </a:r>
            <a:r>
              <a:rPr lang="en-US" sz="2400" i="1" dirty="0">
                <a:sym typeface="Symbol"/>
              </a:rPr>
              <a:t>(n</a:t>
            </a:r>
            <a:r>
              <a:rPr lang="en-US" sz="2400" dirty="0">
                <a:sym typeface="Symbol"/>
              </a:rPr>
              <a:t> – 2</a:t>
            </a:r>
            <a:r>
              <a:rPr lang="en-US" sz="2400" i="1" dirty="0">
                <a:sym typeface="Symbol"/>
              </a:rPr>
              <a:t>)</a:t>
            </a:r>
            <a:r>
              <a:rPr lang="en-US" sz="2400" dirty="0">
                <a:sym typeface="Symbol"/>
              </a:rPr>
              <a:t>  …  2  1</a:t>
            </a:r>
            <a:r>
              <a:rPr lang="en-US" sz="2400" dirty="0"/>
              <a:t>  </a:t>
            </a:r>
            <a:endParaRPr lang="en-SG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7795" y="2231571"/>
            <a:ext cx="4467061" cy="2734609"/>
            <a:chOff x="583910" y="2231571"/>
            <a:chExt cx="4268506" cy="2734609"/>
          </a:xfrm>
        </p:grpSpPr>
        <p:sp>
          <p:nvSpPr>
            <p:cNvPr id="16" name="TextBox 15"/>
            <p:cNvSpPr txBox="1"/>
            <p:nvPr/>
          </p:nvSpPr>
          <p:spPr>
            <a:xfrm>
              <a:off x="583910" y="2231571"/>
              <a:ext cx="3901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Iterative code (version 1):</a:t>
              </a:r>
              <a:endParaRPr lang="en-SG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1248" y="2657856"/>
              <a:ext cx="4011168" cy="23083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factorial_iter1(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80560" y="3058450"/>
            <a:ext cx="4373154" cy="3007689"/>
            <a:chOff x="4480560" y="3058450"/>
            <a:chExt cx="4157472" cy="3007689"/>
          </a:xfrm>
        </p:grpSpPr>
        <p:sp>
          <p:nvSpPr>
            <p:cNvPr id="19" name="TextBox 18"/>
            <p:cNvSpPr txBox="1"/>
            <p:nvPr/>
          </p:nvSpPr>
          <p:spPr>
            <a:xfrm>
              <a:off x="4962144" y="3058450"/>
              <a:ext cx="3675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Iterative code (version 2):</a:t>
              </a:r>
              <a:endParaRPr lang="en-SG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0560" y="3480816"/>
              <a:ext cx="4011168" cy="25853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factorial_iter2(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*=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n--;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3657" y="5508171"/>
            <a:ext cx="2242457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Unit17_Factorial.c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429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2.1 Demo #1: Factorial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7457" y="1550592"/>
            <a:ext cx="5301343" cy="4616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</a:t>
            </a:r>
            <a:r>
              <a:rPr lang="en-US" sz="2400" dirty="0"/>
              <a:t>! =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 </a:t>
            </a:r>
            <a:r>
              <a:rPr lang="en-US" sz="2400" i="1" dirty="0">
                <a:sym typeface="Symbol"/>
              </a:rPr>
              <a:t>(n</a:t>
            </a:r>
            <a:r>
              <a:rPr lang="en-US" sz="2400" dirty="0">
                <a:sym typeface="Symbol"/>
              </a:rPr>
              <a:t> – 1</a:t>
            </a:r>
            <a:r>
              <a:rPr lang="en-US" sz="2400" i="1" dirty="0">
                <a:sym typeface="Symbol"/>
              </a:rPr>
              <a:t>)</a:t>
            </a:r>
            <a:r>
              <a:rPr lang="en-US" sz="2400" dirty="0">
                <a:sym typeface="Symbol"/>
              </a:rPr>
              <a:t>  </a:t>
            </a:r>
            <a:r>
              <a:rPr lang="en-US" sz="2400" i="1" dirty="0">
                <a:sym typeface="Symbol"/>
              </a:rPr>
              <a:t>(n</a:t>
            </a:r>
            <a:r>
              <a:rPr lang="en-US" sz="2400" dirty="0">
                <a:sym typeface="Symbol"/>
              </a:rPr>
              <a:t> – 2</a:t>
            </a:r>
            <a:r>
              <a:rPr lang="en-US" sz="2400" i="1" dirty="0">
                <a:sym typeface="Symbol"/>
              </a:rPr>
              <a:t>)</a:t>
            </a:r>
            <a:r>
              <a:rPr lang="en-US" sz="2400" dirty="0">
                <a:sym typeface="Symbol"/>
              </a:rPr>
              <a:t>  …  2  1</a:t>
            </a:r>
            <a:r>
              <a:rPr lang="en-US" sz="2400" dirty="0"/>
              <a:t>  </a:t>
            </a:r>
            <a:endParaRPr lang="en-SG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0428" y="1389581"/>
            <a:ext cx="2612572" cy="113877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Recurrence relation: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! = 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 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– 1)!</a:t>
            </a:r>
          </a:p>
          <a:p>
            <a:r>
              <a:rPr lang="en-US" sz="2400" dirty="0">
                <a:sym typeface="Symbol"/>
              </a:rPr>
              <a:t>0! = 1</a:t>
            </a:r>
            <a:endParaRPr lang="en-SG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4423" y="2129051"/>
            <a:ext cx="390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Doing it the recursive way?</a:t>
            </a:r>
            <a:endParaRPr lang="en-S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41248" y="2817351"/>
            <a:ext cx="440131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0511" y="3012424"/>
            <a:ext cx="3032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loop!</a:t>
            </a:r>
          </a:p>
          <a:p>
            <a:r>
              <a:rPr lang="en-US" sz="2400" dirty="0"/>
              <a:t>But calling itself (recursively)  brings out repetition.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43712" y="5091482"/>
            <a:ext cx="7909558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All the three versions work only for n &lt; 13, due to the range of values permissible for type int. This is the limitation of the data type, not a limitation of the problem-solving model.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865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2.1 Demo #1: Factorial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5826351" cy="806904"/>
          </a:xfrm>
        </p:spPr>
        <p:txBody>
          <a:bodyPr>
            <a:normAutofit lnSpcReduction="10000"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Trace factorial(3). For simplicity, we write f(3).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423" y="2155371"/>
            <a:ext cx="147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Winding: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163" y="2597831"/>
            <a:ext cx="3743551" cy="1430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f(3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): Since 3 ≠ 0, call 3 * f(2)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f(2)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2 ≠ 0, call 2 * f(1)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	f(1)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1 ≠ 0, call 1 * f(0)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		f(0)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0 == 0, 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0307" y="1144741"/>
            <a:ext cx="2522437" cy="1384995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n * f(n-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423" y="4125685"/>
            <a:ext cx="18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Unwinding: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164" y="4568827"/>
            <a:ext cx="3732666" cy="1430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		f(0)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1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	f(1)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1 * f(0) = 1 * 1 =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1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f(2)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Return 2 * f(1) = 2 * 1 =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2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f(3)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3 * f(2) = 3 * 2 =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0714" y="2699657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f(3)</a:t>
            </a:r>
            <a:endParaRPr lang="en-SG" sz="20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671457" y="3113314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464629" y="3396343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 *</a:t>
            </a:r>
            <a:endParaRPr lang="en-SG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0943" y="3396342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f(2)</a:t>
            </a:r>
            <a:endParaRPr lang="en-SG" sz="20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444343" y="3810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237515" y="4093029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2 *</a:t>
            </a:r>
            <a:endParaRPr lang="en-SG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683829" y="4093028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f(1)</a:t>
            </a:r>
            <a:endParaRPr lang="en-SG" sz="2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7271658" y="4506686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064830" y="4789715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 *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511144" y="4789714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f(0)</a:t>
            </a:r>
            <a:endParaRPr lang="en-SG" sz="20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7511143" y="4778829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338457" y="4789715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1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6694714" y="4082143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522028" y="4114800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1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>
            <a:off x="5943600" y="3385457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770914" y="3418114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2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H="1">
            <a:off x="5203371" y="2688771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030685" y="2721428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6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5680" y="2198913"/>
            <a:ext cx="16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Trace tree:</a:t>
            </a:r>
            <a:endParaRPr lang="en-SG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5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 animBg="1"/>
      <p:bldP spid="17" grpId="0"/>
      <p:bldP spid="18" grpId="0" build="p" animBg="1"/>
      <p:bldP spid="19" grpId="0" animBg="1"/>
      <p:bldP spid="21" grpId="0"/>
      <p:bldP spid="28" grpId="0" animBg="1"/>
      <p:bldP spid="30" grpId="0"/>
      <p:bldP spid="31" grpId="0" animBg="1"/>
      <p:bldP spid="33" grpId="0"/>
      <p:bldP spid="34" grpId="0" animBg="1"/>
      <p:bldP spid="36" grpId="0"/>
      <p:bldP spid="38" grpId="0"/>
      <p:bldP spid="40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2.2 Demo #2: Fibonacci </a:t>
            </a:r>
            <a:r>
              <a:rPr lang="en-GB" sz="3600">
                <a:solidFill>
                  <a:srgbClr val="0000FF"/>
                </a:solidFill>
              </a:rPr>
              <a:t>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pic>
        <p:nvPicPr>
          <p:cNvPr id="44" name="Picture 5" descr="FibonacciSunflow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925" y="479425"/>
            <a:ext cx="10128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Fibonacc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638" y="1431925"/>
            <a:ext cx="1036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7" descr="fibrab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7066" y="2432050"/>
            <a:ext cx="3599272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850900" y="5586413"/>
            <a:ext cx="78803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latin typeface="+mn-lt"/>
                <a:cs typeface="+mn-cs"/>
                <a:hlinkClick r:id="rId6"/>
              </a:rPr>
              <a:t>http://www.maths.surrey.ac.uk/hosted-sites/R.Knott/Fibonacci/fibnat.html</a:t>
            </a:r>
            <a:endParaRPr lang="en-US" kern="0" dirty="0">
              <a:latin typeface="+mn-lt"/>
              <a:cs typeface="+mn-cs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31800" y="4427310"/>
            <a:ext cx="47863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Fibonacci numbers are found in nature (sea-shells, sunflowers, etc)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31800" y="1384754"/>
            <a:ext cx="6959600" cy="1587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FF"/>
                </a:solidFill>
              </a:rPr>
              <a:t>Fibonacci series </a:t>
            </a:r>
            <a:r>
              <a:rPr lang="en-US" sz="2800" dirty="0"/>
              <a:t>models the rabbit population each time they mate: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	</a:t>
            </a:r>
            <a:r>
              <a:rPr lang="en-US" dirty="0"/>
              <a:t>1, 1, 2, 3, 5, 8, 13, 21, …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31800" y="3037114"/>
            <a:ext cx="5490029" cy="127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modern version is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0,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1, 2, 3, 5, 8, 13, 21,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064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2.2 Demo #2: </a:t>
            </a:r>
            <a:r>
              <a:rPr lang="en-GB" sz="3600">
                <a:solidFill>
                  <a:srgbClr val="0000FF"/>
                </a:solidFill>
              </a:rPr>
              <a:t>Fibonacci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pic>
        <p:nvPicPr>
          <p:cNvPr id="44" name="Picture 5" descr="FibonacciSunflow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925" y="479425"/>
            <a:ext cx="10128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Fibonacc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638" y="1431925"/>
            <a:ext cx="1036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31799" y="1393915"/>
            <a:ext cx="7462839" cy="19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Fibonacci numbers are found in nature (sea-shells, sunflowers, </a:t>
            </a:r>
            <a:r>
              <a:rPr lang="en-US" sz="2400" kern="0">
                <a:latin typeface="+mn-lt"/>
                <a:cs typeface="+mn-cs"/>
              </a:rPr>
              <a:t>etc)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>
                <a:hlinkClick r:id="rId5"/>
              </a:rPr>
              <a:t>http://www.maths.surrey.ac.uk/hosted-sites/R.Knott/Fibonacci/fibnat.html</a:t>
            </a:r>
            <a:endParaRPr lang="en-US" sz="2400" ker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27887"/>
          <a:stretch/>
        </p:blipFill>
        <p:spPr>
          <a:xfrm>
            <a:off x="6361430" y="2634615"/>
            <a:ext cx="2560320" cy="3295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39" y="3459478"/>
            <a:ext cx="1133475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77" y="3540440"/>
            <a:ext cx="752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45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2.2 Demo #2: </a:t>
            </a:r>
            <a:r>
              <a:rPr lang="en-GB" sz="3600">
                <a:solidFill>
                  <a:srgbClr val="0000FF"/>
                </a:solidFill>
              </a:rPr>
              <a:t>Fibonacci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7457" y="1295400"/>
            <a:ext cx="3537857" cy="40011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ym typeface="Symbol"/>
              </a:rPr>
              <a:t>0, 1, 1, 2, 3, 5, 8, 13, 21, …</a:t>
            </a:r>
            <a:r>
              <a:rPr lang="en-US" sz="2000" dirty="0"/>
              <a:t>  </a:t>
            </a:r>
            <a:endParaRPr lang="en-SG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9739" y="1857102"/>
            <a:ext cx="3833077" cy="4326064"/>
            <a:chOff x="409739" y="1857102"/>
            <a:chExt cx="3833077" cy="4326064"/>
          </a:xfrm>
        </p:grpSpPr>
        <p:sp>
          <p:nvSpPr>
            <p:cNvPr id="15" name="TextBox 14"/>
            <p:cNvSpPr txBox="1"/>
            <p:nvPr/>
          </p:nvSpPr>
          <p:spPr>
            <a:xfrm>
              <a:off x="409739" y="1857102"/>
              <a:ext cx="1854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Iterative code:</a:t>
              </a:r>
              <a:endParaRPr lang="en-SG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752" y="2212848"/>
              <a:ext cx="3560064" cy="39703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fib_iter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prev1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    prev2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(n &lt;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(; n&gt;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n--)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sum = prev1 + prev2;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prev2 = prev1;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prev1 =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4394" y="1857102"/>
            <a:ext cx="4802342" cy="2387071"/>
            <a:chOff x="4134394" y="1857102"/>
            <a:chExt cx="4802342" cy="2387071"/>
          </a:xfrm>
        </p:grpSpPr>
        <p:sp>
          <p:nvSpPr>
            <p:cNvPr id="18" name="TextBox 17"/>
            <p:cNvSpPr txBox="1"/>
            <p:nvPr/>
          </p:nvSpPr>
          <p:spPr>
            <a:xfrm>
              <a:off x="4134394" y="1857102"/>
              <a:ext cx="22054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Recursive code:</a:t>
              </a:r>
              <a:endParaRPr lang="en-SG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07408" y="2212848"/>
              <a:ext cx="4529328" cy="2031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fib(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(n &lt;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fib(n-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+ fib(n-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04229" y="4336143"/>
            <a:ext cx="2677886" cy="132343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Recurrence relation: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800000"/>
                </a:solidFill>
                <a:latin typeface="Calibri" pitchFamily="34" charset="0"/>
              </a:rPr>
              <a:t>f</a:t>
            </a:r>
            <a:r>
              <a:rPr lang="en-US" sz="2000" baseline="-25000" dirty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2000" dirty="0">
                <a:solidFill>
                  <a:srgbClr val="800000"/>
                </a:solidFill>
                <a:latin typeface="Calibri" pitchFamily="34" charset="0"/>
              </a:rPr>
              <a:t> = f</a:t>
            </a:r>
            <a:r>
              <a:rPr lang="en-US" sz="2000" baseline="-25000" dirty="0">
                <a:solidFill>
                  <a:srgbClr val="800000"/>
                </a:solidFill>
                <a:latin typeface="Calibri" pitchFamily="34" charset="0"/>
              </a:rPr>
              <a:t>n-1</a:t>
            </a:r>
            <a:r>
              <a:rPr lang="en-US" sz="2000" dirty="0">
                <a:solidFill>
                  <a:srgbClr val="800000"/>
                </a:solidFill>
                <a:latin typeface="Calibri" pitchFamily="34" charset="0"/>
              </a:rPr>
              <a:t> + f</a:t>
            </a:r>
            <a:r>
              <a:rPr lang="en-US" sz="2000" baseline="-25000" dirty="0">
                <a:solidFill>
                  <a:srgbClr val="800000"/>
                </a:solidFill>
                <a:latin typeface="Calibri" pitchFamily="34" charset="0"/>
              </a:rPr>
              <a:t>n-2  </a:t>
            </a:r>
            <a:r>
              <a:rPr lang="en-US" sz="2000" dirty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2000" dirty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≥ 2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0 </a:t>
            </a:r>
            <a:r>
              <a:rPr lang="en-US" sz="2000" dirty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= 0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1429" y="1415142"/>
            <a:ext cx="2242457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Unit17_Fibonacci.c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92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2.2 </a:t>
            </a:r>
            <a:r>
              <a:rPr lang="en-GB" sz="3600">
                <a:solidFill>
                  <a:srgbClr val="0000FF"/>
                </a:solidFill>
              </a:rPr>
              <a:t>Fibonacci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373189"/>
            <a:ext cx="7053943" cy="92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fib(n) makes 2 recursive calls: fib(n-1) and fib(n-2)</a:t>
            </a:r>
          </a:p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Trace tree </a:t>
            </a:r>
            <a:r>
              <a:rPr lang="en-US" sz="2000" dirty="0"/>
              <a:t>(or </a:t>
            </a:r>
            <a:r>
              <a:rPr lang="en-US" sz="2000" dirty="0">
                <a:solidFill>
                  <a:srgbClr val="0000FF"/>
                </a:solidFill>
              </a:rPr>
              <a:t>call tree</a:t>
            </a:r>
            <a:r>
              <a:rPr lang="en-US" sz="2000" dirty="0"/>
              <a:t>) for fib(5)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393210" y="2520190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fib(5)</a:t>
            </a: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3380887" y="2879341"/>
            <a:ext cx="1012848" cy="432949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26202" y="2866333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3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824207" y="2899254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2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50158" y="3709409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2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3757624" y="3787451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841732" y="4653878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854741" y="4577694"/>
            <a:ext cx="635363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H="1" flipV="1">
            <a:off x="1924643" y="4577693"/>
            <a:ext cx="635363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315485" y="4675649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936497" y="3776565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807059" y="3711267"/>
            <a:ext cx="838156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 flipV="1">
            <a:off x="3222133" y="3700382"/>
            <a:ext cx="838156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>
              <a:ln>
                <a:solidFill>
                  <a:srgbClr val="006600"/>
                </a:solidFill>
              </a:ln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V="1">
            <a:off x="5938355" y="3700381"/>
            <a:ext cx="711410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 flipV="1">
            <a:off x="7105044" y="3711267"/>
            <a:ext cx="711410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7543263" y="3787451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V="1">
            <a:off x="4883837" y="2056720"/>
            <a:ext cx="1859" cy="44038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4885696" y="2176432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5</a:t>
            </a: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 flipV="1">
            <a:off x="5314996" y="2897397"/>
            <a:ext cx="1012848" cy="432949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441889" y="548766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 flipV="1">
            <a:off x="1341507" y="548766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1568384" y="5552699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0</a:t>
            </a:r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404720" y="5563847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460436" y="3341494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fib(4)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6262799" y="3341495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fib(3)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1230150" y="419624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fib(3)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594084" y="421854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fib(2)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5887396" y="4203678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fib(2)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7403882" y="4203678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fib(1)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575980" y="512532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fib(2)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936358" y="512532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fib(1)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349250" y="601352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fib(1)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42368" y="601352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fib(0)</a:t>
            </a: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V="1">
            <a:off x="3444870" y="459203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 flipV="1">
            <a:off x="4344487" y="459203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4571364" y="4657069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0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3407701" y="4668217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188943" y="511789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fib(1)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4382061" y="511789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fib(0)</a:t>
            </a: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 flipV="1">
            <a:off x="5806145" y="4577168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 flipH="1" flipV="1">
            <a:off x="6716648" y="4577168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6943525" y="4642203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0</a:t>
            </a: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5768976" y="4653351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5593762" y="510302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fib(1)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786879" y="510302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fib(0)</a:t>
            </a: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 flipH="1">
            <a:off x="3489745" y="2933770"/>
            <a:ext cx="1012848" cy="432949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 flipH="1">
            <a:off x="1959460" y="3711267"/>
            <a:ext cx="838156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H="1">
            <a:off x="1007141" y="4588579"/>
            <a:ext cx="635363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1804899" y="4599466"/>
            <a:ext cx="635363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H="1">
            <a:off x="550747" y="550943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1265307" y="550943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3069733" y="3711267"/>
            <a:ext cx="838156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 flipH="1">
            <a:off x="6047212" y="3722153"/>
            <a:ext cx="711410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6" name="Line 27"/>
          <p:cNvSpPr>
            <a:spLocks noChangeShapeType="1"/>
          </p:cNvSpPr>
          <p:nvPr/>
        </p:nvSpPr>
        <p:spPr bwMode="auto">
          <a:xfrm>
            <a:off x="7017958" y="3733039"/>
            <a:ext cx="711410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flipH="1">
            <a:off x="3542842" y="461380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4268287" y="461380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flipH="1">
            <a:off x="5915002" y="4598940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>
            <a:off x="6607790" y="4588054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195253" y="2930054"/>
            <a:ext cx="1012848" cy="432949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82" name="Group 81"/>
          <p:cNvGrpSpPr/>
          <p:nvPr/>
        </p:nvGrpSpPr>
        <p:grpSpPr>
          <a:xfrm>
            <a:off x="7681220" y="1578429"/>
            <a:ext cx="1223294" cy="881743"/>
            <a:chOff x="7681220" y="1578429"/>
            <a:chExt cx="1223294" cy="881743"/>
          </a:xfrm>
        </p:grpSpPr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7681220" y="1594827"/>
              <a:ext cx="4094" cy="386373"/>
            </a:xfrm>
            <a:prstGeom prst="line">
              <a:avLst/>
            </a:prstGeom>
            <a:noFill/>
            <a:ln w="3175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28856" y="1578429"/>
              <a:ext cx="1001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Winding</a:t>
              </a:r>
              <a:endParaRPr lang="en-SG" sz="1600" dirty="0"/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H="1" flipV="1">
              <a:off x="7681220" y="2073799"/>
              <a:ext cx="4094" cy="386373"/>
            </a:xfrm>
            <a:prstGeom prst="line">
              <a:avLst/>
            </a:prstGeom>
            <a:noFill/>
            <a:ln w="31750" cap="sq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28856" y="2057401"/>
              <a:ext cx="117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Unwinding</a:t>
              </a:r>
              <a:endParaRPr lang="en-SG" sz="16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637493" y="155448"/>
            <a:ext cx="3288792" cy="1200329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13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Gist of Recursion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962" y="1304925"/>
            <a:ext cx="7513638" cy="55653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dirty="0"/>
              <a:t>Iteration </a:t>
            </a:r>
            <a:r>
              <a:rPr lang="en-US" sz="2400" dirty="0" err="1"/>
              <a:t>vs</a:t>
            </a:r>
            <a:r>
              <a:rPr lang="en-US" sz="2400" dirty="0"/>
              <a:t> Recursion: How to compute factorial(3)?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080" y="2939143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Iteration man</a:t>
            </a:r>
            <a:endParaRPr lang="en-SG" sz="2400" dirty="0">
              <a:solidFill>
                <a:srgbClr val="0000FF"/>
              </a:solidFill>
            </a:endParaRPr>
          </a:p>
        </p:txBody>
      </p:sp>
      <p:pic>
        <p:nvPicPr>
          <p:cNvPr id="11" name="Picture 10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910" y="1819165"/>
            <a:ext cx="420206" cy="10220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9166" y="1883228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Recursion man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8895" y="3461657"/>
            <a:ext cx="2334306" cy="2547257"/>
            <a:chOff x="408895" y="3461657"/>
            <a:chExt cx="2334306" cy="2547257"/>
          </a:xfrm>
        </p:grpSpPr>
        <p:pic>
          <p:nvPicPr>
            <p:cNvPr id="15" name="Picture 14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895" y="4512809"/>
              <a:ext cx="1496105" cy="1496105"/>
            </a:xfrm>
            <a:prstGeom prst="rect">
              <a:avLst/>
            </a:prstGeom>
          </p:spPr>
        </p:pic>
        <p:sp>
          <p:nvSpPr>
            <p:cNvPr id="16" name="Oval Callout 15"/>
            <p:cNvSpPr/>
            <p:nvPr/>
          </p:nvSpPr>
          <p:spPr bwMode="auto">
            <a:xfrm>
              <a:off x="533399" y="3461657"/>
              <a:ext cx="2209802" cy="990599"/>
            </a:xfrm>
            <a:prstGeom prst="wedgeEllipseCallout">
              <a:avLst/>
            </a:prstGeom>
            <a:solidFill>
              <a:srgbClr val="66FF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do f(3) all by</a:t>
              </a:r>
              <a:r>
                <a:rPr kumimoji="0" lang="en-US" sz="16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myself…return 6 to my boss.</a:t>
              </a:r>
              <a:endParaRPr kumimoji="0" lang="en-S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7314" y="50509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f(3)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7229" y="1992085"/>
            <a:ext cx="2427514" cy="2547258"/>
            <a:chOff x="3407229" y="1992085"/>
            <a:chExt cx="2427514" cy="2547258"/>
          </a:xfrm>
        </p:grpSpPr>
        <p:pic>
          <p:nvPicPr>
            <p:cNvPr id="19" name="Picture 18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5124" y="3043238"/>
              <a:ext cx="1496105" cy="1496105"/>
            </a:xfrm>
            <a:prstGeom prst="rect">
              <a:avLst/>
            </a:prstGeom>
          </p:spPr>
        </p:pic>
        <p:sp>
          <p:nvSpPr>
            <p:cNvPr id="20" name="Oval Callout 19"/>
            <p:cNvSpPr/>
            <p:nvPr/>
          </p:nvSpPr>
          <p:spPr bwMode="auto">
            <a:xfrm>
              <a:off x="3407229" y="1992085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f(2) for me. I’ll return 3 * your answer</a:t>
              </a:r>
              <a:r>
                <a:rPr kumimoji="0" lang="en-US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4428" y="36031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f(3)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59085" y="2764971"/>
            <a:ext cx="2427514" cy="2286001"/>
            <a:chOff x="4659085" y="2764971"/>
            <a:chExt cx="2427514" cy="2286001"/>
          </a:xfrm>
        </p:grpSpPr>
        <p:pic>
          <p:nvPicPr>
            <p:cNvPr id="23" name="Picture 22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8754" y="3892324"/>
              <a:ext cx="1158648" cy="1158648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 bwMode="auto">
            <a:xfrm>
              <a:off x="4659085" y="2764971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f(1) for me. I’ll return 2 * your answer</a:t>
              </a:r>
              <a:r>
                <a:rPr kumimoji="0" lang="en-US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74772" y="4321628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f(2)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00057" y="3516086"/>
            <a:ext cx="2427514" cy="2100942"/>
            <a:chOff x="5900057" y="3516086"/>
            <a:chExt cx="2427514" cy="2100942"/>
          </a:xfrm>
        </p:grpSpPr>
        <p:pic>
          <p:nvPicPr>
            <p:cNvPr id="27" name="Picture 26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726" y="4643439"/>
              <a:ext cx="973589" cy="973589"/>
            </a:xfrm>
            <a:prstGeom prst="rect">
              <a:avLst/>
            </a:prstGeom>
          </p:spPr>
        </p:pic>
        <p:sp>
          <p:nvSpPr>
            <p:cNvPr id="28" name="Oval Callout 27"/>
            <p:cNvSpPr/>
            <p:nvPr/>
          </p:nvSpPr>
          <p:spPr bwMode="auto">
            <a:xfrm>
              <a:off x="5900057" y="3516086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f(0) for me. I’ll return 1 * your answer</a:t>
              </a:r>
              <a:r>
                <a:rPr kumimoji="0" lang="en-US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8657" y="4996543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f(1)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2428" y="4354285"/>
            <a:ext cx="2013858" cy="1774372"/>
            <a:chOff x="6901542" y="4408714"/>
            <a:chExt cx="2013858" cy="1774372"/>
          </a:xfrm>
        </p:grpSpPr>
        <p:pic>
          <p:nvPicPr>
            <p:cNvPr id="31" name="Picture 30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298" y="5394554"/>
              <a:ext cx="788532" cy="788532"/>
            </a:xfrm>
            <a:prstGeom prst="rect">
              <a:avLst/>
            </a:prstGeom>
          </p:spPr>
        </p:pic>
        <p:sp>
          <p:nvSpPr>
            <p:cNvPr id="32" name="Oval Callout 31"/>
            <p:cNvSpPr/>
            <p:nvPr/>
          </p:nvSpPr>
          <p:spPr bwMode="auto">
            <a:xfrm>
              <a:off x="6901542" y="4408714"/>
              <a:ext cx="2013858" cy="827314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will do f(0) all by myself, and return 1 to my</a:t>
              </a:r>
              <a:r>
                <a:rPr kumimoji="0" lang="en-US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boss.</a:t>
              </a:r>
              <a:endParaRPr kumimoji="0" lang="en-S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41028" y="5649686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f(0)</a:t>
              </a:r>
              <a:endParaRPr lang="en-SG" sz="14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251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17: Recursion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21418516"/>
      </p:ext>
    </p:extLst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Gist of Recursion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494030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Problems that lend themselves to a recursive solution have the following characteristics: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or more </a:t>
            </a:r>
            <a:r>
              <a:rPr lang="en-US" sz="2000" dirty="0">
                <a:solidFill>
                  <a:srgbClr val="0000FF"/>
                </a:solidFill>
              </a:rPr>
              <a:t>simple cases </a:t>
            </a:r>
            <a:r>
              <a:rPr lang="en-US" sz="2000" dirty="0"/>
              <a:t>(also called </a:t>
            </a:r>
            <a:r>
              <a:rPr lang="en-US" sz="2000" dirty="0">
                <a:solidFill>
                  <a:srgbClr val="0000FF"/>
                </a:solidFill>
              </a:rPr>
              <a:t>base cases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00FF"/>
                </a:solidFill>
              </a:rPr>
              <a:t>anchor cases</a:t>
            </a:r>
            <a:r>
              <a:rPr lang="en-US" sz="2000" dirty="0"/>
              <a:t>) of the problem have a straightforward, non-recursive solution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other cases can be redefined in terms of problems that are smaller, i.e. closer to the simple cases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By applying this redefinition process every time the recursive function is called, eventually the problem is reduced entirely to simple cases, which are relatively easy to solve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solutions of the smaller problems are combined to obtain the solution of the original problem </a:t>
            </a:r>
          </a:p>
        </p:txBody>
      </p:sp>
    </p:spTree>
    <p:extLst>
      <p:ext uri="{BB962C8B-B14F-4D97-AF65-F5344CB8AC3E}">
        <p14:creationId xmlns:p14="http://schemas.microsoft.com/office/powerpoint/2010/main" val="3757447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Gist of Recursion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453773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write a recursive function: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Identify the </a:t>
            </a:r>
            <a:r>
              <a:rPr lang="en-US" sz="2400" dirty="0">
                <a:solidFill>
                  <a:srgbClr val="C00000"/>
                </a:solidFill>
              </a:rPr>
              <a:t>base case(s) </a:t>
            </a:r>
            <a:r>
              <a:rPr lang="en-US" sz="2400" dirty="0"/>
              <a:t>of the relation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Identify the </a:t>
            </a:r>
            <a:r>
              <a:rPr lang="en-US" sz="2400" dirty="0">
                <a:solidFill>
                  <a:srgbClr val="0000FF"/>
                </a:solidFill>
              </a:rPr>
              <a:t>recurrence relation (recursive case)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7591" y="2833333"/>
            <a:ext cx="4013780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3351" y="2833333"/>
            <a:ext cx="4116106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03086" y="3367315"/>
            <a:ext cx="1204685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50543" y="3367315"/>
            <a:ext cx="1193800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48542" y="4310742"/>
            <a:ext cx="2253343" cy="304801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28658" y="4321628"/>
            <a:ext cx="2347686" cy="293915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11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Gist of Recursion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57776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Always check for base case(s) first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if you omit base case(s)?</a:t>
            </a:r>
          </a:p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Do not write redundant base cases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82220" y="2872522"/>
            <a:ext cx="4068209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5999" y="3656150"/>
            <a:ext cx="3897086" cy="1447800"/>
            <a:chOff x="2351314" y="3640183"/>
            <a:chExt cx="3897086" cy="1447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351314" y="3640183"/>
              <a:ext cx="2438400" cy="1447800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55028" y="4075611"/>
              <a:ext cx="1393372" cy="37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redundant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350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Gist of Recursion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4"/>
            <a:ext cx="8229600" cy="4801407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a function is called, an </a:t>
            </a:r>
            <a:r>
              <a:rPr lang="en-US" dirty="0">
                <a:solidFill>
                  <a:srgbClr val="0000FF"/>
                </a:solidFill>
              </a:rPr>
              <a:t>activation record </a:t>
            </a:r>
            <a:r>
              <a:rPr lang="en-US" dirty="0"/>
              <a:t>(or frame) is created by the system.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activation record stores the local parameters and variables of the function and its return address.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records reside in the memory called </a:t>
            </a:r>
            <a:r>
              <a:rPr lang="en-US" dirty="0">
                <a:solidFill>
                  <a:srgbClr val="0000FF"/>
                </a:solidFill>
              </a:rPr>
              <a:t>stack</a:t>
            </a:r>
            <a:r>
              <a:rPr lang="en-US" dirty="0"/>
              <a:t>.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Stack is also known as </a:t>
            </a:r>
            <a:r>
              <a:rPr lang="en-US" dirty="0">
                <a:solidFill>
                  <a:srgbClr val="0000FF"/>
                </a:solidFill>
              </a:rPr>
              <a:t>LIFO</a:t>
            </a:r>
            <a:r>
              <a:rPr lang="en-US" dirty="0"/>
              <a:t> (last-in-first-out) structure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recursive function can potentially create many activation records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Winding</a:t>
            </a:r>
            <a:r>
              <a:rPr lang="en-US" dirty="0"/>
              <a:t>: each recursive call creates a separate record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Unwinding</a:t>
            </a:r>
            <a:r>
              <a:rPr lang="en-US" dirty="0"/>
              <a:t>: each return to the caller erases its associated record</a:t>
            </a:r>
          </a:p>
        </p:txBody>
      </p:sp>
    </p:spTree>
    <p:extLst>
      <p:ext uri="{BB962C8B-B14F-4D97-AF65-F5344CB8AC3E}">
        <p14:creationId xmlns:p14="http://schemas.microsoft.com/office/powerpoint/2010/main" val="39500426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Gist of Recursion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4963" y="1384663"/>
            <a:ext cx="8229600" cy="70539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factorial(3)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1" y="243404"/>
            <a:ext cx="2939142" cy="954107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n * f(n-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3509" y="3130731"/>
            <a:ext cx="1058091" cy="600893"/>
            <a:chOff x="1371600" y="5238206"/>
            <a:chExt cx="1058091" cy="60089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71600" y="5303521"/>
              <a:ext cx="1058091" cy="535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  <a:endParaRPr lang="en-SG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endParaRPr lang="en-SG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46069" y="2595154"/>
            <a:ext cx="1058091" cy="1136470"/>
            <a:chOff x="1746069" y="2595154"/>
            <a:chExt cx="1058091" cy="1136470"/>
          </a:xfrm>
        </p:grpSpPr>
        <p:grpSp>
          <p:nvGrpSpPr>
            <p:cNvPr id="16" name="Group 15"/>
            <p:cNvGrpSpPr/>
            <p:nvPr/>
          </p:nvGrpSpPr>
          <p:grpSpPr>
            <a:xfrm>
              <a:off x="1746069" y="3130731"/>
              <a:ext cx="1058091" cy="600893"/>
              <a:chOff x="1371600" y="5238206"/>
              <a:chExt cx="1058091" cy="600893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  <a:endParaRPr lang="en-SG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46069" y="2595154"/>
              <a:ext cx="1058091" cy="600893"/>
              <a:chOff x="1371600" y="5238206"/>
              <a:chExt cx="1058091" cy="60089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  <a:endParaRPr lang="en-SG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96195" y="2068285"/>
            <a:ext cx="1058091" cy="1663339"/>
            <a:chOff x="3296195" y="2068285"/>
            <a:chExt cx="1058091" cy="1663339"/>
          </a:xfrm>
        </p:grpSpPr>
        <p:grpSp>
          <p:nvGrpSpPr>
            <p:cNvPr id="25" name="Group 24"/>
            <p:cNvGrpSpPr/>
            <p:nvPr/>
          </p:nvGrpSpPr>
          <p:grpSpPr>
            <a:xfrm>
              <a:off x="3296195" y="3130731"/>
              <a:ext cx="1058091" cy="600893"/>
              <a:chOff x="1371600" y="5238206"/>
              <a:chExt cx="1058091" cy="600893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  <a:endParaRPr lang="en-SG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96195" y="2595154"/>
              <a:ext cx="1058091" cy="600893"/>
              <a:chOff x="1371600" y="5238206"/>
              <a:chExt cx="1058091" cy="60089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  <a:endParaRPr lang="en-SG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6195" y="2068285"/>
              <a:ext cx="1058091" cy="600893"/>
              <a:chOff x="1371600" y="5238206"/>
              <a:chExt cx="1058091" cy="600893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833258" y="1523999"/>
            <a:ext cx="1058091" cy="2207625"/>
            <a:chOff x="4833258" y="1523999"/>
            <a:chExt cx="1058091" cy="2207625"/>
          </a:xfrm>
        </p:grpSpPr>
        <p:grpSp>
          <p:nvGrpSpPr>
            <p:cNvPr id="39" name="Group 38"/>
            <p:cNvGrpSpPr/>
            <p:nvPr/>
          </p:nvGrpSpPr>
          <p:grpSpPr>
            <a:xfrm>
              <a:off x="4833258" y="3130731"/>
              <a:ext cx="1058091" cy="600893"/>
              <a:chOff x="1371600" y="5238206"/>
              <a:chExt cx="1058091" cy="600893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  <a:endParaRPr lang="en-SG" sz="16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833258" y="2595154"/>
              <a:ext cx="1058091" cy="600893"/>
              <a:chOff x="1371600" y="5238206"/>
              <a:chExt cx="1058091" cy="600893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  <a:endParaRPr lang="en-SG" sz="1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33258" y="2068285"/>
              <a:ext cx="1058091" cy="600893"/>
              <a:chOff x="1371600" y="5238206"/>
              <a:chExt cx="1058091" cy="600893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833258" y="1523999"/>
              <a:ext cx="1058091" cy="600893"/>
              <a:chOff x="1371600" y="5238206"/>
              <a:chExt cx="1058091" cy="600893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420072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f(3)</a:t>
            </a:r>
            <a:endParaRPr lang="en-SG" sz="2400" dirty="0"/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1203845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748129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f(2)</a:t>
            </a:r>
            <a:endParaRPr lang="en-SG" sz="24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610279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154563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f(1)</a:t>
            </a:r>
            <a:endParaRPr lang="en-SG" sz="24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877376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421660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f(0)</a:t>
            </a:r>
            <a:endParaRPr lang="en-SG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5891348" y="1881052"/>
            <a:ext cx="627018" cy="496388"/>
            <a:chOff x="5891348" y="1881052"/>
            <a:chExt cx="627018" cy="496388"/>
          </a:xfrm>
        </p:grpSpPr>
        <p:grpSp>
          <p:nvGrpSpPr>
            <p:cNvPr id="63" name="Group 62"/>
            <p:cNvGrpSpPr/>
            <p:nvPr/>
          </p:nvGrpSpPr>
          <p:grpSpPr>
            <a:xfrm>
              <a:off x="5891348" y="1881052"/>
              <a:ext cx="339635" cy="496388"/>
              <a:chOff x="6087291" y="1867989"/>
              <a:chExt cx="339635" cy="496388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7" name="Straight Arrow Connector 66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6178729" y="1983377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</a:t>
              </a:r>
              <a:endParaRPr lang="en-SG" sz="16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96892" y="2068285"/>
            <a:ext cx="1058091" cy="1663339"/>
            <a:chOff x="6696892" y="2068285"/>
            <a:chExt cx="1058091" cy="1663339"/>
          </a:xfrm>
        </p:grpSpPr>
        <p:grpSp>
          <p:nvGrpSpPr>
            <p:cNvPr id="69" name="Group 68"/>
            <p:cNvGrpSpPr/>
            <p:nvPr/>
          </p:nvGrpSpPr>
          <p:grpSpPr>
            <a:xfrm>
              <a:off x="6696892" y="3130731"/>
              <a:ext cx="1058091" cy="600893"/>
              <a:chOff x="1371600" y="5238206"/>
              <a:chExt cx="1058091" cy="600893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96892" y="2595154"/>
              <a:ext cx="1058091" cy="600893"/>
              <a:chOff x="1371600" y="5238206"/>
              <a:chExt cx="1058091" cy="600893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696892" y="2068285"/>
              <a:ext cx="1058091" cy="600893"/>
              <a:chOff x="1371600" y="5238206"/>
              <a:chExt cx="1058091" cy="600893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7754982" y="2412275"/>
            <a:ext cx="627018" cy="496388"/>
            <a:chOff x="7754982" y="2412275"/>
            <a:chExt cx="627018" cy="496388"/>
          </a:xfrm>
        </p:grpSpPr>
        <p:grpSp>
          <p:nvGrpSpPr>
            <p:cNvPr id="82" name="Group 81"/>
            <p:cNvGrpSpPr/>
            <p:nvPr/>
          </p:nvGrpSpPr>
          <p:grpSpPr>
            <a:xfrm>
              <a:off x="7754982" y="2412275"/>
              <a:ext cx="339635" cy="496388"/>
              <a:chOff x="6087291" y="1867989"/>
              <a:chExt cx="339635" cy="496388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8042363" y="2514600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</a:t>
              </a:r>
              <a:endParaRPr lang="en-SG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696892" y="4484913"/>
            <a:ext cx="1058091" cy="1136470"/>
            <a:chOff x="6696892" y="4484913"/>
            <a:chExt cx="1058091" cy="1136470"/>
          </a:xfrm>
        </p:grpSpPr>
        <p:grpSp>
          <p:nvGrpSpPr>
            <p:cNvPr id="88" name="Group 87"/>
            <p:cNvGrpSpPr/>
            <p:nvPr/>
          </p:nvGrpSpPr>
          <p:grpSpPr>
            <a:xfrm>
              <a:off x="6696892" y="5020490"/>
              <a:ext cx="1058091" cy="600893"/>
              <a:chOff x="1371600" y="5238206"/>
              <a:chExt cx="1058091" cy="600893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  <a:endParaRPr lang="en-SG" sz="16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96892" y="4484913"/>
              <a:ext cx="1058091" cy="600893"/>
              <a:chOff x="1371600" y="5238206"/>
              <a:chExt cx="1058091" cy="60089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  <a:endParaRPr lang="en-SG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7754982" y="4811486"/>
            <a:ext cx="648789" cy="496388"/>
            <a:chOff x="7754982" y="4811486"/>
            <a:chExt cx="648789" cy="496388"/>
          </a:xfrm>
        </p:grpSpPr>
        <p:grpSp>
          <p:nvGrpSpPr>
            <p:cNvPr id="97" name="Group 96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99" name="Straight Connector 98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Arrow Connector 100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98" name="TextBox 97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  <a:endParaRPr lang="en-SG" sz="1600" dirty="0"/>
            </a:p>
          </p:txBody>
        </p:sp>
      </p:grpSp>
      <p:cxnSp>
        <p:nvCxnSpPr>
          <p:cNvPr id="102" name="Straight Arrow Connector 101"/>
          <p:cNvCxnSpPr/>
          <p:nvPr/>
        </p:nvCxnSpPr>
        <p:spPr bwMode="auto">
          <a:xfrm flipH="1">
            <a:off x="3846896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flipH="1">
            <a:off x="2588507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H="1">
            <a:off x="1190782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5" name="Group 104"/>
          <p:cNvGrpSpPr/>
          <p:nvPr/>
        </p:nvGrpSpPr>
        <p:grpSpPr>
          <a:xfrm>
            <a:off x="4833258" y="5020490"/>
            <a:ext cx="1058091" cy="600893"/>
            <a:chOff x="1371600" y="5238206"/>
            <a:chExt cx="1058091" cy="600893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1371600" y="5303521"/>
              <a:ext cx="1058091" cy="535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  <a:endParaRPr lang="en-SG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</a:t>
              </a:r>
              <a:endParaRPr lang="en-SG" sz="16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891348" y="5368834"/>
            <a:ext cx="648789" cy="496388"/>
            <a:chOff x="7754982" y="4811486"/>
            <a:chExt cx="648789" cy="496388"/>
          </a:xfrm>
        </p:grpSpPr>
        <p:grpSp>
          <p:nvGrpSpPr>
            <p:cNvPr id="110" name="Group 190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620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 Thinking Recursively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5952910" cy="32140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It is apparent that to do recursion you need to think “recursively”: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Breaking a problem into simpler problems that have identical form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Is there only one way of breaking a problem into simpler problems?</a:t>
            </a:r>
          </a:p>
        </p:txBody>
      </p:sp>
      <p:pic>
        <p:nvPicPr>
          <p:cNvPr id="9" name="Picture 8" descr="thinking_recursively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2151" y="531222"/>
            <a:ext cx="1905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9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4.1 Think: Sum of Squares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pic>
        <p:nvPicPr>
          <p:cNvPr id="10" name="Picture 9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0893" y="4248856"/>
            <a:ext cx="795908" cy="1935773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49829"/>
            <a:ext cx="8229600" cy="529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2 positive integers </a:t>
            </a:r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y</a:t>
            </a:r>
            <a:r>
              <a:rPr lang="en-US" sz="2800" dirty="0"/>
              <a:t>, where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</a:t>
            </a:r>
            <a:r>
              <a:rPr lang="en-US" sz="2800" dirty="0"/>
              <a:t> </a:t>
            </a:r>
            <a:r>
              <a:rPr lang="en-US" sz="2800" i="1" dirty="0"/>
              <a:t>y</a:t>
            </a:r>
            <a:r>
              <a:rPr lang="en-US" sz="2800" dirty="0"/>
              <a:t>, compute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sumSq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i="1" dirty="0" err="1">
                <a:solidFill>
                  <a:srgbClr val="0000FF"/>
                </a:solidFill>
              </a:rPr>
              <a:t>x</a:t>
            </a:r>
            <a:r>
              <a:rPr lang="en-US" sz="2400" dirty="0" err="1">
                <a:solidFill>
                  <a:srgbClr val="0000FF"/>
                </a:solidFill>
              </a:rPr>
              <a:t>,</a:t>
            </a:r>
            <a:r>
              <a:rPr lang="en-US" sz="2400" i="1" dirty="0" err="1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) =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+ (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+1)</a:t>
            </a:r>
            <a:r>
              <a:rPr lang="en-US" sz="2400" baseline="30000" dirty="0">
                <a:solidFill>
                  <a:srgbClr val="0000FF"/>
                </a:solidFill>
              </a:rPr>
              <a:t> 2</a:t>
            </a:r>
            <a:r>
              <a:rPr lang="en-US" sz="2400" dirty="0">
                <a:solidFill>
                  <a:srgbClr val="0000FF"/>
                </a:solidFill>
              </a:rPr>
              <a:t> + … + (</a:t>
            </a:r>
            <a:r>
              <a:rPr lang="en-US" sz="2400" i="1" dirty="0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-1)</a:t>
            </a:r>
            <a:r>
              <a:rPr lang="en-US" sz="2400" baseline="30000" dirty="0">
                <a:solidFill>
                  <a:srgbClr val="0000FF"/>
                </a:solidFill>
              </a:rPr>
              <a:t> 2</a:t>
            </a:r>
            <a:r>
              <a:rPr lang="en-US" sz="2400" dirty="0">
                <a:solidFill>
                  <a:srgbClr val="0000FF"/>
                </a:solidFill>
              </a:rPr>
              <a:t> + </a:t>
            </a:r>
            <a:r>
              <a:rPr lang="en-US" sz="2400" i="1" dirty="0">
                <a:solidFill>
                  <a:srgbClr val="0000FF"/>
                </a:solidFill>
              </a:rPr>
              <a:t>y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2800" dirty="0"/>
              <a:t>For example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/>
              <a:t>		</a:t>
            </a:r>
            <a:r>
              <a:rPr lang="en-US" sz="2400" dirty="0" err="1"/>
              <a:t>sumSq</a:t>
            </a:r>
            <a:r>
              <a:rPr lang="en-US" sz="2400" dirty="0"/>
              <a:t>(5,10) = 5</a:t>
            </a:r>
            <a:r>
              <a:rPr lang="en-US" sz="2400" baseline="30000" dirty="0"/>
              <a:t>2</a:t>
            </a:r>
            <a:r>
              <a:rPr lang="en-US" sz="2400" dirty="0"/>
              <a:t> + 6</a:t>
            </a:r>
            <a:r>
              <a:rPr lang="en-US" sz="2400" baseline="30000" dirty="0"/>
              <a:t>2</a:t>
            </a:r>
            <a:r>
              <a:rPr lang="en-US" sz="2400" dirty="0"/>
              <a:t> + 7</a:t>
            </a:r>
            <a:r>
              <a:rPr lang="en-US" sz="2400" baseline="30000" dirty="0"/>
              <a:t>2</a:t>
            </a:r>
            <a:r>
              <a:rPr lang="en-US" sz="2400" dirty="0"/>
              <a:t> + 8</a:t>
            </a:r>
            <a:r>
              <a:rPr lang="en-US" sz="2400" baseline="30000" dirty="0"/>
              <a:t>2</a:t>
            </a:r>
            <a:r>
              <a:rPr lang="en-US" sz="2400" dirty="0"/>
              <a:t> + 9</a:t>
            </a:r>
            <a:r>
              <a:rPr lang="en-US" sz="2400" baseline="30000" dirty="0"/>
              <a:t>2</a:t>
            </a:r>
            <a:r>
              <a:rPr lang="en-US" sz="2400" dirty="0"/>
              <a:t> + 10</a:t>
            </a:r>
            <a:r>
              <a:rPr lang="en-US" sz="2400" baseline="30000" dirty="0"/>
              <a:t>2</a:t>
            </a:r>
            <a:r>
              <a:rPr lang="en-US" sz="2400" dirty="0"/>
              <a:t> = 355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do you break this problem into smaller problems?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ways can it be done?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are going to show </a:t>
            </a:r>
            <a:r>
              <a:rPr lang="en-US" sz="2800"/>
              <a:t>3 versions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See </a:t>
            </a:r>
            <a:r>
              <a:rPr lang="en-US" sz="2800">
                <a:solidFill>
                  <a:srgbClr val="0000FF"/>
                </a:solidFill>
              </a:rPr>
              <a:t>Unit17_SumSquares.c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71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4.1 Think: Sum of Squares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Version 1: </a:t>
            </a:r>
            <a:r>
              <a:rPr lang="en-US" dirty="0">
                <a:solidFill>
                  <a:srgbClr val="0000FF"/>
                </a:solidFill>
              </a:rPr>
              <a:t>‘going up’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9055" y="1947004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sumSq1(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(x == y)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* x + sumSq1(x+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3612987"/>
            <a:ext cx="8229600" cy="5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2: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‘going down’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9055" y="4123076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sumSq2(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(x == y)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 * y;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 * y + sumSq2(x, y-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41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4.1 Think: Sum of Squares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Version 3: </a:t>
            </a:r>
            <a:r>
              <a:rPr lang="en-US" dirty="0">
                <a:solidFill>
                  <a:srgbClr val="0000FF"/>
                </a:solidFill>
              </a:rPr>
              <a:t>‘combining two half-solutions’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4282" y="1947004"/>
            <a:ext cx="7465101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sumSq3(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mid;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middle value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(x == y)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mid = (x + y)/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sumSq3(x, mid) + sumSq3(mid+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44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4.1 Think: Sum of Squares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Trace trees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6400" y="21336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sumSq1(5,10)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0" y="2819400"/>
            <a:ext cx="20574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sumSq1(6,10)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76400" y="35052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sumSq1(7,10)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3622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sumSq1(8,10)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676400" y="48768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sumSq1(9,10)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362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676400" y="5562600"/>
            <a:ext cx="22098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sumSq1(10,10)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23622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133600" y="6248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362200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514600" y="52578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752600" y="52578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371600" y="52578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81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514600" y="45720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181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752600" y="45720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371600" y="45720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64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2514600" y="38862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245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752600" y="38862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371600" y="38862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49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514600" y="3200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294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752600" y="32004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371600" y="32004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36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514600" y="2514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330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1752600" y="25146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371600" y="25146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25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981200" y="1752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355</a:t>
            </a:r>
          </a:p>
        </p:txBody>
      </p: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5181600" y="1752600"/>
            <a:ext cx="2514600" cy="4826000"/>
            <a:chOff x="3264" y="1104"/>
            <a:chExt cx="1584" cy="3040"/>
          </a:xfrm>
        </p:grpSpPr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3456" y="1344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sumSq2(5,10)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456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sumSq2(5,9)</a:t>
              </a: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888" y="158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456" y="2208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sumSq2(5,8)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3888" y="20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3456" y="2640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sumSq2(5,7)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888" y="24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3456" y="3072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sumSq2(5,6)</a:t>
              </a: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888" y="288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456" y="3504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sumSq2(5,5)</a:t>
              </a: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3888" y="331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3888" y="369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3984" y="331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3504" y="3312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3264" y="3312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398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3504" y="2880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3984" y="244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3504" y="2448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264" y="2448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3984" y="201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174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3264" y="2016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984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255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3264" y="1584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8" y="110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</p:grpSp>
      <p:sp>
        <p:nvSpPr>
          <p:cNvPr id="70" name="Line 63"/>
          <p:cNvSpPr>
            <a:spLocks noChangeShapeType="1"/>
          </p:cNvSpPr>
          <p:nvPr/>
        </p:nvSpPr>
        <p:spPr bwMode="auto">
          <a:xfrm>
            <a:off x="4572000" y="1524000"/>
            <a:ext cx="0" cy="50292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63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utoUpdateAnimBg="0"/>
      <p:bldP spid="13" grpId="0" animBg="1"/>
      <p:bldP spid="14" grpId="0" autoUpdateAnimBg="0"/>
      <p:bldP spid="15" grpId="0" animBg="1"/>
      <p:bldP spid="16" grpId="0" autoUpdateAnimBg="0"/>
      <p:bldP spid="17" grpId="0" animBg="1"/>
      <p:bldP spid="18" grpId="0" autoUpdateAnimBg="0"/>
      <p:bldP spid="19" grpId="0" animBg="1"/>
      <p:bldP spid="20" grpId="0" autoUpdateAnimBg="0"/>
      <p:bldP spid="21" grpId="0" animBg="1"/>
      <p:bldP spid="22" grpId="0" animBg="1" autoUpdateAnimBg="0"/>
      <p:bldP spid="23" grpId="0" animBg="1"/>
      <p:bldP spid="24" grpId="0" animBg="1" autoUpdateAnimBg="0"/>
      <p:bldP spid="25" grpId="0" autoUpdateAnimBg="0"/>
      <p:bldP spid="26" grpId="0" animBg="1" autoUpdateAnimBg="0"/>
      <p:bldP spid="27" grpId="0" animBg="1" autoUpdateAnimBg="0"/>
      <p:bldP spid="28" grpId="0" autoUpdateAnimBg="0"/>
      <p:bldP spid="29" grpId="0" animBg="1" autoUpdateAnimBg="0"/>
      <p:bldP spid="30" grpId="0" animBg="1" autoUpdateAnimBg="0"/>
      <p:bldP spid="31" grpId="0" autoUpdateAnimBg="0"/>
      <p:bldP spid="32" grpId="0" animBg="1" autoUpdateAnimBg="0"/>
      <p:bldP spid="33" grpId="0" animBg="1" autoUpdateAnimBg="0"/>
      <p:bldP spid="34" grpId="0" autoUpdateAnimBg="0"/>
      <p:bldP spid="35" grpId="0" animBg="1" autoUpdateAnimBg="0"/>
      <p:bldP spid="36" grpId="0" animBg="1" autoUpdateAnimBg="0"/>
      <p:bldP spid="37" grpId="0" autoUpdateAnimBg="0"/>
      <p:bldP spid="38" grpId="0" animBg="1" autoUpdateAnimBg="0"/>
      <p:bldP spid="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364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4.1 Think: Sum of Squares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Trace tree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327025" y="1752600"/>
            <a:ext cx="8347075" cy="4292600"/>
            <a:chOff x="110" y="1056"/>
            <a:chExt cx="5258" cy="2704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256" y="1248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sumSq3(5,10)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5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sumSq3(8,10)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>
              <a:off x="201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422" y="2400"/>
              <a:ext cx="922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sumSq3(5,6)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48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8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245</a:t>
              </a: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2784" y="105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11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sumSq3(5,7)</a:t>
              </a: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>
              <a:off x="297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1706" y="2400"/>
              <a:ext cx="934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sumSq3(7,7)</a:t>
              </a: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2940" y="2400"/>
              <a:ext cx="948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sumSq3(8,9)</a:t>
              </a:r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4272" y="2400"/>
              <a:ext cx="109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sumSq3(10,10)</a:t>
              </a:r>
            </a:p>
          </p:txBody>
        </p:sp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H="1">
              <a:off x="96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Line 18"/>
            <p:cNvSpPr>
              <a:spLocks noChangeShapeType="1"/>
            </p:cNvSpPr>
            <p:nvPr/>
          </p:nvSpPr>
          <p:spPr bwMode="auto">
            <a:xfrm>
              <a:off x="168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 flipH="1">
              <a:off x="340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412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110" y="3072"/>
              <a:ext cx="94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sumSq3(5,5)</a:t>
              </a:r>
            </a:p>
          </p:txBody>
        </p:sp>
        <p:sp>
          <p:nvSpPr>
            <p:cNvPr id="89" name="Text Box 22"/>
            <p:cNvSpPr txBox="1">
              <a:spLocks noChangeArrowheads="1"/>
            </p:cNvSpPr>
            <p:nvPr/>
          </p:nvSpPr>
          <p:spPr bwMode="auto">
            <a:xfrm>
              <a:off x="1152" y="3072"/>
              <a:ext cx="957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sumSq3(6,6)</a:t>
              </a:r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 flipH="1">
              <a:off x="480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100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Line 25"/>
            <p:cNvSpPr>
              <a:spLocks noChangeShapeType="1"/>
            </p:cNvSpPr>
            <p:nvPr/>
          </p:nvSpPr>
          <p:spPr bwMode="auto">
            <a:xfrm>
              <a:off x="2160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62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>
              <a:off x="158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Text Box 28"/>
            <p:cNvSpPr txBox="1">
              <a:spLocks noChangeArrowheads="1"/>
            </p:cNvSpPr>
            <p:nvPr/>
          </p:nvSpPr>
          <p:spPr bwMode="auto">
            <a:xfrm>
              <a:off x="144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14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97" name="Text Box 30"/>
            <p:cNvSpPr txBox="1">
              <a:spLocks noChangeArrowheads="1"/>
            </p:cNvSpPr>
            <p:nvPr/>
          </p:nvSpPr>
          <p:spPr bwMode="auto">
            <a:xfrm>
              <a:off x="1488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8" name="Text Box 31"/>
            <p:cNvSpPr txBox="1">
              <a:spLocks noChangeArrowheads="1"/>
            </p:cNvSpPr>
            <p:nvPr/>
          </p:nvSpPr>
          <p:spPr bwMode="auto">
            <a:xfrm>
              <a:off x="62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99" name="Text Box 32"/>
            <p:cNvSpPr txBox="1">
              <a:spLocks noChangeArrowheads="1"/>
            </p:cNvSpPr>
            <p:nvPr/>
          </p:nvSpPr>
          <p:spPr bwMode="auto">
            <a:xfrm>
              <a:off x="201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0" name="Text Box 33"/>
            <p:cNvSpPr txBox="1">
              <a:spLocks noChangeArrowheads="1"/>
            </p:cNvSpPr>
            <p:nvPr/>
          </p:nvSpPr>
          <p:spPr bwMode="auto">
            <a:xfrm>
              <a:off x="230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1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102" name="Text Box 35"/>
            <p:cNvSpPr txBox="1">
              <a:spLocks noChangeArrowheads="1"/>
            </p:cNvSpPr>
            <p:nvPr/>
          </p:nvSpPr>
          <p:spPr bwMode="auto">
            <a:xfrm>
              <a:off x="292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03" name="Text Box 36"/>
            <p:cNvSpPr txBox="1">
              <a:spLocks noChangeArrowheads="1"/>
            </p:cNvSpPr>
            <p:nvPr/>
          </p:nvSpPr>
          <p:spPr bwMode="auto">
            <a:xfrm>
              <a:off x="2570" y="3072"/>
              <a:ext cx="934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sumSq3(8,8)</a:t>
              </a:r>
            </a:p>
          </p:txBody>
        </p:sp>
        <p:sp>
          <p:nvSpPr>
            <p:cNvPr id="104" name="Text Box 37"/>
            <p:cNvSpPr txBox="1">
              <a:spLocks noChangeArrowheads="1"/>
            </p:cNvSpPr>
            <p:nvPr/>
          </p:nvSpPr>
          <p:spPr bwMode="auto">
            <a:xfrm>
              <a:off x="3600" y="3072"/>
              <a:ext cx="953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sumSq3(9,9)</a:t>
              </a:r>
            </a:p>
          </p:txBody>
        </p:sp>
        <p:sp>
          <p:nvSpPr>
            <p:cNvPr id="105" name="Line 38"/>
            <p:cNvSpPr>
              <a:spLocks noChangeShapeType="1"/>
            </p:cNvSpPr>
            <p:nvPr/>
          </p:nvSpPr>
          <p:spPr bwMode="auto">
            <a:xfrm flipH="1">
              <a:off x="292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3456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>
              <a:off x="307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Line 41"/>
            <p:cNvSpPr>
              <a:spLocks noChangeShapeType="1"/>
            </p:cNvSpPr>
            <p:nvPr/>
          </p:nvSpPr>
          <p:spPr bwMode="auto">
            <a:xfrm>
              <a:off x="403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Text Box 42"/>
            <p:cNvSpPr txBox="1">
              <a:spLocks noChangeArrowheads="1"/>
            </p:cNvSpPr>
            <p:nvPr/>
          </p:nvSpPr>
          <p:spPr bwMode="auto">
            <a:xfrm>
              <a:off x="388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2592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11" name="Text Box 44"/>
            <p:cNvSpPr txBox="1">
              <a:spLocks noChangeArrowheads="1"/>
            </p:cNvSpPr>
            <p:nvPr/>
          </p:nvSpPr>
          <p:spPr bwMode="auto">
            <a:xfrm>
              <a:off x="393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307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145</a:t>
              </a:r>
            </a:p>
          </p:txBody>
        </p:sp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75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114" name="Line 47"/>
            <p:cNvSpPr>
              <a:spLocks noChangeShapeType="1"/>
            </p:cNvSpPr>
            <p:nvPr/>
          </p:nvSpPr>
          <p:spPr bwMode="auto">
            <a:xfrm>
              <a:off x="4848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470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4.2 Demo #3: Counting Occurrences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617663"/>
            <a:ext cx="8229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to return 3 (the number of times 7 appears in the 15 elements of list.</a:t>
            </a:r>
          </a:p>
        </p:txBody>
      </p: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4.2 Demo #3: Counting </a:t>
            </a:r>
            <a:r>
              <a:rPr lang="en-GB" sz="3600">
                <a:solidFill>
                  <a:srgbClr val="0000FF"/>
                </a:solidFill>
              </a:rPr>
              <a:t>Occurrences (2/4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709" y="1527319"/>
            <a:ext cx="222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Iterative code: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53868" y="1471535"/>
            <a:ext cx="244339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Unit17_CountValue.c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86698" y="1947004"/>
            <a:ext cx="8072686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4.2 Demo #3: Counting </a:t>
            </a:r>
            <a:r>
              <a:rPr lang="en-GB" sz="3600">
                <a:solidFill>
                  <a:srgbClr val="0000FF"/>
                </a:solidFill>
              </a:rPr>
              <a:t>Occurrences (3/4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lip" r:id="rId4" imgW="1296063" imgH="3934305" progId="">
                  <p:embed/>
                </p:oleObj>
              </mc:Choice>
              <mc:Fallback>
                <p:oleObj name="Clip" r:id="rId4" imgW="1296063" imgH="39343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or his answer plus 1!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4.2 Demo #3: Counting </a:t>
            </a:r>
            <a:r>
              <a:rPr lang="en-GB" sz="3600">
                <a:solidFill>
                  <a:srgbClr val="0000FF"/>
                </a:solidFill>
              </a:rPr>
              <a:t>Occurrences (4/4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4709" y="1483776"/>
            <a:ext cx="252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 code:</a:t>
            </a:r>
            <a:endParaRPr lang="en-SG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897559" y="1445409"/>
            <a:ext cx="244339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Unit17_CountValue.c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486698" y="1947004"/>
            <a:ext cx="807268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+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5851" y="4454851"/>
            <a:ext cx="835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second return statement is equivalent to the following (why?): </a:t>
            </a:r>
            <a:endParaRPr lang="en-SG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0422" y="4881418"/>
            <a:ext cx="807268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Auxiliary Function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90744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Sometimes, </a:t>
            </a:r>
            <a:r>
              <a:rPr lang="en-US">
                <a:solidFill>
                  <a:srgbClr val="C00000"/>
                </a:solidFill>
              </a:rPr>
              <a:t>auxiliary functions </a:t>
            </a:r>
            <a:r>
              <a:rPr lang="en-US"/>
              <a:t>are needed to implement recursion. Eg: Refer to Demo #3 Counting Occurrences.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If the function handles the first element instead of the last, it could be re-written as follows: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00" y="3217397"/>
            <a:ext cx="7981182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+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countValue(value,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start+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Auxiliary Function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49389"/>
            <a:ext cx="8229600" cy="848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However, doing so means that the calling function has to change the call from: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7128" y="2356785"/>
            <a:ext cx="69386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(value, list, ARRAY_SIZE)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2919602"/>
            <a:ext cx="8229600" cy="44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to: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7128" y="3423585"/>
            <a:ext cx="69431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(value, list,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ARRAY_SIZE)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4049153"/>
            <a:ext cx="8229600" cy="84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additional parameter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seems like a redundant data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lang="en-US" sz="2400" kern="0">
                <a:latin typeface="+mn-lt"/>
                <a:cs typeface="+mn-cs"/>
              </a:rPr>
              <a:t>caller’s </a:t>
            </a:r>
            <a:r>
              <a:rPr lang="en-US" sz="2400" kern="0" dirty="0">
                <a:latin typeface="+mn-lt"/>
                <a:cs typeface="+mn-cs"/>
              </a:rPr>
              <a:t>point of view.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23692" y="3361766"/>
            <a:ext cx="369277" cy="4619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7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/>
      <p:bldP spid="14" grpId="0" animBg="1"/>
      <p:bldP spid="15" grpId="0" build="p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Auxiliary Function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49389"/>
            <a:ext cx="8229600" cy="55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Solution: Keep the calling part as: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7128" y="1911617"/>
            <a:ext cx="69386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(value, list, ARRAY_SIZE)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3212431"/>
            <a:ext cx="8229600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A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()</a:t>
            </a:r>
            <a:r>
              <a:rPr lang="en-US" sz="2000" kern="0" dirty="0">
                <a:latin typeface="+mn-lt"/>
                <a:cs typeface="+mn-cs"/>
              </a:rPr>
              <a:t> to act as a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+mn-cs"/>
              </a:rPr>
              <a:t>driver function</a:t>
            </a:r>
            <a:r>
              <a:rPr lang="en-US" sz="2000" kern="0" dirty="0">
                <a:latin typeface="+mn-lt"/>
                <a:cs typeface="+mn-cs"/>
              </a:rPr>
              <a:t>, as follows: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6300" y="4023512"/>
            <a:ext cx="798118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countValue_recur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6033" y="2458632"/>
            <a:ext cx="8229600" cy="8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original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 to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countValue_recur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recursive call inside should also be similarly renamed.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7200" y="5324128"/>
            <a:ext cx="8229600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See </a:t>
            </a:r>
            <a:r>
              <a:rPr lang="en-US" sz="2000" kern="0">
                <a:latin typeface="+mn-lt"/>
                <a:cs typeface="+mn-cs"/>
              </a:rPr>
              <a:t>program </a:t>
            </a:r>
            <a:r>
              <a:rPr lang="en-US" sz="2000" kern="0">
                <a:solidFill>
                  <a:srgbClr val="0000FF"/>
                </a:solidFill>
                <a:latin typeface="+mn-lt"/>
                <a:cs typeface="+mn-cs"/>
              </a:rPr>
              <a:t>Unit17_CountValue_Auxiliary.c</a:t>
            </a:r>
            <a:r>
              <a:rPr lang="en-US" sz="2000" kern="0">
                <a:latin typeface="+mn-lt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17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uild="p"/>
      <p:bldP spid="19" grpId="0" animBg="1"/>
      <p:bldP spid="20" grpId="0" build="p"/>
      <p:bldP spid="2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Types of Recursion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Besides direct recursion (function A calls itself), there could be mutual or indirect recursion (we do not cover these in CS1010)</a:t>
            </a:r>
          </a:p>
          <a:p>
            <a:pPr marL="738188" lvl="1" indent="-3397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 Function A calls function B, which calls function A; or function X calls function Y, which calls function Z, which calls function X.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Note that it is </a:t>
            </a:r>
            <a:r>
              <a:rPr lang="en-US" sz="2800" u="sng"/>
              <a:t>not typical</a:t>
            </a:r>
            <a:r>
              <a:rPr lang="en-US" sz="2800"/>
              <a:t> to write a recursive main() function.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One type of recursion is known as</a:t>
            </a:r>
            <a:r>
              <a:rPr lang="en-US" sz="2800">
                <a:solidFill>
                  <a:srgbClr val="0000FF"/>
                </a:solidFill>
              </a:rPr>
              <a:t> tail recursion.</a:t>
            </a:r>
          </a:p>
          <a:p>
            <a:pPr marL="738188" lvl="1" indent="-3397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Not covered in CS1010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46377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7. Tracing Recursive Codes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Beginners usually rely on tracing to understand the sequence of recursive calls and the passing back of results.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However, tracing a recursive code is </a:t>
            </a:r>
            <a:r>
              <a:rPr lang="en-US" u="sng">
                <a:solidFill>
                  <a:srgbClr val="006600"/>
                </a:solidFill>
              </a:rPr>
              <a:t>tedious</a:t>
            </a:r>
            <a:r>
              <a:rPr lang="en-US">
                <a:solidFill>
                  <a:srgbClr val="006600"/>
                </a:solidFill>
              </a:rPr>
              <a:t>, especially for non-tail-recursive codes. The trace tree could be huge (example: fibonacci</a:t>
            </a:r>
            <a:r>
              <a:rPr lang="en-US"/>
              <a:t>).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you find that tracing is needed to aid your understanding, start tracing with </a:t>
            </a:r>
            <a:r>
              <a:rPr lang="en-US">
                <a:solidFill>
                  <a:srgbClr val="0000FF"/>
                </a:solidFill>
              </a:rPr>
              <a:t>small</a:t>
            </a:r>
            <a:r>
              <a:rPr lang="en-US"/>
              <a:t> problem sizes, then gradually see the relationship between the successive calls.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Students should </a:t>
            </a:r>
            <a:r>
              <a:rPr lang="en-US" u="sng">
                <a:solidFill>
                  <a:srgbClr val="006600"/>
                </a:solidFill>
              </a:rPr>
              <a:t>grow out of tracing habit</a:t>
            </a:r>
            <a:r>
              <a:rPr lang="en-US">
                <a:solidFill>
                  <a:srgbClr val="006600"/>
                </a:solidFill>
              </a:rPr>
              <a:t> and understand recursion by examining the </a:t>
            </a:r>
            <a:r>
              <a:rPr lang="en-US" u="sng">
                <a:solidFill>
                  <a:srgbClr val="006600"/>
                </a:solidFill>
              </a:rPr>
              <a:t>relationship between the problem and its immediate subproblem(s).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958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3064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Recursion versus Iteration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Iteration can be more efficient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Replaces function calls with looping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Less memory is used (no activation record for each call)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Some good compilers are able to transform a tail-recursion code into an iterative code.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General guideline: </a:t>
            </a:r>
            <a:r>
              <a:rPr lang="en-US">
                <a:solidFill>
                  <a:srgbClr val="0000FF"/>
                </a:solidFill>
              </a:rPr>
              <a:t>If a problem can be done easily with iteration, then do it with iteration</a:t>
            </a:r>
            <a:r>
              <a:rPr lang="en-US"/>
              <a:t>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example, Fibonacci can be coded with iteration or recursion, but the recursive version is </a:t>
            </a:r>
            <a:r>
              <a:rPr lang="en-US" u="sng"/>
              <a:t>very</a:t>
            </a:r>
            <a:r>
              <a:rPr lang="en-US"/>
              <a:t> inefficient (large call tree due to duplicate computations), so use iteration instead.</a:t>
            </a:r>
          </a:p>
        </p:txBody>
      </p:sp>
    </p:spTree>
    <p:extLst>
      <p:ext uri="{BB962C8B-B14F-4D97-AF65-F5344CB8AC3E}">
        <p14:creationId xmlns:p14="http://schemas.microsoft.com/office/powerpoint/2010/main" val="150153181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Recursion versus Iteration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Many problems are more naturally solved with recursion, which can provide elegant solution.</a:t>
            </a:r>
            <a:endParaRPr lang="en-US"/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Tower of Hanoi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Mergesort (to be covered in CS1020)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N Queens problem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Conclusion: choice depends on problem and the solution context. In general, use recursion if …</a:t>
            </a:r>
            <a:endParaRPr lang="en-US"/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recursive solution is natural and easy to understand.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recursive solution does not result in excessive duplicate computation.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equivalent iterative solution is too complex.</a:t>
            </a:r>
          </a:p>
        </p:txBody>
      </p:sp>
      <p:pic>
        <p:nvPicPr>
          <p:cNvPr id="9" name="Picture 8" descr="n_queen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8149" y="1646238"/>
            <a:ext cx="1535113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568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9. Tower Of Hanoi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36430"/>
            <a:ext cx="8229600" cy="8440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  a separate Powerpoint file.</a:t>
            </a:r>
          </a:p>
        </p:txBody>
      </p:sp>
    </p:spTree>
    <p:extLst>
      <p:ext uri="{BB962C8B-B14F-4D97-AF65-F5344CB8AC3E}">
        <p14:creationId xmlns:p14="http://schemas.microsoft.com/office/powerpoint/2010/main" val="401893341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Recursion as a design strategy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The components of a recursive code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Differences between Recursion and Iteration</a:t>
            </a: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Unit17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44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977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Recursion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217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nature of recursio</a:t>
            </a:r>
            <a:r>
              <a:rPr lang="en-GB" sz="2400" dirty="0">
                <a:cs typeface="Arial" charset="0"/>
              </a:rPr>
              <a:t>n 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Learn to write recursive functio</a:t>
            </a:r>
            <a:r>
              <a:rPr lang="en-GB" sz="2400" dirty="0">
                <a:cs typeface="Arial" charset="0"/>
              </a:rPr>
              <a:t>ns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Comparing recursive codes with iterative </a:t>
            </a:r>
            <a:r>
              <a:rPr lang="en-GB" sz="2400" dirty="0">
                <a:cs typeface="Arial" charset="0"/>
              </a:rPr>
              <a:t>codes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06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8, Lesson 8.6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3100" y="4827270"/>
            <a:ext cx="7620000" cy="106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Useful link: </a:t>
            </a: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hlinkClick r:id="rId3"/>
              </a:rPr>
              <a:t>http://visualgo.net/recursion.html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17: Recursion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8"/>
            <a:ext cx="8420559" cy="5679831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Two Simple Classic Examples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2.1	Demo #1: Factorial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2.2	Demo #2: Fibonacci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Gist of Recursion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Thinking Recursively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4.1	Think: Sum of Squares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4.2	Demo #3: Counting Occurrences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Auxiliary Function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Types of Recursion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Tracing Recursive Codes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Recursion versus Iteration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Towers of Hanoi (in separate file)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Introduction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</a:t>
            </a:r>
            <a:r>
              <a:rPr lang="en-US" dirty="0"/>
              <a:t>7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3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central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idea in CS.</a:t>
            </a:r>
          </a:p>
        </p:txBody>
      </p:sp>
      <p:pic>
        <p:nvPicPr>
          <p:cNvPr id="13" name="Picture 12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2448095"/>
            <a:ext cx="2195567" cy="190049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05037" y="3104199"/>
            <a:ext cx="1553359" cy="2708503"/>
            <a:chOff x="630948" y="3201017"/>
            <a:chExt cx="1553359" cy="2708503"/>
          </a:xfrm>
        </p:grpSpPr>
        <p:pic>
          <p:nvPicPr>
            <p:cNvPr id="15" name="Picture 14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itchFamily="34" charset="0"/>
                </a:rPr>
                <a:t>Droste</a:t>
              </a:r>
              <a:r>
                <a:rPr lang="en-US" dirty="0">
                  <a:latin typeface="Calibri" pitchFamily="34" charset="0"/>
                </a:rPr>
                <a:t> effect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7833" y="4369399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Sierpinksi</a:t>
            </a:r>
            <a:r>
              <a:rPr lang="en-US" dirty="0">
                <a:latin typeface="Calibri" pitchFamily="34" charset="0"/>
              </a:rPr>
              <a:t> triangle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Some examples of recursion (inside and outside CS):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25902" y="2485465"/>
            <a:ext cx="2556733" cy="1785320"/>
            <a:chOff x="2456331" y="4809117"/>
            <a:chExt cx="2556733" cy="1785320"/>
          </a:xfrm>
        </p:grpSpPr>
        <p:pic>
          <p:nvPicPr>
            <p:cNvPr id="20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Garfield dreaming recursively.</a:t>
              </a:r>
            </a:p>
          </p:txBody>
        </p:sp>
      </p:grpSp>
      <p:pic>
        <p:nvPicPr>
          <p:cNvPr id="22" name="Picture 21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3388154"/>
            <a:ext cx="1981872" cy="26129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89412" y="5855747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Recursive tree</a:t>
            </a: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Introduction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</a:t>
            </a:r>
            <a:r>
              <a:rPr lang="en-US" dirty="0"/>
              <a:t>7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3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central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idea in CS.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Definitions based on recursion: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2771" y="2518954"/>
            <a:ext cx="5355772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>
                <a:latin typeface="Calibri" pitchFamily="34" charset="0"/>
              </a:rPr>
              <a:t>A person is a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the former is one of the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 number followed by a </a:t>
            </a: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>
                <a:latin typeface="Calibri" pitchFamily="34" charset="0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0486" y="4619898"/>
            <a:ext cx="3811665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GNU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GNU</a:t>
            </a:r>
            <a:r>
              <a:rPr lang="en-US" dirty="0">
                <a:latin typeface="Calibri" pitchFamily="34" charset="0"/>
              </a:rPr>
              <a:t>’s Not Unix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PHP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PHP</a:t>
            </a:r>
            <a:r>
              <a:rPr lang="en-US" dirty="0">
                <a:latin typeface="Calibri" pitchFamily="34" charset="0"/>
              </a:rPr>
              <a:t>: Hypertext Preprocessor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2114" y="3827946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63221" y="2319554"/>
            <a:ext cx="2734107" cy="677108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>
                <a:latin typeface="Calibri" pitchFamily="34" charset="0"/>
              </a:rPr>
              <a:t>: See recursion.</a:t>
            </a:r>
          </a:p>
        </p:txBody>
      </p:sp>
    </p:spTree>
    <p:extLst>
      <p:ext uri="{BB962C8B-B14F-4D97-AF65-F5344CB8AC3E}">
        <p14:creationId xmlns:p14="http://schemas.microsoft.com/office/powerpoint/2010/main" val="238132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23475</TotalTime>
  <Words>3050</Words>
  <Application>Microsoft Macintosh PowerPoint</Application>
  <PresentationFormat>On-screen Show (4:3)</PresentationFormat>
  <Paragraphs>730</Paragraphs>
  <Slides>44</Slides>
  <Notes>41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Times New Roman</vt:lpstr>
      <vt:lpstr>Wingdings</vt:lpstr>
      <vt:lpstr>Clarity</vt:lpstr>
      <vt:lpstr>Clip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17: Recursion</vt:lpstr>
      <vt:lpstr>Unit 17: Recursion </vt:lpstr>
      <vt:lpstr>1. Introduction (1/3)</vt:lpstr>
      <vt:lpstr>1. Introduction (2/3)</vt:lpstr>
      <vt:lpstr>1. Introduction (3/3)</vt:lpstr>
      <vt:lpstr>2. Two Simple Classic Examples</vt:lpstr>
      <vt:lpstr>2.1 Demo #1: Factorial (1/3)</vt:lpstr>
      <vt:lpstr>2.1 Demo #1: Factorial (2/3)</vt:lpstr>
      <vt:lpstr>2.1 Demo #1: Factorial (3/3)</vt:lpstr>
      <vt:lpstr>2.2 Demo #2: Fibonacci (1/4)</vt:lpstr>
      <vt:lpstr>2.2 Demo #2: Fibonacci (2/4)</vt:lpstr>
      <vt:lpstr>2.2 Demo #2: Fibonacci (3/4)</vt:lpstr>
      <vt:lpstr>2.2 Fibonacci (4/4)</vt:lpstr>
      <vt:lpstr>3. Gist of Recursion (1/6)</vt:lpstr>
      <vt:lpstr>3. Gist of Recursion (2/6)</vt:lpstr>
      <vt:lpstr>3. Gist of Recursion (3/6)</vt:lpstr>
      <vt:lpstr>3. Gist of Recursion (4/6)</vt:lpstr>
      <vt:lpstr>3. Gist of Recursion (5/6)</vt:lpstr>
      <vt:lpstr>3. Gist of Recursion (6/6)</vt:lpstr>
      <vt:lpstr>4. Thinking Recursively</vt:lpstr>
      <vt:lpstr>4.1 Think: Sum of Squares (1/5)</vt:lpstr>
      <vt:lpstr>4.1 Think: Sum of Squares (2/5)</vt:lpstr>
      <vt:lpstr>4.1 Think: Sum of Squares (3/5)</vt:lpstr>
      <vt:lpstr>4.1 Think: Sum of Squares (4/5)</vt:lpstr>
      <vt:lpstr>4.1 Think: Sum of Squares (5/5)</vt:lpstr>
      <vt:lpstr>4.2 Demo #3: Counting Occurrences (1/4)</vt:lpstr>
      <vt:lpstr>4.2 Demo #3: Counting Occurrences (2/4)</vt:lpstr>
      <vt:lpstr>4.2 Demo #3: Counting Occurrences (3/4)</vt:lpstr>
      <vt:lpstr>4.2 Demo #3: Counting Occurrences (4/4)</vt:lpstr>
      <vt:lpstr>5. Auxiliary Function (1/3)</vt:lpstr>
      <vt:lpstr>5. Auxiliary Function (2/3)</vt:lpstr>
      <vt:lpstr>5. Auxiliary Function (3/3)</vt:lpstr>
      <vt:lpstr>6. Types of Recursion</vt:lpstr>
      <vt:lpstr>7. Tracing Recursive Codes</vt:lpstr>
      <vt:lpstr>8. Recursion versus Iteration (1/2)</vt:lpstr>
      <vt:lpstr>8. Recursion versus Iteration (2/2)</vt:lpstr>
      <vt:lpstr>9. Tower Of Hanoi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1594</cp:revision>
  <cp:lastPrinted>2014-07-01T03:51:49Z</cp:lastPrinted>
  <dcterms:created xsi:type="dcterms:W3CDTF">1998-09-05T15:03:32Z</dcterms:created>
  <dcterms:modified xsi:type="dcterms:W3CDTF">2020-11-25T07:11:35Z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