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35"/>
  </p:notesMasterIdLst>
  <p:handoutMasterIdLst>
    <p:handoutMasterId r:id="rId36"/>
  </p:handoutMasterIdLst>
  <p:sldIdLst>
    <p:sldId id="256" r:id="rId2"/>
    <p:sldId id="627" r:id="rId3"/>
    <p:sldId id="628" r:id="rId4"/>
    <p:sldId id="629" r:id="rId5"/>
    <p:sldId id="630" r:id="rId6"/>
    <p:sldId id="468" r:id="rId7"/>
    <p:sldId id="509" r:id="rId8"/>
    <p:sldId id="547" r:id="rId9"/>
    <p:sldId id="598" r:id="rId10"/>
    <p:sldId id="607" r:id="rId11"/>
    <p:sldId id="599" r:id="rId12"/>
    <p:sldId id="608" r:id="rId13"/>
    <p:sldId id="609" r:id="rId14"/>
    <p:sldId id="610" r:id="rId15"/>
    <p:sldId id="611" r:id="rId16"/>
    <p:sldId id="612" r:id="rId17"/>
    <p:sldId id="613" r:id="rId18"/>
    <p:sldId id="616" r:id="rId19"/>
    <p:sldId id="617" r:id="rId20"/>
    <p:sldId id="618" r:id="rId21"/>
    <p:sldId id="619" r:id="rId22"/>
    <p:sldId id="620" r:id="rId23"/>
    <p:sldId id="621" r:id="rId24"/>
    <p:sldId id="622" r:id="rId25"/>
    <p:sldId id="623" r:id="rId26"/>
    <p:sldId id="624" r:id="rId27"/>
    <p:sldId id="625" r:id="rId28"/>
    <p:sldId id="626" r:id="rId29"/>
    <p:sldId id="600" r:id="rId30"/>
    <p:sldId id="614" r:id="rId31"/>
    <p:sldId id="615" r:id="rId32"/>
    <p:sldId id="606" r:id="rId33"/>
    <p:sldId id="308" r:id="rId3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99FF99"/>
    <a:srgbClr val="CC00FF"/>
    <a:srgbClr val="FFFF99"/>
    <a:srgbClr val="9F9FFF"/>
    <a:srgbClr val="CCFF99"/>
    <a:srgbClr val="CDCDFF"/>
    <a:srgbClr val="006600"/>
    <a:srgbClr val="E5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69783" autoAdjust="0"/>
  </p:normalViewPr>
  <p:slideViewPr>
    <p:cSldViewPr snapToGrid="0">
      <p:cViewPr varScale="1">
        <p:scale>
          <a:sx n="83" d="100"/>
          <a:sy n="83" d="100"/>
        </p:scale>
        <p:origin x="294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3384" y="-72"/>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CS1010 Programming Methodology</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11/17/20</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CS1010 Programming  Methodology</a:t>
            </a:r>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394668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99398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417674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452047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202640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95758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775762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a:p>
        </p:txBody>
      </p:sp>
    </p:spTree>
    <p:extLst>
      <p:ext uri="{BB962C8B-B14F-4D97-AF65-F5344CB8AC3E}">
        <p14:creationId xmlns:p14="http://schemas.microsoft.com/office/powerpoint/2010/main" val="2058009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a:p>
        </p:txBody>
      </p:sp>
    </p:spTree>
    <p:extLst>
      <p:ext uri="{BB962C8B-B14F-4D97-AF65-F5344CB8AC3E}">
        <p14:creationId xmlns:p14="http://schemas.microsoft.com/office/powerpoint/2010/main" val="382189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a:p>
        </p:txBody>
      </p:sp>
    </p:spTree>
    <p:extLst>
      <p:ext uri="{BB962C8B-B14F-4D97-AF65-F5344CB8AC3E}">
        <p14:creationId xmlns:p14="http://schemas.microsoft.com/office/powerpoint/2010/main" val="1263048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7577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75780" name="Rectangle 3"/>
          <p:cNvSpPr>
            <a:spLocks noGrp="1" noChangeArrowheads="1"/>
          </p:cNvSpPr>
          <p:nvPr>
            <p:ph type="body" idx="1"/>
          </p:nvPr>
        </p:nvSpPr>
        <p:spPr>
          <a:noFill/>
          <a:ln w="9525"/>
        </p:spPr>
        <p:txBody>
          <a:bodyPr/>
          <a:lstStyle/>
          <a:p>
            <a:pPr marL="0" indent="0" eaLnBrk="1" hangingPunct="1">
              <a:buFont typeface="Calibri" pitchFamily="34" charset="0"/>
              <a:buNone/>
            </a:pPr>
            <a:endParaRPr lang="en-US" dirty="0"/>
          </a:p>
        </p:txBody>
      </p:sp>
    </p:spTree>
    <p:extLst>
      <p:ext uri="{BB962C8B-B14F-4D97-AF65-F5344CB8AC3E}">
        <p14:creationId xmlns:p14="http://schemas.microsoft.com/office/powerpoint/2010/main" val="241454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2728780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152110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3432457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606442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69613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530494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02115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120684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16559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97873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5574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837107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99914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089382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Test </a:t>
            </a:r>
            <a:r>
              <a:rPr lang="en-US" dirty="0" err="1"/>
              <a:t>nếu</a:t>
            </a:r>
            <a:r>
              <a:rPr lang="en-US" dirty="0"/>
              <a:t> </a:t>
            </a:r>
            <a:r>
              <a:rPr lang="en-US" dirty="0" err="1"/>
              <a:t>mình</a:t>
            </a:r>
            <a:r>
              <a:rPr lang="en-US" dirty="0"/>
              <a:t> </a:t>
            </a:r>
            <a:r>
              <a:rPr lang="en-US" dirty="0" err="1"/>
              <a:t>không</a:t>
            </a:r>
            <a:r>
              <a:rPr lang="en-US" dirty="0"/>
              <a:t> test </a:t>
            </a:r>
            <a:r>
              <a:rPr lang="en-US" dirty="0" err="1"/>
              <a:t>thật</a:t>
            </a:r>
            <a:r>
              <a:rPr lang="en-US" dirty="0"/>
              <a:t> </a:t>
            </a:r>
            <a:r>
              <a:rPr lang="en-US" dirty="0" err="1"/>
              <a:t>đầy</a:t>
            </a:r>
            <a:r>
              <a:rPr lang="en-US" dirty="0"/>
              <a:t> </a:t>
            </a:r>
            <a:r>
              <a:rPr lang="en-US" dirty="0" err="1"/>
              <a:t>đủ</a:t>
            </a:r>
            <a:r>
              <a:rPr lang="en-US" dirty="0"/>
              <a:t> </a:t>
            </a:r>
            <a:r>
              <a:rPr lang="en-US" dirty="0" err="1"/>
              <a:t>sẽ</a:t>
            </a:r>
            <a:r>
              <a:rPr lang="en-US" dirty="0"/>
              <a:t> </a:t>
            </a:r>
            <a:r>
              <a:rPr lang="en-US" dirty="0" err="1"/>
              <a:t>gây</a:t>
            </a:r>
            <a:r>
              <a:rPr lang="en-US" dirty="0"/>
              <a:t> </a:t>
            </a:r>
            <a:r>
              <a:rPr lang="en-US" dirty="0" err="1"/>
              <a:t>ra</a:t>
            </a:r>
            <a:r>
              <a:rPr lang="en-US" dirty="0"/>
              <a:t> </a:t>
            </a:r>
            <a:r>
              <a:rPr lang="en-US" dirty="0" err="1"/>
              <a:t>những</a:t>
            </a:r>
            <a:r>
              <a:rPr lang="en-US" dirty="0"/>
              <a:t> </a:t>
            </a:r>
            <a:r>
              <a:rPr lang="en-US" dirty="0" err="1"/>
              <a:t>hậu</a:t>
            </a:r>
            <a:r>
              <a:rPr lang="en-US" dirty="0"/>
              <a:t> </a:t>
            </a:r>
            <a:r>
              <a:rPr lang="en-US" dirty="0" err="1"/>
              <a:t>quả</a:t>
            </a:r>
            <a:r>
              <a:rPr lang="en-US" dirty="0"/>
              <a:t> </a:t>
            </a:r>
            <a:r>
              <a:rPr lang="en-US" dirty="0" err="1"/>
              <a:t>cực</a:t>
            </a:r>
            <a:r>
              <a:rPr lang="en-US" dirty="0"/>
              <a:t> </a:t>
            </a:r>
            <a:r>
              <a:rPr lang="en-US" dirty="0" err="1"/>
              <a:t>kỳ</a:t>
            </a:r>
            <a:r>
              <a:rPr lang="en-US" dirty="0"/>
              <a:t> </a:t>
            </a:r>
            <a:r>
              <a:rPr lang="en-US" dirty="0" err="1"/>
              <a:t>nghiêm</a:t>
            </a:r>
            <a:r>
              <a:rPr lang="en-US" dirty="0"/>
              <a:t> </a:t>
            </a:r>
            <a:r>
              <a:rPr lang="en-US" dirty="0" err="1"/>
              <a:t>trọng</a:t>
            </a:r>
            <a:r>
              <a:rPr lang="en-US" dirty="0"/>
              <a:t>.</a:t>
            </a:r>
          </a:p>
        </p:txBody>
      </p:sp>
    </p:spTree>
    <p:extLst>
      <p:ext uri="{BB962C8B-B14F-4D97-AF65-F5344CB8AC3E}">
        <p14:creationId xmlns:p14="http://schemas.microsoft.com/office/powerpoint/2010/main" val="18900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r>
              <a:rPr lang="en-US" dirty="0"/>
              <a:t>Test </a:t>
            </a:r>
            <a:r>
              <a:rPr lang="en-US" dirty="0" err="1"/>
              <a:t>nên</a:t>
            </a:r>
            <a:r>
              <a:rPr lang="en-US" dirty="0"/>
              <a:t> </a:t>
            </a:r>
            <a:r>
              <a:rPr lang="en-US" dirty="0" err="1"/>
              <a:t>sử</a:t>
            </a:r>
            <a:r>
              <a:rPr lang="en-US" dirty="0"/>
              <a:t> dung </a:t>
            </a:r>
            <a:r>
              <a:rPr lang="en-US" dirty="0" err="1"/>
              <a:t>dữ</a:t>
            </a:r>
            <a:r>
              <a:rPr lang="en-US" dirty="0"/>
              <a:t> </a:t>
            </a:r>
            <a:r>
              <a:rPr lang="en-US" dirty="0" err="1"/>
              <a:t>liệu</a:t>
            </a:r>
            <a:r>
              <a:rPr lang="en-US" dirty="0"/>
              <a:t> </a:t>
            </a:r>
            <a:r>
              <a:rPr lang="en-US" dirty="0" err="1"/>
              <a:t>có</a:t>
            </a:r>
            <a:r>
              <a:rPr lang="en-US" dirty="0"/>
              <a:t> </a:t>
            </a:r>
            <a:r>
              <a:rPr lang="en-US" dirty="0" err="1"/>
              <a:t>chủ</a:t>
            </a:r>
            <a:r>
              <a:rPr lang="en-US" dirty="0"/>
              <a:t> </a:t>
            </a:r>
            <a:r>
              <a:rPr lang="en-US" dirty="0" err="1"/>
              <a:t>đích</a:t>
            </a:r>
            <a:r>
              <a:rPr lang="en-US" dirty="0"/>
              <a:t> do </a:t>
            </a:r>
            <a:r>
              <a:rPr lang="en-US" dirty="0" err="1"/>
              <a:t>mình</a:t>
            </a:r>
            <a:r>
              <a:rPr lang="en-US" dirty="0"/>
              <a:t> </a:t>
            </a:r>
            <a:r>
              <a:rPr lang="en-US" dirty="0" err="1"/>
              <a:t>định</a:t>
            </a:r>
            <a:r>
              <a:rPr lang="en-US" dirty="0"/>
              <a:t> </a:t>
            </a:r>
            <a:r>
              <a:rPr lang="en-US" dirty="0" err="1"/>
              <a:t>nghĩa</a:t>
            </a:r>
            <a:r>
              <a:rPr lang="en-US" dirty="0"/>
              <a:t>. Test data </a:t>
            </a:r>
            <a:r>
              <a:rPr lang="en-US" dirty="0" err="1"/>
              <a:t>bị</a:t>
            </a:r>
            <a:r>
              <a:rPr lang="en-US" dirty="0"/>
              <a:t> </a:t>
            </a:r>
            <a:r>
              <a:rPr lang="en-US" dirty="0" err="1"/>
              <a:t>thiếu</a:t>
            </a:r>
            <a:r>
              <a:rPr lang="en-US" dirty="0"/>
              <a:t> </a:t>
            </a:r>
            <a:r>
              <a:rPr lang="en-US" dirty="0" err="1"/>
              <a:t>sẽ</a:t>
            </a:r>
            <a:r>
              <a:rPr lang="en-US" dirty="0"/>
              <a:t> </a:t>
            </a:r>
            <a:r>
              <a:rPr lang="en-US" dirty="0" err="1"/>
              <a:t>tồn</a:t>
            </a:r>
            <a:r>
              <a:rPr lang="en-US" dirty="0"/>
              <a:t> </a:t>
            </a:r>
            <a:r>
              <a:rPr lang="en-US" dirty="0" err="1"/>
              <a:t>tại</a:t>
            </a:r>
            <a:r>
              <a:rPr lang="en-US" dirty="0"/>
              <a:t> </a:t>
            </a:r>
            <a:r>
              <a:rPr lang="en-US" dirty="0" err="1"/>
              <a:t>khả</a:t>
            </a:r>
            <a:r>
              <a:rPr lang="en-US" dirty="0"/>
              <a:t> </a:t>
            </a:r>
            <a:r>
              <a:rPr lang="en-US" dirty="0" err="1"/>
              <a:t>năng</a:t>
            </a:r>
            <a:r>
              <a:rPr lang="en-US" dirty="0"/>
              <a:t> </a:t>
            </a:r>
            <a:r>
              <a:rPr lang="en-US" dirty="0" err="1"/>
              <a:t>lỗi</a:t>
            </a:r>
            <a:r>
              <a:rPr lang="en-US" dirty="0"/>
              <a:t> </a:t>
            </a:r>
            <a:r>
              <a:rPr lang="en-US" dirty="0" err="1"/>
              <a:t>trên</a:t>
            </a:r>
            <a:r>
              <a:rPr lang="en-US" dirty="0"/>
              <a:t> </a:t>
            </a:r>
            <a:r>
              <a:rPr lang="en-US" dirty="0" err="1"/>
              <a:t>tình</a:t>
            </a:r>
            <a:r>
              <a:rPr lang="en-US" dirty="0"/>
              <a:t> </a:t>
            </a:r>
            <a:r>
              <a:rPr lang="en-US" dirty="0" err="1"/>
              <a:t>huống</a:t>
            </a:r>
            <a:r>
              <a:rPr lang="en-US" dirty="0"/>
              <a:t> </a:t>
            </a:r>
            <a:r>
              <a:rPr lang="en-US" dirty="0" err="1"/>
              <a:t>đó</a:t>
            </a:r>
            <a:r>
              <a:rPr lang="en-US" dirty="0"/>
              <a:t>.</a:t>
            </a:r>
          </a:p>
        </p:txBody>
      </p:sp>
    </p:spTree>
    <p:extLst>
      <p:ext uri="{BB962C8B-B14F-4D97-AF65-F5344CB8AC3E}">
        <p14:creationId xmlns:p14="http://schemas.microsoft.com/office/powerpoint/2010/main" val="269115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r>
              <a:rPr lang="en-US" dirty="0"/>
              <a:t>Slide </a:t>
            </a:r>
            <a:r>
              <a:rPr lang="en-US" dirty="0" err="1"/>
              <a:t>nói</a:t>
            </a:r>
            <a:r>
              <a:rPr lang="en-US" dirty="0"/>
              <a:t> </a:t>
            </a:r>
            <a:r>
              <a:rPr lang="en-US" dirty="0" err="1"/>
              <a:t>về</a:t>
            </a:r>
            <a:r>
              <a:rPr lang="en-US" dirty="0"/>
              <a:t> </a:t>
            </a:r>
            <a:r>
              <a:rPr lang="en-US" dirty="0" err="1"/>
              <a:t>việc</a:t>
            </a:r>
            <a:r>
              <a:rPr lang="en-US" dirty="0"/>
              <a:t> debug </a:t>
            </a:r>
            <a:r>
              <a:rPr lang="en-US" dirty="0" err="1"/>
              <a:t>rất</a:t>
            </a:r>
            <a:r>
              <a:rPr lang="en-US" dirty="0"/>
              <a:t> </a:t>
            </a:r>
            <a:r>
              <a:rPr lang="en-US" dirty="0" err="1"/>
              <a:t>phức</a:t>
            </a:r>
            <a:r>
              <a:rPr lang="en-US" dirty="0"/>
              <a:t> </a:t>
            </a:r>
            <a:r>
              <a:rPr lang="en-US" dirty="0" err="1"/>
              <a:t>tạp</a:t>
            </a:r>
            <a:r>
              <a:rPr lang="en-US" dirty="0"/>
              <a:t> </a:t>
            </a:r>
            <a:r>
              <a:rPr lang="en-US" dirty="0" err="1"/>
              <a:t>từ</a:t>
            </a:r>
            <a:r>
              <a:rPr lang="en-US" dirty="0"/>
              <a:t> </a:t>
            </a:r>
            <a:r>
              <a:rPr lang="en-US" dirty="0" err="1"/>
              <a:t>quá</a:t>
            </a:r>
            <a:r>
              <a:rPr lang="en-US" dirty="0"/>
              <a:t> </a:t>
            </a:r>
            <a:r>
              <a:rPr lang="en-US" dirty="0" err="1"/>
              <a:t>khứ</a:t>
            </a:r>
            <a:r>
              <a:rPr lang="en-US" dirty="0"/>
              <a:t>.</a:t>
            </a:r>
          </a:p>
        </p:txBody>
      </p:sp>
    </p:spTree>
    <p:extLst>
      <p:ext uri="{BB962C8B-B14F-4D97-AF65-F5344CB8AC3E}">
        <p14:creationId xmlns:p14="http://schemas.microsoft.com/office/powerpoint/2010/main" val="1108452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2766045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424900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US"/>
              <a:t>Programming Methodology</a:t>
            </a:r>
            <a:endParaRPr lang="en-US" dirty="0"/>
          </a:p>
        </p:txBody>
      </p:sp>
      <p:sp>
        <p:nvSpPr>
          <p:cNvPr id="6" name="Slide Number Placeholder 5"/>
          <p:cNvSpPr>
            <a:spLocks noGrp="1"/>
          </p:cNvSpPr>
          <p:nvPr>
            <p:ph type="sldNum" sz="quarter" idx="12"/>
          </p:nvPr>
        </p:nvSpPr>
        <p:spPr/>
        <p:txBody>
          <a:bodyPr/>
          <a:lstStyle>
            <a:lvl1pPr>
              <a:defRPr b="0"/>
            </a:lvl1pPr>
          </a:lstStyle>
          <a:p>
            <a:pPr>
              <a:defRPr/>
            </a:pPr>
            <a:r>
              <a:rPr lang="en-US" dirty="0"/>
              <a:t>Unit7 -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Programming Methodology</a:t>
            </a:r>
            <a:endParaRPr lang="en-US" dirty="0"/>
          </a:p>
        </p:txBody>
      </p:sp>
      <p:sp>
        <p:nvSpPr>
          <p:cNvPr id="6" name="Slide Number Placeholder 5"/>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Unit7 -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 IT - TDT</a:t>
            </a:r>
            <a:endParaRPr lang="en-US" dirty="0"/>
          </a:p>
        </p:txBody>
      </p:sp>
      <p:sp>
        <p:nvSpPr>
          <p:cNvPr id="5" name="Footer Placeholder 4"/>
          <p:cNvSpPr>
            <a:spLocks noGrp="1"/>
          </p:cNvSpPr>
          <p:nvPr>
            <p:ph type="ftr" sz="quarter" idx="11"/>
          </p:nvPr>
        </p:nvSpPr>
        <p:spPr/>
        <p:txBody>
          <a:bodyPr/>
          <a:lstStyle/>
          <a:p>
            <a:pPr algn="l">
              <a:defRPr/>
            </a:pPr>
            <a:r>
              <a:rPr lang="en-US"/>
              <a:t>Programming Methodology</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Unit7 -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 IT - TDT</a:t>
            </a:r>
            <a:endParaRPr lang="en-US" dirty="0"/>
          </a:p>
        </p:txBody>
      </p:sp>
      <p:sp>
        <p:nvSpPr>
          <p:cNvPr id="8" name="Footer Placeholder 7"/>
          <p:cNvSpPr>
            <a:spLocks noGrp="1"/>
          </p:cNvSpPr>
          <p:nvPr>
            <p:ph type="ftr" sz="quarter" idx="11"/>
          </p:nvPr>
        </p:nvSpPr>
        <p:spPr/>
        <p:txBody>
          <a:bodyPr/>
          <a:lstStyle/>
          <a:p>
            <a:pPr algn="l">
              <a:defRPr/>
            </a:pPr>
            <a:r>
              <a:rPr lang="en-US"/>
              <a:t>Programming Methodology</a:t>
            </a:r>
            <a:endParaRPr lang="en-US" dirty="0"/>
          </a:p>
        </p:txBody>
      </p:sp>
      <p:sp>
        <p:nvSpPr>
          <p:cNvPr id="9" name="Slide Number Placeholder 8"/>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 IT - TDT</a:t>
            </a:r>
            <a:endParaRPr lang="en-US" dirty="0"/>
          </a:p>
        </p:txBody>
      </p:sp>
      <p:sp>
        <p:nvSpPr>
          <p:cNvPr id="4" name="Footer Placeholder 3"/>
          <p:cNvSpPr>
            <a:spLocks noGrp="1"/>
          </p:cNvSpPr>
          <p:nvPr>
            <p:ph type="ftr" sz="quarter" idx="11"/>
          </p:nvPr>
        </p:nvSpPr>
        <p:spPr/>
        <p:txBody>
          <a:bodyPr/>
          <a:lstStyle/>
          <a:p>
            <a:pPr algn="l">
              <a:defRPr/>
            </a:pPr>
            <a:r>
              <a:rPr lang="en-US"/>
              <a:t>Programming Methodology</a:t>
            </a:r>
            <a:endParaRPr lang="en-US" dirty="0"/>
          </a:p>
        </p:txBody>
      </p:sp>
      <p:sp>
        <p:nvSpPr>
          <p:cNvPr id="5" name="Slide Number Placeholder 4"/>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IT - TDT</a:t>
            </a:r>
            <a:endParaRPr lang="en-US" dirty="0"/>
          </a:p>
        </p:txBody>
      </p:sp>
      <p:sp>
        <p:nvSpPr>
          <p:cNvPr id="3" name="Footer Placeholder 2"/>
          <p:cNvSpPr>
            <a:spLocks noGrp="1"/>
          </p:cNvSpPr>
          <p:nvPr>
            <p:ph type="ftr" sz="quarter" idx="11"/>
          </p:nvPr>
        </p:nvSpPr>
        <p:spPr/>
        <p:txBody>
          <a:bodyPr/>
          <a:lstStyle/>
          <a:p>
            <a:pPr algn="l">
              <a:defRPr/>
            </a:pPr>
            <a:r>
              <a:rPr lang="en-US"/>
              <a:t>Programming Methodology</a:t>
            </a:r>
            <a:endParaRPr lang="en-US" dirty="0"/>
          </a:p>
        </p:txBody>
      </p:sp>
      <p:sp>
        <p:nvSpPr>
          <p:cNvPr id="4" name="Slide Number Placeholder 3"/>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dirty="0"/>
              <a:t>Unit7 -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 IT - TDT</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a:t>Programming Methodology</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Unit7 - </a:t>
            </a:r>
            <a:fld id="{2E4790E1-2590-4AEE-892D-AB46A768811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nus.edu.sg/~cs10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hyperlink" Target="http://www.comp.nus.edu.sg/~cs1010"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taxisingapore.com/taxi-far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youtube.com/watch?v=Z6zMxp6r4m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ourceware.org/gdb/current/onlinedocs/gd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tutorialspoint.com/gnu_debugger/" TargetMode="External"/><Relationship Id="rId5" Type="http://schemas.openxmlformats.org/officeDocument/2006/relationships/hyperlink" Target="http://www.thegeekstuff.com/2010/03/debug-c-program-using-gdb/" TargetMode="External"/><Relationship Id="rId4" Type="http://schemas.openxmlformats.org/officeDocument/2006/relationships/hyperlink" Target="http://www.cprogramming.com/gdb.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719667" y="2252133"/>
            <a:ext cx="4004733" cy="364067"/>
          </a:xfrm>
        </p:spPr>
        <p:txBody>
          <a:bodyPr>
            <a:noAutofit/>
          </a:bodyPr>
          <a:lstStyle/>
          <a:p>
            <a:pPr algn="dist" eaLnBrk="1" hangingPunct="1"/>
            <a:r>
              <a:rPr lang="en-GB" sz="1800" cap="none" dirty="0">
                <a:latin typeface="Calibri" panose="020F0502020204030204" pitchFamily="34" charset="0"/>
                <a:hlinkClick r:id="rId3"/>
              </a:rPr>
              <a:t>http://www.comp.nus.edu.sg/~cs1010/</a:t>
            </a:r>
            <a:endParaRPr lang="en-GB" sz="1800" cap="none" dirty="0">
              <a:latin typeface="Calibri" panose="020F0502020204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9913" y="4696884"/>
            <a:ext cx="2445774" cy="1263650"/>
          </a:xfrm>
          <a:prstGeom prst="rect">
            <a:avLst/>
          </a:prstGeom>
        </p:spPr>
      </p:pic>
      <p:pic>
        <p:nvPicPr>
          <p:cNvPr id="7" name="[Picture 6]">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292" y="1368425"/>
            <a:ext cx="5687149" cy="934508"/>
          </a:xfrm>
          <a:prstGeom prst="rect">
            <a:avLst/>
          </a:prstGeom>
        </p:spPr>
      </p:pic>
      <p:sp>
        <p:nvSpPr>
          <p:cNvPr id="8" name="[TextBox 7]"/>
          <p:cNvSpPr txBox="1"/>
          <p:nvPr/>
        </p:nvSpPr>
        <p:spPr>
          <a:xfrm>
            <a:off x="3513667" y="2912533"/>
            <a:ext cx="2218267" cy="461665"/>
          </a:xfrm>
          <a:prstGeom prst="rect">
            <a:avLst/>
          </a:prstGeom>
          <a:noFill/>
        </p:spPr>
        <p:txBody>
          <a:bodyPr wrap="square" rtlCol="0">
            <a:spAutoFit/>
          </a:bodyPr>
          <a:lstStyle/>
          <a:p>
            <a:pPr algn="ctr"/>
            <a:r>
              <a:rPr lang="en-US" sz="2400" dirty="0">
                <a:solidFill>
                  <a:srgbClr val="C00000"/>
                </a:solidFill>
                <a:latin typeface="Calibri" panose="020F0502020204030204" pitchFamily="34" charset="0"/>
              </a:rPr>
              <a:t>UNIT 7</a:t>
            </a:r>
          </a:p>
        </p:txBody>
      </p:sp>
      <p:sp>
        <p:nvSpPr>
          <p:cNvPr id="11" name="[TextBox 7]"/>
          <p:cNvSpPr txBox="1"/>
          <p:nvPr/>
        </p:nvSpPr>
        <p:spPr>
          <a:xfrm>
            <a:off x="1058333" y="3462867"/>
            <a:ext cx="7128934" cy="584775"/>
          </a:xfrm>
          <a:prstGeom prst="rect">
            <a:avLst/>
          </a:prstGeom>
          <a:noFill/>
        </p:spPr>
        <p:txBody>
          <a:bodyPr wrap="square" rtlCol="0">
            <a:spAutoFit/>
          </a:bodyPr>
          <a:lstStyle/>
          <a:p>
            <a:pPr algn="ctr"/>
            <a:r>
              <a:rPr lang="en-US" sz="3200">
                <a:solidFill>
                  <a:srgbClr val="C00000"/>
                </a:solidFill>
                <a:latin typeface="Calibri" panose="020F0502020204030204" pitchFamily="34" charset="0"/>
              </a:rPr>
              <a:t>Testing and Debugging</a:t>
            </a:r>
            <a:endParaRPr lang="en-US" sz="3200" dirty="0">
              <a:solidFill>
                <a:srgbClr val="C00000"/>
              </a:solidFill>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Testing and Debugging (2/8)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3" name="Content Placeholder 2"/>
          <p:cNvSpPr>
            <a:spLocks noGrp="1"/>
          </p:cNvSpPr>
          <p:nvPr>
            <p:ph idx="1"/>
          </p:nvPr>
        </p:nvSpPr>
        <p:spPr>
          <a:xfrm>
            <a:off x="457200" y="1185333"/>
            <a:ext cx="8229600" cy="5339292"/>
          </a:xfrm>
        </p:spPr>
        <p:txBody>
          <a:bodyPr/>
          <a:lstStyle/>
          <a:p>
            <a:pPr marL="352425" indent="-352425">
              <a:spcBef>
                <a:spcPts val="600"/>
              </a:spcBef>
              <a:buClr>
                <a:schemeClr val="tx1">
                  <a:lumMod val="90000"/>
                  <a:lumOff val="10000"/>
                </a:schemeClr>
              </a:buClr>
              <a:buSzPct val="100000"/>
              <a:buFont typeface="Wingdings" panose="05000000000000000000" pitchFamily="2" charset="2"/>
              <a:buChar char="§"/>
            </a:pPr>
            <a:r>
              <a:rPr lang="en-US" sz="2000" dirty="0"/>
              <a:t>The example in the previous slide shows the importance of testing.</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000" dirty="0"/>
              <a:t>Where does the term “</a:t>
            </a:r>
            <a:r>
              <a:rPr lang="en-US" sz="2000" dirty="0">
                <a:solidFill>
                  <a:srgbClr val="C00000"/>
                </a:solidFill>
              </a:rPr>
              <a:t>debugging</a:t>
            </a:r>
            <a:r>
              <a:rPr lang="en-US" sz="2000" dirty="0"/>
              <a:t>” come from?</a:t>
            </a:r>
          </a:p>
          <a:p>
            <a:pPr marL="581025" lvl="1" indent="-254000">
              <a:buClr>
                <a:schemeClr val="bg1">
                  <a:lumMod val="50000"/>
                </a:schemeClr>
              </a:buClr>
              <a:buSzPct val="100000"/>
              <a:buFont typeface="Wingdings" panose="05000000000000000000" pitchFamily="2" charset="2"/>
              <a:buChar char="§"/>
            </a:pPr>
            <a:r>
              <a:rPr lang="en-US" sz="1800" dirty="0"/>
              <a:t>Very early computers used mechanical relays for switching currents. However, most likely the term</a:t>
            </a:r>
            <a:br>
              <a:rPr lang="en-US" sz="1800" dirty="0"/>
            </a:br>
            <a:r>
              <a:rPr lang="en-US" sz="1800" dirty="0"/>
              <a:t>bug existed before</a:t>
            </a:r>
            <a:br>
              <a:rPr lang="en-US" sz="1800" dirty="0"/>
            </a:br>
            <a:r>
              <a:rPr lang="en-US" sz="1800" dirty="0"/>
              <a:t>the “moth-in-a-relay”</a:t>
            </a:r>
            <a:br>
              <a:rPr lang="en-US" sz="1800" dirty="0"/>
            </a:br>
            <a:r>
              <a:rPr lang="en-US" sz="1800" dirty="0"/>
              <a:t>story.</a:t>
            </a:r>
          </a:p>
          <a:p>
            <a:pPr lvl="2"/>
            <a:endParaRPr lang="en-US" sz="1800" dirty="0"/>
          </a:p>
          <a:p>
            <a:pPr lvl="1">
              <a:buNone/>
            </a:pPr>
            <a:endParaRPr lang="en-US" sz="2000" dirty="0"/>
          </a:p>
          <a:p>
            <a:pPr marL="581025" lvl="1" indent="-228600">
              <a:spcBef>
                <a:spcPts val="600"/>
              </a:spcBef>
              <a:buClr>
                <a:schemeClr val="bg1">
                  <a:lumMod val="50000"/>
                </a:schemeClr>
              </a:buClr>
              <a:buSzPct val="100000"/>
              <a:buFont typeface="Wingdings" panose="05000000000000000000" pitchFamily="2" charset="2"/>
              <a:buChar char="§"/>
            </a:pPr>
            <a:r>
              <a:rPr lang="en-US" sz="2000" dirty="0"/>
              <a:t>Why does a program “</a:t>
            </a:r>
            <a:r>
              <a:rPr lang="en-US" sz="2000" dirty="0">
                <a:solidFill>
                  <a:srgbClr val="C00000"/>
                </a:solidFill>
              </a:rPr>
              <a:t>core dump</a:t>
            </a:r>
            <a:r>
              <a:rPr lang="en-US" sz="2000" dirty="0"/>
              <a:t>”?</a:t>
            </a:r>
          </a:p>
          <a:p>
            <a:pPr marL="801688" lvl="2" indent="-220663">
              <a:buSzPct val="100000"/>
              <a:buFont typeface="Wingdings" panose="05000000000000000000" pitchFamily="2" charset="2"/>
              <a:buChar char="§"/>
            </a:pPr>
            <a:r>
              <a:rPr lang="en-US" sz="1800" dirty="0"/>
              <a:t>Early computers used</a:t>
            </a:r>
            <a:br>
              <a:rPr lang="en-US" sz="1800" dirty="0"/>
            </a:br>
            <a:r>
              <a:rPr lang="en-US" sz="1800" dirty="0"/>
              <a:t>tiny magnetic</a:t>
            </a:r>
            <a:br>
              <a:rPr lang="en-US" sz="1800" dirty="0"/>
            </a:br>
            <a:r>
              <a:rPr lang="en-US" sz="1800" dirty="0"/>
              <a:t>cores (rings) as</a:t>
            </a:r>
            <a:br>
              <a:rPr lang="en-US" sz="1800" dirty="0"/>
            </a:br>
            <a:r>
              <a:rPr lang="en-US" sz="1800" dirty="0"/>
              <a:t>memory cells to hold</a:t>
            </a:r>
            <a:br>
              <a:rPr lang="en-US" sz="1800" dirty="0"/>
            </a:br>
            <a:r>
              <a:rPr lang="en-US" sz="1800" dirty="0"/>
              <a:t>0 and 1 values.</a:t>
            </a:r>
          </a:p>
        </p:txBody>
      </p:sp>
      <p:grpSp>
        <p:nvGrpSpPr>
          <p:cNvPr id="14" name="Group 15"/>
          <p:cNvGrpSpPr>
            <a:grpSpLocks/>
          </p:cNvGrpSpPr>
          <p:nvPr/>
        </p:nvGrpSpPr>
        <p:grpSpPr bwMode="auto">
          <a:xfrm>
            <a:off x="6564135" y="2544666"/>
            <a:ext cx="2322009" cy="3563329"/>
            <a:chOff x="6607175" y="2449299"/>
            <a:chExt cx="2321465" cy="3563298"/>
          </a:xfrm>
        </p:grpSpPr>
        <p:sp>
          <p:nvSpPr>
            <p:cNvPr id="15" name="TextBox 6"/>
            <p:cNvSpPr txBox="1">
              <a:spLocks noChangeArrowheads="1"/>
            </p:cNvSpPr>
            <p:nvPr/>
          </p:nvSpPr>
          <p:spPr bwMode="auto">
            <a:xfrm>
              <a:off x="6607175" y="2797175"/>
              <a:ext cx="1576072" cy="338554"/>
            </a:xfrm>
            <a:prstGeom prst="rect">
              <a:avLst/>
            </a:prstGeom>
            <a:noFill/>
            <a:ln w="9525">
              <a:noFill/>
              <a:miter lim="800000"/>
              <a:headEnd/>
              <a:tailEnd/>
            </a:ln>
          </p:spPr>
          <p:txBody>
            <a:bodyPr wrap="none">
              <a:spAutoFit/>
            </a:bodyPr>
            <a:lstStyle/>
            <a:p>
              <a:r>
                <a:rPr lang="en-US" sz="1600">
                  <a:solidFill>
                    <a:srgbClr val="C00000"/>
                  </a:solidFill>
                </a:rPr>
                <a:t>Electro-magnet</a:t>
              </a:r>
            </a:p>
          </p:txBody>
        </p:sp>
        <p:sp>
          <p:nvSpPr>
            <p:cNvPr id="16" name="TextBox 9"/>
            <p:cNvSpPr txBox="1">
              <a:spLocks noChangeArrowheads="1"/>
            </p:cNvSpPr>
            <p:nvPr/>
          </p:nvSpPr>
          <p:spPr bwMode="auto">
            <a:xfrm>
              <a:off x="6975861" y="2449299"/>
              <a:ext cx="1952779" cy="338554"/>
            </a:xfrm>
            <a:prstGeom prst="rect">
              <a:avLst/>
            </a:prstGeom>
            <a:noFill/>
            <a:ln w="9525">
              <a:noFill/>
              <a:miter lim="800000"/>
              <a:headEnd/>
              <a:tailEnd/>
            </a:ln>
          </p:spPr>
          <p:txBody>
            <a:bodyPr wrap="none">
              <a:spAutoFit/>
            </a:bodyPr>
            <a:lstStyle/>
            <a:p>
              <a:r>
                <a:rPr lang="en-US" sz="1600" dirty="0">
                  <a:solidFill>
                    <a:srgbClr val="C00000"/>
                  </a:solidFill>
                </a:rPr>
                <a:t>Moveable armature</a:t>
              </a:r>
            </a:p>
          </p:txBody>
        </p:sp>
        <p:sp>
          <p:nvSpPr>
            <p:cNvPr id="17" name="TextBox 10"/>
            <p:cNvSpPr txBox="1">
              <a:spLocks noChangeArrowheads="1"/>
            </p:cNvSpPr>
            <p:nvPr/>
          </p:nvSpPr>
          <p:spPr bwMode="auto">
            <a:xfrm>
              <a:off x="7086600" y="5181600"/>
              <a:ext cx="1508746" cy="830997"/>
            </a:xfrm>
            <a:prstGeom prst="rect">
              <a:avLst/>
            </a:prstGeom>
            <a:noFill/>
            <a:ln w="9525">
              <a:noFill/>
              <a:miter lim="800000"/>
              <a:headEnd/>
              <a:tailEnd/>
            </a:ln>
          </p:spPr>
          <p:txBody>
            <a:bodyPr wrap="none">
              <a:spAutoFit/>
            </a:bodyPr>
            <a:lstStyle/>
            <a:p>
              <a:r>
                <a:rPr lang="en-US" sz="1600">
                  <a:solidFill>
                    <a:srgbClr val="C00000"/>
                  </a:solidFill>
                </a:rPr>
                <a:t>Space</a:t>
              </a:r>
            </a:p>
            <a:p>
              <a:r>
                <a:rPr lang="en-US" sz="1600"/>
                <a:t>(Bugs may get</a:t>
              </a:r>
            </a:p>
            <a:p>
              <a:r>
                <a:rPr lang="en-US" sz="1600"/>
                <a:t>stuck here!)</a:t>
              </a:r>
            </a:p>
          </p:txBody>
        </p:sp>
        <p:pic>
          <p:nvPicPr>
            <p:cNvPr id="18" name="Picture 5"/>
            <p:cNvPicPr>
              <a:picLocks noChangeAspect="1" noChangeArrowheads="1"/>
            </p:cNvPicPr>
            <p:nvPr/>
          </p:nvPicPr>
          <p:blipFill>
            <a:blip r:embed="rId3" cstate="print"/>
            <a:srcRect/>
            <a:stretch>
              <a:fillRect/>
            </a:stretch>
          </p:blipFill>
          <p:spPr bwMode="auto">
            <a:xfrm>
              <a:off x="6872288" y="3265488"/>
              <a:ext cx="1714500" cy="1676400"/>
            </a:xfrm>
            <a:prstGeom prst="rect">
              <a:avLst/>
            </a:prstGeom>
            <a:noFill/>
            <a:ln w="9525">
              <a:noFill/>
              <a:miter lim="800000"/>
              <a:headEnd/>
              <a:tailEnd/>
            </a:ln>
          </p:spPr>
        </p:pic>
        <p:cxnSp>
          <p:nvCxnSpPr>
            <p:cNvPr id="19" name="Straight Arrow Connector 13"/>
            <p:cNvCxnSpPr>
              <a:cxnSpLocks noChangeShapeType="1"/>
            </p:cNvCxnSpPr>
            <p:nvPr/>
          </p:nvCxnSpPr>
          <p:spPr bwMode="auto">
            <a:xfrm flipH="1">
              <a:off x="8142288" y="2819402"/>
              <a:ext cx="234155" cy="892173"/>
            </a:xfrm>
            <a:prstGeom prst="straightConnector1">
              <a:avLst/>
            </a:prstGeom>
            <a:noFill/>
            <a:ln w="25400" cap="sq" algn="ctr">
              <a:solidFill>
                <a:srgbClr val="FF0000"/>
              </a:solidFill>
              <a:round/>
              <a:headEnd type="none" w="sm" len="sm"/>
              <a:tailEnd type="arrow" w="med" len="med"/>
            </a:ln>
          </p:spPr>
        </p:cxnSp>
        <p:cxnSp>
          <p:nvCxnSpPr>
            <p:cNvPr id="20" name="Straight Arrow Connector 15"/>
            <p:cNvCxnSpPr>
              <a:cxnSpLocks noChangeShapeType="1"/>
            </p:cNvCxnSpPr>
            <p:nvPr/>
          </p:nvCxnSpPr>
          <p:spPr bwMode="auto">
            <a:xfrm>
              <a:off x="7151688" y="3146425"/>
              <a:ext cx="587375" cy="533400"/>
            </a:xfrm>
            <a:prstGeom prst="straightConnector1">
              <a:avLst/>
            </a:prstGeom>
            <a:noFill/>
            <a:ln w="25400" cap="sq" algn="ctr">
              <a:solidFill>
                <a:srgbClr val="FF0000"/>
              </a:solidFill>
              <a:round/>
              <a:headEnd type="none" w="sm" len="sm"/>
              <a:tailEnd type="arrow" w="med" len="med"/>
            </a:ln>
          </p:spPr>
        </p:cxnSp>
        <p:cxnSp>
          <p:nvCxnSpPr>
            <p:cNvPr id="21" name="Straight Arrow Connector 17"/>
            <p:cNvCxnSpPr>
              <a:cxnSpLocks noChangeShapeType="1"/>
            </p:cNvCxnSpPr>
            <p:nvPr/>
          </p:nvCxnSpPr>
          <p:spPr bwMode="auto">
            <a:xfrm rot="5400000" flipH="1" flipV="1">
              <a:off x="7113588" y="4262438"/>
              <a:ext cx="1436687" cy="446087"/>
            </a:xfrm>
            <a:prstGeom prst="straightConnector1">
              <a:avLst/>
            </a:prstGeom>
            <a:noFill/>
            <a:ln w="25400" cap="sq" algn="ctr">
              <a:solidFill>
                <a:srgbClr val="FF0000"/>
              </a:solidFill>
              <a:round/>
              <a:headEnd type="none" w="sm" len="sm"/>
              <a:tailEnd type="arrow" w="med" len="med"/>
            </a:ln>
          </p:spPr>
        </p:cxnSp>
      </p:grpSp>
      <p:pic>
        <p:nvPicPr>
          <p:cNvPr id="22" name="Picture 6"/>
          <p:cNvPicPr>
            <a:picLocks noChangeAspect="1" noChangeArrowheads="1"/>
          </p:cNvPicPr>
          <p:nvPr/>
        </p:nvPicPr>
        <p:blipFill>
          <a:blip r:embed="rId4" cstate="print"/>
          <a:srcRect/>
          <a:stretch>
            <a:fillRect/>
          </a:stretch>
        </p:blipFill>
        <p:spPr bwMode="auto">
          <a:xfrm>
            <a:off x="4144963" y="4702175"/>
            <a:ext cx="1825625" cy="1822450"/>
          </a:xfrm>
          <a:prstGeom prst="rect">
            <a:avLst/>
          </a:prstGeom>
          <a:noFill/>
          <a:ln w="9525">
            <a:noFill/>
            <a:miter lim="800000"/>
            <a:headEnd/>
            <a:tailEnd/>
          </a:ln>
        </p:spPr>
      </p:pic>
      <p:grpSp>
        <p:nvGrpSpPr>
          <p:cNvPr id="23" name="Group 16"/>
          <p:cNvGrpSpPr>
            <a:grpSpLocks/>
          </p:cNvGrpSpPr>
          <p:nvPr/>
        </p:nvGrpSpPr>
        <p:grpSpPr bwMode="auto">
          <a:xfrm>
            <a:off x="1870869" y="2442800"/>
            <a:ext cx="4548187" cy="1598613"/>
            <a:chOff x="1852066" y="2562225"/>
            <a:chExt cx="4548734" cy="1598613"/>
          </a:xfrm>
        </p:grpSpPr>
        <p:pic>
          <p:nvPicPr>
            <p:cNvPr id="24" name="Picture 7"/>
            <p:cNvPicPr>
              <a:picLocks noChangeAspect="1" noChangeArrowheads="1"/>
            </p:cNvPicPr>
            <p:nvPr/>
          </p:nvPicPr>
          <p:blipFill>
            <a:blip r:embed="rId5" cstate="print"/>
            <a:srcRect/>
            <a:stretch>
              <a:fillRect/>
            </a:stretch>
          </p:blipFill>
          <p:spPr bwMode="auto">
            <a:xfrm>
              <a:off x="4371975" y="2562225"/>
              <a:ext cx="2028825" cy="1598613"/>
            </a:xfrm>
            <a:prstGeom prst="rect">
              <a:avLst/>
            </a:prstGeom>
            <a:noFill/>
            <a:ln w="9525">
              <a:noFill/>
              <a:miter lim="800000"/>
              <a:headEnd/>
              <a:tailEnd/>
            </a:ln>
          </p:spPr>
        </p:pic>
        <p:sp>
          <p:nvSpPr>
            <p:cNvPr id="25" name="TextBox 20"/>
            <p:cNvSpPr txBox="1">
              <a:spLocks noChangeArrowheads="1"/>
            </p:cNvSpPr>
            <p:nvPr/>
          </p:nvSpPr>
          <p:spPr bwMode="auto">
            <a:xfrm>
              <a:off x="1852066" y="3250105"/>
              <a:ext cx="2467342" cy="584775"/>
            </a:xfrm>
            <a:prstGeom prst="rect">
              <a:avLst/>
            </a:prstGeom>
            <a:noFill/>
            <a:ln w="9525">
              <a:noFill/>
              <a:miter lim="800000"/>
              <a:headEnd/>
              <a:tailEnd/>
            </a:ln>
          </p:spPr>
          <p:txBody>
            <a:bodyPr wrap="none">
              <a:spAutoFit/>
            </a:bodyPr>
            <a:lstStyle/>
            <a:p>
              <a:r>
                <a:rPr lang="en-US" sz="1600" dirty="0">
                  <a:solidFill>
                    <a:srgbClr val="008000"/>
                  </a:solidFill>
                </a:rPr>
                <a:t>Notebook with moth from</a:t>
              </a:r>
              <a:br>
                <a:rPr lang="en-US" sz="1600" dirty="0">
                  <a:solidFill>
                    <a:srgbClr val="008000"/>
                  </a:solidFill>
                </a:rPr>
              </a:br>
              <a:r>
                <a:rPr lang="en-US" sz="1600" dirty="0">
                  <a:solidFill>
                    <a:srgbClr val="008000"/>
                  </a:solidFill>
                </a:rPr>
                <a:t>Mark II computer:</a:t>
              </a:r>
            </a:p>
          </p:txBody>
        </p:sp>
      </p:grpSp>
    </p:spTree>
    <p:extLst>
      <p:ext uri="{BB962C8B-B14F-4D97-AF65-F5344CB8AC3E}">
        <p14:creationId xmlns:p14="http://schemas.microsoft.com/office/powerpoint/2010/main" val="33005921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(3/8)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29" name="Rectangle 8"/>
          <p:cNvSpPr>
            <a:spLocks noChangeArrowheads="1"/>
          </p:cNvSpPr>
          <p:nvPr/>
        </p:nvSpPr>
        <p:spPr bwMode="auto">
          <a:xfrm>
            <a:off x="509954" y="1283677"/>
            <a:ext cx="8237171" cy="328832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Testing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determine if a code contains errors.</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Debugging</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locate the errors and them.</a:t>
            </a:r>
          </a:p>
          <a:p>
            <a:pPr marL="342900" indent="-342900">
              <a:spcBef>
                <a:spcPts val="1200"/>
              </a:spcBef>
              <a:buClr>
                <a:schemeClr val="tx1">
                  <a:lumMod val="90000"/>
                  <a:lumOff val="10000"/>
                </a:schemeClr>
              </a:buClr>
              <a:buSzPct val="100000"/>
              <a:buFont typeface="Wingdings" panose="05000000000000000000" pitchFamily="2" charset="2"/>
              <a:buChar char="§"/>
            </a:pPr>
            <a:r>
              <a:rPr lang="en-US" sz="2400" dirty="0">
                <a:solidFill>
                  <a:srgbClr val="C00000"/>
                </a:solidFill>
              </a:rPr>
              <a:t>Documentation</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To improve maintainability of the code.</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Include sensible comments, good coding style and clear logic.</a:t>
            </a:r>
          </a:p>
        </p:txBody>
      </p:sp>
      <p:grpSp>
        <p:nvGrpSpPr>
          <p:cNvPr id="30" name="Group 23"/>
          <p:cNvGrpSpPr>
            <a:grpSpLocks/>
          </p:cNvGrpSpPr>
          <p:nvPr/>
        </p:nvGrpSpPr>
        <p:grpSpPr bwMode="auto">
          <a:xfrm>
            <a:off x="2667000" y="4419600"/>
            <a:ext cx="4343400" cy="1676400"/>
            <a:chOff x="1728" y="2832"/>
            <a:chExt cx="2736" cy="1056"/>
          </a:xfrm>
        </p:grpSpPr>
        <p:grpSp>
          <p:nvGrpSpPr>
            <p:cNvPr id="31" name="Group 18"/>
            <p:cNvGrpSpPr>
              <a:grpSpLocks/>
            </p:cNvGrpSpPr>
            <p:nvPr/>
          </p:nvGrpSpPr>
          <p:grpSpPr bwMode="auto">
            <a:xfrm>
              <a:off x="1728" y="2880"/>
              <a:ext cx="1008" cy="432"/>
              <a:chOff x="1728" y="2880"/>
              <a:chExt cx="1008" cy="432"/>
            </a:xfrm>
          </p:grpSpPr>
          <p:sp>
            <p:nvSpPr>
              <p:cNvPr id="44"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5"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Testing</a:t>
                </a:r>
              </a:p>
            </p:txBody>
          </p:sp>
        </p:grpSp>
        <p:sp>
          <p:nvSpPr>
            <p:cNvPr id="32" name="Text Box 19"/>
            <p:cNvSpPr txBox="1">
              <a:spLocks noChangeArrowheads="1"/>
            </p:cNvSpPr>
            <p:nvPr/>
          </p:nvSpPr>
          <p:spPr bwMode="auto">
            <a:xfrm>
              <a:off x="3888" y="3408"/>
              <a:ext cx="480" cy="185"/>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b="1"/>
                <a:t>Yes</a:t>
              </a:r>
            </a:p>
          </p:txBody>
        </p:sp>
        <p:grpSp>
          <p:nvGrpSpPr>
            <p:cNvPr id="33" name="Group 20"/>
            <p:cNvGrpSpPr>
              <a:grpSpLocks/>
            </p:cNvGrpSpPr>
            <p:nvPr/>
          </p:nvGrpSpPr>
          <p:grpSpPr bwMode="auto">
            <a:xfrm>
              <a:off x="3312" y="2832"/>
              <a:ext cx="1152" cy="576"/>
              <a:chOff x="2640" y="2928"/>
              <a:chExt cx="1152" cy="576"/>
            </a:xfrm>
          </p:grpSpPr>
          <p:sp>
            <p:nvSpPr>
              <p:cNvPr id="42" name="AutoShape 21"/>
              <p:cNvSpPr>
                <a:spLocks noChangeArrowheads="1"/>
              </p:cNvSpPr>
              <p:nvPr/>
            </p:nvSpPr>
            <p:spPr bwMode="auto">
              <a:xfrm>
                <a:off x="2640" y="2928"/>
                <a:ext cx="1152" cy="576"/>
              </a:xfrm>
              <a:prstGeom prst="diamond">
                <a:avLst/>
              </a:prstGeom>
              <a:solidFill>
                <a:srgbClr val="CCFFCC"/>
              </a:solidFill>
              <a:ln w="31750" cap="sq">
                <a:solidFill>
                  <a:srgbClr val="9900CC"/>
                </a:solidFill>
                <a:miter lim="800000"/>
                <a:headEnd type="none" w="sm" len="sm"/>
                <a:tailEnd type="none" w="sm" len="sm"/>
              </a:ln>
            </p:spPr>
            <p:txBody>
              <a:bodyPr wrap="none" anchor="ctr"/>
              <a:lstStyle/>
              <a:p>
                <a:endParaRPr lang="en-SG"/>
              </a:p>
            </p:txBody>
          </p:sp>
          <p:sp>
            <p:nvSpPr>
              <p:cNvPr id="43" name="Text Box 22"/>
              <p:cNvSpPr txBox="1">
                <a:spLocks noChangeArrowheads="1"/>
              </p:cNvSpPr>
              <p:nvPr/>
            </p:nvSpPr>
            <p:spPr bwMode="auto">
              <a:xfrm>
                <a:off x="2880" y="3072"/>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Error?</a:t>
                </a:r>
              </a:p>
            </p:txBody>
          </p:sp>
        </p:grpSp>
        <p:sp>
          <p:nvSpPr>
            <p:cNvPr id="34" name="Line 23"/>
            <p:cNvSpPr>
              <a:spLocks noChangeShapeType="1"/>
            </p:cNvSpPr>
            <p:nvPr/>
          </p:nvSpPr>
          <p:spPr bwMode="auto">
            <a:xfrm>
              <a:off x="2736" y="3120"/>
              <a:ext cx="528" cy="0"/>
            </a:xfrm>
            <a:prstGeom prst="line">
              <a:avLst/>
            </a:prstGeom>
            <a:noFill/>
            <a:ln w="31750" cap="sq">
              <a:solidFill>
                <a:schemeClr val="tx1"/>
              </a:solidFill>
              <a:round/>
              <a:headEnd type="none" w="sm" len="sm"/>
              <a:tailEnd type="triangle" w="med" len="med"/>
            </a:ln>
          </p:spPr>
          <p:txBody>
            <a:bodyPr/>
            <a:lstStyle/>
            <a:p>
              <a:endParaRPr lang="en-US"/>
            </a:p>
          </p:txBody>
        </p:sp>
        <p:sp>
          <p:nvSpPr>
            <p:cNvPr id="35" name="Line 24"/>
            <p:cNvSpPr>
              <a:spLocks noChangeShapeType="1"/>
            </p:cNvSpPr>
            <p:nvPr/>
          </p:nvSpPr>
          <p:spPr bwMode="auto">
            <a:xfrm>
              <a:off x="3888" y="3408"/>
              <a:ext cx="0" cy="288"/>
            </a:xfrm>
            <a:prstGeom prst="line">
              <a:avLst/>
            </a:prstGeom>
            <a:noFill/>
            <a:ln w="31750" cap="sq">
              <a:solidFill>
                <a:schemeClr val="tx1"/>
              </a:solidFill>
              <a:round/>
              <a:headEnd type="none" w="sm" len="sm"/>
              <a:tailEnd type="none" w="sm" len="sm"/>
            </a:ln>
          </p:spPr>
          <p:txBody>
            <a:bodyPr/>
            <a:lstStyle/>
            <a:p>
              <a:endParaRPr lang="en-US"/>
            </a:p>
          </p:txBody>
        </p:sp>
        <p:sp>
          <p:nvSpPr>
            <p:cNvPr id="36" name="Line 25"/>
            <p:cNvSpPr>
              <a:spLocks noChangeShapeType="1"/>
            </p:cNvSpPr>
            <p:nvPr/>
          </p:nvSpPr>
          <p:spPr bwMode="auto">
            <a:xfrm>
              <a:off x="2208" y="3696"/>
              <a:ext cx="288" cy="0"/>
            </a:xfrm>
            <a:prstGeom prst="line">
              <a:avLst/>
            </a:prstGeom>
            <a:noFill/>
            <a:ln w="31750" cap="sq">
              <a:solidFill>
                <a:schemeClr val="tx1"/>
              </a:solidFill>
              <a:round/>
              <a:headEnd type="none" w="sm" len="sm"/>
              <a:tailEnd type="none" w="sm" len="sm"/>
            </a:ln>
          </p:spPr>
          <p:txBody>
            <a:bodyPr/>
            <a:lstStyle/>
            <a:p>
              <a:endParaRPr lang="en-US"/>
            </a:p>
          </p:txBody>
        </p:sp>
        <p:sp>
          <p:nvSpPr>
            <p:cNvPr id="37" name="Line 26"/>
            <p:cNvSpPr>
              <a:spLocks noChangeShapeType="1"/>
            </p:cNvSpPr>
            <p:nvPr/>
          </p:nvSpPr>
          <p:spPr bwMode="auto">
            <a:xfrm flipV="1">
              <a:off x="2208" y="3312"/>
              <a:ext cx="0" cy="384"/>
            </a:xfrm>
            <a:prstGeom prst="line">
              <a:avLst/>
            </a:prstGeom>
            <a:noFill/>
            <a:ln w="31750" cap="sq">
              <a:solidFill>
                <a:schemeClr val="tx1"/>
              </a:solidFill>
              <a:round/>
              <a:headEnd type="none" w="sm" len="sm"/>
              <a:tailEnd type="triangle" w="med" len="med"/>
            </a:ln>
          </p:spPr>
          <p:txBody>
            <a:bodyPr/>
            <a:lstStyle/>
            <a:p>
              <a:endParaRPr lang="en-US"/>
            </a:p>
          </p:txBody>
        </p:sp>
        <p:grpSp>
          <p:nvGrpSpPr>
            <p:cNvPr id="38" name="Group 19"/>
            <p:cNvGrpSpPr>
              <a:grpSpLocks/>
            </p:cNvGrpSpPr>
            <p:nvPr/>
          </p:nvGrpSpPr>
          <p:grpSpPr bwMode="auto">
            <a:xfrm>
              <a:off x="2544" y="3456"/>
              <a:ext cx="1008" cy="432"/>
              <a:chOff x="1728" y="2880"/>
              <a:chExt cx="1008" cy="432"/>
            </a:xfrm>
          </p:grpSpPr>
          <p:sp>
            <p:nvSpPr>
              <p:cNvPr id="40" name="Rectangle 17"/>
              <p:cNvSpPr>
                <a:spLocks noChangeArrowheads="1"/>
              </p:cNvSpPr>
              <p:nvPr/>
            </p:nvSpPr>
            <p:spPr bwMode="auto">
              <a:xfrm>
                <a:off x="1728" y="2880"/>
                <a:ext cx="1008" cy="432"/>
              </a:xfrm>
              <a:prstGeom prst="rect">
                <a:avLst/>
              </a:prstGeom>
              <a:solidFill>
                <a:srgbClr val="CCFFFF"/>
              </a:solidFill>
              <a:ln w="31750" cap="sq">
                <a:solidFill>
                  <a:srgbClr val="9900CC"/>
                </a:solidFill>
                <a:miter lim="800000"/>
                <a:headEnd type="none" w="sm" len="sm"/>
                <a:tailEnd type="none" w="sm" len="sm"/>
              </a:ln>
            </p:spPr>
            <p:txBody>
              <a:bodyPr wrap="none" anchor="ctr"/>
              <a:lstStyle/>
              <a:p>
                <a:endParaRPr lang="en-SG"/>
              </a:p>
            </p:txBody>
          </p:sp>
          <p:sp>
            <p:nvSpPr>
              <p:cNvPr id="41" name="Text Box 18"/>
              <p:cNvSpPr txBox="1">
                <a:spLocks noChangeArrowheads="1"/>
              </p:cNvSpPr>
              <p:nvPr/>
            </p:nvSpPr>
            <p:spPr bwMode="auto">
              <a:xfrm>
                <a:off x="1896" y="2976"/>
                <a:ext cx="672" cy="231"/>
              </a:xfrm>
              <a:prstGeom prst="rect">
                <a:avLst/>
              </a:prstGeom>
              <a:noFill/>
              <a:ln w="12700" cap="sq">
                <a:noFill/>
                <a:miter lim="800000"/>
                <a:headEnd type="none" w="sm" len="sm"/>
                <a:tailEnd type="none" w="sm" len="sm"/>
              </a:ln>
            </p:spPr>
            <p:txBody>
              <a:bodyPr>
                <a:spAutoFit/>
              </a:bodyPr>
              <a:lstStyle/>
              <a:p>
                <a:pPr algn="ctr">
                  <a:spcBef>
                    <a:spcPct val="50000"/>
                  </a:spcBef>
                </a:pPr>
                <a:r>
                  <a:rPr lang="en-US" b="1"/>
                  <a:t>Debug</a:t>
                </a:r>
              </a:p>
            </p:txBody>
          </p:sp>
        </p:grpSp>
        <p:sp>
          <p:nvSpPr>
            <p:cNvPr id="39" name="Line 25"/>
            <p:cNvSpPr>
              <a:spLocks noChangeShapeType="1"/>
            </p:cNvSpPr>
            <p:nvPr/>
          </p:nvSpPr>
          <p:spPr bwMode="auto">
            <a:xfrm>
              <a:off x="3552" y="3696"/>
              <a:ext cx="336" cy="0"/>
            </a:xfrm>
            <a:prstGeom prst="line">
              <a:avLst/>
            </a:prstGeom>
            <a:noFill/>
            <a:ln w="31750" cap="sq">
              <a:solidFill>
                <a:schemeClr val="tx1"/>
              </a:solidFill>
              <a:round/>
              <a:headEnd type="triangle" w="med" len="med"/>
              <a:tailEnd type="none" w="sm" len="sm"/>
            </a:ln>
          </p:spPr>
          <p:txBody>
            <a:bodyPr/>
            <a:lstStyle/>
            <a:p>
              <a:endParaRPr lang="en-US"/>
            </a:p>
          </p:txBody>
        </p:sp>
      </p:grpSp>
    </p:spTree>
    <p:extLst>
      <p:ext uri="{BB962C8B-B14F-4D97-AF65-F5344CB8AC3E}">
        <p14:creationId xmlns:p14="http://schemas.microsoft.com/office/powerpoint/2010/main" val="290038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(4/8)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23" name="Content Placeholder 2"/>
          <p:cNvSpPr>
            <a:spLocks noGrp="1"/>
          </p:cNvSpPr>
          <p:nvPr>
            <p:ph idx="1"/>
          </p:nvPr>
        </p:nvSpPr>
        <p:spPr>
          <a:xfrm>
            <a:off x="457200" y="1371600"/>
            <a:ext cx="8229600" cy="4495800"/>
          </a:xfrm>
        </p:spPr>
        <p:txBody>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sz="2400" dirty="0"/>
              <a:t>Philosophical notes on program design, debugging and testing</a:t>
            </a:r>
          </a:p>
          <a:p>
            <a:pPr marL="633413" lvl="1" indent="-358775">
              <a:spcBef>
                <a:spcPts val="1200"/>
              </a:spcBef>
              <a:buSzPct val="100000"/>
              <a:buFont typeface="Wingdings" panose="05000000000000000000" pitchFamily="2" charset="2"/>
              <a:buChar char="§"/>
            </a:pPr>
            <a:r>
              <a:rPr lang="en-US" sz="2200" dirty="0">
                <a:solidFill>
                  <a:srgbClr val="C00000"/>
                </a:solidFill>
              </a:rPr>
              <a:t>A good design is important</a:t>
            </a:r>
          </a:p>
          <a:p>
            <a:pPr marL="906463" lvl="2" indent="-220663">
              <a:spcBef>
                <a:spcPts val="600"/>
              </a:spcBef>
              <a:buSzPct val="100000"/>
              <a:buFont typeface="Wingdings" panose="05000000000000000000" pitchFamily="2" charset="2"/>
              <a:buChar char="§"/>
            </a:pPr>
            <a:r>
              <a:rPr lang="en-US" sz="1800" dirty="0"/>
              <a:t>A good design results in a high quality program. </a:t>
            </a:r>
          </a:p>
          <a:p>
            <a:pPr marL="906463" lvl="2" indent="-220663">
              <a:spcBef>
                <a:spcPts val="600"/>
              </a:spcBef>
              <a:buSzPct val="100000"/>
              <a:buFont typeface="Wingdings" panose="05000000000000000000" pitchFamily="2" charset="2"/>
              <a:buChar char="§"/>
            </a:pPr>
            <a:r>
              <a:rPr lang="en-US" sz="1800" dirty="0"/>
              <a:t>A low quality design cannot be “debugged into” high quality.</a:t>
            </a:r>
          </a:p>
          <a:p>
            <a:pPr marL="633413" lvl="1" indent="-358775">
              <a:spcBef>
                <a:spcPts val="1200"/>
              </a:spcBef>
              <a:buSzPct val="100000"/>
              <a:buFont typeface="Wingdings" panose="05000000000000000000" pitchFamily="2" charset="2"/>
              <a:buChar char="§"/>
            </a:pPr>
            <a:r>
              <a:rPr lang="en-US" sz="2200" dirty="0">
                <a:solidFill>
                  <a:srgbClr val="C00000"/>
                </a:solidFill>
              </a:rPr>
              <a:t>Do </a:t>
            </a:r>
            <a:r>
              <a:rPr lang="en-US" sz="2200" u="sng" dirty="0">
                <a:solidFill>
                  <a:srgbClr val="C00000"/>
                </a:solidFill>
              </a:rPr>
              <a:t>not</a:t>
            </a:r>
            <a:r>
              <a:rPr lang="en-US" sz="2200" dirty="0">
                <a:solidFill>
                  <a:srgbClr val="C00000"/>
                </a:solidFill>
              </a:rPr>
              <a:t> optimize for speed too early</a:t>
            </a:r>
          </a:p>
          <a:p>
            <a:pPr marL="906463" lvl="2" indent="-220663">
              <a:spcBef>
                <a:spcPts val="600"/>
              </a:spcBef>
              <a:buSzPct val="100000"/>
              <a:buFont typeface="Wingdings" panose="05000000000000000000" pitchFamily="2" charset="2"/>
              <a:buChar char="§"/>
            </a:pPr>
            <a:r>
              <a:rPr lang="en-US" sz="1800" dirty="0"/>
              <a:t>It is possible to make a correct program run faster.</a:t>
            </a:r>
          </a:p>
          <a:p>
            <a:pPr marL="906463" lvl="2" indent="-220663">
              <a:spcBef>
                <a:spcPts val="600"/>
              </a:spcBef>
              <a:buSzPct val="100000"/>
              <a:buFont typeface="Wingdings" panose="05000000000000000000" pitchFamily="2" charset="2"/>
              <a:buChar char="§"/>
            </a:pPr>
            <a:r>
              <a:rPr lang="en-US" sz="1800" dirty="0"/>
              <a:t>It is much more difficult to make a fast (but wrong) program run correctly. </a:t>
            </a:r>
          </a:p>
        </p:txBody>
      </p:sp>
    </p:spTree>
    <p:extLst>
      <p:ext uri="{BB962C8B-B14F-4D97-AF65-F5344CB8AC3E}">
        <p14:creationId xmlns:p14="http://schemas.microsoft.com/office/powerpoint/2010/main" val="27372287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(5/8)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Content Placeholder 2"/>
          <p:cNvSpPr>
            <a:spLocks noGrp="1"/>
          </p:cNvSpPr>
          <p:nvPr>
            <p:ph idx="1"/>
          </p:nvPr>
        </p:nvSpPr>
        <p:spPr>
          <a:xfrm>
            <a:off x="404446" y="1371599"/>
            <a:ext cx="8282354" cy="4659923"/>
          </a:xfrm>
        </p:spPr>
        <p:txBody>
          <a:bodyPr/>
          <a:lstStyle/>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a:t>A program should be </a:t>
            </a:r>
            <a:r>
              <a:rPr lang="en-US" sz="2000" dirty="0">
                <a:solidFill>
                  <a:srgbClr val="C00000"/>
                </a:solidFill>
              </a:rPr>
              <a:t>tested with various input values </a:t>
            </a:r>
            <a:r>
              <a:rPr lang="en-US" sz="2000" dirty="0"/>
              <a:t>to make sure that it performs correctly across all inputs.</a:t>
            </a:r>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a:t>A program should make </a:t>
            </a:r>
            <a:r>
              <a:rPr lang="en-US" sz="2000" dirty="0">
                <a:solidFill>
                  <a:srgbClr val="C00000"/>
                </a:solidFill>
              </a:rPr>
              <a:t>as few assumptions about the input </a:t>
            </a:r>
            <a:r>
              <a:rPr lang="en-US" sz="2000" dirty="0"/>
              <a:t>as possible.</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a:t>E.g.: Your program assumes that the user will type a number. But she types a string </a:t>
            </a:r>
            <a:r>
              <a:rPr lang="en-US" sz="1800" dirty="0">
                <a:sym typeface="Wingdings" pitchFamily="2" charset="2"/>
              </a:rPr>
              <a:t></a:t>
            </a:r>
            <a:r>
              <a:rPr lang="en-US" sz="1800" dirty="0"/>
              <a:t> crash!</a:t>
            </a:r>
          </a:p>
          <a:p>
            <a:pPr marL="730250" lvl="2" indent="-325438">
              <a:spcBef>
                <a:spcPts val="600"/>
              </a:spcBef>
              <a:buClr>
                <a:schemeClr val="bg1">
                  <a:lumMod val="50000"/>
                </a:schemeClr>
              </a:buClr>
              <a:buSzPct val="100000"/>
              <a:buFont typeface="Wingdings" panose="05000000000000000000" pitchFamily="2" charset="2"/>
              <a:buChar char="§"/>
            </a:pPr>
            <a:r>
              <a:rPr lang="en-US" sz="1800" dirty="0"/>
              <a:t>However, in CS1010 we assume that input follows the specification. We do this to focus on the basics first. Writing robust programs is not </a:t>
            </a:r>
            <a:r>
              <a:rPr lang="en-US" sz="1800"/>
              <a:t>trivial.</a:t>
            </a:r>
          </a:p>
          <a:p>
            <a:pPr marL="730250" lvl="2" indent="-325438">
              <a:spcBef>
                <a:spcPts val="600"/>
              </a:spcBef>
              <a:buClr>
                <a:schemeClr val="bg1">
                  <a:lumMod val="50000"/>
                </a:schemeClr>
              </a:buClr>
              <a:buSzPct val="100000"/>
              <a:buFont typeface="Wingdings" panose="05000000000000000000" pitchFamily="2" charset="2"/>
              <a:buChar char="§"/>
            </a:pPr>
            <a:r>
              <a:rPr lang="en-US"/>
              <a:t>Still, like the example in slide 5, we should not make wrong assumption, such as assuming that all the input integers are distinct.</a:t>
            </a:r>
            <a:endParaRPr lang="en-US" sz="1800" dirty="0"/>
          </a:p>
          <a:p>
            <a:pPr marL="352425" lvl="1" indent="-352425">
              <a:spcBef>
                <a:spcPts val="1200"/>
              </a:spcBef>
              <a:buClr>
                <a:schemeClr val="tx1">
                  <a:lumMod val="90000"/>
                  <a:lumOff val="10000"/>
                </a:schemeClr>
              </a:buClr>
              <a:buSzPct val="100000"/>
              <a:buFont typeface="Wingdings" panose="05000000000000000000" pitchFamily="2" charset="2"/>
              <a:buChar char="§"/>
            </a:pPr>
            <a:r>
              <a:rPr lang="en-US" sz="2000" dirty="0"/>
              <a:t>Many of today’s methods to hack into computers work by feeding programs with </a:t>
            </a:r>
            <a:r>
              <a:rPr lang="en-US" sz="2000" dirty="0">
                <a:solidFill>
                  <a:srgbClr val="C00000"/>
                </a:solidFill>
              </a:rPr>
              <a:t>unexpected inputs</a:t>
            </a:r>
            <a:r>
              <a:rPr lang="en-US" sz="2000" dirty="0"/>
              <a:t>. This results in crashes, buffer overflows, etc.</a:t>
            </a:r>
          </a:p>
        </p:txBody>
      </p:sp>
    </p:spTree>
    <p:extLst>
      <p:ext uri="{BB962C8B-B14F-4D97-AF65-F5344CB8AC3E}">
        <p14:creationId xmlns:p14="http://schemas.microsoft.com/office/powerpoint/2010/main" val="12233387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(6/8)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Content Placeholder 2"/>
          <p:cNvSpPr>
            <a:spLocks noGrp="1"/>
          </p:cNvSpPr>
          <p:nvPr>
            <p:ph idx="1"/>
          </p:nvPr>
        </p:nvSpPr>
        <p:spPr>
          <a:xfrm>
            <a:off x="914400" y="1828800"/>
            <a:ext cx="7477125" cy="4495800"/>
          </a:xfrm>
        </p:spPr>
        <p:txBody>
          <a:bodyPr/>
          <a:lstStyle/>
          <a:p>
            <a:pPr marL="352425" indent="-352425">
              <a:spcBef>
                <a:spcPts val="1200"/>
              </a:spcBef>
              <a:buSzPct val="100000"/>
              <a:buFont typeface="Wingdings" panose="05000000000000000000" pitchFamily="2" charset="2"/>
              <a:buChar char="§"/>
            </a:pPr>
            <a:r>
              <a:rPr lang="en-US" sz="2400" dirty="0">
                <a:solidFill>
                  <a:srgbClr val="C00000"/>
                </a:solidFill>
              </a:rPr>
              <a:t>By </a:t>
            </a:r>
            <a:r>
              <a:rPr lang="en-US" sz="2400" b="1" dirty="0">
                <a:solidFill>
                  <a:srgbClr val="C00000"/>
                </a:solidFill>
              </a:rPr>
              <a:t>user</a:t>
            </a:r>
            <a:r>
              <a:rPr lang="en-US" sz="2400" dirty="0">
                <a:solidFill>
                  <a:srgbClr val="C00000"/>
                </a:solidFill>
              </a:rPr>
              <a:t>/</a:t>
            </a:r>
            <a:r>
              <a:rPr lang="en-US" sz="2400" b="1" dirty="0">
                <a:solidFill>
                  <a:srgbClr val="C00000"/>
                </a:solidFill>
              </a:rPr>
              <a:t>programmer</a:t>
            </a:r>
            <a:r>
              <a:rPr lang="en-US" sz="2400" dirty="0">
                <a:solidFill>
                  <a:srgbClr val="C00000"/>
                </a:solidFill>
              </a:rPr>
              <a:t>:</a:t>
            </a:r>
          </a:p>
          <a:p>
            <a:pPr marL="685800" lvl="1" indent="-333375">
              <a:spcBef>
                <a:spcPts val="600"/>
              </a:spcBef>
              <a:buSzPct val="100000"/>
              <a:buFont typeface="Wingdings" panose="05000000000000000000" pitchFamily="2" charset="2"/>
              <a:buChar char="§"/>
            </a:pPr>
            <a:r>
              <a:rPr lang="en-US" sz="2000" dirty="0"/>
              <a:t>Trace program by </a:t>
            </a:r>
            <a:r>
              <a:rPr lang="en-US" sz="2000" b="1" dirty="0"/>
              <a:t>hand</a:t>
            </a:r>
            <a:r>
              <a:rPr lang="en-US" sz="2000" dirty="0"/>
              <a:t> multiple times.</a:t>
            </a:r>
          </a:p>
          <a:p>
            <a:pPr marL="352425" indent="-352425">
              <a:spcBef>
                <a:spcPts val="1200"/>
              </a:spcBef>
              <a:buSzPct val="100000"/>
              <a:buFont typeface="Wingdings" panose="05000000000000000000" pitchFamily="2" charset="2"/>
              <a:buChar char="§"/>
            </a:pPr>
            <a:r>
              <a:rPr lang="en-US" sz="2400" dirty="0">
                <a:solidFill>
                  <a:srgbClr val="C00000"/>
                </a:solidFill>
              </a:rPr>
              <a:t>By </a:t>
            </a:r>
            <a:r>
              <a:rPr lang="en-US" sz="2400" b="1" dirty="0">
                <a:solidFill>
                  <a:srgbClr val="C00000"/>
                </a:solidFill>
              </a:rPr>
              <a:t>test program</a:t>
            </a:r>
            <a:r>
              <a:rPr lang="en-US" sz="2400" dirty="0">
                <a:solidFill>
                  <a:srgbClr val="C00000"/>
                </a:solidFill>
              </a:rPr>
              <a:t>:</a:t>
            </a:r>
          </a:p>
          <a:p>
            <a:pPr marL="685800" lvl="1" indent="-333375">
              <a:spcBef>
                <a:spcPts val="600"/>
              </a:spcBef>
              <a:buSzPct val="100000"/>
              <a:buFont typeface="Wingdings" panose="05000000000000000000" pitchFamily="2" charset="2"/>
              <a:buChar char="§"/>
            </a:pPr>
            <a:r>
              <a:rPr lang="en-US" sz="2000" dirty="0"/>
              <a:t>Write a little test program that runs the program to be tested with different inputs.</a:t>
            </a:r>
          </a:p>
          <a:p>
            <a:pPr marL="352425" indent="-352425">
              <a:spcBef>
                <a:spcPts val="1200"/>
              </a:spcBef>
              <a:buSzPct val="100000"/>
              <a:buFont typeface="Wingdings" panose="05000000000000000000" pitchFamily="2" charset="2"/>
              <a:buChar char="§"/>
            </a:pPr>
            <a:r>
              <a:rPr lang="en-US" sz="2400" dirty="0">
                <a:solidFill>
                  <a:srgbClr val="C00000"/>
                </a:solidFill>
              </a:rPr>
              <a:t>By </a:t>
            </a:r>
            <a:r>
              <a:rPr lang="en-US" sz="2400" b="1" dirty="0">
                <a:solidFill>
                  <a:srgbClr val="C00000"/>
                </a:solidFill>
              </a:rPr>
              <a:t>test environments:</a:t>
            </a:r>
          </a:p>
          <a:p>
            <a:pPr marL="685800" lvl="1" indent="-333375">
              <a:spcBef>
                <a:spcPts val="600"/>
              </a:spcBef>
              <a:buSzPct val="100000"/>
              <a:buFont typeface="Wingdings" panose="05000000000000000000" pitchFamily="2" charset="2"/>
              <a:buChar char="§"/>
            </a:pPr>
            <a:r>
              <a:rPr lang="en-US" sz="2000" dirty="0"/>
              <a:t>Large-scale test suites that generate test cases, run them, compare the expected output and provide a pass/fail assessment.</a:t>
            </a:r>
          </a:p>
        </p:txBody>
      </p:sp>
      <p:sp>
        <p:nvSpPr>
          <p:cNvPr id="10" name="TextBox 5"/>
          <p:cNvSpPr txBox="1">
            <a:spLocks noChangeArrowheads="1"/>
          </p:cNvSpPr>
          <p:nvPr/>
        </p:nvSpPr>
        <p:spPr bwMode="auto">
          <a:xfrm>
            <a:off x="677863" y="1282700"/>
            <a:ext cx="2508250" cy="523875"/>
          </a:xfrm>
          <a:prstGeom prst="rect">
            <a:avLst/>
          </a:prstGeom>
          <a:noFill/>
          <a:ln w="9525">
            <a:noFill/>
            <a:miter lim="800000"/>
            <a:headEnd/>
            <a:tailEnd/>
          </a:ln>
        </p:spPr>
        <p:txBody>
          <a:bodyPr>
            <a:spAutoFit/>
          </a:bodyPr>
          <a:lstStyle/>
          <a:p>
            <a:r>
              <a:rPr lang="en-US" sz="2800" dirty="0"/>
              <a:t>How to test?</a:t>
            </a:r>
          </a:p>
        </p:txBody>
      </p:sp>
    </p:spTree>
    <p:extLst>
      <p:ext uri="{BB962C8B-B14F-4D97-AF65-F5344CB8AC3E}">
        <p14:creationId xmlns:p14="http://schemas.microsoft.com/office/powerpoint/2010/main" val="303019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(7/8)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1" name="Rectangle 8"/>
          <p:cNvSpPr>
            <a:spLocks noChangeArrowheads="1"/>
          </p:cNvSpPr>
          <p:nvPr/>
        </p:nvSpPr>
        <p:spPr bwMode="auto">
          <a:xfrm>
            <a:off x="527538" y="1250950"/>
            <a:ext cx="8056075" cy="5325696"/>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Manual </a:t>
            </a:r>
            <a:r>
              <a:rPr lang="en-US" sz="2400" b="1" dirty="0">
                <a:solidFill>
                  <a:srgbClr val="C00000"/>
                </a:solidFill>
              </a:rPr>
              <a:t>walkthroughs</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Tracing with pencil-and-paper</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Verbal walkthroughs</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“Wolf fencing” with </a:t>
            </a:r>
            <a:r>
              <a:rPr lang="en-US" sz="2400" b="1" dirty="0" err="1">
                <a:solidFill>
                  <a:srgbClr val="C00000"/>
                </a:solidFill>
              </a:rPr>
              <a:t>printf</a:t>
            </a:r>
            <a:r>
              <a:rPr lang="en-US" sz="2400" dirty="0">
                <a:solidFill>
                  <a:srgbClr val="C00000"/>
                </a:solidFill>
              </a:rPr>
              <a:t>()</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Easy to add</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Provide information: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 of parameters</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order in which functions have been called</a:t>
            </a:r>
          </a:p>
          <a:p>
            <a:pPr marL="1200150" lvl="2" indent="-285750">
              <a:spcBef>
                <a:spcPct val="20000"/>
              </a:spcBef>
              <a:buClr>
                <a:schemeClr val="bg1">
                  <a:lumMod val="50000"/>
                </a:schemeClr>
              </a:buClr>
              <a:buSzPct val="80000"/>
              <a:buFont typeface="Wingdings" panose="05000000000000000000" pitchFamily="2" charset="2"/>
              <a:buChar char="v"/>
            </a:pPr>
            <a:r>
              <a:rPr lang="en-US" dirty="0"/>
              <a:t>The values of local variables and fields at strategic points</a:t>
            </a:r>
          </a:p>
          <a:p>
            <a:pPr marL="800100" lvl="1" indent="-342900">
              <a:spcBef>
                <a:spcPts val="600"/>
              </a:spcBef>
              <a:buClr>
                <a:schemeClr val="bg1">
                  <a:lumMod val="50000"/>
                </a:schemeClr>
              </a:buClr>
              <a:buSzPct val="100000"/>
              <a:buFont typeface="Wingdings" panose="05000000000000000000" pitchFamily="2" charset="2"/>
              <a:buChar char="§"/>
            </a:pPr>
            <a:r>
              <a:rPr lang="en-US" sz="2000" b="1" dirty="0"/>
              <a:t>Disadvantages</a:t>
            </a:r>
          </a:p>
          <a:p>
            <a:pPr marL="1200150" lvl="2" indent="-285750">
              <a:spcBef>
                <a:spcPct val="20000"/>
              </a:spcBef>
              <a:buClr>
                <a:schemeClr val="bg1">
                  <a:lumMod val="50000"/>
                </a:schemeClr>
              </a:buClr>
              <a:buSzPct val="80000"/>
              <a:buFont typeface="Wingdings" panose="05000000000000000000" pitchFamily="2" charset="2"/>
              <a:buChar char="v"/>
            </a:pPr>
            <a:r>
              <a:rPr lang="en-US" dirty="0"/>
              <a:t>Not practical to add </a:t>
            </a:r>
            <a:r>
              <a:rPr lang="en-US" dirty="0" err="1"/>
              <a:t>printf</a:t>
            </a:r>
            <a:r>
              <a:rPr lang="en-US" dirty="0"/>
              <a:t>() statements in every function</a:t>
            </a:r>
          </a:p>
          <a:p>
            <a:pPr marL="1200150" lvl="2" indent="-285750">
              <a:spcBef>
                <a:spcPct val="20000"/>
              </a:spcBef>
              <a:buClr>
                <a:schemeClr val="bg1">
                  <a:lumMod val="50000"/>
                </a:schemeClr>
              </a:buClr>
              <a:buSzPct val="80000"/>
              <a:buFont typeface="Wingdings" panose="05000000000000000000" pitchFamily="2" charset="2"/>
              <a:buChar char="v"/>
            </a:pPr>
            <a:r>
              <a:rPr lang="en-US" dirty="0"/>
              <a:t>Too many </a:t>
            </a:r>
            <a:r>
              <a:rPr lang="en-US" dirty="0" err="1"/>
              <a:t>printf</a:t>
            </a:r>
            <a:r>
              <a:rPr lang="en-US" dirty="0"/>
              <a:t>() statements lead to information overload</a:t>
            </a:r>
          </a:p>
          <a:p>
            <a:pPr marL="1200150" lvl="2" indent="-285750">
              <a:spcBef>
                <a:spcPct val="20000"/>
              </a:spcBef>
              <a:buClr>
                <a:schemeClr val="bg1">
                  <a:lumMod val="50000"/>
                </a:schemeClr>
              </a:buClr>
              <a:buSzPct val="80000"/>
              <a:buFont typeface="Wingdings" panose="05000000000000000000" pitchFamily="2" charset="2"/>
              <a:buChar char="v"/>
            </a:pPr>
            <a:r>
              <a:rPr lang="en-US" dirty="0"/>
              <a:t>Removal of </a:t>
            </a:r>
            <a:r>
              <a:rPr lang="en-US" dirty="0" err="1"/>
              <a:t>printf</a:t>
            </a:r>
            <a:r>
              <a:rPr lang="en-US" dirty="0"/>
              <a:t>() statements tedious</a:t>
            </a:r>
          </a:p>
          <a:p>
            <a:pPr marL="742950" lvl="1" indent="-285750">
              <a:spcBef>
                <a:spcPct val="20000"/>
              </a:spcBef>
              <a:buClr>
                <a:schemeClr val="accent2"/>
              </a:buClr>
              <a:buSzPct val="80000"/>
              <a:buFont typeface="Wingdings" pitchFamily="2" charset="2"/>
              <a:buChar char="¨"/>
            </a:pPr>
            <a:endParaRPr lang="en-US" sz="2000" dirty="0"/>
          </a:p>
        </p:txBody>
      </p:sp>
      <p:sp>
        <p:nvSpPr>
          <p:cNvPr id="3" name="TextBox 2"/>
          <p:cNvSpPr txBox="1"/>
          <p:nvPr/>
        </p:nvSpPr>
        <p:spPr>
          <a:xfrm>
            <a:off x="4903076" y="1250950"/>
            <a:ext cx="4020207" cy="2246769"/>
          </a:xfrm>
          <a:prstGeom prst="rect">
            <a:avLst/>
          </a:prstGeom>
          <a:solidFill>
            <a:srgbClr val="FFFF99"/>
          </a:solidFill>
          <a:ln>
            <a:solidFill>
              <a:schemeClr val="tx1"/>
            </a:solidFill>
          </a:ln>
        </p:spPr>
        <p:txBody>
          <a:bodyPr wrap="square" rtlCol="0">
            <a:spAutoFit/>
          </a:bodyPr>
          <a:lstStyle/>
          <a:p>
            <a:r>
              <a:rPr lang="en-US" sz="1400" b="1" i="1">
                <a:latin typeface="Calibri" panose="020F0502020204030204" pitchFamily="34" charset="0"/>
              </a:rPr>
              <a:t>Wolf fence:</a:t>
            </a:r>
          </a:p>
          <a:p>
            <a:r>
              <a:rPr lang="en-US" sz="1400" i="1">
                <a:latin typeface="Calibri" panose="020F0502020204030204" pitchFamily="34" charset="0"/>
              </a:rPr>
              <a:t>“There’s one wolf in Alaska, how do you find it? First build a fence down the middle of the state, wait for the wolf to howl, determine which side of the fence it is on. Repeat process on that side only, until you get to the point where you can see the wolf. In other words, put in a few ‘print’ statements until you find the statement that is failing (then maybe work backwords from the ‘tracks’ to find out where the wolf/bug comes from).”</a:t>
            </a:r>
            <a:endParaRPr lang="en-US" sz="1400">
              <a:latin typeface="Calibri" panose="020F0502020204030204" pitchFamily="34" charset="0"/>
            </a:endParaRPr>
          </a:p>
        </p:txBody>
      </p:sp>
    </p:spTree>
    <p:extLst>
      <p:ext uri="{BB962C8B-B14F-4D97-AF65-F5344CB8AC3E}">
        <p14:creationId xmlns:p14="http://schemas.microsoft.com/office/powerpoint/2010/main" val="898004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2</a:t>
            </a:r>
            <a:r>
              <a:rPr lang="en-GB" sz="3600">
                <a:solidFill>
                  <a:srgbClr val="0000FF"/>
                </a:solidFill>
              </a:rPr>
              <a:t>. Testing and Debugging (8/8)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609600" y="1301262"/>
            <a:ext cx="7908925" cy="5026513"/>
          </a:xfrm>
          <a:prstGeom prst="rect">
            <a:avLst/>
          </a:prstGeom>
          <a:noFill/>
          <a:ln w="9525">
            <a:noFill/>
            <a:miter lim="800000"/>
            <a:headEnd/>
            <a:tailEnd/>
          </a:ln>
        </p:spPr>
        <p:txBody>
          <a:bodyPr/>
          <a:lstStyle/>
          <a:p>
            <a:pPr marL="342900" indent="-342900">
              <a:spcBef>
                <a:spcPct val="20000"/>
              </a:spcBef>
              <a:buClr>
                <a:schemeClr val="tx1">
                  <a:lumMod val="90000"/>
                  <a:lumOff val="10000"/>
                </a:schemeClr>
              </a:buClr>
              <a:buSzPct val="75000"/>
              <a:buFont typeface="Wingdings" panose="05000000000000000000" pitchFamily="2" charset="2"/>
              <a:buChar char="§"/>
            </a:pPr>
            <a:r>
              <a:rPr lang="en-US" sz="2400" dirty="0">
                <a:solidFill>
                  <a:srgbClr val="C00000"/>
                </a:solidFill>
              </a:rPr>
              <a:t>Tips and Techniques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Start off with a working algorithm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Incremental coding</a:t>
            </a:r>
            <a:r>
              <a:rPr lang="en-US" sz="2000" dirty="0"/>
              <a:t>/test early/fix bugs as you find them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Simplify the problem</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Explain the bug to someone else</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Recognize common errors (such as using ‘=’ instead of ‘==’, did not </a:t>
            </a:r>
            <a:r>
              <a:rPr lang="en-US" sz="2000" dirty="0" err="1"/>
              <a:t>initialise</a:t>
            </a:r>
            <a:r>
              <a:rPr lang="en-US" sz="2000" dirty="0"/>
              <a:t>, etc.)</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Recompile everything (referring to a suite of programs)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boundaries</a:t>
            </a:r>
          </a:p>
          <a:p>
            <a:pPr marL="1200150" lvl="2" indent="-285750">
              <a:spcBef>
                <a:spcPct val="20000"/>
              </a:spcBef>
              <a:buClr>
                <a:schemeClr val="bg1">
                  <a:lumMod val="50000"/>
                </a:schemeClr>
              </a:buClr>
              <a:buSzPct val="100000"/>
              <a:buFont typeface="Wingdings" panose="05000000000000000000" pitchFamily="2" charset="2"/>
              <a:buChar char="§"/>
            </a:pPr>
            <a:r>
              <a:rPr lang="en-US" dirty="0" err="1"/>
              <a:t>Eg</a:t>
            </a:r>
            <a:r>
              <a:rPr lang="en-US" dirty="0"/>
              <a:t>: For </a:t>
            </a:r>
            <a:r>
              <a:rPr lang="en-US" dirty="0">
                <a:solidFill>
                  <a:srgbClr val="0000FF"/>
                </a:solidFill>
              </a:rPr>
              <a:t>primality test </a:t>
            </a:r>
            <a:r>
              <a:rPr lang="en-US" dirty="0"/>
              <a:t>(Week 4 Exercise #3), did you test your program with the value 1? 2?</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t>Test exceptional conditions</a:t>
            </a:r>
          </a:p>
          <a:p>
            <a:pPr marL="800100" lvl="1" indent="-342900">
              <a:spcBef>
                <a:spcPct val="20000"/>
              </a:spcBef>
              <a:buClr>
                <a:schemeClr val="bg1">
                  <a:lumMod val="50000"/>
                </a:schemeClr>
              </a:buClr>
              <a:buSzPct val="100000"/>
              <a:buFont typeface="Wingdings" panose="05000000000000000000" pitchFamily="2" charset="2"/>
              <a:buChar char="§"/>
            </a:pPr>
            <a:r>
              <a:rPr lang="en-US" sz="2000" dirty="0">
                <a:solidFill>
                  <a:srgbClr val="C00000"/>
                </a:solidFill>
              </a:rPr>
              <a:t>Take a break!</a:t>
            </a:r>
            <a:endParaRPr lang="en-US" sz="2400" dirty="0">
              <a:solidFill>
                <a:srgbClr val="C00000"/>
              </a:solidFill>
            </a:endParaRPr>
          </a:p>
        </p:txBody>
      </p:sp>
    </p:spTree>
    <p:extLst>
      <p:ext uri="{BB962C8B-B14F-4D97-AF65-F5344CB8AC3E}">
        <p14:creationId xmlns:p14="http://schemas.microsoft.com/office/powerpoint/2010/main" val="19548073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3. Incremental Coding (1/2)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Incremental coding</a:t>
            </a:r>
            <a:r>
              <a:rPr lang="en-US" sz="2400" dirty="0"/>
              <a:t>: Implementing a well-designed algorithm part by part systematically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You must design the algorithm first!</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t>How?</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Choose a basic unit in your algorithm</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Implement (code) it, then compile and test your program </a:t>
            </a:r>
            <a:r>
              <a:rPr lang="en-US" sz="2000" u="sng" dirty="0">
                <a:solidFill>
                  <a:srgbClr val="0000FF"/>
                </a:solidFill>
              </a:rPr>
              <a:t>until it is correct</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Proceed to the next basic unit in your algorithm</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t>Consequences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Your program is </a:t>
            </a:r>
            <a:r>
              <a:rPr lang="en-US" sz="2000" dirty="0" err="1"/>
              <a:t>compilable</a:t>
            </a:r>
            <a:r>
              <a:rPr lang="en-US" sz="2000" dirty="0"/>
              <a:t> and executable at all time</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With every completion of a basic unit, the functionality grows</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Bugs can be more easily detected and cleared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Boost morale</a:t>
            </a:r>
          </a:p>
        </p:txBody>
      </p:sp>
    </p:spTree>
    <p:extLst>
      <p:ext uri="{BB962C8B-B14F-4D97-AF65-F5344CB8AC3E}">
        <p14:creationId xmlns:p14="http://schemas.microsoft.com/office/powerpoint/2010/main" val="17009468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3. Incremental Coding (2/2)</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18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609600" y="1162374"/>
            <a:ext cx="7908925" cy="5377912"/>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solidFill>
                  <a:srgbClr val="C00000"/>
                </a:solidFill>
              </a:rPr>
              <a:t>Basic unit</a:t>
            </a:r>
            <a:endParaRPr lang="en-US" sz="2400" dirty="0"/>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A part of the program that is self-contained and well defined</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err="1"/>
              <a:t>Eg</a:t>
            </a:r>
            <a:r>
              <a:rPr lang="en-US" sz="2000" dirty="0"/>
              <a:t>: the part that handles user’s inputs; the part the prints the outputs in the required format; the function that computes some result. </a:t>
            </a:r>
          </a:p>
          <a:p>
            <a:pPr marL="342900" indent="-342900">
              <a:spcBef>
                <a:spcPts val="1200"/>
              </a:spcBef>
              <a:buClr>
                <a:schemeClr val="tx1">
                  <a:lumMod val="90000"/>
                  <a:lumOff val="10000"/>
                </a:schemeClr>
              </a:buClr>
              <a:buSzPct val="75000"/>
              <a:buFont typeface="Wingdings" panose="05000000000000000000" pitchFamily="2" charset="2"/>
              <a:buChar char="§"/>
            </a:pPr>
            <a:r>
              <a:rPr lang="en-US" sz="2400" dirty="0"/>
              <a:t>Case study</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dirty="0"/>
              <a:t>We will illustrate the idea of incremental coding using the </a:t>
            </a:r>
            <a:r>
              <a:rPr lang="en-US" sz="2000" dirty="0">
                <a:solidFill>
                  <a:srgbClr val="0000FF"/>
                </a:solidFill>
              </a:rPr>
              <a:t>Taxi Fare </a:t>
            </a:r>
            <a:r>
              <a:rPr lang="en-US" sz="2000" dirty="0"/>
              <a:t>exercise you have seen in week 3</a:t>
            </a:r>
          </a:p>
        </p:txBody>
      </p:sp>
    </p:spTree>
    <p:extLst>
      <p:ext uri="{BB962C8B-B14F-4D97-AF65-F5344CB8AC3E}">
        <p14:creationId xmlns:p14="http://schemas.microsoft.com/office/powerpoint/2010/main" val="192526486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b="1" dirty="0">
                <a:solidFill>
                  <a:srgbClr val="0000FF"/>
                </a:solidFill>
              </a:rPr>
              <a:t>Taxi Fare (1/4)</a:t>
            </a:r>
          </a:p>
        </p:txBody>
      </p:sp>
      <p:sp>
        <p:nvSpPr>
          <p:cNvPr id="25604" name="Footer Placeholder 6"/>
          <p:cNvSpPr>
            <a:spLocks noGrp="1"/>
          </p:cNvSpPr>
          <p:nvPr>
            <p:ph type="ftr" sz="quarter" idx="11"/>
          </p:nvPr>
        </p:nvSpPr>
        <p:spPr>
          <a:noFill/>
        </p:spPr>
        <p:txBody>
          <a:bodyPr/>
          <a:lstStyle/>
          <a:p>
            <a:pPr algn="l"/>
            <a:r>
              <a:rPr lang="en-US"/>
              <a:t>Programming Methodology</a:t>
            </a:r>
            <a:endParaRPr lang="en-US" dirty="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19</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3"/>
          <p:cNvSpPr txBox="1">
            <a:spLocks noChangeArrowheads="1"/>
          </p:cNvSpPr>
          <p:nvPr/>
        </p:nvSpPr>
        <p:spPr>
          <a:xfrm>
            <a:off x="428624" y="1178169"/>
            <a:ext cx="8321237" cy="51874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dirty="0"/>
              <a:t>The taxi fare structure in Singapore must be one of the most complex in the world! See </a:t>
            </a:r>
            <a:r>
              <a:rPr lang="en-US" sz="2000" dirty="0">
                <a:hlinkClick r:id="rId3"/>
              </a:rPr>
              <a:t>http://www.taxisingapore.com/taxi-fare/</a:t>
            </a:r>
            <a:r>
              <a:rPr lang="en-US" sz="2000" dirty="0"/>
              <a:t> </a:t>
            </a:r>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dirty="0"/>
              <a:t>Write a program </a:t>
            </a:r>
            <a:r>
              <a:rPr lang="en-US" sz="2000" dirty="0" err="1">
                <a:solidFill>
                  <a:srgbClr val="0000FF"/>
                </a:solidFill>
              </a:rPr>
              <a:t>TaxiFare.c</a:t>
            </a:r>
            <a:r>
              <a:rPr lang="en-US" sz="2000" dirty="0"/>
              <a:t> that reads the following input data (all are of </a:t>
            </a:r>
            <a:r>
              <a:rPr lang="en-US" sz="2000" dirty="0" err="1">
                <a:solidFill>
                  <a:srgbClr val="0000FF"/>
                </a:solidFill>
              </a:rPr>
              <a:t>int</a:t>
            </a:r>
            <a:r>
              <a:rPr lang="en-US" sz="2000" dirty="0"/>
              <a:t> type) from the user, and computes the taxi fare: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tabLst>
                <a:tab pos="1717675" algn="l"/>
              </a:tabLst>
            </a:pPr>
            <a:r>
              <a:rPr lang="en-US" sz="1800" dirty="0" err="1">
                <a:solidFill>
                  <a:srgbClr val="006600"/>
                </a:solidFill>
              </a:rPr>
              <a:t>dayType</a:t>
            </a:r>
            <a:r>
              <a:rPr lang="en-US" sz="1800" dirty="0"/>
              <a:t>:	0 represents weekends and public holidays (PH for short); </a:t>
            </a:r>
            <a:br>
              <a:rPr lang="en-US" sz="1800" dirty="0"/>
            </a:br>
            <a:r>
              <a:rPr lang="en-US" sz="1800" dirty="0"/>
              <a:t>	1 represents weekdays and non-PH</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dirty="0" err="1">
                <a:solidFill>
                  <a:srgbClr val="006600"/>
                </a:solidFill>
              </a:rPr>
              <a:t>boardHour</a:t>
            </a:r>
            <a:r>
              <a:rPr lang="en-US" sz="1800" dirty="0"/>
              <a:t>, </a:t>
            </a:r>
            <a:r>
              <a:rPr lang="en-US" sz="1800" dirty="0" err="1">
                <a:solidFill>
                  <a:srgbClr val="006600"/>
                </a:solidFill>
              </a:rPr>
              <a:t>boardMin</a:t>
            </a:r>
            <a:r>
              <a:rPr lang="en-US" sz="1800" dirty="0"/>
              <a:t>: the hour and minute the passengers board the taxi (</a:t>
            </a:r>
            <a:r>
              <a:rPr lang="en-US" sz="1800" dirty="0" err="1"/>
              <a:t>eg</a:t>
            </a:r>
            <a:r>
              <a:rPr lang="en-US" sz="1800" dirty="0"/>
              <a:t>: </a:t>
            </a:r>
            <a:r>
              <a:rPr lang="en-US" sz="1800" dirty="0">
                <a:solidFill>
                  <a:srgbClr val="0000FF"/>
                </a:solidFill>
              </a:rPr>
              <a:t>14 27 </a:t>
            </a:r>
            <a:r>
              <a:rPr lang="en-US" sz="1800" dirty="0"/>
              <a:t>if the passengers board the taxi at 2:27 PM)</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dirty="0">
                <a:solidFill>
                  <a:srgbClr val="006600"/>
                </a:solidFill>
              </a:rPr>
              <a:t>distance</a:t>
            </a:r>
            <a:r>
              <a:rPr lang="en-US" sz="1800" dirty="0"/>
              <a:t>: the distance of the journey, in </a:t>
            </a:r>
            <a:r>
              <a:rPr lang="en-US" sz="1800" dirty="0" err="1"/>
              <a:t>metres</a:t>
            </a:r>
            <a:endParaRPr lang="en-US" sz="1800" dirty="0"/>
          </a:p>
          <a:p>
            <a:pPr marL="346075" indent="-34607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sz="2000" dirty="0"/>
              <a:t>Your program should have a function</a:t>
            </a:r>
          </a:p>
          <a:p>
            <a:pPr lvl="1" fontAlgn="auto">
              <a:spcBef>
                <a:spcPts val="600"/>
              </a:spcBef>
              <a:spcAft>
                <a:spcPts val="0"/>
              </a:spcAft>
              <a:buFont typeface="Arial" pitchFamily="34" charset="0"/>
              <a:buNone/>
            </a:pPr>
            <a:r>
              <a:rPr lang="en-US" sz="1600" dirty="0">
                <a:solidFill>
                  <a:srgbClr val="800000"/>
                </a:solidFill>
                <a:latin typeface="Lucida Console" pitchFamily="49" charset="0"/>
              </a:rPr>
              <a:t>	float </a:t>
            </a:r>
            <a:r>
              <a:rPr lang="en-US" sz="1600" dirty="0" err="1">
                <a:solidFill>
                  <a:srgbClr val="800000"/>
                </a:solidFill>
                <a:latin typeface="Lucida Console" pitchFamily="49" charset="0"/>
              </a:rPr>
              <a:t>computeFare</a:t>
            </a:r>
            <a:r>
              <a:rPr lang="en-US" sz="1600" dirty="0">
                <a:solidFill>
                  <a:srgbClr val="800000"/>
                </a:solidFill>
                <a:latin typeface="Lucida Console" pitchFamily="49" charset="0"/>
              </a:rPr>
              <a:t>(</a:t>
            </a:r>
            <a:r>
              <a:rPr lang="en-US" sz="1600" dirty="0" err="1">
                <a:solidFill>
                  <a:srgbClr val="800000"/>
                </a:solidFill>
                <a:latin typeface="Lucida Console" pitchFamily="49" charset="0"/>
              </a:rPr>
              <a:t>int</a:t>
            </a:r>
            <a:r>
              <a:rPr lang="en-US" sz="1600" dirty="0">
                <a:solidFill>
                  <a:srgbClr val="800000"/>
                </a:solidFill>
                <a:latin typeface="Lucida Console" pitchFamily="49" charset="0"/>
              </a:rPr>
              <a:t> </a:t>
            </a:r>
            <a:r>
              <a:rPr lang="en-US" sz="1600" dirty="0" err="1">
                <a:solidFill>
                  <a:srgbClr val="800000"/>
                </a:solidFill>
                <a:latin typeface="Lucida Console" pitchFamily="49" charset="0"/>
              </a:rPr>
              <a:t>dayType</a:t>
            </a:r>
            <a:r>
              <a:rPr lang="en-US" sz="1600" dirty="0">
                <a:solidFill>
                  <a:srgbClr val="800000"/>
                </a:solidFill>
                <a:latin typeface="Lucida Console" pitchFamily="49" charset="0"/>
              </a:rPr>
              <a:t>, </a:t>
            </a:r>
            <a:r>
              <a:rPr lang="en-US" sz="1600" dirty="0" err="1">
                <a:solidFill>
                  <a:srgbClr val="800000"/>
                </a:solidFill>
                <a:latin typeface="Lucida Console" pitchFamily="49" charset="0"/>
              </a:rPr>
              <a:t>int</a:t>
            </a:r>
            <a:r>
              <a:rPr lang="en-US" sz="1600" dirty="0">
                <a:solidFill>
                  <a:srgbClr val="800000"/>
                </a:solidFill>
                <a:latin typeface="Lucida Console" pitchFamily="49" charset="0"/>
              </a:rPr>
              <a:t> </a:t>
            </a:r>
            <a:r>
              <a:rPr lang="en-US" sz="1600" dirty="0" err="1">
                <a:solidFill>
                  <a:srgbClr val="800000"/>
                </a:solidFill>
                <a:latin typeface="Lucida Console" pitchFamily="49" charset="0"/>
              </a:rPr>
              <a:t>boardTime</a:t>
            </a:r>
            <a:r>
              <a:rPr lang="en-US" sz="1600" dirty="0">
                <a:solidFill>
                  <a:srgbClr val="800000"/>
                </a:solidFill>
                <a:latin typeface="Lucida Console" pitchFamily="49" charset="0"/>
              </a:rPr>
              <a:t>, </a:t>
            </a:r>
            <a:r>
              <a:rPr lang="en-US" sz="1600" dirty="0" err="1">
                <a:solidFill>
                  <a:srgbClr val="800000"/>
                </a:solidFill>
                <a:latin typeface="Lucida Console" pitchFamily="49" charset="0"/>
              </a:rPr>
              <a:t>int</a:t>
            </a:r>
            <a:r>
              <a:rPr lang="en-US" sz="1600" dirty="0">
                <a:solidFill>
                  <a:srgbClr val="800000"/>
                </a:solidFill>
                <a:latin typeface="Lucida Console" pitchFamily="49" charset="0"/>
              </a:rPr>
              <a:t> distance)</a:t>
            </a:r>
          </a:p>
          <a:p>
            <a:pPr marL="693738" lvl="1" indent="-307975" fontAlgn="auto">
              <a:spcBef>
                <a:spcPts val="600"/>
              </a:spcBef>
              <a:spcAft>
                <a:spcPts val="0"/>
              </a:spcAft>
              <a:buClr>
                <a:schemeClr val="bg1">
                  <a:lumMod val="50000"/>
                </a:schemeClr>
              </a:buClr>
              <a:buSzPct val="100000"/>
              <a:buFont typeface="Wingdings" panose="05000000000000000000" pitchFamily="2" charset="2"/>
              <a:buChar char="§"/>
            </a:pPr>
            <a:r>
              <a:rPr lang="en-US" sz="1800" dirty="0"/>
              <a:t>The parameter </a:t>
            </a:r>
            <a:r>
              <a:rPr lang="en-US" sz="1800" dirty="0" err="1">
                <a:solidFill>
                  <a:srgbClr val="006600"/>
                </a:solidFill>
              </a:rPr>
              <a:t>boardTime</a:t>
            </a:r>
            <a:r>
              <a:rPr lang="en-US" sz="1800" dirty="0"/>
              <a:t> is converted from the input data </a:t>
            </a:r>
            <a:r>
              <a:rPr lang="en-US" sz="1800" dirty="0" err="1">
                <a:solidFill>
                  <a:srgbClr val="006600"/>
                </a:solidFill>
              </a:rPr>
              <a:t>boardHour</a:t>
            </a:r>
            <a:r>
              <a:rPr lang="en-US" sz="1800" dirty="0"/>
              <a:t> and </a:t>
            </a:r>
            <a:r>
              <a:rPr lang="en-US" sz="1800" dirty="0" err="1">
                <a:solidFill>
                  <a:srgbClr val="006600"/>
                </a:solidFill>
              </a:rPr>
              <a:t>boardMin</a:t>
            </a:r>
            <a:r>
              <a:rPr lang="en-US" sz="1800" dirty="0"/>
              <a:t>. It is the number of minutes since 0:00hr.</a:t>
            </a:r>
          </a:p>
          <a:p>
            <a:pPr marL="1198563" lvl="2" indent="-347663" fontAlgn="auto">
              <a:spcBef>
                <a:spcPts val="600"/>
              </a:spcBef>
              <a:spcAft>
                <a:spcPts val="0"/>
              </a:spcAft>
              <a:buSzPct val="100000"/>
              <a:buFont typeface="Wingdings" panose="05000000000000000000" pitchFamily="2" charset="2"/>
              <a:buChar char="§"/>
            </a:pPr>
            <a:r>
              <a:rPr lang="en-US" sz="1600" dirty="0" err="1"/>
              <a:t>Eg</a:t>
            </a:r>
            <a:r>
              <a:rPr lang="en-US" sz="1600" dirty="0"/>
              <a:t>: If </a:t>
            </a:r>
            <a:r>
              <a:rPr lang="en-US" sz="1600" dirty="0" err="1">
                <a:solidFill>
                  <a:srgbClr val="006600"/>
                </a:solidFill>
              </a:rPr>
              <a:t>boardHour</a:t>
            </a:r>
            <a:r>
              <a:rPr lang="en-US" sz="1600" dirty="0"/>
              <a:t> and </a:t>
            </a:r>
            <a:r>
              <a:rPr lang="en-US" sz="1600" dirty="0" err="1">
                <a:solidFill>
                  <a:srgbClr val="006600"/>
                </a:solidFill>
              </a:rPr>
              <a:t>boardMin</a:t>
            </a:r>
            <a:r>
              <a:rPr lang="en-US" sz="1600" dirty="0"/>
              <a:t> are </a:t>
            </a:r>
            <a:r>
              <a:rPr lang="en-US" sz="1600" dirty="0">
                <a:solidFill>
                  <a:srgbClr val="0000FF"/>
                </a:solidFill>
              </a:rPr>
              <a:t>14</a:t>
            </a:r>
            <a:r>
              <a:rPr lang="en-US" sz="1600" dirty="0"/>
              <a:t> and </a:t>
            </a:r>
            <a:r>
              <a:rPr lang="en-US" sz="1600" dirty="0">
                <a:solidFill>
                  <a:srgbClr val="0000FF"/>
                </a:solidFill>
              </a:rPr>
              <a:t>27</a:t>
            </a:r>
            <a:r>
              <a:rPr lang="en-US" sz="1600" dirty="0"/>
              <a:t> respectively, then </a:t>
            </a:r>
            <a:r>
              <a:rPr lang="en-US" sz="1600" dirty="0" err="1">
                <a:solidFill>
                  <a:srgbClr val="006600"/>
                </a:solidFill>
              </a:rPr>
              <a:t>boardTime</a:t>
            </a:r>
            <a:r>
              <a:rPr lang="en-US" sz="1600" dirty="0"/>
              <a:t> is </a:t>
            </a:r>
            <a:r>
              <a:rPr lang="en-US" sz="1600" dirty="0">
                <a:solidFill>
                  <a:srgbClr val="0000FF"/>
                </a:solidFill>
              </a:rPr>
              <a:t>867</a:t>
            </a:r>
            <a:r>
              <a:rPr lang="en-US" sz="1600" dirty="0"/>
              <a:t>.</a:t>
            </a:r>
            <a:endParaRPr lang="en-US" sz="14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16990597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5222"/>
            <a:ext cx="9144000" cy="1249931"/>
          </a:xfrm>
        </p:spPr>
        <p:txBody>
          <a:bodyPr>
            <a:noAutofit/>
          </a:bodyPr>
          <a:lstStyle/>
          <a:p>
            <a:pPr algn="ctr"/>
            <a:r>
              <a:rPr lang="en-US" sz="4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Programming Methodology</a:t>
            </a:r>
            <a:br>
              <a:rPr lang="en-US" sz="32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2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(phương pháp LẬP </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TRÌNH) </a:t>
            </a:r>
          </a:p>
        </p:txBody>
      </p:sp>
      <p:sp>
        <p:nvSpPr>
          <p:cNvPr id="9" name="[TextBox 7]"/>
          <p:cNvSpPr txBox="1"/>
          <p:nvPr/>
        </p:nvSpPr>
        <p:spPr>
          <a:xfrm>
            <a:off x="1" y="3781012"/>
            <a:ext cx="9143999" cy="769441"/>
          </a:xfrm>
          <a:prstGeom prst="rect">
            <a:avLst/>
          </a:prstGeom>
          <a:noFill/>
        </p:spPr>
        <p:txBody>
          <a:bodyPr wrap="square" rtlCol="0">
            <a:spAutoFit/>
          </a:bodyPr>
          <a:lstStyle/>
          <a:p>
            <a:pPr algn="ctr"/>
            <a:r>
              <a:rPr lang="en-US" sz="4400" b="1">
                <a:solidFill>
                  <a:srgbClr val="C00000"/>
                </a:solidFill>
                <a:latin typeface="Calibri" panose="020F0502020204030204" pitchFamily="34" charset="0"/>
              </a:rPr>
              <a:t>UNIT 7: Testing and Debugging</a:t>
            </a:r>
            <a:endParaRPr lang="en-US" sz="4400" b="1" dirty="0">
              <a:solidFill>
                <a:srgbClr val="C00000"/>
              </a:solidFill>
              <a:latin typeface="Calibri" panose="020F0502020204030204" pitchFamily="34"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98127" y="670904"/>
            <a:ext cx="1747742" cy="965127"/>
          </a:xfrm>
          <a:prstGeom prst="rect">
            <a:avLst/>
          </a:prstGeom>
          <a:ln>
            <a:noFill/>
          </a:ln>
          <a:effectLst/>
        </p:spPr>
      </p:pic>
    </p:spTree>
    <p:extLst>
      <p:ext uri="{BB962C8B-B14F-4D97-AF65-F5344CB8AC3E}">
        <p14:creationId xmlns:p14="http://schemas.microsoft.com/office/powerpoint/2010/main" val="644500638"/>
      </p:ext>
    </p:extLst>
  </p:cSld>
  <p:clrMapOvr>
    <a:masterClrMapping/>
  </p:clrMapOvr>
  <p:transition>
    <p:diamon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a:solidFill>
                  <a:srgbClr val="0000FF"/>
                </a:solidFill>
              </a:rPr>
              <a:t>Taxi Fare (2/4)</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Programming Methodology</a:t>
            </a:r>
            <a:endParaRPr lang="en-US" dirty="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20</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7" name="Rectangle 3"/>
          <p:cNvSpPr txBox="1">
            <a:spLocks noChangeArrowheads="1"/>
          </p:cNvSpPr>
          <p:nvPr/>
        </p:nvSpPr>
        <p:spPr>
          <a:xfrm>
            <a:off x="428625" y="1371599"/>
            <a:ext cx="8229600" cy="2760785"/>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dirty="0"/>
              <a:t>To implement the actual taxi fare could be a PE question </a:t>
            </a:r>
            <a:r>
              <a:rPr lang="en-US" sz="2000" dirty="0">
                <a:sym typeface="Wingdings" pitchFamily="2" charset="2"/>
              </a:rPr>
              <a:t>. In this exercise, we use a (grossly) simplified fare structure:</a:t>
            </a: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dirty="0">
                <a:solidFill>
                  <a:srgbClr val="0000FF"/>
                </a:solidFill>
                <a:sym typeface="Wingdings" pitchFamily="2" charset="2"/>
              </a:rPr>
              <a:t>Basic Fare:</a:t>
            </a:r>
          </a:p>
          <a:p>
            <a:pPr lvl="1" fontAlgn="auto">
              <a:spcBef>
                <a:spcPts val="0"/>
              </a:spcBef>
              <a:spcAft>
                <a:spcPts val="0"/>
              </a:spcAft>
            </a:pPr>
            <a:endParaRPr lang="en-US" sz="1800" dirty="0">
              <a:sym typeface="Wingdings" pitchFamily="2" charset="2"/>
            </a:endParaRPr>
          </a:p>
          <a:p>
            <a:pPr lvl="1" fontAlgn="auto">
              <a:spcBef>
                <a:spcPts val="0"/>
              </a:spcBef>
              <a:spcAft>
                <a:spcPts val="0"/>
              </a:spcAft>
            </a:pPr>
            <a:endParaRPr lang="en-US" sz="1800" dirty="0">
              <a:sym typeface="Wingdings" pitchFamily="2" charset="2"/>
            </a:endParaRPr>
          </a:p>
          <a:p>
            <a:pPr lvl="1" fontAlgn="auto">
              <a:spcBef>
                <a:spcPts val="0"/>
              </a:spcBef>
              <a:spcAft>
                <a:spcPts val="0"/>
              </a:spcAft>
              <a:buFont typeface="Arial" pitchFamily="34" charset="0"/>
              <a:buNone/>
            </a:pPr>
            <a:endParaRPr lang="en-US" sz="1800" dirty="0">
              <a:sym typeface="Wingdings" pitchFamily="2" charset="2"/>
            </a:endParaRPr>
          </a:p>
          <a:p>
            <a:pPr lvl="1" fontAlgn="auto">
              <a:spcBef>
                <a:spcPts val="600"/>
              </a:spcBef>
              <a:spcAft>
                <a:spcPts val="0"/>
              </a:spcAft>
              <a:buFont typeface="Arial" pitchFamily="34" charset="0"/>
              <a:buNone/>
            </a:pPr>
            <a:endParaRPr lang="en-US" sz="1800" dirty="0">
              <a:sym typeface="Wingdings" pitchFamily="2" charset="2"/>
            </a:endParaRPr>
          </a:p>
          <a:p>
            <a:pPr lvl="1" fontAlgn="auto">
              <a:spcBef>
                <a:spcPts val="600"/>
              </a:spcBef>
              <a:spcAft>
                <a:spcPts val="0"/>
              </a:spcAft>
              <a:buFont typeface="Arial" pitchFamily="34" charset="0"/>
              <a:buNone/>
            </a:pPr>
            <a:endParaRPr lang="en-US" sz="1800" dirty="0">
              <a:sym typeface="Wingdings" pitchFamily="2" charset="2"/>
            </a:endParaRPr>
          </a:p>
          <a:p>
            <a:pPr marL="685800" lvl="1" indent="-287338" fontAlgn="auto">
              <a:spcBef>
                <a:spcPts val="600"/>
              </a:spcBef>
              <a:spcAft>
                <a:spcPts val="0"/>
              </a:spcAft>
              <a:buClr>
                <a:schemeClr val="bg1">
                  <a:lumMod val="50000"/>
                </a:schemeClr>
              </a:buClr>
              <a:buSzPct val="100000"/>
              <a:buFont typeface="Wingdings" panose="05000000000000000000" pitchFamily="2" charset="2"/>
              <a:buChar char="§"/>
            </a:pPr>
            <a:r>
              <a:rPr lang="en-US" sz="1800" dirty="0">
                <a:solidFill>
                  <a:srgbClr val="0000FF"/>
                </a:solidFill>
                <a:sym typeface="Wingdings" pitchFamily="2" charset="2"/>
              </a:rPr>
              <a:t>Surcharge</a:t>
            </a:r>
            <a:r>
              <a:rPr lang="en-US" sz="1800" dirty="0">
                <a:sym typeface="Wingdings" pitchFamily="2" charset="2"/>
              </a:rPr>
              <a:t> (applicable at the time of boarding): </a:t>
            </a:r>
            <a:endParaRPr lang="en-US" sz="1800" dirty="0"/>
          </a:p>
        </p:txBody>
      </p:sp>
      <p:graphicFrame>
        <p:nvGraphicFramePr>
          <p:cNvPr id="10" name="Table 9"/>
          <p:cNvGraphicFramePr>
            <a:graphicFrameLocks noGrp="1"/>
          </p:cNvGraphicFramePr>
          <p:nvPr>
            <p:extLst>
              <p:ext uri="{D42A27DB-BD31-4B8C-83A1-F6EECF244321}">
                <p14:modId xmlns:p14="http://schemas.microsoft.com/office/powerpoint/2010/main" val="4080188083"/>
              </p:ext>
            </p:extLst>
          </p:nvPr>
        </p:nvGraphicFramePr>
        <p:xfrm>
          <a:off x="1579756" y="2398893"/>
          <a:ext cx="5389756" cy="1005840"/>
        </p:xfrm>
        <a:graphic>
          <a:graphicData uri="http://schemas.openxmlformats.org/drawingml/2006/table">
            <a:tbl>
              <a:tblPr firstRow="1" bandRow="1">
                <a:tableStyleId>{5C22544A-7EE6-4342-B048-85BDC9FD1C3A}</a:tableStyleId>
              </a:tblPr>
              <a:tblGrid>
                <a:gridCol w="4311805">
                  <a:extLst>
                    <a:ext uri="{9D8B030D-6E8A-4147-A177-3AD203B41FA5}">
                      <a16:colId xmlns:a16="http://schemas.microsoft.com/office/drawing/2014/main" val="20000"/>
                    </a:ext>
                  </a:extLst>
                </a:gridCol>
                <a:gridCol w="1077951">
                  <a:extLst>
                    <a:ext uri="{9D8B030D-6E8A-4147-A177-3AD203B41FA5}">
                      <a16:colId xmlns:a16="http://schemas.microsoft.com/office/drawing/2014/main" val="20001"/>
                    </a:ext>
                  </a:extLst>
                </a:gridCol>
              </a:tblGrid>
              <a:tr h="282625">
                <a:tc>
                  <a:txBody>
                    <a:bodyPr/>
                    <a:lstStyle/>
                    <a:p>
                      <a:r>
                        <a:rPr lang="en-US" sz="1600" dirty="0"/>
                        <a:t>Flag-down</a:t>
                      </a:r>
                      <a:r>
                        <a:rPr lang="en-US" sz="1600" baseline="0" dirty="0"/>
                        <a:t> (inclusive of 1</a:t>
                      </a:r>
                      <a:r>
                        <a:rPr lang="en-US" sz="1600" baseline="30000" dirty="0"/>
                        <a:t>st</a:t>
                      </a:r>
                      <a:r>
                        <a:rPr lang="en-US" sz="1600" baseline="0" dirty="0"/>
                        <a:t> km or less)</a:t>
                      </a:r>
                      <a:endParaRPr lang="en-US" sz="1600" dirty="0"/>
                    </a:p>
                  </a:txBody>
                  <a:tcPr/>
                </a:tc>
                <a:tc>
                  <a:txBody>
                    <a:bodyPr/>
                    <a:lstStyle/>
                    <a:p>
                      <a:r>
                        <a:rPr lang="en-US" sz="1600" dirty="0"/>
                        <a:t>$3.40</a:t>
                      </a:r>
                    </a:p>
                  </a:txBody>
                  <a:tcPr/>
                </a:tc>
                <a:extLst>
                  <a:ext uri="{0D108BD9-81ED-4DB2-BD59-A6C34878D82A}">
                    <a16:rowId xmlns:a16="http://schemas.microsoft.com/office/drawing/2014/main" val="10000"/>
                  </a:ext>
                </a:extLst>
              </a:tr>
              <a:tr h="282625">
                <a:tc>
                  <a:txBody>
                    <a:bodyPr/>
                    <a:lstStyle/>
                    <a:p>
                      <a:r>
                        <a:rPr lang="en-US" sz="1600" dirty="0"/>
                        <a:t>Every 400m thereafter or less up to 10.2km</a:t>
                      </a:r>
                    </a:p>
                  </a:txBody>
                  <a:tcPr/>
                </a:tc>
                <a:tc>
                  <a:txBody>
                    <a:bodyPr/>
                    <a:lstStyle/>
                    <a:p>
                      <a:r>
                        <a:rPr lang="en-US" sz="1600" dirty="0"/>
                        <a:t>$0.22</a:t>
                      </a:r>
                    </a:p>
                  </a:txBody>
                  <a:tcPr/>
                </a:tc>
                <a:extLst>
                  <a:ext uri="{0D108BD9-81ED-4DB2-BD59-A6C34878D82A}">
                    <a16:rowId xmlns:a16="http://schemas.microsoft.com/office/drawing/2014/main" val="10001"/>
                  </a:ext>
                </a:extLst>
              </a:tr>
              <a:tr h="312600">
                <a:tc>
                  <a:txBody>
                    <a:bodyPr/>
                    <a:lstStyle/>
                    <a:p>
                      <a:r>
                        <a:rPr lang="en-US" sz="1600" dirty="0"/>
                        <a:t>Every 350m thereafter or less after 10.2km</a:t>
                      </a:r>
                    </a:p>
                  </a:txBody>
                  <a:tcPr/>
                </a:tc>
                <a:tc>
                  <a:txBody>
                    <a:bodyPr/>
                    <a:lstStyle/>
                    <a:p>
                      <a:r>
                        <a:rPr lang="en-US" sz="1600" dirty="0"/>
                        <a:t>$0.22</a:t>
                      </a:r>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56853775"/>
              </p:ext>
            </p:extLst>
          </p:nvPr>
        </p:nvGraphicFramePr>
        <p:xfrm>
          <a:off x="428625" y="4132385"/>
          <a:ext cx="8307658" cy="1737360"/>
        </p:xfrm>
        <a:graphic>
          <a:graphicData uri="http://schemas.openxmlformats.org/drawingml/2006/table">
            <a:tbl>
              <a:tblPr firstRow="1" bandRow="1">
                <a:tableStyleId>{5C22544A-7EE6-4342-B048-85BDC9FD1C3A}</a:tableStyleId>
              </a:tblPr>
              <a:tblGrid>
                <a:gridCol w="2063196">
                  <a:extLst>
                    <a:ext uri="{9D8B030D-6E8A-4147-A177-3AD203B41FA5}">
                      <a16:colId xmlns:a16="http://schemas.microsoft.com/office/drawing/2014/main" val="20000"/>
                    </a:ext>
                  </a:extLst>
                </a:gridCol>
                <a:gridCol w="1986375">
                  <a:extLst>
                    <a:ext uri="{9D8B030D-6E8A-4147-A177-3AD203B41FA5}">
                      <a16:colId xmlns:a16="http://schemas.microsoft.com/office/drawing/2014/main" val="20001"/>
                    </a:ext>
                  </a:extLst>
                </a:gridCol>
                <a:gridCol w="2041248">
                  <a:extLst>
                    <a:ext uri="{9D8B030D-6E8A-4147-A177-3AD203B41FA5}">
                      <a16:colId xmlns:a16="http://schemas.microsoft.com/office/drawing/2014/main" val="20002"/>
                    </a:ext>
                  </a:extLst>
                </a:gridCol>
                <a:gridCol w="2216839">
                  <a:extLst>
                    <a:ext uri="{9D8B030D-6E8A-4147-A177-3AD203B41FA5}">
                      <a16:colId xmlns:a16="http://schemas.microsoft.com/office/drawing/2014/main" val="20003"/>
                    </a:ext>
                  </a:extLst>
                </a:gridCol>
              </a:tblGrid>
              <a:tr h="487405">
                <a:tc>
                  <a:txBody>
                    <a:bodyPr/>
                    <a:lstStyle/>
                    <a:p>
                      <a:r>
                        <a:rPr lang="en-US" sz="1600" dirty="0" err="1"/>
                        <a:t>dayType</a:t>
                      </a:r>
                      <a:endParaRPr lang="en-US" sz="1600" dirty="0"/>
                    </a:p>
                  </a:txBody>
                  <a:tcPr/>
                </a:tc>
                <a:tc>
                  <a:txBody>
                    <a:bodyPr/>
                    <a:lstStyle/>
                    <a:p>
                      <a:r>
                        <a:rPr lang="en-US" sz="1600" dirty="0"/>
                        <a:t>Midnight charge (12am – 5:59am)</a:t>
                      </a:r>
                    </a:p>
                  </a:txBody>
                  <a:tcPr/>
                </a:tc>
                <a:tc>
                  <a:txBody>
                    <a:bodyPr/>
                    <a:lstStyle/>
                    <a:p>
                      <a:r>
                        <a:rPr lang="en-US" sz="1600" dirty="0"/>
                        <a:t>Peak hour charge (6am – 9:29am)</a:t>
                      </a:r>
                    </a:p>
                  </a:txBody>
                  <a:tcPr/>
                </a:tc>
                <a:tc>
                  <a:txBody>
                    <a:bodyPr/>
                    <a:lstStyle/>
                    <a:p>
                      <a:r>
                        <a:rPr lang="en-US" sz="1600" dirty="0"/>
                        <a:t>Peak</a:t>
                      </a:r>
                      <a:r>
                        <a:rPr lang="en-US" sz="1600" baseline="0" dirty="0"/>
                        <a:t> hour charge (6pm – 11:59pm)</a:t>
                      </a:r>
                      <a:endParaRPr lang="en-US" sz="1600" dirty="0"/>
                    </a:p>
                  </a:txBody>
                  <a:tcPr/>
                </a:tc>
                <a:extLst>
                  <a:ext uri="{0D108BD9-81ED-4DB2-BD59-A6C34878D82A}">
                    <a16:rowId xmlns:a16="http://schemas.microsoft.com/office/drawing/2014/main" val="10000"/>
                  </a:ext>
                </a:extLst>
              </a:tr>
              <a:tr h="282182">
                <a:tc>
                  <a:txBody>
                    <a:bodyPr/>
                    <a:lstStyle/>
                    <a:p>
                      <a:r>
                        <a:rPr lang="en-US" sz="1600" dirty="0"/>
                        <a:t>0: Weekends &amp; PH</a:t>
                      </a:r>
                    </a:p>
                  </a:txBody>
                  <a:tcPr/>
                </a:tc>
                <a:tc>
                  <a:txBody>
                    <a:bodyPr/>
                    <a:lstStyle/>
                    <a:p>
                      <a:r>
                        <a:rPr lang="en-US" sz="1600" dirty="0"/>
                        <a:t>50% of metered fare</a:t>
                      </a:r>
                    </a:p>
                  </a:txBody>
                  <a:tcPr/>
                </a:tc>
                <a:tc>
                  <a:txBody>
                    <a:bodyPr/>
                    <a:lstStyle/>
                    <a:p>
                      <a:r>
                        <a:rPr lang="en-US" sz="1600" dirty="0"/>
                        <a:t>None</a:t>
                      </a:r>
                    </a:p>
                  </a:txBody>
                  <a:tcPr/>
                </a:tc>
                <a:tc>
                  <a:txBody>
                    <a:bodyPr/>
                    <a:lstStyle/>
                    <a:p>
                      <a:r>
                        <a:rPr lang="en-US" sz="1600" dirty="0"/>
                        <a:t>25% of metered fare</a:t>
                      </a:r>
                    </a:p>
                  </a:txBody>
                  <a:tcPr/>
                </a:tc>
                <a:extLst>
                  <a:ext uri="{0D108BD9-81ED-4DB2-BD59-A6C34878D82A}">
                    <a16:rowId xmlns:a16="http://schemas.microsoft.com/office/drawing/2014/main" val="10001"/>
                  </a:ext>
                </a:extLst>
              </a:tr>
              <a:tr h="487405">
                <a:tc>
                  <a:txBody>
                    <a:bodyPr/>
                    <a:lstStyle/>
                    <a:p>
                      <a:r>
                        <a:rPr lang="en-US" sz="1600" dirty="0"/>
                        <a:t>1: Weekdays</a:t>
                      </a:r>
                      <a:r>
                        <a:rPr lang="en-US" sz="1600" baseline="0" dirty="0"/>
                        <a:t> and non-PH</a:t>
                      </a:r>
                      <a:endParaRPr lang="en-US" sz="1600" dirty="0"/>
                    </a:p>
                  </a:txBody>
                  <a:tcPr/>
                </a:tc>
                <a:tc>
                  <a:txBody>
                    <a:bodyPr/>
                    <a:lstStyle/>
                    <a:p>
                      <a:r>
                        <a:rPr lang="en-US" sz="1600" dirty="0"/>
                        <a:t>50% of metered fare</a:t>
                      </a:r>
                    </a:p>
                  </a:txBody>
                  <a:tcPr/>
                </a:tc>
                <a:tc>
                  <a:txBody>
                    <a:bodyPr/>
                    <a:lstStyle/>
                    <a:p>
                      <a:r>
                        <a:rPr lang="en-US" sz="1600" dirty="0"/>
                        <a:t>25% of metered fare</a:t>
                      </a:r>
                    </a:p>
                  </a:txBody>
                  <a:tcPr/>
                </a:tc>
                <a:tc>
                  <a:txBody>
                    <a:bodyPr/>
                    <a:lstStyle/>
                    <a:p>
                      <a:r>
                        <a:rPr lang="en-US" sz="1600" dirty="0"/>
                        <a:t>25% of metered fare</a:t>
                      </a:r>
                    </a:p>
                  </a:txBody>
                  <a:tcPr/>
                </a:tc>
                <a:extLst>
                  <a:ext uri="{0D108BD9-81ED-4DB2-BD59-A6C34878D82A}">
                    <a16:rowId xmlns:a16="http://schemas.microsoft.com/office/drawing/2014/main" val="10002"/>
                  </a:ext>
                </a:extLst>
              </a:tr>
            </a:tbl>
          </a:graphicData>
        </a:graphic>
      </p:graphicFrame>
      <p:pic>
        <p:nvPicPr>
          <p:cNvPr id="1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345000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par>
                          <p:cTn id="11" fill="hold">
                            <p:stCondLst>
                              <p:cond delay="500"/>
                            </p:stCondLst>
                            <p:childTnLst>
                              <p:par>
                                <p:cTn id="12" presetID="55"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dissolve">
                                      <p:cBhvr>
                                        <p:cTn id="21" dur="500"/>
                                        <p:tgtEl>
                                          <p:spTgt spid="7">
                                            <p:txEl>
                                              <p:pRg st="7" end="7"/>
                                            </p:txEl>
                                          </p:spTgt>
                                        </p:tgtEl>
                                      </p:cBhvr>
                                    </p:animEffec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strVal val="#ppt_w*0.70"/>
                                          </p:val>
                                        </p:tav>
                                        <p:tav tm="100000">
                                          <p:val>
                                            <p:strVal val="#ppt_w"/>
                                          </p:val>
                                        </p:tav>
                                      </p:tavLst>
                                    </p:anim>
                                    <p:anim calcmode="lin" valueType="num">
                                      <p:cBhvr>
                                        <p:cTn id="26" dur="1000" fill="hold"/>
                                        <p:tgtEl>
                                          <p:spTgt spid="11"/>
                                        </p:tgtEl>
                                        <p:attrNameLst>
                                          <p:attrName>ppt_h</p:attrName>
                                        </p:attrNameLst>
                                      </p:cBhvr>
                                      <p:tavLst>
                                        <p:tav tm="0">
                                          <p:val>
                                            <p:strVal val="#ppt_h"/>
                                          </p:val>
                                        </p:tav>
                                        <p:tav tm="100000">
                                          <p:val>
                                            <p:strVal val="#ppt_h"/>
                                          </p:val>
                                        </p:tav>
                                      </p:tavLst>
                                    </p:anim>
                                    <p:animEffect transition="in" filter="fade">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a:solidFill>
                  <a:srgbClr val="0000FF"/>
                </a:solidFill>
              </a:rPr>
              <a:t>Taxi Fare (3/4)</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Programming Methodology</a:t>
            </a:r>
            <a:endParaRPr lang="en-US" dirty="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21</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2" name="Rectangle 3"/>
          <p:cNvSpPr txBox="1">
            <a:spLocks noChangeArrowheads="1"/>
          </p:cNvSpPr>
          <p:nvPr/>
        </p:nvSpPr>
        <p:spPr>
          <a:xfrm>
            <a:off x="428625" y="1252544"/>
            <a:ext cx="8229600" cy="124681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dirty="0"/>
              <a:t>You are given an incomplete program </a:t>
            </a:r>
            <a:r>
              <a:rPr lang="en-US" sz="2000" dirty="0" err="1">
                <a:solidFill>
                  <a:srgbClr val="0000FF"/>
                </a:solidFill>
              </a:rPr>
              <a:t>TaxiFarePartial.c</a:t>
            </a:r>
            <a:r>
              <a:rPr lang="en-US" sz="2000" dirty="0"/>
              <a:t>. Complete the program. </a:t>
            </a:r>
            <a:r>
              <a:rPr lang="en-US" sz="2000" dirty="0">
                <a:solidFill>
                  <a:srgbClr val="C00000"/>
                </a:solidFill>
              </a:rPr>
              <a:t>This exercise is mounted on </a:t>
            </a:r>
            <a:r>
              <a:rPr lang="en-US" sz="2000" dirty="0" err="1">
                <a:solidFill>
                  <a:srgbClr val="C00000"/>
                </a:solidFill>
              </a:rPr>
              <a:t>CodeCrunch</a:t>
            </a:r>
            <a:r>
              <a:rPr lang="en-US" sz="2000" dirty="0">
                <a:solidFill>
                  <a:srgbClr val="C00000"/>
                </a:solidFill>
              </a:rPr>
              <a:t>.</a:t>
            </a:r>
          </a:p>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sz="2000" dirty="0"/>
              <a:t>Sample runs below for your checking.</a:t>
            </a:r>
          </a:p>
        </p:txBody>
      </p:sp>
      <p:sp>
        <p:nvSpPr>
          <p:cNvPr id="13" name="TextBox 12"/>
          <p:cNvSpPr txBox="1"/>
          <p:nvPr/>
        </p:nvSpPr>
        <p:spPr>
          <a:xfrm>
            <a:off x="850203" y="2483237"/>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latin typeface="Courier New" pitchFamily="49" charset="0"/>
                <a:cs typeface="Courier New" pitchFamily="49" charset="0"/>
              </a:rPr>
              <a:t>Day type: </a:t>
            </a:r>
            <a:r>
              <a:rPr lang="en-US" b="1" dirty="0">
                <a:solidFill>
                  <a:srgbClr val="0000FF"/>
                </a:solidFill>
                <a:latin typeface="Courier New" pitchFamily="49" charset="0"/>
                <a:cs typeface="Courier New" pitchFamily="49" charset="0"/>
              </a:rPr>
              <a:t>0</a:t>
            </a:r>
          </a:p>
          <a:p>
            <a:pPr>
              <a:defRPr/>
            </a:pPr>
            <a:r>
              <a:rPr lang="en-US" dirty="0">
                <a:latin typeface="Courier New" pitchFamily="49" charset="0"/>
                <a:cs typeface="Courier New" pitchFamily="49" charset="0"/>
              </a:rPr>
              <a:t>Boarding hour and minute: </a:t>
            </a:r>
            <a:r>
              <a:rPr lang="en-US" b="1" dirty="0">
                <a:solidFill>
                  <a:srgbClr val="0000FF"/>
                </a:solidFill>
                <a:latin typeface="Courier New" pitchFamily="49" charset="0"/>
                <a:cs typeface="Courier New" pitchFamily="49" charset="0"/>
              </a:rPr>
              <a:t>14 27</a:t>
            </a:r>
          </a:p>
          <a:p>
            <a:pPr>
              <a:defRPr/>
            </a:pPr>
            <a:r>
              <a:rPr lang="en-US" dirty="0">
                <a:latin typeface="Courier New" pitchFamily="49" charset="0"/>
                <a:cs typeface="Courier New" pitchFamily="49" charset="0"/>
              </a:rPr>
              <a:t>Distance: </a:t>
            </a:r>
            <a:r>
              <a:rPr lang="en-US" b="1" dirty="0">
                <a:solidFill>
                  <a:srgbClr val="0000FF"/>
                </a:solidFill>
                <a:latin typeface="Courier New" pitchFamily="49" charset="0"/>
                <a:cs typeface="Courier New" pitchFamily="49" charset="0"/>
              </a:rPr>
              <a:t>10950</a:t>
            </a:r>
          </a:p>
          <a:p>
            <a:pPr>
              <a:defRPr/>
            </a:pPr>
            <a:r>
              <a:rPr lang="en-US" dirty="0">
                <a:latin typeface="Courier New" pitchFamily="49" charset="0"/>
                <a:cs typeface="Courier New" pitchFamily="49" charset="0"/>
              </a:rPr>
              <a:t>Total taxi fare is </a:t>
            </a:r>
            <a:r>
              <a:rPr lang="en-US" b="1" dirty="0">
                <a:solidFill>
                  <a:srgbClr val="7030A0"/>
                </a:solidFill>
                <a:latin typeface="Courier New" pitchFamily="49" charset="0"/>
                <a:cs typeface="Courier New" pitchFamily="49" charset="0"/>
              </a:rPr>
              <a:t>$9.12</a:t>
            </a:r>
          </a:p>
        </p:txBody>
      </p:sp>
      <p:sp>
        <p:nvSpPr>
          <p:cNvPr id="15" name="TextBox 14"/>
          <p:cNvSpPr txBox="1"/>
          <p:nvPr/>
        </p:nvSpPr>
        <p:spPr>
          <a:xfrm>
            <a:off x="5876694" y="2285999"/>
            <a:ext cx="2821258" cy="1384995"/>
          </a:xfrm>
          <a:prstGeom prst="rect">
            <a:avLst/>
          </a:prstGeom>
          <a:solidFill>
            <a:schemeClr val="accent2">
              <a:lumMod val="40000"/>
              <a:lumOff val="60000"/>
            </a:schemeClr>
          </a:solidFill>
        </p:spPr>
        <p:txBody>
          <a:bodyPr wrap="square" rtlCol="0">
            <a:spAutoFit/>
          </a:bodyPr>
          <a:lstStyle/>
          <a:p>
            <a:r>
              <a:rPr lang="en-US" sz="1400" dirty="0"/>
              <a:t>First 1km: $3.40</a:t>
            </a:r>
          </a:p>
          <a:p>
            <a:r>
              <a:rPr lang="en-US" sz="1400" dirty="0"/>
              <a:t>Next 9.2km: 23</a:t>
            </a:r>
            <a:r>
              <a:rPr lang="en-US" sz="1400" dirty="0">
                <a:sym typeface="Symbol"/>
              </a:rPr>
              <a:t>  </a:t>
            </a:r>
            <a:r>
              <a:rPr lang="en-US" sz="1400" dirty="0"/>
              <a:t>$0.22 = $5.06</a:t>
            </a:r>
          </a:p>
          <a:p>
            <a:r>
              <a:rPr lang="en-US" sz="1400" dirty="0"/>
              <a:t>Next 750m: 3</a:t>
            </a:r>
            <a:r>
              <a:rPr lang="en-US" sz="1400" dirty="0">
                <a:sym typeface="Symbol"/>
              </a:rPr>
              <a:t>$0.22 = $0.66</a:t>
            </a:r>
          </a:p>
          <a:p>
            <a:r>
              <a:rPr lang="en-US" sz="1400" dirty="0">
                <a:sym typeface="Symbol"/>
              </a:rPr>
              <a:t>Basic fare = $9.12</a:t>
            </a:r>
          </a:p>
          <a:p>
            <a:r>
              <a:rPr lang="en-US" sz="1400" dirty="0">
                <a:sym typeface="Symbol"/>
              </a:rPr>
              <a:t>No surcharge</a:t>
            </a:r>
          </a:p>
          <a:p>
            <a:r>
              <a:rPr lang="en-US" sz="1400" b="1" dirty="0">
                <a:sym typeface="Symbol"/>
              </a:rPr>
              <a:t>Total fare = $9.12</a:t>
            </a:r>
            <a:endParaRPr lang="en-US" sz="1400" b="1" dirty="0"/>
          </a:p>
        </p:txBody>
      </p:sp>
      <p:sp>
        <p:nvSpPr>
          <p:cNvPr id="16" name="TextBox 15"/>
          <p:cNvSpPr txBox="1"/>
          <p:nvPr/>
        </p:nvSpPr>
        <p:spPr>
          <a:xfrm>
            <a:off x="824183" y="3806516"/>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latin typeface="Courier New" pitchFamily="49" charset="0"/>
                <a:cs typeface="Courier New" pitchFamily="49" charset="0"/>
              </a:rPr>
              <a:t>Day type: </a:t>
            </a:r>
            <a:r>
              <a:rPr lang="en-US" b="1" dirty="0">
                <a:solidFill>
                  <a:srgbClr val="0000FF"/>
                </a:solidFill>
                <a:latin typeface="Courier New" pitchFamily="49" charset="0"/>
                <a:cs typeface="Courier New" pitchFamily="49" charset="0"/>
              </a:rPr>
              <a:t>1</a:t>
            </a:r>
          </a:p>
          <a:p>
            <a:pPr>
              <a:defRPr/>
            </a:pPr>
            <a:r>
              <a:rPr lang="en-US" dirty="0">
                <a:latin typeface="Courier New" pitchFamily="49" charset="0"/>
                <a:cs typeface="Courier New" pitchFamily="49" charset="0"/>
              </a:rPr>
              <a:t>Boarding hour and minute: </a:t>
            </a:r>
            <a:r>
              <a:rPr lang="en-US" b="1" dirty="0">
                <a:solidFill>
                  <a:srgbClr val="0000FF"/>
                </a:solidFill>
                <a:latin typeface="Courier New" pitchFamily="49" charset="0"/>
                <a:cs typeface="Courier New" pitchFamily="49" charset="0"/>
              </a:rPr>
              <a:t>9 20</a:t>
            </a:r>
          </a:p>
          <a:p>
            <a:pPr>
              <a:defRPr/>
            </a:pPr>
            <a:r>
              <a:rPr lang="en-US" dirty="0">
                <a:latin typeface="Courier New" pitchFamily="49" charset="0"/>
                <a:cs typeface="Courier New" pitchFamily="49" charset="0"/>
              </a:rPr>
              <a:t>Distance: </a:t>
            </a:r>
            <a:r>
              <a:rPr lang="en-US" b="1" dirty="0">
                <a:solidFill>
                  <a:srgbClr val="0000FF"/>
                </a:solidFill>
                <a:latin typeface="Courier New" pitchFamily="49" charset="0"/>
                <a:cs typeface="Courier New" pitchFamily="49" charset="0"/>
              </a:rPr>
              <a:t>6123</a:t>
            </a:r>
          </a:p>
          <a:p>
            <a:pPr>
              <a:defRPr/>
            </a:pPr>
            <a:r>
              <a:rPr lang="en-US" dirty="0">
                <a:latin typeface="Courier New" pitchFamily="49" charset="0"/>
                <a:cs typeface="Courier New" pitchFamily="49" charset="0"/>
              </a:rPr>
              <a:t>Total taxi fare is </a:t>
            </a:r>
            <a:r>
              <a:rPr lang="en-US" b="1" dirty="0">
                <a:solidFill>
                  <a:srgbClr val="7030A0"/>
                </a:solidFill>
                <a:latin typeface="Courier New" pitchFamily="49" charset="0"/>
                <a:cs typeface="Courier New" pitchFamily="49" charset="0"/>
              </a:rPr>
              <a:t>$7.83</a:t>
            </a:r>
          </a:p>
        </p:txBody>
      </p:sp>
      <p:sp>
        <p:nvSpPr>
          <p:cNvPr id="17" name="TextBox 16"/>
          <p:cNvSpPr txBox="1"/>
          <p:nvPr/>
        </p:nvSpPr>
        <p:spPr>
          <a:xfrm>
            <a:off x="5884128" y="3798849"/>
            <a:ext cx="2969940" cy="1169551"/>
          </a:xfrm>
          <a:prstGeom prst="rect">
            <a:avLst/>
          </a:prstGeom>
          <a:solidFill>
            <a:schemeClr val="accent2">
              <a:lumMod val="40000"/>
              <a:lumOff val="60000"/>
            </a:schemeClr>
          </a:solidFill>
        </p:spPr>
        <p:txBody>
          <a:bodyPr wrap="square" rtlCol="0">
            <a:spAutoFit/>
          </a:bodyPr>
          <a:lstStyle/>
          <a:p>
            <a:r>
              <a:rPr lang="en-US" sz="1400" dirty="0"/>
              <a:t>First 1km: $3.40</a:t>
            </a:r>
          </a:p>
          <a:p>
            <a:r>
              <a:rPr lang="en-US" sz="1400" dirty="0"/>
              <a:t>Next 5123m: 13</a:t>
            </a:r>
            <a:r>
              <a:rPr lang="en-US" sz="1400" dirty="0">
                <a:sym typeface="Symbol"/>
              </a:rPr>
              <a:t>  </a:t>
            </a:r>
            <a:r>
              <a:rPr lang="en-US" sz="1400" dirty="0"/>
              <a:t>$0.22 = $2.86</a:t>
            </a:r>
          </a:p>
          <a:p>
            <a:r>
              <a:rPr lang="en-US" sz="1400" dirty="0">
                <a:sym typeface="Symbol"/>
              </a:rPr>
              <a:t>Basic fare = $6.26</a:t>
            </a:r>
          </a:p>
          <a:p>
            <a:r>
              <a:rPr lang="en-US" sz="1400" dirty="0">
                <a:sym typeface="Symbol"/>
              </a:rPr>
              <a:t>Surcharge = 25%  $6.26 = $1.57</a:t>
            </a:r>
          </a:p>
          <a:p>
            <a:r>
              <a:rPr lang="en-US" sz="1400" b="1" dirty="0">
                <a:sym typeface="Symbol"/>
              </a:rPr>
              <a:t>Total fare = $7.83</a:t>
            </a:r>
            <a:endParaRPr lang="en-US" sz="1400" b="1" dirty="0"/>
          </a:p>
        </p:txBody>
      </p:sp>
      <p:sp>
        <p:nvSpPr>
          <p:cNvPr id="18" name="TextBox 17"/>
          <p:cNvSpPr txBox="1"/>
          <p:nvPr/>
        </p:nvSpPr>
        <p:spPr>
          <a:xfrm>
            <a:off x="831617" y="5118642"/>
            <a:ext cx="489267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latin typeface="Courier New" pitchFamily="49" charset="0"/>
                <a:cs typeface="Courier New" pitchFamily="49" charset="0"/>
              </a:rPr>
              <a:t>Day type: </a:t>
            </a:r>
            <a:r>
              <a:rPr lang="en-US" b="1" dirty="0">
                <a:solidFill>
                  <a:srgbClr val="0000FF"/>
                </a:solidFill>
                <a:latin typeface="Courier New" pitchFamily="49" charset="0"/>
                <a:cs typeface="Courier New" pitchFamily="49" charset="0"/>
              </a:rPr>
              <a:t>1</a:t>
            </a:r>
          </a:p>
          <a:p>
            <a:pPr>
              <a:defRPr/>
            </a:pPr>
            <a:r>
              <a:rPr lang="en-US" dirty="0">
                <a:latin typeface="Courier New" pitchFamily="49" charset="0"/>
                <a:cs typeface="Courier New" pitchFamily="49" charset="0"/>
              </a:rPr>
              <a:t>Boarding hour and minute: </a:t>
            </a:r>
            <a:r>
              <a:rPr lang="en-US" b="1" dirty="0">
                <a:solidFill>
                  <a:srgbClr val="0000FF"/>
                </a:solidFill>
                <a:latin typeface="Courier New" pitchFamily="49" charset="0"/>
                <a:cs typeface="Courier New" pitchFamily="49" charset="0"/>
              </a:rPr>
              <a:t>5 59</a:t>
            </a:r>
          </a:p>
          <a:p>
            <a:pPr>
              <a:defRPr/>
            </a:pPr>
            <a:r>
              <a:rPr lang="en-US" dirty="0">
                <a:latin typeface="Courier New" pitchFamily="49" charset="0"/>
                <a:cs typeface="Courier New" pitchFamily="49" charset="0"/>
              </a:rPr>
              <a:t>Distance: </a:t>
            </a:r>
            <a:r>
              <a:rPr lang="en-US" b="1" dirty="0">
                <a:solidFill>
                  <a:srgbClr val="0000FF"/>
                </a:solidFill>
                <a:latin typeface="Courier New" pitchFamily="49" charset="0"/>
                <a:cs typeface="Courier New" pitchFamily="49" charset="0"/>
              </a:rPr>
              <a:t>9000</a:t>
            </a:r>
          </a:p>
          <a:p>
            <a:pPr>
              <a:defRPr/>
            </a:pPr>
            <a:r>
              <a:rPr lang="en-US" dirty="0">
                <a:latin typeface="Courier New" pitchFamily="49" charset="0"/>
                <a:cs typeface="Courier New" pitchFamily="49" charset="0"/>
              </a:rPr>
              <a:t>Total taxi fare is </a:t>
            </a:r>
            <a:r>
              <a:rPr lang="en-US" b="1" dirty="0">
                <a:solidFill>
                  <a:srgbClr val="7030A0"/>
                </a:solidFill>
                <a:latin typeface="Courier New" pitchFamily="49" charset="0"/>
                <a:cs typeface="Courier New" pitchFamily="49" charset="0"/>
              </a:rPr>
              <a:t>$11.70</a:t>
            </a:r>
          </a:p>
        </p:txBody>
      </p:sp>
      <p:sp>
        <p:nvSpPr>
          <p:cNvPr id="19" name="TextBox 18"/>
          <p:cNvSpPr txBox="1"/>
          <p:nvPr/>
        </p:nvSpPr>
        <p:spPr>
          <a:xfrm>
            <a:off x="5880411" y="5122127"/>
            <a:ext cx="2969940" cy="1169551"/>
          </a:xfrm>
          <a:prstGeom prst="rect">
            <a:avLst/>
          </a:prstGeom>
          <a:solidFill>
            <a:schemeClr val="accent2">
              <a:lumMod val="40000"/>
              <a:lumOff val="60000"/>
            </a:schemeClr>
          </a:solidFill>
        </p:spPr>
        <p:txBody>
          <a:bodyPr wrap="square" rtlCol="0">
            <a:spAutoFit/>
          </a:bodyPr>
          <a:lstStyle/>
          <a:p>
            <a:r>
              <a:rPr lang="en-US" sz="1400" dirty="0"/>
              <a:t>First 1km: $3.40</a:t>
            </a:r>
          </a:p>
          <a:p>
            <a:r>
              <a:rPr lang="en-US" sz="1400" dirty="0"/>
              <a:t>Next 8km: 20</a:t>
            </a:r>
            <a:r>
              <a:rPr lang="en-US" sz="1400" dirty="0">
                <a:sym typeface="Symbol"/>
              </a:rPr>
              <a:t>  </a:t>
            </a:r>
            <a:r>
              <a:rPr lang="en-US" sz="1400" dirty="0"/>
              <a:t>$0.22 = $4.40</a:t>
            </a:r>
          </a:p>
          <a:p>
            <a:r>
              <a:rPr lang="en-US" sz="1400" dirty="0">
                <a:sym typeface="Symbol"/>
              </a:rPr>
              <a:t>Basic fare = $7.80</a:t>
            </a:r>
          </a:p>
          <a:p>
            <a:r>
              <a:rPr lang="en-US" sz="1400" dirty="0">
                <a:sym typeface="Symbol"/>
              </a:rPr>
              <a:t>Surcharge = 50%  $7.80 = $3.90</a:t>
            </a:r>
          </a:p>
          <a:p>
            <a:r>
              <a:rPr lang="en-US" sz="1400" b="1" dirty="0">
                <a:sym typeface="Symbol"/>
              </a:rPr>
              <a:t>Total fare = $11.70</a:t>
            </a:r>
            <a:endParaRPr lang="en-US" sz="1400" b="1" dirty="0"/>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660149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457200"/>
            <a:ext cx="8403566" cy="685800"/>
          </a:xfrm>
        </p:spPr>
        <p:txBody>
          <a:bodyPr>
            <a:normAutofit fontScale="90000"/>
          </a:bodyPr>
          <a:lstStyle/>
          <a:p>
            <a:pPr eaLnBrk="1" hangingPunct="1"/>
            <a:r>
              <a:rPr lang="en-GB">
                <a:solidFill>
                  <a:srgbClr val="0000FF"/>
                </a:solidFill>
              </a:rPr>
              <a:t>Taxi Fare (4/4)</a:t>
            </a:r>
            <a:endParaRPr lang="en-GB" dirty="0">
              <a:solidFill>
                <a:srgbClr val="0000FF"/>
              </a:solidFill>
            </a:endParaRPr>
          </a:p>
        </p:txBody>
      </p:sp>
      <p:sp>
        <p:nvSpPr>
          <p:cNvPr id="25604" name="Footer Placeholder 6"/>
          <p:cNvSpPr>
            <a:spLocks noGrp="1"/>
          </p:cNvSpPr>
          <p:nvPr>
            <p:ph type="ftr" sz="quarter" idx="11"/>
          </p:nvPr>
        </p:nvSpPr>
        <p:spPr>
          <a:noFill/>
        </p:spPr>
        <p:txBody>
          <a:bodyPr/>
          <a:lstStyle/>
          <a:p>
            <a:pPr algn="l"/>
            <a:r>
              <a:rPr lang="en-US"/>
              <a:t>Programming Methodology</a:t>
            </a:r>
            <a:endParaRPr lang="en-US" dirty="0"/>
          </a:p>
        </p:txBody>
      </p:sp>
      <p:sp>
        <p:nvSpPr>
          <p:cNvPr id="9" name="Slide Number Placeholder 8"/>
          <p:cNvSpPr>
            <a:spLocks noGrp="1"/>
          </p:cNvSpPr>
          <p:nvPr>
            <p:ph type="sldNum" sz="quarter" idx="12"/>
          </p:nvPr>
        </p:nvSpPr>
        <p:spPr/>
        <p:txBody>
          <a:bodyPr>
            <a:normAutofit/>
          </a:bodyPr>
          <a:lstStyle/>
          <a:p>
            <a:pPr>
              <a:defRPr/>
            </a:pPr>
            <a:r>
              <a:rPr lang="en-US"/>
              <a:t>Unit7 - </a:t>
            </a:r>
            <a:fld id="{F7EC234A-9094-4BB8-9EA4-75ECDA8A365B}" type="slidenum">
              <a:rPr lang="en-US"/>
              <a:pPr>
                <a:defRPr/>
              </a:pPr>
              <a:t>22</a:t>
            </a:fld>
            <a:endParaRPr lang="en-US" dirty="0"/>
          </a:p>
        </p:txBody>
      </p:sp>
      <p:sp>
        <p:nvSpPr>
          <p:cNvPr id="14"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2" name="Rectangle 3"/>
          <p:cNvSpPr txBox="1">
            <a:spLocks noChangeArrowheads="1"/>
          </p:cNvSpPr>
          <p:nvPr/>
        </p:nvSpPr>
        <p:spPr>
          <a:xfrm>
            <a:off x="428625" y="1406768"/>
            <a:ext cx="8229600" cy="414996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tx1">
                  <a:lumMod val="90000"/>
                  <a:lumOff val="10000"/>
                </a:schemeClr>
              </a:buClr>
              <a:buSzPct val="100000"/>
              <a:buFont typeface="Wingdings" panose="05000000000000000000" pitchFamily="2" charset="2"/>
              <a:buChar char="§"/>
            </a:pPr>
            <a:r>
              <a:rPr lang="en-US"/>
              <a:t>Note that due to inaccuracy of floating-point number representation, depending on how you code your formula to compute the taxi fare, the result may defer slightly from the model output CodeCrunch uses. Hence, your program may fail CodeCrunch’s tests</a:t>
            </a:r>
            <a:r>
              <a:rPr lang="en-US">
                <a:solidFill>
                  <a:srgbClr val="C00000"/>
                </a:solidFill>
              </a:rPr>
              <a:t>.</a:t>
            </a:r>
          </a:p>
          <a:p>
            <a:pPr marL="352425" indent="-352425" fontAlgn="auto">
              <a:spcBef>
                <a:spcPts val="1200"/>
              </a:spcBef>
              <a:spcAft>
                <a:spcPts val="0"/>
              </a:spcAft>
              <a:buClr>
                <a:schemeClr val="tx1">
                  <a:lumMod val="90000"/>
                  <a:lumOff val="10000"/>
                </a:schemeClr>
              </a:buClr>
              <a:buSzPct val="100000"/>
              <a:buFont typeface="Wingdings" panose="05000000000000000000" pitchFamily="2" charset="2"/>
              <a:buChar char="§"/>
            </a:pPr>
            <a:r>
              <a:rPr lang="en-US"/>
              <a:t>In this case, if the difference is very small (probably in the second decimal place), just treat your answer as correct.</a:t>
            </a:r>
            <a:endParaRPr lang="en-US" dirty="0"/>
          </a:p>
        </p:txBody>
      </p:sp>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569" y="517264"/>
            <a:ext cx="993163" cy="660905"/>
          </a:xfrm>
          <a:prstGeom prst="rect">
            <a:avLst/>
          </a:prstGeom>
        </p:spPr>
      </p:pic>
    </p:spTree>
    <p:extLst>
      <p:ext uri="{BB962C8B-B14F-4D97-AF65-F5344CB8AC3E}">
        <p14:creationId xmlns:p14="http://schemas.microsoft.com/office/powerpoint/2010/main" val="41158996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3. Incremental Coding Example (1/6)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23</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609600" y="1197034"/>
            <a:ext cx="7908925" cy="53201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800"/>
              <a:t>Algorithm for Taxi Fare</a:t>
            </a:r>
          </a:p>
        </p:txBody>
      </p:sp>
      <p:sp>
        <p:nvSpPr>
          <p:cNvPr id="2" name="TextBox 1"/>
          <p:cNvSpPr txBox="1"/>
          <p:nvPr/>
        </p:nvSpPr>
        <p:spPr>
          <a:xfrm>
            <a:off x="609600" y="1729047"/>
            <a:ext cx="8085513" cy="4955203"/>
          </a:xfrm>
          <a:prstGeom prst="rect">
            <a:avLst/>
          </a:prstGeom>
          <a:solidFill>
            <a:srgbClr val="FFFF99"/>
          </a:solidFill>
          <a:ln>
            <a:solidFill>
              <a:srgbClr val="C00000"/>
            </a:solidFill>
          </a:ln>
        </p:spPr>
        <p:txBody>
          <a:bodyPr wrap="square" rtlCol="0">
            <a:spAutoFit/>
          </a:bodyPr>
          <a:lstStyle/>
          <a:p>
            <a:pPr>
              <a:spcBef>
                <a:spcPts val="600"/>
              </a:spcBef>
              <a:tabLst>
                <a:tab pos="341313" algn="l"/>
              </a:tabLst>
            </a:pPr>
            <a:r>
              <a:rPr lang="en-US" sz="2400">
                <a:latin typeface="Calibri" panose="020F0502020204030204" pitchFamily="34" charset="0"/>
              </a:rPr>
              <a:t>1.	Read inputs: dayType, boardHour, boardMin, distance</a:t>
            </a:r>
          </a:p>
          <a:p>
            <a:pPr>
              <a:spcBef>
                <a:spcPts val="600"/>
              </a:spcBef>
              <a:tabLst>
                <a:tab pos="341313" algn="l"/>
              </a:tabLst>
            </a:pPr>
            <a:r>
              <a:rPr lang="en-US" sz="2400">
                <a:latin typeface="Calibri" panose="020F0502020204030204" pitchFamily="34" charset="0"/>
              </a:rPr>
              <a:t>2.	Compute boardTime </a:t>
            </a:r>
          </a:p>
          <a:p>
            <a:pPr>
              <a:spcBef>
                <a:spcPts val="600"/>
              </a:spcBef>
              <a:tabLst>
                <a:tab pos="341313" algn="l"/>
                <a:tab pos="852488" algn="l"/>
              </a:tabLst>
            </a:pPr>
            <a:r>
              <a:rPr lang="en-US" sz="2000">
                <a:latin typeface="Calibri" panose="020F0502020204030204" pitchFamily="34" charset="0"/>
              </a:rPr>
              <a:t>		boardTime </a:t>
            </a:r>
            <a:r>
              <a:rPr lang="en-US" sz="2000">
                <a:latin typeface="Calibri" panose="020F0502020204030204" pitchFamily="34" charset="0"/>
                <a:sym typeface="Wingdings" panose="05000000000000000000" pitchFamily="2" charset="2"/>
              </a:rPr>
              <a:t></a:t>
            </a:r>
            <a:r>
              <a:rPr lang="en-US" sz="2000">
                <a:latin typeface="Calibri" panose="020F0502020204030204" pitchFamily="34" charset="0"/>
              </a:rPr>
              <a:t> boardHour </a:t>
            </a:r>
            <a:r>
              <a:rPr lang="en-US" sz="2000">
                <a:latin typeface="Calibri" panose="020F0502020204030204" pitchFamily="34" charset="0"/>
                <a:cs typeface="Times New Roman"/>
              </a:rPr>
              <a:t>×</a:t>
            </a:r>
            <a:r>
              <a:rPr lang="en-US" sz="2000">
                <a:latin typeface="Calibri" panose="020F0502020204030204" pitchFamily="34" charset="0"/>
              </a:rPr>
              <a:t> 60 + boardMin</a:t>
            </a:r>
          </a:p>
          <a:p>
            <a:pPr>
              <a:spcBef>
                <a:spcPts val="600"/>
              </a:spcBef>
              <a:tabLst>
                <a:tab pos="341313" algn="l"/>
              </a:tabLst>
            </a:pPr>
            <a:r>
              <a:rPr lang="en-US" sz="2400">
                <a:latin typeface="Calibri" panose="020F0502020204030204" pitchFamily="34" charset="0"/>
              </a:rPr>
              <a:t>3.	Compute taxi fare</a:t>
            </a:r>
          </a:p>
          <a:p>
            <a:pPr>
              <a:spcBef>
                <a:spcPts val="600"/>
              </a:spcBef>
              <a:tabLst>
                <a:tab pos="341313" algn="l"/>
                <a:tab pos="806450" algn="l"/>
              </a:tabLst>
            </a:pPr>
            <a:r>
              <a:rPr lang="en-US" sz="2000">
                <a:latin typeface="Calibri" panose="020F0502020204030204" pitchFamily="34" charset="0"/>
              </a:rPr>
              <a:t>		</a:t>
            </a:r>
            <a:r>
              <a:rPr lang="en-US" sz="2000">
                <a:solidFill>
                  <a:srgbClr val="C00000"/>
                </a:solidFill>
                <a:latin typeface="Calibri" panose="020F0502020204030204" pitchFamily="34" charset="0"/>
              </a:rPr>
              <a:t>float computeFare(int dayType, int boardTime, int distance)</a:t>
            </a:r>
          </a:p>
          <a:p>
            <a:pPr>
              <a:spcBef>
                <a:spcPts val="600"/>
              </a:spcBef>
              <a:tabLst>
                <a:tab pos="341313" algn="l"/>
                <a:tab pos="682625" algn="l"/>
              </a:tabLst>
            </a:pPr>
            <a:r>
              <a:rPr lang="en-US" sz="2000">
                <a:latin typeface="Calibri" panose="020F0502020204030204" pitchFamily="34" charset="0"/>
              </a:rPr>
              <a:t>	3.1 	Compute basic fare</a:t>
            </a:r>
          </a:p>
          <a:p>
            <a:pPr>
              <a:spcBef>
                <a:spcPts val="0"/>
              </a:spcBef>
              <a:tabLst>
                <a:tab pos="341313" algn="l"/>
                <a:tab pos="682625" algn="l"/>
              </a:tabLst>
            </a:pPr>
            <a:r>
              <a:rPr lang="en-US" sz="2000">
                <a:latin typeface="Calibri" panose="020F0502020204030204" pitchFamily="34" charset="0"/>
              </a:rPr>
              <a:t>			basicFare = computeBasic(distance);</a:t>
            </a:r>
          </a:p>
          <a:p>
            <a:pPr>
              <a:spcBef>
                <a:spcPts val="0"/>
              </a:spcBef>
              <a:tabLst>
                <a:tab pos="341313" algn="l"/>
                <a:tab pos="682625" algn="l"/>
              </a:tabLst>
            </a:pPr>
            <a:r>
              <a:rPr lang="en-US" sz="2000">
                <a:latin typeface="Calibri" panose="020F0502020204030204" pitchFamily="34" charset="0"/>
              </a:rPr>
              <a:t>			… details of computeBasic() here …</a:t>
            </a:r>
          </a:p>
          <a:p>
            <a:pPr>
              <a:spcBef>
                <a:spcPts val="600"/>
              </a:spcBef>
              <a:tabLst>
                <a:tab pos="341313" algn="l"/>
                <a:tab pos="914400" algn="l"/>
              </a:tabLst>
            </a:pPr>
            <a:r>
              <a:rPr lang="en-US" sz="2000">
                <a:latin typeface="Calibri" panose="020F0502020204030204" pitchFamily="34" charset="0"/>
              </a:rPr>
              <a:t>	3.2	Compute surcharge</a:t>
            </a:r>
          </a:p>
          <a:p>
            <a:pPr>
              <a:spcBef>
                <a:spcPts val="0"/>
              </a:spcBef>
              <a:tabLst>
                <a:tab pos="341313" algn="l"/>
                <a:tab pos="914400" algn="l"/>
              </a:tabLst>
            </a:pPr>
            <a:r>
              <a:rPr lang="en-US" sz="2000">
                <a:latin typeface="Calibri" panose="020F0502020204030204" pitchFamily="34" charset="0"/>
              </a:rPr>
              <a:t>		surcharge = computeSurcharge(dayType, boardTime, basicFare);</a:t>
            </a:r>
          </a:p>
          <a:p>
            <a:pPr>
              <a:spcBef>
                <a:spcPts val="0"/>
              </a:spcBef>
              <a:tabLst>
                <a:tab pos="341313" algn="l"/>
                <a:tab pos="914400" algn="l"/>
              </a:tabLst>
            </a:pPr>
            <a:r>
              <a:rPr lang="en-US" sz="2000">
                <a:latin typeface="Calibri" panose="020F0502020204030204" pitchFamily="34" charset="0"/>
              </a:rPr>
              <a:t>		… details of computeSurcharge() here …</a:t>
            </a:r>
          </a:p>
          <a:p>
            <a:pPr>
              <a:spcBef>
                <a:spcPts val="600"/>
              </a:spcBef>
              <a:tabLst>
                <a:tab pos="341313" algn="l"/>
                <a:tab pos="914400" algn="l"/>
              </a:tabLst>
            </a:pPr>
            <a:r>
              <a:rPr lang="en-US" sz="2000">
                <a:latin typeface="Calibri" panose="020F0502020204030204" pitchFamily="34" charset="0"/>
              </a:rPr>
              <a:t>	3.3	taxiFare = basicFare + surcharge</a:t>
            </a:r>
          </a:p>
          <a:p>
            <a:pPr>
              <a:spcBef>
                <a:spcPts val="600"/>
              </a:spcBef>
              <a:tabLst>
                <a:tab pos="341313" algn="l"/>
              </a:tabLst>
            </a:pPr>
            <a:r>
              <a:rPr lang="en-US" sz="2400">
                <a:latin typeface="Calibri" panose="020F0502020204030204" pitchFamily="34" charset="0"/>
              </a:rPr>
              <a:t>4.	Print output: taxiFare</a:t>
            </a:r>
          </a:p>
        </p:txBody>
      </p:sp>
    </p:spTree>
    <p:extLst>
      <p:ext uri="{BB962C8B-B14F-4D97-AF65-F5344CB8AC3E}">
        <p14:creationId xmlns:p14="http://schemas.microsoft.com/office/powerpoint/2010/main" val="39724447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4. Incremental Coding Example (2/6)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24</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474785" y="1081452"/>
            <a:ext cx="7908925" cy="923194"/>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a:t>How the coding proceeds… (comments in program are not shown for brevity)</a:t>
            </a:r>
          </a:p>
        </p:txBody>
      </p:sp>
      <p:grpSp>
        <p:nvGrpSpPr>
          <p:cNvPr id="2" name="Group 1"/>
          <p:cNvGrpSpPr/>
          <p:nvPr/>
        </p:nvGrpSpPr>
        <p:grpSpPr>
          <a:xfrm>
            <a:off x="474785" y="1819980"/>
            <a:ext cx="8406300" cy="4431983"/>
            <a:chOff x="474785" y="1819980"/>
            <a:chExt cx="8406300" cy="4431983"/>
          </a:xfrm>
        </p:grpSpPr>
        <p:sp>
          <p:nvSpPr>
            <p:cNvPr id="3" name="TextBox 2"/>
            <p:cNvSpPr txBox="1"/>
            <p:nvPr/>
          </p:nvSpPr>
          <p:spPr>
            <a:xfrm>
              <a:off x="474785" y="2004646"/>
              <a:ext cx="8406300" cy="42473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#include </a:t>
              </a:r>
              <a:r>
                <a:rPr lang="en-US" b="1">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#define INCREMENT </a:t>
              </a:r>
              <a:r>
                <a:rPr lang="en-US" b="1">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main(</a:t>
              </a:r>
              <a:r>
                <a:rPr lang="en-US" b="1">
                  <a:solidFill>
                    <a:srgbClr val="0000FF"/>
                  </a:solidFill>
                  <a:latin typeface="Courier New" panose="02070309020205020404" pitchFamily="49" charset="0"/>
                  <a:cs typeface="Courier New" panose="02070309020205020404" pitchFamily="49" charset="0"/>
                </a:rPr>
                <a:t>void</a:t>
              </a: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"Day type: "</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scanf(</a:t>
              </a:r>
              <a:r>
                <a:rPr lang="en-US" b="1">
                  <a:solidFill>
                    <a:srgbClr val="008000"/>
                  </a:solidFill>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%d</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&amp;dayType);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boardTime = boardHour * </a:t>
              </a:r>
              <a:r>
                <a:rPr lang="en-US" b="1">
                  <a:solidFill>
                    <a:srgbClr val="008000"/>
                  </a:solidFill>
                  <a:latin typeface="Courier New" panose="02070309020205020404" pitchFamily="49" charset="0"/>
                  <a:cs typeface="Courier New" panose="02070309020205020404" pitchFamily="49" charset="0"/>
                </a:rPr>
                <a:t>60</a:t>
              </a:r>
              <a:r>
                <a:rPr lang="en-US" b="1">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"Boarding time is </a:t>
              </a:r>
              <a:r>
                <a:rPr lang="en-US" b="1">
                  <a:solidFill>
                    <a:srgbClr val="FF0000"/>
                  </a:solidFill>
                  <a:latin typeface="Courier New" panose="02070309020205020404" pitchFamily="49" charset="0"/>
                  <a:cs typeface="Courier New" panose="02070309020205020404" pitchFamily="49" charset="0"/>
                </a:rPr>
                <a:t>%d</a:t>
              </a:r>
              <a:r>
                <a:rPr lang="en-US" b="1">
                  <a:solidFill>
                    <a:srgbClr val="008000"/>
                  </a:solidFill>
                  <a:latin typeface="Courier New" panose="02070309020205020404" pitchFamily="49" charset="0"/>
                  <a:cs typeface="Courier New" panose="02070309020205020404" pitchFamily="49" charset="0"/>
                </a:rPr>
                <a:t> minutes</a:t>
              </a:r>
              <a:r>
                <a:rPr lang="en-US" b="1">
                  <a:solidFill>
                    <a:srgbClr val="FF0000"/>
                  </a:solidFill>
                  <a:latin typeface="Courier New" panose="02070309020205020404" pitchFamily="49" charset="0"/>
                  <a:cs typeface="Courier New" panose="02070309020205020404" pitchFamily="49" charset="0"/>
                </a:rPr>
                <a:t>\n</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0</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1819980"/>
              <a:ext cx="1301261" cy="369332"/>
            </a:xfrm>
            <a:prstGeom prst="rect">
              <a:avLst/>
            </a:prstGeom>
            <a:solidFill>
              <a:srgbClr val="FFFF00"/>
            </a:solidFill>
            <a:ln>
              <a:solidFill>
                <a:schemeClr val="tx1"/>
              </a:solidFill>
            </a:ln>
          </p:spPr>
          <p:txBody>
            <a:bodyPr wrap="square" rtlCol="0">
              <a:spAutoFit/>
            </a:bodyPr>
            <a:lstStyle/>
            <a:p>
              <a:r>
                <a:rPr lang="en-US"/>
                <a:t>Version 1</a:t>
              </a:r>
            </a:p>
          </p:txBody>
        </p:sp>
      </p:grpSp>
      <p:sp>
        <p:nvSpPr>
          <p:cNvPr id="6" name="Line Callout 3 (Border and Accent Bar) 5"/>
          <p:cNvSpPr/>
          <p:nvPr/>
        </p:nvSpPr>
        <p:spPr>
          <a:xfrm>
            <a:off x="4220309" y="3512815"/>
            <a:ext cx="3901708" cy="1230977"/>
          </a:xfrm>
          <a:prstGeom prst="accentBorderCallout3">
            <a:avLst>
              <a:gd name="adj1" fmla="val 51402"/>
              <a:gd name="adj2" fmla="val 102648"/>
              <a:gd name="adj3" fmla="val 51266"/>
              <a:gd name="adj4" fmla="val 108403"/>
              <a:gd name="adj5" fmla="val 111428"/>
              <a:gd name="adj6" fmla="val 108907"/>
              <a:gd name="adj7" fmla="val 132009"/>
              <a:gd name="adj8" fmla="val 9656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Always print intermediate results, even if the question doesn’t ask for it. Remove or comment off the printf statement before submission.</a:t>
            </a:r>
          </a:p>
        </p:txBody>
      </p:sp>
      <p:sp>
        <p:nvSpPr>
          <p:cNvPr id="9" name="TextBox 8"/>
          <p:cNvSpPr txBox="1"/>
          <p:nvPr/>
        </p:nvSpPr>
        <p:spPr>
          <a:xfrm>
            <a:off x="3130062" y="5644662"/>
            <a:ext cx="4607169" cy="707886"/>
          </a:xfrm>
          <a:prstGeom prst="rect">
            <a:avLst/>
          </a:prstGeom>
          <a:solidFill>
            <a:srgbClr val="99FF99"/>
          </a:solidFill>
          <a:ln>
            <a:solidFill>
              <a:schemeClr val="tx1"/>
            </a:solidFill>
          </a:ln>
        </p:spPr>
        <p:txBody>
          <a:bodyPr wrap="square" rtlCol="0">
            <a:spAutoFit/>
          </a:bodyPr>
          <a:lstStyle/>
          <a:p>
            <a:r>
              <a:rPr lang="en-US" sz="2000"/>
              <a:t>Compile and run this program, make sure it is correct before proceeding!</a:t>
            </a:r>
          </a:p>
        </p:txBody>
      </p:sp>
    </p:spTree>
    <p:extLst>
      <p:ext uri="{BB962C8B-B14F-4D97-AF65-F5344CB8AC3E}">
        <p14:creationId xmlns:p14="http://schemas.microsoft.com/office/powerpoint/2010/main" val="4278255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4. Incremental Coding Example (3/6)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25</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a:t>Continuing …</a:t>
            </a:r>
          </a:p>
        </p:txBody>
      </p:sp>
      <p:grpSp>
        <p:nvGrpSpPr>
          <p:cNvPr id="6" name="Group 5"/>
          <p:cNvGrpSpPr/>
          <p:nvPr/>
        </p:nvGrpSpPr>
        <p:grpSpPr>
          <a:xfrm>
            <a:off x="474785" y="1358383"/>
            <a:ext cx="8406300" cy="5268344"/>
            <a:chOff x="474785" y="1358383"/>
            <a:chExt cx="8406300" cy="5268344"/>
          </a:xfrm>
        </p:grpSpPr>
        <p:sp>
          <p:nvSpPr>
            <p:cNvPr id="3" name="TextBox 2"/>
            <p:cNvSpPr txBox="1"/>
            <p:nvPr/>
          </p:nvSpPr>
          <p:spPr>
            <a:xfrm>
              <a:off x="474785" y="1548414"/>
              <a:ext cx="8406300" cy="5078313"/>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#include </a:t>
              </a:r>
              <a:r>
                <a:rPr lang="en-US" b="1">
                  <a:solidFill>
                    <a:srgbClr val="008000"/>
                  </a:solidFill>
                  <a:latin typeface="Courier New" panose="02070309020205020404" pitchFamily="49" charset="0"/>
                  <a:cs typeface="Courier New" panose="02070309020205020404" pitchFamily="49" charset="0"/>
                </a:rPr>
                <a:t>&lt;stdio.h&gt;</a:t>
              </a:r>
            </a:p>
            <a:p>
              <a:pPr>
                <a:tabLst>
                  <a:tab pos="352425" algn="l"/>
                  <a:tab pos="685800" algn="l"/>
                  <a:tab pos="1038225" algn="l"/>
                </a:tabLst>
              </a:pPr>
              <a:r>
                <a:rPr lang="en-US" b="1">
                  <a:solidFill>
                    <a:srgbClr val="CC00FF"/>
                  </a:solidFill>
                  <a:latin typeface="Courier New" panose="02070309020205020404" pitchFamily="49" charset="0"/>
                  <a:cs typeface="Courier New" panose="02070309020205020404" pitchFamily="49" charset="0"/>
                </a:rPr>
                <a:t>#define INCREMENT </a:t>
              </a:r>
              <a:r>
                <a:rPr lang="en-US" b="1">
                  <a:solidFill>
                    <a:srgbClr val="008000"/>
                  </a:solidFill>
                  <a:latin typeface="Courier New" panose="02070309020205020404" pitchFamily="49" charset="0"/>
                  <a:cs typeface="Courier New" panose="02070309020205020404" pitchFamily="49" charset="0"/>
                </a:rPr>
                <a:t>0.22</a:t>
              </a: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computeFare(</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a:solidFill>
                  <a:srgbClr val="0000FF"/>
                </a:solidFill>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main(</a:t>
              </a:r>
              <a:r>
                <a:rPr lang="en-US" b="1">
                  <a:solidFill>
                    <a:srgbClr val="0000FF"/>
                  </a:solidFill>
                  <a:latin typeface="Courier New" panose="02070309020205020404" pitchFamily="49" charset="0"/>
                  <a:cs typeface="Courier New" panose="02070309020205020404" pitchFamily="49" charset="0"/>
                </a:rPr>
                <a:t>void</a:t>
              </a: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dayType, boardHour, boardMin, boardTime, distance;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a:t>
              </a:r>
              <a:r>
                <a:rPr lang="en-US" b="1">
                  <a:latin typeface="Courier New" panose="02070309020205020404" pitchFamily="49" charset="0"/>
                  <a:cs typeface="Courier New" panose="02070309020205020404" pitchFamily="49" charset="0"/>
                </a:rPr>
                <a:t> taxiFare;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boardTime = boardHour * </a:t>
              </a:r>
              <a:r>
                <a:rPr lang="en-US" b="1">
                  <a:solidFill>
                    <a:srgbClr val="008000"/>
                  </a:solidFill>
                  <a:latin typeface="Courier New" panose="02070309020205020404" pitchFamily="49" charset="0"/>
                  <a:cs typeface="Courier New" panose="02070309020205020404" pitchFamily="49" charset="0"/>
                </a:rPr>
                <a:t>60</a:t>
              </a:r>
              <a:r>
                <a:rPr lang="en-US" b="1">
                  <a:latin typeface="Courier New" panose="02070309020205020404" pitchFamily="49" charset="0"/>
                  <a:cs typeface="Courier New" panose="02070309020205020404" pitchFamily="49" charset="0"/>
                </a:rPr>
                <a:t> + boardMin;</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"Boarding time is </a:t>
              </a:r>
              <a:r>
                <a:rPr lang="en-US" b="1">
                  <a:solidFill>
                    <a:srgbClr val="FF0000"/>
                  </a:solidFill>
                  <a:latin typeface="Courier New" panose="02070309020205020404" pitchFamily="49" charset="0"/>
                  <a:cs typeface="Courier New" panose="02070309020205020404" pitchFamily="49" charset="0"/>
                </a:rPr>
                <a:t>%d</a:t>
              </a:r>
              <a:r>
                <a:rPr lang="en-US" b="1">
                  <a:solidFill>
                    <a:srgbClr val="008000"/>
                  </a:solidFill>
                  <a:latin typeface="Courier New" panose="02070309020205020404" pitchFamily="49" charset="0"/>
                  <a:cs typeface="Courier New" panose="02070309020205020404" pitchFamily="49" charset="0"/>
                </a:rPr>
                <a:t> minutes</a:t>
              </a:r>
              <a:r>
                <a:rPr lang="en-US" b="1">
                  <a:solidFill>
                    <a:srgbClr val="FF0000"/>
                  </a:solidFill>
                  <a:latin typeface="Courier New" panose="02070309020205020404" pitchFamily="49" charset="0"/>
                  <a:cs typeface="Courier New" panose="02070309020205020404" pitchFamily="49" charset="0"/>
                </a:rPr>
                <a:t>\n</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boardTime);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taxiFare = computeFare(dayType, boardTime, distance);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printf(</a:t>
              </a:r>
              <a:r>
                <a:rPr lang="en-US" b="1">
                  <a:solidFill>
                    <a:srgbClr val="008000"/>
                  </a:solidFill>
                  <a:latin typeface="Courier New" panose="02070309020205020404" pitchFamily="49" charset="0"/>
                  <a:cs typeface="Courier New" panose="02070309020205020404" pitchFamily="49" charset="0"/>
                </a:rPr>
                <a:t>"Total taxi fare is $</a:t>
              </a:r>
              <a:r>
                <a:rPr lang="en-US" b="1">
                  <a:solidFill>
                    <a:srgbClr val="FF0000"/>
                  </a:solidFill>
                  <a:latin typeface="Courier New" panose="02070309020205020404" pitchFamily="49" charset="0"/>
                  <a:cs typeface="Courier New" panose="02070309020205020404" pitchFamily="49" charset="0"/>
                </a:rPr>
                <a:t>%.2f\n</a:t>
              </a:r>
              <a:r>
                <a:rPr lang="en-US" b="1">
                  <a:solidFill>
                    <a:srgbClr val="0080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taxiFare);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0</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chemeClr val="accent6">
                      <a:lumMod val="75000"/>
                    </a:schemeClr>
                  </a:solidFill>
                  <a:latin typeface="Courier New" panose="02070309020205020404" pitchFamily="49" charset="0"/>
                  <a:cs typeface="Courier New" panose="02070309020205020404" pitchFamily="49" charset="0"/>
                </a:rPr>
                <a:t>// … continue on next slide</a:t>
              </a: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a:t>Version 2</a:t>
              </a:r>
            </a:p>
          </p:txBody>
        </p:sp>
      </p:grpSp>
      <p:sp>
        <p:nvSpPr>
          <p:cNvPr id="2" name="Rounded Rectangle 1"/>
          <p:cNvSpPr/>
          <p:nvPr/>
        </p:nvSpPr>
        <p:spPr>
          <a:xfrm>
            <a:off x="759417" y="4587498"/>
            <a:ext cx="7501180" cy="6664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4785" y="2167179"/>
            <a:ext cx="4856632"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890656" y="3249477"/>
            <a:ext cx="2178008" cy="333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43733" y="2079354"/>
            <a:ext cx="2416864" cy="400110"/>
          </a:xfrm>
          <a:prstGeom prst="rect">
            <a:avLst/>
          </a:prstGeom>
          <a:noFill/>
        </p:spPr>
        <p:txBody>
          <a:bodyPr wrap="square" rtlCol="0">
            <a:spAutoFit/>
          </a:bodyPr>
          <a:lstStyle/>
          <a:p>
            <a:r>
              <a:rPr lang="en-US" sz="2000" i="1">
                <a:solidFill>
                  <a:srgbClr val="C00000"/>
                </a:solidFill>
              </a:rPr>
              <a:t>Newly added codes</a:t>
            </a:r>
          </a:p>
        </p:txBody>
      </p:sp>
    </p:spTree>
    <p:extLst>
      <p:ext uri="{BB962C8B-B14F-4D97-AF65-F5344CB8AC3E}">
        <p14:creationId xmlns:p14="http://schemas.microsoft.com/office/powerpoint/2010/main" val="3792885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4. Incremental Coding Example (4/6)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26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474785" y="1081452"/>
            <a:ext cx="7908925" cy="646263"/>
          </a:xfrm>
          <a:prstGeom prst="rect">
            <a:avLst/>
          </a:prstGeom>
          <a:noFill/>
          <a:ln w="9525">
            <a:noFill/>
            <a:miter lim="800000"/>
            <a:headEnd/>
            <a:tailEnd/>
          </a:ln>
        </p:spPr>
        <p:txBody>
          <a:bodyPr/>
          <a:lstStyle/>
          <a:p>
            <a:pPr marL="342900" indent="-342900">
              <a:spcBef>
                <a:spcPts val="1200"/>
              </a:spcBef>
              <a:buClr>
                <a:schemeClr val="tx1">
                  <a:lumMod val="90000"/>
                  <a:lumOff val="10000"/>
                </a:schemeClr>
              </a:buClr>
              <a:buSzPct val="75000"/>
              <a:buFont typeface="Wingdings" panose="05000000000000000000" pitchFamily="2" charset="2"/>
              <a:buChar char="§"/>
            </a:pPr>
            <a:r>
              <a:rPr lang="en-US" sz="2400"/>
              <a:t>Continuing …</a:t>
            </a:r>
          </a:p>
        </p:txBody>
      </p:sp>
      <p:grpSp>
        <p:nvGrpSpPr>
          <p:cNvPr id="2" name="Group 1"/>
          <p:cNvGrpSpPr/>
          <p:nvPr/>
        </p:nvGrpSpPr>
        <p:grpSpPr>
          <a:xfrm>
            <a:off x="474785" y="1358383"/>
            <a:ext cx="8406300" cy="1544248"/>
            <a:chOff x="474785" y="1358383"/>
            <a:chExt cx="8406300" cy="1544248"/>
          </a:xfrm>
        </p:grpSpPr>
        <p:sp>
          <p:nvSpPr>
            <p:cNvPr id="3" name="TextBox 2"/>
            <p:cNvSpPr txBox="1"/>
            <p:nvPr/>
          </p:nvSpPr>
          <p:spPr>
            <a:xfrm>
              <a:off x="474785" y="1548414"/>
              <a:ext cx="8406300" cy="1354217"/>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chemeClr val="accent6">
                      <a:lumMod val="75000"/>
                    </a:schemeClr>
                  </a:solidFill>
                  <a:latin typeface="Courier New" panose="02070309020205020404" pitchFamily="49" charset="0"/>
                  <a:cs typeface="Courier New" panose="02070309020205020404" pitchFamily="49" charset="0"/>
                </a:rPr>
                <a:t>// … continue from previous slide</a:t>
              </a: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computeFare(</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dist) {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sz="10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123.50</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1358383"/>
              <a:ext cx="1301261" cy="369332"/>
            </a:xfrm>
            <a:prstGeom prst="rect">
              <a:avLst/>
            </a:prstGeom>
            <a:solidFill>
              <a:srgbClr val="FFFF00"/>
            </a:solidFill>
            <a:ln>
              <a:solidFill>
                <a:schemeClr val="tx1"/>
              </a:solidFill>
            </a:ln>
          </p:spPr>
          <p:txBody>
            <a:bodyPr wrap="square" rtlCol="0">
              <a:spAutoFit/>
            </a:bodyPr>
            <a:lstStyle/>
            <a:p>
              <a:r>
                <a:rPr lang="en-US"/>
                <a:t>Version 2</a:t>
              </a:r>
            </a:p>
          </p:txBody>
        </p:sp>
      </p:grpSp>
      <p:sp>
        <p:nvSpPr>
          <p:cNvPr id="5" name="TextBox 4"/>
          <p:cNvSpPr txBox="1"/>
          <p:nvPr/>
        </p:nvSpPr>
        <p:spPr>
          <a:xfrm>
            <a:off x="3951196" y="2929515"/>
            <a:ext cx="4432514" cy="400110"/>
          </a:xfrm>
          <a:prstGeom prst="rect">
            <a:avLst/>
          </a:prstGeom>
          <a:noFill/>
        </p:spPr>
        <p:txBody>
          <a:bodyPr wrap="square" rtlCol="0">
            <a:spAutoFit/>
          </a:bodyPr>
          <a:lstStyle/>
          <a:p>
            <a:r>
              <a:rPr lang="en-US" sz="2000" i="1">
                <a:solidFill>
                  <a:srgbClr val="C00000"/>
                </a:solidFill>
              </a:rPr>
              <a:t>Newly added function </a:t>
            </a:r>
            <a:r>
              <a:rPr lang="en-US" sz="2000">
                <a:solidFill>
                  <a:srgbClr val="0000FF"/>
                </a:solidFill>
              </a:rPr>
              <a:t>computeFare()</a:t>
            </a:r>
            <a:endParaRPr lang="en-US" sz="2000" i="1">
              <a:solidFill>
                <a:srgbClr val="0000FF"/>
              </a:solidFill>
            </a:endParaRPr>
          </a:p>
        </p:txBody>
      </p:sp>
      <p:sp>
        <p:nvSpPr>
          <p:cNvPr id="15" name="[Rectangle 8]"/>
          <p:cNvSpPr>
            <a:spLocks noChangeArrowheads="1"/>
          </p:cNvSpPr>
          <p:nvPr/>
        </p:nvSpPr>
        <p:spPr bwMode="auto">
          <a:xfrm>
            <a:off x="474784" y="3435102"/>
            <a:ext cx="7908925" cy="266570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a:t>The above function is called a </a:t>
            </a:r>
            <a:r>
              <a:rPr lang="en-US" sz="2400">
                <a:solidFill>
                  <a:srgbClr val="C00000"/>
                </a:solidFill>
              </a:rPr>
              <a:t>stub</a:t>
            </a:r>
            <a:r>
              <a:rPr lang="en-US" sz="2400"/>
              <a:t>. </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a:t>It returns an arbitrary value (123.5) and not the correct answer, but doing this allows us to test whether the </a:t>
            </a:r>
            <a:r>
              <a:rPr lang="en-US" sz="2400">
                <a:solidFill>
                  <a:srgbClr val="0000FF"/>
                </a:solidFill>
              </a:rPr>
              <a:t>main() </a:t>
            </a:r>
            <a:r>
              <a:rPr lang="en-US" sz="2400"/>
              <a:t>function is able to call it.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400"/>
              <a:t>Compile this version and make sure it works before proceeding!</a:t>
            </a:r>
          </a:p>
        </p:txBody>
      </p:sp>
    </p:spTree>
    <p:extLst>
      <p:ext uri="{BB962C8B-B14F-4D97-AF65-F5344CB8AC3E}">
        <p14:creationId xmlns:p14="http://schemas.microsoft.com/office/powerpoint/2010/main" val="15236410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4. Incremental Coding Example (5/6)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27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474785" y="1260753"/>
            <a:ext cx="8247184" cy="167660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400"/>
              <a:t>We continue to develop the </a:t>
            </a:r>
            <a:r>
              <a:rPr lang="en-US" sz="2400">
                <a:solidFill>
                  <a:srgbClr val="0000FF"/>
                </a:solidFill>
              </a:rPr>
              <a:t>computeFare() </a:t>
            </a:r>
            <a:r>
              <a:rPr lang="en-US" sz="2400"/>
              <a:t>function</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a:t>You may choose to split the task into 2 sub-tasks: </a:t>
            </a:r>
            <a:r>
              <a:rPr lang="en-US" sz="2000">
                <a:solidFill>
                  <a:srgbClr val="0000FF"/>
                </a:solidFill>
              </a:rPr>
              <a:t>compute basic fare </a:t>
            </a:r>
            <a:r>
              <a:rPr lang="en-US" sz="2000"/>
              <a:t>and </a:t>
            </a:r>
            <a:r>
              <a:rPr lang="en-US" sz="2000">
                <a:solidFill>
                  <a:srgbClr val="0000FF"/>
                </a:solidFill>
              </a:rPr>
              <a:t>compute surcharge</a:t>
            </a:r>
            <a:r>
              <a:rPr lang="en-US" sz="2000"/>
              <a:t>, and write a function for each</a:t>
            </a:r>
          </a:p>
          <a:p>
            <a:pPr marL="800100" lvl="1" indent="-342900">
              <a:spcBef>
                <a:spcPts val="600"/>
              </a:spcBef>
              <a:buClr>
                <a:schemeClr val="tx1">
                  <a:lumMod val="90000"/>
                  <a:lumOff val="10000"/>
                </a:schemeClr>
              </a:buClr>
              <a:buSzPct val="75000"/>
              <a:buFont typeface="Wingdings" panose="05000000000000000000" pitchFamily="2" charset="2"/>
              <a:buChar char="§"/>
            </a:pPr>
            <a:r>
              <a:rPr lang="en-US" sz="2000"/>
              <a:t>You may then choose to implement one of the two sub-tasks first</a:t>
            </a:r>
          </a:p>
        </p:txBody>
      </p:sp>
      <p:grpSp>
        <p:nvGrpSpPr>
          <p:cNvPr id="2" name="Group 1"/>
          <p:cNvGrpSpPr/>
          <p:nvPr/>
        </p:nvGrpSpPr>
        <p:grpSpPr>
          <a:xfrm>
            <a:off x="346841" y="2937355"/>
            <a:ext cx="8534244" cy="2221356"/>
            <a:chOff x="346841" y="2937355"/>
            <a:chExt cx="8534244" cy="2221356"/>
          </a:xfrm>
        </p:grpSpPr>
        <p:sp>
          <p:nvSpPr>
            <p:cNvPr id="3" name="TextBox 2"/>
            <p:cNvSpPr txBox="1"/>
            <p:nvPr/>
          </p:nvSpPr>
          <p:spPr>
            <a:xfrm>
              <a:off x="346841" y="3127386"/>
              <a:ext cx="8534244" cy="203132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computeFare(</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dist) {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basicFare = computeBasic(dist);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a:t>
              </a:r>
              <a:r>
                <a:rPr lang="en-US" b="1">
                  <a:latin typeface="Courier New" panose="02070309020205020404" pitchFamily="49" charset="0"/>
                  <a:cs typeface="Courier New" panose="02070309020205020404" pitchFamily="49" charset="0"/>
                </a:rPr>
                <a:t> surcharge = computeSurcharge(type, time, basicFare);</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basicFare + surcharge;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2937355"/>
              <a:ext cx="1301261" cy="369332"/>
            </a:xfrm>
            <a:prstGeom prst="rect">
              <a:avLst/>
            </a:prstGeom>
            <a:solidFill>
              <a:srgbClr val="FFFF00"/>
            </a:solidFill>
            <a:ln>
              <a:solidFill>
                <a:schemeClr val="tx1"/>
              </a:solidFill>
            </a:ln>
          </p:spPr>
          <p:txBody>
            <a:bodyPr wrap="square" rtlCol="0">
              <a:spAutoFit/>
            </a:bodyPr>
            <a:lstStyle/>
            <a:p>
              <a:r>
                <a:rPr lang="en-US"/>
                <a:t>Version 3</a:t>
              </a:r>
            </a:p>
          </p:txBody>
        </p:sp>
      </p:grpSp>
    </p:spTree>
    <p:extLst>
      <p:ext uri="{BB962C8B-B14F-4D97-AF65-F5344CB8AC3E}">
        <p14:creationId xmlns:p14="http://schemas.microsoft.com/office/powerpoint/2010/main" val="22335243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a:solidFill>
                  <a:srgbClr val="0000FF"/>
                </a:solidFill>
              </a:rPr>
              <a:t>4. Incremental Coding Example (6/6)</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28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Rectangle 8"/>
          <p:cNvSpPr>
            <a:spLocks noChangeArrowheads="1"/>
          </p:cNvSpPr>
          <p:nvPr/>
        </p:nvSpPr>
        <p:spPr bwMode="auto">
          <a:xfrm>
            <a:off x="474785" y="1081452"/>
            <a:ext cx="8247184" cy="1778897"/>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anose="05000000000000000000" pitchFamily="2" charset="2"/>
              <a:buChar char="§"/>
            </a:pPr>
            <a:r>
              <a:rPr lang="en-US" sz="2000"/>
              <a:t>Since </a:t>
            </a:r>
            <a:r>
              <a:rPr lang="en-US" sz="2000">
                <a:solidFill>
                  <a:srgbClr val="0000FF"/>
                </a:solidFill>
              </a:rPr>
              <a:t>computeSurcharge() </a:t>
            </a:r>
            <a:r>
              <a:rPr lang="en-US" sz="2000"/>
              <a:t>seems to be easier to implement than </a:t>
            </a:r>
            <a:r>
              <a:rPr lang="en-US" sz="2000">
                <a:solidFill>
                  <a:srgbClr val="0000FF"/>
                </a:solidFill>
              </a:rPr>
              <a:t>computeBasic()</a:t>
            </a:r>
            <a:r>
              <a:rPr lang="en-US" sz="2000"/>
              <a:t>, you can make the latter a stub and implement the former first.</a:t>
            </a:r>
          </a:p>
          <a:p>
            <a:pPr marL="342900" indent="-342900">
              <a:spcBef>
                <a:spcPts val="600"/>
              </a:spcBef>
              <a:buClr>
                <a:schemeClr val="tx1">
                  <a:lumMod val="90000"/>
                  <a:lumOff val="10000"/>
                </a:schemeClr>
              </a:buClr>
              <a:buSzPct val="75000"/>
              <a:buFont typeface="Wingdings" panose="05000000000000000000" pitchFamily="2" charset="2"/>
              <a:buChar char="§"/>
            </a:pPr>
            <a:r>
              <a:rPr lang="en-US" sz="2000"/>
              <a:t>Compile the program and test it out before proceeding to implement </a:t>
            </a:r>
            <a:r>
              <a:rPr lang="en-US" sz="2000">
                <a:solidFill>
                  <a:srgbClr val="0000FF"/>
                </a:solidFill>
              </a:rPr>
              <a:t>computeBasic()</a:t>
            </a:r>
            <a:r>
              <a:rPr lang="en-US" sz="2000"/>
              <a:t>.</a:t>
            </a:r>
          </a:p>
        </p:txBody>
      </p:sp>
      <p:grpSp>
        <p:nvGrpSpPr>
          <p:cNvPr id="2" name="Group 1"/>
          <p:cNvGrpSpPr/>
          <p:nvPr/>
        </p:nvGrpSpPr>
        <p:grpSpPr>
          <a:xfrm>
            <a:off x="346841" y="2675683"/>
            <a:ext cx="8534244" cy="3667906"/>
            <a:chOff x="346841" y="2675683"/>
            <a:chExt cx="8534244" cy="3667906"/>
          </a:xfrm>
        </p:grpSpPr>
        <p:sp>
          <p:nvSpPr>
            <p:cNvPr id="3" name="TextBox 2"/>
            <p:cNvSpPr txBox="1"/>
            <p:nvPr/>
          </p:nvSpPr>
          <p:spPr>
            <a:xfrm>
              <a:off x="346841" y="2865714"/>
              <a:ext cx="8534244" cy="3477875"/>
            </a:xfrm>
            <a:prstGeom prst="rect">
              <a:avLst/>
            </a:prstGeom>
            <a:solidFill>
              <a:srgbClr val="FFFF99"/>
            </a:solidFill>
            <a:ln>
              <a:solidFill>
                <a:schemeClr val="tx1"/>
              </a:solidFill>
            </a:ln>
          </p:spPr>
          <p:txBody>
            <a:bodyPr wrap="square" rtlCol="0">
              <a:spAutoFit/>
            </a:bodyPr>
            <a:lstStyle/>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computeBasic(</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dist) { </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a:t>
              </a:r>
              <a:r>
                <a:rPr lang="en-US" b="1">
                  <a:solidFill>
                    <a:srgbClr val="008000"/>
                  </a:solidFill>
                  <a:latin typeface="Courier New" panose="02070309020205020404" pitchFamily="49" charset="0"/>
                  <a:cs typeface="Courier New" panose="02070309020205020404" pitchFamily="49" charset="0"/>
                </a:rPr>
                <a:t>1.35</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computeSurcharge(</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type, </a:t>
              </a:r>
              <a:r>
                <a:rPr lang="en-US" b="1">
                  <a:solidFill>
                    <a:srgbClr val="0000FF"/>
                  </a:solidFill>
                  <a:latin typeface="Courier New" panose="02070309020205020404" pitchFamily="49" charset="0"/>
                  <a:cs typeface="Courier New" panose="02070309020205020404" pitchFamily="49" charset="0"/>
                </a:rPr>
                <a:t>int </a:t>
              </a:r>
              <a:r>
                <a:rPr lang="en-US" b="1">
                  <a:latin typeface="Courier New" panose="02070309020205020404" pitchFamily="49" charset="0"/>
                  <a:cs typeface="Courier New" panose="02070309020205020404" pitchFamily="49" charset="0"/>
                </a:rPr>
                <a:t>time, </a:t>
              </a:r>
              <a:r>
                <a:rPr lang="en-US" b="1">
                  <a:solidFill>
                    <a:srgbClr val="0000FF"/>
                  </a:solidFill>
                  <a:latin typeface="Courier New" panose="02070309020205020404" pitchFamily="49" charset="0"/>
                  <a:cs typeface="Courier New" panose="02070309020205020404" pitchFamily="49" charset="0"/>
                </a:rPr>
                <a:t>float </a:t>
              </a:r>
              <a:r>
                <a:rPr lang="en-US" b="1">
                  <a:latin typeface="Courier New" panose="02070309020205020404" pitchFamily="49" charset="0"/>
                  <a:cs typeface="Courier New" panose="02070309020205020404" pitchFamily="49" charset="0"/>
                </a:rPr>
                <a:t>basic) { </a:t>
              </a:r>
              <a:endParaRPr lang="en-US">
                <a:solidFill>
                  <a:srgbClr val="C00000"/>
                </a:solidFill>
                <a:latin typeface="Calibri" panose="020F0502020204030204" pitchFamily="34"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float</a:t>
              </a:r>
              <a:r>
                <a:rPr lang="en-US" b="1">
                  <a:latin typeface="Courier New" panose="02070309020205020404" pitchFamily="49" charset="0"/>
                  <a:cs typeface="Courier New" panose="02070309020205020404" pitchFamily="49" charset="0"/>
                </a:rPr>
                <a:t> surcharge;</a:t>
              </a:r>
            </a:p>
            <a:p>
              <a:pPr>
                <a:tabLst>
                  <a:tab pos="352425" algn="l"/>
                  <a:tab pos="685800" algn="l"/>
                  <a:tab pos="1038225" algn="l"/>
                </a:tabLst>
              </a:pPr>
              <a:endParaRPr lang="en-US" sz="10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if</a:t>
              </a:r>
              <a:r>
                <a:rPr lang="en-US" b="1">
                  <a:latin typeface="Courier New" panose="02070309020205020404" pitchFamily="49" charset="0"/>
                  <a:cs typeface="Courier New" panose="02070309020205020404" pitchFamily="49" charset="0"/>
                </a:rPr>
                <a:t> (time &lt; </a:t>
              </a:r>
              <a:r>
                <a:rPr lang="en-US" b="1">
                  <a:solidFill>
                    <a:srgbClr val="008000"/>
                  </a:solidFill>
                  <a:latin typeface="Courier New" panose="02070309020205020404" pitchFamily="49" charset="0"/>
                  <a:cs typeface="Courier New" panose="02070309020205020404" pitchFamily="49" charset="0"/>
                </a:rPr>
                <a:t>360</a:t>
              </a:r>
              <a:r>
                <a:rPr lang="en-US" b="1">
                  <a:latin typeface="Courier New" panose="02070309020205020404" pitchFamily="49" charset="0"/>
                  <a:cs typeface="Courier New" panose="02070309020205020404" pitchFamily="49" charset="0"/>
                </a:rPr>
                <a:t>) </a:t>
              </a:r>
              <a:r>
                <a:rPr lang="en-US" b="1">
                  <a:solidFill>
                    <a:schemeClr val="accent6">
                      <a:lumMod val="75000"/>
                    </a:schemeClr>
                  </a:solidFill>
                  <a:latin typeface="Courier New" panose="02070309020205020404" pitchFamily="49" charset="0"/>
                  <a:cs typeface="Courier New" panose="02070309020205020404" pitchFamily="49" charset="0"/>
                </a:rPr>
                <a:t>// between 12am and 5:59am</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surcharge = </a:t>
              </a:r>
              <a:r>
                <a:rPr lang="en-US" b="1">
                  <a:solidFill>
                    <a:srgbClr val="008000"/>
                  </a:solidFill>
                  <a:latin typeface="Courier New" panose="02070309020205020404" pitchFamily="49" charset="0"/>
                  <a:cs typeface="Courier New" panose="02070309020205020404" pitchFamily="49" charset="0"/>
                </a:rPr>
                <a:t>0.5</a:t>
              </a:r>
              <a:r>
                <a:rPr lang="en-US" b="1">
                  <a:latin typeface="Courier New" panose="02070309020205020404" pitchFamily="49" charset="0"/>
                  <a:cs typeface="Courier New" panose="02070309020205020404" pitchFamily="49" charset="0"/>
                </a:rPr>
                <a:t> * basic;</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else if </a:t>
              </a:r>
              <a:r>
                <a:rPr lang="en-US" b="1">
                  <a:latin typeface="Courier New" panose="02070309020205020404" pitchFamily="49" charset="0"/>
                  <a:cs typeface="Courier New" panose="02070309020205020404" pitchFamily="49" charset="0"/>
                </a:rPr>
                <a:t>...</a:t>
              </a:r>
            </a:p>
            <a:p>
              <a:pPr>
                <a:tabLst>
                  <a:tab pos="352425" algn="l"/>
                  <a:tab pos="685800" algn="l"/>
                  <a:tab pos="1038225" algn="l"/>
                </a:tabLst>
              </a:pPr>
              <a:endParaRPr lang="en-US" sz="1200" b="1">
                <a:latin typeface="Courier New" panose="02070309020205020404" pitchFamily="49" charset="0"/>
                <a:cs typeface="Courier New" panose="02070309020205020404" pitchFamily="49" charset="0"/>
              </a:endParaRPr>
            </a:p>
            <a:p>
              <a:pPr>
                <a:tabLst>
                  <a:tab pos="352425" algn="l"/>
                  <a:tab pos="685800" algn="l"/>
                  <a:tab pos="1038225" algn="l"/>
                </a:tabLst>
              </a:pPr>
              <a:r>
                <a:rPr lang="en-US" b="1">
                  <a:latin typeface="Courier New" panose="02070309020205020404" pitchFamily="49" charset="0"/>
                  <a:cs typeface="Courier New" panose="02070309020205020404" pitchFamily="49" charset="0"/>
                </a:rPr>
                <a:t>	</a:t>
              </a:r>
              <a:r>
                <a:rPr lang="en-US" b="1">
                  <a:solidFill>
                    <a:srgbClr val="0000FF"/>
                  </a:solidFill>
                  <a:latin typeface="Courier New" panose="02070309020205020404" pitchFamily="49" charset="0"/>
                  <a:cs typeface="Courier New" panose="02070309020205020404" pitchFamily="49" charset="0"/>
                </a:rPr>
                <a:t>return</a:t>
              </a:r>
              <a:r>
                <a:rPr lang="en-US" b="1">
                  <a:latin typeface="Courier New" panose="02070309020205020404" pitchFamily="49" charset="0"/>
                  <a:cs typeface="Courier New" panose="02070309020205020404" pitchFamily="49" charset="0"/>
                </a:rPr>
                <a:t> surcharge;</a:t>
              </a:r>
            </a:p>
            <a:p>
              <a:pPr>
                <a:tabLst>
                  <a:tab pos="352425" algn="l"/>
                  <a:tab pos="685800" algn="l"/>
                  <a:tab pos="1038225" algn="l"/>
                </a:tabLst>
              </a:pPr>
              <a:r>
                <a:rPr lang="en-US" b="1">
                  <a:latin typeface="Courier New" panose="02070309020205020404" pitchFamily="49" charset="0"/>
                  <a:cs typeface="Courier New" panose="02070309020205020404" pitchFamily="49" charset="0"/>
                </a:rPr>
                <a:t>}</a:t>
              </a:r>
            </a:p>
          </p:txBody>
        </p:sp>
        <p:sp>
          <p:nvSpPr>
            <p:cNvPr id="4" name="TextBox 3"/>
            <p:cNvSpPr txBox="1"/>
            <p:nvPr/>
          </p:nvSpPr>
          <p:spPr>
            <a:xfrm>
              <a:off x="7420708" y="2675683"/>
              <a:ext cx="1301261" cy="369332"/>
            </a:xfrm>
            <a:prstGeom prst="rect">
              <a:avLst/>
            </a:prstGeom>
            <a:solidFill>
              <a:srgbClr val="FFFF00"/>
            </a:solidFill>
            <a:ln>
              <a:solidFill>
                <a:schemeClr val="tx1"/>
              </a:solidFill>
            </a:ln>
          </p:spPr>
          <p:txBody>
            <a:bodyPr wrap="square" rtlCol="0">
              <a:spAutoFit/>
            </a:bodyPr>
            <a:lstStyle/>
            <a:p>
              <a:r>
                <a:rPr lang="en-US"/>
                <a:t>Version 3</a:t>
              </a:r>
            </a:p>
          </p:txBody>
        </p:sp>
      </p:grpSp>
    </p:spTree>
    <p:extLst>
      <p:ext uri="{BB962C8B-B14F-4D97-AF65-F5344CB8AC3E}">
        <p14:creationId xmlns:p14="http://schemas.microsoft.com/office/powerpoint/2010/main" val="39246335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4. Using the gdb Debugger (1/3)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29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1" name="Content Placeholder 1"/>
          <p:cNvSpPr>
            <a:spLocks noGrp="1"/>
          </p:cNvSpPr>
          <p:nvPr>
            <p:ph sz="half" idx="1"/>
          </p:nvPr>
        </p:nvSpPr>
        <p:spPr>
          <a:xfrm>
            <a:off x="457199" y="1174283"/>
            <a:ext cx="7637647" cy="3339966"/>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dirty="0"/>
              <a:t>A </a:t>
            </a:r>
            <a:r>
              <a:rPr lang="en-US" dirty="0">
                <a:solidFill>
                  <a:srgbClr val="C00000"/>
                </a:solidFill>
              </a:rPr>
              <a:t>debugger</a:t>
            </a:r>
            <a:r>
              <a:rPr lang="en-US" dirty="0"/>
              <a:t> is a tool that assists in the detection and correction of errors in programs</a:t>
            </a:r>
          </a:p>
          <a:p>
            <a:pPr marL="352425" indent="-352425">
              <a:spcBef>
                <a:spcPts val="600"/>
              </a:spcBef>
              <a:buClr>
                <a:schemeClr val="tx1">
                  <a:lumMod val="90000"/>
                  <a:lumOff val="10000"/>
                </a:schemeClr>
              </a:buClr>
              <a:buSzPct val="100000"/>
              <a:buFont typeface="Wingdings" panose="05000000000000000000" pitchFamily="2" charset="2"/>
              <a:buChar char="§"/>
            </a:pPr>
            <a:r>
              <a:rPr lang="en-US" dirty="0"/>
              <a:t>It usually provides the followin</a:t>
            </a:r>
            <a:r>
              <a:rPr lang="en-US" dirty="0">
                <a:latin typeface="Arial" pitchFamily="34" charset="0"/>
                <a:cs typeface="Arial" pitchFamily="34" charset="0"/>
              </a:rPr>
              <a:t>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a:solidFill>
                  <a:srgbClr val="0000FF"/>
                </a:solidFill>
                <a:latin typeface="Arial" pitchFamily="34" charset="0"/>
                <a:cs typeface="Arial" pitchFamily="34" charset="0"/>
              </a:rPr>
              <a:t>Stepping</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a:solidFill>
                  <a:srgbClr val="0000FF"/>
                </a:solidFill>
                <a:latin typeface="Arial" pitchFamily="34" charset="0"/>
                <a:cs typeface="Arial" pitchFamily="34" charset="0"/>
              </a:rPr>
              <a:t>Breakpoint</a:t>
            </a:r>
          </a:p>
          <a:p>
            <a:pPr marL="626745" lvl="1" indent="-352425">
              <a:spcBef>
                <a:spcPts val="0"/>
              </a:spcBef>
              <a:buClr>
                <a:schemeClr val="tx1">
                  <a:lumMod val="90000"/>
                  <a:lumOff val="10000"/>
                </a:schemeClr>
              </a:buClr>
              <a:buSzPct val="100000"/>
              <a:buFont typeface="Wingdings" panose="05000000000000000000" pitchFamily="2" charset="2"/>
              <a:buChar char="§"/>
            </a:pPr>
            <a:r>
              <a:rPr lang="en-US" dirty="0">
                <a:solidFill>
                  <a:srgbClr val="0000FF"/>
                </a:solidFill>
                <a:latin typeface="Arial" pitchFamily="34" charset="0"/>
                <a:cs typeface="Arial" pitchFamily="34" charset="0"/>
              </a:rPr>
              <a:t>Watches</a:t>
            </a:r>
            <a:r>
              <a:rPr lang="en-US" dirty="0">
                <a:latin typeface="Arial" pitchFamily="34" charset="0"/>
                <a:cs typeface="Arial" pitchFamily="34" charset="0"/>
              </a:rPr>
              <a:t> (inspecting values of variables)</a:t>
            </a:r>
          </a:p>
          <a:p>
            <a:pPr marL="352425" indent="-352425">
              <a:spcBef>
                <a:spcPts val="600"/>
              </a:spcBef>
              <a:buClr>
                <a:schemeClr val="tx1">
                  <a:lumMod val="90000"/>
                  <a:lumOff val="10000"/>
                </a:schemeClr>
              </a:buClr>
              <a:buSzPct val="100000"/>
              <a:buFont typeface="Wingdings" panose="05000000000000000000" pitchFamily="2" charset="2"/>
              <a:buChar char="§"/>
            </a:pPr>
            <a:r>
              <a:rPr lang="en-US" sz="2400" dirty="0">
                <a:latin typeface="Arial" pitchFamily="34" charset="0"/>
                <a:cs typeface="Arial" pitchFamily="34" charset="0"/>
              </a:rPr>
              <a:t>We will illustrate these with gnu debugger </a:t>
            </a:r>
            <a:r>
              <a:rPr lang="en-US" sz="2400" dirty="0" err="1">
                <a:solidFill>
                  <a:srgbClr val="C00000"/>
                </a:solidFill>
                <a:latin typeface="Arial" pitchFamily="34" charset="0"/>
                <a:cs typeface="Arial" pitchFamily="34" charset="0"/>
              </a:rPr>
              <a:t>gdb</a:t>
            </a:r>
            <a:endParaRPr lang="en-US" sz="2400" dirty="0">
              <a:solidFill>
                <a:srgbClr val="C00000"/>
              </a:solidFill>
              <a:latin typeface="Arial" pitchFamily="34" charset="0"/>
              <a:cs typeface="Arial" pitchFamily="34" charset="0"/>
            </a:endParaRPr>
          </a:p>
          <a:p>
            <a:pPr marL="626745" lvl="1" indent="-352425">
              <a:spcBef>
                <a:spcPts val="0"/>
              </a:spcBef>
              <a:buClr>
                <a:schemeClr val="tx1">
                  <a:lumMod val="90000"/>
                  <a:lumOff val="10000"/>
                </a:schemeClr>
              </a:buClr>
              <a:buSzPct val="100000"/>
              <a:buFont typeface="Wingdings" panose="05000000000000000000" pitchFamily="2" charset="2"/>
              <a:buChar char="§"/>
            </a:pPr>
            <a:r>
              <a:rPr lang="en-US" sz="2000" dirty="0">
                <a:latin typeface="Arial" pitchFamily="34" charset="0"/>
                <a:cs typeface="Arial" pitchFamily="34" charset="0"/>
              </a:rPr>
              <a:t>See video </a:t>
            </a:r>
            <a:r>
              <a:rPr lang="en-US" dirty="0">
                <a:hlinkClick r:id="rId3"/>
              </a:rPr>
              <a:t>http://www.youtube.com/watch?v=Z6zMxp6r4mc</a:t>
            </a:r>
            <a:r>
              <a:rPr lang="en-US" dirty="0"/>
              <a:t> by A/P Lu Yung-Hsiang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583" y="4062727"/>
            <a:ext cx="3685406" cy="2653492"/>
          </a:xfrm>
          <a:prstGeom prst="rect">
            <a:avLst/>
          </a:prstGeom>
        </p:spPr>
      </p:pic>
    </p:spTree>
    <p:extLst>
      <p:ext uri="{BB962C8B-B14F-4D97-AF65-F5344CB8AC3E}">
        <p14:creationId xmlns:p14="http://schemas.microsoft.com/office/powerpoint/2010/main" val="41029321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a:t>
            </a:r>
            <a:r>
              <a:rPr lang="en-US"/>
              <a:t>Tuck Choy for </a:t>
            </a:r>
            <a:r>
              <a:rPr lang="en-US" dirty="0"/>
              <a:t>kindly sharing these materials.</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a:t>Unit1 - </a:t>
            </a:r>
            <a:fld id="{2E4790E1-2590-4AEE-892D-AB46A7688113}" type="slidenum">
              <a:rPr lang="en-US" smtClean="0"/>
              <a:pPr>
                <a:defRPr/>
              </a:pPr>
              <a:t>3</a:t>
            </a:fld>
            <a:endParaRPr lang="en-US" dirty="0"/>
          </a:p>
        </p:txBody>
      </p:sp>
    </p:spTree>
    <p:extLst>
      <p:ext uri="{BB962C8B-B14F-4D97-AF65-F5344CB8AC3E}">
        <p14:creationId xmlns:p14="http://schemas.microsoft.com/office/powerpoint/2010/main" val="24128563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4. Using the gdb Debugger (2/3)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30</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1" name="Content Placeholder 1"/>
          <p:cNvSpPr>
            <a:spLocks noGrp="1"/>
          </p:cNvSpPr>
          <p:nvPr>
            <p:ph sz="half" idx="1"/>
          </p:nvPr>
        </p:nvSpPr>
        <p:spPr>
          <a:xfrm>
            <a:off x="457199" y="1213338"/>
            <a:ext cx="8432801" cy="5416062"/>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Step 1: Add the –g option when compiling and linking your program:</a:t>
            </a: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a:solidFill>
                  <a:srgbClr val="C00000"/>
                </a:solidFill>
                <a:latin typeface="Courier New" panose="02070309020205020404" pitchFamily="49" charset="0"/>
                <a:cs typeface="Courier New" panose="02070309020205020404" pitchFamily="49" charset="0"/>
              </a:rPr>
              <a:t>gcc –g Unit4_WashersV2.c </a:t>
            </a:r>
          </a:p>
          <a:p>
            <a:pPr marL="352425" indent="-352425">
              <a:spcBef>
                <a:spcPts val="1200"/>
              </a:spcBef>
              <a:buClr>
                <a:schemeClr val="tx1">
                  <a:lumMod val="90000"/>
                  <a:lumOff val="10000"/>
                </a:schemeClr>
              </a:buClr>
              <a:buSzPct val="100000"/>
              <a:buFont typeface="Wingdings" panose="05000000000000000000" pitchFamily="2" charset="2"/>
              <a:buChar char="§"/>
            </a:pPr>
            <a:r>
              <a:rPr lang="en-US"/>
              <a:t>Step 2: Start gdb with yur program:</a:t>
            </a:r>
            <a:endParaRPr lang="en-US">
              <a:latin typeface="Arial" pitchFamily="34" charset="0"/>
              <a:cs typeface="Arial" pitchFamily="34" charset="0"/>
            </a:endParaRPr>
          </a:p>
          <a:p>
            <a:pPr marL="626745" lvl="1" indent="-352425">
              <a:spcBef>
                <a:spcPts val="600"/>
              </a:spcBef>
              <a:buClr>
                <a:schemeClr val="tx1">
                  <a:lumMod val="90000"/>
                  <a:lumOff val="10000"/>
                </a:schemeClr>
              </a:buClr>
              <a:buSzPct val="100000"/>
              <a:buFont typeface="Wingdings" panose="05000000000000000000" pitchFamily="2" charset="2"/>
              <a:buChar char="§"/>
            </a:pPr>
            <a:r>
              <a:rPr lang="en-US" b="1">
                <a:solidFill>
                  <a:srgbClr val="C00000"/>
                </a:solidFill>
                <a:latin typeface="Courier New" panose="02070309020205020404" pitchFamily="49" charset="0"/>
                <a:cs typeface="Courier New" panose="02070309020205020404" pitchFamily="49" charset="0"/>
              </a:rPr>
              <a:t>gdb a.out</a:t>
            </a:r>
            <a:endParaRPr lang="en-US" b="1" dirty="0">
              <a:solidFill>
                <a:srgbClr val="C00000"/>
              </a:solidFill>
              <a:latin typeface="Courier New" panose="02070309020205020404" pitchFamily="49" charset="0"/>
              <a:cs typeface="Courier New" panose="02070309020205020404" pitchFamily="49" charset="0"/>
            </a:endParaRPr>
          </a:p>
          <a:p>
            <a:pPr marL="352425" indent="-352425">
              <a:spcBef>
                <a:spcPts val="1200"/>
              </a:spcBef>
              <a:buClr>
                <a:schemeClr val="tx1">
                  <a:lumMod val="90000"/>
                  <a:lumOff val="10000"/>
                </a:schemeClr>
              </a:buClr>
              <a:buSzPct val="100000"/>
              <a:buFont typeface="Wingdings" panose="05000000000000000000" pitchFamily="2" charset="2"/>
              <a:buChar char="§"/>
            </a:pPr>
            <a:r>
              <a:rPr lang="en-US" sz="2400">
                <a:latin typeface="Arial" pitchFamily="34" charset="0"/>
                <a:cs typeface="Arial" pitchFamily="34" charset="0"/>
              </a:rPr>
              <a:t>Step 3: Use </a:t>
            </a:r>
            <a:r>
              <a:rPr lang="en-US" sz="2400">
                <a:solidFill>
                  <a:srgbClr val="C00000"/>
                </a:solidFill>
                <a:latin typeface="Arial" pitchFamily="34" charset="0"/>
                <a:cs typeface="Arial" pitchFamily="34" charset="0"/>
              </a:rPr>
              <a:t>gdb</a:t>
            </a:r>
            <a:r>
              <a:rPr lang="en-US" sz="2400">
                <a:latin typeface="Arial" pitchFamily="34" charset="0"/>
                <a:cs typeface="Arial" pitchFamily="34" charset="0"/>
              </a:rPr>
              <a:t> commands to step through your program:</a:t>
            </a:r>
            <a:endParaRPr lang="en-US" sz="2400">
              <a:solidFill>
                <a:srgbClr val="C00000"/>
              </a:solidFill>
              <a:latin typeface="Arial" pitchFamily="34" charset="0"/>
              <a:cs typeface="Arial" pitchFamily="34" charset="0"/>
            </a:endParaRPr>
          </a:p>
          <a:p>
            <a:pPr marL="685800" lvl="2" indent="-333375">
              <a:buFont typeface="Wingdings" panose="05000000000000000000" pitchFamily="2" charset="2"/>
              <a:buChar char="§"/>
            </a:pPr>
            <a:r>
              <a:rPr lang="en-US" sz="2000"/>
              <a:t>Break at a specific function: </a:t>
            </a:r>
            <a:r>
              <a:rPr lang="en-US" sz="2000" i="1">
                <a:solidFill>
                  <a:srgbClr val="0000FF"/>
                </a:solidFill>
              </a:rPr>
              <a:t>break function_name</a:t>
            </a:r>
          </a:p>
          <a:p>
            <a:pPr marL="1196975" lvl="3" indent="-377825">
              <a:buFont typeface="Wingdings" panose="05000000000000000000" pitchFamily="2" charset="2"/>
              <a:buChar char="§"/>
            </a:pPr>
            <a:r>
              <a:rPr lang="en-US" sz="1600"/>
              <a:t>Start with: </a:t>
            </a:r>
            <a:r>
              <a:rPr lang="en-US" sz="1600" i="1">
                <a:solidFill>
                  <a:srgbClr val="0000FF"/>
                </a:solidFill>
              </a:rPr>
              <a:t>break main</a:t>
            </a:r>
          </a:p>
          <a:p>
            <a:pPr marL="685800" lvl="2" indent="-333375">
              <a:buFont typeface="Wingdings" panose="05000000000000000000" pitchFamily="2" charset="2"/>
              <a:buChar char="§"/>
            </a:pPr>
            <a:r>
              <a:rPr lang="en-US" sz="2000"/>
              <a:t>Run program: </a:t>
            </a:r>
            <a:r>
              <a:rPr lang="en-US" sz="2000" i="1">
                <a:solidFill>
                  <a:srgbClr val="0000FF"/>
                </a:solidFill>
              </a:rPr>
              <a:t>run</a:t>
            </a:r>
            <a:r>
              <a:rPr lang="en-US" sz="2000" i="1"/>
              <a:t> </a:t>
            </a:r>
            <a:r>
              <a:rPr lang="en-US" sz="2000"/>
              <a:t>(or </a:t>
            </a:r>
            <a:r>
              <a:rPr lang="en-US" sz="2000" i="1">
                <a:solidFill>
                  <a:srgbClr val="0000FF"/>
                </a:solidFill>
              </a:rPr>
              <a:t>r</a:t>
            </a:r>
            <a:r>
              <a:rPr lang="en-US" sz="2000"/>
              <a:t>)</a:t>
            </a:r>
          </a:p>
          <a:p>
            <a:pPr marL="685800" lvl="2" indent="-333375">
              <a:buFont typeface="Wingdings" panose="05000000000000000000" pitchFamily="2" charset="2"/>
              <a:buChar char="§"/>
            </a:pPr>
            <a:r>
              <a:rPr lang="en-US" sz="2000"/>
              <a:t>Step to the next line of code: </a:t>
            </a:r>
            <a:r>
              <a:rPr lang="en-US" sz="2000" i="1">
                <a:solidFill>
                  <a:srgbClr val="0000FF"/>
                </a:solidFill>
              </a:rPr>
              <a:t>step</a:t>
            </a:r>
            <a:r>
              <a:rPr lang="en-US" sz="2000"/>
              <a:t> (or </a:t>
            </a:r>
            <a:r>
              <a:rPr lang="en-US" sz="2000" i="1">
                <a:solidFill>
                  <a:srgbClr val="0000FF"/>
                </a:solidFill>
              </a:rPr>
              <a:t>s</a:t>
            </a:r>
            <a:r>
              <a:rPr lang="en-US" sz="2000"/>
              <a:t>)</a:t>
            </a:r>
          </a:p>
          <a:p>
            <a:pPr marL="685800" lvl="2" indent="-333375">
              <a:buFont typeface="Wingdings" panose="05000000000000000000" pitchFamily="2" charset="2"/>
              <a:buChar char="§"/>
            </a:pPr>
            <a:r>
              <a:rPr lang="en-US" sz="2000"/>
              <a:t>List source code: </a:t>
            </a:r>
            <a:r>
              <a:rPr lang="en-US" sz="2000" i="1">
                <a:solidFill>
                  <a:srgbClr val="0000FF"/>
                </a:solidFill>
              </a:rPr>
              <a:t>list</a:t>
            </a:r>
            <a:r>
              <a:rPr lang="en-US" sz="2000"/>
              <a:t> (or </a:t>
            </a:r>
            <a:r>
              <a:rPr lang="en-US" sz="2000" i="1">
                <a:solidFill>
                  <a:srgbClr val="0000FF"/>
                </a:solidFill>
              </a:rPr>
              <a:t>l</a:t>
            </a:r>
            <a:r>
              <a:rPr lang="en-US" sz="2000"/>
              <a:t>)</a:t>
            </a:r>
          </a:p>
          <a:p>
            <a:pPr marL="685800" lvl="2" indent="-333375">
              <a:buFont typeface="Wingdings" panose="05000000000000000000" pitchFamily="2" charset="2"/>
              <a:buChar char="§"/>
            </a:pPr>
            <a:r>
              <a:rPr lang="en-US" sz="2000"/>
              <a:t>Examine the value of a variable: </a:t>
            </a:r>
            <a:r>
              <a:rPr lang="en-US" sz="2000" i="1">
                <a:solidFill>
                  <a:srgbClr val="0000FF"/>
                </a:solidFill>
              </a:rPr>
              <a:t>print variable_name</a:t>
            </a:r>
          </a:p>
          <a:p>
            <a:pPr marL="685800" lvl="2" indent="-333375">
              <a:buFont typeface="Wingdings" panose="05000000000000000000" pitchFamily="2" charset="2"/>
              <a:buChar char="§"/>
            </a:pPr>
            <a:r>
              <a:rPr lang="en-US" sz="2000"/>
              <a:t>Quit the debugger: </a:t>
            </a:r>
            <a:r>
              <a:rPr lang="en-US" sz="2000" i="1">
                <a:solidFill>
                  <a:srgbClr val="0000FF"/>
                </a:solidFill>
              </a:rPr>
              <a:t>quit</a:t>
            </a:r>
            <a:endParaRPr lang="en-US" sz="2000" i="1" dirty="0">
              <a:solidFill>
                <a:srgbClr val="0000FF"/>
              </a:solidFill>
            </a:endParaRPr>
          </a:p>
        </p:txBody>
      </p:sp>
      <p:sp>
        <p:nvSpPr>
          <p:cNvPr id="8" name="TextBox 6"/>
          <p:cNvSpPr txBox="1">
            <a:spLocks noChangeArrowheads="1"/>
          </p:cNvSpPr>
          <p:nvPr/>
        </p:nvSpPr>
        <p:spPr bwMode="auto">
          <a:xfrm>
            <a:off x="4306888" y="6138804"/>
            <a:ext cx="4583112" cy="369888"/>
          </a:xfrm>
          <a:prstGeom prst="rect">
            <a:avLst/>
          </a:prstGeom>
          <a:solidFill>
            <a:srgbClr val="FFC000"/>
          </a:solidFill>
          <a:ln w="9525">
            <a:noFill/>
            <a:miter lim="800000"/>
            <a:headEnd/>
            <a:tailEnd/>
          </a:ln>
        </p:spPr>
        <p:txBody>
          <a:bodyPr wrap="none">
            <a:spAutoFit/>
          </a:bodyPr>
          <a:lstStyle/>
          <a:p>
            <a:r>
              <a:rPr lang="en-US" dirty="0"/>
              <a:t>Explore other </a:t>
            </a:r>
            <a:r>
              <a:rPr lang="en-US" dirty="0" err="1"/>
              <a:t>gdb</a:t>
            </a:r>
            <a:r>
              <a:rPr lang="en-US" dirty="0"/>
              <a:t> commands on your own!</a:t>
            </a:r>
          </a:p>
        </p:txBody>
      </p:sp>
    </p:spTree>
    <p:extLst>
      <p:ext uri="{BB962C8B-B14F-4D97-AF65-F5344CB8AC3E}">
        <p14:creationId xmlns:p14="http://schemas.microsoft.com/office/powerpoint/2010/main" val="3200093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4. Using the gdb Debugger (3/3)</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31</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1" name="Content Placeholder 1"/>
          <p:cNvSpPr>
            <a:spLocks noGrp="1"/>
          </p:cNvSpPr>
          <p:nvPr>
            <p:ph sz="half" idx="1"/>
          </p:nvPr>
        </p:nvSpPr>
        <p:spPr>
          <a:xfrm>
            <a:off x="457200" y="1213338"/>
            <a:ext cx="8247186" cy="4870939"/>
          </a:xfrm>
        </p:spPr>
        <p:txBody>
          <a:bodyPr>
            <a:normAutofit/>
          </a:bodyPr>
          <a:lstStyle/>
          <a:p>
            <a:pPr marL="352425" indent="-352425">
              <a:spcBef>
                <a:spcPts val="1200"/>
              </a:spcBef>
              <a:buClr>
                <a:schemeClr val="tx1">
                  <a:lumMod val="90000"/>
                  <a:lumOff val="10000"/>
                </a:schemeClr>
              </a:buClr>
              <a:buSzPct val="100000"/>
              <a:buFont typeface="Wingdings" panose="05000000000000000000" pitchFamily="2" charset="2"/>
              <a:buChar char="§"/>
            </a:pPr>
            <a:r>
              <a:rPr lang="en-US"/>
              <a:t>Some links on gdb:</a:t>
            </a: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3"/>
              </a:rPr>
              <a:t>https://sourceware.org/gdb/current/onlinedocs/gdb/</a:t>
            </a:r>
            <a:endParaRPr lang="en-US">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4"/>
              </a:rPr>
              <a:t>http://www.cprogramming.com/gdb.html</a:t>
            </a:r>
            <a:endParaRPr lang="en-US">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5"/>
              </a:rPr>
              <a:t>http://www.thegeekstuff.com/2010/03/debug-c-program-using-gdb/</a:t>
            </a:r>
            <a:endParaRPr lang="en-US">
              <a:solidFill>
                <a:srgbClr val="C00000"/>
              </a:solidFill>
              <a:latin typeface="Arial" pitchFamily="34" charset="0"/>
              <a:cs typeface="Arial" pitchFamily="34" charset="0"/>
            </a:endParaRPr>
          </a:p>
          <a:p>
            <a:pPr marL="626745" lvl="1" indent="-352425">
              <a:spcBef>
                <a:spcPts val="1200"/>
              </a:spcBef>
              <a:buClr>
                <a:schemeClr val="tx1">
                  <a:lumMod val="90000"/>
                  <a:lumOff val="10000"/>
                </a:schemeClr>
              </a:buClr>
              <a:buSzPct val="100000"/>
              <a:buFont typeface="Wingdings" panose="05000000000000000000" pitchFamily="2" charset="2"/>
              <a:buChar char="§"/>
            </a:pPr>
            <a:r>
              <a:rPr lang="en-US">
                <a:solidFill>
                  <a:srgbClr val="C00000"/>
                </a:solidFill>
                <a:latin typeface="Arial" pitchFamily="34" charset="0"/>
                <a:cs typeface="Arial" pitchFamily="34" charset="0"/>
                <a:hlinkClick r:id="rId6"/>
              </a:rPr>
              <a:t>http://www.tutorialspoint.com/gnu_debugger/</a:t>
            </a:r>
            <a:endParaRPr lang="en-US">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224779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Summary</a:t>
            </a: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32</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10" name="HighlightTextShape201406241503265130"/>
          <p:cNvSpPr>
            <a:spLocks noChangeArrowheads="1"/>
          </p:cNvSpPr>
          <p:nvPr/>
        </p:nvSpPr>
        <p:spPr bwMode="auto">
          <a:xfrm>
            <a:off x="491320" y="1219200"/>
            <a:ext cx="8127386" cy="5181600"/>
          </a:xfrm>
          <a:prstGeom prst="rect">
            <a:avLst/>
          </a:prstGeom>
          <a:noFill/>
          <a:ln w="9525">
            <a:noFill/>
            <a:miter lim="800000"/>
            <a:headEnd/>
            <a:tailEnd/>
          </a:ln>
        </p:spPr>
        <p:txBody>
          <a:bodyPr/>
          <a:lstStyle/>
          <a:p>
            <a:pPr marL="342900" indent="-342900">
              <a:spcBef>
                <a:spcPts val="1200"/>
              </a:spcBef>
              <a:buClr>
                <a:schemeClr val="accent4">
                  <a:lumMod val="60000"/>
                  <a:lumOff val="40000"/>
                </a:schemeClr>
              </a:buClr>
              <a:buSzPct val="75000"/>
              <a:buFont typeface="Wingdings" pitchFamily="2" charset="2"/>
              <a:buChar char="n"/>
            </a:pPr>
            <a:r>
              <a:rPr lang="en-US" sz="2800" dirty="0"/>
              <a:t>In this unit, you have learned about</a:t>
            </a:r>
          </a:p>
          <a:p>
            <a:pPr marL="800100" lvl="1" indent="-342900">
              <a:spcBef>
                <a:spcPts val="1200"/>
              </a:spcBef>
              <a:buClr>
                <a:schemeClr val="accent4">
                  <a:lumMod val="60000"/>
                  <a:lumOff val="40000"/>
                </a:schemeClr>
              </a:buClr>
              <a:buSzPct val="75000"/>
              <a:buFont typeface="Wingdings" pitchFamily="2" charset="2"/>
              <a:buChar char="n"/>
            </a:pPr>
            <a:r>
              <a:rPr lang="en-US" sz="2400"/>
              <a:t>How to test and debug your programs</a:t>
            </a:r>
            <a:endParaRPr lang="en-US" sz="2400" dirty="0"/>
          </a:p>
          <a:p>
            <a:pPr marL="800100" lvl="1" indent="-342900">
              <a:spcBef>
                <a:spcPts val="1200"/>
              </a:spcBef>
              <a:buClr>
                <a:schemeClr val="accent4">
                  <a:lumMod val="60000"/>
                  <a:lumOff val="40000"/>
                </a:schemeClr>
              </a:buClr>
              <a:buSzPct val="75000"/>
              <a:buFont typeface="Wingdings" pitchFamily="2" charset="2"/>
              <a:buChar char="n"/>
            </a:pPr>
            <a:r>
              <a:rPr lang="en-US" sz="2400"/>
              <a:t>How to use incremental coding to implement your code part by part systematically</a:t>
            </a:r>
            <a:endParaRPr lang="en-US" sz="2400" dirty="0"/>
          </a:p>
          <a:p>
            <a:pPr marL="800100" lvl="1" indent="-342900">
              <a:spcBef>
                <a:spcPts val="1200"/>
              </a:spcBef>
              <a:buClr>
                <a:schemeClr val="accent4">
                  <a:lumMod val="60000"/>
                  <a:lumOff val="40000"/>
                </a:schemeClr>
              </a:buClr>
              <a:buSzPct val="75000"/>
              <a:buFont typeface="Wingdings" pitchFamily="2" charset="2"/>
              <a:buChar char="n"/>
            </a:pPr>
            <a:r>
              <a:rPr lang="en-US" sz="2400"/>
              <a:t>How to use the gdb debugger</a:t>
            </a:r>
            <a:endParaRPr lang="en-US" sz="2400" dirty="0"/>
          </a:p>
          <a:p>
            <a:pPr marL="800100" lvl="1" indent="-342900">
              <a:spcBef>
                <a:spcPts val="1200"/>
              </a:spcBef>
              <a:buClr>
                <a:schemeClr val="accent4">
                  <a:lumMod val="60000"/>
                  <a:lumOff val="40000"/>
                </a:schemeClr>
              </a:buClr>
              <a:buSzPct val="75000"/>
              <a:buFont typeface="Wingdings" pitchFamily="2" charset="2"/>
              <a:buChar char="n"/>
            </a:pPr>
            <a:endParaRPr lang="en-US" sz="2400" dirty="0"/>
          </a:p>
        </p:txBody>
      </p:sp>
    </p:spTree>
    <p:extLst>
      <p:ext uri="{BB962C8B-B14F-4D97-AF65-F5344CB8AC3E}">
        <p14:creationId xmlns:p14="http://schemas.microsoft.com/office/powerpoint/2010/main" val="17294898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dissolve">
                                      <p:cBhvr>
                                        <p:cTn id="11" dur="500"/>
                                        <p:tgtEl>
                                          <p:spTgt spid="10">
                                            <p:txEl>
                                              <p:pRg st="1" end="1"/>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dissolve">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dissolve">
                                      <p:cBhvr>
                                        <p:cTn id="20"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824163"/>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US"/>
              <a:t>Programming Methodology</a:t>
            </a:r>
            <a:endParaRPr lang="en-US" dirty="0"/>
          </a:p>
        </p:txBody>
      </p:sp>
      <p:sp>
        <p:nvSpPr>
          <p:cNvPr id="4" name="[Date Placeholder 3]"/>
          <p:cNvSpPr>
            <a:spLocks noGrp="1"/>
          </p:cNvSpPr>
          <p:nvPr>
            <p:ph type="sldNum" sz="quarter" idx="12"/>
          </p:nvPr>
        </p:nvSpPr>
        <p:spPr>
          <a:xfrm>
            <a:off x="7620000" y="18288"/>
            <a:ext cx="1066800" cy="329184"/>
          </a:xfrm>
        </p:spPr>
        <p:txBody>
          <a:bodyPr>
            <a:normAutofit/>
          </a:bodyPr>
          <a:lstStyle/>
          <a:p>
            <a:pPr>
              <a:defRPr/>
            </a:pPr>
            <a:r>
              <a:rPr lang="en-US" dirty="0"/>
              <a:t>Unit7 </a:t>
            </a:r>
            <a:r>
              <a:rPr dirty="0"/>
              <a:t>- </a:t>
            </a:r>
            <a:fld id="{24D17162-63A3-49DC-92B1-933428BCC85F}" type="slidenum">
              <a:rPr smtClean="0"/>
              <a:pPr>
                <a:defRPr/>
              </a:pPr>
              <a:t>33</a:t>
            </a:fld>
            <a:endParaRPr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 IT - TDT</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a:t>Unit1 - </a:t>
            </a:r>
            <a:fld id="{2E4790E1-2590-4AEE-892D-AB46A7688113}" type="slidenum">
              <a:rPr lang="en-US" smtClean="0"/>
              <a:pPr>
                <a:defRPr/>
              </a:pPr>
              <a:t>4</a:t>
            </a:fld>
            <a:endParaRPr lang="en-US" dirty="0"/>
          </a:p>
        </p:txBody>
      </p:sp>
    </p:spTree>
    <p:extLst>
      <p:ext uri="{BB962C8B-B14F-4D97-AF65-F5344CB8AC3E}">
        <p14:creationId xmlns:p14="http://schemas.microsoft.com/office/powerpoint/2010/main" val="9320437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of modifications</a:t>
            </a:r>
          </a:p>
        </p:txBody>
      </p:sp>
      <p:sp>
        <p:nvSpPr>
          <p:cNvPr id="3" name="Content Placeholder 2"/>
          <p:cNvSpPr>
            <a:spLocks noGrp="1"/>
          </p:cNvSpPr>
          <p:nvPr>
            <p:ph idx="1"/>
          </p:nvPr>
        </p:nvSpPr>
        <p:spPr/>
        <p:txBody>
          <a:bodyPr/>
          <a:lstStyle/>
          <a:p>
            <a:pPr algn="just"/>
            <a:r>
              <a:rPr lang="en-US" dirty="0"/>
              <a:t>Currently, there are no modification </a:t>
            </a:r>
            <a:r>
              <a:rPr lang="en-US"/>
              <a:t>on these contents</a:t>
            </a:r>
            <a:r>
              <a:rPr lang="en-US" dirty="0"/>
              <a:t>.</a:t>
            </a:r>
          </a:p>
        </p:txBody>
      </p:sp>
      <p:sp>
        <p:nvSpPr>
          <p:cNvPr id="5" name="Date Placeholder 4"/>
          <p:cNvSpPr>
            <a:spLocks noGrp="1"/>
          </p:cNvSpPr>
          <p:nvPr>
            <p:ph type="dt" sz="half" idx="10"/>
          </p:nvPr>
        </p:nvSpPr>
        <p:spPr/>
        <p:txBody>
          <a:bodyPr/>
          <a:lstStyle/>
          <a:p>
            <a:pPr>
              <a:defRPr/>
            </a:pPr>
            <a:r>
              <a:rPr lang="en-US"/>
              <a:t>© IT - TDT</a:t>
            </a:r>
            <a:endParaRPr lang="en-US" dirty="0"/>
          </a:p>
        </p:txBody>
      </p:sp>
      <p:sp>
        <p:nvSpPr>
          <p:cNvPr id="6" name="Footer Placeholder 5"/>
          <p:cNvSpPr>
            <a:spLocks noGrp="1"/>
          </p:cNvSpPr>
          <p:nvPr>
            <p:ph type="ftr" sz="quarter" idx="11"/>
          </p:nvPr>
        </p:nvSpPr>
        <p:spPr/>
        <p:txBody>
          <a:bodyPr/>
          <a:lstStyle/>
          <a:p>
            <a:pPr algn="l">
              <a:defRPr/>
            </a:pPr>
            <a:r>
              <a:rPr lang="en-US"/>
              <a:t>Programming Methodology</a:t>
            </a:r>
            <a:endParaRPr lang="en-US" dirty="0"/>
          </a:p>
        </p:txBody>
      </p:sp>
      <p:sp>
        <p:nvSpPr>
          <p:cNvPr id="7" name="Slide Number Placeholder 6"/>
          <p:cNvSpPr>
            <a:spLocks noGrp="1"/>
          </p:cNvSpPr>
          <p:nvPr>
            <p:ph type="sldNum" sz="quarter" idx="12"/>
          </p:nvPr>
        </p:nvSpPr>
        <p:spPr/>
        <p:txBody>
          <a:bodyPr/>
          <a:lstStyle/>
          <a:p>
            <a:pPr>
              <a:defRPr/>
            </a:pPr>
            <a:r>
              <a:rPr lang="en-US"/>
              <a:t>Unit1 - </a:t>
            </a:r>
            <a:fld id="{2E4790E1-2590-4AEE-892D-AB46A7688113}" type="slidenum">
              <a:rPr lang="en-US" smtClean="0"/>
              <a:pPr>
                <a:defRPr/>
              </a:pPr>
              <a:t>5</a:t>
            </a:fld>
            <a:endParaRPr lang="en-US" dirty="0"/>
          </a:p>
        </p:txBody>
      </p:sp>
    </p:spTree>
    <p:extLst>
      <p:ext uri="{BB962C8B-B14F-4D97-AF65-F5344CB8AC3E}">
        <p14:creationId xmlns:p14="http://schemas.microsoft.com/office/powerpoint/2010/main" val="8162891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Unit 7</a:t>
            </a:r>
            <a:r>
              <a:rPr lang="en-GB" sz="3600">
                <a:solidFill>
                  <a:srgbClr val="0000FF"/>
                </a:solidFill>
              </a:rPr>
              <a:t>: Testing and Debugging</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6</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9" name="Rectangle 3"/>
          <p:cNvSpPr txBox="1">
            <a:spLocks noChangeArrowheads="1"/>
          </p:cNvSpPr>
          <p:nvPr/>
        </p:nvSpPr>
        <p:spPr>
          <a:xfrm>
            <a:off x="673100" y="1280212"/>
            <a:ext cx="7620000" cy="206086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Bef>
                <a:spcPts val="600"/>
              </a:spcBef>
              <a:spcAft>
                <a:spcPts val="0"/>
              </a:spcAft>
              <a:buSzPct val="120000"/>
              <a:buFont typeface="Wingdings" pitchFamily="2" charset="2"/>
              <a:buNone/>
            </a:pPr>
            <a:r>
              <a:rPr lang="en-GB" sz="2800">
                <a:solidFill>
                  <a:srgbClr val="C00000"/>
                </a:solidFill>
              </a:rPr>
              <a:t>Objectives:</a:t>
            </a:r>
            <a:endParaRPr lang="en-GB" sz="2800" dirty="0">
              <a:solidFill>
                <a:srgbClr val="C00000"/>
              </a:solidFill>
            </a:endParaRPr>
          </a:p>
          <a:p>
            <a:pPr marL="682625" lvl="1" indent="-407988" fontAlgn="auto">
              <a:spcBef>
                <a:spcPts val="600"/>
              </a:spcBef>
              <a:spcAft>
                <a:spcPts val="0"/>
              </a:spcAft>
              <a:buSzPct val="120000"/>
              <a:buFont typeface="Wingdings" pitchFamily="2" charset="2"/>
              <a:buChar char="§"/>
            </a:pPr>
            <a:r>
              <a:rPr lang="en-GB" sz="2400"/>
              <a:t>Learning how to test your codes and what to look out for</a:t>
            </a:r>
          </a:p>
          <a:p>
            <a:pPr marL="682625" lvl="1" indent="-407988" fontAlgn="auto">
              <a:spcBef>
                <a:spcPts val="600"/>
              </a:spcBef>
              <a:spcAft>
                <a:spcPts val="0"/>
              </a:spcAft>
              <a:buSzPct val="120000"/>
              <a:buFont typeface="Wingdings" pitchFamily="2" charset="2"/>
              <a:buChar char="§"/>
            </a:pPr>
            <a:r>
              <a:rPr lang="en-GB" sz="2400"/>
              <a:t>Learning techniques to debug your codes</a:t>
            </a:r>
            <a:endParaRPr lang="en-GB" sz="2400" dirty="0"/>
          </a:p>
        </p:txBody>
      </p:sp>
      <p:sp>
        <p:nvSpPr>
          <p:cNvPr id="10" name="Rectangle 3"/>
          <p:cNvSpPr txBox="1">
            <a:spLocks noChangeArrowheads="1"/>
          </p:cNvSpPr>
          <p:nvPr/>
        </p:nvSpPr>
        <p:spPr bwMode="auto">
          <a:xfrm>
            <a:off x="673100" y="3537417"/>
            <a:ext cx="7620000" cy="1357937"/>
          </a:xfrm>
          <a:prstGeom prst="rect">
            <a:avLst/>
          </a:prstGeom>
          <a:noFill/>
          <a:ln w="9525">
            <a:noFill/>
            <a:miter lim="800000"/>
            <a:headEnd/>
            <a:tailEnd/>
          </a:ln>
        </p:spPr>
        <p:txBody>
          <a:bodyPr/>
          <a:lstStyle/>
          <a:p>
            <a:pPr marL="342900" indent="-342900">
              <a:spcBef>
                <a:spcPct val="20000"/>
              </a:spcBef>
              <a:buClr>
                <a:schemeClr val="bg2"/>
              </a:buClr>
              <a:buSzPct val="120000"/>
              <a:defRPr/>
            </a:pPr>
            <a:r>
              <a:rPr lang="en-GB" sz="2800" kern="0" dirty="0">
                <a:solidFill>
                  <a:srgbClr val="C00000"/>
                </a:solidFill>
                <a:latin typeface="+mn-lt"/>
                <a:cs typeface="+mn-cs"/>
              </a:rPr>
              <a:t>Reference: </a:t>
            </a:r>
          </a:p>
          <a:p>
            <a:pPr marL="682625" lvl="1" indent="-393700">
              <a:spcBef>
                <a:spcPct val="20000"/>
              </a:spcBef>
              <a:buClr>
                <a:schemeClr val="accent2"/>
              </a:buClr>
              <a:buSzPct val="120000"/>
              <a:buFont typeface="Wingdings" pitchFamily="2" charset="2"/>
              <a:buChar char="§"/>
              <a:defRPr/>
            </a:pPr>
            <a:r>
              <a:rPr lang="en-GB" sz="2400" kern="0" dirty="0"/>
              <a:t>Lesson 1.9 Basic Debugging</a:t>
            </a:r>
          </a:p>
        </p:txBody>
      </p:sp>
    </p:spTree>
    <p:extLst>
      <p:ext uri="{BB962C8B-B14F-4D97-AF65-F5344CB8AC3E}">
        <p14:creationId xmlns:p14="http://schemas.microsoft.com/office/powerpoint/2010/main" val="2438607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dissolv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name="PPTLabsHighlightBulletsSlide201408041037129971">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r>
              <a:rPr lang="en-GB" sz="3600" dirty="0">
                <a:solidFill>
                  <a:srgbClr val="0000FF"/>
                </a:solidFill>
              </a:rPr>
              <a:t>Unit 7</a:t>
            </a:r>
            <a:r>
              <a:rPr lang="en-GB" sz="3600">
                <a:solidFill>
                  <a:srgbClr val="0000FF"/>
                </a:solidFill>
              </a:rPr>
              <a:t>: Testing and Debugging</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7</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8" name="HighlightTextShape201406201824391195"/>
          <p:cNvSpPr>
            <a:spLocks noGrp="1" noChangeArrowheads="1"/>
          </p:cNvSpPr>
          <p:nvPr>
            <p:ph idx="1"/>
          </p:nvPr>
        </p:nvSpPr>
        <p:spPr>
          <a:xfrm>
            <a:off x="418641" y="1379348"/>
            <a:ext cx="8420559" cy="5109373"/>
          </a:xfrm>
        </p:spPr>
        <p:txBody>
          <a:bodyPr>
            <a:normAutofit/>
          </a:bodyPr>
          <a:lstStyle/>
          <a:p>
            <a:pPr marL="514350" indent="-514350" eaLnBrk="1" hangingPunct="1">
              <a:spcBef>
                <a:spcPts val="1200"/>
              </a:spcBef>
              <a:buClrTx/>
              <a:buSzPct val="100000"/>
              <a:buFont typeface="+mj-lt"/>
              <a:buAutoNum type="arabicPeriod"/>
            </a:pPr>
            <a:r>
              <a:rPr lang="en-GB" sz="2800" dirty="0"/>
              <a:t>Famous Programming Errors</a:t>
            </a:r>
          </a:p>
          <a:p>
            <a:pPr marL="514350" indent="-514350" eaLnBrk="1" hangingPunct="1">
              <a:spcBef>
                <a:spcPts val="1200"/>
              </a:spcBef>
              <a:buClrTx/>
              <a:buSzPct val="100000"/>
              <a:buFont typeface="+mj-lt"/>
              <a:buAutoNum type="arabicPeriod"/>
            </a:pPr>
            <a:r>
              <a:rPr lang="en-GB" sz="2800" dirty="0"/>
              <a:t>Testing and Debugging</a:t>
            </a:r>
            <a:endParaRPr lang="en-GB" sz="2400" dirty="0"/>
          </a:p>
          <a:p>
            <a:pPr marL="514350" indent="-514350">
              <a:spcBef>
                <a:spcPts val="1200"/>
              </a:spcBef>
              <a:buClrTx/>
              <a:buSzPct val="100000"/>
              <a:buFont typeface="+mj-lt"/>
              <a:buAutoNum type="arabicPeriod"/>
            </a:pPr>
            <a:r>
              <a:rPr lang="en-GB" sz="2800" dirty="0"/>
              <a:t>Incremental Coding</a:t>
            </a:r>
          </a:p>
          <a:p>
            <a:pPr marL="514350" indent="-514350">
              <a:spcBef>
                <a:spcPts val="1200"/>
              </a:spcBef>
              <a:buClrTx/>
              <a:buSzPct val="100000"/>
              <a:buFont typeface="+mj-lt"/>
              <a:buAutoNum type="arabicPeriod"/>
            </a:pPr>
            <a:r>
              <a:rPr lang="en-GB" sz="2800" dirty="0"/>
              <a:t>Using the </a:t>
            </a:r>
            <a:r>
              <a:rPr lang="en-GB" sz="2800" dirty="0" err="1">
                <a:solidFill>
                  <a:srgbClr val="FF0000"/>
                </a:solidFill>
              </a:rPr>
              <a:t>gdb</a:t>
            </a:r>
            <a:r>
              <a:rPr lang="en-GB" sz="2800" dirty="0"/>
              <a:t> Debugger</a:t>
            </a:r>
          </a:p>
        </p:txBody>
      </p:sp>
    </p:spTree>
    <p:extLst>
      <p:ext uri="{BB962C8B-B14F-4D97-AF65-F5344CB8AC3E}">
        <p14:creationId xmlns:p14="http://schemas.microsoft.com/office/powerpoint/2010/main" val="21516572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dirty="0">
                <a:solidFill>
                  <a:srgbClr val="0000FF"/>
                </a:solidFill>
              </a:rPr>
              <a:t>1</a:t>
            </a:r>
            <a:r>
              <a:rPr lang="en-GB" sz="3600">
                <a:solidFill>
                  <a:srgbClr val="0000FF"/>
                </a:solidFill>
              </a:rPr>
              <a:t>. Famous Programming Errors</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8</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27" name="Content Placeholder 2"/>
          <p:cNvSpPr>
            <a:spLocks noGrp="1"/>
          </p:cNvSpPr>
          <p:nvPr>
            <p:ph idx="1"/>
          </p:nvPr>
        </p:nvSpPr>
        <p:spPr>
          <a:xfrm>
            <a:off x="319087" y="1362834"/>
            <a:ext cx="8406271" cy="2668613"/>
          </a:xfrm>
        </p:spPr>
        <p:txBody>
          <a:bodyPr/>
          <a:lstStyle/>
          <a:p>
            <a:pPr marL="342900" lvl="1" indent="-342900">
              <a:buClr>
                <a:schemeClr val="tx1">
                  <a:lumMod val="90000"/>
                  <a:lumOff val="10000"/>
                </a:schemeClr>
              </a:buClr>
              <a:buSzPct val="100000"/>
              <a:buFont typeface="Wingdings" panose="05000000000000000000" pitchFamily="2" charset="2"/>
              <a:buChar char="§"/>
            </a:pPr>
            <a:r>
              <a:rPr lang="en-US" b="1" dirty="0"/>
              <a:t>Mariner Bugs Out (1962)</a:t>
            </a:r>
          </a:p>
          <a:p>
            <a:pPr marL="728345" lvl="2" indent="-285750">
              <a:buClr>
                <a:schemeClr val="bg1">
                  <a:lumMod val="50000"/>
                </a:schemeClr>
              </a:buClr>
              <a:buSzPct val="100000"/>
              <a:buFont typeface="Wingdings" panose="05000000000000000000" pitchFamily="2" charset="2"/>
              <a:buChar char="§"/>
            </a:pPr>
            <a:r>
              <a:rPr lang="en-US" sz="1600" b="1" dirty="0"/>
              <a:t>Cost:</a:t>
            </a:r>
            <a:r>
              <a:rPr lang="en-US" sz="1600" dirty="0"/>
              <a:t>  $18.5 million</a:t>
            </a:r>
          </a:p>
          <a:p>
            <a:pPr marL="728345" lvl="2" indent="-285750">
              <a:buClr>
                <a:schemeClr val="bg1">
                  <a:lumMod val="50000"/>
                </a:schemeClr>
              </a:buClr>
              <a:buSzPct val="100000"/>
              <a:buFont typeface="Wingdings" panose="05000000000000000000" pitchFamily="2" charset="2"/>
              <a:buChar char="§"/>
            </a:pPr>
            <a:r>
              <a:rPr lang="en-US" sz="1600" b="1" dirty="0"/>
              <a:t>Disaster:</a:t>
            </a:r>
            <a:r>
              <a:rPr lang="en-US" sz="1600" dirty="0"/>
              <a:t>  The Mariner 1 rocket with a space probe headed for Venus diverted from its intended flight path shortly after launch.  Mission Control destroyed the rocket 293 seconds after liftoff.</a:t>
            </a:r>
          </a:p>
          <a:p>
            <a:pPr marL="728345" lvl="2" indent="-285750">
              <a:buClr>
                <a:schemeClr val="bg1">
                  <a:lumMod val="50000"/>
                </a:schemeClr>
              </a:buClr>
              <a:buSzPct val="100000"/>
              <a:buFont typeface="Wingdings" panose="05000000000000000000" pitchFamily="2" charset="2"/>
              <a:buChar char="§"/>
            </a:pPr>
            <a:r>
              <a:rPr lang="en-US" sz="1600" b="1" dirty="0"/>
              <a:t>Cause:</a:t>
            </a:r>
            <a:r>
              <a:rPr lang="en-US" sz="1600" dirty="0"/>
              <a:t>  A programmer incorrectly transcribed a handwritten formula into computer code, missing a single superscript bar.  Without the smoothing function indicated by the bar, the software treated normal variations of velocity as if they were serious, causing faulty corrections that sent the rocket off course. </a:t>
            </a:r>
          </a:p>
        </p:txBody>
      </p:sp>
      <p:pic>
        <p:nvPicPr>
          <p:cNvPr id="30" name="Picture 2"/>
          <p:cNvPicPr>
            <a:picLocks noChangeAspect="1" noChangeArrowheads="1"/>
          </p:cNvPicPr>
          <p:nvPr/>
        </p:nvPicPr>
        <p:blipFill>
          <a:blip r:embed="rId3" cstate="print"/>
          <a:srcRect/>
          <a:stretch>
            <a:fillRect/>
          </a:stretch>
        </p:blipFill>
        <p:spPr bwMode="auto">
          <a:xfrm>
            <a:off x="7269297" y="456532"/>
            <a:ext cx="1558829" cy="1558829"/>
          </a:xfrm>
          <a:prstGeom prst="rect">
            <a:avLst/>
          </a:prstGeom>
          <a:noFill/>
          <a:ln w="9525">
            <a:noFill/>
            <a:miter lim="800000"/>
            <a:headEnd/>
            <a:tailEnd/>
          </a:ln>
        </p:spPr>
      </p:pic>
      <p:sp>
        <p:nvSpPr>
          <p:cNvPr id="31" name="Content Placeholder 2"/>
          <p:cNvSpPr txBox="1">
            <a:spLocks/>
          </p:cNvSpPr>
          <p:nvPr/>
        </p:nvSpPr>
        <p:spPr bwMode="auto">
          <a:xfrm>
            <a:off x="2038121" y="3909142"/>
            <a:ext cx="6687238" cy="26514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7663" marR="0" lvl="1" indent="-342900" algn="l" defTabSz="914400" rtl="0" eaLnBrk="0" fontAlgn="base" latinLnBrk="0" hangingPunct="0">
              <a:lnSpc>
                <a:spcPct val="100000"/>
              </a:lnSpc>
              <a:spcBef>
                <a:spcPct val="20000"/>
              </a:spcBef>
              <a:spcAft>
                <a:spcPct val="0"/>
              </a:spcAft>
              <a:buClr>
                <a:schemeClr val="tx1">
                  <a:lumMod val="90000"/>
                  <a:lumOff val="10000"/>
                </a:schemeClr>
              </a:buClr>
              <a:buSzPct val="100000"/>
              <a:buFont typeface="Wingdings" panose="05000000000000000000" pitchFamily="2" charset="2"/>
              <a:buChar char="§"/>
              <a:tabLst/>
              <a:defRPr/>
            </a:pPr>
            <a:r>
              <a:rPr kumimoji="0" lang="en-US" sz="2000" b="1" i="0" u="none" strike="noStrike" kern="0" cap="none" spc="0" normalizeH="0" baseline="0" noProof="0" dirty="0">
                <a:ln>
                  <a:noFill/>
                </a:ln>
                <a:solidFill>
                  <a:schemeClr val="tx1"/>
                </a:solidFill>
                <a:effectLst/>
                <a:uLnTx/>
                <a:uFillTx/>
                <a:latin typeface="+mn-lt"/>
                <a:cs typeface="+mn-cs"/>
              </a:rPr>
              <a:t>Mars Climate Crasher (1998)</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a:ln>
                  <a:noFill/>
                </a:ln>
                <a:solidFill>
                  <a:schemeClr val="tx1"/>
                </a:solidFill>
                <a:effectLst/>
                <a:uLnTx/>
                <a:uFillTx/>
                <a:latin typeface="+mn-lt"/>
                <a:cs typeface="+mn-cs"/>
              </a:rPr>
              <a:t>Cost:</a:t>
            </a:r>
            <a:r>
              <a:rPr kumimoji="0" lang="en-US" sz="1600" b="0" i="0" u="none" strike="noStrike" kern="0" cap="none" spc="0" normalizeH="0" baseline="0" noProof="0" dirty="0">
                <a:ln>
                  <a:noFill/>
                </a:ln>
                <a:solidFill>
                  <a:schemeClr val="tx1"/>
                </a:solidFill>
                <a:effectLst/>
                <a:uLnTx/>
                <a:uFillTx/>
                <a:latin typeface="+mn-lt"/>
                <a:cs typeface="+mn-cs"/>
              </a:rPr>
              <a:t>  $125 million</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a:ln>
                  <a:noFill/>
                </a:ln>
                <a:solidFill>
                  <a:schemeClr val="tx1"/>
                </a:solidFill>
                <a:effectLst/>
                <a:uLnTx/>
                <a:uFillTx/>
                <a:latin typeface="+mn-lt"/>
                <a:cs typeface="+mn-cs"/>
              </a:rPr>
              <a:t>Disaster:</a:t>
            </a:r>
            <a:r>
              <a:rPr kumimoji="0" lang="en-US" sz="1600" b="0" i="0" u="none" strike="noStrike" kern="0" cap="none" spc="0" normalizeH="0" baseline="0" noProof="0" dirty="0">
                <a:ln>
                  <a:noFill/>
                </a:ln>
                <a:solidFill>
                  <a:schemeClr val="tx1"/>
                </a:solidFill>
                <a:effectLst/>
                <a:uLnTx/>
                <a:uFillTx/>
                <a:latin typeface="+mn-lt"/>
                <a:cs typeface="+mn-cs"/>
              </a:rPr>
              <a:t>  After a 286-day journey from Earth, the Mars Climate Orbiter fired its engines to push into orbit around Mars.  The engines fired, but the spacecraft fell too far into the planet’s atmosphere, likely causing it to crash on Mars. </a:t>
            </a:r>
          </a:p>
          <a:p>
            <a:pPr marL="736600" marR="0" lvl="2" indent="-285750" algn="l" defTabSz="914400" rtl="0" eaLnBrk="0" fontAlgn="base" latinLnBrk="0" hangingPunct="0">
              <a:lnSpc>
                <a:spcPct val="100000"/>
              </a:lnSpc>
              <a:spcBef>
                <a:spcPct val="20000"/>
              </a:spcBef>
              <a:spcAft>
                <a:spcPct val="0"/>
              </a:spcAft>
              <a:buClr>
                <a:schemeClr val="bg1">
                  <a:lumMod val="50000"/>
                </a:schemeClr>
              </a:buClr>
              <a:buSzPct val="100000"/>
              <a:buFont typeface="Wingdings" panose="05000000000000000000" pitchFamily="2" charset="2"/>
              <a:buChar char="§"/>
              <a:tabLst/>
              <a:defRPr/>
            </a:pPr>
            <a:r>
              <a:rPr kumimoji="0" lang="en-US" sz="1600" b="1" i="0" u="none" strike="noStrike" kern="0" cap="none" spc="0" normalizeH="0" baseline="0" noProof="0" dirty="0">
                <a:ln>
                  <a:noFill/>
                </a:ln>
                <a:solidFill>
                  <a:schemeClr val="tx1"/>
                </a:solidFill>
                <a:effectLst/>
                <a:uLnTx/>
                <a:uFillTx/>
                <a:latin typeface="+mn-lt"/>
                <a:cs typeface="+mn-cs"/>
              </a:rPr>
              <a:t>Cause:</a:t>
            </a:r>
            <a:r>
              <a:rPr kumimoji="0" lang="en-US" sz="1600" b="0" i="0" u="none" strike="noStrike" kern="0" cap="none" spc="0" normalizeH="0" baseline="0" noProof="0" dirty="0">
                <a:ln>
                  <a:noFill/>
                </a:ln>
                <a:solidFill>
                  <a:schemeClr val="tx1"/>
                </a:solidFill>
                <a:effectLst/>
                <a:uLnTx/>
                <a:uFillTx/>
                <a:latin typeface="+mn-lt"/>
                <a:cs typeface="+mn-cs"/>
              </a:rPr>
              <a:t>  The  software that controlled the Orbiter thrusters used imperial units (pounds of force), rather than metric units (</a:t>
            </a:r>
            <a:r>
              <a:rPr kumimoji="0" lang="en-US" sz="1600" b="0" i="0" u="none" strike="noStrike" kern="0" cap="none" spc="0" normalizeH="0" baseline="0" noProof="0" dirty="0" err="1">
                <a:ln>
                  <a:noFill/>
                </a:ln>
                <a:solidFill>
                  <a:schemeClr val="tx1"/>
                </a:solidFill>
                <a:effectLst/>
                <a:uLnTx/>
                <a:uFillTx/>
                <a:latin typeface="+mn-lt"/>
                <a:cs typeface="+mn-cs"/>
              </a:rPr>
              <a:t>Newtons</a:t>
            </a:r>
            <a:r>
              <a:rPr kumimoji="0" lang="en-US" sz="1600" b="0" i="0" u="none" strike="noStrike" kern="0" cap="none" spc="0" normalizeH="0" baseline="0" noProof="0" dirty="0">
                <a:ln>
                  <a:noFill/>
                </a:ln>
                <a:solidFill>
                  <a:schemeClr val="tx1"/>
                </a:solidFill>
                <a:effectLst/>
                <a:uLnTx/>
                <a:uFillTx/>
                <a:latin typeface="+mn-lt"/>
                <a:cs typeface="+mn-cs"/>
              </a:rPr>
              <a:t>) as specified by NASA.</a:t>
            </a:r>
          </a:p>
        </p:txBody>
      </p:sp>
      <p:pic>
        <p:nvPicPr>
          <p:cNvPr id="32" name="Picture 2"/>
          <p:cNvPicPr>
            <a:picLocks noChangeAspect="1" noChangeArrowheads="1"/>
          </p:cNvPicPr>
          <p:nvPr/>
        </p:nvPicPr>
        <p:blipFill>
          <a:blip r:embed="rId4" cstate="print"/>
          <a:srcRect/>
          <a:stretch>
            <a:fillRect/>
          </a:stretch>
        </p:blipFill>
        <p:spPr bwMode="auto">
          <a:xfrm>
            <a:off x="375396" y="4364371"/>
            <a:ext cx="1993230" cy="1561364"/>
          </a:xfrm>
          <a:prstGeom prst="rect">
            <a:avLst/>
          </a:prstGeom>
          <a:noFill/>
          <a:ln w="9525">
            <a:noFill/>
            <a:miter lim="800000"/>
            <a:headEnd/>
            <a:tailEnd/>
          </a:ln>
        </p:spPr>
      </p:pic>
      <p:cxnSp>
        <p:nvCxnSpPr>
          <p:cNvPr id="33" name="Straight Connector 32"/>
          <p:cNvCxnSpPr/>
          <p:nvPr/>
        </p:nvCxnSpPr>
        <p:spPr bwMode="auto">
          <a:xfrm>
            <a:off x="341523" y="3909142"/>
            <a:ext cx="8405870" cy="0"/>
          </a:xfrm>
          <a:prstGeom prst="line">
            <a:avLst/>
          </a:prstGeom>
          <a:solidFill>
            <a:schemeClr val="accent1"/>
          </a:solidFill>
          <a:ln w="19050" cap="sq" cmpd="sng" algn="ctr">
            <a:solidFill>
              <a:srgbClr val="0000FF"/>
            </a:solidFill>
            <a:prstDash val="solid"/>
            <a:round/>
            <a:headEnd type="none" w="sm" len="sm"/>
            <a:tailEnd type="none" w="sm" len="sm"/>
          </a:ln>
          <a:effectLst/>
        </p:spPr>
      </p:cxnSp>
    </p:spTree>
    <p:extLst>
      <p:ext uri="{BB962C8B-B14F-4D97-AF65-F5344CB8AC3E}">
        <p14:creationId xmlns:p14="http://schemas.microsoft.com/office/powerpoint/2010/main" val="23214989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838200"/>
          </a:xfrm>
        </p:spPr>
        <p:txBody>
          <a:bodyPr>
            <a:normAutofit/>
          </a:bodyPr>
          <a:lstStyle/>
          <a:p>
            <a:pPr eaLnBrk="1" hangingPunct="1"/>
            <a:r>
              <a:rPr lang="en-GB" sz="3600">
                <a:solidFill>
                  <a:srgbClr val="0000FF"/>
                </a:solidFill>
              </a:rPr>
              <a:t>2. Testing and Debugging (1/8)</a:t>
            </a:r>
            <a:endParaRPr lang="en-GB" sz="3600" dirty="0">
              <a:solidFill>
                <a:srgbClr val="0000FF"/>
              </a:solidFill>
            </a:endParaRPr>
          </a:p>
        </p:txBody>
      </p:sp>
      <p:sp>
        <p:nvSpPr>
          <p:cNvPr id="14340" name="Footer Placeholder 5"/>
          <p:cNvSpPr>
            <a:spLocks noGrp="1"/>
          </p:cNvSpPr>
          <p:nvPr>
            <p:ph type="ftr" sz="quarter" idx="11"/>
          </p:nvPr>
        </p:nvSpPr>
        <p:spPr>
          <a:noFill/>
        </p:spPr>
        <p:txBody>
          <a:bodyPr/>
          <a:lstStyle/>
          <a:p>
            <a:pPr algn="l"/>
            <a:r>
              <a:rPr lang="en-US"/>
              <a:t>Programming Methodology</a:t>
            </a:r>
            <a:endParaRPr lang="en-US" dirty="0"/>
          </a:p>
        </p:txBody>
      </p:sp>
      <p:sp>
        <p:nvSpPr>
          <p:cNvPr id="7" name="Slide Number Placeholder 6"/>
          <p:cNvSpPr>
            <a:spLocks noGrp="1"/>
          </p:cNvSpPr>
          <p:nvPr>
            <p:ph type="sldNum" sz="quarter" idx="12"/>
          </p:nvPr>
        </p:nvSpPr>
        <p:spPr/>
        <p:txBody>
          <a:bodyPr>
            <a:normAutofit/>
          </a:bodyPr>
          <a:lstStyle/>
          <a:p>
            <a:pPr>
              <a:defRPr/>
            </a:pPr>
            <a:r>
              <a:rPr lang="en-US" sz="1200" dirty="0"/>
              <a:t>Unit7</a:t>
            </a:r>
            <a:r>
              <a:rPr sz="1200" dirty="0"/>
              <a:t> - </a:t>
            </a:r>
            <a:fld id="{F7EC234A-9094-4BB8-9EA4-75ECDA8A365B}" type="slidenum">
              <a:rPr sz="1200" smtClean="0"/>
              <a:pPr>
                <a:defRPr/>
              </a:pPr>
              <a:t>9</a:t>
            </a:fld>
            <a:endParaRPr sz="1200"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 IT - TDT</a:t>
            </a:r>
            <a:endParaRPr lang="en-US" dirty="0"/>
          </a:p>
        </p:txBody>
      </p:sp>
      <p:sp>
        <p:nvSpPr>
          <p:cNvPr id="26" name="Rectangle 8"/>
          <p:cNvSpPr>
            <a:spLocks noChangeArrowheads="1"/>
          </p:cNvSpPr>
          <p:nvPr/>
        </p:nvSpPr>
        <p:spPr bwMode="auto">
          <a:xfrm>
            <a:off x="615462" y="1354667"/>
            <a:ext cx="8131663" cy="5020733"/>
          </a:xfrm>
          <a:prstGeom prst="rect">
            <a:avLst/>
          </a:prstGeom>
          <a:noFill/>
          <a:ln w="9525">
            <a:noFill/>
            <a:miter lim="800000"/>
            <a:headEnd/>
            <a:tailEnd/>
          </a:ln>
        </p:spPr>
        <p:txBody>
          <a:bodyPr/>
          <a:lstStyle/>
          <a:p>
            <a:pPr marL="342900" indent="-342900">
              <a:spcBef>
                <a:spcPts val="600"/>
              </a:spcBef>
              <a:buClr>
                <a:schemeClr val="tx1">
                  <a:lumMod val="90000"/>
                  <a:lumOff val="10000"/>
                </a:schemeClr>
              </a:buClr>
              <a:buSzPct val="75000"/>
              <a:buFont typeface="Wingdings" pitchFamily="2" charset="2"/>
              <a:buChar char="n"/>
            </a:pPr>
            <a:r>
              <a:rPr lang="en-US" sz="2400" dirty="0"/>
              <a:t>Test your programs with </a:t>
            </a:r>
            <a:r>
              <a:rPr lang="en-US" sz="2400" b="1" dirty="0">
                <a:solidFill>
                  <a:schemeClr val="accent6">
                    <a:lumMod val="50000"/>
                  </a:schemeClr>
                </a:solidFill>
              </a:rPr>
              <a:t>your own data</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solidFill>
                  <a:srgbClr val="C00000"/>
                </a:solidFill>
              </a:rPr>
              <a:t>Do </a:t>
            </a:r>
            <a:r>
              <a:rPr lang="en-US" sz="2000" u="sng" dirty="0">
                <a:solidFill>
                  <a:srgbClr val="C00000"/>
                </a:solidFill>
              </a:rPr>
              <a:t>NOT</a:t>
            </a:r>
            <a:r>
              <a:rPr lang="en-US" sz="2000" dirty="0">
                <a:solidFill>
                  <a:srgbClr val="C00000"/>
                </a:solidFill>
              </a:rPr>
              <a:t> rely on </a:t>
            </a:r>
            <a:r>
              <a:rPr lang="en-US" sz="2000" dirty="0" err="1">
                <a:solidFill>
                  <a:srgbClr val="C00000"/>
                </a:solidFill>
              </a:rPr>
              <a:t>CodeCrunch</a:t>
            </a:r>
            <a:r>
              <a:rPr lang="en-US" sz="2000" dirty="0">
                <a:solidFill>
                  <a:srgbClr val="C00000"/>
                </a:solidFill>
              </a:rPr>
              <a:t> to test your programs!</a:t>
            </a:r>
          </a:p>
          <a:p>
            <a:pPr marL="342900" indent="-342900">
              <a:spcBef>
                <a:spcPts val="1200"/>
              </a:spcBef>
              <a:buClr>
                <a:schemeClr val="tx1">
                  <a:lumMod val="90000"/>
                  <a:lumOff val="10000"/>
                </a:schemeClr>
              </a:buClr>
              <a:buSzPct val="75000"/>
              <a:buFont typeface="Wingdings" pitchFamily="2" charset="2"/>
              <a:buChar char="n"/>
            </a:pPr>
            <a:r>
              <a:rPr lang="en-US" sz="2400" dirty="0"/>
              <a:t>We have discussed this in unit 5. That is the error in this code?</a:t>
            </a:r>
          </a:p>
        </p:txBody>
      </p:sp>
      <p:sp>
        <p:nvSpPr>
          <p:cNvPr id="28" name="Rectangle 27"/>
          <p:cNvSpPr>
            <a:spLocks noChangeArrowheads="1"/>
          </p:cNvSpPr>
          <p:nvPr/>
        </p:nvSpPr>
        <p:spPr bwMode="auto">
          <a:xfrm>
            <a:off x="1921487" y="3016305"/>
            <a:ext cx="5675189" cy="2086725"/>
          </a:xfrm>
          <a:prstGeom prst="rect">
            <a:avLst/>
          </a:prstGeom>
          <a:ln>
            <a:headEnd type="none" w="sm" len="sm"/>
            <a:tailEnd type="none" w="sm" len="sm"/>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marL="233363" lvl="1">
              <a:lnSpc>
                <a:spcPct val="90000"/>
              </a:lnSpc>
              <a:spcBef>
                <a:spcPct val="40000"/>
              </a:spcBef>
              <a:buClr>
                <a:schemeClr val="accent2"/>
              </a:buClr>
              <a:buSzPct val="120000"/>
              <a:buFont typeface="Wingdings" pitchFamily="2" charset="2"/>
              <a:buNone/>
              <a:defRPr/>
            </a:pPr>
            <a:r>
              <a:rPr lang="en-GB" sz="1600" b="1" dirty="0">
                <a:solidFill>
                  <a:srgbClr val="C00000"/>
                </a:solidFill>
                <a:latin typeface="Courier New" pitchFamily="49" charset="0"/>
              </a:rPr>
              <a:t>// To find the maximum among 3 integer</a:t>
            </a:r>
            <a:br>
              <a:rPr lang="en-GB" sz="1600" b="1" dirty="0">
                <a:solidFill>
                  <a:srgbClr val="C00000"/>
                </a:solidFill>
                <a:latin typeface="Courier New" pitchFamily="49" charset="0"/>
              </a:rPr>
            </a:br>
            <a:r>
              <a:rPr lang="en-GB" sz="1600" b="1" dirty="0">
                <a:solidFill>
                  <a:srgbClr val="C00000"/>
                </a:solidFill>
                <a:latin typeface="Courier New" pitchFamily="49" charset="0"/>
              </a:rPr>
              <a:t>// values in variables num1, num2, num3.</a:t>
            </a:r>
            <a:br>
              <a:rPr lang="en-GB" sz="1600" b="1" dirty="0">
                <a:solidFill>
                  <a:srgbClr val="C00000"/>
                </a:solidFill>
                <a:latin typeface="Courier New" pitchFamily="49" charset="0"/>
              </a:rPr>
            </a:br>
            <a:r>
              <a:rPr lang="en-GB" sz="1600" b="1" dirty="0" err="1">
                <a:solidFill>
                  <a:srgbClr val="0000FF"/>
                </a:solidFill>
                <a:latin typeface="Courier New" pitchFamily="49" charset="0"/>
              </a:rPr>
              <a:t>int</a:t>
            </a:r>
            <a:r>
              <a:rPr lang="en-GB" sz="1600" b="1" dirty="0">
                <a:latin typeface="Courier New" pitchFamily="49" charset="0"/>
              </a:rPr>
              <a:t> max = </a:t>
            </a:r>
            <a:r>
              <a:rPr lang="en-GB" sz="1600" b="1" dirty="0">
                <a:solidFill>
                  <a:srgbClr val="006600"/>
                </a:solidFill>
                <a:latin typeface="Courier New" pitchFamily="49" charset="0"/>
              </a:rPr>
              <a:t>0</a:t>
            </a:r>
            <a:r>
              <a:rPr lang="en-GB" sz="1600" b="1" dirty="0">
                <a:latin typeface="Courier New" pitchFamily="49" charset="0"/>
              </a:rPr>
              <a:t>;</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((num1 &gt; num2) &amp;&amp; (num1 &gt; num3))</a:t>
            </a:r>
            <a:br>
              <a:rPr lang="en-GB" sz="1600" b="1" dirty="0">
                <a:latin typeface="Courier New" pitchFamily="49" charset="0"/>
              </a:rPr>
            </a:br>
            <a:r>
              <a:rPr lang="en-GB" sz="1600" b="1" dirty="0">
                <a:latin typeface="Courier New" pitchFamily="49" charset="0"/>
              </a:rPr>
              <a:t>  max = num1;</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((num2 &gt; num1) &amp;&amp; (num2 &gt; num3))</a:t>
            </a:r>
            <a:br>
              <a:rPr lang="en-GB" sz="1600" b="1" dirty="0">
                <a:latin typeface="Courier New" pitchFamily="49" charset="0"/>
              </a:rPr>
            </a:br>
            <a:r>
              <a:rPr lang="en-GB" sz="1600" b="1" dirty="0">
                <a:latin typeface="Courier New" pitchFamily="49" charset="0"/>
              </a:rPr>
              <a:t>  max = num2;</a:t>
            </a:r>
            <a:br>
              <a:rPr lang="en-GB" sz="1600" b="1" dirty="0">
                <a:latin typeface="Courier New" pitchFamily="49" charset="0"/>
              </a:rPr>
            </a:br>
            <a:r>
              <a:rPr lang="en-GB" sz="1600" b="1" dirty="0">
                <a:solidFill>
                  <a:srgbClr val="0000FF"/>
                </a:solidFill>
                <a:latin typeface="Courier New" pitchFamily="49" charset="0"/>
              </a:rPr>
              <a:t>if</a:t>
            </a:r>
            <a:r>
              <a:rPr lang="en-GB" sz="1600" b="1" dirty="0">
                <a:latin typeface="Courier New" pitchFamily="49" charset="0"/>
              </a:rPr>
              <a:t> ((num3 &gt; num1) &amp;&amp; (num3 &gt; num2))</a:t>
            </a:r>
            <a:br>
              <a:rPr lang="en-GB" sz="1600" b="1" dirty="0">
                <a:latin typeface="Courier New" pitchFamily="49" charset="0"/>
              </a:rPr>
            </a:br>
            <a:r>
              <a:rPr lang="en-GB" sz="1600" b="1" dirty="0">
                <a:latin typeface="Courier New" pitchFamily="49" charset="0"/>
              </a:rPr>
              <a:t>  max = num3;</a:t>
            </a:r>
          </a:p>
        </p:txBody>
      </p:sp>
      <p:sp>
        <p:nvSpPr>
          <p:cNvPr id="29" name="Rectangle 44"/>
          <p:cNvSpPr>
            <a:spLocks noChangeArrowheads="1"/>
          </p:cNvSpPr>
          <p:nvPr/>
        </p:nvSpPr>
        <p:spPr bwMode="auto">
          <a:xfrm>
            <a:off x="615463" y="5219700"/>
            <a:ext cx="8287238" cy="1155700"/>
          </a:xfrm>
          <a:prstGeom prst="rect">
            <a:avLst/>
          </a:prstGeom>
          <a:noFill/>
          <a:ln w="9525">
            <a:noFill/>
            <a:miter lim="800000"/>
            <a:headEnd/>
            <a:tailEnd/>
          </a:ln>
        </p:spPr>
        <p:txBody>
          <a:bodyPr/>
          <a:lstStyle/>
          <a:p>
            <a:pPr marL="800100" lvl="1" indent="-342900">
              <a:spcBef>
                <a:spcPts val="600"/>
              </a:spcBef>
              <a:buClr>
                <a:schemeClr val="bg1">
                  <a:lumMod val="50000"/>
                </a:schemeClr>
              </a:buClr>
              <a:buSzPct val="100000"/>
              <a:buFont typeface="Wingdings" panose="05000000000000000000" pitchFamily="2" charset="2"/>
              <a:buChar char="§"/>
            </a:pPr>
            <a:r>
              <a:rPr lang="en-US" sz="2000" dirty="0"/>
              <a:t>It works fine if it is tested on some sets of data: &lt;3,5,9&gt;, &lt;12,1,6&gt;, &lt;2,7,4&gt;, etc.</a:t>
            </a:r>
          </a:p>
          <a:p>
            <a:pPr marL="800100" lvl="1" indent="-342900">
              <a:spcBef>
                <a:spcPts val="600"/>
              </a:spcBef>
              <a:buClr>
                <a:schemeClr val="bg1">
                  <a:lumMod val="50000"/>
                </a:schemeClr>
              </a:buClr>
              <a:buSzPct val="100000"/>
              <a:buFont typeface="Wingdings" panose="05000000000000000000" pitchFamily="2" charset="2"/>
              <a:buChar char="§"/>
            </a:pPr>
            <a:r>
              <a:rPr lang="en-US" sz="2000" dirty="0"/>
              <a:t>But what test data are missing?</a:t>
            </a:r>
          </a:p>
        </p:txBody>
      </p:sp>
    </p:spTree>
    <p:extLst>
      <p:ext uri="{BB962C8B-B14F-4D97-AF65-F5344CB8AC3E}">
        <p14:creationId xmlns:p14="http://schemas.microsoft.com/office/powerpoint/2010/main" val="38235757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22043</TotalTime>
  <Words>2520</Words>
  <Application>Microsoft Macintosh PowerPoint</Application>
  <PresentationFormat>On-screen Show (4:3)</PresentationFormat>
  <Paragraphs>465</Paragraphs>
  <Slides>33</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Lucida Console</vt:lpstr>
      <vt:lpstr>Symbol</vt:lpstr>
      <vt:lpstr>Times New Roman</vt:lpstr>
      <vt:lpstr>Wingdings</vt:lpstr>
      <vt:lpstr>Clarity</vt:lpstr>
      <vt:lpstr>http://www.comp.nus.edu.sg/~cs1010/</vt:lpstr>
      <vt:lpstr>Programming Methodology (phương pháp LẬP TRÌNH) </vt:lpstr>
      <vt:lpstr>Acknowledgement</vt:lpstr>
      <vt:lpstr>Policies for students</vt:lpstr>
      <vt:lpstr>Recording of modifications</vt:lpstr>
      <vt:lpstr>Unit 7: Testing and Debugging</vt:lpstr>
      <vt:lpstr>Unit 7: Testing and Debugging</vt:lpstr>
      <vt:lpstr>1. Famous Programming Errors</vt:lpstr>
      <vt:lpstr>2. Testing and Debugging (1/8)</vt:lpstr>
      <vt:lpstr>2. Testing and Debugging (2/8)</vt:lpstr>
      <vt:lpstr>2. Testing and Debugging (3/8)</vt:lpstr>
      <vt:lpstr>2. Testing and Debugging (4/8)</vt:lpstr>
      <vt:lpstr>2. Testing and Debugging (5/8)</vt:lpstr>
      <vt:lpstr>2. Testing and Debugging (6/8)</vt:lpstr>
      <vt:lpstr>2. Testing and Debugging (7/8)</vt:lpstr>
      <vt:lpstr>2. Testing and Debugging (8/8)</vt:lpstr>
      <vt:lpstr>3. Incremental Coding (1/2)</vt:lpstr>
      <vt:lpstr>3. Incremental Coding (2/2)</vt:lpstr>
      <vt:lpstr>Taxi Fare (1/4)</vt:lpstr>
      <vt:lpstr>Taxi Fare (2/4)</vt:lpstr>
      <vt:lpstr>Taxi Fare (3/4)</vt:lpstr>
      <vt:lpstr>Taxi Fare (4/4)</vt:lpstr>
      <vt:lpstr>3. Incremental Coding Example (1/6)</vt:lpstr>
      <vt:lpstr>4. Incremental Coding Example (2/6)</vt:lpstr>
      <vt:lpstr>4. Incremental Coding Example (3/6)</vt:lpstr>
      <vt:lpstr>4. Incremental Coding Example (4/6)</vt:lpstr>
      <vt:lpstr>4. Incremental Coding Example (5/6)</vt:lpstr>
      <vt:lpstr>4. Incremental Coding Example (6/6)</vt:lpstr>
      <vt:lpstr>4. Using the gdb Debugger (1/3)</vt:lpstr>
      <vt:lpstr>4. Using the gdb Debugger (2/3)</vt:lpstr>
      <vt:lpstr>4. Using the gdb Debugger (3/3)</vt:lpstr>
      <vt:lpstr>Summary</vt:lpstr>
      <vt:lpstr>End of File</vt:lpstr>
    </vt:vector>
  </TitlesOfParts>
  <Company>SoC, NUS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 Programming Methodology</dc:title>
  <dc:subject>Week 1</dc:subject>
  <dc:creator>Aaron Tan</dc:creator>
  <cp:lastModifiedBy>Microsoft Office User</cp:lastModifiedBy>
  <cp:revision>1692</cp:revision>
  <cp:lastPrinted>2014-07-01T03:51:49Z</cp:lastPrinted>
  <dcterms:created xsi:type="dcterms:W3CDTF">1998-09-05T15:03:32Z</dcterms:created>
  <dcterms:modified xsi:type="dcterms:W3CDTF">2020-11-17T12:42:30Z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