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21"/>
  </p:notesMasterIdLst>
  <p:handoutMasterIdLst>
    <p:handoutMasterId r:id="rId22"/>
  </p:handoutMasterIdLst>
  <p:sldIdLst>
    <p:sldId id="256" r:id="rId2"/>
    <p:sldId id="654" r:id="rId3"/>
    <p:sldId id="655" r:id="rId4"/>
    <p:sldId id="656" r:id="rId5"/>
    <p:sldId id="657" r:id="rId6"/>
    <p:sldId id="468" r:id="rId7"/>
    <p:sldId id="509" r:id="rId8"/>
    <p:sldId id="605" r:id="rId9"/>
    <p:sldId id="647" r:id="rId10"/>
    <p:sldId id="648" r:id="rId11"/>
    <p:sldId id="649" r:id="rId12"/>
    <p:sldId id="650" r:id="rId13"/>
    <p:sldId id="601" r:id="rId14"/>
    <p:sldId id="651" r:id="rId15"/>
    <p:sldId id="640" r:id="rId16"/>
    <p:sldId id="652" r:id="rId17"/>
    <p:sldId id="653" r:id="rId18"/>
    <p:sldId id="606" r:id="rId19"/>
    <p:sldId id="308" r:id="rId2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993366"/>
    <a:srgbClr val="CCFFCC"/>
    <a:srgbClr val="99FF99"/>
    <a:srgbClr val="CDCDFF"/>
    <a:srgbClr val="9F9FFF"/>
    <a:srgbClr val="000000"/>
    <a:srgbClr val="99009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02" autoAdjust="0"/>
    <p:restoredTop sz="87703" autoAdjust="0"/>
  </p:normalViewPr>
  <p:slideViewPr>
    <p:cSldViewPr snapToGrid="0">
      <p:cViewPr varScale="1">
        <p:scale>
          <a:sx n="124" d="100"/>
          <a:sy n="124" d="100"/>
        </p:scale>
        <p:origin x="172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11/17/20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6479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753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939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98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666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909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416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07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914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253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809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21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51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013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790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gif"/><Relationship Id="rId5" Type="http://schemas.openxmlformats.org/officeDocument/2006/relationships/hyperlink" Target="http://www.comp.nus.edu.sg/~cs1010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667" y="2252133"/>
            <a:ext cx="4004733" cy="36406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800" cap="none" dirty="0">
                <a:latin typeface="Calibri" panose="020F0502020204030204" pitchFamily="34" charset="0"/>
                <a:hlinkClick r:id="rId3"/>
              </a:rPr>
              <a:t>http://www.comp.nus.edu.sg/~cs1010/</a:t>
            </a:r>
            <a:endParaRPr lang="en-GB" sz="1800" cap="none" dirty="0"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pic>
        <p:nvPicPr>
          <p:cNvPr id="7" name="[Picture 6]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92" y="1368425"/>
            <a:ext cx="5687149" cy="934508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11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Random Numbers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2. rand()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Unit11 - </a:t>
            </a:r>
            <a:fld id="{F7EC234A-9094-4BB8-9EA4-75ECDA8A365B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71488" y="1130968"/>
            <a:ext cx="7830301" cy="3031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>
                <a:latin typeface="+mn-lt"/>
                <a:cs typeface="+mn-cs"/>
              </a:rPr>
              <a:t>In </a:t>
            </a:r>
            <a:r>
              <a:rPr lang="en-GB" sz="2400" kern="0" dirty="0" err="1">
                <a:latin typeface="+mn-lt"/>
                <a:cs typeface="+mn-cs"/>
              </a:rPr>
              <a:t>sunfire</a:t>
            </a:r>
            <a:r>
              <a:rPr lang="en-GB" sz="2400" kern="0" dirty="0">
                <a:latin typeface="+mn-lt"/>
                <a:cs typeface="+mn-cs"/>
              </a:rPr>
              <a:t>, </a:t>
            </a:r>
            <a:r>
              <a:rPr lang="en-GB" sz="2400" kern="0" dirty="0">
                <a:solidFill>
                  <a:srgbClr val="0000FF"/>
                </a:solidFill>
                <a:latin typeface="+mn-lt"/>
                <a:cs typeface="+mn-cs"/>
              </a:rPr>
              <a:t>rand() </a:t>
            </a:r>
            <a:r>
              <a:rPr lang="en-GB" sz="2400" kern="0" dirty="0">
                <a:latin typeface="+mn-lt"/>
                <a:cs typeface="+mn-cs"/>
              </a:rPr>
              <a:t>generates an integer in the range [0, 32676]. </a:t>
            </a:r>
            <a:r>
              <a:rPr lang="en-GB" kern="0" dirty="0">
                <a:latin typeface="+mn-lt"/>
                <a:cs typeface="+mn-cs"/>
              </a:rPr>
              <a:t>(Note: [a, b] indicates a closed range, i.e. the range is inclusive of both a and b.)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>
                <a:latin typeface="+mn-lt"/>
                <a:cs typeface="+mn-cs"/>
              </a:rPr>
              <a:t>The same set of numbers are printed every time the program is run because the numbers are picked from a </a:t>
            </a:r>
            <a:r>
              <a:rPr lang="en-GB" sz="2400" kern="0" dirty="0">
                <a:solidFill>
                  <a:srgbClr val="C00000"/>
                </a:solidFill>
                <a:latin typeface="+mn-lt"/>
                <a:cs typeface="+mn-cs"/>
              </a:rPr>
              <a:t>pre-determined sequence </a:t>
            </a:r>
            <a:r>
              <a:rPr lang="en-GB" sz="2400" kern="0" dirty="0">
                <a:latin typeface="+mn-lt"/>
                <a:cs typeface="+mn-cs"/>
              </a:rPr>
              <a:t>based on some </a:t>
            </a:r>
            <a:r>
              <a:rPr lang="en-GB" sz="2400" kern="0" dirty="0">
                <a:solidFill>
                  <a:srgbClr val="C00000"/>
                </a:solidFill>
                <a:latin typeface="+mn-lt"/>
                <a:cs typeface="+mn-cs"/>
              </a:rPr>
              <a:t>seed</a:t>
            </a:r>
            <a:r>
              <a:rPr lang="en-GB" sz="2400" kern="0" dirty="0">
                <a:latin typeface="+mn-lt"/>
                <a:cs typeface="+mn-cs"/>
              </a:rPr>
              <a:t>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>
                <a:latin typeface="+mn-lt"/>
                <a:cs typeface="+mn-cs"/>
              </a:rPr>
              <a:t>Question: How to generate an integer in the range [101, 500]?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80353" y="4147882"/>
            <a:ext cx="6280016" cy="830997"/>
            <a:chOff x="1480353" y="4487116"/>
            <a:chExt cx="6280016" cy="830997"/>
          </a:xfrm>
        </p:grpSpPr>
        <p:sp>
          <p:nvSpPr>
            <p:cNvPr id="18" name="[TextBox 30]"/>
            <p:cNvSpPr txBox="1"/>
            <p:nvPr/>
          </p:nvSpPr>
          <p:spPr>
            <a:xfrm>
              <a:off x="1480353" y="4671782"/>
              <a:ext cx="5702499" cy="64633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for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&lt;= 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++)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en-US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rand()%</a:t>
              </a:r>
              <a:r>
                <a:rPr lang="en-US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400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</a:t>
              </a:r>
              <a:r>
                <a:rPr lang="en-US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</p:txBody>
        </p:sp>
        <p:sp>
          <p:nvSpPr>
            <p:cNvPr id="19" name="[TextBox 19]"/>
            <p:cNvSpPr txBox="1"/>
            <p:nvPr/>
          </p:nvSpPr>
          <p:spPr>
            <a:xfrm>
              <a:off x="5566591" y="4487116"/>
              <a:ext cx="2193778" cy="36933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Unit11_Random2.c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33926" y="5274023"/>
            <a:ext cx="7688179" cy="1077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In general, to generate an integer in the range [a, b], we write: </a:t>
            </a:r>
          </a:p>
          <a:p>
            <a:pPr>
              <a:tabLst>
                <a:tab pos="1768475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rand()%(b-a+1) + a</a:t>
            </a:r>
          </a:p>
          <a:p>
            <a:pPr>
              <a:tabLst>
                <a:tab pos="1768475" algn="l"/>
              </a:tabLst>
            </a:pPr>
            <a:r>
              <a:rPr lang="en-US" sz="2000" dirty="0"/>
              <a:t>(This is not the best way, but a simple technique for our purpose.)</a:t>
            </a:r>
            <a:endParaRPr 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7916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3. </a:t>
            </a:r>
            <a:r>
              <a:rPr lang="en-GB" sz="3600" dirty="0" err="1">
                <a:solidFill>
                  <a:srgbClr val="0000FF"/>
                </a:solidFill>
              </a:rPr>
              <a:t>srand</a:t>
            </a:r>
            <a:r>
              <a:rPr lang="en-GB" sz="3600" dirty="0">
                <a:solidFill>
                  <a:srgbClr val="0000FF"/>
                </a:solidFill>
              </a:rPr>
              <a:t>()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Unit11 - </a:t>
            </a:r>
            <a:fld id="{F7EC234A-9094-4BB8-9EA4-75ECDA8A365B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71488" y="1227221"/>
            <a:ext cx="7830301" cy="5089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>
                <a:latin typeface="+mn-lt"/>
                <a:cs typeface="+mn-cs"/>
              </a:rPr>
              <a:t>As mentioned, these “random numbers” generated are the same from run to run, due to the same default </a:t>
            </a:r>
            <a:r>
              <a:rPr lang="en-GB" sz="2400" kern="0" dirty="0">
                <a:solidFill>
                  <a:srgbClr val="C00000"/>
                </a:solidFill>
                <a:latin typeface="+mn-lt"/>
                <a:cs typeface="+mn-cs"/>
              </a:rPr>
              <a:t>seed</a:t>
            </a:r>
            <a:r>
              <a:rPr lang="en-GB" sz="2400" kern="0" dirty="0">
                <a:latin typeface="+mn-lt"/>
                <a:cs typeface="+mn-cs"/>
              </a:rPr>
              <a:t> being used.</a:t>
            </a:r>
            <a:endParaRPr lang="en-GB" kern="0" dirty="0">
              <a:latin typeface="+mn-lt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>
                <a:latin typeface="+mn-lt"/>
                <a:cs typeface="+mn-cs"/>
              </a:rPr>
              <a:t>To get a different set of random numbers each time the program is run, the trick is to change the seed, by calling the </a:t>
            </a:r>
            <a:r>
              <a:rPr lang="en-GB" sz="2400" kern="0" dirty="0" err="1">
                <a:solidFill>
                  <a:srgbClr val="0000FF"/>
                </a:solidFill>
                <a:latin typeface="+mn-lt"/>
                <a:cs typeface="+mn-cs"/>
              </a:rPr>
              <a:t>srand</a:t>
            </a:r>
            <a:r>
              <a:rPr lang="en-GB" sz="2400" kern="0" dirty="0">
                <a:solidFill>
                  <a:srgbClr val="0000FF"/>
                </a:solidFill>
                <a:latin typeface="+mn-lt"/>
                <a:cs typeface="+mn-cs"/>
              </a:rPr>
              <a:t>() </a:t>
            </a:r>
            <a:r>
              <a:rPr lang="en-GB" sz="2400" kern="0" dirty="0">
                <a:latin typeface="+mn-lt"/>
                <a:cs typeface="+mn-cs"/>
              </a:rPr>
              <a:t>function.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>
                <a:latin typeface="+mn-lt"/>
                <a:cs typeface="+mn-cs"/>
              </a:rPr>
              <a:t>A particular seed (which is an integer) indicates which pre-determined sequence of pseudo-numbers to use, and a subsequent call to </a:t>
            </a:r>
            <a:r>
              <a:rPr lang="en-GB" sz="2400" kern="0" dirty="0">
                <a:solidFill>
                  <a:srgbClr val="0000FF"/>
                </a:solidFill>
                <a:latin typeface="+mn-lt"/>
                <a:cs typeface="+mn-cs"/>
              </a:rPr>
              <a:t>rand() </a:t>
            </a:r>
            <a:r>
              <a:rPr lang="en-GB" sz="2400" kern="0" dirty="0">
                <a:latin typeface="+mn-lt"/>
                <a:cs typeface="+mn-cs"/>
              </a:rPr>
              <a:t>will pick up the next number from this sequence.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>
                <a:latin typeface="+mn-lt"/>
                <a:cs typeface="+mn-cs"/>
              </a:rPr>
              <a:t>Hence, you need only call </a:t>
            </a:r>
            <a:r>
              <a:rPr lang="en-GB" sz="2400" kern="0" dirty="0" err="1">
                <a:solidFill>
                  <a:srgbClr val="0000FF"/>
                </a:solidFill>
                <a:latin typeface="+mn-lt"/>
                <a:cs typeface="+mn-cs"/>
              </a:rPr>
              <a:t>srand</a:t>
            </a:r>
            <a:r>
              <a:rPr lang="en-GB" sz="2400" kern="0" dirty="0">
                <a:solidFill>
                  <a:srgbClr val="0000FF"/>
                </a:solidFill>
                <a:latin typeface="+mn-lt"/>
                <a:cs typeface="+mn-cs"/>
              </a:rPr>
              <a:t>() </a:t>
            </a:r>
            <a:r>
              <a:rPr lang="en-GB" sz="2400" kern="0" dirty="0">
                <a:latin typeface="+mn-lt"/>
                <a:cs typeface="+mn-cs"/>
              </a:rPr>
              <a:t>function </a:t>
            </a:r>
            <a:r>
              <a:rPr lang="en-GB" sz="2400" kern="0" dirty="0">
                <a:solidFill>
                  <a:srgbClr val="C00000"/>
                </a:solidFill>
                <a:latin typeface="+mn-lt"/>
                <a:cs typeface="+mn-cs"/>
              </a:rPr>
              <a:t>once</a:t>
            </a:r>
            <a:r>
              <a:rPr lang="en-GB" sz="2400" kern="0" dirty="0">
                <a:latin typeface="+mn-lt"/>
                <a:cs typeface="+mn-cs"/>
              </a:rPr>
              <a:t>, before you call the </a:t>
            </a:r>
            <a:r>
              <a:rPr lang="en-GB" sz="2400" kern="0" dirty="0">
                <a:solidFill>
                  <a:srgbClr val="0000FF"/>
                </a:solidFill>
                <a:latin typeface="+mn-lt"/>
                <a:cs typeface="+mn-cs"/>
              </a:rPr>
              <a:t>rand() </a:t>
            </a:r>
            <a:r>
              <a:rPr lang="en-GB" sz="2400" kern="0" dirty="0">
                <a:latin typeface="+mn-lt"/>
                <a:cs typeface="+mn-cs"/>
              </a:rPr>
              <a:t>function.</a:t>
            </a:r>
          </a:p>
        </p:txBody>
      </p:sp>
    </p:spTree>
    <p:extLst>
      <p:ext uri="{BB962C8B-B14F-4D97-AF65-F5344CB8AC3E}">
        <p14:creationId xmlns:p14="http://schemas.microsoft.com/office/powerpoint/2010/main" val="248875336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3. </a:t>
            </a:r>
            <a:r>
              <a:rPr lang="en-GB" sz="3600" dirty="0" err="1">
                <a:solidFill>
                  <a:srgbClr val="0000FF"/>
                </a:solidFill>
              </a:rPr>
              <a:t>srand</a:t>
            </a:r>
            <a:r>
              <a:rPr lang="en-GB" sz="3600" dirty="0">
                <a:solidFill>
                  <a:srgbClr val="0000FF"/>
                </a:solidFill>
              </a:rPr>
              <a:t>()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Unit11 - </a:t>
            </a:r>
            <a:fld id="{F7EC234A-9094-4BB8-9EA4-75ECDA8A365B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71488" y="1227221"/>
            <a:ext cx="7830301" cy="613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>
                <a:latin typeface="+mn-lt"/>
                <a:cs typeface="+mn-cs"/>
              </a:rPr>
              <a:t>Test out the program </a:t>
            </a:r>
            <a:r>
              <a:rPr lang="en-GB" sz="2400" kern="0" dirty="0">
                <a:solidFill>
                  <a:srgbClr val="0000FF"/>
                </a:solidFill>
                <a:latin typeface="+mn-lt"/>
                <a:cs typeface="+mn-cs"/>
              </a:rPr>
              <a:t>Unit11_Random3.c</a:t>
            </a:r>
          </a:p>
        </p:txBody>
      </p:sp>
      <p:grpSp>
        <p:nvGrpSpPr>
          <p:cNvPr id="8" name="[Group 17]"/>
          <p:cNvGrpSpPr/>
          <p:nvPr/>
        </p:nvGrpSpPr>
        <p:grpSpPr>
          <a:xfrm>
            <a:off x="385011" y="1840832"/>
            <a:ext cx="6160169" cy="4431983"/>
            <a:chOff x="385011" y="1912358"/>
            <a:chExt cx="6160169" cy="4431983"/>
          </a:xfrm>
        </p:grpSpPr>
        <p:sp>
          <p:nvSpPr>
            <p:cNvPr id="9" name="[TextBox 30]"/>
            <p:cNvSpPr txBox="1"/>
            <p:nvPr/>
          </p:nvSpPr>
          <p:spPr>
            <a:xfrm>
              <a:off x="385011" y="2097024"/>
              <a:ext cx="6160169" cy="42473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28600" algn="l"/>
                  <a:tab pos="457200" algn="l"/>
                  <a:tab pos="685800" algn="l"/>
                </a:tabLst>
              </a:pPr>
              <a:r>
                <a:rPr lang="en-US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>
                <a:tabLst>
                  <a:tab pos="228600" algn="l"/>
                  <a:tab pos="457200" algn="l"/>
                  <a:tab pos="685800" algn="l"/>
                </a:tabLst>
              </a:pPr>
              <a:r>
                <a:rPr lang="en-US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stdlib.h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endPara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main(</a:t>
              </a:r>
              <a:r>
                <a:rPr lang="en-US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seed,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"Enter seed: "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scanf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</a:t>
              </a:r>
              <a:r>
                <a:rPr lang="en-US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&amp;seed);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srand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(seed); </a:t>
              </a:r>
              <a:r>
                <a:rPr lang="en-US" sz="1600" b="1" dirty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feed </a:t>
              </a:r>
              <a:r>
                <a:rPr lang="en-US" sz="1600" b="1" dirty="0" err="1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srand</a:t>
              </a:r>
              <a:r>
                <a:rPr lang="en-US" sz="1600" b="1" dirty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with a new seed</a:t>
              </a:r>
              <a:endParaRPr lang="en-US" sz="1400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for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&lt;= 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++)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en-US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rand()%</a:t>
              </a:r>
              <a:r>
                <a:rPr lang="en-US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400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</a:t>
              </a:r>
              <a:r>
                <a:rPr lang="en-US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r>
                <a:rPr lang="en-US" dirty="0">
                  <a:latin typeface="Lucida Console" pitchFamily="49" charset="0"/>
                </a:rPr>
                <a:t>	</a:t>
              </a:r>
            </a:p>
          </p:txBody>
        </p:sp>
        <p:sp>
          <p:nvSpPr>
            <p:cNvPr id="10" name="[TextBox 19]"/>
            <p:cNvSpPr txBox="1"/>
            <p:nvPr/>
          </p:nvSpPr>
          <p:spPr>
            <a:xfrm>
              <a:off x="4135902" y="1912358"/>
              <a:ext cx="2176646" cy="36933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Unit11_Random3.c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[TextBox 15]"/>
          <p:cNvSpPr txBox="1"/>
          <p:nvPr/>
        </p:nvSpPr>
        <p:spPr>
          <a:xfrm>
            <a:off x="6671990" y="640503"/>
            <a:ext cx="2014810" cy="280076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seed: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248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408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466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413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323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297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274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444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493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308</a:t>
            </a:r>
          </a:p>
        </p:txBody>
      </p:sp>
      <p:sp>
        <p:nvSpPr>
          <p:cNvPr id="14" name="[TextBox 15]"/>
          <p:cNvSpPr txBox="1"/>
          <p:nvPr/>
        </p:nvSpPr>
        <p:spPr>
          <a:xfrm>
            <a:off x="6671990" y="3571276"/>
            <a:ext cx="2014810" cy="280076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seed: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351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199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284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249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242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449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402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425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351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445</a:t>
            </a:r>
          </a:p>
        </p:txBody>
      </p:sp>
    </p:spTree>
    <p:extLst>
      <p:ext uri="{BB962C8B-B14F-4D97-AF65-F5344CB8AC3E}">
        <p14:creationId xmlns:p14="http://schemas.microsoft.com/office/powerpoint/2010/main" val="1222823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4. “Randomising” the Seed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Unit11 - </a:t>
            </a:r>
            <a:fld id="{F7EC234A-9094-4BB8-9EA4-75ECDA8A365B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471488" y="1289049"/>
            <a:ext cx="7948612" cy="4827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the preceding example, the user</a:t>
            </a:r>
            <a:r>
              <a:rPr kumimoji="0" lang="en-GB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asked to enter a value for the seed.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baseline="0" dirty="0">
                <a:latin typeface="+mn-lt"/>
                <a:cs typeface="+mn-cs"/>
              </a:rPr>
              <a:t>However</a:t>
            </a:r>
            <a:r>
              <a:rPr lang="en-GB" sz="2400" kern="0" dirty="0">
                <a:latin typeface="+mn-lt"/>
                <a:cs typeface="+mn-cs"/>
              </a:rPr>
              <a:t>, in many applications such as games or simulations, we want to “automate” this step since we do not want user’s invention.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>
                <a:latin typeface="+mn-lt"/>
                <a:cs typeface="+mn-cs"/>
              </a:rPr>
              <a:t>How do we ensure that </a:t>
            </a:r>
            <a:r>
              <a:rPr lang="en-GB" sz="2400" kern="0" dirty="0" err="1">
                <a:latin typeface="+mn-lt"/>
                <a:cs typeface="+mn-cs"/>
              </a:rPr>
              <a:t>everytime</a:t>
            </a:r>
            <a:r>
              <a:rPr lang="en-GB" sz="2400" kern="0" dirty="0">
                <a:latin typeface="+mn-lt"/>
                <a:cs typeface="+mn-cs"/>
              </a:rPr>
              <a:t> the program is run, a different seed is used?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>
                <a:latin typeface="+mn-lt"/>
                <a:cs typeface="+mn-cs"/>
              </a:rPr>
              <a:t>One simple solution is to use the </a:t>
            </a:r>
            <a:r>
              <a:rPr lang="en-GB" sz="2400" kern="0" dirty="0">
                <a:solidFill>
                  <a:srgbClr val="0000FF"/>
                </a:solidFill>
                <a:latin typeface="+mn-lt"/>
                <a:cs typeface="+mn-cs"/>
              </a:rPr>
              <a:t>time(NULL)</a:t>
            </a:r>
            <a:r>
              <a:rPr lang="en-GB" sz="2400" kern="0" dirty="0">
                <a:latin typeface="+mn-lt"/>
                <a:cs typeface="+mn-cs"/>
              </a:rPr>
              <a:t> function, which returns an integer that is the number of seconds since 1</a:t>
            </a:r>
            <a:r>
              <a:rPr lang="en-GB" sz="2400" kern="0" baseline="30000" dirty="0">
                <a:latin typeface="+mn-lt"/>
                <a:cs typeface="+mn-cs"/>
              </a:rPr>
              <a:t>st</a:t>
            </a:r>
            <a:r>
              <a:rPr lang="en-GB" sz="2400" kern="0" dirty="0">
                <a:latin typeface="+mn-lt"/>
                <a:cs typeface="+mn-cs"/>
              </a:rPr>
              <a:t> of January 1970. This value can then be used as the seed for the </a:t>
            </a:r>
            <a:r>
              <a:rPr lang="en-GB" sz="2400" kern="0" dirty="0" err="1">
                <a:solidFill>
                  <a:srgbClr val="0000FF"/>
                </a:solidFill>
                <a:latin typeface="+mn-lt"/>
                <a:cs typeface="+mn-cs"/>
              </a:rPr>
              <a:t>srand</a:t>
            </a:r>
            <a:r>
              <a:rPr lang="en-GB" sz="2400" kern="0" dirty="0">
                <a:solidFill>
                  <a:srgbClr val="0000FF"/>
                </a:solidFill>
                <a:latin typeface="+mn-lt"/>
                <a:cs typeface="+mn-cs"/>
              </a:rPr>
              <a:t>() </a:t>
            </a:r>
            <a:r>
              <a:rPr lang="en-GB" sz="2400" kern="0" dirty="0">
                <a:latin typeface="+mn-lt"/>
                <a:cs typeface="+mn-cs"/>
              </a:rPr>
              <a:t>function.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762099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4. “Randomising” the Seed (2/2)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Unit11 - </a:t>
            </a:r>
            <a:fld id="{F7EC234A-9094-4BB8-9EA4-75ECDA8A365B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grpSp>
        <p:nvGrpSpPr>
          <p:cNvPr id="8" name="[Group 17]"/>
          <p:cNvGrpSpPr/>
          <p:nvPr/>
        </p:nvGrpSpPr>
        <p:grpSpPr>
          <a:xfrm>
            <a:off x="764840" y="1362531"/>
            <a:ext cx="5748502" cy="4154984"/>
            <a:chOff x="385012" y="1912358"/>
            <a:chExt cx="5748502" cy="4154984"/>
          </a:xfrm>
        </p:grpSpPr>
        <p:sp>
          <p:nvSpPr>
            <p:cNvPr id="9" name="[TextBox 30]"/>
            <p:cNvSpPr txBox="1"/>
            <p:nvPr/>
          </p:nvSpPr>
          <p:spPr>
            <a:xfrm>
              <a:off x="385012" y="2097024"/>
              <a:ext cx="5509352" cy="397031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28600" algn="l"/>
                  <a:tab pos="457200" algn="l"/>
                  <a:tab pos="685800" algn="l"/>
                </a:tabLst>
              </a:pPr>
              <a:r>
                <a:rPr lang="en-US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>
                <a:tabLst>
                  <a:tab pos="228600" algn="l"/>
                  <a:tab pos="457200" algn="l"/>
                  <a:tab pos="685800" algn="l"/>
                </a:tabLst>
              </a:pPr>
              <a:r>
                <a:rPr lang="en-US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stdlib.h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&lt;time.h&gt;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endPara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main(</a:t>
              </a:r>
              <a:r>
                <a:rPr lang="en-US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 i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srand(time(</a:t>
              </a:r>
              <a:r>
                <a:rPr lang="en-US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));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for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&lt;= 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++)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en-US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rand()%</a:t>
              </a:r>
              <a:r>
                <a:rPr lang="en-US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400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</a:t>
              </a:r>
              <a:r>
                <a:rPr lang="en-US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r>
                <a:rPr lang="en-US" dirty="0">
                  <a:latin typeface="Lucida Console" pitchFamily="49" charset="0"/>
                </a:rPr>
                <a:t>	</a:t>
              </a:r>
            </a:p>
          </p:txBody>
        </p:sp>
        <p:sp>
          <p:nvSpPr>
            <p:cNvPr id="10" name="[TextBox 19]"/>
            <p:cNvSpPr txBox="1"/>
            <p:nvPr/>
          </p:nvSpPr>
          <p:spPr>
            <a:xfrm>
              <a:off x="3994484" y="1912358"/>
              <a:ext cx="2139030" cy="36933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Unit11_Random4.c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518117" y="2123979"/>
            <a:ext cx="3995225" cy="1408377"/>
            <a:chOff x="2264898" y="2123979"/>
            <a:chExt cx="3995225" cy="1408377"/>
          </a:xfrm>
        </p:grpSpPr>
        <p:cxnSp>
          <p:nvCxnSpPr>
            <p:cNvPr id="16" name="Straight Arrow Connector 15"/>
            <p:cNvCxnSpPr/>
            <p:nvPr/>
          </p:nvCxnSpPr>
          <p:spPr>
            <a:xfrm flipH="1">
              <a:off x="2264898" y="2560320"/>
              <a:ext cx="1744395" cy="97203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3085666" y="2307102"/>
              <a:ext cx="796414" cy="14004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882078" y="2123979"/>
              <a:ext cx="2378045" cy="646331"/>
            </a:xfrm>
            <a:prstGeom prst="rect">
              <a:avLst/>
            </a:prstGeom>
            <a:solidFill>
              <a:srgbClr val="CDCDFF"/>
            </a:solidFill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C00000"/>
                  </a:solidFill>
                </a:rPr>
                <a:t>&lt;time.h</a:t>
              </a:r>
              <a:r>
                <a:rPr lang="en-US" dirty="0">
                  <a:solidFill>
                    <a:srgbClr val="C00000"/>
                  </a:solidFill>
                </a:rPr>
                <a:t>&gt; </a:t>
              </a:r>
              <a:r>
                <a:rPr lang="en-US" dirty="0"/>
                <a:t>needed to </a:t>
              </a:r>
              <a:r>
                <a:rPr lang="en-US"/>
                <a:t>use </a:t>
              </a:r>
              <a:r>
                <a:rPr lang="en-US">
                  <a:solidFill>
                    <a:srgbClr val="C00000"/>
                  </a:solidFill>
                </a:rPr>
                <a:t>time() </a:t>
              </a:r>
              <a:r>
                <a:rPr lang="en-US" dirty="0"/>
                <a:t>function</a:t>
              </a:r>
            </a:p>
          </p:txBody>
        </p:sp>
      </p:grpSp>
      <p:sp>
        <p:nvSpPr>
          <p:cNvPr id="19" name="[TextBox 15]"/>
          <p:cNvSpPr txBox="1"/>
          <p:nvPr/>
        </p:nvSpPr>
        <p:spPr>
          <a:xfrm>
            <a:off x="7120204" y="1099850"/>
            <a:ext cx="896428" cy="255454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408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368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136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360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429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474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378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359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120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229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[TextBox 15]"/>
          <p:cNvSpPr txBox="1"/>
          <p:nvPr/>
        </p:nvSpPr>
        <p:spPr>
          <a:xfrm>
            <a:off x="7120204" y="3782292"/>
            <a:ext cx="896428" cy="255454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117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117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388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357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367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242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341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483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300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382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3684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5. The HiLo Game (1/3)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Unit11 - </a:t>
            </a:r>
            <a:fld id="{F7EC234A-9094-4BB8-9EA4-75ECDA8A365B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471488" y="1289051"/>
            <a:ext cx="8443912" cy="710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indent="-4032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/>
              <a:t>We will illustrate with the </a:t>
            </a:r>
            <a:r>
              <a:rPr lang="en-GB" sz="2000">
                <a:solidFill>
                  <a:srgbClr val="0000FF"/>
                </a:solidFill>
              </a:rPr>
              <a:t>HiLo game</a:t>
            </a:r>
            <a:r>
              <a:rPr lang="en-GB" sz="2000"/>
              <a:t>, where user is asked to guess a secret number between 1 and 100 inclusive, given up to 5 attempts.</a:t>
            </a:r>
            <a:endParaRPr lang="en-GB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928468" y="2124223"/>
            <a:ext cx="7540283" cy="424731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*** Welcome to the HiLo game! ***</a:t>
            </a:r>
          </a:p>
          <a:p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Guess a number between 1 and 100 inclusive.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Enter your guess [1]: 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Your guess is too low!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Enter your guess [2]: 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Your guess is too low!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Enter your guess [3]: 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Your guess is too high!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Enter your guess [4]: 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83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Your guess is too high!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Enter your guess [5]: 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76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Too bad. The number is 72. Better luck next time!</a:t>
            </a:r>
          </a:p>
          <a:p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Do you want to play again (y/n)? </a:t>
            </a:r>
          </a:p>
        </p:txBody>
      </p:sp>
    </p:spTree>
    <p:extLst>
      <p:ext uri="{BB962C8B-B14F-4D97-AF65-F5344CB8AC3E}">
        <p14:creationId xmlns:p14="http://schemas.microsoft.com/office/powerpoint/2010/main" val="34465043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5. The HiLo Game (2/3)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Unit11 - </a:t>
            </a:r>
            <a:fld id="{F7EC234A-9094-4BB8-9EA4-75ECDA8A365B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23703" y="1014718"/>
            <a:ext cx="7904136" cy="5732339"/>
            <a:chOff x="523703" y="1014718"/>
            <a:chExt cx="7904136" cy="5732339"/>
          </a:xfrm>
        </p:grpSpPr>
        <p:sp>
          <p:nvSpPr>
            <p:cNvPr id="3" name="TextBox 2"/>
            <p:cNvSpPr txBox="1"/>
            <p:nvPr/>
          </p:nvSpPr>
          <p:spPr>
            <a:xfrm>
              <a:off x="523703" y="1199384"/>
              <a:ext cx="7904136" cy="5547673"/>
            </a:xfrm>
            <a:prstGeom prst="rect">
              <a:avLst/>
            </a:prstGeom>
            <a:noFill/>
            <a:ln w="28575">
              <a:solidFill>
                <a:schemeClr val="tx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>
                  <a:solidFill>
                    <a:srgbClr val="99336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&lt;stdio.h&gt;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>
                  <a:solidFill>
                    <a:srgbClr val="99336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&lt;time.h&gt;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>
                  <a:solidFill>
                    <a:srgbClr val="99336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&lt;stdlib.h&gt;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endParaRPr lang="en-US" sz="11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play_a_game(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endParaRPr lang="en-US" sz="11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main(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secret;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char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response;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endParaRPr lang="en-US" sz="105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srand(time(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));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endParaRPr lang="en-US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printf(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"*** Welcome to the HiLo game! ***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\n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 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secret = rand()%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100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+ 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play_a_game(secret);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printf(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"Do you want to play again (y/n)? "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scanf(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%c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, &amp;response);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} 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(response == 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'y'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endParaRPr lang="en-US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printf(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\n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*** Thanks for playing. Bye! ***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\n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endParaRPr lang="en-US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9" name="[TextBox 19]"/>
            <p:cNvSpPr txBox="1"/>
            <p:nvPr/>
          </p:nvSpPr>
          <p:spPr>
            <a:xfrm>
              <a:off x="6591869" y="1014718"/>
              <a:ext cx="1662020" cy="36933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Unit11_HiLo.c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737249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5. The HiLo Game (3/3)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Unit11 - </a:t>
            </a:r>
            <a:fld id="{F7EC234A-9094-4BB8-9EA4-75ECDA8A365B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54842" y="856357"/>
            <a:ext cx="8338782" cy="6001643"/>
            <a:chOff x="354842" y="1014718"/>
            <a:chExt cx="8338782" cy="6001643"/>
          </a:xfrm>
        </p:grpSpPr>
        <p:sp>
          <p:nvSpPr>
            <p:cNvPr id="3" name="TextBox 2"/>
            <p:cNvSpPr txBox="1"/>
            <p:nvPr/>
          </p:nvSpPr>
          <p:spPr>
            <a:xfrm>
              <a:off x="354842" y="1199384"/>
              <a:ext cx="8338782" cy="5816977"/>
            </a:xfrm>
            <a:prstGeom prst="rect">
              <a:avLst/>
            </a:prstGeom>
            <a:noFill/>
            <a:ln w="28575">
              <a:solidFill>
                <a:schemeClr val="tx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solidFill>
                    <a:srgbClr val="99336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Play one HiLo game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play_a_game(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secret) {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guess, tries = 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printf(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\n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Guess a number between 1 and 100 inclusive.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\n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{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tries++;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printf(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"Enter your guess [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]: "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, tries);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scanf(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, &amp;guess);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endParaRPr lang="en-US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(guess &lt; secret)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	printf(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"Your guess is too low!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\n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 if 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(guess &gt; secret)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	printf(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"Your guess is too high!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} 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( (tries &lt; 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 &amp;&amp; (guess != secret) );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endParaRPr lang="en-US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 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(guess == secret) {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printf(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"Congratulations! You did it in 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step"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, tries);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(tries == 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 printf(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".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\n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    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       printf(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"s.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\n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}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printf(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"Too bad. The number is 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%d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Better luck next time!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\n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",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       secret);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9" name="[TextBox 19]"/>
            <p:cNvSpPr txBox="1"/>
            <p:nvPr/>
          </p:nvSpPr>
          <p:spPr>
            <a:xfrm>
              <a:off x="6823881" y="1014718"/>
              <a:ext cx="1641024" cy="36933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Unit11_HiLo.c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036317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Summary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Unit11 - </a:t>
            </a:r>
            <a:fld id="{F7EC234A-9094-4BB8-9EA4-75ECDA8A365B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273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In this unit, you have learned about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Generating pseudo-random numbers using </a:t>
            </a:r>
            <a:r>
              <a:rPr lang="en-US" sz="2400">
                <a:solidFill>
                  <a:srgbClr val="0000FF"/>
                </a:solidFill>
              </a:rPr>
              <a:t>rand()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Seeding a pseudo-random sequence using </a:t>
            </a:r>
            <a:r>
              <a:rPr lang="en-US" sz="2400">
                <a:solidFill>
                  <a:srgbClr val="0000FF"/>
                </a:solidFill>
              </a:rPr>
              <a:t>srand()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Providing a “random” seed by using </a:t>
            </a:r>
            <a:r>
              <a:rPr lang="en-US" sz="2400">
                <a:solidFill>
                  <a:srgbClr val="0000FF"/>
                </a:solidFill>
              </a:rPr>
              <a:t>time(NULL) </a:t>
            </a:r>
            <a:r>
              <a:rPr lang="en-US" sz="2400"/>
              <a:t>in the </a:t>
            </a:r>
            <a:r>
              <a:rPr lang="en-US" sz="2400">
                <a:solidFill>
                  <a:srgbClr val="0000FF"/>
                </a:solidFill>
              </a:rPr>
              <a:t>srand() </a:t>
            </a:r>
            <a:r>
              <a:rPr lang="en-US" sz="2400"/>
              <a:t>function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948981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" name="[Date Placeholder 3]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Unit11 - </a:t>
            </a:r>
            <a:fld id="{F7EC234A-9094-4BB8-9EA4-75ECDA8A365B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65222"/>
            <a:ext cx="9144000" cy="1249931"/>
          </a:xfrm>
        </p:spPr>
        <p:txBody>
          <a:bodyPr>
            <a:noAutofit/>
          </a:bodyPr>
          <a:lstStyle/>
          <a:p>
            <a:pPr algn="ctr"/>
            <a:r>
              <a:rPr lang="en-US" sz="40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Programming Methodology</a:t>
            </a:r>
            <a:br>
              <a:rPr lang="en-US" sz="32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32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(phương pháp LẬP </a:t>
            </a:r>
            <a:r>
              <a:rPr lang="en-US" sz="3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TRÌNH) </a:t>
            </a:r>
          </a:p>
        </p:txBody>
      </p:sp>
      <p:sp>
        <p:nvSpPr>
          <p:cNvPr id="9" name="[TextBox 7]"/>
          <p:cNvSpPr txBox="1"/>
          <p:nvPr/>
        </p:nvSpPr>
        <p:spPr>
          <a:xfrm>
            <a:off x="1" y="3781012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rgbClr val="C00000"/>
                </a:solidFill>
                <a:latin typeface="Calibri" panose="020F0502020204030204" pitchFamily="34" charset="0"/>
              </a:rPr>
              <a:t>UNIT 11: Random Numbers</a:t>
            </a:r>
            <a:endParaRPr lang="en-US" sz="44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27" y="670904"/>
            <a:ext cx="1747742" cy="96512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27075966"/>
      </p:ext>
    </p:extLst>
  </p:cSld>
  <p:clrMapOvr>
    <a:masterClrMapping/>
  </p:clrMapOvr>
  <p:transition>
    <p:diamond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contents of these slides have origin from School of Computing, National University of Singapore.</a:t>
            </a:r>
          </a:p>
          <a:p>
            <a:pPr algn="just"/>
            <a:r>
              <a:rPr lang="en-US" dirty="0"/>
              <a:t>We greatly appreciate support from Mr. Aaron Tan </a:t>
            </a:r>
            <a:r>
              <a:rPr lang="en-US"/>
              <a:t>Tuck Choy for </a:t>
            </a:r>
            <a:r>
              <a:rPr lang="en-US" dirty="0"/>
              <a:t>kindly sharing these materials.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8153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modify or deliver these contents to anywhere or anyone for any purpose.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19189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of modifications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Currently, there are no modification </a:t>
            </a:r>
            <a:r>
              <a:rPr lang="en-US"/>
              <a:t>on these contents</a:t>
            </a:r>
            <a:r>
              <a:rPr lang="en-US" dirty="0"/>
              <a:t>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62173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11: Random Numbers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73100" y="1424354"/>
            <a:ext cx="7620000" cy="2180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2800" dirty="0">
                <a:solidFill>
                  <a:srgbClr val="C00000"/>
                </a:solidFill>
              </a:rPr>
              <a:t>Objective:</a:t>
            </a:r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dirty="0"/>
              <a:t>Learn the use of random numbers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80410371299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Unit 11: Random Numbers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Unit11 - </a:t>
            </a:r>
            <a:fld id="{F7EC234A-9094-4BB8-9EA4-75ECDA8A365B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723331" y="1282890"/>
            <a:ext cx="8115869" cy="5205832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Introduction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rand()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 err="1"/>
              <a:t>srand</a:t>
            </a:r>
            <a:r>
              <a:rPr lang="en-GB" sz="2800" dirty="0"/>
              <a:t>() 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“Randomising” the Seed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The </a:t>
            </a:r>
            <a:r>
              <a:rPr lang="en-GB" sz="2800" dirty="0" err="1"/>
              <a:t>HiLo</a:t>
            </a:r>
            <a:r>
              <a:rPr lang="en-GB" sz="2800" dirty="0"/>
              <a:t> Game</a:t>
            </a:r>
          </a:p>
        </p:txBody>
      </p:sp>
    </p:spTree>
    <p:extLst>
      <p:ext uri="{BB962C8B-B14F-4D97-AF65-F5344CB8AC3E}">
        <p14:creationId xmlns:p14="http://schemas.microsoft.com/office/powerpoint/2010/main" val="215165727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1. Introduction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Unit11 - </a:t>
            </a:r>
            <a:fld id="{F7EC234A-9094-4BB8-9EA4-75ECDA8A365B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71488" y="1289050"/>
            <a:ext cx="8215312" cy="3912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>
                <a:latin typeface="+mn-lt"/>
                <a:cs typeface="+mn-cs"/>
              </a:rPr>
              <a:t>In simulation and games, we need </a:t>
            </a:r>
            <a:r>
              <a:rPr lang="en-GB" sz="2400" kern="0" dirty="0">
                <a:solidFill>
                  <a:srgbClr val="C00000"/>
                </a:solidFill>
                <a:latin typeface="+mn-lt"/>
                <a:cs typeface="+mn-cs"/>
              </a:rPr>
              <a:t>random number generation</a:t>
            </a:r>
            <a:r>
              <a:rPr lang="en-GB" sz="2400" kern="0" dirty="0">
                <a:latin typeface="+mn-lt"/>
                <a:cs typeface="+mn-cs"/>
              </a:rPr>
              <a:t>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Computer cannot generate true random numbers. At most, they could generate 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pseudo-random</a:t>
            </a:r>
            <a:r>
              <a:rPr kumimoji="0" lang="en-GB" sz="2400" b="0" i="0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numbers</a:t>
            </a:r>
            <a:r>
              <a:rPr kumimoji="0" lang="en-GB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close enough to being random and good enough for most practical purposes.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baseline="0" dirty="0">
                <a:latin typeface="+mn-lt"/>
                <a:cs typeface="+mn-cs"/>
              </a:rPr>
              <a:t>We will learn</a:t>
            </a:r>
            <a:r>
              <a:rPr lang="en-GB" sz="2400" kern="0" dirty="0">
                <a:latin typeface="+mn-lt"/>
                <a:cs typeface="+mn-cs"/>
              </a:rPr>
              <a:t> two functions here:</a:t>
            </a:r>
          </a:p>
          <a:p>
            <a:pPr marL="914400" lvl="1" indent="-4572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400" kern="0" noProof="0" dirty="0">
                <a:solidFill>
                  <a:srgbClr val="0000FF"/>
                </a:solidFill>
                <a:latin typeface="+mn-lt"/>
                <a:cs typeface="+mn-cs"/>
              </a:rPr>
              <a:t>rand()</a:t>
            </a:r>
          </a:p>
          <a:p>
            <a:pPr marL="914400" lvl="1" indent="-4572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kumimoji="0" lang="en-GB" sz="2400" b="0" i="0" u="none" strike="noStrike" kern="0" cap="none" spc="0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srand</a:t>
            </a:r>
            <a:r>
              <a:rPr kumimoji="0" lang="en-GB" sz="2400" b="0" i="0" u="none" strike="noStrike" kern="0" cap="none" spc="0" normalizeH="0" baseline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654483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[Group 17]"/>
          <p:cNvGrpSpPr/>
          <p:nvPr/>
        </p:nvGrpSpPr>
        <p:grpSpPr>
          <a:xfrm>
            <a:off x="878775" y="2097024"/>
            <a:ext cx="4687815" cy="3336101"/>
            <a:chOff x="878775" y="2097024"/>
            <a:chExt cx="4687815" cy="3336101"/>
          </a:xfrm>
        </p:grpSpPr>
        <p:sp>
          <p:nvSpPr>
            <p:cNvPr id="8" name="[TextBox 30]"/>
            <p:cNvSpPr txBox="1"/>
            <p:nvPr/>
          </p:nvSpPr>
          <p:spPr>
            <a:xfrm>
              <a:off x="878775" y="2097024"/>
              <a:ext cx="4528968" cy="31393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28600" algn="l"/>
                  <a:tab pos="457200" algn="l"/>
                  <a:tab pos="685800" algn="l"/>
                </a:tabLst>
              </a:pPr>
              <a:r>
                <a:rPr lang="en-US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>
                <a:tabLst>
                  <a:tab pos="228600" algn="l"/>
                  <a:tab pos="457200" algn="l"/>
                  <a:tab pos="685800" algn="l"/>
                </a:tabLst>
              </a:pPr>
              <a:r>
                <a:rPr lang="en-US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US" b="1" u="sng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b="1" u="sng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stdlib.h</a:t>
              </a:r>
              <a:r>
                <a:rPr lang="en-US" b="1" u="sng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endPara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main(</a:t>
              </a:r>
              <a:r>
                <a:rPr lang="en-US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for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&lt;= 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++)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en-US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rand());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r>
                <a:rPr lang="en-US" dirty="0">
                  <a:latin typeface="Lucida Console" pitchFamily="49" charset="0"/>
                </a:rPr>
                <a:t>	</a:t>
              </a:r>
            </a:p>
          </p:txBody>
        </p:sp>
        <p:sp>
          <p:nvSpPr>
            <p:cNvPr id="20" name="[TextBox 19]"/>
            <p:cNvSpPr txBox="1"/>
            <p:nvPr/>
          </p:nvSpPr>
          <p:spPr>
            <a:xfrm>
              <a:off x="3376246" y="5063793"/>
              <a:ext cx="2190344" cy="36933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Unit11_Random1.c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2. rand()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Unit11 - </a:t>
            </a:r>
            <a:fld id="{F7EC234A-9094-4BB8-9EA4-75ECDA8A365B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71488" y="1289050"/>
            <a:ext cx="8215312" cy="569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>
                <a:latin typeface="+mn-lt"/>
                <a:cs typeface="+mn-cs"/>
              </a:rPr>
              <a:t>Run the following program </a:t>
            </a:r>
            <a:r>
              <a:rPr lang="en-GB" sz="2400" kern="0" dirty="0">
                <a:solidFill>
                  <a:srgbClr val="0000FF"/>
                </a:solidFill>
                <a:latin typeface="+mn-lt"/>
                <a:cs typeface="+mn-cs"/>
              </a:rPr>
              <a:t>Unit11_Random1.c</a:t>
            </a:r>
          </a:p>
        </p:txBody>
      </p:sp>
      <p:grpSp>
        <p:nvGrpSpPr>
          <p:cNvPr id="15" name="[Group 14]"/>
          <p:cNvGrpSpPr/>
          <p:nvPr/>
        </p:nvGrpSpPr>
        <p:grpSpPr>
          <a:xfrm>
            <a:off x="3637936" y="1946787"/>
            <a:ext cx="3283974" cy="2301614"/>
            <a:chOff x="3637936" y="1946787"/>
            <a:chExt cx="3283974" cy="2301614"/>
          </a:xfrm>
        </p:grpSpPr>
        <p:cxnSp>
          <p:nvCxnSpPr>
            <p:cNvPr id="4" name="Straight Arrow Connector 3"/>
            <p:cNvCxnSpPr/>
            <p:nvPr/>
          </p:nvCxnSpPr>
          <p:spPr>
            <a:xfrm flipH="1">
              <a:off x="3637936" y="2448232"/>
              <a:ext cx="796413" cy="4916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4727653" y="2301172"/>
              <a:ext cx="557586" cy="1947229"/>
            </a:xfrm>
            <a:custGeom>
              <a:avLst/>
              <a:gdLst>
                <a:gd name="connsiteX0" fmla="*/ 271305 w 557586"/>
                <a:gd name="connsiteY0" fmla="*/ 108381 h 1947229"/>
                <a:gd name="connsiteX1" fmla="*/ 271305 w 557586"/>
                <a:gd name="connsiteY1" fmla="*/ 158622 h 1947229"/>
                <a:gd name="connsiteX2" fmla="*/ 552659 w 557586"/>
                <a:gd name="connsiteY2" fmla="*/ 1625682 h 1947229"/>
                <a:gd name="connsiteX3" fmla="*/ 0 w 557586"/>
                <a:gd name="connsiteY3" fmla="*/ 1947229 h 194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586" h="1947229">
                  <a:moveTo>
                    <a:pt x="271305" y="108381"/>
                  </a:moveTo>
                  <a:cubicBezTo>
                    <a:pt x="247859" y="7059"/>
                    <a:pt x="224413" y="-94262"/>
                    <a:pt x="271305" y="158622"/>
                  </a:cubicBezTo>
                  <a:cubicBezTo>
                    <a:pt x="318197" y="411506"/>
                    <a:pt x="597877" y="1327581"/>
                    <a:pt x="552659" y="1625682"/>
                  </a:cubicBezTo>
                  <a:cubicBezTo>
                    <a:pt x="507442" y="1923783"/>
                    <a:pt x="253721" y="1935506"/>
                    <a:pt x="0" y="1947229"/>
                  </a:cubicBezTo>
                </a:path>
              </a:pathLst>
            </a:custGeom>
            <a:noFill/>
            <a:ln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434348" y="1946787"/>
              <a:ext cx="2487562" cy="646331"/>
            </a:xfrm>
            <a:prstGeom prst="rect">
              <a:avLst/>
            </a:prstGeom>
            <a:solidFill>
              <a:srgbClr val="CDCDFF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&lt;</a:t>
              </a:r>
              <a:r>
                <a:rPr lang="en-US" dirty="0" err="1">
                  <a:solidFill>
                    <a:srgbClr val="C00000"/>
                  </a:solidFill>
                </a:rPr>
                <a:t>stdlib.h</a:t>
              </a:r>
              <a:r>
                <a:rPr lang="en-US" dirty="0">
                  <a:solidFill>
                    <a:srgbClr val="C00000"/>
                  </a:solidFill>
                </a:rPr>
                <a:t>&gt; </a:t>
              </a:r>
              <a:r>
                <a:rPr lang="en-US" dirty="0"/>
                <a:t>needed to use </a:t>
              </a:r>
              <a:r>
                <a:rPr lang="en-US" dirty="0">
                  <a:solidFill>
                    <a:srgbClr val="C00000"/>
                  </a:solidFill>
                </a:rPr>
                <a:t>rand() </a:t>
              </a:r>
              <a:r>
                <a:rPr lang="en-US" dirty="0"/>
                <a:t>function</a:t>
              </a:r>
            </a:p>
          </p:txBody>
        </p:sp>
      </p:grpSp>
      <p:sp>
        <p:nvSpPr>
          <p:cNvPr id="16" name="[TextBox 15]"/>
          <p:cNvSpPr txBox="1"/>
          <p:nvPr/>
        </p:nvSpPr>
        <p:spPr>
          <a:xfrm>
            <a:off x="5793685" y="2990505"/>
            <a:ext cx="1177062" cy="286232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16838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5758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10113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17515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31051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5627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23010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7419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16212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4086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81311" y="2999588"/>
            <a:ext cx="14972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same set of numbers </a:t>
            </a:r>
            <a:r>
              <a:rPr lang="en-US" dirty="0"/>
              <a:t>are generated every time the program is run!</a:t>
            </a:r>
          </a:p>
        </p:txBody>
      </p:sp>
    </p:spTree>
    <p:extLst>
      <p:ext uri="{BB962C8B-B14F-4D97-AF65-F5344CB8AC3E}">
        <p14:creationId xmlns:p14="http://schemas.microsoft.com/office/powerpoint/2010/main" val="12583352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21136</TotalTime>
  <Words>1209</Words>
  <Application>Microsoft Macintosh PowerPoint</Application>
  <PresentationFormat>On-screen Show (4:3)</PresentationFormat>
  <Paragraphs>292</Paragraphs>
  <Slides>19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Lucida Console</vt:lpstr>
      <vt:lpstr>Times New Roman</vt:lpstr>
      <vt:lpstr>Wingdings</vt:lpstr>
      <vt:lpstr>Clarity</vt:lpstr>
      <vt:lpstr>http://www.comp.nus.edu.sg/~cs1010/</vt:lpstr>
      <vt:lpstr>Programming Methodology (phương pháp LẬP TRÌNH) </vt:lpstr>
      <vt:lpstr>Acknowledgement</vt:lpstr>
      <vt:lpstr>Policies for students</vt:lpstr>
      <vt:lpstr>Recording of modifications</vt:lpstr>
      <vt:lpstr>Unit 11: Random Numbers</vt:lpstr>
      <vt:lpstr>Unit 11: Random Numbers</vt:lpstr>
      <vt:lpstr>1. Introduction</vt:lpstr>
      <vt:lpstr>2. rand() (1/2)</vt:lpstr>
      <vt:lpstr>2. rand() (2/2)</vt:lpstr>
      <vt:lpstr>3. srand() (1/2)</vt:lpstr>
      <vt:lpstr>3. srand() (2/2)</vt:lpstr>
      <vt:lpstr>4. “Randomising” the Seed (1/2)</vt:lpstr>
      <vt:lpstr>4. “Randomising” the Seed (2/2)</vt:lpstr>
      <vt:lpstr>5. The HiLo Game (1/3)</vt:lpstr>
      <vt:lpstr>5. The HiLo Game (2/3)</vt:lpstr>
      <vt:lpstr>5. The HiLo Game (3/3)</vt:lpstr>
      <vt:lpstr>Summary</vt:lpstr>
      <vt:lpstr>End of File</vt:lpstr>
    </vt:vector>
  </TitlesOfParts>
  <Company>SoC, NUS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Microsoft Office User</cp:lastModifiedBy>
  <cp:revision>1765</cp:revision>
  <cp:lastPrinted>2014-07-01T03:51:49Z</cp:lastPrinted>
  <dcterms:created xsi:type="dcterms:W3CDTF">1998-09-05T15:03:32Z</dcterms:created>
  <dcterms:modified xsi:type="dcterms:W3CDTF">2020-11-17T12:54:46Z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