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607" r:id="rId3"/>
    <p:sldId id="608" r:id="rId4"/>
    <p:sldId id="609" r:id="rId5"/>
    <p:sldId id="610" r:id="rId6"/>
    <p:sldId id="468" r:id="rId7"/>
    <p:sldId id="509" r:id="rId8"/>
    <p:sldId id="54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591" r:id="rId18"/>
    <p:sldId id="506" r:id="rId19"/>
    <p:sldId id="606" r:id="rId20"/>
    <p:sldId id="308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F9FFF"/>
    <a:srgbClr val="CCFF99"/>
    <a:srgbClr val="CDCDFF"/>
    <a:srgbClr val="99FF99"/>
    <a:srgbClr val="FFFF99"/>
    <a:srgbClr val="006600"/>
    <a:srgbClr val="E5E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77710" autoAdjust="0"/>
  </p:normalViewPr>
  <p:slideViewPr>
    <p:cSldViewPr snapToGrid="0">
      <p:cViewPr varScale="1">
        <p:scale>
          <a:sx n="94" d="100"/>
          <a:sy n="94" d="100"/>
        </p:scale>
        <p:origin x="2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10/31/20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0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23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9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3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7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6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582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0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24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%d, %s, %p</a:t>
            </a:r>
          </a:p>
        </p:txBody>
      </p:sp>
    </p:spTree>
    <p:extLst>
      <p:ext uri="{BB962C8B-B14F-4D97-AF65-F5344CB8AC3E}">
        <p14:creationId xmlns:p14="http://schemas.microsoft.com/office/powerpoint/2010/main" val="287010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0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4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2. Pointer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970689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 variable that contains the address of another variable is called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 variable</a:t>
            </a:r>
            <a:r>
              <a:rPr lang="en-US" dirty="0">
                <a:latin typeface="Arial" pitchFamily="34" charset="0"/>
                <a:cs typeface="Arial" pitchFamily="34" charset="0"/>
              </a:rPr>
              <a:t>, or simply, a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 a pointer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shown as a blue box below. It contains the address of variable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199" y="4147409"/>
            <a:ext cx="8334704" cy="129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is said to be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pointing to </a:t>
            </a:r>
            <a:r>
              <a:rPr lang="en-US" dirty="0">
                <a:latin typeface="Arial" pitchFamily="34" charset="0"/>
                <a:cs typeface="Arial" pitchFamily="34" charset="0"/>
              </a:rPr>
              <a:t>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If the address of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is immaterial, we simply draw an arrow from the blue box to the variable it points to.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37693" y="2838176"/>
            <a:ext cx="6580787" cy="1215718"/>
            <a:chOff x="2037693" y="2864158"/>
            <a:chExt cx="6580787" cy="1215718"/>
          </a:xfrm>
        </p:grpSpPr>
        <p:grpSp>
          <p:nvGrpSpPr>
            <p:cNvPr id="10" name="[Group 25]"/>
            <p:cNvGrpSpPr/>
            <p:nvPr/>
          </p:nvGrpSpPr>
          <p:grpSpPr>
            <a:xfrm>
              <a:off x="4271141" y="2864158"/>
              <a:ext cx="1305909" cy="1045044"/>
              <a:chOff x="6910551" y="3725423"/>
              <a:chExt cx="1305909" cy="104504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16" name="[Group 25]"/>
            <p:cNvGrpSpPr/>
            <p:nvPr/>
          </p:nvGrpSpPr>
          <p:grpSpPr>
            <a:xfrm>
              <a:off x="2037693" y="2864158"/>
              <a:ext cx="1305909" cy="1045044"/>
              <a:chOff x="6910551" y="3725423"/>
              <a:chExt cx="1305909" cy="104504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83819" y="4255102"/>
                <a:ext cx="10326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ffbff7dc</a:t>
                </a:r>
              </a:p>
            </p:txBody>
          </p:sp>
        </p:grpSp>
        <p:sp>
          <p:nvSpPr>
            <p:cNvPr id="20" name="[TextBox 28]"/>
            <p:cNvSpPr txBox="1"/>
            <p:nvPr/>
          </p:nvSpPr>
          <p:spPr>
            <a:xfrm>
              <a:off x="5959363" y="3064213"/>
              <a:ext cx="26591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Assuming that variable </a:t>
              </a:r>
              <a:r>
                <a:rPr lang="en-US" sz="2000" dirty="0">
                  <a:solidFill>
                    <a:srgbClr val="C00000"/>
                  </a:solidFill>
                </a:rPr>
                <a:t>a</a:t>
              </a:r>
              <a:r>
                <a:rPr lang="en-US" sz="2000" i="1" dirty="0"/>
                <a:t> is located at address </a:t>
              </a:r>
              <a:r>
                <a:rPr lang="en-US" sz="2000" dirty="0"/>
                <a:t>ffbff7dc.</a:t>
              </a:r>
            </a:p>
          </p:txBody>
        </p:sp>
      </p:grpSp>
      <p:grpSp>
        <p:nvGrpSpPr>
          <p:cNvPr id="6" name="[Group 5]"/>
          <p:cNvGrpSpPr/>
          <p:nvPr/>
        </p:nvGrpSpPr>
        <p:grpSpPr>
          <a:xfrm>
            <a:off x="2037693" y="5398483"/>
            <a:ext cx="3539357" cy="1045044"/>
            <a:chOff x="2037693" y="5517932"/>
            <a:chExt cx="3539357" cy="1045044"/>
          </a:xfrm>
        </p:grpSpPr>
        <p:grpSp>
          <p:nvGrpSpPr>
            <p:cNvPr id="21" name="[Group 25]"/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25" name="[Group 25]"/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3" name="Straight Arrow Connector 2"/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3. Declaring a Pointer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2349063"/>
            <a:ext cx="8008883" cy="138736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pointer_name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name (identifier) of the pointer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 the data type of the variable this pointer may point 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5772" y="1528069"/>
            <a:ext cx="3988676" cy="461665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ucida Console" panose="020B0609040504020204" pitchFamily="49" charset="0"/>
              </a:rPr>
              <a:t>type *pointer_name;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95448" y="5186855"/>
            <a:ext cx="322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dirty="0">
                <a:latin typeface="Lucida Console" panose="020B0609040504020204" pitchFamily="49" charset="0"/>
              </a:rPr>
              <a:t> *a_ptr;</a:t>
            </a: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425669" y="3752193"/>
            <a:ext cx="8008883" cy="143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Example: The following statement declares a pointer variable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which may point to any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variable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Good practice to name a pointer with suffix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_ptr </a:t>
            </a:r>
            <a:r>
              <a:rPr lang="en-US" dirty="0">
                <a:latin typeface="Arial" pitchFamily="34" charset="0"/>
                <a:cs typeface="Arial" pitchFamily="34" charset="0"/>
              </a:rPr>
              <a:t>or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_p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2870" y="127700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4102932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4. Assigning Value to a Pointer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191919"/>
            <a:ext cx="8008883" cy="1529255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Since a pointer contains an address, only addresses may be assigned to a pointer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Example: Assigning address of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_ptr</a:t>
            </a:r>
          </a:p>
        </p:txBody>
      </p:sp>
      <p:sp>
        <p:nvSpPr>
          <p:cNvPr id="8" name="[TextBox 1]"/>
          <p:cNvSpPr txBox="1"/>
          <p:nvPr/>
        </p:nvSpPr>
        <p:spPr>
          <a:xfrm>
            <a:off x="914399" y="2573024"/>
            <a:ext cx="7930055" cy="1354217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*a_ptr;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declaring an int pointer</a:t>
            </a:r>
          </a:p>
          <a:p>
            <a:endParaRPr lang="en-US" sz="10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a_ptr = &amp;a;</a:t>
            </a:r>
          </a:p>
        </p:txBody>
      </p:sp>
      <p:grpSp>
        <p:nvGrpSpPr>
          <p:cNvPr id="9" name="[Group 5]"/>
          <p:cNvGrpSpPr/>
          <p:nvPr/>
        </p:nvGrpSpPr>
        <p:grpSpPr>
          <a:xfrm>
            <a:off x="2705755" y="3958638"/>
            <a:ext cx="3539357" cy="1045044"/>
            <a:chOff x="2037693" y="5517932"/>
            <a:chExt cx="3539357" cy="1045044"/>
          </a:xfrm>
        </p:grpSpPr>
        <p:grpSp>
          <p:nvGrpSpPr>
            <p:cNvPr id="10" name="[Group 25]"/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13" name="[Group 25]"/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[TextBox 1]"/>
          <p:cNvSpPr txBox="1"/>
          <p:nvPr/>
        </p:nvSpPr>
        <p:spPr>
          <a:xfrm>
            <a:off x="914399" y="5668271"/>
            <a:ext cx="7930055" cy="830997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*a_ptr = &amp;a; 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initialising a_ptr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432" y="5144675"/>
            <a:ext cx="826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We may initialise a pointer during its declaration:</a:t>
            </a:r>
          </a:p>
        </p:txBody>
      </p:sp>
    </p:spTree>
    <p:extLst>
      <p:ext uri="{BB962C8B-B14F-4D97-AF65-F5344CB8AC3E}">
        <p14:creationId xmlns:p14="http://schemas.microsoft.com/office/powerpoint/2010/main" val="279762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5. Accessing Variable Through Pointer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2203435"/>
            <a:ext cx="8008883" cy="15960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Once we make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points to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(as shown above), we can now access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directly as usual, or indirectly through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a_ptr </a:t>
            </a:r>
            <a:r>
              <a:rPr lang="en-US" dirty="0">
                <a:latin typeface="Arial" pitchFamily="34" charset="0"/>
                <a:cs typeface="Arial" pitchFamily="34" charset="0"/>
              </a:rPr>
              <a:t>by using the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indirection operator </a:t>
            </a:r>
            <a:r>
              <a:rPr lang="en-US" dirty="0">
                <a:latin typeface="Arial" pitchFamily="34" charset="0"/>
                <a:cs typeface="Arial" pitchFamily="34" charset="0"/>
              </a:rPr>
              <a:t>(also called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dereferencing operator</a:t>
            </a:r>
            <a:r>
              <a:rPr lang="en-US" dirty="0">
                <a:latin typeface="Arial" pitchFamily="34" charset="0"/>
                <a:cs typeface="Arial" pitchFamily="34" charset="0"/>
              </a:rPr>
              <a:t>):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</a:t>
            </a:r>
            <a:endParaRPr lang="en-US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[Group 5]"/>
          <p:cNvGrpSpPr/>
          <p:nvPr/>
        </p:nvGrpSpPr>
        <p:grpSpPr>
          <a:xfrm>
            <a:off x="2705755" y="1138889"/>
            <a:ext cx="3539357" cy="1045044"/>
            <a:chOff x="2037693" y="5517932"/>
            <a:chExt cx="3539357" cy="1045044"/>
          </a:xfrm>
        </p:grpSpPr>
        <p:grpSp>
          <p:nvGrpSpPr>
            <p:cNvPr id="10" name="[Group 25]"/>
            <p:cNvGrpSpPr/>
            <p:nvPr/>
          </p:nvGrpSpPr>
          <p:grpSpPr>
            <a:xfrm>
              <a:off x="4271141" y="5517932"/>
              <a:ext cx="1305909" cy="1045044"/>
              <a:chOff x="6910551" y="3725423"/>
              <a:chExt cx="1305909" cy="104504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123</a:t>
                </a:r>
              </a:p>
            </p:txBody>
          </p:sp>
        </p:grpSp>
        <p:grpSp>
          <p:nvGrpSpPr>
            <p:cNvPr id="13" name="[Group 25]"/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a_ptr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[TextBox 1]"/>
          <p:cNvSpPr txBox="1"/>
          <p:nvPr/>
        </p:nvSpPr>
        <p:spPr>
          <a:xfrm>
            <a:off x="2558609" y="3771204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*a_ptr);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7424" y="4255912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22" name="[TextBox 1]"/>
          <p:cNvSpPr txBox="1"/>
          <p:nvPr/>
        </p:nvSpPr>
        <p:spPr>
          <a:xfrm>
            <a:off x="2577002" y="4309813"/>
            <a:ext cx="5270937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9807" y="4894588"/>
            <a:ext cx="78827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[TextBox 1]"/>
          <p:cNvSpPr txBox="1"/>
          <p:nvPr/>
        </p:nvSpPr>
        <p:spPr>
          <a:xfrm>
            <a:off x="1378824" y="5106325"/>
            <a:ext cx="2653862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*a_ptr = 456;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0992" y="5044770"/>
            <a:ext cx="64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=</a:t>
            </a:r>
          </a:p>
        </p:txBody>
      </p:sp>
      <p:sp>
        <p:nvSpPr>
          <p:cNvPr id="26" name="[TextBox 1]"/>
          <p:cNvSpPr txBox="1"/>
          <p:nvPr/>
        </p:nvSpPr>
        <p:spPr>
          <a:xfrm>
            <a:off x="5212470" y="5106325"/>
            <a:ext cx="2025215" cy="461665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456;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22938" y="5833813"/>
            <a:ext cx="54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Hence, </a:t>
            </a:r>
            <a:r>
              <a:rPr lang="en-US" sz="2400" dirty="0">
                <a:solidFill>
                  <a:srgbClr val="0000FF"/>
                </a:solidFill>
              </a:rPr>
              <a:t>*a_ptr </a:t>
            </a:r>
            <a:r>
              <a:rPr lang="en-US" sz="2400" dirty="0"/>
              <a:t>is synonymous with </a:t>
            </a:r>
            <a:r>
              <a:rPr lang="en-US" sz="2400" dirty="0">
                <a:solidFill>
                  <a:srgbClr val="0000FF"/>
                </a:solidFill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2075499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22" grpId="0" animBg="1"/>
      <p:bldP spid="24" grpId="0" animBg="1"/>
      <p:bldP spid="25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6. Example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int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"value of i is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2752140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 of i is 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133908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6. Example #2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54145" y="1277219"/>
            <a:ext cx="3821738" cy="3790413"/>
            <a:chOff x="654145" y="1277219"/>
            <a:chExt cx="3821738" cy="3790413"/>
          </a:xfrm>
        </p:grpSpPr>
        <p:sp>
          <p:nvSpPr>
            <p:cNvPr id="50" name="TextBox 49"/>
            <p:cNvSpPr txBox="1"/>
            <p:nvPr/>
          </p:nvSpPr>
          <p:spPr>
            <a:xfrm>
              <a:off x="654145" y="1589757"/>
              <a:ext cx="3460655" cy="347787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a, *b;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b = &amp;a;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*b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12.34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a);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2726622" y="1277219"/>
              <a:ext cx="1749261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Unit8_Pointer.c</a:t>
              </a:r>
              <a:endParaRPr 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667373" y="1812474"/>
            <a:ext cx="2943289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draw the picture? </a:t>
            </a:r>
          </a:p>
          <a:p>
            <a:r>
              <a:rPr lang="en-US" dirty="0"/>
              <a:t>What is the output?</a:t>
            </a:r>
            <a:endParaRPr lang="en-SG" dirty="0"/>
          </a:p>
        </p:txBody>
      </p:sp>
      <p:sp>
        <p:nvSpPr>
          <p:cNvPr id="61" name="TextBox 60"/>
          <p:cNvSpPr txBox="1"/>
          <p:nvPr/>
        </p:nvSpPr>
        <p:spPr>
          <a:xfrm>
            <a:off x="4240306" y="2786944"/>
            <a:ext cx="4386231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output if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printf() </a:t>
            </a:r>
            <a:r>
              <a:rPr lang="en-US" dirty="0"/>
              <a:t>statement is changed to the following?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4240306" y="3526034"/>
            <a:ext cx="31152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40306" y="4178797"/>
            <a:ext cx="31152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91835" y="2253875"/>
            <a:ext cx="15419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12.340000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39000" y="3718276"/>
            <a:ext cx="15419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12.340000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39000" y="4224963"/>
            <a:ext cx="15419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cs typeface="Courier New" pitchFamily="49" charset="0"/>
              </a:rPr>
              <a:t>Compile with warning</a:t>
            </a:r>
            <a:endParaRPr lang="en-SG" i="1" dirty="0"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40306" y="4771298"/>
            <a:ext cx="31152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*a);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39000" y="4976989"/>
            <a:ext cx="15419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cs typeface="Courier New" pitchFamily="49" charset="0"/>
              </a:rPr>
              <a:t>Error</a:t>
            </a:r>
            <a:endParaRPr lang="en-SG" i="1" dirty="0">
              <a:cs typeface="Courier New" pitchFamily="49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992659" y="942065"/>
            <a:ext cx="1406671" cy="1217976"/>
            <a:chOff x="2749402" y="4966924"/>
            <a:chExt cx="1406671" cy="1217976"/>
          </a:xfrm>
        </p:grpSpPr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952068" y="4966924"/>
              <a:ext cx="1204005" cy="511834"/>
              <a:chOff x="5623191" y="2083249"/>
              <a:chExt cx="1203276" cy="512253"/>
            </a:xfrm>
          </p:grpSpPr>
          <p:sp>
            <p:nvSpPr>
              <p:cNvPr id="75" name="TextBox 11"/>
              <p:cNvSpPr txBox="1">
                <a:spLocks noChangeArrowheads="1"/>
              </p:cNvSpPr>
              <p:nvPr/>
            </p:nvSpPr>
            <p:spPr bwMode="auto">
              <a:xfrm>
                <a:off x="5623191" y="2083249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a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76" name="TextBox 12"/>
              <p:cNvSpPr txBox="1">
                <a:spLocks noChangeArrowheads="1"/>
              </p:cNvSpPr>
              <p:nvPr/>
            </p:nvSpPr>
            <p:spPr bwMode="auto">
              <a:xfrm>
                <a:off x="5877821" y="2256671"/>
                <a:ext cx="948646" cy="3388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71" name="Group 15"/>
            <p:cNvGrpSpPr>
              <a:grpSpLocks/>
            </p:cNvGrpSpPr>
            <p:nvPr/>
          </p:nvGrpSpPr>
          <p:grpSpPr bwMode="auto">
            <a:xfrm>
              <a:off x="2749402" y="5673344"/>
              <a:ext cx="798661" cy="511556"/>
              <a:chOff x="6027681" y="2023240"/>
              <a:chExt cx="798177" cy="511975"/>
            </a:xfrm>
          </p:grpSpPr>
          <p:sp>
            <p:nvSpPr>
              <p:cNvPr id="73" name="TextBox 16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b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74" name="TextBox 17"/>
              <p:cNvSpPr txBox="1">
                <a:spLocks noChangeArrowheads="1"/>
              </p:cNvSpPr>
              <p:nvPr/>
            </p:nvSpPr>
            <p:spPr bwMode="auto">
              <a:xfrm>
                <a:off x="6295954" y="2196801"/>
                <a:ext cx="529904" cy="338414"/>
              </a:xfrm>
              <a:prstGeom prst="rect">
                <a:avLst/>
              </a:prstGeom>
              <a:solidFill>
                <a:srgbClr val="9F9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SG" sz="1600" dirty="0">
                  <a:latin typeface="Calibri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2" name="Straight Arrow Connector 71"/>
            <p:cNvCxnSpPr>
              <a:cxnSpLocks noChangeShapeType="1"/>
            </p:cNvCxnSpPr>
            <p:nvPr/>
          </p:nvCxnSpPr>
          <p:spPr bwMode="auto">
            <a:xfrm rot="5400000" flipH="1" flipV="1">
              <a:off x="3244850" y="5530850"/>
              <a:ext cx="520700" cy="431800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77" name="TextBox 76"/>
          <p:cNvSpPr txBox="1"/>
          <p:nvPr/>
        </p:nvSpPr>
        <p:spPr>
          <a:xfrm>
            <a:off x="385590" y="5321300"/>
            <a:ext cx="4412187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proper way to print a pointer? (Seldom need to do this.)</a:t>
            </a:r>
            <a:endParaRPr lang="en-SG" dirty="0"/>
          </a:p>
        </p:txBody>
      </p:sp>
      <p:sp>
        <p:nvSpPr>
          <p:cNvPr id="78" name="TextBox 77"/>
          <p:cNvSpPr txBox="1"/>
          <p:nvPr/>
        </p:nvSpPr>
        <p:spPr>
          <a:xfrm>
            <a:off x="4240306" y="5832620"/>
            <a:ext cx="3115235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362221" y="5802488"/>
            <a:ext cx="361245" cy="451555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9000" y="6032500"/>
            <a:ext cx="154192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ffbff6a0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Line Callout 2 (Border and Accent Bar) 80"/>
          <p:cNvSpPr/>
          <p:nvPr/>
        </p:nvSpPr>
        <p:spPr bwMode="auto">
          <a:xfrm flipH="1">
            <a:off x="5046131" y="5271912"/>
            <a:ext cx="1794935" cy="47413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0119"/>
              <a:gd name="adj6" fmla="val -36532"/>
            </a:avLst>
          </a:prstGeom>
          <a:solidFill>
            <a:srgbClr val="FF99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Value in hexadecimal; varies from run to run.</a:t>
            </a:r>
            <a:endParaRPr kumimoji="0" lang="en-S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65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4" grpId="0" animBg="1"/>
      <p:bldP spid="68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6. Example #2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71487" y="1162757"/>
            <a:ext cx="8357719" cy="38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interpret the declaration?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100000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*b;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is equivalent to</a:t>
            </a:r>
          </a:p>
          <a:p>
            <a:pPr marL="857250" lvl="1" indent="-457200">
              <a:spcBef>
                <a:spcPts val="300"/>
              </a:spcBef>
              <a:buClr>
                <a:schemeClr val="accent2"/>
              </a:buClr>
              <a:buSzPct val="100000"/>
              <a:defRPr/>
            </a:pPr>
            <a:r>
              <a:rPr lang="en-GB" sz="2000" kern="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GB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  <a:r>
              <a:rPr lang="en-GB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kern="0" dirty="0">
                <a:solidFill>
                  <a:schemeClr val="tx2">
                    <a:lumMod val="50000"/>
                  </a:schemeClr>
                </a:solidFill>
                <a:latin typeface="+mn-lt"/>
                <a:cs typeface="Lucida Sans Unicode" pitchFamily="34" charset="0"/>
              </a:rPr>
              <a:t>// this is straight-forward: </a:t>
            </a:r>
            <a:r>
              <a:rPr lang="en-GB" sz="2000" kern="0" dirty="0">
                <a:solidFill>
                  <a:srgbClr val="7030A0"/>
                </a:solidFill>
                <a:latin typeface="+mn-lt"/>
                <a:cs typeface="Lucida Sans Unicode" pitchFamily="34" charset="0"/>
              </a:rPr>
              <a:t>a</a:t>
            </a:r>
            <a:r>
              <a:rPr lang="en-GB" sz="2000" kern="0" dirty="0">
                <a:solidFill>
                  <a:srgbClr val="C00000"/>
                </a:solidFill>
                <a:latin typeface="+mn-lt"/>
                <a:cs typeface="Lucida Sans Unicode" pitchFamily="34" charset="0"/>
              </a:rPr>
              <a:t> </a:t>
            </a:r>
            <a:r>
              <a:rPr lang="en-GB" sz="2000" kern="0" dirty="0">
                <a:solidFill>
                  <a:schemeClr val="tx2">
                    <a:lumMod val="50000"/>
                  </a:schemeClr>
                </a:solidFill>
                <a:latin typeface="+mn-lt"/>
                <a:cs typeface="Lucida Sans Unicode" pitchFamily="34" charset="0"/>
              </a:rPr>
              <a:t>is a double variable</a:t>
            </a:r>
          </a:p>
          <a:p>
            <a:pPr marL="857250" lvl="1" indent="-457200">
              <a:spcBef>
                <a:spcPts val="300"/>
              </a:spcBef>
              <a:buClr>
                <a:schemeClr val="accent2"/>
              </a:buClr>
              <a:buSzPct val="100000"/>
              <a:defRPr/>
            </a:pPr>
            <a:r>
              <a:rPr lang="en-GB" sz="2000" kern="0" dirty="0">
                <a:latin typeface="Lucida Sans Unicode" pitchFamily="34" charset="0"/>
                <a:cs typeface="Lucida Sans Unicode" pitchFamily="34" charset="0"/>
              </a:rPr>
              <a:t>	</a:t>
            </a:r>
            <a:r>
              <a:rPr lang="en-GB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GB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*b;</a:t>
            </a: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/>
              <a:t>We can read the second declaration as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*b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is a double variable, so this implies that ...</a:t>
            </a:r>
          </a:p>
          <a:p>
            <a:pPr marL="857250" marR="0" lvl="1" indent="-4572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cs typeface="+mn-cs"/>
              </a:rPr>
              <a:t>b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cs typeface="+mn-cs"/>
              </a:rPr>
              <a:t>is a pointer to some double variable</a:t>
            </a:r>
          </a:p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 kern="0" dirty="0"/>
              <a:t>The following are equivalent: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93419" y="4765769"/>
            <a:ext cx="4659025" cy="923330"/>
            <a:chOff x="1493419" y="4867369"/>
            <a:chExt cx="4659025" cy="923330"/>
          </a:xfrm>
        </p:grpSpPr>
        <p:sp>
          <p:nvSpPr>
            <p:cNvPr id="33" name="TextBox 32"/>
            <p:cNvSpPr txBox="1"/>
            <p:nvPr/>
          </p:nvSpPr>
          <p:spPr>
            <a:xfrm>
              <a:off x="1493419" y="4867369"/>
              <a:ext cx="1791648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a;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*b;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b = &amp;a;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0075" y="4867369"/>
              <a:ext cx="258236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*b = &amp;a;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82047" y="5776125"/>
            <a:ext cx="5856343" cy="818314"/>
            <a:chOff x="1682047" y="5776125"/>
            <a:chExt cx="5856343" cy="818314"/>
          </a:xfrm>
        </p:grpSpPr>
        <p:sp>
          <p:nvSpPr>
            <p:cNvPr id="36" name="TextBox 35"/>
            <p:cNvSpPr txBox="1"/>
            <p:nvPr/>
          </p:nvSpPr>
          <p:spPr>
            <a:xfrm>
              <a:off x="4738475" y="5776125"/>
              <a:ext cx="2582369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a;</a:t>
              </a:r>
            </a:p>
            <a:p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&amp;a;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82047" y="5779910"/>
              <a:ext cx="3138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But this is not the same as above (and it is not legal):</a:t>
              </a:r>
              <a:endParaRPr lang="en-SG" dirty="0"/>
            </a:p>
          </p:txBody>
        </p:sp>
        <p:pic>
          <p:nvPicPr>
            <p:cNvPr id="39" name="[Picture 11]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297" y="6006049"/>
              <a:ext cx="435093" cy="588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6544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7. </a:t>
            </a:r>
            <a:r>
              <a:rPr lang="en-GB" sz="3600">
                <a:solidFill>
                  <a:srgbClr val="0000FF"/>
                </a:solidFill>
              </a:rPr>
              <a:t>Common Mistake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pic>
        <p:nvPicPr>
          <p:cNvPr id="23" name="Picture 22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96137"/>
            <a:ext cx="681094" cy="68109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54145" y="1406184"/>
            <a:ext cx="5809298" cy="3038165"/>
            <a:chOff x="654145" y="1406184"/>
            <a:chExt cx="5809298" cy="3038165"/>
          </a:xfrm>
        </p:grpSpPr>
        <p:sp>
          <p:nvSpPr>
            <p:cNvPr id="15" name="TextBox 14"/>
            <p:cNvSpPr txBox="1"/>
            <p:nvPr/>
          </p:nvSpPr>
          <p:spPr>
            <a:xfrm>
              <a:off x="654145" y="1643582"/>
              <a:ext cx="4025432" cy="2800767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*n;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*n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*n);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568938" y="1406184"/>
              <a:ext cx="2894505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/>
                <a:t>Unit8_Common_Mistake.c</a:t>
              </a:r>
              <a:endParaRPr lang="en-US" dirty="0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492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 dirty="0"/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56945" y="2037849"/>
            <a:ext cx="4078517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What’s wrong with this?</a:t>
            </a:r>
          </a:p>
          <a:p>
            <a:r>
              <a:rPr lang="en-US" sz="2400" dirty="0"/>
              <a:t>Can you draw the  picture?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2821" y="4597366"/>
            <a:ext cx="8042807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pointer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pointing to?</a:t>
            </a:r>
          </a:p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value </a:t>
            </a:r>
            <a:r>
              <a:rPr lang="en-US" sz="2000" dirty="0">
                <a:solidFill>
                  <a:srgbClr val="008000"/>
                </a:solidFill>
              </a:rPr>
              <a:t>123</a:t>
            </a:r>
            <a:r>
              <a:rPr lang="en-US" sz="2000" dirty="0"/>
              <a:t> assigned to?</a:t>
            </a:r>
          </a:p>
          <a:p>
            <a:pPr marL="360363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Result: Segmentation Fault (core dumped)</a:t>
            </a:r>
          </a:p>
          <a:p>
            <a:pPr marL="817563" lvl="1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dirty="0">
                <a:solidFill>
                  <a:srgbClr val="0000FF"/>
                </a:solidFill>
              </a:rPr>
              <a:t>Remove the file “core” from your directory. </a:t>
            </a:r>
            <a:r>
              <a:rPr lang="en-US" dirty="0"/>
              <a:t>It takes up a lot of space!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5923544" y="2964750"/>
            <a:ext cx="1326533" cy="912313"/>
            <a:chOff x="5831012" y="2964750"/>
            <a:chExt cx="1326533" cy="912313"/>
          </a:xfrm>
        </p:grpSpPr>
        <p:grpSp>
          <p:nvGrpSpPr>
            <p:cNvPr id="22" name="Group 21"/>
            <p:cNvGrpSpPr/>
            <p:nvPr/>
          </p:nvGrpSpPr>
          <p:grpSpPr>
            <a:xfrm>
              <a:off x="5831012" y="3178562"/>
              <a:ext cx="971699" cy="698501"/>
              <a:chOff x="6168199" y="3455233"/>
              <a:chExt cx="971699" cy="698501"/>
            </a:xfrm>
          </p:grpSpPr>
          <p:grpSp>
            <p:nvGrpSpPr>
              <p:cNvPr id="31" name="Group 15"/>
              <p:cNvGrpSpPr>
                <a:grpSpLocks/>
              </p:cNvGrpSpPr>
              <p:nvPr/>
            </p:nvGrpSpPr>
            <p:grpSpPr bwMode="auto">
              <a:xfrm>
                <a:off x="6168199" y="3606602"/>
                <a:ext cx="798662" cy="547132"/>
                <a:chOff x="6027680" y="1987635"/>
                <a:chExt cx="798178" cy="547580"/>
              </a:xfrm>
            </p:grpSpPr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027680" y="1987635"/>
                  <a:ext cx="336331" cy="369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Calibri" pitchFamily="34" charset="0"/>
                    </a:rPr>
                    <a:t>n</a:t>
                  </a:r>
                  <a:endParaRPr lang="en-SG" dirty="0">
                    <a:latin typeface="Calibri" pitchFamily="34" charset="0"/>
                  </a:endParaRPr>
                </a:p>
              </p:txBody>
            </p:sp>
            <p:sp>
              <p:nvSpPr>
                <p:cNvPr id="3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295954" y="2196801"/>
                  <a:ext cx="529904" cy="338414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3648" y="3499683"/>
                <a:ext cx="520700" cy="431800"/>
              </a:xfrm>
              <a:prstGeom prst="straightConnector1">
                <a:avLst/>
              </a:prstGeom>
              <a:noFill/>
              <a:ln w="19050" cap="sq" algn="ctr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6784924" y="2964750"/>
              <a:ext cx="372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?</a:t>
              </a:r>
              <a:endParaRPr lang="en-SG" sz="24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555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8. Why Do We Use Pointers?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It might appear that having a pointer to point to a variable is redundant since we can access the variable directly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purpose of pointers is apparent later when we pass the address of a variable into a function, in the following scenarios: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pass the address of the first element of an array to a function so that </a:t>
            </a:r>
            <a:r>
              <a:rPr lang="en-US" sz="2000"/>
              <a:t>the function </a:t>
            </a:r>
            <a:r>
              <a:rPr lang="en-US" sz="2000" dirty="0"/>
              <a:t>can access all elements in the array (</a:t>
            </a:r>
            <a:r>
              <a:rPr lang="en-US" sz="2000"/>
              <a:t>Unit 9 </a:t>
            </a:r>
            <a:r>
              <a:rPr lang="en-US" sz="2000" dirty="0"/>
              <a:t>Arrays, and </a:t>
            </a:r>
            <a:r>
              <a:rPr lang="en-US" sz="2000"/>
              <a:t>Unit 10 </a:t>
            </a:r>
            <a:r>
              <a:rPr lang="en-US" sz="2000" dirty="0"/>
              <a:t>Multidimensional Arrays)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To pass the addresses of two or more variables to a function so that </a:t>
            </a:r>
            <a:r>
              <a:rPr lang="en-US" sz="2000"/>
              <a:t>the function </a:t>
            </a:r>
            <a:r>
              <a:rPr lang="en-US" sz="2000" dirty="0"/>
              <a:t>can pass back </a:t>
            </a:r>
            <a:r>
              <a:rPr lang="en-US" sz="2000"/>
              <a:t>to its </a:t>
            </a:r>
            <a:r>
              <a:rPr lang="en-US" sz="2000" dirty="0"/>
              <a:t>caller new values for the variables (</a:t>
            </a:r>
            <a:r>
              <a:rPr lang="en-US" sz="2000"/>
              <a:t>Unit 11 </a:t>
            </a:r>
            <a:r>
              <a:rPr lang="en-US" sz="2000" dirty="0"/>
              <a:t>Modular Programming – More about Functions)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Declaring a pointer variable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Using a pointer variable to point to a variable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Hence</a:t>
            </a:r>
            <a:r>
              <a:rPr lang="en-US" sz="2400"/>
              <a:t>, assessing a variable through </a:t>
            </a:r>
            <a:r>
              <a:rPr lang="en-US" sz="2400" dirty="0"/>
              <a:t>the pointer </a:t>
            </a:r>
            <a:r>
              <a:rPr lang="en-US" sz="2400"/>
              <a:t>variable that points to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489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Methodology</a:t>
            </a:r>
            <a:b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8: Pointers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72775477"/>
      </p:ext>
    </p:extLst>
  </p:cSld>
  <p:clrMapOvr>
    <a:masterClrMapping/>
  </p:clrMapOvr>
  <p:transition>
    <p:diamond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</a:t>
            </a:r>
            <a:r>
              <a:rPr lang="en-US"/>
              <a:t>Tuck Choy for </a:t>
            </a:r>
            <a:r>
              <a:rPr lang="en-US" dirty="0"/>
              <a:t>kindly sharing these materials.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03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31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</a:t>
            </a:r>
            <a:r>
              <a:rPr lang="en-US"/>
              <a:t>on these contents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74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8: </a:t>
            </a:r>
            <a:r>
              <a:rPr lang="en-GB" sz="3600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Unit8 </a:t>
            </a:r>
            <a:r>
              <a:rPr sz="120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7620000" cy="206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Objective:</a:t>
            </a:r>
          </a:p>
          <a:p>
            <a:pPr marL="682625" lvl="1" indent="-407988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Learning about pointers and how to use them to access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80410371299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Unit 8: </a:t>
            </a:r>
            <a:r>
              <a:rPr lang="en-GB" sz="3600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2890"/>
            <a:ext cx="8420559" cy="52058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 and Its Address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</a:t>
            </a:r>
            <a:endParaRPr lang="en-GB" sz="24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Declaring a Pointer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Assigning Value to a Pointer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Accessing Variable Through Pointer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Why Do We Use Pointers?</a:t>
            </a: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Variable and Its Address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367861" y="1324303"/>
            <a:ext cx="5502166" cy="1986456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has a unique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(identifier) in the function it is declared in, it belongs to some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data type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and it contains a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that type.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67861" y="3423914"/>
            <a:ext cx="6080236" cy="284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 variable occupies some space in the memory, and hence it has an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programmer usually does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 need to know</a:t>
            </a:r>
            <a:r>
              <a:rPr lang="en-US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>
                <a:latin typeface="Arial" pitchFamily="34" charset="0"/>
                <a:cs typeface="Arial" pitchFamily="34" charset="0"/>
              </a:rPr>
              <a:t> of the variable (she simply refers to the variable by its name), but 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 keeps track of the variable’s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[TextBox 1]"/>
          <p:cNvSpPr txBox="1"/>
          <p:nvPr/>
        </p:nvSpPr>
        <p:spPr>
          <a:xfrm>
            <a:off x="6584731" y="1797269"/>
            <a:ext cx="1960180" cy="830997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01558" y="1151958"/>
            <a:ext cx="1413642" cy="771435"/>
            <a:chOff x="5901558" y="1151958"/>
            <a:chExt cx="1413642" cy="77143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713482" y="1552068"/>
              <a:ext cx="128752" cy="3713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901558" y="1151958"/>
              <a:ext cx="14136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Data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25406" y="1139716"/>
            <a:ext cx="1019505" cy="783677"/>
            <a:chOff x="7525406" y="1139716"/>
            <a:chExt cx="1019505" cy="783677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7525406" y="1487274"/>
              <a:ext cx="349469" cy="4361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564821" y="1139716"/>
              <a:ext cx="980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Name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44510" y="2529098"/>
            <a:ext cx="3641835" cy="673284"/>
            <a:chOff x="5344510" y="2529098"/>
            <a:chExt cx="3641835" cy="67328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7315200" y="2529098"/>
              <a:ext cx="240423" cy="3409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44510" y="2802272"/>
              <a:ext cx="3641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May only contain integer value</a:t>
              </a:r>
            </a:p>
          </p:txBody>
        </p:sp>
      </p:grpSp>
      <p:grpSp>
        <p:nvGrpSpPr>
          <p:cNvPr id="26" name="[Group 25]"/>
          <p:cNvGrpSpPr/>
          <p:nvPr/>
        </p:nvGrpSpPr>
        <p:grpSpPr>
          <a:xfrm>
            <a:off x="6910551" y="3725423"/>
            <a:ext cx="1305909" cy="1045044"/>
            <a:chOff x="6910551" y="3725423"/>
            <a:chExt cx="1305909" cy="1045044"/>
          </a:xfrm>
        </p:grpSpPr>
        <p:sp>
          <p:nvSpPr>
            <p:cNvPr id="24" name="Rectangle 23"/>
            <p:cNvSpPr/>
            <p:nvPr/>
          </p:nvSpPr>
          <p:spPr>
            <a:xfrm>
              <a:off x="7183819" y="4139847"/>
              <a:ext cx="1032641" cy="6306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10551" y="3725423"/>
              <a:ext cx="509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43445" y="4255102"/>
              <a:ext cx="7114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123</a:t>
              </a:r>
            </a:p>
          </p:txBody>
        </p:sp>
      </p:grpSp>
      <p:sp>
        <p:nvSpPr>
          <p:cNvPr id="29" name="[TextBox 28]"/>
          <p:cNvSpPr txBox="1"/>
          <p:nvPr/>
        </p:nvSpPr>
        <p:spPr>
          <a:xfrm>
            <a:off x="6842234" y="4940595"/>
            <a:ext cx="198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Where is variable 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i="1" dirty="0"/>
              <a:t> located in the memory?</a:t>
            </a:r>
          </a:p>
        </p:txBody>
      </p:sp>
    </p:spTree>
    <p:extLst>
      <p:ext uri="{BB962C8B-B14F-4D97-AF65-F5344CB8AC3E}">
        <p14:creationId xmlns:p14="http://schemas.microsoft.com/office/powerpoint/2010/main" val="2321498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1. Variable and Its Address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Unit8 -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IT - TDT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324303"/>
            <a:ext cx="8008883" cy="1024759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You may refer to the address of a variable by using the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address operator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dirty="0">
                <a:latin typeface="Arial" pitchFamily="34" charset="0"/>
                <a:cs typeface="Arial" pitchFamily="34" charset="0"/>
              </a:rPr>
              <a:t>(ampersand)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199" y="3742022"/>
            <a:ext cx="8334704" cy="256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%p </a:t>
            </a:r>
            <a:r>
              <a:rPr lang="en-US" dirty="0">
                <a:latin typeface="Arial" pitchFamily="34" charset="0"/>
                <a:cs typeface="Arial" pitchFamily="34" charset="0"/>
              </a:rPr>
              <a:t>is used as the format specifier for addresses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Addresses are printed out in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hexadecimal</a:t>
            </a:r>
            <a:r>
              <a:rPr lang="en-US" dirty="0">
                <a:latin typeface="Arial" pitchFamily="34" charset="0"/>
                <a:cs typeface="Arial" pitchFamily="34" charset="0"/>
              </a:rPr>
              <a:t> (base 16) format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The address of a variable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varies from run to run</a:t>
            </a:r>
            <a:r>
              <a:rPr lang="en-US" dirty="0">
                <a:latin typeface="Arial" pitchFamily="34" charset="0"/>
                <a:cs typeface="Arial" pitchFamily="34" charset="0"/>
              </a:rPr>
              <a:t>, as the system allocates any free memory to the variable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Test out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Unit8_Address.c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7" name="[TextBox 1]"/>
          <p:cNvSpPr txBox="1"/>
          <p:nvPr/>
        </p:nvSpPr>
        <p:spPr>
          <a:xfrm>
            <a:off x="685800" y="2295505"/>
            <a:ext cx="4721772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"&amp;a 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&amp;a); </a:t>
            </a:r>
          </a:p>
        </p:txBody>
      </p:sp>
      <p:sp>
        <p:nvSpPr>
          <p:cNvPr id="30" name="[TextBox 1]"/>
          <p:cNvSpPr txBox="1"/>
          <p:nvPr/>
        </p:nvSpPr>
        <p:spPr>
          <a:xfrm>
            <a:off x="5772604" y="2312809"/>
            <a:ext cx="2866899" cy="830997"/>
          </a:xfrm>
          <a:prstGeom prst="rect">
            <a:avLst/>
          </a:prstGeom>
          <a:solidFill>
            <a:srgbClr val="CC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123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 = ffbff7dc</a:t>
            </a:r>
          </a:p>
        </p:txBody>
      </p:sp>
    </p:spTree>
    <p:extLst>
      <p:ext uri="{BB962C8B-B14F-4D97-AF65-F5344CB8AC3E}">
        <p14:creationId xmlns:p14="http://schemas.microsoft.com/office/powerpoint/2010/main" val="382357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21628</TotalTime>
  <Words>1528</Words>
  <Application>Microsoft Macintosh PowerPoint</Application>
  <PresentationFormat>On-screen Show (4:3)</PresentationFormat>
  <Paragraphs>276</Paragraphs>
  <Slides>20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Lucida Console</vt:lpstr>
      <vt:lpstr>Lucida Sans Unicode</vt:lpstr>
      <vt:lpstr>Times New Roman</vt:lpstr>
      <vt:lpstr>Wingdings</vt:lpstr>
      <vt:lpstr>Clarity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8: Pointers</vt:lpstr>
      <vt:lpstr>Unit 8: Pointers</vt:lpstr>
      <vt:lpstr>1. Variable and Its Address (1/2)</vt:lpstr>
      <vt:lpstr>1. Variable and Its Address (2/2)</vt:lpstr>
      <vt:lpstr>2. Pointer</vt:lpstr>
      <vt:lpstr>3. Declaring a Pointer</vt:lpstr>
      <vt:lpstr>4. Assigning Value to a Pointer</vt:lpstr>
      <vt:lpstr>5. Accessing Variable Through Pointer</vt:lpstr>
      <vt:lpstr>6. Example #1</vt:lpstr>
      <vt:lpstr>6. Example #2 (1/2)</vt:lpstr>
      <vt:lpstr>6. Example #2 (2/2)</vt:lpstr>
      <vt:lpstr>7. Common Mistake</vt:lpstr>
      <vt:lpstr>8. Why Do We Use Pointers?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Office User</cp:lastModifiedBy>
  <cp:revision>1605</cp:revision>
  <cp:lastPrinted>2014-07-01T03:51:49Z</cp:lastPrinted>
  <dcterms:created xsi:type="dcterms:W3CDTF">1998-09-05T15:03:32Z</dcterms:created>
  <dcterms:modified xsi:type="dcterms:W3CDTF">2020-10-31T09:03:39Z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