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0"/>
  </p:notesMasterIdLst>
  <p:handoutMasterIdLst>
    <p:handoutMasterId r:id="rId41"/>
  </p:handoutMasterIdLst>
  <p:sldIdLst>
    <p:sldId id="256" r:id="rId2"/>
    <p:sldId id="606" r:id="rId3"/>
    <p:sldId id="607" r:id="rId4"/>
    <p:sldId id="608" r:id="rId5"/>
    <p:sldId id="609" r:id="rId6"/>
    <p:sldId id="468" r:id="rId7"/>
    <p:sldId id="509" r:id="rId8"/>
    <p:sldId id="595" r:id="rId9"/>
    <p:sldId id="504" r:id="rId10"/>
    <p:sldId id="546" r:id="rId11"/>
    <p:sldId id="547" r:id="rId12"/>
    <p:sldId id="548" r:id="rId13"/>
    <p:sldId id="590" r:id="rId14"/>
    <p:sldId id="571" r:id="rId15"/>
    <p:sldId id="591" r:id="rId16"/>
    <p:sldId id="572" r:id="rId17"/>
    <p:sldId id="573" r:id="rId18"/>
    <p:sldId id="574" r:id="rId19"/>
    <p:sldId id="575" r:id="rId20"/>
    <p:sldId id="592" r:id="rId21"/>
    <p:sldId id="576" r:id="rId22"/>
    <p:sldId id="593" r:id="rId23"/>
    <p:sldId id="594" r:id="rId24"/>
    <p:sldId id="579" r:id="rId25"/>
    <p:sldId id="597" r:id="rId26"/>
    <p:sldId id="598" r:id="rId27"/>
    <p:sldId id="599" r:id="rId28"/>
    <p:sldId id="578" r:id="rId29"/>
    <p:sldId id="596" r:id="rId30"/>
    <p:sldId id="600" r:id="rId31"/>
    <p:sldId id="580" r:id="rId32"/>
    <p:sldId id="601" r:id="rId33"/>
    <p:sldId id="602" r:id="rId34"/>
    <p:sldId id="603" r:id="rId35"/>
    <p:sldId id="604" r:id="rId36"/>
    <p:sldId id="506" r:id="rId37"/>
    <p:sldId id="605" r:id="rId38"/>
    <p:sldId id="308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6E6E6"/>
    <a:srgbClr val="9900CC"/>
    <a:srgbClr val="CCECFF"/>
    <a:srgbClr val="FFFF99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91509" autoAdjust="0"/>
  </p:normalViewPr>
  <p:slideViewPr>
    <p:cSldViewPr snapToGrid="0">
      <p:cViewPr varScale="1">
        <p:scale>
          <a:sx n="113" d="100"/>
          <a:sy n="113" d="100"/>
        </p:scale>
        <p:origin x="20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4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11/24/20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13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76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1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2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0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91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84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2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69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96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5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83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36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52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28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18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39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51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8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15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14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0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28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12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102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22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5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79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9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3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d.uwo.ca/staff/magi/175/refs/char-func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cc.edu/faculty/paul.bladek/c_string_functions.ht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f.ac.uk/Dave/C/node19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gman.n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16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Characters and Strings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Characters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lang="en-US" sz="1200"/>
              <a:t>-</a:t>
            </a:r>
            <a:r>
              <a:rPr sz="120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In C, </a:t>
            </a:r>
            <a:r>
              <a:rPr lang="en-US" u="sng"/>
              <a:t>single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characters</a:t>
            </a:r>
            <a:r>
              <a:rPr lang="en-US"/>
              <a:t> are represented using the data type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endParaRPr lang="en-US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Character constants</a:t>
            </a:r>
            <a:r>
              <a:rPr lang="en-US"/>
              <a:t> are written as symbols enclosed in single quotes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Examples: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'g'</a:t>
            </a:r>
            <a:r>
              <a:rPr lang="en-US"/>
              <a:t>,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'8'</a:t>
            </a:r>
            <a:r>
              <a:rPr lang="en-US"/>
              <a:t>, </a:t>
            </a:r>
            <a:r>
              <a:rPr lang="en-US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'*'</a:t>
            </a:r>
            <a:r>
              <a:rPr lang="en-US"/>
              <a:t>,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 '</a:t>
            </a:r>
            <a:r>
              <a:rPr lang="en-US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'\n'</a:t>
            </a:r>
            <a:r>
              <a:rPr lang="en-US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/>
              <a:t>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Recall: Week 3 Exercise #7 NRIC Check Code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Characters are stored in one byte, and are encoded as numbers using the </a:t>
            </a:r>
            <a:r>
              <a:rPr lang="en-US">
                <a:solidFill>
                  <a:srgbClr val="0000FF"/>
                </a:solidFill>
              </a:rPr>
              <a:t>ASCII</a:t>
            </a:r>
            <a:r>
              <a:rPr lang="en-US"/>
              <a:t> scheme.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i="1"/>
              <a:t>ASCII</a:t>
            </a:r>
            <a:r>
              <a:rPr lang="en-US"/>
              <a:t> (</a:t>
            </a:r>
            <a:r>
              <a:rPr lang="en-US" i="1"/>
              <a:t>American Standard Code for Information Interchange</a:t>
            </a:r>
            <a:r>
              <a:rPr lang="en-US"/>
              <a:t>), is one of the document coding schemes widely used today.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i="1"/>
              <a:t>Unicode</a:t>
            </a:r>
            <a:r>
              <a:rPr lang="en-US"/>
              <a:t> is another commonly used standard for multi-language texts.</a:t>
            </a: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2.1 Characters: ASCII Table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Footer Placeholder 2"/>
          <p:cNvSpPr txBox="1">
            <a:spLocks noGrp="1"/>
          </p:cNvSpPr>
          <p:nvPr/>
        </p:nvSpPr>
        <p:spPr bwMode="auto">
          <a:xfrm>
            <a:off x="228599" y="6166884"/>
            <a:ext cx="4981353" cy="29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 dirty="0">
                <a:solidFill>
                  <a:srgbClr val="CC6600"/>
                </a:solidFill>
                <a:latin typeface="Times New Roman" pitchFamily="18" charset="0"/>
              </a:rPr>
              <a:t>©The McGraw-Hill Companies, Inc. Permission required for reproduction or display.</a:t>
            </a:r>
          </a:p>
        </p:txBody>
      </p:sp>
      <p:grpSp>
        <p:nvGrpSpPr>
          <p:cNvPr id="10" name="Group 1027"/>
          <p:cNvGrpSpPr>
            <a:grpSpLocks/>
          </p:cNvGrpSpPr>
          <p:nvPr/>
        </p:nvGrpSpPr>
        <p:grpSpPr bwMode="auto">
          <a:xfrm>
            <a:off x="581025" y="1402132"/>
            <a:ext cx="6332538" cy="4594225"/>
            <a:chOff x="687" y="681"/>
            <a:chExt cx="3989" cy="2894"/>
          </a:xfrm>
        </p:grpSpPr>
        <p:sp>
          <p:nvSpPr>
            <p:cNvPr id="11" name="Rectangle 1028"/>
            <p:cNvSpPr>
              <a:spLocks noChangeArrowheads="1"/>
            </p:cNvSpPr>
            <p:nvPr/>
          </p:nvSpPr>
          <p:spPr bwMode="auto">
            <a:xfrm>
              <a:off x="687" y="681"/>
              <a:ext cx="3989" cy="28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pic>
          <p:nvPicPr>
            <p:cNvPr id="13" name="Picture 102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2" y="744"/>
              <a:ext cx="3816" cy="2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030"/>
          <p:cNvGrpSpPr>
            <a:grpSpLocks/>
          </p:cNvGrpSpPr>
          <p:nvPr/>
        </p:nvGrpSpPr>
        <p:grpSpPr bwMode="auto">
          <a:xfrm>
            <a:off x="947738" y="1570407"/>
            <a:ext cx="7954962" cy="3170237"/>
            <a:chOff x="643" y="838"/>
            <a:chExt cx="5011" cy="1997"/>
          </a:xfrm>
        </p:grpSpPr>
        <p:grpSp>
          <p:nvGrpSpPr>
            <p:cNvPr id="15" name="Group 1031"/>
            <p:cNvGrpSpPr>
              <a:grpSpLocks/>
            </p:cNvGrpSpPr>
            <p:nvPr/>
          </p:nvGrpSpPr>
          <p:grpSpPr bwMode="auto">
            <a:xfrm>
              <a:off x="4205" y="2082"/>
              <a:ext cx="1449" cy="753"/>
              <a:chOff x="4205" y="2082"/>
              <a:chExt cx="1449" cy="753"/>
            </a:xfrm>
          </p:grpSpPr>
          <p:sp>
            <p:nvSpPr>
              <p:cNvPr id="19" name="AutoShape 1032"/>
              <p:cNvSpPr>
                <a:spLocks noChangeArrowheads="1"/>
              </p:cNvSpPr>
              <p:nvPr/>
            </p:nvSpPr>
            <p:spPr bwMode="auto">
              <a:xfrm>
                <a:off x="4659" y="2082"/>
                <a:ext cx="995" cy="753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tx1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For example, character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'O'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is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(row value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70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+ col value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=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).</a:t>
                </a:r>
              </a:p>
            </p:txBody>
          </p:sp>
          <p:cxnSp>
            <p:nvCxnSpPr>
              <p:cNvPr id="20" name="AutoShape 1033"/>
              <p:cNvCxnSpPr>
                <a:cxnSpLocks noChangeShapeType="1"/>
                <a:stCxn id="19" idx="1"/>
              </p:cNvCxnSpPr>
              <p:nvPr/>
            </p:nvCxnSpPr>
            <p:spPr bwMode="auto">
              <a:xfrm flipH="1" flipV="1">
                <a:off x="4205" y="2457"/>
                <a:ext cx="454" cy="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16" name="AutoShape 1034"/>
            <p:cNvSpPr>
              <a:spLocks noChangeArrowheads="1"/>
            </p:cNvSpPr>
            <p:nvPr/>
          </p:nvSpPr>
          <p:spPr bwMode="auto">
            <a:xfrm>
              <a:off x="3981" y="2371"/>
              <a:ext cx="192" cy="192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O</a:t>
              </a:r>
            </a:p>
          </p:txBody>
        </p:sp>
        <p:sp>
          <p:nvSpPr>
            <p:cNvPr id="17" name="AutoShape 1035"/>
            <p:cNvSpPr>
              <a:spLocks noChangeArrowheads="1"/>
            </p:cNvSpPr>
            <p:nvPr/>
          </p:nvSpPr>
          <p:spPr bwMode="auto">
            <a:xfrm>
              <a:off x="3978" y="838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9</a:t>
              </a:r>
            </a:p>
          </p:txBody>
        </p:sp>
        <p:sp>
          <p:nvSpPr>
            <p:cNvPr id="18" name="AutoShape 1036"/>
            <p:cNvSpPr>
              <a:spLocks noChangeArrowheads="1"/>
            </p:cNvSpPr>
            <p:nvPr/>
          </p:nvSpPr>
          <p:spPr bwMode="auto">
            <a:xfrm>
              <a:off x="643" y="2402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2.2 Demo #1: Using Characters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9027" y="1458913"/>
            <a:ext cx="8148398" cy="4252339"/>
            <a:chOff x="459027" y="1458913"/>
            <a:chExt cx="8148398" cy="4252339"/>
          </a:xfrm>
        </p:grpSpPr>
        <p:sp>
          <p:nvSpPr>
            <p:cNvPr id="11" name="TextBox 10"/>
            <p:cNvSpPr txBox="1"/>
            <p:nvPr/>
          </p:nvSpPr>
          <p:spPr>
            <a:xfrm>
              <a:off x="459027" y="1567911"/>
              <a:ext cx="6296629" cy="414334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// Unit16_CharacterDemo1.c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grade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'A'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value;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"grade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grade);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= grade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value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65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"value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value);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"value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value);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4813" y="1458913"/>
              <a:ext cx="312261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/>
                <a:t>Unit16_CharacterDemo1.c</a:t>
              </a:r>
              <a:endParaRPr lang="en-SG" dirty="0"/>
            </a:p>
          </p:txBody>
        </p:sp>
      </p:grpSp>
      <p:sp>
        <p:nvSpPr>
          <p:cNvPr id="14" name="Line Callout 2 (Border and Accent Bar) 13"/>
          <p:cNvSpPr/>
          <p:nvPr/>
        </p:nvSpPr>
        <p:spPr bwMode="auto">
          <a:xfrm>
            <a:off x="3230292" y="2293568"/>
            <a:ext cx="2193925" cy="492125"/>
          </a:xfrm>
          <a:prstGeom prst="accentBorderCallout2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Declaring and </a:t>
            </a:r>
            <a:r>
              <a:rPr lang="en-US" sz="1400" dirty="0" err="1"/>
              <a:t>initialising</a:t>
            </a:r>
            <a:r>
              <a:rPr lang="en-US" sz="1400" dirty="0"/>
              <a:t> char variables.</a:t>
            </a:r>
            <a:endParaRPr lang="en-SG" sz="1400" dirty="0"/>
          </a:p>
        </p:txBody>
      </p:sp>
      <p:sp>
        <p:nvSpPr>
          <p:cNvPr id="15" name="Line Callout 2 (Border and Accent Bar) 14"/>
          <p:cNvSpPr/>
          <p:nvPr/>
        </p:nvSpPr>
        <p:spPr bwMode="auto">
          <a:xfrm>
            <a:off x="4953717" y="5494343"/>
            <a:ext cx="2195512" cy="55721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4536"/>
              <a:gd name="adj6" fmla="val -66655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Relationship between character and integer.</a:t>
            </a:r>
            <a:endParaRPr lang="en-SG" sz="1400" dirty="0"/>
          </a:p>
        </p:txBody>
      </p:sp>
      <p:sp>
        <p:nvSpPr>
          <p:cNvPr id="16" name="Line Callout 2 (Border and Accent Bar) 15"/>
          <p:cNvSpPr/>
          <p:nvPr/>
        </p:nvSpPr>
        <p:spPr bwMode="auto">
          <a:xfrm>
            <a:off x="4422094" y="3102576"/>
            <a:ext cx="1066800" cy="33496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4132"/>
              <a:gd name="adj6" fmla="val -13549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Using %c</a:t>
            </a:r>
            <a:endParaRPr lang="en-SG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9809" y="3226288"/>
            <a:ext cx="2214762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grade = A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newgrade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C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newgrade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67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51873" y="4662221"/>
            <a:ext cx="1828800" cy="7270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value = 65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value = A</a:t>
            </a:r>
          </a:p>
        </p:txBody>
      </p:sp>
    </p:spTree>
    <p:extLst>
      <p:ext uri="{BB962C8B-B14F-4D97-AF65-F5344CB8AC3E}">
        <p14:creationId xmlns:p14="http://schemas.microsoft.com/office/powerpoint/2010/main" val="181250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2.2 Demo #1: Using Characters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2515" y="1764682"/>
            <a:ext cx="6296629" cy="28007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tabLst>
                <a:tab pos="719138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'A'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&lt;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"'A' is less than 'c'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"'A' is not less than 'c'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&lt;=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't'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("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ch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%c\n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0" name="Line Callout 2 (Border and Accent Bar) 19"/>
          <p:cNvSpPr/>
          <p:nvPr/>
        </p:nvSpPr>
        <p:spPr bwMode="auto">
          <a:xfrm>
            <a:off x="3063875" y="1543050"/>
            <a:ext cx="2193925" cy="35401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5081"/>
              <a:gd name="adj6" fmla="val -4197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Comparing characters.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8575" y="3971925"/>
            <a:ext cx="3578225" cy="4222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'A' is less than 'c'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24450" y="4535488"/>
            <a:ext cx="1597025" cy="16414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p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q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r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s</a:t>
            </a:r>
          </a:p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t</a:t>
            </a:r>
          </a:p>
        </p:txBody>
      </p:sp>
      <p:sp>
        <p:nvSpPr>
          <p:cNvPr id="23" name="Line Callout 2 (Border and Accent Bar) 22"/>
          <p:cNvSpPr/>
          <p:nvPr/>
        </p:nvSpPr>
        <p:spPr bwMode="auto">
          <a:xfrm>
            <a:off x="5970588" y="3135313"/>
            <a:ext cx="2193925" cy="55721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2015"/>
              <a:gd name="adj6" fmla="val -6020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Using character variable as a loop variable.</a:t>
            </a:r>
            <a:endParaRPr lang="en-SG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897688" y="4565449"/>
            <a:ext cx="198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ASCII value of 'A' is 65. ASCII value of 'c' is 99.</a:t>
            </a:r>
          </a:p>
        </p:txBody>
      </p:sp>
    </p:spTree>
    <p:extLst>
      <p:ext uri="{BB962C8B-B14F-4D97-AF65-F5344CB8AC3E}">
        <p14:creationId xmlns:p14="http://schemas.microsoft.com/office/powerpoint/2010/main" val="3165015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2.3 Demo #2: Character I/O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52799"/>
            <a:ext cx="8229600" cy="104527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Besides scanf() and printf(), we can also use </a:t>
            </a:r>
            <a:r>
              <a:rPr lang="en-US">
                <a:solidFill>
                  <a:srgbClr val="0000FF"/>
                </a:solidFill>
              </a:rPr>
              <a:t>getchar() </a:t>
            </a:r>
            <a:r>
              <a:rPr lang="en-US"/>
              <a:t>and </a:t>
            </a:r>
            <a:r>
              <a:rPr lang="en-US">
                <a:solidFill>
                  <a:srgbClr val="0000FF"/>
                </a:solidFill>
              </a:rPr>
              <a:t>putchar()</a:t>
            </a:r>
            <a:r>
              <a:rPr lang="en-US"/>
              <a:t>. Note how they are used below: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92125" y="2144713"/>
            <a:ext cx="7383463" cy="4164012"/>
            <a:chOff x="492125" y="2144713"/>
            <a:chExt cx="7383463" cy="4164012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92125" y="2239963"/>
              <a:ext cx="5897563" cy="406876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 marL="342900" indent="-342900"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// Unit16_CharacterDemo2.c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stdio.h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main(void) {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char </a:t>
              </a:r>
              <a:r>
                <a:rPr lang="en-US" sz="1600" b="1" dirty="0" err="1">
                  <a:latin typeface="Courier New" pitchFamily="49" charset="0"/>
                </a:rPr>
                <a:t>ch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("Enter a character: ");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getchar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();</a:t>
              </a:r>
            </a:p>
            <a:p>
              <a:pPr marL="342900" indent="-342900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"The character entered is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putchar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putchar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('\n')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return 0;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52975" y="2144713"/>
              <a:ext cx="3122613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/>
                <a:t>Unit16_CharacterDemo2.c</a:t>
              </a:r>
              <a:endParaRPr lang="en-SG" dirty="0"/>
            </a:p>
          </p:txBody>
        </p:sp>
      </p:grpSp>
      <p:sp>
        <p:nvSpPr>
          <p:cNvPr id="18" name="Line Callout 2 (Border and Accent Bar) 17"/>
          <p:cNvSpPr/>
          <p:nvPr/>
        </p:nvSpPr>
        <p:spPr bwMode="auto">
          <a:xfrm>
            <a:off x="3286464" y="2907285"/>
            <a:ext cx="1828800" cy="560387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6701"/>
              <a:gd name="adj6" fmla="val -4906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Read a character from </a:t>
            </a:r>
            <a:r>
              <a:rPr lang="en-US" sz="1400" dirty="0" err="1"/>
              <a:t>stdin</a:t>
            </a:r>
            <a:r>
              <a:rPr lang="en-US" sz="1400" dirty="0"/>
              <a:t>.</a:t>
            </a:r>
            <a:endParaRPr lang="en-SG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903788" y="3673163"/>
            <a:ext cx="3805237" cy="7270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Enter a character: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Character entered is W </a:t>
            </a:r>
          </a:p>
        </p:txBody>
      </p:sp>
      <p:sp>
        <p:nvSpPr>
          <p:cNvPr id="20" name="Line Callout 2 (Border and Accent Bar) 19"/>
          <p:cNvSpPr/>
          <p:nvPr/>
        </p:nvSpPr>
        <p:spPr bwMode="auto">
          <a:xfrm>
            <a:off x="3295650" y="5387975"/>
            <a:ext cx="1654175" cy="5207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28"/>
              <a:gd name="adj6" fmla="val -3778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Print a character to </a:t>
            </a:r>
            <a:r>
              <a:rPr lang="en-US" sz="1400" dirty="0" err="1"/>
              <a:t>stdout</a:t>
            </a:r>
            <a:r>
              <a:rPr lang="en-US" sz="1400" dirty="0"/>
              <a:t>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24025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2.4 Demo #3: Character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52799"/>
            <a:ext cx="8229600" cy="493121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Must include </a:t>
            </a:r>
            <a:r>
              <a:rPr lang="en-US">
                <a:solidFill>
                  <a:srgbClr val="0000FF"/>
                </a:solidFill>
              </a:rPr>
              <a:t>&lt;ctype.h&gt; </a:t>
            </a:r>
            <a:r>
              <a:rPr lang="en-US"/>
              <a:t>to use these functions.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2125" y="1609537"/>
            <a:ext cx="8159750" cy="5102224"/>
            <a:chOff x="492125" y="1755775"/>
            <a:chExt cx="8159750" cy="5102224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92125" y="1908174"/>
              <a:ext cx="7966075" cy="4949825"/>
            </a:xfrm>
            <a:prstGeom prst="rect">
              <a:avLst/>
            </a:prstGeom>
            <a:noFill/>
            <a:ln w="25400" algn="ctr">
              <a:solidFill>
                <a:srgbClr val="8A8AB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// Unit16_CharacterDemo3.c</a:t>
              </a:r>
              <a:endParaRPr lang="en-US" sz="12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#include &lt;</a:t>
              </a:r>
              <a:r>
                <a:rPr lang="en-US" sz="1200" b="1" dirty="0" err="1">
                  <a:solidFill>
                    <a:srgbClr val="000000"/>
                  </a:solidFill>
                  <a:latin typeface="Courier New" pitchFamily="49" charset="0"/>
                </a:rPr>
                <a:t>stdio.h</a:t>
              </a: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#include &lt;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ctype.h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 err="1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 main(void)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char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8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("Enter a character: ");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getchar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isalpha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isupper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uppercase-letter.\n",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("Converted to lowercase: %c\n",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tolower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islower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lowercase-letter.\n",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("Converted to uppercase: %c\n",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toupper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isdigit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digit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isalnum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an alphanumeric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isspace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whitespace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ispunct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punctuation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	return 0;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99100" y="1755775"/>
              <a:ext cx="3152775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Unit16_CharacterDemo3.c</a:t>
              </a:r>
              <a:endParaRPr lang="en-SG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149725" y="2071500"/>
            <a:ext cx="4514850" cy="14906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Download this program and test it out.</a:t>
            </a:r>
          </a:p>
          <a:p>
            <a:pPr>
              <a:defRPr/>
            </a:pPr>
            <a:r>
              <a:rPr lang="en-US" dirty="0"/>
              <a:t>For a complete list of character functions, refer to the Internet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http://www.csd.uwo.ca/staff/magi/175/refs/char-funcs.html</a:t>
            </a:r>
            <a:r>
              <a:rPr lang="en-US" dirty="0"/>
              <a:t>) </a:t>
            </a:r>
            <a:endParaRPr lang="en-SG" dirty="0"/>
          </a:p>
        </p:txBody>
      </p:sp>
      <p:grpSp>
        <p:nvGrpSpPr>
          <p:cNvPr id="23" name="Group 22"/>
          <p:cNvGrpSpPr/>
          <p:nvPr/>
        </p:nvGrpSpPr>
        <p:grpSpPr>
          <a:xfrm>
            <a:off x="6134100" y="3689162"/>
            <a:ext cx="2717800" cy="1077218"/>
            <a:chOff x="6134100" y="3835400"/>
            <a:chExt cx="2717800" cy="1077218"/>
          </a:xfrm>
        </p:grpSpPr>
        <p:cxnSp>
          <p:nvCxnSpPr>
            <p:cNvPr id="24" name="Straight Arrow Connector 23"/>
            <p:cNvCxnSpPr>
              <a:stCxn id="26" idx="1"/>
            </p:cNvCxnSpPr>
            <p:nvPr/>
          </p:nvCxnSpPr>
          <p:spPr bwMode="auto">
            <a:xfrm flipH="1" flipV="1">
              <a:off x="6134100" y="4216400"/>
              <a:ext cx="812800" cy="157609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6261100" y="4419600"/>
              <a:ext cx="800100" cy="21590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946900" y="3835400"/>
              <a:ext cx="1905000" cy="1077218"/>
            </a:xfrm>
            <a:prstGeom prst="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Note that </a:t>
              </a:r>
              <a:r>
                <a:rPr lang="en-US" sz="1600" dirty="0" err="1">
                  <a:solidFill>
                    <a:srgbClr val="C00000"/>
                  </a:solidFill>
                </a:rPr>
                <a:t>tolower</a:t>
              </a:r>
              <a:r>
                <a:rPr lang="en-US" sz="1600" dirty="0">
                  <a:solidFill>
                    <a:srgbClr val="C00000"/>
                  </a:solidFill>
                </a:rPr>
                <a:t>(</a:t>
              </a:r>
              <a:r>
                <a:rPr lang="en-US" sz="1600" dirty="0" err="1">
                  <a:solidFill>
                    <a:srgbClr val="C00000"/>
                  </a:solidFill>
                </a:rPr>
                <a:t>ch</a:t>
              </a:r>
              <a:r>
                <a:rPr lang="en-US" sz="1600" dirty="0">
                  <a:solidFill>
                    <a:srgbClr val="C00000"/>
                  </a:solidFill>
                </a:rPr>
                <a:t>) </a:t>
              </a:r>
              <a:r>
                <a:rPr lang="en-US" sz="1600" dirty="0"/>
                <a:t>and </a:t>
              </a:r>
              <a:r>
                <a:rPr lang="en-US" sz="1600" dirty="0" err="1">
                  <a:solidFill>
                    <a:srgbClr val="C00000"/>
                  </a:solidFill>
                </a:rPr>
                <a:t>toupper</a:t>
              </a:r>
              <a:r>
                <a:rPr lang="en-US" sz="1600" dirty="0">
                  <a:solidFill>
                    <a:srgbClr val="C00000"/>
                  </a:solidFill>
                </a:rPr>
                <a:t>(</a:t>
              </a:r>
              <a:r>
                <a:rPr lang="en-US" sz="1600" dirty="0" err="1">
                  <a:solidFill>
                    <a:srgbClr val="C00000"/>
                  </a:solidFill>
                </a:rPr>
                <a:t>ch</a:t>
              </a:r>
              <a:r>
                <a:rPr lang="en-US" sz="1600" dirty="0">
                  <a:solidFill>
                    <a:srgbClr val="C00000"/>
                  </a:solidFill>
                </a:rPr>
                <a:t>) </a:t>
              </a:r>
              <a:r>
                <a:rPr lang="en-US" sz="1600" dirty="0"/>
                <a:t>do NOT change </a:t>
              </a:r>
              <a:r>
                <a:rPr lang="en-US" sz="1600" dirty="0" err="1"/>
                <a:t>ch</a:t>
              </a:r>
              <a:r>
                <a:rPr lang="en-US" sz="1600" dirty="0"/>
                <a:t>!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866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2.5 Characters: Common Error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5"/>
            <a:ext cx="8229600" cy="97494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character variable named </a:t>
            </a:r>
            <a:r>
              <a:rPr lang="en-US">
                <a:solidFill>
                  <a:srgbClr val="C00000"/>
                </a:solidFill>
              </a:rPr>
              <a:t>z</a:t>
            </a:r>
            <a:r>
              <a:rPr lang="en-US"/>
              <a:t> does not means it is equivalent to 'z' or it contains 'z'!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00980" y="2232289"/>
            <a:ext cx="3500357" cy="189935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'B'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55664" y="2232289"/>
            <a:ext cx="3230199" cy="24433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A, B, C, D, F;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B;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C;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91334" y="4294511"/>
            <a:ext cx="3500357" cy="232954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1600" b="1" dirty="0">
                <a:latin typeface="Courier New" pitchFamily="49" charset="0"/>
              </a:rPr>
              <a:t>grade;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grade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grade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'B'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grade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.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grade;</a:t>
            </a:r>
          </a:p>
        </p:txBody>
      </p:sp>
      <p:pic>
        <p:nvPicPr>
          <p:cNvPr id="20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131" y="3453972"/>
            <a:ext cx="473119" cy="596131"/>
          </a:xfrm>
          <a:prstGeom prst="rect">
            <a:avLst/>
          </a:prstGeom>
        </p:spPr>
      </p:pic>
      <p:pic>
        <p:nvPicPr>
          <p:cNvPr id="21" name="[Picture 11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32" y="4388580"/>
            <a:ext cx="424563" cy="574150"/>
          </a:xfrm>
          <a:prstGeom prst="rect">
            <a:avLst/>
          </a:prstGeom>
        </p:spPr>
      </p:pic>
      <p:pic>
        <p:nvPicPr>
          <p:cNvPr id="22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71" y="5785411"/>
            <a:ext cx="473119" cy="59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96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Strings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95754"/>
            <a:ext cx="8229600" cy="3974123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We have seen arrays of numeric values (types </a:t>
            </a:r>
            <a:r>
              <a:rPr lang="en-US" sz="2800">
                <a:solidFill>
                  <a:srgbClr val="0000FF"/>
                </a:solidFill>
              </a:rPr>
              <a:t>int</a:t>
            </a:r>
            <a:r>
              <a:rPr lang="en-US" sz="2800"/>
              <a:t>, </a:t>
            </a:r>
            <a:r>
              <a:rPr lang="en-US" sz="2800">
                <a:solidFill>
                  <a:srgbClr val="0000FF"/>
                </a:solidFill>
              </a:rPr>
              <a:t>float</a:t>
            </a:r>
            <a:r>
              <a:rPr lang="en-US" sz="2800"/>
              <a:t>, </a:t>
            </a:r>
            <a:r>
              <a:rPr lang="en-US" sz="2800">
                <a:solidFill>
                  <a:srgbClr val="0000FF"/>
                </a:solidFill>
              </a:rPr>
              <a:t>double</a:t>
            </a:r>
            <a:r>
              <a:rPr lang="en-US" sz="2800"/>
              <a:t>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We have seen </a:t>
            </a:r>
            <a:r>
              <a:rPr lang="en-US" sz="2800">
                <a:solidFill>
                  <a:srgbClr val="0000FF"/>
                </a:solidFill>
              </a:rPr>
              <a:t>string constants</a:t>
            </a:r>
          </a:p>
          <a:p>
            <a:pPr marL="800100" lvl="1" indent="-3429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>
                <a:latin typeface="Courier New" pitchFamily="49" charset="0"/>
              </a:rPr>
              <a:t>printf(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"Average = %.2f"</a:t>
            </a:r>
            <a:r>
              <a:rPr lang="en-US" sz="2400" b="1">
                <a:latin typeface="Courier New" pitchFamily="49" charset="0"/>
              </a:rPr>
              <a:t>, avg);</a:t>
            </a:r>
          </a:p>
          <a:p>
            <a:pPr marL="800100" lvl="1" indent="-3429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>
                <a:latin typeface="Courier New" pitchFamily="49" charset="0"/>
              </a:rPr>
              <a:t>#define ERROR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"*****Error –"</a:t>
            </a:r>
            <a:endParaRPr lang="en-US" sz="2400" b="1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 </a:t>
            </a:r>
            <a:r>
              <a:rPr lang="en-US" sz="2800">
                <a:solidFill>
                  <a:srgbClr val="C00000"/>
                </a:solidFill>
              </a:rPr>
              <a:t>string</a:t>
            </a:r>
            <a:r>
              <a:rPr lang="en-US" sz="2800"/>
              <a:t> is an array of characters, </a:t>
            </a:r>
            <a:r>
              <a:rPr lang="en-US" sz="2800" u="sng"/>
              <a:t>terminated by a null character </a:t>
            </a:r>
            <a:r>
              <a:rPr lang="en-US" sz="2800" u="sng">
                <a:solidFill>
                  <a:srgbClr val="0000FF"/>
                </a:solidFill>
              </a:rPr>
              <a:t>'\0'</a:t>
            </a:r>
            <a:r>
              <a:rPr lang="en-US" sz="2800"/>
              <a:t> (which has ASCII value of zero)</a:t>
            </a:r>
            <a:endParaRPr lang="en-US" sz="2800" dirty="0"/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51354"/>
              </p:ext>
            </p:extLst>
          </p:nvPr>
        </p:nvGraphicFramePr>
        <p:xfrm>
          <a:off x="2362142" y="5084180"/>
          <a:ext cx="4214506" cy="578066"/>
        </p:xfrm>
        <a:graphic>
          <a:graphicData uri="http://schemas.openxmlformats.org/drawingml/2006/table">
            <a:tbl>
              <a:tblPr/>
              <a:tblGrid>
                <a:gridCol w="60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0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06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3.1 Strings: Basics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34708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Declaration an array of characters</a:t>
            </a:r>
            <a:endParaRPr lang="en-US" sz="2000" b="1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char str[6];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Assigning character to an element of an array of characters</a:t>
            </a:r>
            <a:endParaRPr lang="en-US" sz="2000" b="1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str[0] = 'e';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str[1]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str[2]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str[3] = '\0';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Initializer for string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Two ways: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  char fruit_name[] = "apple";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  char fruit_name[] = {'a','p','p','l','e','\0'}; </a:t>
            </a:r>
            <a:endParaRPr lang="en-US" b="1" dirty="0">
              <a:solidFill>
                <a:srgbClr val="800000"/>
              </a:solidFill>
            </a:endParaRPr>
          </a:p>
        </p:txBody>
      </p:sp>
      <p:graphicFrame>
        <p:nvGraphicFramePr>
          <p:cNvPr id="10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29651"/>
              </p:ext>
            </p:extLst>
          </p:nvPr>
        </p:nvGraphicFramePr>
        <p:xfrm>
          <a:off x="4561712" y="2935533"/>
          <a:ext cx="3554413" cy="518160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081954" y="3494655"/>
            <a:ext cx="3541185" cy="1066702"/>
            <a:chOff x="5081954" y="3194613"/>
            <a:chExt cx="3541185" cy="1066702"/>
          </a:xfrm>
        </p:grpSpPr>
        <p:sp>
          <p:nvSpPr>
            <p:cNvPr id="13" name="TextBox 12"/>
            <p:cNvSpPr txBox="1"/>
            <p:nvPr/>
          </p:nvSpPr>
          <p:spPr>
            <a:xfrm>
              <a:off x="5081954" y="3553429"/>
              <a:ext cx="3541185" cy="70788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Without ‘\0’, </a:t>
              </a:r>
              <a:r>
                <a:rPr lang="en-US" sz="2000"/>
                <a:t>it is just an array of character, </a:t>
              </a:r>
              <a:r>
                <a:rPr lang="en-US" sz="2000" u="sng">
                  <a:solidFill>
                    <a:srgbClr val="C00000"/>
                  </a:solidFill>
                </a:rPr>
                <a:t>not</a:t>
              </a:r>
              <a:r>
                <a:rPr lang="en-US" sz="2000"/>
                <a:t> a </a:t>
              </a:r>
              <a:r>
                <a:rPr lang="en-US" sz="2000" dirty="0"/>
                <a:t>string. </a:t>
              </a:r>
              <a:endParaRPr lang="en-SG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 bwMode="auto">
            <a:xfrm flipH="1" flipV="1">
              <a:off x="6794341" y="3194613"/>
              <a:ext cx="58206" cy="35881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cxnSp>
        <p:nvCxnSpPr>
          <p:cNvPr id="15" name="Straight Arrow Connector 14"/>
          <p:cNvCxnSpPr/>
          <p:nvPr/>
        </p:nvCxnSpPr>
        <p:spPr bwMode="auto">
          <a:xfrm flipH="1">
            <a:off x="8044405" y="4524801"/>
            <a:ext cx="1" cy="123849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081954" y="4709997"/>
            <a:ext cx="2524542" cy="868100"/>
            <a:chOff x="5081954" y="4330862"/>
            <a:chExt cx="2524542" cy="868100"/>
          </a:xfrm>
        </p:grpSpPr>
        <p:sp>
          <p:nvSpPr>
            <p:cNvPr id="17" name="TextBox 16"/>
            <p:cNvSpPr txBox="1"/>
            <p:nvPr/>
          </p:nvSpPr>
          <p:spPr>
            <a:xfrm>
              <a:off x="5081954" y="4330862"/>
              <a:ext cx="2524542" cy="646331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Do not need ‘\</a:t>
              </a:r>
              <a:r>
                <a:rPr lang="en-US"/>
                <a:t>0’ as </a:t>
              </a:r>
              <a:r>
                <a:rPr lang="en-US" dirty="0"/>
                <a:t>it is automatically added.</a:t>
              </a:r>
              <a:endParaRPr lang="en-SG" dirty="0"/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5557777" y="4977114"/>
              <a:ext cx="461058" cy="221848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3638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3.2 Strings: I/O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3675184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Read string from stdin</a:t>
            </a:r>
          </a:p>
          <a:p>
            <a:pPr marL="719138" lvl="1">
              <a:buClr>
                <a:schemeClr val="bg2"/>
              </a:buClr>
              <a:buSzPct val="75000"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fgets(str, size, stdin)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// reads size – 1 char, </a:t>
            </a:r>
          </a:p>
          <a:p>
            <a:pPr marL="719138"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		                 // or until newline</a:t>
            </a:r>
          </a:p>
          <a:p>
            <a:pPr marL="719138" lvl="1">
              <a:buClr>
                <a:schemeClr val="bg2"/>
              </a:buClr>
              <a:buSzPct val="75000"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scanf("%s", str); 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// reads until white space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Print string to stdout</a:t>
            </a:r>
            <a:endParaRPr lang="en-US">
              <a:latin typeface="Courier New" pitchFamily="49" charset="0"/>
            </a:endParaRPr>
          </a:p>
          <a:p>
            <a:pPr marL="581978" lvl="4" indent="0">
              <a:buNone/>
            </a:pP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puts(str); 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// terminates with newline</a:t>
            </a:r>
          </a:p>
          <a:p>
            <a:pPr marL="581978" lvl="4" indent="0">
              <a:buNone/>
            </a:pP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printf("%s\n", str);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8476" y="5226908"/>
            <a:ext cx="6141308" cy="92333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There is another function </a:t>
            </a:r>
            <a:r>
              <a:rPr lang="en-US" dirty="0">
                <a:solidFill>
                  <a:srgbClr val="0000FF"/>
                </a:solidFill>
              </a:rPr>
              <a:t>gets(</a:t>
            </a:r>
            <a:r>
              <a:rPr lang="en-US" dirty="0" err="1">
                <a:solidFill>
                  <a:srgbClr val="0000FF"/>
                </a:solidFill>
              </a:rPr>
              <a:t>str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to read a string interactively. However, due to security reason, we avoid it and </a:t>
            </a:r>
            <a:r>
              <a:rPr lang="en-US"/>
              <a:t>use </a:t>
            </a:r>
            <a:r>
              <a:rPr lang="en-US">
                <a:solidFill>
                  <a:srgbClr val="0000FF"/>
                </a:solidFill>
              </a:rPr>
              <a:t>fgets()</a:t>
            </a:r>
            <a:r>
              <a:rPr lang="en-US"/>
              <a:t> </a:t>
            </a:r>
            <a:r>
              <a:rPr lang="en-US" dirty="0"/>
              <a:t>function instead.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5163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Methodology</a:t>
            </a:r>
            <a:b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16: Characters and Strings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25391745"/>
      </p:ext>
    </p:extLst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3.2 Strings: I/O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err="1"/>
              <a:t>fgets</a:t>
            </a:r>
            <a:r>
              <a:rPr lang="en-US" sz="2800" dirty="0"/>
              <a:t>()</a:t>
            </a:r>
          </a:p>
          <a:p>
            <a:pPr marL="800100" lvl="1" indent="-342900"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On interactive input, </a:t>
            </a:r>
            <a:r>
              <a:rPr lang="en-US" sz="2400" dirty="0" err="1">
                <a:solidFill>
                  <a:srgbClr val="0000FF"/>
                </a:solidFill>
              </a:rPr>
              <a:t>fgets</a:t>
            </a:r>
            <a:r>
              <a:rPr lang="en-US" sz="2400" dirty="0">
                <a:solidFill>
                  <a:srgbClr val="0000FF"/>
                </a:solidFill>
              </a:rPr>
              <a:t>() </a:t>
            </a:r>
            <a:r>
              <a:rPr lang="en-US" sz="2400" dirty="0"/>
              <a:t>also reads in the newline character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>
                <a:tab pos="1320800" algn="l"/>
              </a:tabLst>
            </a:pPr>
            <a:r>
              <a:rPr lang="en-US" sz="2400" dirty="0"/>
              <a:t>Hence, we may need to replace it with '\0' if necessary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fgets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, size, stdin);</a:t>
            </a:r>
            <a:br>
              <a:rPr lang="en-US" b="1" dirty="0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strlen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);</a:t>
            </a:r>
            <a:br>
              <a:rPr lang="en-US" b="1" dirty="0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if (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– 1] == '\n')</a:t>
            </a:r>
            <a:br>
              <a:rPr lang="en-US" b="1" dirty="0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[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– 1] = '\0';</a:t>
            </a:r>
            <a:endParaRPr lang="en-US" sz="2800" dirty="0"/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11396"/>
              </p:ext>
            </p:extLst>
          </p:nvPr>
        </p:nvGraphicFramePr>
        <p:xfrm>
          <a:off x="4927541" y="261974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88588" y="2525890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input: </a:t>
            </a:r>
            <a:r>
              <a:rPr lang="en-US" sz="2400" b="1" dirty="0">
                <a:solidFill>
                  <a:srgbClr val="7030A0"/>
                </a:solidFill>
              </a:rPr>
              <a:t>eat </a:t>
            </a:r>
          </a:p>
        </p:txBody>
      </p:sp>
    </p:spTree>
    <p:extLst>
      <p:ext uri="{BB962C8B-B14F-4D97-AF65-F5344CB8AC3E}">
        <p14:creationId xmlns:p14="http://schemas.microsoft.com/office/powerpoint/2010/main" val="255050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3.3 Demo #4: String I/O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41338" y="1034534"/>
            <a:ext cx="8229868" cy="2750388"/>
            <a:chOff x="541338" y="1034534"/>
            <a:chExt cx="8229868" cy="2750388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41338" y="1219200"/>
              <a:ext cx="8008302" cy="256572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LENGTH-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6606384" y="1034534"/>
              <a:ext cx="216482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Unit16_StringIO1.c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4988" y="3841749"/>
            <a:ext cx="8236219" cy="2787651"/>
            <a:chOff x="534988" y="3841749"/>
            <a:chExt cx="8236219" cy="2787651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34988" y="3841749"/>
              <a:ext cx="8014652" cy="2787651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LENGTH-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fgets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LENGTH, 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 =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puts(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6606384" y="3908425"/>
              <a:ext cx="2164823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Unit16_StringIO2.c</a:t>
              </a:r>
              <a:endParaRPr lang="en-SG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12223" y="1536504"/>
            <a:ext cx="3946967" cy="64633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Test out the programs with this input: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 book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36022" y="5373384"/>
            <a:ext cx="3321449" cy="755688"/>
            <a:chOff x="836022" y="5373384"/>
            <a:chExt cx="3321449" cy="755688"/>
          </a:xfrm>
        </p:grpSpPr>
        <p:sp>
          <p:nvSpPr>
            <p:cNvPr id="27" name="Rectangle 26"/>
            <p:cNvSpPr/>
            <p:nvPr/>
          </p:nvSpPr>
          <p:spPr bwMode="auto">
            <a:xfrm>
              <a:off x="836023" y="5907003"/>
              <a:ext cx="1434737" cy="222069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36022" y="5373384"/>
              <a:ext cx="3321449" cy="247127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15621" y="2963304"/>
            <a:ext cx="1940169" cy="677108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15621" y="3924935"/>
            <a:ext cx="2262675" cy="984885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 book</a:t>
            </a:r>
          </a:p>
          <a:p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6215" y="5620511"/>
            <a:ext cx="27369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Note that puts(str) adds a newline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841668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29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3.4 Demo #5: Remove Vowels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95755"/>
            <a:ext cx="8229600" cy="2637692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Write a program </a:t>
            </a:r>
            <a:r>
              <a:rPr lang="en-US" sz="2800">
                <a:solidFill>
                  <a:srgbClr val="0000FF"/>
                </a:solidFill>
              </a:rPr>
              <a:t>Unit16_RemoveVowels.c</a:t>
            </a:r>
            <a:r>
              <a:rPr lang="en-US" sz="2800"/>
              <a:t> to remove all vowels in a given input string.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Assume the input string has at most 100 characters.</a:t>
            </a:r>
            <a:endParaRPr lang="en-US" sz="2400" b="1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Sample run: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16494" y="3987332"/>
            <a:ext cx="776479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string: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How HAVE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you been, James?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Changed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string: Hw HV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bn, Jms?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56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445477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000">
                <a:solidFill>
                  <a:srgbClr val="0000FF"/>
                </a:solidFill>
              </a:rPr>
              <a:t>3.4 Demo #5: Remove Vowels (2/2)</a:t>
            </a: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2427" y="748815"/>
            <a:ext cx="8377555" cy="599606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#include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string.h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ctype.h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main(void)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, count =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char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[101],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[101];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("Enter a string (at most 100 characters): ");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fgets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, 101,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stdin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//what happens if you use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scanf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() here?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strlen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() returns number of char in string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if 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– 1] == '\n')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– 1]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// check length again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for 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=0;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switch 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toupper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]))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	case 'A': case 'E':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	case 'I': case 'O': case 'U': break;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	default: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[count++]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[count]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("New string: %s\n",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return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1907" y="619777"/>
            <a:ext cx="2754793" cy="3693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Unit16_RemoveVowels.c</a:t>
            </a:r>
            <a:endParaRPr lang="en-SG" dirty="0"/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4470780" y="1543295"/>
            <a:ext cx="2776538" cy="815012"/>
          </a:xfrm>
          <a:prstGeom prst="accentBorderCallout2">
            <a:avLst>
              <a:gd name="adj1" fmla="val 18750"/>
              <a:gd name="adj2" fmla="val -3266"/>
              <a:gd name="adj3" fmla="val 18750"/>
              <a:gd name="adj4" fmla="val -16667"/>
              <a:gd name="adj5" fmla="val -29026"/>
              <a:gd name="adj6" fmla="val -58096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/>
              <a:t>Need to include </a:t>
            </a:r>
            <a:r>
              <a:rPr lang="en-US" sz="1600" dirty="0">
                <a:solidFill>
                  <a:srgbClr val="C00000"/>
                </a:solidFill>
              </a:rPr>
              <a:t>&lt;</a:t>
            </a:r>
            <a:r>
              <a:rPr lang="en-US" sz="1600" dirty="0" err="1">
                <a:solidFill>
                  <a:srgbClr val="C00000"/>
                </a:solidFill>
              </a:rPr>
              <a:t>string.h</a:t>
            </a:r>
            <a:r>
              <a:rPr lang="en-US" sz="1600" dirty="0">
                <a:solidFill>
                  <a:srgbClr val="C00000"/>
                </a:solidFill>
              </a:rPr>
              <a:t>&gt;</a:t>
            </a:r>
            <a:r>
              <a:rPr lang="en-SG" sz="1600" dirty="0">
                <a:solidFill>
                  <a:srgbClr val="C00000"/>
                </a:solidFill>
              </a:rPr>
              <a:t> </a:t>
            </a:r>
            <a:r>
              <a:rPr lang="en-SG" sz="1600" dirty="0"/>
              <a:t>to use string functions such as </a:t>
            </a:r>
            <a:r>
              <a:rPr lang="en-SG" sz="1600" dirty="0" err="1">
                <a:solidFill>
                  <a:srgbClr val="C00000"/>
                </a:solidFill>
              </a:rPr>
              <a:t>strlen</a:t>
            </a:r>
            <a:r>
              <a:rPr lang="en-SG" sz="1600" dirty="0">
                <a:solidFill>
                  <a:srgbClr val="C00000"/>
                </a:solidFill>
              </a:rPr>
              <a:t>()</a:t>
            </a:r>
            <a:r>
              <a:rPr lang="en-SG" sz="1600" dirty="0"/>
              <a:t>.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578532" y="4991031"/>
            <a:ext cx="3282845" cy="299804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27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6106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GB" sz="3000">
                <a:solidFill>
                  <a:srgbClr val="0000FF"/>
                </a:solidFill>
              </a:rPr>
              <a:t>3.5 Demo #6: Character Array without terminating ‘\0’</a:t>
            </a:r>
            <a:endParaRPr lang="en-GB" sz="30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What is the output of this code?</a:t>
            </a:r>
            <a:endParaRPr lang="en-US" dirty="0"/>
          </a:p>
        </p:txBody>
      </p:sp>
      <p:grpSp>
        <p:nvGrpSpPr>
          <p:cNvPr id="9" name="[Group 8]"/>
          <p:cNvGrpSpPr/>
          <p:nvPr/>
        </p:nvGrpSpPr>
        <p:grpSpPr>
          <a:xfrm>
            <a:off x="739787" y="1713582"/>
            <a:ext cx="5507660" cy="4462760"/>
            <a:chOff x="739787" y="1713582"/>
            <a:chExt cx="5507660" cy="4462760"/>
          </a:xfrm>
        </p:grpSpPr>
        <p:sp>
          <p:nvSpPr>
            <p:cNvPr id="10" name="TextBox 9"/>
            <p:cNvSpPr txBox="1"/>
            <p:nvPr/>
          </p:nvSpPr>
          <p:spPr>
            <a:xfrm>
              <a:off x="739787" y="1898248"/>
              <a:ext cx="5162309" cy="427809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'l'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'e'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20941" y="1713582"/>
              <a:ext cx="2926506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Unit16_without_null_char.c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54199" y="2329168"/>
            <a:ext cx="2738971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possible output:</a:t>
            </a:r>
          </a:p>
          <a:p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Length = 8</a:t>
            </a:r>
          </a:p>
          <a:p>
            <a:r>
              <a:rPr lang="en-SG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apple¿ø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5076" y="3320416"/>
            <a:ext cx="3688094" cy="1384995"/>
          </a:xfrm>
          <a:prstGeom prst="rect">
            <a:avLst/>
          </a:prstGeom>
          <a:solidFill>
            <a:srgbClr val="CCFFCC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Compare the output if you add: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[5] = '\0';</a:t>
            </a:r>
          </a:p>
          <a:p>
            <a:endParaRPr lang="en-US" sz="1000" dirty="0"/>
          </a:p>
          <a:p>
            <a:r>
              <a:rPr lang="en-US" dirty="0"/>
              <a:t>or, you have: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[10] = "apple";</a:t>
            </a:r>
            <a:endParaRPr lang="en-SG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4614" y="5564419"/>
            <a:ext cx="532628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%s and string functions work only on “true</a:t>
            </a:r>
            <a:r>
              <a:rPr lang="en-US"/>
              <a:t>” strings. Without the terminating null character ‘\0’, string functions will not work properly.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51432" y="2082914"/>
            <a:ext cx="17760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printf() will print %s from the starting address of str until it encounters the ‘\0’ character.</a:t>
            </a:r>
          </a:p>
        </p:txBody>
      </p:sp>
      <p:pic>
        <p:nvPicPr>
          <p:cNvPr id="16" name="Picture 2" descr="C:\Users\tantc\Pictures\cliparts\exlama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50" y="5603730"/>
            <a:ext cx="174122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821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4. String Functions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 provides a library of string functions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Must include &lt;string.h&gt;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Table 7.3 (pg 509 – 514)</a:t>
            </a:r>
            <a:endParaRPr lang="en-US">
              <a:hlinkClick r:id="rId3"/>
            </a:endParaRP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hlinkClick r:id="rId3"/>
              </a:rPr>
              <a:t>http://www.edcc.edu/faculty/paul.bladek/c_string_functions.htm</a:t>
            </a:r>
            <a:r>
              <a:rPr lang="en-US"/>
              <a:t>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hlinkClick r:id="rId4"/>
              </a:rPr>
              <a:t>http://www.cs.cf.ac.uk/Dave/C/node19.html</a:t>
            </a:r>
            <a:r>
              <a:rPr lang="en-US"/>
              <a:t>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and other links you can find on the Internet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strcmp(s1,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Compare the ASCII values of the corresponding characters in strings s1 and s2.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Return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a negative integer if s1 is lexicographically less than s2, or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a positive integer if s1 is lexicographically greater than s2, or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0 if s1 and s2 are equal. 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strncmp(s1,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Compare first n characters of s1 and s2.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45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4. String Functions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</a:rPr>
              <a:t>strcpy</a:t>
            </a:r>
            <a:r>
              <a:rPr lang="en-US" dirty="0">
                <a:solidFill>
                  <a:srgbClr val="800000"/>
                </a:solidFill>
              </a:rPr>
              <a:t>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Copy the string pointed to by s2 into array pointed to by s1.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Function returns s1.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US" dirty="0">
              <a:latin typeface="Courier New" pitchFamily="49" charset="0"/>
            </a:endParaRPr>
          </a:p>
          <a:p>
            <a:pPr marL="1143000" lvl="2" indent="-2286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name[10];</a:t>
            </a:r>
          </a:p>
          <a:p>
            <a:pPr marL="1143000" lvl="2" indent="-2286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(name, "Matthew");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following assignment statement </a:t>
            </a:r>
            <a:r>
              <a:rPr lang="en-US" u="sng" dirty="0">
                <a:solidFill>
                  <a:srgbClr val="0000FF"/>
                </a:solidFill>
              </a:rPr>
              <a:t>does not work</a:t>
            </a:r>
            <a:r>
              <a:rPr lang="en-US" dirty="0">
                <a:solidFill>
                  <a:srgbClr val="0000FF"/>
                </a:solidFill>
              </a:rPr>
              <a:t>:</a:t>
            </a: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name = "Matthew";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happens when string to be copied is too long?</a:t>
            </a:r>
            <a:endParaRPr lang="en-US" dirty="0">
              <a:latin typeface="Courier New" pitchFamily="49" charset="0"/>
            </a:endParaRP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(name, "A very long name");</a:t>
            </a: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</a:rPr>
              <a:t>strncpy</a:t>
            </a:r>
            <a:r>
              <a:rPr lang="en-US" dirty="0">
                <a:solidFill>
                  <a:srgbClr val="800000"/>
                </a:solidFill>
              </a:rPr>
              <a:t>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Copy first n characters of string pointed to by s2 to s1.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4495800" y="2538680"/>
            <a:ext cx="4137025" cy="371475"/>
            <a:chOff x="4495801" y="2786744"/>
            <a:chExt cx="4136571" cy="370114"/>
          </a:xfrm>
        </p:grpSpPr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4495801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49094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5323116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573677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5" name="TextBox 10"/>
            <p:cNvSpPr txBox="1">
              <a:spLocks noChangeArrowheads="1"/>
            </p:cNvSpPr>
            <p:nvPr/>
          </p:nvSpPr>
          <p:spPr bwMode="auto">
            <a:xfrm>
              <a:off x="615043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>
              <a:off x="656408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697774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739140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78050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8218715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</p:grpSp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1066800" y="4851935"/>
            <a:ext cx="7032625" cy="369888"/>
            <a:chOff x="968830" y="5399316"/>
            <a:chExt cx="7032171" cy="370114"/>
          </a:xfrm>
        </p:grpSpPr>
        <p:sp>
          <p:nvSpPr>
            <p:cNvPr id="22" name="TextBox 19"/>
            <p:cNvSpPr txBox="1">
              <a:spLocks noChangeArrowheads="1"/>
            </p:cNvSpPr>
            <p:nvPr/>
          </p:nvSpPr>
          <p:spPr bwMode="auto">
            <a:xfrm>
              <a:off x="968830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3" name="TextBox 20"/>
            <p:cNvSpPr txBox="1">
              <a:spLocks noChangeArrowheads="1"/>
            </p:cNvSpPr>
            <p:nvPr/>
          </p:nvSpPr>
          <p:spPr bwMode="auto">
            <a:xfrm>
              <a:off x="13824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1"/>
            <p:cNvSpPr txBox="1">
              <a:spLocks noChangeArrowheads="1"/>
            </p:cNvSpPr>
            <p:nvPr/>
          </p:nvSpPr>
          <p:spPr bwMode="auto">
            <a:xfrm>
              <a:off x="1796145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5" name="TextBox 22"/>
            <p:cNvSpPr txBox="1">
              <a:spLocks noChangeArrowheads="1"/>
            </p:cNvSpPr>
            <p:nvPr/>
          </p:nvSpPr>
          <p:spPr bwMode="auto">
            <a:xfrm>
              <a:off x="220980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6" name="TextBox 23"/>
            <p:cNvSpPr txBox="1">
              <a:spLocks noChangeArrowheads="1"/>
            </p:cNvSpPr>
            <p:nvPr/>
          </p:nvSpPr>
          <p:spPr bwMode="auto">
            <a:xfrm>
              <a:off x="262345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7" name="TextBox 24"/>
            <p:cNvSpPr txBox="1">
              <a:spLocks noChangeArrowheads="1"/>
            </p:cNvSpPr>
            <p:nvPr/>
          </p:nvSpPr>
          <p:spPr bwMode="auto">
            <a:xfrm>
              <a:off x="303711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28" name="TextBox 25"/>
            <p:cNvSpPr txBox="1">
              <a:spLocks noChangeArrowheads="1"/>
            </p:cNvSpPr>
            <p:nvPr/>
          </p:nvSpPr>
          <p:spPr bwMode="auto">
            <a:xfrm>
              <a:off x="345077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Box 26"/>
            <p:cNvSpPr txBox="1">
              <a:spLocks noChangeArrowheads="1"/>
            </p:cNvSpPr>
            <p:nvPr/>
          </p:nvSpPr>
          <p:spPr bwMode="auto">
            <a:xfrm>
              <a:off x="386442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30" name="TextBox 27"/>
            <p:cNvSpPr txBox="1">
              <a:spLocks noChangeArrowheads="1"/>
            </p:cNvSpPr>
            <p:nvPr/>
          </p:nvSpPr>
          <p:spPr bwMode="auto">
            <a:xfrm>
              <a:off x="42780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31" name="TextBox 28"/>
            <p:cNvSpPr txBox="1">
              <a:spLocks noChangeArrowheads="1"/>
            </p:cNvSpPr>
            <p:nvPr/>
          </p:nvSpPr>
          <p:spPr bwMode="auto">
            <a:xfrm>
              <a:off x="4691744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2" name="TextBox 29"/>
            <p:cNvSpPr txBox="1">
              <a:spLocks noChangeArrowheads="1"/>
            </p:cNvSpPr>
            <p:nvPr/>
          </p:nvSpPr>
          <p:spPr bwMode="auto">
            <a:xfrm>
              <a:off x="510540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3" name="TextBox 30"/>
            <p:cNvSpPr txBox="1">
              <a:spLocks noChangeArrowheads="1"/>
            </p:cNvSpPr>
            <p:nvPr/>
          </p:nvSpPr>
          <p:spPr bwMode="auto">
            <a:xfrm>
              <a:off x="5519059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1"/>
            <p:cNvSpPr txBox="1">
              <a:spLocks noChangeArrowheads="1"/>
            </p:cNvSpPr>
            <p:nvPr/>
          </p:nvSpPr>
          <p:spPr bwMode="auto">
            <a:xfrm>
              <a:off x="593271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634637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6" name="TextBox 33"/>
            <p:cNvSpPr txBox="1">
              <a:spLocks noChangeArrowheads="1"/>
            </p:cNvSpPr>
            <p:nvPr/>
          </p:nvSpPr>
          <p:spPr bwMode="auto">
            <a:xfrm>
              <a:off x="6760029" y="5399316"/>
              <a:ext cx="413657" cy="3693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37" name="TextBox 34"/>
            <p:cNvSpPr txBox="1">
              <a:spLocks noChangeArrowheads="1"/>
            </p:cNvSpPr>
            <p:nvPr/>
          </p:nvSpPr>
          <p:spPr bwMode="auto">
            <a:xfrm>
              <a:off x="717368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7587344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883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4. String Functions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</a:rPr>
              <a:t>strstr</a:t>
            </a:r>
            <a:r>
              <a:rPr lang="en-US" dirty="0">
                <a:solidFill>
                  <a:srgbClr val="800000"/>
                </a:solidFill>
              </a:rPr>
              <a:t>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Returns a pointer to the first instance of string s2 in s1.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Returns a NULL pointer if s2 is not found in s1,</a:t>
            </a:r>
            <a:endParaRPr lang="en-US" dirty="0">
              <a:latin typeface="Courier New" pitchFamily="49" charset="0"/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will use the functions above in Demo #7.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up on the above functions (Table 7.3 [</a:t>
            </a:r>
            <a:r>
              <a:rPr lang="en-US" dirty="0" err="1"/>
              <a:t>pg</a:t>
            </a:r>
            <a:r>
              <a:rPr lang="en-US" dirty="0"/>
              <a:t> 405 – 411] and Table 7.4 [</a:t>
            </a:r>
            <a:r>
              <a:rPr lang="en-US" dirty="0" err="1"/>
              <a:t>pg</a:t>
            </a:r>
            <a:r>
              <a:rPr lang="en-US" dirty="0"/>
              <a:t> 412 – 413])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will do some more exercises on them next week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 functions (</a:t>
            </a:r>
            <a:r>
              <a:rPr lang="en-US" dirty="0" err="1"/>
              <a:t>atoi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strchr</a:t>
            </a:r>
            <a:r>
              <a:rPr lang="en-US" dirty="0"/>
              <a:t>, </a:t>
            </a:r>
            <a:r>
              <a:rPr lang="en-US" dirty="0" err="1"/>
              <a:t>strtok</a:t>
            </a:r>
            <a:r>
              <a:rPr lang="en-US" dirty="0"/>
              <a:t>, etc.)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will explore these in your discussion session</a:t>
            </a:r>
          </a:p>
        </p:txBody>
      </p:sp>
    </p:spTree>
    <p:extLst>
      <p:ext uri="{BB962C8B-B14F-4D97-AF65-F5344CB8AC3E}">
        <p14:creationId xmlns:p14="http://schemas.microsoft.com/office/powerpoint/2010/main" val="270416297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Pointer to String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158750" y="1184223"/>
            <a:ext cx="8828088" cy="5220352"/>
            <a:chOff x="158750" y="1501893"/>
            <a:chExt cx="8828088" cy="4903631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58750" y="1501893"/>
              <a:ext cx="8828088" cy="473951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stdio.h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string.h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main(void)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char name[12] = "Chan Tan";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char *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"Chan Tan";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							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("name = %s\n",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%s\n",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element for name = %p\n",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element for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%p\</a:t>
              </a:r>
              <a:r>
                <a:rPr lang="en-US" sz="1600" b="1" dirty="0" err="1">
                  <a:latin typeface="Courier New" pitchFamily="49" charset="0"/>
                </a:rPr>
                <a:t>n",namePtr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strcpy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(name, "Lee Hsu");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"Lee Hsu";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("name = %s\n",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%s\n",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element for name = %p\n",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element for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%p\</a:t>
              </a:r>
              <a:r>
                <a:rPr lang="en-US" sz="1600" b="1" dirty="0" err="1">
                  <a:latin typeface="Courier New" pitchFamily="49" charset="0"/>
                </a:rPr>
                <a:t>n",namePtr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dirty="0">
                  <a:latin typeface="Courier New" pitchFamily="49" charset="0"/>
                </a:rPr>
                <a:t>  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3113" y="6058600"/>
              <a:ext cx="2689615" cy="34692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Unit16_StringPointer.c</a:t>
              </a:r>
              <a:endParaRPr lang="en-SG" dirty="0"/>
            </a:p>
          </p:txBody>
        </p:sp>
      </p:grpSp>
      <p:sp>
        <p:nvSpPr>
          <p:cNvPr id="24" name="Line Callout 2 (Border and Accent Bar) 23"/>
          <p:cNvSpPr>
            <a:spLocks/>
          </p:cNvSpPr>
          <p:nvPr/>
        </p:nvSpPr>
        <p:spPr bwMode="auto">
          <a:xfrm>
            <a:off x="4757738" y="1139825"/>
            <a:ext cx="4154487" cy="1847850"/>
          </a:xfrm>
          <a:prstGeom prst="accentBorderCallout2">
            <a:avLst>
              <a:gd name="adj1" fmla="val 36032"/>
              <a:gd name="adj2" fmla="val -2181"/>
              <a:gd name="adj3" fmla="val 36032"/>
              <a:gd name="adj4" fmla="val -6532"/>
              <a:gd name="adj5" fmla="val 56123"/>
              <a:gd name="adj6" fmla="val -17795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is a character array of 12 elements.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is a pointer to a character. </a:t>
            </a:r>
          </a:p>
          <a:p>
            <a:r>
              <a:rPr lang="en-US" sz="1600" dirty="0"/>
              <a:t>Both have strings assigned.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Difference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sets aside space for 12 characters, but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is a char pointer variable that is initialized to point to a string constant of </a:t>
            </a:r>
            <a:r>
              <a:rPr lang="en-US" sz="1600" u="sng" dirty="0"/>
              <a:t>9</a:t>
            </a:r>
            <a:r>
              <a:rPr lang="en-US" sz="1600" dirty="0"/>
              <a:t> characters.</a:t>
            </a:r>
            <a:endParaRPr lang="en-SG" sz="1600" dirty="0"/>
          </a:p>
        </p:txBody>
      </p:sp>
      <p:sp>
        <p:nvSpPr>
          <p:cNvPr id="25" name="Line Callout 2 (Border and Accent Bar) 10"/>
          <p:cNvSpPr>
            <a:spLocks/>
          </p:cNvSpPr>
          <p:nvPr/>
        </p:nvSpPr>
        <p:spPr bwMode="auto">
          <a:xfrm>
            <a:off x="4315207" y="3797707"/>
            <a:ext cx="4254500" cy="671513"/>
          </a:xfrm>
          <a:prstGeom prst="accentBorderCallout2">
            <a:avLst>
              <a:gd name="adj1" fmla="val 17023"/>
              <a:gd name="adj2" fmla="val -1792"/>
              <a:gd name="adj3" fmla="val 17023"/>
              <a:gd name="adj4" fmla="val -6120"/>
              <a:gd name="adj5" fmla="val 41407"/>
              <a:gd name="adj6" fmla="val -17497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updated using </a:t>
            </a:r>
            <a:r>
              <a:rPr lang="en-US" sz="1600" dirty="0" err="1">
                <a:solidFill>
                  <a:srgbClr val="C00000"/>
                </a:solidFill>
              </a:rPr>
              <a:t>strcpy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  <a:r>
              <a:rPr lang="en-US" sz="1600" dirty="0"/>
              <a:t>. 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assigned to another string using =. </a:t>
            </a:r>
          </a:p>
          <a:p>
            <a:endParaRPr lang="en-SG" sz="1600" dirty="0"/>
          </a:p>
        </p:txBody>
      </p:sp>
      <p:sp>
        <p:nvSpPr>
          <p:cNvPr id="26" name="Line Callout 2 (Border and Accent Bar) 10"/>
          <p:cNvSpPr>
            <a:spLocks/>
          </p:cNvSpPr>
          <p:nvPr/>
        </p:nvSpPr>
        <p:spPr bwMode="auto">
          <a:xfrm>
            <a:off x="4953000" y="5612568"/>
            <a:ext cx="3892550" cy="828675"/>
          </a:xfrm>
          <a:prstGeom prst="accentBorderCallout2">
            <a:avLst>
              <a:gd name="adj1" fmla="val 13792"/>
              <a:gd name="adj2" fmla="val -1958"/>
              <a:gd name="adj3" fmla="val 13792"/>
              <a:gd name="adj4" fmla="val -10116"/>
              <a:gd name="adj5" fmla="val 4795"/>
              <a:gd name="adj6" fmla="val -19890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/>
              <a:t>Address of </a:t>
            </a:r>
            <a:r>
              <a:rPr lang="en-US" sz="1600" dirty="0"/>
              <a:t>first array element for </a:t>
            </a:r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remains constant, string assigned to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changes on new assignment. 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504175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Pointer to String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Comparison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9088" y="1992654"/>
            <a:ext cx="553534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char name[12] = "Chan Tan";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9088" y="3902417"/>
            <a:ext cx="5742155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2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namePtr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= "Chan Tan";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8304" y="4032208"/>
            <a:ext cx="6539696" cy="1367100"/>
            <a:chOff x="318304" y="4252128"/>
            <a:chExt cx="6539696" cy="1367100"/>
          </a:xfrm>
        </p:grpSpPr>
        <p:grpSp>
          <p:nvGrpSpPr>
            <p:cNvPr id="17" name="Group 60"/>
            <p:cNvGrpSpPr>
              <a:grpSpLocks/>
            </p:cNvGrpSpPr>
            <p:nvPr/>
          </p:nvGrpSpPr>
          <p:grpSpPr bwMode="auto">
            <a:xfrm>
              <a:off x="318304" y="4252128"/>
              <a:ext cx="1081352" cy="950511"/>
              <a:chOff x="442686" y="4593772"/>
              <a:chExt cx="1081317" cy="950689"/>
            </a:xfrm>
          </p:grpSpPr>
          <p:sp>
            <p:nvSpPr>
              <p:cNvPr id="34" name="TextBox 42"/>
              <p:cNvSpPr txBox="1">
                <a:spLocks noChangeArrowheads="1"/>
              </p:cNvSpPr>
              <p:nvPr/>
            </p:nvSpPr>
            <p:spPr bwMode="auto">
              <a:xfrm>
                <a:off x="442686" y="4593772"/>
                <a:ext cx="105228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namePtr</a:t>
                </a:r>
              </a:p>
            </p:txBody>
          </p:sp>
          <p:sp>
            <p:nvSpPr>
              <p:cNvPr id="35" name="Rectangle 55"/>
              <p:cNvSpPr>
                <a:spLocks noChangeArrowheads="1"/>
              </p:cNvSpPr>
              <p:nvPr/>
            </p:nvSpPr>
            <p:spPr bwMode="auto">
              <a:xfrm>
                <a:off x="769257" y="4949372"/>
                <a:ext cx="551543" cy="43542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" name="Straight Arrow Connector 57"/>
              <p:cNvCxnSpPr>
                <a:cxnSpLocks noChangeShapeType="1"/>
              </p:cNvCxnSpPr>
              <p:nvPr/>
            </p:nvCxnSpPr>
            <p:spPr bwMode="auto">
              <a:xfrm>
                <a:off x="1132113" y="5167086"/>
                <a:ext cx="391890" cy="377375"/>
              </a:xfrm>
              <a:prstGeom prst="straightConnector1">
                <a:avLst/>
              </a:prstGeom>
              <a:noFill/>
              <a:ln w="19050" cap="sq" algn="ctr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1452092" y="5095907"/>
              <a:ext cx="5405908" cy="523321"/>
              <a:chOff x="1452092" y="5095907"/>
              <a:chExt cx="5405908" cy="523321"/>
            </a:xfrm>
          </p:grpSpPr>
          <p:sp>
            <p:nvSpPr>
              <p:cNvPr id="19" name="TextBox 16"/>
              <p:cNvSpPr txBox="1">
                <a:spLocks noChangeArrowheads="1"/>
              </p:cNvSpPr>
              <p:nvPr/>
            </p:nvSpPr>
            <p:spPr bwMode="auto">
              <a:xfrm>
                <a:off x="1452092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20" name="TextBox 16"/>
              <p:cNvSpPr txBox="1">
                <a:spLocks noChangeArrowheads="1"/>
              </p:cNvSpPr>
              <p:nvPr/>
            </p:nvSpPr>
            <p:spPr bwMode="auto">
              <a:xfrm>
                <a:off x="205590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h</a:t>
                </a:r>
              </a:p>
            </p:txBody>
          </p:sp>
          <p:sp>
            <p:nvSpPr>
              <p:cNvPr id="27" name="TextBox 16"/>
              <p:cNvSpPr txBox="1">
                <a:spLocks noChangeArrowheads="1"/>
              </p:cNvSpPr>
              <p:nvPr/>
            </p:nvSpPr>
            <p:spPr bwMode="auto">
              <a:xfrm>
                <a:off x="2657788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28" name="TextBox 16"/>
              <p:cNvSpPr txBox="1">
                <a:spLocks noChangeArrowheads="1"/>
              </p:cNvSpPr>
              <p:nvPr/>
            </p:nvSpPr>
            <p:spPr bwMode="auto">
              <a:xfrm>
                <a:off x="3259672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29" name="TextBox 16"/>
              <p:cNvSpPr txBox="1">
                <a:spLocks noChangeArrowheads="1"/>
              </p:cNvSpPr>
              <p:nvPr/>
            </p:nvSpPr>
            <p:spPr bwMode="auto">
              <a:xfrm>
                <a:off x="3851911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0" name="TextBox 16"/>
              <p:cNvSpPr txBox="1">
                <a:spLocks noChangeArrowheads="1"/>
              </p:cNvSpPr>
              <p:nvPr/>
            </p:nvSpPr>
            <p:spPr bwMode="auto">
              <a:xfrm>
                <a:off x="445379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sp>
            <p:nvSpPr>
              <p:cNvPr id="31" name="TextBox 16"/>
              <p:cNvSpPr txBox="1">
                <a:spLocks noChangeArrowheads="1"/>
              </p:cNvSpPr>
              <p:nvPr/>
            </p:nvSpPr>
            <p:spPr bwMode="auto">
              <a:xfrm>
                <a:off x="5053748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32" name="TextBox 16"/>
              <p:cNvSpPr txBox="1">
                <a:spLocks noChangeArrowheads="1"/>
              </p:cNvSpPr>
              <p:nvPr/>
            </p:nvSpPr>
            <p:spPr bwMode="auto">
              <a:xfrm>
                <a:off x="5657560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33" name="TextBox 16"/>
              <p:cNvSpPr txBox="1">
                <a:spLocks noChangeArrowheads="1"/>
              </p:cNvSpPr>
              <p:nvPr/>
            </p:nvSpPr>
            <p:spPr bwMode="auto">
              <a:xfrm>
                <a:off x="625944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\0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888819" y="2575267"/>
            <a:ext cx="7740109" cy="856345"/>
            <a:chOff x="888819" y="2725738"/>
            <a:chExt cx="7740109" cy="856345"/>
          </a:xfrm>
        </p:grpSpPr>
        <p:grpSp>
          <p:nvGrpSpPr>
            <p:cNvPr id="38" name="Group 37"/>
            <p:cNvGrpSpPr/>
            <p:nvPr/>
          </p:nvGrpSpPr>
          <p:grpSpPr>
            <a:xfrm>
              <a:off x="1427014" y="3056833"/>
              <a:ext cx="7201914" cy="525250"/>
              <a:chOff x="1299692" y="3056833"/>
              <a:chExt cx="7201914" cy="525250"/>
            </a:xfrm>
          </p:grpSpPr>
          <p:sp>
            <p:nvSpPr>
              <p:cNvPr id="52" name="TextBox 16"/>
              <p:cNvSpPr txBox="1">
                <a:spLocks noChangeArrowheads="1"/>
              </p:cNvSpPr>
              <p:nvPr/>
            </p:nvSpPr>
            <p:spPr bwMode="auto">
              <a:xfrm>
                <a:off x="1299692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53" name="TextBox 16"/>
              <p:cNvSpPr txBox="1">
                <a:spLocks noChangeArrowheads="1"/>
              </p:cNvSpPr>
              <p:nvPr/>
            </p:nvSpPr>
            <p:spPr bwMode="auto">
              <a:xfrm>
                <a:off x="190350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h</a:t>
                </a:r>
              </a:p>
            </p:txBody>
          </p:sp>
          <p:sp>
            <p:nvSpPr>
              <p:cNvPr id="54" name="TextBox 16"/>
              <p:cNvSpPr txBox="1">
                <a:spLocks noChangeArrowheads="1"/>
              </p:cNvSpPr>
              <p:nvPr/>
            </p:nvSpPr>
            <p:spPr bwMode="auto">
              <a:xfrm>
                <a:off x="250538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55" name="TextBox 16"/>
              <p:cNvSpPr txBox="1">
                <a:spLocks noChangeArrowheads="1"/>
              </p:cNvSpPr>
              <p:nvPr/>
            </p:nvSpPr>
            <p:spPr bwMode="auto">
              <a:xfrm>
                <a:off x="3107272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56" name="TextBox 16"/>
              <p:cNvSpPr txBox="1">
                <a:spLocks noChangeArrowheads="1"/>
              </p:cNvSpPr>
              <p:nvPr/>
            </p:nvSpPr>
            <p:spPr bwMode="auto">
              <a:xfrm>
                <a:off x="3699511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7" name="TextBox 16"/>
              <p:cNvSpPr txBox="1">
                <a:spLocks noChangeArrowheads="1"/>
              </p:cNvSpPr>
              <p:nvPr/>
            </p:nvSpPr>
            <p:spPr bwMode="auto">
              <a:xfrm>
                <a:off x="430139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sp>
            <p:nvSpPr>
              <p:cNvPr id="58" name="TextBox 16"/>
              <p:cNvSpPr txBox="1">
                <a:spLocks noChangeArrowheads="1"/>
              </p:cNvSpPr>
              <p:nvPr/>
            </p:nvSpPr>
            <p:spPr bwMode="auto">
              <a:xfrm>
                <a:off x="490134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59" name="TextBox 16"/>
              <p:cNvSpPr txBox="1">
                <a:spLocks noChangeArrowheads="1"/>
              </p:cNvSpPr>
              <p:nvPr/>
            </p:nvSpPr>
            <p:spPr bwMode="auto">
              <a:xfrm>
                <a:off x="5505160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60" name="TextBox 16"/>
              <p:cNvSpPr txBox="1">
                <a:spLocks noChangeArrowheads="1"/>
              </p:cNvSpPr>
              <p:nvPr/>
            </p:nvSpPr>
            <p:spPr bwMode="auto">
              <a:xfrm>
                <a:off x="610704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\0</a:t>
                </a:r>
              </a:p>
            </p:txBody>
          </p:sp>
          <p:sp>
            <p:nvSpPr>
              <p:cNvPr id="61" name="TextBox 16"/>
              <p:cNvSpPr txBox="1">
                <a:spLocks noChangeArrowheads="1"/>
              </p:cNvSpPr>
              <p:nvPr/>
            </p:nvSpPr>
            <p:spPr bwMode="auto">
              <a:xfrm>
                <a:off x="670892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\0</a:t>
                </a:r>
              </a:p>
            </p:txBody>
          </p:sp>
          <p:sp>
            <p:nvSpPr>
              <p:cNvPr id="62" name="TextBox 16"/>
              <p:cNvSpPr txBox="1">
                <a:spLocks noChangeArrowheads="1"/>
              </p:cNvSpPr>
              <p:nvPr/>
            </p:nvSpPr>
            <p:spPr bwMode="auto">
              <a:xfrm>
                <a:off x="7903050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\0</a:t>
                </a:r>
              </a:p>
            </p:txBody>
          </p:sp>
          <p:sp>
            <p:nvSpPr>
              <p:cNvPr id="63" name="TextBox 16"/>
              <p:cNvSpPr txBox="1">
                <a:spLocks noChangeArrowheads="1"/>
              </p:cNvSpPr>
              <p:nvPr/>
            </p:nvSpPr>
            <p:spPr bwMode="auto">
              <a:xfrm>
                <a:off x="7303095" y="3058762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\0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88819" y="2725738"/>
              <a:ext cx="7701525" cy="343081"/>
              <a:chOff x="888819" y="2725738"/>
              <a:chExt cx="7701525" cy="343081"/>
            </a:xfrm>
          </p:grpSpPr>
          <p:sp>
            <p:nvSpPr>
              <p:cNvPr id="40" name="TextBox 19"/>
              <p:cNvSpPr txBox="1">
                <a:spLocks noChangeArrowheads="1"/>
              </p:cNvSpPr>
              <p:nvPr/>
            </p:nvSpPr>
            <p:spPr bwMode="auto">
              <a:xfrm>
                <a:off x="888819" y="2728270"/>
                <a:ext cx="943367" cy="338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name[0]</a:t>
                </a:r>
              </a:p>
            </p:txBody>
          </p:sp>
          <p:sp>
            <p:nvSpPr>
              <p:cNvPr id="41" name="TextBox 20"/>
              <p:cNvSpPr txBox="1">
                <a:spLocks noChangeArrowheads="1"/>
              </p:cNvSpPr>
              <p:nvPr/>
            </p:nvSpPr>
            <p:spPr bwMode="auto">
              <a:xfrm>
                <a:off x="205732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[1]</a:t>
                </a:r>
              </a:p>
            </p:txBody>
          </p:sp>
          <p:sp>
            <p:nvSpPr>
              <p:cNvPr id="42" name="TextBox 21"/>
              <p:cNvSpPr txBox="1">
                <a:spLocks noChangeArrowheads="1"/>
              </p:cNvSpPr>
              <p:nvPr/>
            </p:nvSpPr>
            <p:spPr bwMode="auto">
              <a:xfrm>
                <a:off x="2703168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[2]</a:t>
                </a:r>
              </a:p>
            </p:txBody>
          </p:sp>
          <p:sp>
            <p:nvSpPr>
              <p:cNvPr id="43" name="TextBox 22"/>
              <p:cNvSpPr txBox="1">
                <a:spLocks noChangeArrowheads="1"/>
              </p:cNvSpPr>
              <p:nvPr/>
            </p:nvSpPr>
            <p:spPr bwMode="auto">
              <a:xfrm>
                <a:off x="3301333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[3]</a:t>
                </a:r>
              </a:p>
            </p:txBody>
          </p:sp>
          <p:sp>
            <p:nvSpPr>
              <p:cNvPr id="44" name="TextBox 23"/>
              <p:cNvSpPr txBox="1">
                <a:spLocks noChangeArrowheads="1"/>
              </p:cNvSpPr>
              <p:nvPr/>
            </p:nvSpPr>
            <p:spPr bwMode="auto">
              <a:xfrm>
                <a:off x="389949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[4]</a:t>
                </a:r>
              </a:p>
            </p:txBody>
          </p:sp>
          <p:sp>
            <p:nvSpPr>
              <p:cNvPr id="45" name="TextBox 24"/>
              <p:cNvSpPr txBox="1">
                <a:spLocks noChangeArrowheads="1"/>
              </p:cNvSpPr>
              <p:nvPr/>
            </p:nvSpPr>
            <p:spPr bwMode="auto">
              <a:xfrm>
                <a:off x="449766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[5]</a:t>
                </a:r>
              </a:p>
            </p:txBody>
          </p:sp>
          <p:sp>
            <p:nvSpPr>
              <p:cNvPr id="46" name="TextBox 25"/>
              <p:cNvSpPr txBox="1">
                <a:spLocks noChangeArrowheads="1"/>
              </p:cNvSpPr>
              <p:nvPr/>
            </p:nvSpPr>
            <p:spPr bwMode="auto">
              <a:xfrm>
                <a:off x="5081317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[6]</a:t>
                </a:r>
              </a:p>
            </p:txBody>
          </p:sp>
          <p:sp>
            <p:nvSpPr>
              <p:cNvPr id="47" name="TextBox 26"/>
              <p:cNvSpPr txBox="1">
                <a:spLocks noChangeArrowheads="1"/>
              </p:cNvSpPr>
              <p:nvPr/>
            </p:nvSpPr>
            <p:spPr bwMode="auto">
              <a:xfrm>
                <a:off x="5705390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[7]</a:t>
                </a:r>
              </a:p>
            </p:txBody>
          </p:sp>
          <p:sp>
            <p:nvSpPr>
              <p:cNvPr id="48" name="TextBox 38"/>
              <p:cNvSpPr txBox="1">
                <a:spLocks noChangeArrowheads="1"/>
              </p:cNvSpPr>
              <p:nvPr/>
            </p:nvSpPr>
            <p:spPr bwMode="auto">
              <a:xfrm>
                <a:off x="627590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[8]</a:t>
                </a:r>
              </a:p>
            </p:txBody>
          </p:sp>
          <p:sp>
            <p:nvSpPr>
              <p:cNvPr id="49" name="TextBox 39"/>
              <p:cNvSpPr txBox="1">
                <a:spLocks noChangeArrowheads="1"/>
              </p:cNvSpPr>
              <p:nvPr/>
            </p:nvSpPr>
            <p:spPr bwMode="auto">
              <a:xfrm>
                <a:off x="691761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[9]</a:t>
                </a:r>
              </a:p>
            </p:txBody>
          </p:sp>
          <p:sp>
            <p:nvSpPr>
              <p:cNvPr id="50" name="TextBox 39"/>
              <p:cNvSpPr txBox="1">
                <a:spLocks noChangeArrowheads="1"/>
              </p:cNvSpPr>
              <p:nvPr/>
            </p:nvSpPr>
            <p:spPr bwMode="auto">
              <a:xfrm>
                <a:off x="7428829" y="2725738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[10]</a:t>
                </a:r>
              </a:p>
            </p:txBody>
          </p:sp>
          <p:sp>
            <p:nvSpPr>
              <p:cNvPr id="51" name="TextBox 39"/>
              <p:cNvSpPr txBox="1">
                <a:spLocks noChangeArrowheads="1"/>
              </p:cNvSpPr>
              <p:nvPr/>
            </p:nvSpPr>
            <p:spPr bwMode="auto">
              <a:xfrm>
                <a:off x="8021067" y="2727667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[11]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576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</a:t>
            </a:r>
            <a:r>
              <a:rPr lang="en-US"/>
              <a:t>Tuck Choy for </a:t>
            </a:r>
            <a:r>
              <a:rPr lang="en-US" dirty="0"/>
              <a:t>kindly sharing these materials.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526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6. Array of Strings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451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Declaration</a:t>
            </a:r>
            <a:endParaRPr lang="en-US" sz="2800" dirty="0">
              <a:latin typeface="Courier New" pitchFamily="49" charset="0"/>
            </a:endParaRPr>
          </a:p>
          <a:p>
            <a:pPr lvl="1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char fruits[MAXNUM][STRSIZE]; 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// where MAXNUM is the maximum number of names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	// and STRSIZE is the size of each name</a:t>
            </a:r>
          </a:p>
          <a:p>
            <a:pPr marL="457200" indent="-4572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Initialization</a:t>
            </a:r>
          </a:p>
          <a:p>
            <a:pPr lvl="1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char fruits[][6] = {"apple", "mango", 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pear"};</a:t>
            </a: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i="1" dirty="0">
                <a:latin typeface="+mn-lt"/>
              </a:rPr>
              <a:t>or</a:t>
            </a: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char fruits[3][6] = {"apple", "mango",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pear"};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Output</a:t>
            </a:r>
            <a:endParaRPr lang="en-US" sz="2400" dirty="0">
              <a:latin typeface="Courier New" pitchFamily="49" charset="0"/>
            </a:endParaRPr>
          </a:p>
          <a:p>
            <a:pPr lvl="1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("fruits: %s %s\n", fruits[0], fruits[1]);</a:t>
            </a:r>
          </a:p>
          <a:p>
            <a:pPr lvl="1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("character: %c\n", fruits[2][1]);</a:t>
            </a:r>
          </a:p>
        </p:txBody>
      </p:sp>
      <p:sp>
        <p:nvSpPr>
          <p:cNvPr id="65" name="[TextBox 64]"/>
          <p:cNvSpPr txBox="1"/>
          <p:nvPr/>
        </p:nvSpPr>
        <p:spPr>
          <a:xfrm>
            <a:off x="4467828" y="5567424"/>
            <a:ext cx="3460830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itchFamily="49" charset="0"/>
                <a:cs typeface="Courier New" pitchFamily="49" charset="0"/>
              </a:rPr>
              <a:t>fruits: apple mango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character: e</a:t>
            </a:r>
            <a:endParaRPr lang="en-SG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0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7. Demo #7: Using String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2125" y="1143000"/>
            <a:ext cx="7915275" cy="543007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#include &lt;</a:t>
            </a:r>
            <a:r>
              <a:rPr lang="en-US" sz="1100" b="1" dirty="0" err="1">
                <a:latin typeface="Courier New" pitchFamily="49" charset="0"/>
              </a:rPr>
              <a:t>stdio.h</a:t>
            </a:r>
            <a:r>
              <a:rPr lang="en-US" sz="1100" b="1" dirty="0">
                <a:latin typeface="Courier New" pitchFamily="49" charset="0"/>
              </a:rPr>
              <a:t>&gt;</a:t>
            </a:r>
          </a:p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#include &lt;</a:t>
            </a:r>
            <a:r>
              <a:rPr lang="en-US" sz="1100" b="1" dirty="0" err="1">
                <a:latin typeface="Courier New" pitchFamily="49" charset="0"/>
              </a:rPr>
              <a:t>string.h</a:t>
            </a:r>
            <a:r>
              <a:rPr lang="en-US" sz="1100" b="1" dirty="0">
                <a:latin typeface="Courier New" pitchFamily="49" charset="0"/>
              </a:rPr>
              <a:t>&gt;</a:t>
            </a:r>
          </a:p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#define MAX_LEN 10</a:t>
            </a:r>
          </a:p>
          <a:p>
            <a:pPr marL="342900" indent="-342900">
              <a:defRPr/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main(void) {	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char s1[MAX_LEN + 1], s2[MAX_LEN + 1], *p;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len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("Enter string (at most %d characters) for s1: ", MAX_LEN);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fgets</a:t>
            </a:r>
            <a:r>
              <a:rPr lang="en-US" sz="1400" b="1" dirty="0">
                <a:latin typeface="Courier New" pitchFamily="49" charset="0"/>
              </a:rPr>
              <a:t>(s1, MAX_LEN+1, </a:t>
            </a:r>
            <a:r>
              <a:rPr lang="en-US" sz="1400" b="1" dirty="0" err="1">
                <a:latin typeface="Courier New" pitchFamily="49" charset="0"/>
              </a:rPr>
              <a:t>stdin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len</a:t>
            </a:r>
            <a:r>
              <a:rPr lang="en-US" sz="1400" b="1" dirty="0">
                <a:latin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</a:rPr>
              <a:t>strlen</a:t>
            </a:r>
            <a:r>
              <a:rPr lang="en-US" sz="1400" b="1" dirty="0">
                <a:latin typeface="Courier New" pitchFamily="49" charset="0"/>
              </a:rPr>
              <a:t>(s1);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if (s1[</a:t>
            </a:r>
            <a:r>
              <a:rPr lang="en-US" sz="1400" b="1" dirty="0" err="1">
                <a:latin typeface="Courier New" pitchFamily="49" charset="0"/>
              </a:rPr>
              <a:t>len</a:t>
            </a:r>
            <a:r>
              <a:rPr lang="en-US" sz="1400" b="1" dirty="0">
                <a:latin typeface="Courier New" pitchFamily="49" charset="0"/>
              </a:rPr>
              <a:t> – 1] == '\n') s1[</a:t>
            </a:r>
            <a:r>
              <a:rPr lang="en-US" sz="1400" b="1" dirty="0" err="1">
                <a:latin typeface="Courier New" pitchFamily="49" charset="0"/>
              </a:rPr>
              <a:t>len</a:t>
            </a:r>
            <a:r>
              <a:rPr lang="en-US" sz="1400" b="1" dirty="0">
                <a:latin typeface="Courier New" pitchFamily="49" charset="0"/>
              </a:rPr>
              <a:t> – 1] = '\0';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("Enter string (at most %d characters) for s2: ", MAX_LEN);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fgets</a:t>
            </a:r>
            <a:r>
              <a:rPr lang="en-US" sz="1400" b="1" dirty="0">
                <a:latin typeface="Courier New" pitchFamily="49" charset="0"/>
              </a:rPr>
              <a:t>(s2, MAX_LEN+1, </a:t>
            </a:r>
            <a:r>
              <a:rPr lang="en-US" sz="1400" b="1" dirty="0" err="1">
                <a:latin typeface="Courier New" pitchFamily="49" charset="0"/>
              </a:rPr>
              <a:t>stdin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len</a:t>
            </a:r>
            <a:r>
              <a:rPr lang="en-US" sz="1400" b="1" dirty="0">
                <a:latin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</a:rPr>
              <a:t>strlen</a:t>
            </a:r>
            <a:r>
              <a:rPr lang="en-US" sz="1400" b="1" dirty="0">
                <a:latin typeface="Courier New" pitchFamily="49" charset="0"/>
              </a:rPr>
              <a:t>(s2);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if (s2[</a:t>
            </a:r>
            <a:r>
              <a:rPr lang="en-US" sz="1400" b="1" dirty="0" err="1">
                <a:latin typeface="Courier New" pitchFamily="49" charset="0"/>
              </a:rPr>
              <a:t>len</a:t>
            </a:r>
            <a:r>
              <a:rPr lang="en-US" sz="1400" b="1" dirty="0">
                <a:latin typeface="Courier New" pitchFamily="49" charset="0"/>
              </a:rPr>
              <a:t> – 1] == '\n') s2[</a:t>
            </a:r>
            <a:r>
              <a:rPr lang="en-US" sz="1400" b="1" dirty="0" err="1">
                <a:latin typeface="Courier New" pitchFamily="49" charset="0"/>
              </a:rPr>
              <a:t>len</a:t>
            </a:r>
            <a:r>
              <a:rPr lang="en-US" sz="1400" b="1" dirty="0">
                <a:latin typeface="Courier New" pitchFamily="49" charset="0"/>
              </a:rPr>
              <a:t> – 1] = '\0';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strcmp</a:t>
            </a:r>
            <a:r>
              <a:rPr lang="en-US" sz="1400" b="1" dirty="0">
                <a:latin typeface="Courier New" pitchFamily="49" charset="0"/>
              </a:rPr>
              <a:t>(s1,s2) = %d\n",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strcmp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(s1,s2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p =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strstr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(s1,s2)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if (p != NULL)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strstr</a:t>
            </a:r>
            <a:r>
              <a:rPr lang="en-US" sz="1400" b="1" dirty="0">
                <a:latin typeface="Courier New" pitchFamily="49" charset="0"/>
              </a:rPr>
              <a:t>(s1,s2) returns %s\n", p);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else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strstr</a:t>
            </a:r>
            <a:r>
              <a:rPr lang="en-US" sz="1400" b="1" dirty="0">
                <a:latin typeface="Courier New" pitchFamily="49" charset="0"/>
              </a:rPr>
              <a:t>(s1,s2) returns NULL\n");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strcpy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(s1,s2)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("After </a:t>
            </a:r>
            <a:r>
              <a:rPr lang="en-US" sz="1400" b="1" dirty="0" err="1">
                <a:latin typeface="Courier New" pitchFamily="49" charset="0"/>
              </a:rPr>
              <a:t>strcpy</a:t>
            </a:r>
            <a:r>
              <a:rPr lang="en-US" sz="1400" b="1" dirty="0">
                <a:latin typeface="Courier New" pitchFamily="49" charset="0"/>
              </a:rPr>
              <a:t>(s1,s2), s1 = %s\n", s1);</a:t>
            </a:r>
            <a:endParaRPr lang="en-US" sz="10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5677" y="1209545"/>
            <a:ext cx="2789848" cy="36988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Unit16_StringFunctions.c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5213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8. Strings and Pointers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451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We discussed in </a:t>
            </a:r>
            <a:r>
              <a:rPr lang="en-US" sz="2400">
                <a:solidFill>
                  <a:srgbClr val="0000FF"/>
                </a:solidFill>
              </a:rPr>
              <a:t>Unit #9 Section 4 </a:t>
            </a:r>
            <a:r>
              <a:rPr lang="en-US" sz="2400"/>
              <a:t>that an array name is a pointer (that points to the first array element)</a:t>
            </a:r>
            <a:endParaRPr lang="en-US" sz="2400" b="1">
              <a:solidFill>
                <a:srgbClr val="006600"/>
              </a:solidFill>
              <a:latin typeface="Courier New" pitchFamily="49" charset="0"/>
            </a:endParaRP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Likewise, since a string is physically an array of characters, the name of a string is also a pointer (that points to the first character of the string)</a:t>
            </a:r>
            <a:endParaRPr lang="en-US" sz="2400" b="1">
              <a:solidFill>
                <a:srgbClr val="800000"/>
              </a:solidFill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8827" y="3389982"/>
            <a:ext cx="7337413" cy="2275413"/>
            <a:chOff x="678827" y="3389982"/>
            <a:chExt cx="7337413" cy="2275413"/>
          </a:xfrm>
        </p:grpSpPr>
        <p:sp>
          <p:nvSpPr>
            <p:cNvPr id="9" name="TextBox 8"/>
            <p:cNvSpPr txBox="1"/>
            <p:nvPr/>
          </p:nvSpPr>
          <p:spPr>
            <a:xfrm>
              <a:off x="678827" y="3634070"/>
              <a:ext cx="7199300" cy="20313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 str[] = 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"apple"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character: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str[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character: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*str);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"5th character: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str[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"5th character: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*(str+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));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8240" y="3389982"/>
              <a:ext cx="3048000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Unit16_String_vs_Pointer.c</a:t>
              </a:r>
              <a:endParaRPr lang="en-SG" dirty="0"/>
            </a:p>
          </p:txBody>
        </p:sp>
      </p:grpSp>
      <p:sp>
        <p:nvSpPr>
          <p:cNvPr id="13" name="[TextBox 64]"/>
          <p:cNvSpPr txBox="1"/>
          <p:nvPr/>
        </p:nvSpPr>
        <p:spPr>
          <a:xfrm>
            <a:off x="6200140" y="3988012"/>
            <a:ext cx="2852420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1st character: a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1st character: a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5th character: 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5th character: e</a:t>
            </a:r>
          </a:p>
        </p:txBody>
      </p:sp>
    </p:spTree>
    <p:extLst>
      <p:ext uri="{BB962C8B-B14F-4D97-AF65-F5344CB8AC3E}">
        <p14:creationId xmlns:p14="http://schemas.microsoft.com/office/powerpoint/2010/main" val="463386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8. Strings and Pointers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15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FF"/>
                </a:solidFill>
              </a:rPr>
              <a:t>Unit16_strlen.c</a:t>
            </a:r>
            <a:r>
              <a:rPr lang="en-US" sz="2400"/>
              <a:t> shows how we could compute the length of a string if we are not using strlen()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See full program on CS1010 website</a:t>
            </a:r>
          </a:p>
        </p:txBody>
      </p:sp>
      <p:grpSp>
        <p:nvGrpSpPr>
          <p:cNvPr id="2" name="[Group 1]"/>
          <p:cNvGrpSpPr/>
          <p:nvPr/>
        </p:nvGrpSpPr>
        <p:grpSpPr>
          <a:xfrm>
            <a:off x="1479083" y="2804160"/>
            <a:ext cx="6044665" cy="3063236"/>
            <a:chOff x="2164080" y="3433156"/>
            <a:chExt cx="6044665" cy="3063236"/>
          </a:xfrm>
        </p:grpSpPr>
        <p:sp>
          <p:nvSpPr>
            <p:cNvPr id="9" name="TextBox 8"/>
            <p:cNvSpPr txBox="1"/>
            <p:nvPr/>
          </p:nvSpPr>
          <p:spPr>
            <a:xfrm>
              <a:off x="2164080" y="3634070"/>
              <a:ext cx="5714047" cy="286232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 mystrlen(</a:t>
              </a:r>
              <a:r>
                <a:rPr lang="en-SG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 *p)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count = </a:t>
              </a:r>
              <a:r>
                <a:rPr lang="en-SG" sz="20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(*p != </a:t>
              </a:r>
              <a:r>
                <a:rPr lang="en-SG" sz="20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'\0'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	count++;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	p++;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count;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12305" y="3433156"/>
              <a:ext cx="1996440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Unit16_strlen.c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08686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8. Strings and Pointers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4" name="[Rectangle 8]"/>
          <p:cNvSpPr>
            <a:spLocks noChangeArrowheads="1"/>
          </p:cNvSpPr>
          <p:nvPr/>
        </p:nvSpPr>
        <p:spPr bwMode="auto">
          <a:xfrm>
            <a:off x="373063" y="1284791"/>
            <a:ext cx="8453437" cy="20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Since ASCII value of null character </a:t>
            </a:r>
            <a:r>
              <a:rPr lang="en-US" sz="2400">
                <a:solidFill>
                  <a:srgbClr val="C00000"/>
                </a:solidFill>
              </a:rPr>
              <a:t>'\0' </a:t>
            </a:r>
            <a:r>
              <a:rPr lang="en-US" sz="2400"/>
              <a:t>is zero, the condition in the while loop is equivalent to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(*p != 0)  </a:t>
            </a:r>
            <a:r>
              <a:rPr lang="en-US" sz="2400"/>
              <a:t>and that can be further simplified to just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(*p)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see left box)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We can combine *p with p++ (see right box) (why?)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204" y="3404108"/>
            <a:ext cx="3915876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2000" b="1">
                <a:latin typeface="Courier New" pitchFamily="49" charset="0"/>
                <a:cs typeface="Courier New" pitchFamily="49" charset="0"/>
              </a:rPr>
              <a:t> mystrlen(</a:t>
            </a:r>
            <a:r>
              <a:rPr lang="en-SG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SG" sz="2000" b="1">
                <a:latin typeface="Courier New" pitchFamily="49" charset="0"/>
                <a:cs typeface="Courier New" pitchFamily="49" charset="0"/>
              </a:rPr>
              <a:t> *p) {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SG" sz="2000" b="1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SG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0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SG" sz="2000" b="1">
                <a:latin typeface="Courier New" pitchFamily="49" charset="0"/>
                <a:cs typeface="Courier New" pitchFamily="49" charset="0"/>
              </a:rPr>
              <a:t>(*p) {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	count++;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	p++;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SG" sz="2000" b="1">
                <a:latin typeface="Courier New" pitchFamily="49" charset="0"/>
                <a:cs typeface="Courier New" pitchFamily="49" charset="0"/>
              </a:rPr>
              <a:t>count;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02480" y="3404108"/>
            <a:ext cx="4056380" cy="2677656"/>
            <a:chOff x="4602480" y="3404108"/>
            <a:chExt cx="4056380" cy="2677656"/>
          </a:xfrm>
        </p:grpSpPr>
        <p:sp>
          <p:nvSpPr>
            <p:cNvPr id="11" name="TextBox 10"/>
            <p:cNvSpPr txBox="1"/>
            <p:nvPr/>
          </p:nvSpPr>
          <p:spPr>
            <a:xfrm>
              <a:off x="4602480" y="3404108"/>
              <a:ext cx="3915876" cy="255454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 mystrlen(</a:t>
              </a:r>
              <a:r>
                <a:rPr lang="en-SG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 *p)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count = </a:t>
              </a:r>
              <a:r>
                <a:rPr lang="en-SG" sz="20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(*p++)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	count++;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count;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92778" y="5712432"/>
              <a:ext cx="226608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Unit16_strlen_v2.c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264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8. Strings and Pointers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[Rectangle 8]"/>
          <p:cNvSpPr>
            <a:spLocks noChangeArrowheads="1"/>
          </p:cNvSpPr>
          <p:nvPr/>
        </p:nvSpPr>
        <p:spPr bwMode="auto">
          <a:xfrm>
            <a:off x="373063" y="1284791"/>
            <a:ext cx="8453437" cy="72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How to interpret the following?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7880" y="1800850"/>
            <a:ext cx="409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while (*p++)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5800" y="2324070"/>
            <a:ext cx="3718560" cy="1838526"/>
            <a:chOff x="685800" y="2324070"/>
            <a:chExt cx="3718560" cy="183852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154680" y="2324070"/>
              <a:ext cx="609600" cy="83061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85800" y="2962267"/>
              <a:ext cx="371856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/>
                <a:t>Check whether </a:t>
              </a:r>
              <a:r>
                <a:rPr lang="en-US" sz="2400">
                  <a:solidFill>
                    <a:srgbClr val="C00000"/>
                  </a:solidFill>
                </a:rPr>
                <a:t>*p </a:t>
              </a:r>
              <a:r>
                <a:rPr lang="en-US" sz="2400"/>
                <a:t>is 0 (that is, whether </a:t>
              </a:r>
              <a:r>
                <a:rPr lang="en-US" sz="2400">
                  <a:solidFill>
                    <a:srgbClr val="C00000"/>
                  </a:solidFill>
                </a:rPr>
                <a:t>*p </a:t>
              </a:r>
              <a:r>
                <a:rPr lang="en-US" sz="2400"/>
                <a:t>is the null character ‘\0’)…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99782" y="2324071"/>
            <a:ext cx="4226718" cy="1834700"/>
            <a:chOff x="4599782" y="2324071"/>
            <a:chExt cx="4226718" cy="1834700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4599782" y="2324071"/>
              <a:ext cx="2014378" cy="6229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07940" y="2589111"/>
              <a:ext cx="3718560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/>
                <a:t>Then, increment </a:t>
              </a:r>
              <a:r>
                <a:rPr lang="en-US" sz="2400">
                  <a:solidFill>
                    <a:srgbClr val="C00000"/>
                  </a:solidFill>
                </a:rPr>
                <a:t>p</a:t>
              </a:r>
              <a:r>
                <a:rPr lang="en-US" sz="2400"/>
                <a:t> by 1 (so that </a:t>
              </a:r>
              <a:r>
                <a:rPr lang="en-US" sz="2400">
                  <a:solidFill>
                    <a:srgbClr val="C00000"/>
                  </a:solidFill>
                </a:rPr>
                <a:t>p</a:t>
              </a:r>
              <a:r>
                <a:rPr lang="en-US" sz="2400"/>
                <a:t> points to the next character).</a:t>
              </a:r>
            </a:p>
            <a:p>
              <a:r>
                <a:rPr lang="en-US" sz="2400"/>
                <a:t>Not increment </a:t>
              </a:r>
              <a:r>
                <a:rPr lang="en-US" sz="2400">
                  <a:solidFill>
                    <a:srgbClr val="C00000"/>
                  </a:solidFill>
                </a:rPr>
                <a:t>*p </a:t>
              </a:r>
              <a:r>
                <a:rPr lang="en-US" sz="2400"/>
                <a:t>by 1!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24940" y="4424660"/>
            <a:ext cx="65760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(*p++)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800" u="sng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the same as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(*p)++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(*p)++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is to increment *p (the character that p points to) by 1.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(Hence, if p is pointing to character ‘a’, that character becomes ‘b’.)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48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Extra topics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2 additional topics that are not in the syllabus are in the file </a:t>
            </a:r>
            <a:r>
              <a:rPr lang="en-US" sz="2800">
                <a:solidFill>
                  <a:srgbClr val="0000FF"/>
                </a:solidFill>
              </a:rPr>
              <a:t>Unit16_Extra.pptx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C00000"/>
                </a:solidFill>
              </a:rPr>
              <a:t>Array of Pointers to Strings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C00000"/>
                </a:solidFill>
              </a:rPr>
              <a:t>Command-line arguments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Summary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C00000"/>
                </a:solidFill>
              </a:rPr>
              <a:t>Characters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Declaring and using characters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Characters I/O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Character functions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solidFill>
                  <a:srgbClr val="C00000"/>
                </a:solidFill>
              </a:rPr>
              <a:t>Strings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Declaring and initialising strings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String I/O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String functions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Array of strings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712045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Unit16</a:t>
            </a:r>
            <a:r>
              <a:t>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38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612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</a:t>
            </a:r>
            <a:r>
              <a:rPr lang="en-US"/>
              <a:t>on these contents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008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16: Characters and Strings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3"/>
            <a:ext cx="7620000" cy="194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Objectives: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>
                <a:cs typeface="Arial" charset="0"/>
              </a:rPr>
              <a:t>Declare and manipulate data of </a:t>
            </a:r>
            <a:r>
              <a:rPr lang="en-GB" sz="2400">
                <a:solidFill>
                  <a:srgbClr val="0000FF"/>
                </a:solidFill>
                <a:cs typeface="Arial" charset="0"/>
              </a:rPr>
              <a:t>char</a:t>
            </a:r>
            <a:r>
              <a:rPr lang="en-GB" sz="2400">
                <a:cs typeface="Arial" charset="0"/>
              </a:rPr>
              <a:t> data type 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>
                <a:cs typeface="Arial" charset="0"/>
              </a:rPr>
              <a:t>Learn fundamental operations on strings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>
                <a:cs typeface="Arial" charset="0"/>
              </a:rPr>
              <a:t>Write string processing programs</a:t>
            </a:r>
            <a:endParaRPr lang="en-GB" sz="2400" dirty="0"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605741"/>
            <a:ext cx="7620000" cy="195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>
                <a:solidFill>
                  <a:srgbClr val="C00000"/>
                </a:solidFill>
                <a:latin typeface="+mn-lt"/>
                <a:cs typeface="+mn-cs"/>
              </a:rPr>
              <a:t>References: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738188" lvl="1" indent="-457200" eaLnBrk="1" hangingPunct="1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/>
              <a:t>Lesson 1.4.1 Characters and Symbols</a:t>
            </a:r>
          </a:p>
          <a:p>
            <a:pPr marL="738188" lvl="1" indent="-457200" eaLnBrk="1" hangingPunct="1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/>
              <a:t>Chapter 7: Strings and Pointers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16: Characters and Strings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178169"/>
            <a:ext cx="8420559" cy="5310554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>
                <a:solidFill>
                  <a:srgbClr val="C00000"/>
                </a:solidFill>
              </a:rPr>
              <a:t>Motivation</a:t>
            </a:r>
            <a:endParaRPr lang="en-GB" dirty="0">
              <a:solidFill>
                <a:srgbClr val="C00000"/>
              </a:solidFill>
            </a:endParaRP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>
                <a:solidFill>
                  <a:srgbClr val="C00000"/>
                </a:solidFill>
              </a:rPr>
              <a:t>Characters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/>
              <a:t>2.1	ASCII Table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/>
              <a:t>2.2	Demo #1: Using Characters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/>
              <a:t>2.3	Demo #2: Character 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/>
              <a:t>2.4	Demo #3: Character Functions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/>
              <a:t>2.5	Common Error</a:t>
            </a:r>
            <a:endParaRPr lang="en-GB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>
                <a:solidFill>
                  <a:srgbClr val="C00000"/>
                </a:solidFill>
              </a:rPr>
              <a:t>Strings</a:t>
            </a:r>
            <a:endParaRPr lang="en-GB" dirty="0">
              <a:solidFill>
                <a:srgbClr val="C00000"/>
              </a:solidFill>
            </a:endParaRP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3.1	Basics</a:t>
            </a:r>
            <a:endParaRPr lang="en-GB" dirty="0"/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3</a:t>
            </a:r>
            <a:r>
              <a:rPr lang="en-GB"/>
              <a:t>.2	String I/O 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3.3	Demo #4: String 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3.4	Demo #5: Remove Vowels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3.5	Demo #6: Character Array without terminating ‘\0’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16: Characters and Strings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178169"/>
            <a:ext cx="8420559" cy="5310554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>
                <a:solidFill>
                  <a:srgbClr val="C00000"/>
                </a:solidFill>
              </a:rPr>
              <a:t>String Functions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>
                <a:solidFill>
                  <a:srgbClr val="C00000"/>
                </a:solidFill>
              </a:rPr>
              <a:t>Pointer to String</a:t>
            </a:r>
            <a:endParaRPr lang="en-GB" dirty="0">
              <a:solidFill>
                <a:srgbClr val="C00000"/>
              </a:solidFill>
            </a:endParaRP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>
                <a:solidFill>
                  <a:srgbClr val="C00000"/>
                </a:solidFill>
              </a:rPr>
              <a:t>Array of Strings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>
                <a:solidFill>
                  <a:srgbClr val="C00000"/>
                </a:solidFill>
              </a:rPr>
              <a:t>Demo #7: Using String Functions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>
                <a:solidFill>
                  <a:srgbClr val="C00000"/>
                </a:solidFill>
              </a:rPr>
              <a:t>Strings and Pointers</a:t>
            </a:r>
          </a:p>
        </p:txBody>
      </p:sp>
    </p:spTree>
    <p:extLst>
      <p:ext uri="{BB962C8B-B14F-4D97-AF65-F5344CB8AC3E}">
        <p14:creationId xmlns:p14="http://schemas.microsoft.com/office/powerpoint/2010/main" val="39971768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Motivation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Unit1</a:t>
            </a:r>
            <a:r>
              <a:rPr lang="en-US"/>
              <a:t>6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225913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Why study characters and strings?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Hangman</a:t>
            </a:r>
            <a:r>
              <a:rPr lang="en-US"/>
              <a:t> game – Player tries to guess a word by filling in the blanks. Each incorrect guess brings the player closer to being “hanged”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Let’s play! </a:t>
            </a:r>
            <a:r>
              <a:rPr lang="en-US">
                <a:hlinkClick r:id="rId3"/>
              </a:rPr>
              <a:t>http://www.hangman.no/</a:t>
            </a:r>
            <a:endParaRPr lang="en-US" dirty="0"/>
          </a:p>
        </p:txBody>
      </p:sp>
      <p:pic>
        <p:nvPicPr>
          <p:cNvPr id="9" name="Picture 8" descr="hangman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9948" y="3370996"/>
            <a:ext cx="41148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22318</TotalTime>
  <Words>2782</Words>
  <Application>Microsoft Macintosh PowerPoint</Application>
  <PresentationFormat>On-screen Show (4:3)</PresentationFormat>
  <Paragraphs>727</Paragraphs>
  <Slides>38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 Unicode MS</vt:lpstr>
      <vt:lpstr>ＭＳ Ｐゴシック</vt:lpstr>
      <vt:lpstr>Arial</vt:lpstr>
      <vt:lpstr>Calibri</vt:lpstr>
      <vt:lpstr>Courier New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16: Characters and Strings</vt:lpstr>
      <vt:lpstr>Unit 16: Characters and Strings (1/2)</vt:lpstr>
      <vt:lpstr>Unit 16: Characters and Strings (2/2)</vt:lpstr>
      <vt:lpstr>1. Motivation </vt:lpstr>
      <vt:lpstr>2. Characters</vt:lpstr>
      <vt:lpstr>2.1 Characters: ASCII Table</vt:lpstr>
      <vt:lpstr>2.2 Demo #1: Using Characters (1/2)</vt:lpstr>
      <vt:lpstr>2.2 Demo #1: Using Characters (2/2)</vt:lpstr>
      <vt:lpstr>2.3 Demo #2: Character I/O</vt:lpstr>
      <vt:lpstr>2.4 Demo #3: Character Functions</vt:lpstr>
      <vt:lpstr>2.5 Characters: Common Error</vt:lpstr>
      <vt:lpstr>3. Strings</vt:lpstr>
      <vt:lpstr>3.1 Strings: Basics</vt:lpstr>
      <vt:lpstr>3.2 Strings: I/O (1/2)</vt:lpstr>
      <vt:lpstr>3.2 Strings: I/O (2/2)</vt:lpstr>
      <vt:lpstr>3.3 Demo #4: String I/O</vt:lpstr>
      <vt:lpstr>3.4 Demo #5: Remove Vowels (1/2)</vt:lpstr>
      <vt:lpstr>3.4 Demo #5: Remove Vowels (2/2)</vt:lpstr>
      <vt:lpstr>3.5 Demo #6: Character Array without terminating ‘\0’</vt:lpstr>
      <vt:lpstr>4. String Functions (1/3)</vt:lpstr>
      <vt:lpstr>4. String Functions (2/3)</vt:lpstr>
      <vt:lpstr>4. String Functions (3/3)</vt:lpstr>
      <vt:lpstr>5. Pointer to String (1/2)</vt:lpstr>
      <vt:lpstr>5. Pointer to String (2/2)</vt:lpstr>
      <vt:lpstr>6. Array of Strings</vt:lpstr>
      <vt:lpstr>7. Demo #7: Using String Functions</vt:lpstr>
      <vt:lpstr>8. Strings and Pointers (1/4)</vt:lpstr>
      <vt:lpstr>8. Strings and Pointers (2/4)</vt:lpstr>
      <vt:lpstr>8. Strings and Pointers (3/4)</vt:lpstr>
      <vt:lpstr>8. Strings and Pointers (4/4)</vt:lpstr>
      <vt:lpstr>Extra topics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Office User</cp:lastModifiedBy>
  <cp:revision>1557</cp:revision>
  <cp:lastPrinted>2014-07-01T03:51:49Z</cp:lastPrinted>
  <dcterms:created xsi:type="dcterms:W3CDTF">1998-09-05T15:03:32Z</dcterms:created>
  <dcterms:modified xsi:type="dcterms:W3CDTF">2020-11-24T02:18:55Z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