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msword" PartName="/ppt/embeddings/Microsoft_Office_Word_97_-_2003_Document8.doc"/>
  <Override ContentType="application/msword" PartName="/ppt/embeddings/Microsoft_Office_Word_97_-_2003_Document3.doc"/>
  <Override ContentType="application/msword" PartName="/ppt/embeddings/Microsoft_Office_Word_97_-_2003_Document10.doc"/>
  <Override ContentType="application/msword" PartName="/ppt/embeddings/Microsoft_Office_Word_97_-_2003_Document2.doc"/>
  <Override ContentType="application/msword" PartName="/ppt/embeddings/Microsoft_Office_Word_97_-_2003_Document9.doc"/>
  <Override ContentType="application/msword" PartName="/ppt/embeddings/Microsoft_Office_Word_97_-_2003_Document1.doc"/>
  <Override ContentType="application/msword" PartName="/ppt/embeddings/Microsoft_Office_Word_97_-_2003_Document4.doc"/>
  <Override ContentType="application/msword" PartName="/ppt/embeddings/Microsoft_Office_Word_97_-_2003_Document7.doc"/>
  <Override ContentType="application/msword" PartName="/ppt/embeddings/Microsoft_Office_Word_97_-_2003_Document6.doc"/>
  <Override ContentType="application/msword" PartName="/ppt/embeddings/Microsoft_Office_Word_97_-_2003_Document5.doc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81" roundtripDataSignature="AMtx7mgZLWYBtQLZRfgUHx2SWQ0FZuOt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F6FBD4-FE14-4A75-A2F2-9318D3D9C1DE}">
  <a:tblStyle styleId="{C7F6FBD4-FE14-4A75-A2F2-9318D3D9C1D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08E70DC-A1B2-44B0-9F55-1F2930BA2A65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0EF"/>
          </a:solidFill>
        </a:fill>
      </a:tcStyle>
    </a:wholeTbl>
    <a:band1H>
      <a:tcTxStyle/>
      <a:tcStyle>
        <a:fill>
          <a:solidFill>
            <a:srgbClr val="DBDFDD"/>
          </a:solidFill>
        </a:fill>
      </a:tcStyle>
    </a:band1H>
    <a:band2H>
      <a:tcTxStyle/>
    </a:band2H>
    <a:band1V>
      <a:tcTxStyle/>
      <a:tcStyle>
        <a:fill>
          <a:solidFill>
            <a:srgbClr val="DBDFD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1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8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71614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apidtables.com/convert/number/octal-to-decimal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https://www.rapidtables.com/convert/number/octal-to-decimal.html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1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:notes"/>
          <p:cNvSpPr txBox="1"/>
          <p:nvPr>
            <p:ph idx="3" type="hdr"/>
          </p:nvPr>
        </p:nvSpPr>
        <p:spPr>
          <a:xfrm>
            <a:off x="0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 Methodology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2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2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2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2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2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p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2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8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p2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2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2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3" name="Google Shape;453;p3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3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1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3" name="Google Shape;463;p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3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3" name="Google Shape;473;p3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3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3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3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3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3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Google Shape;497;p3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0" name="Google Shape;510;p3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Google Shape;511;p3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0" name="Google Shape;520;p3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3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7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3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3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8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0" name="Google Shape;540;p3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1" name="Google Shape;541;p3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3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3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0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4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4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p4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Google Shape;581;p4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2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5" name="Google Shape;595;p4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Google Shape;596;p4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3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" name="Google Shape;606;p4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Google Shape;607;p4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8" name="Google Shape;618;p4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9" name="Google Shape;619;p4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5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1" name="Google Shape;631;p4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2" name="Google Shape;632;p4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6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2" name="Google Shape;652;p4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p4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7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3" name="Google Shape;683;p4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4" name="Google Shape;684;p4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8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3" name="Google Shape;693;p4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4" name="Google Shape;694;p4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9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2" name="Google Shape;712;p4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3" name="Google Shape;713;p4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0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6" name="Google Shape;726;p5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7" name="Google Shape;727;p5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1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4" name="Google Shape;754;p5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5" name="Google Shape;755;p5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2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4" name="Google Shape;764;p5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5" name="Google Shape;765;p5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3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5" name="Google Shape;775;p5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6" name="Google Shape;776;p5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5" name="Google Shape;785;p5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6" name="Google Shape;786;p5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5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6" name="Google Shape;796;p5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7" name="Google Shape;797;p5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6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9" name="Google Shape;809;p5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0" name="Google Shape;810;p5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7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0" name="Google Shape;820;p5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1" name="Google Shape;821;p5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8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8" name="Google Shape;838;p5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9" name="Google Shape;839;p5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9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1" name="Google Shape;981;p5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2" name="Google Shape;982;p5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0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1" name="Google Shape;991;p6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2" name="Google Shape;992;p6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1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2" name="Google Shape;1002;p6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3" name="Google Shape;1003;p6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2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9" name="Google Shape;1019;p6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0" name="Google Shape;1020;p6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3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1" name="Google Shape;1031;p6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2" name="Google Shape;1032;p6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6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7" name="Google Shape;1047;p6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" name="Google Shape;1048;p6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65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3" name="Google Shape;1063;p6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4" name="Google Shape;1064;p6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6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3" name="Google Shape;1073;p6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4" name="Google Shape;1074;p6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7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3" name="Google Shape;1083;p6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4" name="Google Shape;1084;p6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68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5" name="Google Shape;1095;p6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6" name="Google Shape;1096;p6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9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5" name="Google Shape;1105;p6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6" name="Google Shape;1106;p6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70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7" name="Google Shape;1117;p7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8" name="Google Shape;1118;p7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71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8" name="Google Shape;1128;p7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9" name="Google Shape;1129;p7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72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0" name="Google Shape;1140;p7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1" name="Google Shape;1141;p7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73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3" name="Google Shape;1153;p7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4" name="Google Shape;1154;p7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7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4" name="Google Shape;1164;p7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5" name="Google Shape;1165;p7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6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6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7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76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5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5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81" name="Google Shape;81;p85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8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5" name="Google Shape;85;p85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6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6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89" name="Google Shape;89;p86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8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7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8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8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8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8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7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8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8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9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9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9"/>
          <p:cNvSpPr txBox="1"/>
          <p:nvPr>
            <p:ph idx="2" type="body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9"/>
          <p:cNvSpPr txBox="1"/>
          <p:nvPr>
            <p:ph idx="3" type="body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1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1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8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81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2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82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61" name="Google Shape;61;p8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3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83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83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83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8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83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5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7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5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7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Relationship Id="rId5" Type="http://schemas.openxmlformats.org/officeDocument/2006/relationships/oleObject" Target="../embeddings/Microsoft_Office_Word_97_-_2003_Document2.doc"/><Relationship Id="rId6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Relationship Id="rId9" Type="http://schemas.openxmlformats.org/officeDocument/2006/relationships/image" Target="../media/image8.png"/><Relationship Id="rId5" Type="http://schemas.openxmlformats.org/officeDocument/2006/relationships/oleObject" Target="../embeddings/Microsoft_Office_Word_97_-_2003_Document3.doc"/><Relationship Id="rId6" Type="http://schemas.openxmlformats.org/officeDocument/2006/relationships/image" Target="../media/image6.png"/><Relationship Id="rId7" Type="http://schemas.openxmlformats.org/officeDocument/2006/relationships/oleObject" Target="../embeddings/Microsoft_Office_Word_97_-_2003_Document4.doc"/><Relationship Id="rId8" Type="http://schemas.openxmlformats.org/officeDocument/2006/relationships/oleObject" Target="../embeddings/Microsoft_Office_Word_97_-_2003_Document4.doc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5.doc"/><Relationship Id="rId5" Type="http://schemas.openxmlformats.org/officeDocument/2006/relationships/oleObject" Target="../embeddings/Microsoft_Office_Word_97_-_2003_Document5.doc"/><Relationship Id="rId6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Document6.doc"/><Relationship Id="rId5" Type="http://schemas.openxmlformats.org/officeDocument/2006/relationships/oleObject" Target="../embeddings/Microsoft_Office_Word_97_-_2003_Document6.doc"/><Relationship Id="rId6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Document7.doc"/><Relationship Id="rId5" Type="http://schemas.openxmlformats.org/officeDocument/2006/relationships/oleObject" Target="../embeddings/Microsoft_Office_Word_97_-_2003_Document7.doc"/><Relationship Id="rId6" Type="http://schemas.openxmlformats.org/officeDocument/2006/relationships/image" Target="../media/image1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Document8.doc"/><Relationship Id="rId5" Type="http://schemas.openxmlformats.org/officeDocument/2006/relationships/oleObject" Target="../embeddings/Microsoft_Office_Word_97_-_2003_Document8.doc"/><Relationship Id="rId6" Type="http://schemas.openxmlformats.org/officeDocument/2006/relationships/image" Target="../media/image1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Microsoft_Office_Word_97_-_2003_Document9.doc"/><Relationship Id="rId5" Type="http://schemas.openxmlformats.org/officeDocument/2006/relationships/oleObject" Target="../embeddings/Microsoft_Office_Word_97_-_2003_Document9.doc"/><Relationship Id="rId6" Type="http://schemas.openxmlformats.org/officeDocument/2006/relationships/image" Target="../media/image1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Microsoft_Office_Word_97_-_2003_Document10.doc"/><Relationship Id="rId5" Type="http://schemas.openxmlformats.org/officeDocument/2006/relationships/oleObject" Target="../embeddings/Microsoft_Office_Word_97_-_2003_Document10.doc"/><Relationship Id="rId6" Type="http://schemas.openxmlformats.org/officeDocument/2006/relationships/image" Target="../media/image1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0" y="1865222"/>
            <a:ext cx="9144000" cy="1249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8160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8160E"/>
                </a:solidFill>
              </a:rPr>
              <a:t>COMPUTER ORGANISATION</a:t>
            </a:r>
            <a:br>
              <a:rPr b="1" lang="en-US" sz="3200">
                <a:solidFill>
                  <a:srgbClr val="48160E"/>
                </a:solidFill>
              </a:rPr>
            </a:br>
            <a:r>
              <a:rPr b="1" lang="en-US" sz="3200">
                <a:solidFill>
                  <a:srgbClr val="48160E"/>
                </a:solidFill>
              </a:rPr>
              <a:t>(TỔ CHỨC MÁY TÍNH) </a:t>
            </a:r>
            <a:endParaRPr b="1" sz="3200">
              <a:solidFill>
                <a:srgbClr val="48160E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" y="3781012"/>
            <a:ext cx="9143999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Number Systems and Codes</a:t>
            </a:r>
            <a:endParaRPr b="1" i="0" sz="66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7" y="670904"/>
            <a:ext cx="1747742" cy="96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202" name="Google Shape;202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203" name="Google Shape;203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/>
              <a:t>DECIMAL (BASE 10) SYSTEM (2/2)</a:t>
            </a:r>
            <a:endParaRPr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457200" y="1600200"/>
            <a:ext cx="8229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Weighing factors (or weights) are in powers of 10:</a:t>
            </a:r>
            <a:endParaRPr/>
          </a:p>
          <a:p>
            <a:pPr indent="-182880" lvl="1" marL="457200" rtl="0" algn="l">
              <a:spcBef>
                <a:spcPts val="96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b="1" lang="en-US" sz="2400"/>
              <a:t>		… 10</a:t>
            </a:r>
            <a:r>
              <a:rPr b="1" baseline="30000" lang="en-US" sz="2400"/>
              <a:t>3</a:t>
            </a:r>
            <a:r>
              <a:rPr b="1" lang="en-US" sz="2400"/>
              <a:t> 10</a:t>
            </a:r>
            <a:r>
              <a:rPr b="1" baseline="30000" lang="en-US" sz="2400"/>
              <a:t>2</a:t>
            </a:r>
            <a:r>
              <a:rPr b="1" lang="en-US" sz="2400"/>
              <a:t> 10</a:t>
            </a:r>
            <a:r>
              <a:rPr b="1" baseline="30000" lang="en-US" sz="2400"/>
              <a:t>1</a:t>
            </a:r>
            <a:r>
              <a:rPr b="1" lang="en-US" sz="2400"/>
              <a:t> 10</a:t>
            </a:r>
            <a:r>
              <a:rPr b="1" baseline="30000" lang="en-US" sz="2400"/>
              <a:t>0</a:t>
            </a:r>
            <a:r>
              <a:rPr b="1" lang="en-US" sz="2400"/>
              <a:t> . 10</a:t>
            </a:r>
            <a:r>
              <a:rPr b="1" baseline="30000" lang="en-US" sz="2400"/>
              <a:t>-1</a:t>
            </a:r>
            <a:r>
              <a:rPr b="1" lang="en-US" sz="2400"/>
              <a:t> 10</a:t>
            </a:r>
            <a:r>
              <a:rPr b="1" baseline="30000" lang="en-US" sz="2400"/>
              <a:t>-2</a:t>
            </a:r>
            <a:r>
              <a:rPr b="1" lang="en-US" sz="2400"/>
              <a:t> 10</a:t>
            </a:r>
            <a:r>
              <a:rPr b="1" baseline="30000" lang="en-US" sz="2400"/>
              <a:t>-3</a:t>
            </a:r>
            <a:r>
              <a:rPr b="1" lang="en-US" sz="2400"/>
              <a:t> …</a:t>
            </a:r>
            <a:endParaRPr sz="2400"/>
          </a:p>
          <a:p>
            <a:pPr indent="-182880" lvl="0" marL="182880" rtl="0" algn="l">
              <a:spcBef>
                <a:spcPts val="144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To evaluate the decimal number 593.68, the digit in each position is multiplied by the corresponding weight: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		</a:t>
            </a:r>
            <a:r>
              <a:rPr b="1" lang="en-US" sz="2400"/>
              <a:t>5×</a:t>
            </a:r>
            <a:r>
              <a:rPr b="1" lang="en-US" sz="2400">
                <a:solidFill>
                  <a:srgbClr val="0000CC"/>
                </a:solidFill>
              </a:rPr>
              <a:t>10</a:t>
            </a:r>
            <a:r>
              <a:rPr b="1" baseline="30000" lang="en-US" sz="2400">
                <a:solidFill>
                  <a:srgbClr val="0000CC"/>
                </a:solidFill>
              </a:rPr>
              <a:t>2</a:t>
            </a:r>
            <a:r>
              <a:rPr b="1" baseline="30000" lang="en-US" sz="2400"/>
              <a:t>  </a:t>
            </a:r>
            <a:r>
              <a:rPr b="1" lang="en-US" sz="2400"/>
              <a:t>+  9×</a:t>
            </a:r>
            <a:r>
              <a:rPr b="1" lang="en-US" sz="2400">
                <a:solidFill>
                  <a:srgbClr val="0000CC"/>
                </a:solidFill>
              </a:rPr>
              <a:t>10</a:t>
            </a:r>
            <a:r>
              <a:rPr b="1" baseline="30000" lang="en-US" sz="2400">
                <a:solidFill>
                  <a:srgbClr val="0000CC"/>
                </a:solidFill>
              </a:rPr>
              <a:t>1</a:t>
            </a:r>
            <a:r>
              <a:rPr b="1" baseline="30000" lang="en-US" sz="2400"/>
              <a:t>  </a:t>
            </a:r>
            <a:r>
              <a:rPr b="1" lang="en-US" sz="2400"/>
              <a:t>+  3×</a:t>
            </a:r>
            <a:r>
              <a:rPr b="1" lang="en-US" sz="2400">
                <a:solidFill>
                  <a:srgbClr val="0000CC"/>
                </a:solidFill>
              </a:rPr>
              <a:t>10</a:t>
            </a:r>
            <a:r>
              <a:rPr b="1" baseline="30000" lang="en-US" sz="2400">
                <a:solidFill>
                  <a:srgbClr val="0000CC"/>
                </a:solidFill>
              </a:rPr>
              <a:t>0 </a:t>
            </a:r>
            <a:r>
              <a:rPr b="1" baseline="30000" lang="en-US" sz="2400"/>
              <a:t> </a:t>
            </a:r>
            <a:r>
              <a:rPr b="1" lang="en-US" sz="2400"/>
              <a:t>+ 6×</a:t>
            </a:r>
            <a:r>
              <a:rPr b="1" lang="en-US" sz="2400">
                <a:solidFill>
                  <a:srgbClr val="0000CC"/>
                </a:solidFill>
              </a:rPr>
              <a:t>10</a:t>
            </a:r>
            <a:r>
              <a:rPr b="1" baseline="30000" lang="en-US" sz="2400">
                <a:solidFill>
                  <a:srgbClr val="0000CC"/>
                </a:solidFill>
              </a:rPr>
              <a:t>-1</a:t>
            </a:r>
            <a:r>
              <a:rPr b="1" baseline="30000" lang="en-US" sz="2400"/>
              <a:t>  </a:t>
            </a:r>
            <a:r>
              <a:rPr b="1" lang="en-US" sz="2400"/>
              <a:t>+ 8×</a:t>
            </a:r>
            <a:r>
              <a:rPr b="1" lang="en-US" sz="2400">
                <a:solidFill>
                  <a:srgbClr val="0000CC"/>
                </a:solidFill>
              </a:rPr>
              <a:t>10</a:t>
            </a:r>
            <a:r>
              <a:rPr b="1" baseline="30000" lang="en-US" sz="2400">
                <a:solidFill>
                  <a:srgbClr val="0000CC"/>
                </a:solidFill>
              </a:rPr>
              <a:t>-2</a:t>
            </a:r>
            <a:br>
              <a:rPr b="1" baseline="30000" lang="en-US" sz="2400"/>
            </a:br>
            <a:r>
              <a:rPr b="1" baseline="30000" lang="en-US" sz="2400"/>
              <a:t>	</a:t>
            </a:r>
            <a:r>
              <a:rPr b="1" lang="en-US" sz="2400"/>
              <a:t>= (593.68)</a:t>
            </a:r>
            <a:r>
              <a:rPr b="1" baseline="-25000" lang="en-US" sz="2400"/>
              <a:t>10</a:t>
            </a:r>
            <a:endParaRPr b="1" baseline="-25000" sz="240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212" name="Google Shape;212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213" name="Google Shape;213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OTHER NUMBER SYSTEMS (1/2)</a:t>
            </a:r>
            <a:endParaRPr/>
          </a:p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Binary (base 2)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Weights in powers of 2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Binary digits (bits): </a:t>
            </a:r>
            <a:r>
              <a:rPr b="1" lang="en-US" sz="2000">
                <a:solidFill>
                  <a:srgbClr val="0000CC"/>
                </a:solidFill>
              </a:rPr>
              <a:t>0, 1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Octal (base 8)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Weights in powers of 8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Octal digits: </a:t>
            </a:r>
            <a:r>
              <a:rPr b="1" lang="en-US" sz="2000">
                <a:solidFill>
                  <a:srgbClr val="0000CC"/>
                </a:solidFill>
              </a:rPr>
              <a:t>0, 1, 2, 3, 4, 5, 6, 7</a:t>
            </a:r>
            <a:r>
              <a:rPr lang="en-US" sz="2000"/>
              <a:t>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Hexadecimal (base 16)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Weights in powers of 16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Hexadecimal digits: </a:t>
            </a:r>
            <a:r>
              <a:rPr b="1" lang="en-US" sz="2000">
                <a:solidFill>
                  <a:srgbClr val="0000CC"/>
                </a:solidFill>
              </a:rPr>
              <a:t>0, 1, 2, 3, 4, 5, 6, 7, 8, 9, A, B, C, D, E, F</a:t>
            </a:r>
            <a:r>
              <a:rPr lang="en-US" sz="2000"/>
              <a:t>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Base/radix </a:t>
            </a:r>
            <a:r>
              <a:rPr i="1" lang="en-US" sz="2400">
                <a:solidFill>
                  <a:srgbClr val="800000"/>
                </a:solidFill>
              </a:rPr>
              <a:t>R</a:t>
            </a:r>
            <a:r>
              <a:rPr lang="en-US" sz="2400">
                <a:solidFill>
                  <a:srgbClr val="800000"/>
                </a:solidFill>
              </a:rPr>
              <a:t>: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Weights in powers of </a:t>
            </a:r>
            <a:r>
              <a:rPr i="1" lang="en-US" sz="2000"/>
              <a:t>R</a:t>
            </a:r>
            <a:endParaRPr i="1" sz="240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222" name="Google Shape;222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223" name="Google Shape;223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OTHER NUMBER SYSTEMS (2/2)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In some programming languages/software, special notations are used to represent numbers in certain bases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In programming language </a:t>
            </a:r>
            <a:r>
              <a:rPr lang="en-US" sz="2000">
                <a:solidFill>
                  <a:srgbClr val="800000"/>
                </a:solidFill>
              </a:rPr>
              <a:t>C</a:t>
            </a:r>
            <a:endParaRPr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sz="1800"/>
              <a:t>Prefix 0 for octal. Eg: 032 represents the octal number (32)</a:t>
            </a:r>
            <a:r>
              <a:rPr baseline="-25000" lang="en-US" sz="1800"/>
              <a:t>8</a:t>
            </a:r>
            <a:endParaRPr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sz="1800"/>
              <a:t>Prefix 0x for hexadecimal. Eg: 0x32 represents the hexadecimal number (32)</a:t>
            </a:r>
            <a:r>
              <a:rPr baseline="-25000" lang="en-US" sz="1800"/>
              <a:t>16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In </a:t>
            </a:r>
            <a:r>
              <a:rPr lang="en-US" sz="2000">
                <a:solidFill>
                  <a:srgbClr val="800000"/>
                </a:solidFill>
              </a:rPr>
              <a:t>PCSpim</a:t>
            </a:r>
            <a:r>
              <a:rPr lang="en-US" sz="2000"/>
              <a:t> (a MIPS simulator)</a:t>
            </a:r>
            <a:endParaRPr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sz="1800"/>
              <a:t>Prefix 0x for hexadecimal. Eg: 0x100 represents the hexadecimal number (100)</a:t>
            </a:r>
            <a:r>
              <a:rPr baseline="-25000" lang="en-US" sz="1800"/>
              <a:t>16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In </a:t>
            </a:r>
            <a:r>
              <a:rPr lang="en-US" sz="2000">
                <a:solidFill>
                  <a:srgbClr val="800000"/>
                </a:solidFill>
              </a:rPr>
              <a:t>Verilog</a:t>
            </a:r>
            <a:r>
              <a:rPr lang="en-US" sz="2000"/>
              <a:t>, the following values are the same</a:t>
            </a:r>
            <a:endParaRPr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sz="1800"/>
              <a:t>8’b11110000: an 8-bit binary value 11110000</a:t>
            </a:r>
            <a:endParaRPr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sz="1800"/>
              <a:t>8’hF0: an 8-bit binary value represented in hexadecimal F0</a:t>
            </a:r>
            <a:endParaRPr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sz="1800"/>
              <a:t>8’d240: an 8-bit binary value represented in decimal 240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232" name="Google Shape;232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233" name="Google Shape;233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3"/>
          <p:cNvSpPr txBox="1"/>
          <p:nvPr>
            <p:ph type="title"/>
          </p:nvPr>
        </p:nvSpPr>
        <p:spPr>
          <a:xfrm>
            <a:off x="457200" y="533400"/>
            <a:ext cx="8608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/>
              <a:t>BASE-</a:t>
            </a:r>
            <a:r>
              <a:rPr i="1" lang="en-US" sz="3800"/>
              <a:t>R</a:t>
            </a:r>
            <a:r>
              <a:rPr lang="en-US" sz="3800"/>
              <a:t> TO DECIMAL CONVERSION</a:t>
            </a:r>
            <a:endParaRPr/>
          </a:p>
        </p:txBody>
      </p:sp>
      <p:sp>
        <p:nvSpPr>
          <p:cNvPr id="235" name="Google Shape;235;p13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Easy!</a:t>
            </a:r>
            <a:endParaRPr/>
          </a:p>
          <a:p>
            <a:pPr indent="-182880" lvl="1" marL="457200" rtl="0" algn="l">
              <a:spcBef>
                <a:spcPts val="96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1101.101</a:t>
            </a:r>
            <a:r>
              <a:rPr baseline="-25000" lang="en-US" sz="2400"/>
              <a:t>2 </a:t>
            </a:r>
            <a:r>
              <a:rPr lang="en-US" sz="2400"/>
              <a:t>= 1×</a:t>
            </a:r>
            <a:r>
              <a:rPr lang="en-US" sz="2400">
                <a:solidFill>
                  <a:srgbClr val="006600"/>
                </a:solidFill>
              </a:rPr>
              <a:t>2</a:t>
            </a:r>
            <a:r>
              <a:rPr baseline="30000" lang="en-US" sz="2400">
                <a:solidFill>
                  <a:srgbClr val="006600"/>
                </a:solidFill>
              </a:rPr>
              <a:t>3</a:t>
            </a:r>
            <a:r>
              <a:rPr baseline="30000" lang="en-US" sz="2400"/>
              <a:t>  </a:t>
            </a:r>
            <a:r>
              <a:rPr lang="en-US" sz="2400"/>
              <a:t>+  1×</a:t>
            </a:r>
            <a:r>
              <a:rPr lang="en-US" sz="2400">
                <a:solidFill>
                  <a:srgbClr val="006600"/>
                </a:solidFill>
              </a:rPr>
              <a:t>2</a:t>
            </a:r>
            <a:r>
              <a:rPr baseline="30000" lang="en-US" sz="2400">
                <a:solidFill>
                  <a:srgbClr val="006600"/>
                </a:solidFill>
              </a:rPr>
              <a:t>2</a:t>
            </a:r>
            <a:r>
              <a:rPr baseline="30000" lang="en-US" sz="2400"/>
              <a:t>  </a:t>
            </a:r>
            <a:r>
              <a:rPr lang="en-US" sz="2400"/>
              <a:t>+  1×</a:t>
            </a:r>
            <a:r>
              <a:rPr lang="en-US" sz="2400">
                <a:solidFill>
                  <a:srgbClr val="006600"/>
                </a:solidFill>
              </a:rPr>
              <a:t>2</a:t>
            </a:r>
            <a:r>
              <a:rPr baseline="30000" lang="en-US" sz="2400">
                <a:solidFill>
                  <a:srgbClr val="006600"/>
                </a:solidFill>
              </a:rPr>
              <a:t>0</a:t>
            </a:r>
            <a:r>
              <a:rPr baseline="30000" lang="en-US" sz="2400"/>
              <a:t>  </a:t>
            </a:r>
            <a:r>
              <a:rPr lang="en-US" sz="2400"/>
              <a:t>+ 1×</a:t>
            </a:r>
            <a:r>
              <a:rPr lang="en-US" sz="2400">
                <a:solidFill>
                  <a:srgbClr val="006600"/>
                </a:solidFill>
              </a:rPr>
              <a:t>2</a:t>
            </a:r>
            <a:r>
              <a:rPr baseline="30000" lang="en-US" sz="2400">
                <a:solidFill>
                  <a:srgbClr val="006600"/>
                </a:solidFill>
              </a:rPr>
              <a:t>-1</a:t>
            </a:r>
            <a:r>
              <a:rPr baseline="30000" lang="en-US" sz="2400"/>
              <a:t>  </a:t>
            </a:r>
            <a:r>
              <a:rPr lang="en-US" sz="2400"/>
              <a:t>+ 1×</a:t>
            </a:r>
            <a:r>
              <a:rPr lang="en-US" sz="2400">
                <a:solidFill>
                  <a:srgbClr val="006600"/>
                </a:solidFill>
              </a:rPr>
              <a:t>2</a:t>
            </a:r>
            <a:r>
              <a:rPr baseline="30000" lang="en-US" sz="2400">
                <a:solidFill>
                  <a:srgbClr val="006600"/>
                </a:solidFill>
              </a:rPr>
              <a:t>-3</a:t>
            </a:r>
            <a:r>
              <a:rPr baseline="30000" lang="en-US" sz="2400"/>
              <a:t> </a:t>
            </a:r>
            <a:endParaRPr sz="2400"/>
          </a:p>
          <a:p>
            <a:pPr indent="-182880" lvl="1" marL="457200" rtl="0" algn="l">
              <a:spcBef>
                <a:spcPts val="96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b="1" baseline="-25000" sz="2400"/>
          </a:p>
          <a:p>
            <a:pPr indent="-182880" lvl="1" marL="457200" rtl="0" algn="l">
              <a:spcBef>
                <a:spcPts val="96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572.6</a:t>
            </a:r>
            <a:r>
              <a:rPr baseline="-25000" lang="en-US" sz="2400"/>
              <a:t>8 	</a:t>
            </a:r>
            <a:r>
              <a:rPr lang="en-US" sz="2400"/>
              <a:t>=</a:t>
            </a:r>
            <a:endParaRPr/>
          </a:p>
          <a:p>
            <a:pPr indent="-53340" lvl="1" marL="457200" rtl="0" algn="l">
              <a:spcBef>
                <a:spcPts val="96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 baseline="-25000" sz="2400"/>
          </a:p>
          <a:p>
            <a:pPr indent="-182880" lvl="1" marL="457200" rtl="0" algn="l">
              <a:spcBef>
                <a:spcPts val="96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2A.8</a:t>
            </a:r>
            <a:r>
              <a:rPr baseline="-25000" lang="en-US" sz="2400"/>
              <a:t>16 	</a:t>
            </a:r>
            <a:r>
              <a:rPr lang="en-US" sz="2400"/>
              <a:t>= </a:t>
            </a:r>
            <a:endParaRPr/>
          </a:p>
          <a:p>
            <a:pPr indent="-53340" lvl="1" marL="457200" rtl="0" algn="l">
              <a:spcBef>
                <a:spcPts val="96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182880" lvl="1" marL="457200" rtl="0" algn="l">
              <a:spcBef>
                <a:spcPts val="96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341.24</a:t>
            </a:r>
            <a:r>
              <a:rPr baseline="-25000" lang="en-US" sz="2400"/>
              <a:t>5 	</a:t>
            </a:r>
            <a:r>
              <a:rPr lang="en-US" sz="2400"/>
              <a:t>= </a:t>
            </a:r>
            <a:endParaRPr/>
          </a:p>
          <a:p>
            <a:pPr indent="-53340" lvl="1" marL="457200" rtl="0" algn="l">
              <a:spcBef>
                <a:spcPts val="96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 baseline="-25000" sz="2400"/>
          </a:p>
        </p:txBody>
      </p:sp>
      <p:sp>
        <p:nvSpPr>
          <p:cNvPr id="236" name="Google Shape;236;p13"/>
          <p:cNvSpPr txBox="1"/>
          <p:nvPr/>
        </p:nvSpPr>
        <p:spPr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243" name="Google Shape;243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244" name="Google Shape;244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DECIMAL TO BINARY CONVERSION</a:t>
            </a:r>
            <a:endParaRPr/>
          </a:p>
        </p:txBody>
      </p:sp>
      <p:sp>
        <p:nvSpPr>
          <p:cNvPr id="246" name="Google Shape;246;p14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Method 1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Sum-of-Weights Method</a:t>
            </a:r>
            <a:endParaRPr/>
          </a:p>
          <a:p>
            <a:pPr indent="-182880" lvl="0" marL="182880" rtl="0" algn="l">
              <a:spcBef>
                <a:spcPts val="168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Method 2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Repeated Division-by-2 Method (for whole numbers)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Repeated Multiplication-by-2 Method (for fractions)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253" name="Google Shape;253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254" name="Google Shape;254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SUM-OF-WEIGHTS METHOD</a:t>
            </a:r>
            <a:endParaRPr/>
          </a:p>
        </p:txBody>
      </p:sp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Determine the set of binary weights whose sum is equal to the decimal number</a:t>
            </a:r>
            <a:endParaRPr sz="2800"/>
          </a:p>
          <a:p>
            <a:pPr indent="-182880" lvl="1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(9)</a:t>
            </a:r>
            <a:r>
              <a:rPr baseline="-25000" lang="en-US"/>
              <a:t>10</a:t>
            </a:r>
            <a:r>
              <a:rPr lang="en-US"/>
              <a:t> = 8 + 1 = 2</a:t>
            </a:r>
            <a:r>
              <a:rPr baseline="30000" lang="en-US"/>
              <a:t>3 </a:t>
            </a:r>
            <a:r>
              <a:rPr lang="en-US"/>
              <a:t>+</a:t>
            </a:r>
            <a:r>
              <a:rPr baseline="30000" lang="en-US"/>
              <a:t> </a:t>
            </a:r>
            <a:r>
              <a:rPr lang="en-US"/>
              <a:t>2</a:t>
            </a:r>
            <a:r>
              <a:rPr baseline="30000" lang="en-US"/>
              <a:t>0 </a:t>
            </a:r>
            <a:r>
              <a:rPr lang="en-US"/>
              <a:t>= (1001)</a:t>
            </a:r>
            <a:r>
              <a:rPr baseline="-25000" lang="en-US"/>
              <a:t>2</a:t>
            </a:r>
            <a:endParaRPr/>
          </a:p>
          <a:p>
            <a:pPr indent="-182880" lvl="1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(18)</a:t>
            </a:r>
            <a:r>
              <a:rPr baseline="-25000" lang="en-US"/>
              <a:t>10</a:t>
            </a:r>
            <a:r>
              <a:rPr lang="en-US"/>
              <a:t> = 16 + 2 = 2</a:t>
            </a:r>
            <a:r>
              <a:rPr baseline="30000" lang="en-US"/>
              <a:t>4 </a:t>
            </a:r>
            <a:r>
              <a:rPr lang="en-US"/>
              <a:t>+</a:t>
            </a:r>
            <a:r>
              <a:rPr baseline="30000" lang="en-US"/>
              <a:t> </a:t>
            </a:r>
            <a:r>
              <a:rPr lang="en-US"/>
              <a:t>2</a:t>
            </a:r>
            <a:r>
              <a:rPr baseline="30000" lang="en-US"/>
              <a:t>1 </a:t>
            </a:r>
            <a:r>
              <a:rPr lang="en-US"/>
              <a:t>= (10010)</a:t>
            </a:r>
            <a:r>
              <a:rPr baseline="-25000" lang="en-US"/>
              <a:t>2</a:t>
            </a:r>
            <a:endParaRPr/>
          </a:p>
          <a:p>
            <a:pPr indent="-182880" lvl="1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(58)</a:t>
            </a:r>
            <a:r>
              <a:rPr baseline="-25000" lang="en-US"/>
              <a:t>10</a:t>
            </a:r>
            <a:r>
              <a:rPr lang="en-US"/>
              <a:t> = 32 + 16 + 8 + 2 = 2</a:t>
            </a:r>
            <a:r>
              <a:rPr baseline="30000" lang="en-US"/>
              <a:t>5 </a:t>
            </a:r>
            <a:r>
              <a:rPr lang="en-US"/>
              <a:t>+</a:t>
            </a:r>
            <a:r>
              <a:rPr baseline="30000" lang="en-US"/>
              <a:t> </a:t>
            </a:r>
            <a:r>
              <a:rPr lang="en-US"/>
              <a:t>2</a:t>
            </a:r>
            <a:r>
              <a:rPr baseline="30000" lang="en-US"/>
              <a:t>4 </a:t>
            </a:r>
            <a:r>
              <a:rPr lang="en-US"/>
              <a:t>+</a:t>
            </a:r>
            <a:r>
              <a:rPr baseline="30000" lang="en-US"/>
              <a:t> </a:t>
            </a:r>
            <a:r>
              <a:rPr lang="en-US"/>
              <a:t>2</a:t>
            </a:r>
            <a:r>
              <a:rPr baseline="30000" lang="en-US"/>
              <a:t>3 </a:t>
            </a:r>
            <a:r>
              <a:rPr lang="en-US"/>
              <a:t>+</a:t>
            </a:r>
            <a:r>
              <a:rPr baseline="30000" lang="en-US"/>
              <a:t> </a:t>
            </a:r>
            <a:r>
              <a:rPr lang="en-US"/>
              <a:t>2</a:t>
            </a:r>
            <a:r>
              <a:rPr baseline="30000" lang="en-US"/>
              <a:t>1 </a:t>
            </a:r>
            <a:r>
              <a:rPr lang="en-US"/>
              <a:t>= (111010)</a:t>
            </a:r>
            <a:r>
              <a:rPr baseline="-25000" lang="en-US"/>
              <a:t>2</a:t>
            </a:r>
            <a:endParaRPr/>
          </a:p>
          <a:p>
            <a:pPr indent="-182880" lvl="1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(0.625)</a:t>
            </a:r>
            <a:r>
              <a:rPr baseline="-25000" lang="en-US"/>
              <a:t>10</a:t>
            </a:r>
            <a:r>
              <a:rPr lang="en-US"/>
              <a:t> = 0.5 + 0.125 = 2</a:t>
            </a:r>
            <a:r>
              <a:rPr baseline="30000" lang="en-US"/>
              <a:t>-1 </a:t>
            </a:r>
            <a:r>
              <a:rPr lang="en-US"/>
              <a:t>+</a:t>
            </a:r>
            <a:r>
              <a:rPr baseline="30000" lang="en-US"/>
              <a:t> </a:t>
            </a:r>
            <a:r>
              <a:rPr lang="en-US"/>
              <a:t>2</a:t>
            </a:r>
            <a:r>
              <a:rPr baseline="30000" lang="en-US"/>
              <a:t>-3 </a:t>
            </a:r>
            <a:r>
              <a:rPr lang="en-US"/>
              <a:t>= (0.101)</a:t>
            </a:r>
            <a:r>
              <a:rPr baseline="-25000" lang="en-US"/>
              <a:t>2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263" name="Google Shape;263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264" name="Google Shape;264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1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REPEATED DIVISION-BY-2</a:t>
            </a:r>
            <a:endParaRPr/>
          </a:p>
        </p:txBody>
      </p:sp>
      <p:sp>
        <p:nvSpPr>
          <p:cNvPr id="266" name="Google Shape;266;p16"/>
          <p:cNvSpPr txBox="1"/>
          <p:nvPr>
            <p:ph idx="1" type="body"/>
          </p:nvPr>
        </p:nvSpPr>
        <p:spPr>
          <a:xfrm>
            <a:off x="457200" y="1371600"/>
            <a:ext cx="807720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880"/>
              <a:buFont typeface="Noto Sans Symbols"/>
              <a:buChar char="▪"/>
            </a:pPr>
            <a:r>
              <a:rPr lang="en-US" sz="2400"/>
              <a:t>To convert a </a:t>
            </a:r>
            <a:r>
              <a:rPr lang="en-US" sz="2400">
                <a:solidFill>
                  <a:srgbClr val="800000"/>
                </a:solidFill>
              </a:rPr>
              <a:t>whole number</a:t>
            </a:r>
            <a:r>
              <a:rPr lang="en-US" sz="2400"/>
              <a:t> to binary, use </a:t>
            </a:r>
            <a:r>
              <a:rPr lang="en-US" sz="2400">
                <a:solidFill>
                  <a:srgbClr val="800000"/>
                </a:solidFill>
              </a:rPr>
              <a:t>successive division by 2</a:t>
            </a:r>
            <a:r>
              <a:rPr lang="en-US" sz="2400"/>
              <a:t> until the quotient is 0.  The remainders form the answer, with the first remainder as the </a:t>
            </a:r>
            <a:r>
              <a:rPr i="1" lang="en-US" sz="2400"/>
              <a:t>least significant bit (LSB)</a:t>
            </a:r>
            <a:r>
              <a:rPr lang="en-US" sz="2400"/>
              <a:t> and the last as the </a:t>
            </a:r>
            <a:r>
              <a:rPr i="1" lang="en-US" sz="2400"/>
              <a:t>most significant bit (MSB)</a:t>
            </a:r>
            <a:r>
              <a:rPr lang="en-US" sz="2400"/>
              <a:t>.</a:t>
            </a:r>
            <a:endParaRPr/>
          </a:p>
          <a:p>
            <a:pPr indent="-182880" lvl="0" marL="182880" rtl="0" algn="l">
              <a:spcBef>
                <a:spcPts val="96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    (43)</a:t>
            </a:r>
            <a:r>
              <a:rPr baseline="-25000" lang="en-US" sz="2400"/>
              <a:t>10 </a:t>
            </a:r>
            <a:r>
              <a:rPr lang="en-US" sz="2400"/>
              <a:t>= (101011)</a:t>
            </a:r>
            <a:r>
              <a:rPr baseline="-25000" lang="en-US" sz="2400"/>
              <a:t>2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graphicFrame>
        <p:nvGraphicFramePr>
          <p:cNvPr id="267" name="Google Shape;267;p16"/>
          <p:cNvGraphicFramePr/>
          <p:nvPr/>
        </p:nvGraphicFramePr>
        <p:xfrm>
          <a:off x="4876800" y="3352800"/>
          <a:ext cx="2784475" cy="2438400"/>
        </p:xfrm>
        <a:graphic>
          <a:graphicData uri="http://schemas.openxmlformats.org/presentationml/2006/ole">
            <mc:AlternateContent>
              <mc:Choice Requires="v">
                <p:oleObj r:id="rId4" imgH="2438400" imgW="2784475" progId="Word.Document.8" spid="_x0000_s1">
                  <p:embed/>
                </p:oleObj>
              </mc:Choice>
              <mc:Fallback>
                <p:oleObj r:id="rId5" imgH="2438400" imgW="2784475" progId="Word.Document.8">
                  <p:embed/>
                  <p:pic>
                    <p:nvPicPr>
                      <p:cNvPr id="267" name="Google Shape;267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876800" y="3352800"/>
                        <a:ext cx="27844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274" name="Google Shape;274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275" name="Google Shape;275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1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REPEATED MULTIPLICATION-BY-2</a:t>
            </a:r>
            <a:endParaRPr/>
          </a:p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457200" y="1371600"/>
            <a:ext cx="807720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880"/>
              <a:buFont typeface="Noto Sans Symbols"/>
              <a:buChar char="▪"/>
            </a:pPr>
            <a:r>
              <a:rPr lang="en-US" sz="2400"/>
              <a:t>To convert </a:t>
            </a:r>
            <a:r>
              <a:rPr lang="en-US" sz="2400">
                <a:solidFill>
                  <a:srgbClr val="800000"/>
                </a:solidFill>
              </a:rPr>
              <a:t>decimal fractions</a:t>
            </a:r>
            <a:r>
              <a:rPr lang="en-US" sz="2400"/>
              <a:t> to binary, </a:t>
            </a:r>
            <a:r>
              <a:rPr lang="en-US" sz="2400">
                <a:solidFill>
                  <a:srgbClr val="800000"/>
                </a:solidFill>
              </a:rPr>
              <a:t>repeated multiplication by 2</a:t>
            </a:r>
            <a:r>
              <a:rPr lang="en-US" sz="2400"/>
              <a:t> is used, until the fractional product is 0 (or until the desired number of decimal places). The carried digits, or </a:t>
            </a:r>
            <a:r>
              <a:rPr i="1" lang="en-US" sz="2400"/>
              <a:t>carries</a:t>
            </a:r>
            <a:r>
              <a:rPr lang="en-US" sz="2400"/>
              <a:t>, produce the answer, with the first carry as the MSB, and the last as the LSB.</a:t>
            </a:r>
            <a:endParaRPr/>
          </a:p>
          <a:p>
            <a:pPr indent="-182880" lvl="0" marL="182880" rtl="0" algn="l">
              <a:spcBef>
                <a:spcPts val="104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    (</a:t>
            </a:r>
            <a:r>
              <a:rPr lang="en-US" sz="2600"/>
              <a:t>0.3125</a:t>
            </a:r>
            <a:r>
              <a:rPr lang="en-US" sz="2400"/>
              <a:t>)</a:t>
            </a:r>
            <a:r>
              <a:rPr baseline="-25000" lang="en-US" sz="2400"/>
              <a:t>10 </a:t>
            </a:r>
            <a:r>
              <a:rPr lang="en-US" sz="2400"/>
              <a:t>= (.0101)</a:t>
            </a:r>
            <a:r>
              <a:rPr baseline="-25000" lang="en-US" sz="2400"/>
              <a:t>2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graphicFrame>
        <p:nvGraphicFramePr>
          <p:cNvPr id="278" name="Google Shape;278;p17"/>
          <p:cNvGraphicFramePr/>
          <p:nvPr/>
        </p:nvGraphicFramePr>
        <p:xfrm>
          <a:off x="3886200" y="3657600"/>
          <a:ext cx="4495800" cy="2152650"/>
        </p:xfrm>
        <a:graphic>
          <a:graphicData uri="http://schemas.openxmlformats.org/presentationml/2006/ole">
            <mc:AlternateContent>
              <mc:Choice Requires="v">
                <p:oleObj r:id="rId4" imgH="2152650" imgW="4495800" progId="Word.Document.8" spid="_x0000_s1">
                  <p:embed/>
                </p:oleObj>
              </mc:Choice>
              <mc:Fallback>
                <p:oleObj r:id="rId5" imgH="2152650" imgW="4495800" progId="Word.Document.8">
                  <p:embed/>
                  <p:pic>
                    <p:nvPicPr>
                      <p:cNvPr id="278" name="Google Shape;278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86200" y="3657600"/>
                        <a:ext cx="449580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285" name="Google Shape;285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286" name="Google Shape;286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18"/>
          <p:cNvSpPr txBox="1"/>
          <p:nvPr>
            <p:ph type="title"/>
          </p:nvPr>
        </p:nvSpPr>
        <p:spPr>
          <a:xfrm>
            <a:off x="457200" y="356641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CONVERSION BETWEEN DECIMAL AND OTHER BASES</a:t>
            </a:r>
            <a:endParaRPr/>
          </a:p>
        </p:txBody>
      </p:sp>
      <p:sp>
        <p:nvSpPr>
          <p:cNvPr id="288" name="Google Shape;288;p18"/>
          <p:cNvSpPr txBox="1"/>
          <p:nvPr>
            <p:ph idx="1" type="body"/>
          </p:nvPr>
        </p:nvSpPr>
        <p:spPr>
          <a:xfrm>
            <a:off x="457200" y="1828800"/>
            <a:ext cx="80772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880"/>
              <a:buFont typeface="Noto Sans Symbols"/>
              <a:buChar char="▪"/>
            </a:pPr>
            <a:r>
              <a:rPr lang="en-US" sz="2400">
                <a:solidFill>
                  <a:srgbClr val="800000"/>
                </a:solidFill>
              </a:rPr>
              <a:t>Base-</a:t>
            </a:r>
            <a:r>
              <a:rPr i="1" lang="en-US" sz="2400">
                <a:solidFill>
                  <a:srgbClr val="800000"/>
                </a:solidFill>
              </a:rPr>
              <a:t>R</a:t>
            </a:r>
            <a:r>
              <a:rPr lang="en-US" sz="2400">
                <a:solidFill>
                  <a:srgbClr val="800000"/>
                </a:solidFill>
              </a:rPr>
              <a:t> to decimal:</a:t>
            </a:r>
            <a:r>
              <a:rPr lang="en-US" sz="2400"/>
              <a:t> multiply digits with their corresponding weights.</a:t>
            </a:r>
            <a:endParaRPr/>
          </a:p>
          <a:p>
            <a:pPr indent="-182880" lvl="0" marL="182880" rtl="0" algn="l">
              <a:spcBef>
                <a:spcPts val="1200"/>
              </a:spcBef>
              <a:spcAft>
                <a:spcPts val="0"/>
              </a:spcAft>
              <a:buSzPts val="2880"/>
              <a:buFont typeface="Noto Sans Symbols"/>
              <a:buChar char="▪"/>
            </a:pPr>
            <a:r>
              <a:rPr lang="en-US" sz="2400">
                <a:solidFill>
                  <a:srgbClr val="800000"/>
                </a:solidFill>
              </a:rPr>
              <a:t>Decimal to binary (base 2)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000"/>
              <a:t>Whole numbers repeated division-by-2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000"/>
              <a:t>Fractions: repeated multiplication-by-2</a:t>
            </a:r>
            <a:endParaRPr/>
          </a:p>
          <a:p>
            <a:pPr indent="-182880" lvl="0" marL="182880" rtl="0" algn="l">
              <a:spcBef>
                <a:spcPts val="1200"/>
              </a:spcBef>
              <a:spcAft>
                <a:spcPts val="0"/>
              </a:spcAft>
              <a:buSzPts val="2880"/>
              <a:buFont typeface="Noto Sans Symbols"/>
              <a:buChar char="▪"/>
            </a:pPr>
            <a:r>
              <a:rPr lang="en-US" sz="2400">
                <a:solidFill>
                  <a:srgbClr val="800000"/>
                </a:solidFill>
              </a:rPr>
              <a:t>Decimal to base-</a:t>
            </a:r>
            <a:r>
              <a:rPr i="1" lang="en-US" sz="2400">
                <a:solidFill>
                  <a:srgbClr val="800000"/>
                </a:solidFill>
              </a:rPr>
              <a:t>R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000"/>
              <a:t>Whole numbers: repeated division-by-</a:t>
            </a:r>
            <a:r>
              <a:rPr i="1" lang="en-US" sz="2000"/>
              <a:t>R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000"/>
              <a:t>Fractions: repeated multiplication-by-</a:t>
            </a:r>
            <a:r>
              <a:rPr i="1" lang="en-US" sz="2000"/>
              <a:t>R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295" name="Google Shape;295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296" name="Google Shape;296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CONVERSION BETWEEN BASES</a:t>
            </a:r>
            <a:endParaRPr/>
          </a:p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In general, conversion between bases can be done via decimal:</a:t>
            </a:r>
            <a:endParaRPr sz="2800"/>
          </a:p>
        </p:txBody>
      </p:sp>
      <p:sp>
        <p:nvSpPr>
          <p:cNvPr id="299" name="Google Shape;299;p19"/>
          <p:cNvSpPr/>
          <p:nvPr/>
        </p:nvSpPr>
        <p:spPr>
          <a:xfrm>
            <a:off x="457200" y="4648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Shortcuts for conversion between bases 2, 4, 8, 16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(see next slide)</a:t>
            </a:r>
            <a:endParaRPr/>
          </a:p>
        </p:txBody>
      </p:sp>
      <p:grpSp>
        <p:nvGrpSpPr>
          <p:cNvPr id="300" name="Google Shape;300;p19"/>
          <p:cNvGrpSpPr/>
          <p:nvPr/>
        </p:nvGrpSpPr>
        <p:grpSpPr>
          <a:xfrm>
            <a:off x="2209800" y="2514600"/>
            <a:ext cx="4841875" cy="1857375"/>
            <a:chOff x="1584" y="1488"/>
            <a:chExt cx="3050" cy="1170"/>
          </a:xfrm>
        </p:grpSpPr>
        <p:sp>
          <p:nvSpPr>
            <p:cNvPr id="301" name="Google Shape;301;p19"/>
            <p:cNvSpPr txBox="1"/>
            <p:nvPr/>
          </p:nvSpPr>
          <p:spPr>
            <a:xfrm>
              <a:off x="1584" y="1488"/>
              <a:ext cx="3050" cy="1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Base-2				Base-2</a:t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Base-3				Base-3</a:t>
              </a:r>
              <a:endPara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Base-4		Decimal		Base-4</a:t>
              </a:r>
              <a:endParaRPr/>
            </a:p>
            <a:p>
              <a:pPr indent="0" lvl="0" marL="0" marR="0" rtl="0" algn="l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…				    ….</a:t>
              </a:r>
              <a:endParaRPr/>
            </a:p>
            <a:p>
              <a:pPr indent="0" lvl="0" marL="0" marR="0" rtl="0" algn="l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Base-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		Base-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2" name="Google Shape;302;p19"/>
            <p:cNvCxnSpPr/>
            <p:nvPr/>
          </p:nvCxnSpPr>
          <p:spPr>
            <a:xfrm>
              <a:off x="2112" y="1680"/>
              <a:ext cx="624" cy="3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303" name="Google Shape;303;p19"/>
            <p:cNvCxnSpPr/>
            <p:nvPr/>
          </p:nvCxnSpPr>
          <p:spPr>
            <a:xfrm>
              <a:off x="2112" y="1872"/>
              <a:ext cx="624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304" name="Google Shape;304;p19"/>
            <p:cNvCxnSpPr/>
            <p:nvPr/>
          </p:nvCxnSpPr>
          <p:spPr>
            <a:xfrm>
              <a:off x="2112" y="2097"/>
              <a:ext cx="62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305" name="Google Shape;305;p19"/>
            <p:cNvCxnSpPr/>
            <p:nvPr/>
          </p:nvCxnSpPr>
          <p:spPr>
            <a:xfrm flipH="1" rot="10800000">
              <a:off x="2112" y="2160"/>
              <a:ext cx="624" cy="32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306" name="Google Shape;306;p19"/>
            <p:cNvCxnSpPr/>
            <p:nvPr/>
          </p:nvCxnSpPr>
          <p:spPr>
            <a:xfrm flipH="1" rot="10800000">
              <a:off x="3360" y="1728"/>
              <a:ext cx="528" cy="2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307" name="Google Shape;307;p19"/>
            <p:cNvCxnSpPr/>
            <p:nvPr/>
          </p:nvCxnSpPr>
          <p:spPr>
            <a:xfrm flipH="1" rot="10800000">
              <a:off x="3360" y="1920"/>
              <a:ext cx="528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3360" y="2112"/>
              <a:ext cx="5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3360" y="2160"/>
              <a:ext cx="528" cy="3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greatly appreciate support from Mr. Aaron Tan Tuck Choy for kindly sharing these materials.</a:t>
            </a:r>
            <a:endParaRPr/>
          </a:p>
        </p:txBody>
      </p:sp>
      <p:sp>
        <p:nvSpPr>
          <p:cNvPr id="120" name="Google Shape;120;p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21" name="Google Shape;121;p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316" name="Google Shape;316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317" name="Google Shape;317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0"/>
          <p:cNvSpPr txBox="1"/>
          <p:nvPr>
            <p:ph type="title"/>
          </p:nvPr>
        </p:nvSpPr>
        <p:spPr>
          <a:xfrm>
            <a:off x="457200" y="45457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BINARY TO OCTAL/HEXADECIMAL CONVERSION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Binary 🡪 Octal: </a:t>
            </a:r>
            <a:r>
              <a:rPr lang="en-US" sz="2800"/>
              <a:t>partition in groups of 3</a:t>
            </a:r>
            <a:endParaRPr sz="2800">
              <a:solidFill>
                <a:srgbClr val="800000"/>
              </a:solidFill>
            </a:endParaRPr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(10 111 011 001 . 101 110)</a:t>
            </a:r>
            <a:r>
              <a:rPr baseline="-25000" lang="en-US" sz="2400"/>
              <a:t>2</a:t>
            </a:r>
            <a:r>
              <a:rPr lang="en-US" sz="2400"/>
              <a:t> = </a:t>
            </a:r>
            <a:endParaRPr baseline="-25000" sz="2400"/>
          </a:p>
          <a:p>
            <a:pPr indent="-182880" lvl="0" marL="182880" rtl="0" algn="l">
              <a:spcBef>
                <a:spcPts val="140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Octal 🡪 Binary: </a:t>
            </a:r>
            <a:r>
              <a:rPr lang="en-US" sz="2800"/>
              <a:t>reverse</a:t>
            </a:r>
            <a:endParaRPr sz="2800">
              <a:solidFill>
                <a:srgbClr val="800000"/>
              </a:solidFill>
            </a:endParaRPr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(2731.56)</a:t>
            </a:r>
            <a:r>
              <a:rPr baseline="-25000" lang="en-US" sz="2400"/>
              <a:t>8</a:t>
            </a:r>
            <a:r>
              <a:rPr lang="en-US" sz="2400"/>
              <a:t> = </a:t>
            </a:r>
            <a:endParaRPr baseline="-25000" sz="2400"/>
          </a:p>
          <a:p>
            <a:pPr indent="-182880" lvl="0" marL="182880" rtl="0" algn="l">
              <a:spcBef>
                <a:spcPts val="140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Binary 🡪 Hexadecimal: </a:t>
            </a:r>
            <a:r>
              <a:rPr lang="en-US" sz="2800"/>
              <a:t>partition in groups of 4</a:t>
            </a:r>
            <a:endParaRPr sz="2800">
              <a:solidFill>
                <a:srgbClr val="800000"/>
              </a:solidFill>
            </a:endParaRPr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(</a:t>
            </a:r>
            <a:r>
              <a:rPr lang="en-US"/>
              <a:t>101 1101 1001 . 1011 1000</a:t>
            </a:r>
            <a:r>
              <a:rPr lang="en-US" sz="2400"/>
              <a:t>)</a:t>
            </a:r>
            <a:r>
              <a:rPr baseline="-25000" lang="en-US" sz="2400"/>
              <a:t>2</a:t>
            </a:r>
            <a:r>
              <a:rPr lang="en-US" sz="2400"/>
              <a:t> = </a:t>
            </a:r>
            <a:endParaRPr baseline="-25000" sz="2400"/>
          </a:p>
          <a:p>
            <a:pPr indent="-182880" lvl="0" marL="182880" rtl="0" algn="l">
              <a:spcBef>
                <a:spcPts val="140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Hexadecimal 🡪 Binary: </a:t>
            </a:r>
            <a:r>
              <a:rPr lang="en-US" sz="2800"/>
              <a:t>reverse</a:t>
            </a:r>
            <a:endParaRPr sz="2800">
              <a:solidFill>
                <a:srgbClr val="800000"/>
              </a:solidFill>
            </a:endParaRPr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(</a:t>
            </a:r>
            <a:r>
              <a:rPr lang="en-US"/>
              <a:t>5D9.B8</a:t>
            </a:r>
            <a:r>
              <a:rPr lang="en-US" sz="2400"/>
              <a:t>)</a:t>
            </a:r>
            <a:r>
              <a:rPr baseline="-25000" lang="en-US" sz="2400"/>
              <a:t>16</a:t>
            </a:r>
            <a:r>
              <a:rPr lang="en-US" sz="2400"/>
              <a:t> = </a:t>
            </a:r>
            <a:endParaRPr baseline="-25000" sz="2400"/>
          </a:p>
        </p:txBody>
      </p:sp>
      <p:sp>
        <p:nvSpPr>
          <p:cNvPr id="320" name="Google Shape;320;p20"/>
          <p:cNvSpPr txBox="1"/>
          <p:nvPr/>
        </p:nvSpPr>
        <p:spPr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327" name="Google Shape;327;p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328" name="Google Shape;328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PEEKING AHEAD (1/2)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Function simplification</a:t>
            </a:r>
            <a:r>
              <a:rPr lang="en-US" sz="2800"/>
              <a:t> (eg: Quine-McCluskey)</a:t>
            </a:r>
            <a:endParaRPr/>
          </a:p>
          <a:p>
            <a:pPr indent="-53340" lvl="1" marL="4572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182880" lvl="0" marL="182880" rtl="0" algn="l">
              <a:spcBef>
                <a:spcPts val="168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In ‘computer-speak’, units are in powers of 2</a:t>
            </a:r>
            <a:endParaRPr/>
          </a:p>
          <a:p>
            <a:pPr indent="-53340" lvl="1" marL="4572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53340" lvl="1" marL="4572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53340" lvl="1" marL="4572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182880" lvl="0" marL="182880" rtl="0" algn="l">
              <a:spcBef>
                <a:spcPts val="168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Memory addressing</a:t>
            </a:r>
            <a:r>
              <a:rPr lang="en-US" sz="2800"/>
              <a:t> (see next slide)</a:t>
            </a:r>
            <a:endParaRPr sz="3200"/>
          </a:p>
        </p:txBody>
      </p:sp>
      <p:sp>
        <p:nvSpPr>
          <p:cNvPr id="331" name="Google Shape;331;p21"/>
          <p:cNvSpPr txBox="1"/>
          <p:nvPr/>
        </p:nvSpPr>
        <p:spPr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338" name="Google Shape;338;p2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339" name="Google Shape;339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22"/>
          <p:cNvSpPr txBox="1"/>
          <p:nvPr>
            <p:ph type="title"/>
          </p:nvPr>
        </p:nvSpPr>
        <p:spPr>
          <a:xfrm>
            <a:off x="646386" y="37574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PEEKING AHEAD (2/2)</a:t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441435" y="1224455"/>
            <a:ext cx="8229600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Memory addressing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Assume 2</a:t>
            </a:r>
            <a:r>
              <a:rPr baseline="30000" lang="en-US" sz="2000"/>
              <a:t>10</a:t>
            </a:r>
            <a:r>
              <a:rPr lang="en-US" sz="2000"/>
              <a:t> bytes in memory, and each word contains 4 bytes.</a:t>
            </a:r>
            <a:endParaRPr/>
          </a:p>
        </p:txBody>
      </p:sp>
      <p:sp>
        <p:nvSpPr>
          <p:cNvPr id="342" name="Google Shape;342;p22"/>
          <p:cNvSpPr txBox="1"/>
          <p:nvPr/>
        </p:nvSpPr>
        <p:spPr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  <p:grpSp>
        <p:nvGrpSpPr>
          <p:cNvPr id="343" name="Google Shape;343;p22"/>
          <p:cNvGrpSpPr/>
          <p:nvPr/>
        </p:nvGrpSpPr>
        <p:grpSpPr>
          <a:xfrm>
            <a:off x="4953000" y="2246586"/>
            <a:ext cx="3048000" cy="4006850"/>
            <a:chOff x="3120" y="1296"/>
            <a:chExt cx="1920" cy="2524"/>
          </a:xfrm>
        </p:grpSpPr>
        <p:sp>
          <p:nvSpPr>
            <p:cNvPr id="344" name="Google Shape;344;p22"/>
            <p:cNvSpPr txBox="1"/>
            <p:nvPr/>
          </p:nvSpPr>
          <p:spPr>
            <a:xfrm>
              <a:off x="4320" y="1392"/>
              <a:ext cx="672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75" lIns="9125" spcFirstLastPara="1" rIns="9125" wrap="square" tIns="18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</p:txBody>
        </p:sp>
        <p:sp>
          <p:nvSpPr>
            <p:cNvPr id="345" name="Google Shape;345;p22"/>
            <p:cNvSpPr txBox="1"/>
            <p:nvPr/>
          </p:nvSpPr>
          <p:spPr>
            <a:xfrm>
              <a:off x="3360" y="1296"/>
              <a:ext cx="768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75" lIns="9125" spcFirstLastPara="1" rIns="9125" wrap="square" tIns="18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Addresses</a:t>
              </a:r>
              <a:endParaRPr/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3840" y="1488"/>
              <a:ext cx="480" cy="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75" lIns="9125" spcFirstLastPara="1" rIns="9125" wrap="square" tIns="18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decimal</a:t>
              </a:r>
              <a:endParaRPr/>
            </a:p>
          </p:txBody>
        </p:sp>
        <p:sp>
          <p:nvSpPr>
            <p:cNvPr id="347" name="Google Shape;347;p22"/>
            <p:cNvSpPr txBox="1"/>
            <p:nvPr/>
          </p:nvSpPr>
          <p:spPr>
            <a:xfrm>
              <a:off x="3216" y="1488"/>
              <a:ext cx="576" cy="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75" lIns="9125" spcFirstLastPara="1" rIns="9125" wrap="square" tIns="18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binary</a:t>
              </a:r>
              <a:endParaRPr/>
            </a:p>
          </p:txBody>
        </p:sp>
        <p:grpSp>
          <p:nvGrpSpPr>
            <p:cNvPr id="348" name="Google Shape;348;p22"/>
            <p:cNvGrpSpPr/>
            <p:nvPr/>
          </p:nvGrpSpPr>
          <p:grpSpPr>
            <a:xfrm>
              <a:off x="4320" y="1632"/>
              <a:ext cx="720" cy="577"/>
              <a:chOff x="4320" y="1248"/>
              <a:chExt cx="720" cy="577"/>
            </a:xfrm>
          </p:grpSpPr>
          <p:sp>
            <p:nvSpPr>
              <p:cNvPr id="349" name="Google Shape;349;p22"/>
              <p:cNvSpPr txBox="1"/>
              <p:nvPr/>
            </p:nvSpPr>
            <p:spPr>
              <a:xfrm>
                <a:off x="4320" y="1248"/>
                <a:ext cx="720" cy="145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45700" spcFirstLastPara="1" rIns="45700" wrap="square" tIns="18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0 0 1 0 1 1 0 1</a:t>
                </a:r>
                <a:endParaRPr/>
              </a:p>
            </p:txBody>
          </p:sp>
          <p:sp>
            <p:nvSpPr>
              <p:cNvPr id="350" name="Google Shape;350;p22"/>
              <p:cNvSpPr txBox="1"/>
              <p:nvPr/>
            </p:nvSpPr>
            <p:spPr>
              <a:xfrm>
                <a:off x="4320" y="1392"/>
                <a:ext cx="720" cy="145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45700" spcFirstLastPara="1" rIns="45700" wrap="square" tIns="18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0 1 0 1 0 1 0 1</a:t>
                </a:r>
                <a:endParaRPr/>
              </a:p>
            </p:txBody>
          </p:sp>
          <p:sp>
            <p:nvSpPr>
              <p:cNvPr id="351" name="Google Shape;351;p22"/>
              <p:cNvSpPr txBox="1"/>
              <p:nvPr/>
            </p:nvSpPr>
            <p:spPr>
              <a:xfrm>
                <a:off x="4320" y="1536"/>
                <a:ext cx="720" cy="145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45700" spcFirstLastPara="1" rIns="45700" wrap="square" tIns="18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1 0 1 1 1 1 0 0</a:t>
                </a:r>
                <a:endParaRPr/>
              </a:p>
            </p:txBody>
          </p:sp>
          <p:sp>
            <p:nvSpPr>
              <p:cNvPr id="352" name="Google Shape;352;p22"/>
              <p:cNvSpPr txBox="1"/>
              <p:nvPr/>
            </p:nvSpPr>
            <p:spPr>
              <a:xfrm>
                <a:off x="4320" y="1680"/>
                <a:ext cx="720" cy="145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45700" spcFirstLastPara="1" rIns="45700" wrap="square" tIns="18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0 1 1 1 1 0 0 1</a:t>
                </a:r>
                <a:endParaRPr/>
              </a:p>
            </p:txBody>
          </p:sp>
        </p:grpSp>
        <p:grpSp>
          <p:nvGrpSpPr>
            <p:cNvPr id="353" name="Google Shape;353;p22"/>
            <p:cNvGrpSpPr/>
            <p:nvPr/>
          </p:nvGrpSpPr>
          <p:grpSpPr>
            <a:xfrm>
              <a:off x="4320" y="2208"/>
              <a:ext cx="720" cy="577"/>
              <a:chOff x="4320" y="1248"/>
              <a:chExt cx="720" cy="577"/>
            </a:xfrm>
          </p:grpSpPr>
          <p:sp>
            <p:nvSpPr>
              <p:cNvPr id="354" name="Google Shape;354;p22"/>
              <p:cNvSpPr txBox="1"/>
              <p:nvPr/>
            </p:nvSpPr>
            <p:spPr>
              <a:xfrm>
                <a:off x="4320" y="1248"/>
                <a:ext cx="720" cy="145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45700" spcFirstLastPara="1" rIns="45700" wrap="square" tIns="18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1 1 0 0 1 1 0 0</a:t>
                </a:r>
                <a:endParaRPr/>
              </a:p>
            </p:txBody>
          </p:sp>
          <p:sp>
            <p:nvSpPr>
              <p:cNvPr id="355" name="Google Shape;355;p22"/>
              <p:cNvSpPr txBox="1"/>
              <p:nvPr/>
            </p:nvSpPr>
            <p:spPr>
              <a:xfrm>
                <a:off x="4320" y="1392"/>
                <a:ext cx="720" cy="145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45700" spcFirstLastPara="1" rIns="45700" wrap="square" tIns="18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1 0 0 0 0 1 0 1</a:t>
                </a:r>
                <a:endParaRPr/>
              </a:p>
            </p:txBody>
          </p:sp>
          <p:sp>
            <p:nvSpPr>
              <p:cNvPr id="356" name="Google Shape;356;p22"/>
              <p:cNvSpPr txBox="1"/>
              <p:nvPr/>
            </p:nvSpPr>
            <p:spPr>
              <a:xfrm>
                <a:off x="4320" y="1536"/>
                <a:ext cx="720" cy="145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45700" spcFirstLastPara="1" rIns="45700" wrap="square" tIns="18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1 1 0 1 0 1 1 1</a:t>
                </a:r>
                <a:endParaRPr/>
              </a:p>
            </p:txBody>
          </p:sp>
          <p:sp>
            <p:nvSpPr>
              <p:cNvPr id="357" name="Google Shape;357;p22"/>
              <p:cNvSpPr txBox="1"/>
              <p:nvPr/>
            </p:nvSpPr>
            <p:spPr>
              <a:xfrm>
                <a:off x="4320" y="1680"/>
                <a:ext cx="720" cy="145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45700" spcFirstLastPara="1" rIns="45700" wrap="square" tIns="18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0 0 0 1 1 0 0 0</a:t>
                </a:r>
                <a:endParaRPr/>
              </a:p>
            </p:txBody>
          </p:sp>
        </p:grpSp>
        <p:grpSp>
          <p:nvGrpSpPr>
            <p:cNvPr id="358" name="Google Shape;358;p22"/>
            <p:cNvGrpSpPr/>
            <p:nvPr/>
          </p:nvGrpSpPr>
          <p:grpSpPr>
            <a:xfrm>
              <a:off x="4320" y="2784"/>
              <a:ext cx="720" cy="577"/>
              <a:chOff x="4320" y="1248"/>
              <a:chExt cx="720" cy="577"/>
            </a:xfrm>
          </p:grpSpPr>
          <p:sp>
            <p:nvSpPr>
              <p:cNvPr id="359" name="Google Shape;359;p22"/>
              <p:cNvSpPr txBox="1"/>
              <p:nvPr/>
            </p:nvSpPr>
            <p:spPr>
              <a:xfrm>
                <a:off x="4320" y="1248"/>
                <a:ext cx="720" cy="145"/>
              </a:xfrm>
              <a:prstGeom prst="rect">
                <a:avLst/>
              </a:prstGeom>
              <a:solidFill>
                <a:srgbClr val="FFCC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45700" spcFirstLastPara="1" rIns="45700" wrap="square" tIns="18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0 1 1 0 1 1 0 1</a:t>
                </a:r>
                <a:endParaRPr/>
              </a:p>
            </p:txBody>
          </p:sp>
          <p:sp>
            <p:nvSpPr>
              <p:cNvPr id="360" name="Google Shape;360;p22"/>
              <p:cNvSpPr txBox="1"/>
              <p:nvPr/>
            </p:nvSpPr>
            <p:spPr>
              <a:xfrm>
                <a:off x="4320" y="1392"/>
                <a:ext cx="720" cy="145"/>
              </a:xfrm>
              <a:prstGeom prst="rect">
                <a:avLst/>
              </a:prstGeom>
              <a:solidFill>
                <a:srgbClr val="FFCC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45700" spcFirstLastPara="1" rIns="45700" wrap="square" tIns="18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1 0 0 1 1 0 1 1</a:t>
                </a:r>
                <a:endParaRPr/>
              </a:p>
            </p:txBody>
          </p:sp>
          <p:sp>
            <p:nvSpPr>
              <p:cNvPr id="361" name="Google Shape;361;p22"/>
              <p:cNvSpPr txBox="1"/>
              <p:nvPr/>
            </p:nvSpPr>
            <p:spPr>
              <a:xfrm>
                <a:off x="4320" y="1536"/>
                <a:ext cx="720" cy="145"/>
              </a:xfrm>
              <a:prstGeom prst="rect">
                <a:avLst/>
              </a:prstGeom>
              <a:solidFill>
                <a:srgbClr val="FFCC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45700" spcFirstLastPara="1" rIns="45700" wrap="square" tIns="18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1 1 0 1 0 1 0 1</a:t>
                </a:r>
                <a:endParaRPr/>
              </a:p>
            </p:txBody>
          </p:sp>
          <p:sp>
            <p:nvSpPr>
              <p:cNvPr id="362" name="Google Shape;362;p22"/>
              <p:cNvSpPr txBox="1"/>
              <p:nvPr/>
            </p:nvSpPr>
            <p:spPr>
              <a:xfrm>
                <a:off x="4320" y="1680"/>
                <a:ext cx="720" cy="145"/>
              </a:xfrm>
              <a:prstGeom prst="rect">
                <a:avLst/>
              </a:prstGeom>
              <a:solidFill>
                <a:srgbClr val="FFCC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45700" spcFirstLastPara="1" rIns="45700" wrap="square" tIns="18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0 1 0 0 0 0 0 1</a:t>
                </a:r>
                <a:endParaRPr/>
              </a:p>
            </p:txBody>
          </p:sp>
        </p:grpSp>
        <p:sp>
          <p:nvSpPr>
            <p:cNvPr id="363" name="Google Shape;363;p22"/>
            <p:cNvSpPr txBox="1"/>
            <p:nvPr/>
          </p:nvSpPr>
          <p:spPr>
            <a:xfrm>
              <a:off x="3936" y="1632"/>
              <a:ext cx="288" cy="2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75" lIns="9125" spcFirstLastPara="1" rIns="9125" wrap="square" tIns="18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1023</a:t>
              </a:r>
              <a:endParaRPr/>
            </a:p>
          </p:txBody>
        </p:sp>
        <p:sp>
          <p:nvSpPr>
            <p:cNvPr id="364" name="Google Shape;364;p22"/>
            <p:cNvSpPr txBox="1"/>
            <p:nvPr/>
          </p:nvSpPr>
          <p:spPr>
            <a:xfrm>
              <a:off x="4560" y="3408"/>
              <a:ext cx="240" cy="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75" lIns="9125" spcFirstLastPara="1" rIns="9125" wrap="square" tIns="18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⬤</a:t>
              </a:r>
              <a:endParaRPr/>
            </a:p>
            <a:p>
              <a:pPr indent="0" lvl="0" marL="0" marR="0" rtl="0" algn="ctr">
                <a:spcBef>
                  <a:spcPts val="8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⬤</a:t>
              </a:r>
              <a:endParaRPr/>
            </a:p>
            <a:p>
              <a:pPr indent="0" lvl="0" marL="0" marR="0" rtl="0" algn="ctr">
                <a:spcBef>
                  <a:spcPts val="8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⬤</a:t>
              </a:r>
              <a:endParaRPr/>
            </a:p>
          </p:txBody>
        </p:sp>
        <p:sp>
          <p:nvSpPr>
            <p:cNvPr id="365" name="Google Shape;365;p22"/>
            <p:cNvSpPr txBox="1"/>
            <p:nvPr/>
          </p:nvSpPr>
          <p:spPr>
            <a:xfrm>
              <a:off x="3120" y="1632"/>
              <a:ext cx="720" cy="2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75" lIns="9125" spcFirstLastPara="1" rIns="9125" wrap="square" tIns="18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0000000000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0000000001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0000000010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0000000011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0000000100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0000000101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0000000110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0000000111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0000001000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0000001001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0000001010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0000001011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112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1111111111</a:t>
              </a: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372" name="Google Shape;372;p2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373" name="Google Shape;373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23"/>
          <p:cNvSpPr txBox="1"/>
          <p:nvPr>
            <p:ph type="title"/>
          </p:nvPr>
        </p:nvSpPr>
        <p:spPr>
          <a:xfrm>
            <a:off x="520262" y="296917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NEGATIVE NUMBERS</a:t>
            </a:r>
            <a:endParaRPr/>
          </a:p>
        </p:txBody>
      </p:sp>
      <p:sp>
        <p:nvSpPr>
          <p:cNvPr id="375" name="Google Shape;375;p23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Unsigned numbers: </a:t>
            </a:r>
            <a:r>
              <a:rPr lang="en-US" sz="2800"/>
              <a:t>only non-negative values.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Signed numbers:</a:t>
            </a:r>
            <a:r>
              <a:rPr lang="en-US" sz="2800"/>
              <a:t> include all values (positive and negative)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There are 3 common representations for signed binary numbers: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Sign-and-Magnitude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1s Complement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2s Complement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382" name="Google Shape;382;p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383" name="Google Shape;383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2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SIGN-AND-MAGNITUDE (1/3)</a:t>
            </a:r>
            <a:endParaRPr/>
          </a:p>
        </p:txBody>
      </p:sp>
      <p:sp>
        <p:nvSpPr>
          <p:cNvPr id="385" name="Google Shape;385;p24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The sign is represented by a ‘sign bit’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0 for +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1 for -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Eg: a 1-bit sign and 7-bit magnitude format.</a:t>
            </a:r>
            <a:endParaRPr/>
          </a:p>
        </p:txBody>
      </p:sp>
      <p:grpSp>
        <p:nvGrpSpPr>
          <p:cNvPr id="386" name="Google Shape;386;p24"/>
          <p:cNvGrpSpPr/>
          <p:nvPr/>
        </p:nvGrpSpPr>
        <p:grpSpPr>
          <a:xfrm>
            <a:off x="1524000" y="3276600"/>
            <a:ext cx="5334000" cy="1616075"/>
            <a:chOff x="1248" y="1728"/>
            <a:chExt cx="3360" cy="1018"/>
          </a:xfrm>
        </p:grpSpPr>
        <p:sp>
          <p:nvSpPr>
            <p:cNvPr id="387" name="Google Shape;387;p24"/>
            <p:cNvSpPr txBox="1"/>
            <p:nvPr/>
          </p:nvSpPr>
          <p:spPr>
            <a:xfrm>
              <a:off x="1248" y="2496"/>
              <a:ext cx="57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sign</a:t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1776" y="1728"/>
              <a:ext cx="336" cy="38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2256" y="1728"/>
              <a:ext cx="336" cy="38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4272" y="1728"/>
              <a:ext cx="336" cy="38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3936" y="1728"/>
              <a:ext cx="336" cy="38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3600" y="1728"/>
              <a:ext cx="336" cy="38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2928" y="1728"/>
              <a:ext cx="336" cy="38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3264" y="1728"/>
              <a:ext cx="336" cy="38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2592" y="1728"/>
              <a:ext cx="336" cy="38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6" name="Google Shape;396;p24"/>
            <p:cNvCxnSpPr/>
            <p:nvPr/>
          </p:nvCxnSpPr>
          <p:spPr>
            <a:xfrm flipH="1" rot="10800000">
              <a:off x="1584" y="2160"/>
              <a:ext cx="24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97" name="Google Shape;397;p24"/>
            <p:cNvCxnSpPr/>
            <p:nvPr/>
          </p:nvCxnSpPr>
          <p:spPr>
            <a:xfrm rot="10800000">
              <a:off x="3456" y="2160"/>
              <a:ext cx="336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98" name="Google Shape;398;p24"/>
            <p:cNvSpPr txBox="1"/>
            <p:nvPr/>
          </p:nvSpPr>
          <p:spPr>
            <a:xfrm>
              <a:off x="3696" y="2448"/>
              <a:ext cx="86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magnitude</a:t>
              </a:r>
              <a:endParaRPr/>
            </a:p>
          </p:txBody>
        </p:sp>
      </p:grpSp>
      <p:sp>
        <p:nvSpPr>
          <p:cNvPr id="399" name="Google Shape;399;p24"/>
          <p:cNvSpPr/>
          <p:nvPr/>
        </p:nvSpPr>
        <p:spPr>
          <a:xfrm>
            <a:off x="609600" y="5029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438" lvl="1" marL="669925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00110100 🡺 +110100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?</a:t>
            </a:r>
            <a:endParaRPr b="0" baseline="-2500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8" lvl="1" marL="669925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10010011 🡺 -10011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?</a:t>
            </a:r>
            <a:endParaRPr b="0" baseline="-2500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4"/>
          <p:cNvSpPr txBox="1"/>
          <p:nvPr/>
        </p:nvSpPr>
        <p:spPr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407" name="Google Shape;407;p2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408" name="Google Shape;408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2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SIGN-AND-MAGNITUDE (2/3)</a:t>
            </a:r>
            <a:endParaRPr/>
          </a:p>
        </p:txBody>
      </p:sp>
      <p:sp>
        <p:nvSpPr>
          <p:cNvPr id="410" name="Google Shape;410;p25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Largest value: 		01111111 = +127</a:t>
            </a:r>
            <a:r>
              <a:rPr baseline="-25000" lang="en-US" sz="2800"/>
              <a:t>10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Smallest value: 	11111111 = -127</a:t>
            </a:r>
            <a:r>
              <a:rPr baseline="-25000" lang="en-US" sz="2800"/>
              <a:t>10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Zeros:			00000000 = +0</a:t>
            </a:r>
            <a:r>
              <a:rPr baseline="-25000" lang="en-US" sz="2800"/>
              <a:t>10</a:t>
            </a:r>
            <a:br>
              <a:rPr lang="en-US" sz="2800"/>
            </a:br>
            <a:r>
              <a:rPr lang="en-US" sz="2800"/>
              <a:t>				10000000 = -0</a:t>
            </a:r>
            <a:r>
              <a:rPr baseline="-25000" lang="en-US" sz="2800"/>
              <a:t>10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Range: -127</a:t>
            </a:r>
            <a:r>
              <a:rPr baseline="-25000" lang="en-US" sz="2800"/>
              <a:t>10</a:t>
            </a:r>
            <a:r>
              <a:rPr lang="en-US" sz="2800"/>
              <a:t> to +127</a:t>
            </a:r>
            <a:r>
              <a:rPr baseline="-25000" lang="en-US" sz="2800"/>
              <a:t>10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Question: 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For an </a:t>
            </a:r>
            <a:r>
              <a:rPr i="1" lang="en-US" sz="2400"/>
              <a:t>n</a:t>
            </a:r>
            <a:r>
              <a:rPr lang="en-US" sz="2400"/>
              <a:t>-bit sign-and-magnitude representation, what is the range of values that can be represented?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417" name="Google Shape;417;p2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418" name="Google Shape;418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p2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SIGN-AND-MAGNITUDE (3/3)</a:t>
            </a:r>
            <a:endParaRPr/>
          </a:p>
        </p:txBody>
      </p:sp>
      <p:sp>
        <p:nvSpPr>
          <p:cNvPr id="420" name="Google Shape;420;p26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To negate a number, just </a:t>
            </a:r>
            <a:r>
              <a:rPr lang="en-US" sz="2800">
                <a:solidFill>
                  <a:srgbClr val="800000"/>
                </a:solidFill>
              </a:rPr>
              <a:t>invert</a:t>
            </a:r>
            <a:r>
              <a:rPr lang="en-US" sz="2800"/>
              <a:t> </a:t>
            </a:r>
            <a:r>
              <a:rPr lang="en-US" sz="2800">
                <a:solidFill>
                  <a:srgbClr val="800000"/>
                </a:solidFill>
              </a:rPr>
              <a:t>the sign bit.</a:t>
            </a:r>
            <a:endParaRPr baseline="-25000" sz="2800">
              <a:solidFill>
                <a:srgbClr val="800000"/>
              </a:solidFill>
            </a:endParaRPr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Examples:</a:t>
            </a:r>
            <a:endParaRPr/>
          </a:p>
          <a:p>
            <a:pPr indent="-182880" lvl="1" marL="457200" rtl="0" algn="l">
              <a:spcBef>
                <a:spcPts val="144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How to negate 00100001</a:t>
            </a:r>
            <a:r>
              <a:rPr baseline="-25000" lang="en-US" sz="2400"/>
              <a:t>sm</a:t>
            </a:r>
            <a:r>
              <a:rPr lang="en-US" sz="2400"/>
              <a:t> (decimal 33)?</a:t>
            </a:r>
            <a:br>
              <a:rPr lang="en-US" sz="2400"/>
            </a:br>
            <a:r>
              <a:rPr lang="en-US" sz="2400"/>
              <a:t>Answer: 10100001</a:t>
            </a:r>
            <a:r>
              <a:rPr baseline="-25000" lang="en-US" sz="2400"/>
              <a:t>sm</a:t>
            </a:r>
            <a:r>
              <a:rPr lang="en-US" sz="2400"/>
              <a:t> (decimal -33)</a:t>
            </a:r>
            <a:endParaRPr/>
          </a:p>
          <a:p>
            <a:pPr indent="-182880" lvl="1" marL="457200" rtl="0" algn="l">
              <a:spcBef>
                <a:spcPts val="144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How to negate 10000101</a:t>
            </a:r>
            <a:r>
              <a:rPr baseline="-25000" lang="en-US" sz="2400"/>
              <a:t>sm</a:t>
            </a:r>
            <a:r>
              <a:rPr lang="en-US" sz="2400"/>
              <a:t> (decimal -5)?</a:t>
            </a:r>
            <a:br>
              <a:rPr lang="en-US" sz="2400"/>
            </a:br>
            <a:r>
              <a:rPr lang="en-US" sz="2400"/>
              <a:t>Answer: 00000101</a:t>
            </a:r>
            <a:r>
              <a:rPr baseline="-25000" lang="en-US" sz="2400"/>
              <a:t>sm</a:t>
            </a:r>
            <a:r>
              <a:rPr lang="en-US" sz="2400"/>
              <a:t> (decimal +5)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427" name="Google Shape;427;p2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428" name="Google Shape;428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2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1s COMPLEMENT (1/3)</a:t>
            </a:r>
            <a:endParaRPr/>
          </a:p>
        </p:txBody>
      </p:sp>
      <p:sp>
        <p:nvSpPr>
          <p:cNvPr id="430" name="Google Shape;430;p27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Given a number </a:t>
            </a:r>
            <a:r>
              <a:rPr b="1" i="1" lang="en-US" sz="2400">
                <a:solidFill>
                  <a:srgbClr val="800000"/>
                </a:solidFill>
              </a:rPr>
              <a:t>x</a:t>
            </a:r>
            <a:r>
              <a:rPr lang="en-US" sz="2400"/>
              <a:t> which can be expressed as an </a:t>
            </a:r>
            <a:r>
              <a:rPr i="1" lang="en-US" sz="2400"/>
              <a:t>n</a:t>
            </a:r>
            <a:r>
              <a:rPr lang="en-US" sz="2400"/>
              <a:t>-bit binary number, its </a:t>
            </a:r>
            <a:r>
              <a:rPr lang="en-US" sz="2400" u="sng"/>
              <a:t>negated value</a:t>
            </a:r>
            <a:r>
              <a:rPr lang="en-US" sz="2400"/>
              <a:t> can be obtained in </a:t>
            </a:r>
            <a:r>
              <a:rPr b="1" lang="en-US" sz="2400"/>
              <a:t>1s-complement</a:t>
            </a:r>
            <a:r>
              <a:rPr lang="en-US" sz="2400"/>
              <a:t> representation using: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			</a:t>
            </a:r>
            <a:r>
              <a:rPr b="1" lang="en-US" sz="2400">
                <a:solidFill>
                  <a:srgbClr val="800000"/>
                </a:solidFill>
              </a:rPr>
              <a:t>-</a:t>
            </a:r>
            <a:r>
              <a:rPr b="1" i="1" lang="en-US" sz="2400">
                <a:solidFill>
                  <a:srgbClr val="800000"/>
                </a:solidFill>
              </a:rPr>
              <a:t>x</a:t>
            </a:r>
            <a:r>
              <a:rPr b="1" lang="en-US" sz="2400">
                <a:solidFill>
                  <a:srgbClr val="800000"/>
                </a:solidFill>
              </a:rPr>
              <a:t> = 2</a:t>
            </a:r>
            <a:r>
              <a:rPr b="1" baseline="30000" i="1" lang="en-US" sz="2400">
                <a:solidFill>
                  <a:srgbClr val="800000"/>
                </a:solidFill>
              </a:rPr>
              <a:t>n</a:t>
            </a:r>
            <a:r>
              <a:rPr b="1" lang="en-US" sz="2400">
                <a:solidFill>
                  <a:srgbClr val="800000"/>
                </a:solidFill>
              </a:rPr>
              <a:t> – </a:t>
            </a:r>
            <a:r>
              <a:rPr b="1" i="1" lang="en-US" sz="2400">
                <a:solidFill>
                  <a:srgbClr val="800000"/>
                </a:solidFill>
              </a:rPr>
              <a:t>x</a:t>
            </a:r>
            <a:r>
              <a:rPr b="1" lang="en-US" sz="2400">
                <a:solidFill>
                  <a:srgbClr val="800000"/>
                </a:solidFill>
              </a:rPr>
              <a:t> – 1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Example: With an 8-bit number 00001100 (or 12</a:t>
            </a:r>
            <a:r>
              <a:rPr baseline="-25000" lang="en-US" sz="2400"/>
              <a:t>10</a:t>
            </a:r>
            <a:r>
              <a:rPr lang="en-US" sz="2400"/>
              <a:t>), its negated value expressed in 1s-complement is: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		-00001100</a:t>
            </a:r>
            <a:r>
              <a:rPr baseline="-25000" lang="en-US" sz="2400"/>
              <a:t>2</a:t>
            </a:r>
            <a:r>
              <a:rPr lang="en-US" sz="2400"/>
              <a:t> 	= 2</a:t>
            </a:r>
            <a:r>
              <a:rPr baseline="30000" lang="en-US" sz="2400"/>
              <a:t>8</a:t>
            </a:r>
            <a:r>
              <a:rPr lang="en-US" sz="2400"/>
              <a:t> – 12 – 1 </a:t>
            </a:r>
            <a:r>
              <a:rPr lang="en-US" sz="2000"/>
              <a:t>(calculation in decimal)</a:t>
            </a:r>
            <a:br>
              <a:rPr lang="en-US" sz="2000"/>
            </a:br>
            <a:r>
              <a:rPr lang="en-US" sz="2400"/>
              <a:t>			= 243</a:t>
            </a:r>
            <a:br>
              <a:rPr lang="en-US" sz="2400"/>
            </a:br>
            <a:r>
              <a:rPr lang="en-US" sz="2400"/>
              <a:t>			= </a:t>
            </a:r>
            <a:r>
              <a:rPr lang="en-US" sz="2400">
                <a:solidFill>
                  <a:srgbClr val="0000CC"/>
                </a:solidFill>
              </a:rPr>
              <a:t>11110011</a:t>
            </a:r>
            <a:r>
              <a:rPr baseline="-25000" lang="en-US" sz="2400">
                <a:solidFill>
                  <a:srgbClr val="0000CC"/>
                </a:solidFill>
              </a:rPr>
              <a:t>1s</a:t>
            </a:r>
            <a:r>
              <a:rPr lang="en-US" sz="2400"/>
              <a:t> 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	(This means that -12</a:t>
            </a:r>
            <a:r>
              <a:rPr baseline="-25000" lang="en-US" sz="2400"/>
              <a:t>10</a:t>
            </a:r>
            <a:r>
              <a:rPr lang="en-US" sz="2400"/>
              <a:t> is written as 11110011 in 1s-complement representation.)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437" name="Google Shape;437;p2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438" name="Google Shape;438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9" name="Google Shape;439;p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1s COMPLEMENT (2/3)</a:t>
            </a:r>
            <a:endParaRPr/>
          </a:p>
        </p:txBody>
      </p:sp>
      <p:sp>
        <p:nvSpPr>
          <p:cNvPr id="440" name="Google Shape;440;p28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Essential technique to negate a value: </a:t>
            </a:r>
            <a:r>
              <a:rPr lang="en-US" sz="2800">
                <a:solidFill>
                  <a:srgbClr val="800000"/>
                </a:solidFill>
              </a:rPr>
              <a:t>invert all the bits</a:t>
            </a:r>
            <a:r>
              <a:rPr lang="en-US" sz="2800"/>
              <a:t>.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Largest value: 		01111111 = +127</a:t>
            </a:r>
            <a:r>
              <a:rPr baseline="-25000" lang="en-US" sz="2800"/>
              <a:t>10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Smallest value: 	10000000 = -127</a:t>
            </a:r>
            <a:r>
              <a:rPr baseline="-25000" lang="en-US" sz="2800"/>
              <a:t>10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Zeros:			00000000 = +0</a:t>
            </a:r>
            <a:r>
              <a:rPr baseline="-25000" lang="en-US" sz="2800"/>
              <a:t>10</a:t>
            </a:r>
            <a:br>
              <a:rPr lang="en-US" sz="2800"/>
            </a:br>
            <a:r>
              <a:rPr lang="en-US" sz="2800"/>
              <a:t>				11111111 = -0</a:t>
            </a:r>
            <a:r>
              <a:rPr baseline="-25000" lang="en-US" sz="2800"/>
              <a:t>10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Range: -127</a:t>
            </a:r>
            <a:r>
              <a:rPr baseline="-25000" lang="en-US" sz="2800"/>
              <a:t>10</a:t>
            </a:r>
            <a:r>
              <a:rPr lang="en-US" sz="2800"/>
              <a:t> to +127</a:t>
            </a:r>
            <a:r>
              <a:rPr baseline="-25000" lang="en-US" sz="2800"/>
              <a:t>10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The most significant (left-most) bit still represents the sign: 0 for positive; 1 for negative.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447" name="Google Shape;447;p2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448" name="Google Shape;448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2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1s COMPLEMENT (3/3)</a:t>
            </a:r>
            <a:endParaRPr/>
          </a:p>
        </p:txBody>
      </p:sp>
      <p:sp>
        <p:nvSpPr>
          <p:cNvPr id="450" name="Google Shape;450;p29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Examples (assuming 8-bit numbers):</a:t>
            </a:r>
            <a:endParaRPr/>
          </a:p>
          <a:p>
            <a:pPr indent="-182880" lvl="0" marL="182880" rtl="0" algn="l">
              <a:spcBef>
                <a:spcPts val="1680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rPr lang="en-US" sz="2800"/>
              <a:t>		(14)</a:t>
            </a:r>
            <a:r>
              <a:rPr baseline="-25000" lang="en-US" sz="2800"/>
              <a:t>10</a:t>
            </a:r>
            <a:r>
              <a:rPr lang="en-US" sz="2800"/>
              <a:t>  = (00001110)</a:t>
            </a:r>
            <a:r>
              <a:rPr baseline="-25000" lang="en-US" sz="2800"/>
              <a:t>2</a:t>
            </a:r>
            <a:r>
              <a:rPr lang="en-US" sz="2800"/>
              <a:t> = (00001110)</a:t>
            </a:r>
            <a:r>
              <a:rPr baseline="-25000" lang="en-US" sz="2800"/>
              <a:t>1s</a:t>
            </a:r>
            <a:endParaRPr/>
          </a:p>
          <a:p>
            <a:pPr indent="-182880" lvl="0" marL="182880" rtl="0" algn="l">
              <a:spcBef>
                <a:spcPts val="1680"/>
              </a:spcBef>
              <a:spcAft>
                <a:spcPts val="0"/>
              </a:spcAft>
              <a:buSzPts val="3360"/>
              <a:buFont typeface="Noto Sans Symbols"/>
              <a:buNone/>
            </a:pPr>
            <a:r>
              <a:rPr lang="en-US" sz="2800"/>
              <a:t>	 	-(14)</a:t>
            </a:r>
            <a:r>
              <a:rPr baseline="-25000" lang="en-US" sz="2800"/>
              <a:t>10</a:t>
            </a:r>
            <a:r>
              <a:rPr lang="en-US" sz="2800"/>
              <a:t> = -(00001110)</a:t>
            </a:r>
            <a:r>
              <a:rPr baseline="-25000" lang="en-US" sz="2800"/>
              <a:t>2</a:t>
            </a:r>
            <a:r>
              <a:rPr lang="en-US" sz="2800"/>
              <a:t> = (11110001)</a:t>
            </a:r>
            <a:r>
              <a:rPr baseline="-25000" lang="en-US" sz="2800"/>
              <a:t>1s</a:t>
            </a:r>
            <a:r>
              <a:rPr lang="en-US" sz="2800"/>
              <a:t> </a:t>
            </a:r>
            <a:endParaRPr/>
          </a:p>
          <a:p>
            <a:pPr indent="-182880" lvl="0" marL="182880" rtl="0" algn="l">
              <a:spcBef>
                <a:spcPts val="1680"/>
              </a:spcBef>
              <a:spcAft>
                <a:spcPts val="0"/>
              </a:spcAft>
              <a:buSzPts val="3360"/>
              <a:buFont typeface="Noto Sans Symbols"/>
              <a:buNone/>
            </a:pPr>
            <a:r>
              <a:rPr lang="en-US" sz="2800"/>
              <a:t>		-(80)</a:t>
            </a:r>
            <a:r>
              <a:rPr baseline="-25000" lang="en-US" sz="2800"/>
              <a:t>10</a:t>
            </a:r>
            <a:r>
              <a:rPr lang="en-US" sz="2800"/>
              <a:t> = -( </a:t>
            </a:r>
            <a:r>
              <a:rPr lang="en-US" sz="2800">
                <a:solidFill>
                  <a:srgbClr val="0000CC"/>
                </a:solidFill>
              </a:rPr>
              <a:t>?</a:t>
            </a:r>
            <a:r>
              <a:rPr lang="en-US" sz="2800"/>
              <a:t> )</a:t>
            </a:r>
            <a:r>
              <a:rPr baseline="-25000" lang="en-US" sz="2800"/>
              <a:t>2</a:t>
            </a:r>
            <a:r>
              <a:rPr lang="en-US" sz="2800"/>
              <a:t> = ( </a:t>
            </a:r>
            <a:r>
              <a:rPr lang="en-US" sz="2800">
                <a:solidFill>
                  <a:srgbClr val="0000CC"/>
                </a:solidFill>
              </a:rPr>
              <a:t>? </a:t>
            </a:r>
            <a:r>
              <a:rPr lang="en-US" sz="2800"/>
              <a:t>)</a:t>
            </a:r>
            <a:r>
              <a:rPr baseline="-25000" lang="en-US" sz="2800"/>
              <a:t>1s</a:t>
            </a:r>
            <a:r>
              <a:rPr lang="en-US" sz="2800"/>
              <a:t> </a:t>
            </a:r>
            <a:endParaRPr/>
          </a:p>
          <a:p>
            <a:pPr indent="-31750" lvl="0" marL="18288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These contents are only used for students PERSONALLY.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30" name="Google Shape;130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31" name="Google Shape;131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457" name="Google Shape;457;p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458" name="Google Shape;458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3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2s COMPLEMENT (1/3)</a:t>
            </a:r>
            <a:endParaRPr/>
          </a:p>
        </p:txBody>
      </p:sp>
      <p:sp>
        <p:nvSpPr>
          <p:cNvPr id="460" name="Google Shape;460;p30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Given a number </a:t>
            </a:r>
            <a:r>
              <a:rPr b="1" i="1" lang="en-US" sz="2400">
                <a:solidFill>
                  <a:srgbClr val="800000"/>
                </a:solidFill>
              </a:rPr>
              <a:t>x</a:t>
            </a:r>
            <a:r>
              <a:rPr lang="en-US" sz="2400"/>
              <a:t> which can be expressed as an </a:t>
            </a:r>
            <a:r>
              <a:rPr i="1" lang="en-US" sz="2400"/>
              <a:t>n</a:t>
            </a:r>
            <a:r>
              <a:rPr lang="en-US" sz="2400"/>
              <a:t>-bit binary number, its </a:t>
            </a:r>
            <a:r>
              <a:rPr lang="en-US" sz="2400" u="sng"/>
              <a:t>negated value</a:t>
            </a:r>
            <a:r>
              <a:rPr lang="en-US" sz="2400"/>
              <a:t> can be obtained in </a:t>
            </a:r>
            <a:r>
              <a:rPr b="1" lang="en-US" sz="2400"/>
              <a:t>2s-complement</a:t>
            </a:r>
            <a:r>
              <a:rPr lang="en-US" sz="2400"/>
              <a:t> representation using: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			</a:t>
            </a:r>
            <a:r>
              <a:rPr b="1" lang="en-US" sz="2400">
                <a:solidFill>
                  <a:srgbClr val="800000"/>
                </a:solidFill>
              </a:rPr>
              <a:t>-</a:t>
            </a:r>
            <a:r>
              <a:rPr b="1" i="1" lang="en-US" sz="2400">
                <a:solidFill>
                  <a:srgbClr val="800000"/>
                </a:solidFill>
              </a:rPr>
              <a:t>x</a:t>
            </a:r>
            <a:r>
              <a:rPr b="1" lang="en-US" sz="2400">
                <a:solidFill>
                  <a:srgbClr val="800000"/>
                </a:solidFill>
              </a:rPr>
              <a:t> = 2</a:t>
            </a:r>
            <a:r>
              <a:rPr b="1" baseline="30000" i="1" lang="en-US" sz="2400">
                <a:solidFill>
                  <a:srgbClr val="800000"/>
                </a:solidFill>
              </a:rPr>
              <a:t>n</a:t>
            </a:r>
            <a:r>
              <a:rPr b="1" lang="en-US" sz="2400">
                <a:solidFill>
                  <a:srgbClr val="800000"/>
                </a:solidFill>
              </a:rPr>
              <a:t> – </a:t>
            </a:r>
            <a:r>
              <a:rPr b="1" i="1" lang="en-US" sz="2400">
                <a:solidFill>
                  <a:srgbClr val="800000"/>
                </a:solidFill>
              </a:rPr>
              <a:t>x</a:t>
            </a:r>
            <a:endParaRPr b="1" sz="2400">
              <a:solidFill>
                <a:srgbClr val="800000"/>
              </a:solidFill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Example: With an 8-bit number 00001100 (or 12</a:t>
            </a:r>
            <a:r>
              <a:rPr baseline="-25000" lang="en-US" sz="2400"/>
              <a:t>10</a:t>
            </a:r>
            <a:r>
              <a:rPr lang="en-US" sz="2400"/>
              <a:t>), its negated value expressed in 2s-complement is: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		-00001100</a:t>
            </a:r>
            <a:r>
              <a:rPr baseline="-25000" lang="en-US" sz="2400"/>
              <a:t>2</a:t>
            </a:r>
            <a:r>
              <a:rPr lang="en-US" sz="2400"/>
              <a:t> 	= 2</a:t>
            </a:r>
            <a:r>
              <a:rPr baseline="30000" lang="en-US" sz="2400"/>
              <a:t>8</a:t>
            </a:r>
            <a:r>
              <a:rPr lang="en-US" sz="2400"/>
              <a:t> – 12 </a:t>
            </a:r>
            <a:r>
              <a:rPr lang="en-US" sz="2000"/>
              <a:t>(calculation in decimal)</a:t>
            </a:r>
            <a:br>
              <a:rPr lang="en-US" sz="2000"/>
            </a:br>
            <a:r>
              <a:rPr lang="en-US" sz="2400"/>
              <a:t>			= 244</a:t>
            </a:r>
            <a:br>
              <a:rPr lang="en-US" sz="2400"/>
            </a:br>
            <a:r>
              <a:rPr lang="en-US" sz="2400"/>
              <a:t>			= </a:t>
            </a:r>
            <a:r>
              <a:rPr lang="en-US" sz="2400">
                <a:solidFill>
                  <a:srgbClr val="0000CC"/>
                </a:solidFill>
              </a:rPr>
              <a:t>11110100</a:t>
            </a:r>
            <a:r>
              <a:rPr baseline="-25000" lang="en-US" sz="2400">
                <a:solidFill>
                  <a:srgbClr val="0000CC"/>
                </a:solidFill>
              </a:rPr>
              <a:t>2s</a:t>
            </a:r>
            <a:r>
              <a:rPr lang="en-US" sz="2400"/>
              <a:t> 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	(This means that -12</a:t>
            </a:r>
            <a:r>
              <a:rPr baseline="-25000" lang="en-US" sz="2400"/>
              <a:t>10</a:t>
            </a:r>
            <a:r>
              <a:rPr lang="en-US" sz="2400"/>
              <a:t> is written as 11110100 in 2s-complement representation.)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467" name="Google Shape;467;p3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468" name="Google Shape;468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3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2s COMPLEMENT (2/3)</a:t>
            </a:r>
            <a:endParaRPr/>
          </a:p>
        </p:txBody>
      </p:sp>
      <p:sp>
        <p:nvSpPr>
          <p:cNvPr id="470" name="Google Shape;470;p31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Essential technique to negate a value: </a:t>
            </a:r>
            <a:r>
              <a:rPr lang="en-US" sz="2800">
                <a:solidFill>
                  <a:srgbClr val="800000"/>
                </a:solidFill>
              </a:rPr>
              <a:t>invert all the bits</a:t>
            </a:r>
            <a:r>
              <a:rPr lang="en-US" sz="2800"/>
              <a:t>, then </a:t>
            </a:r>
            <a:r>
              <a:rPr lang="en-US" sz="2800">
                <a:solidFill>
                  <a:srgbClr val="800000"/>
                </a:solidFill>
              </a:rPr>
              <a:t>add 1</a:t>
            </a:r>
            <a:r>
              <a:rPr lang="en-US" sz="2800"/>
              <a:t>.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Largest value: 		01111111 = +127</a:t>
            </a:r>
            <a:r>
              <a:rPr baseline="-25000" lang="en-US" sz="2800"/>
              <a:t>10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Smallest value: 	10000000 = -128</a:t>
            </a:r>
            <a:r>
              <a:rPr baseline="-25000" lang="en-US" sz="2800"/>
              <a:t>10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Zero:			00000000 = +0</a:t>
            </a:r>
            <a:r>
              <a:rPr baseline="-25000" lang="en-US" sz="2800"/>
              <a:t>10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Range: -128</a:t>
            </a:r>
            <a:r>
              <a:rPr baseline="-25000" lang="en-US" sz="2800"/>
              <a:t>10</a:t>
            </a:r>
            <a:r>
              <a:rPr lang="en-US" sz="2800"/>
              <a:t> to +127</a:t>
            </a:r>
            <a:r>
              <a:rPr baseline="-25000" lang="en-US" sz="2800"/>
              <a:t>10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The most significant (left-most) bit still represents the sign: 0 for positive; 1 for negative.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477" name="Google Shape;477;p3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478" name="Google Shape;478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3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2s COMPLEMENT (3/3)</a:t>
            </a:r>
            <a:endParaRPr/>
          </a:p>
        </p:txBody>
      </p:sp>
      <p:sp>
        <p:nvSpPr>
          <p:cNvPr id="480" name="Google Shape;480;p32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Examples (assuming 8-bit numbers):</a:t>
            </a:r>
            <a:endParaRPr/>
          </a:p>
          <a:p>
            <a:pPr indent="-182880" lvl="0" marL="182880" rtl="0" algn="l">
              <a:spcBef>
                <a:spcPts val="1680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rPr lang="en-US" sz="2800"/>
              <a:t>		(14)</a:t>
            </a:r>
            <a:r>
              <a:rPr baseline="-25000" lang="en-US" sz="2800"/>
              <a:t>10</a:t>
            </a:r>
            <a:r>
              <a:rPr lang="en-US" sz="2800"/>
              <a:t>  = (00001110)</a:t>
            </a:r>
            <a:r>
              <a:rPr baseline="-25000" lang="en-US" sz="2800"/>
              <a:t>2</a:t>
            </a:r>
            <a:r>
              <a:rPr lang="en-US" sz="2800"/>
              <a:t> = (00001110)</a:t>
            </a:r>
            <a:r>
              <a:rPr baseline="-25000" lang="en-US" sz="2800"/>
              <a:t>2s</a:t>
            </a:r>
            <a:endParaRPr/>
          </a:p>
          <a:p>
            <a:pPr indent="-182880" lvl="0" marL="182880" rtl="0" algn="l">
              <a:spcBef>
                <a:spcPts val="1680"/>
              </a:spcBef>
              <a:spcAft>
                <a:spcPts val="0"/>
              </a:spcAft>
              <a:buSzPts val="3360"/>
              <a:buFont typeface="Noto Sans Symbols"/>
              <a:buNone/>
            </a:pPr>
            <a:r>
              <a:rPr lang="en-US" sz="2800"/>
              <a:t>	 	-(14)</a:t>
            </a:r>
            <a:r>
              <a:rPr baseline="-25000" lang="en-US" sz="2800"/>
              <a:t>10</a:t>
            </a:r>
            <a:r>
              <a:rPr lang="en-US" sz="2800"/>
              <a:t> = -(00001110)</a:t>
            </a:r>
            <a:r>
              <a:rPr baseline="-25000" lang="en-US" sz="2800"/>
              <a:t>2</a:t>
            </a:r>
            <a:r>
              <a:rPr lang="en-US" sz="2800"/>
              <a:t> = (11110010)</a:t>
            </a:r>
            <a:r>
              <a:rPr baseline="-25000" lang="en-US" sz="2800"/>
              <a:t>2s</a:t>
            </a:r>
            <a:r>
              <a:rPr lang="en-US" sz="2800"/>
              <a:t> </a:t>
            </a:r>
            <a:endParaRPr/>
          </a:p>
          <a:p>
            <a:pPr indent="-182880" lvl="0" marL="182880" rtl="0" algn="l">
              <a:spcBef>
                <a:spcPts val="1680"/>
              </a:spcBef>
              <a:spcAft>
                <a:spcPts val="0"/>
              </a:spcAft>
              <a:buSzPts val="3360"/>
              <a:buFont typeface="Noto Sans Symbols"/>
              <a:buNone/>
            </a:pPr>
            <a:r>
              <a:rPr lang="en-US" sz="2800"/>
              <a:t>		-(80)</a:t>
            </a:r>
            <a:r>
              <a:rPr baseline="-25000" lang="en-US" sz="2800"/>
              <a:t>10</a:t>
            </a:r>
            <a:r>
              <a:rPr lang="en-US" sz="2800"/>
              <a:t> = -( </a:t>
            </a:r>
            <a:r>
              <a:rPr lang="en-US" sz="2800">
                <a:solidFill>
                  <a:srgbClr val="0000CC"/>
                </a:solidFill>
              </a:rPr>
              <a:t>?</a:t>
            </a:r>
            <a:r>
              <a:rPr lang="en-US" sz="2800"/>
              <a:t> )</a:t>
            </a:r>
            <a:r>
              <a:rPr baseline="-25000" lang="en-US" sz="2800"/>
              <a:t>2</a:t>
            </a:r>
            <a:r>
              <a:rPr lang="en-US" sz="2800"/>
              <a:t> = ( </a:t>
            </a:r>
            <a:r>
              <a:rPr lang="en-US" sz="2800">
                <a:solidFill>
                  <a:srgbClr val="0000CC"/>
                </a:solidFill>
              </a:rPr>
              <a:t>? </a:t>
            </a:r>
            <a:r>
              <a:rPr lang="en-US" sz="2800"/>
              <a:t>)</a:t>
            </a:r>
            <a:r>
              <a:rPr baseline="-25000" lang="en-US" sz="2800"/>
              <a:t>2s</a:t>
            </a:r>
            <a:r>
              <a:rPr lang="en-US" sz="2800"/>
              <a:t> </a:t>
            </a:r>
            <a:endParaRPr/>
          </a:p>
          <a:p>
            <a:pPr indent="-31750" lvl="0" marL="18288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</p:txBody>
      </p:sp>
      <p:sp>
        <p:nvSpPr>
          <p:cNvPr id="481" name="Google Shape;481;p32"/>
          <p:cNvSpPr txBox="1"/>
          <p:nvPr/>
        </p:nvSpPr>
        <p:spPr>
          <a:xfrm>
            <a:off x="533400" y="4267200"/>
            <a:ext cx="335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Compare with slide 30.</a:t>
            </a:r>
            <a:endParaRPr/>
          </a:p>
        </p:txBody>
      </p:sp>
      <p:sp>
        <p:nvSpPr>
          <p:cNvPr id="482" name="Google Shape;482;p32"/>
          <p:cNvSpPr txBox="1"/>
          <p:nvPr/>
        </p:nvSpPr>
        <p:spPr>
          <a:xfrm>
            <a:off x="914400" y="4724400"/>
            <a:ext cx="6858000" cy="129540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1s complement: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(14)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(00001110)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(00001110)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-(14)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-(00001110)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(11110001)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73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489" name="Google Shape;489;p3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490" name="Google Shape;490;p3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3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READING ASSIGNMENT</a:t>
            </a:r>
            <a:endParaRPr/>
          </a:p>
        </p:txBody>
      </p:sp>
      <p:sp>
        <p:nvSpPr>
          <p:cNvPr id="492" name="Google Shape;492;p33"/>
          <p:cNvSpPr txBox="1"/>
          <p:nvPr>
            <p:ph idx="1" type="body"/>
          </p:nvPr>
        </p:nvSpPr>
        <p:spPr>
          <a:xfrm>
            <a:off x="457200" y="1371600"/>
            <a:ext cx="822960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Download from the course website and read the Supplement Notes on Lecture 2: Number Systems.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Work out the exercises in there and discuss them in the IVLE forum if you have doubts.</a:t>
            </a:r>
            <a:endParaRPr/>
          </a:p>
        </p:txBody>
      </p:sp>
      <p:pic>
        <p:nvPicPr>
          <p:cNvPr descr="MCj04123960000[1]" id="493" name="Google Shape;4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4038600"/>
            <a:ext cx="2362200" cy="2024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500" name="Google Shape;500;p3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501" name="Google Shape;501;p3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2" name="Google Shape;502;p3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COMPARISONS</a:t>
            </a:r>
            <a:endParaRPr/>
          </a:p>
        </p:txBody>
      </p:sp>
      <p:sp>
        <p:nvSpPr>
          <p:cNvPr id="503" name="Google Shape;503;p34"/>
          <p:cNvSpPr txBox="1"/>
          <p:nvPr>
            <p:ph idx="1" type="body"/>
          </p:nvPr>
        </p:nvSpPr>
        <p:spPr>
          <a:xfrm>
            <a:off x="457200" y="1371600"/>
            <a:ext cx="8305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ctr"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>
                <a:solidFill>
                  <a:srgbClr val="800000"/>
                </a:solidFill>
              </a:rPr>
              <a:t>4-bit system</a:t>
            </a:r>
            <a:endParaRPr/>
          </a:p>
          <a:p>
            <a:pPr indent="-182880" lvl="0" marL="182880" rtl="0" algn="l">
              <a:spcBef>
                <a:spcPts val="8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i="1" lang="en-US" sz="2000"/>
              <a:t>Positive values</a:t>
            </a:r>
            <a:r>
              <a:rPr lang="en-US" sz="2000">
                <a:solidFill>
                  <a:srgbClr val="800000"/>
                </a:solidFill>
              </a:rPr>
              <a:t>				</a:t>
            </a:r>
            <a:r>
              <a:rPr i="1" lang="en-US" sz="2000"/>
              <a:t>Negative values</a:t>
            </a:r>
            <a:endParaRPr/>
          </a:p>
        </p:txBody>
      </p:sp>
      <p:graphicFrame>
        <p:nvGraphicFramePr>
          <p:cNvPr id="504" name="Google Shape;504;p34"/>
          <p:cNvGraphicFramePr/>
          <p:nvPr/>
        </p:nvGraphicFramePr>
        <p:xfrm>
          <a:off x="457200" y="2667000"/>
          <a:ext cx="3657600" cy="2971800"/>
        </p:xfrm>
        <a:graphic>
          <a:graphicData uri="http://schemas.openxmlformats.org/presentationml/2006/ole">
            <mc:AlternateContent>
              <mc:Choice Requires="v">
                <p:oleObj r:id="rId4" imgH="2971800" imgW="3657600" progId="Word.Document.8" spid="_x0000_s1">
                  <p:embed/>
                </p:oleObj>
              </mc:Choice>
              <mc:Fallback>
                <p:oleObj r:id="rId5" imgH="2971800" imgW="3657600" progId="Word.Document.8">
                  <p:embed/>
                  <p:pic>
                    <p:nvPicPr>
                      <p:cNvPr id="504" name="Google Shape;504;p3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2667000"/>
                        <a:ext cx="36576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" name="Google Shape;505;p34"/>
          <p:cNvSpPr/>
          <p:nvPr/>
        </p:nvSpPr>
        <p:spPr>
          <a:xfrm>
            <a:off x="5791200" y="381000"/>
            <a:ext cx="2514600" cy="904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Important!</a:t>
            </a:r>
          </a:p>
        </p:txBody>
      </p:sp>
      <p:graphicFrame>
        <p:nvGraphicFramePr>
          <p:cNvPr id="506" name="Google Shape;506;p34"/>
          <p:cNvGraphicFramePr/>
          <p:nvPr/>
        </p:nvGraphicFramePr>
        <p:xfrm>
          <a:off x="5029200" y="2667000"/>
          <a:ext cx="3505200" cy="3200400"/>
        </p:xfrm>
        <a:graphic>
          <a:graphicData uri="http://schemas.openxmlformats.org/presentationml/2006/ole">
            <mc:AlternateContent>
              <mc:Choice Requires="v">
                <p:oleObj r:id="rId7" imgH="3200400" imgW="3505200" progId="Word.Document.8" spid="_x0000_s2">
                  <p:embed/>
                </p:oleObj>
              </mc:Choice>
              <mc:Fallback>
                <p:oleObj r:id="rId8" imgH="3200400" imgW="3505200" progId="Word.Document.8">
                  <p:embed/>
                  <p:pic>
                    <p:nvPicPr>
                      <p:cNvPr id="506" name="Google Shape;506;p34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029200" y="2667000"/>
                        <a:ext cx="35052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7" name="Google Shape;507;p34"/>
          <p:cNvCxnSpPr/>
          <p:nvPr/>
        </p:nvCxnSpPr>
        <p:spPr>
          <a:xfrm>
            <a:off x="4572000" y="19812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514" name="Google Shape;514;p3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515" name="Google Shape;515;p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p3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COMPLEMENT ON FRACTIONS</a:t>
            </a:r>
            <a:endParaRPr/>
          </a:p>
        </p:txBody>
      </p:sp>
      <p:sp>
        <p:nvSpPr>
          <p:cNvPr id="517" name="Google Shape;517;p35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We can extend the idea of complement on fractions.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Examples: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Negate 0101.01 in 1s-complement</a:t>
            </a:r>
            <a:br>
              <a:rPr lang="en-US" sz="2400"/>
            </a:br>
            <a:r>
              <a:rPr lang="en-US" sz="2400"/>
              <a:t>Answer: 1010.10</a:t>
            </a:r>
            <a:endParaRPr/>
          </a:p>
          <a:p>
            <a:pPr indent="-182880" lvl="1" marL="457200" rtl="0" algn="l">
              <a:spcBef>
                <a:spcPts val="144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Negate 111000.101 in 1s-complement</a:t>
            </a:r>
            <a:br>
              <a:rPr lang="en-US" sz="2400"/>
            </a:br>
            <a:r>
              <a:rPr lang="en-US" sz="2400"/>
              <a:t>Answer: 000111.010</a:t>
            </a:r>
            <a:endParaRPr/>
          </a:p>
          <a:p>
            <a:pPr indent="-182880" lvl="1" marL="457200" rtl="0" algn="l">
              <a:spcBef>
                <a:spcPts val="144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Negate 0101.01 in 2s-complement</a:t>
            </a:r>
            <a:br>
              <a:rPr lang="en-US" sz="2400"/>
            </a:br>
            <a:r>
              <a:rPr lang="en-US" sz="2400"/>
              <a:t>Answer: 1010.11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524" name="Google Shape;524;p3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525" name="Google Shape;525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6" name="Google Shape;526;p3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sz="3800"/>
              <a:t>2s COMPLEMENT</a:t>
            </a:r>
            <a:br>
              <a:rPr lang="en-US" sz="3800"/>
            </a:br>
            <a:r>
              <a:rPr lang="en-US" sz="3800"/>
              <a:t>ADDITION/SUBTRACTION (1/3)</a:t>
            </a:r>
            <a:endParaRPr/>
          </a:p>
        </p:txBody>
      </p:sp>
      <p:sp>
        <p:nvSpPr>
          <p:cNvPr id="527" name="Google Shape;527;p3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Algorithm for addition, A + B:</a:t>
            </a:r>
            <a:endParaRPr/>
          </a:p>
          <a:p>
            <a:pPr indent="-495300" lvl="1" marL="8397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lang="en-US" sz="2000"/>
              <a:t>Perform binary addition on the two numbers.</a:t>
            </a:r>
            <a:endParaRPr/>
          </a:p>
          <a:p>
            <a:pPr indent="-495300" lvl="1" marL="8397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lang="en-US" sz="2000"/>
              <a:t>Ignore the carry out of the MSB.</a:t>
            </a:r>
            <a:endParaRPr/>
          </a:p>
          <a:p>
            <a:pPr indent="-495300" lvl="1" marL="8397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lang="en-US" sz="2000"/>
              <a:t>Check for overflow. Overflow occurs if the ‘carry in’ and ‘carry out’ of the MSB are different, or if result is opposite sign of A and B.</a:t>
            </a:r>
            <a:endParaRPr/>
          </a:p>
          <a:p>
            <a:pPr indent="-571500" lvl="0" marL="57150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Algorithm for subtraction, A – B:</a:t>
            </a:r>
            <a:br>
              <a:rPr lang="en-US" sz="2800">
                <a:solidFill>
                  <a:srgbClr val="800000"/>
                </a:solidFill>
              </a:rPr>
            </a:br>
            <a:r>
              <a:rPr lang="en-US" sz="2800">
                <a:solidFill>
                  <a:srgbClr val="800000"/>
                </a:solidFill>
              </a:rPr>
              <a:t>	A – B = A + (-B)</a:t>
            </a:r>
            <a:endParaRPr/>
          </a:p>
          <a:p>
            <a:pPr indent="-495300" lvl="1" marL="8397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lang="en-US" sz="2000"/>
              <a:t>Take 2s-complement of B.</a:t>
            </a:r>
            <a:endParaRPr/>
          </a:p>
          <a:p>
            <a:pPr indent="-495300" lvl="1" marL="8397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arabicPeriod"/>
            </a:pPr>
            <a:r>
              <a:rPr lang="en-US" sz="2000"/>
              <a:t>Add the 2s-complement of B to A.</a:t>
            </a:r>
            <a:endParaRPr/>
          </a:p>
          <a:p>
            <a:pPr indent="-571500" lvl="0" marL="571500" rtl="0" algn="l">
              <a:spcBef>
                <a:spcPts val="560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t/>
            </a:r>
            <a:endParaRPr sz="280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534" name="Google Shape;534;p3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535" name="Google Shape;535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6" name="Google Shape;536;p3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/>
              <a:t>OVERFLOW</a:t>
            </a:r>
            <a:endParaRPr/>
          </a:p>
        </p:txBody>
      </p:sp>
      <p:sp>
        <p:nvSpPr>
          <p:cNvPr id="537" name="Google Shape;537;p37"/>
          <p:cNvSpPr txBox="1"/>
          <p:nvPr>
            <p:ph idx="1" type="body"/>
          </p:nvPr>
        </p:nvSpPr>
        <p:spPr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Signed numbers are of a fixed range.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If the result of addition/subtraction goes beyond this range, an </a:t>
            </a:r>
            <a:r>
              <a:rPr b="1" lang="en-US" sz="2400">
                <a:solidFill>
                  <a:srgbClr val="800000"/>
                </a:solidFill>
              </a:rPr>
              <a:t>overflow</a:t>
            </a:r>
            <a:r>
              <a:rPr lang="en-US" sz="2400"/>
              <a:t> occurs.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Overflow can be easily detected: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i="1" lang="en-US" sz="2000"/>
              <a:t>positive add positive</a:t>
            </a:r>
            <a:r>
              <a:rPr lang="en-US" sz="2000"/>
              <a:t> 🡪 negative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i="1" lang="en-US" sz="2000"/>
              <a:t>negative add negative</a:t>
            </a:r>
            <a:r>
              <a:rPr lang="en-US" sz="2000"/>
              <a:t> 🡪 positive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Example: 4-bit 2s-complement system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Range of value: -8</a:t>
            </a:r>
            <a:r>
              <a:rPr baseline="-25000" lang="en-US" sz="2000"/>
              <a:t>10</a:t>
            </a:r>
            <a:r>
              <a:rPr lang="en-US" sz="2000"/>
              <a:t> to 7</a:t>
            </a:r>
            <a:r>
              <a:rPr baseline="-25000" lang="en-US" sz="2000"/>
              <a:t>10</a:t>
            </a:r>
            <a:endParaRPr/>
          </a:p>
          <a:p>
            <a:pPr indent="-182880" lvl="1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0101</a:t>
            </a:r>
            <a:r>
              <a:rPr baseline="-25000" lang="en-US" sz="2000"/>
              <a:t>2s</a:t>
            </a:r>
            <a:r>
              <a:rPr lang="en-US" sz="2000"/>
              <a:t> + 0110</a:t>
            </a:r>
            <a:r>
              <a:rPr baseline="-25000" lang="en-US" sz="2000"/>
              <a:t>2s</a:t>
            </a:r>
            <a:r>
              <a:rPr lang="en-US" sz="2000"/>
              <a:t> = 1011</a:t>
            </a:r>
            <a:r>
              <a:rPr baseline="-25000" lang="en-US" sz="2000"/>
              <a:t>2s</a:t>
            </a:r>
            <a:br>
              <a:rPr lang="en-US" sz="2000"/>
            </a:br>
            <a:r>
              <a:rPr lang="en-US" sz="2000"/>
              <a:t>5</a:t>
            </a:r>
            <a:r>
              <a:rPr baseline="-25000" lang="en-US" sz="2000"/>
              <a:t>10</a:t>
            </a:r>
            <a:r>
              <a:rPr lang="en-US" sz="2000"/>
              <a:t> + 6</a:t>
            </a:r>
            <a:r>
              <a:rPr baseline="-25000" lang="en-US" sz="2000"/>
              <a:t>10</a:t>
            </a:r>
            <a:r>
              <a:rPr lang="en-US" sz="2000"/>
              <a:t> = -5</a:t>
            </a:r>
            <a:r>
              <a:rPr baseline="-25000" lang="en-US" sz="2000"/>
              <a:t>10</a:t>
            </a:r>
            <a:r>
              <a:rPr lang="en-US" sz="2000"/>
              <a:t> ?! (overflow!)</a:t>
            </a:r>
            <a:endParaRPr/>
          </a:p>
          <a:p>
            <a:pPr indent="-182880" lvl="1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1001</a:t>
            </a:r>
            <a:r>
              <a:rPr baseline="-25000" lang="en-US" sz="2000"/>
              <a:t>2s</a:t>
            </a:r>
            <a:r>
              <a:rPr lang="en-US" sz="2000"/>
              <a:t> + 1101</a:t>
            </a:r>
            <a:r>
              <a:rPr baseline="-25000" lang="en-US" sz="2000"/>
              <a:t>2s</a:t>
            </a:r>
            <a:r>
              <a:rPr lang="en-US" sz="2000"/>
              <a:t> = </a:t>
            </a:r>
            <a:r>
              <a:rPr lang="en-US" sz="2000" u="sng"/>
              <a:t>1</a:t>
            </a:r>
            <a:r>
              <a:rPr lang="en-US" sz="2000"/>
              <a:t>0110</a:t>
            </a:r>
            <a:r>
              <a:rPr baseline="-25000" lang="en-US" sz="2000"/>
              <a:t>2s </a:t>
            </a:r>
            <a:r>
              <a:rPr lang="en-US" sz="2000"/>
              <a:t>(discard end-carry) = 0110</a:t>
            </a:r>
            <a:r>
              <a:rPr baseline="-25000" lang="en-US" sz="2000"/>
              <a:t>2s</a:t>
            </a:r>
            <a:br>
              <a:rPr lang="en-US" sz="2000"/>
            </a:br>
            <a:r>
              <a:rPr lang="en-US" sz="2000"/>
              <a:t>-7</a:t>
            </a:r>
            <a:r>
              <a:rPr baseline="-25000" lang="en-US" sz="2000"/>
              <a:t>10</a:t>
            </a:r>
            <a:r>
              <a:rPr lang="en-US" sz="2000"/>
              <a:t> + -3</a:t>
            </a:r>
            <a:r>
              <a:rPr baseline="-25000" lang="en-US" sz="2000"/>
              <a:t>10</a:t>
            </a:r>
            <a:r>
              <a:rPr lang="en-US" sz="2000"/>
              <a:t> = 6</a:t>
            </a:r>
            <a:r>
              <a:rPr baseline="-25000" lang="en-US" sz="2000"/>
              <a:t>10</a:t>
            </a:r>
            <a:r>
              <a:rPr lang="en-US" sz="2000"/>
              <a:t> ?! (overflow!)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544" name="Google Shape;544;p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545" name="Google Shape;545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6" name="Google Shape;546;p3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sz="3800"/>
              <a:t>2s COMPLEMENT</a:t>
            </a:r>
            <a:br>
              <a:rPr lang="en-US" sz="3800"/>
            </a:br>
            <a:r>
              <a:rPr lang="en-US" sz="3800"/>
              <a:t>ADDITION/SUBTRACTION (2/3)</a:t>
            </a:r>
            <a:endParaRPr/>
          </a:p>
        </p:txBody>
      </p:sp>
      <p:sp>
        <p:nvSpPr>
          <p:cNvPr id="547" name="Google Shape;547;p38"/>
          <p:cNvSpPr txBox="1"/>
          <p:nvPr>
            <p:ph idx="1" type="body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Examples: 4-bit system</a:t>
            </a:r>
            <a:endParaRPr sz="2400"/>
          </a:p>
          <a:p>
            <a:pPr indent="-571500" lvl="0" marL="571500" rtl="0" algn="l">
              <a:spcBef>
                <a:spcPts val="560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t/>
            </a:r>
            <a:endParaRPr sz="2800">
              <a:solidFill>
                <a:srgbClr val="800000"/>
              </a:solidFill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457200" y="5486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of the above is/are overflow(s)?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8"/>
          <p:cNvSpPr txBox="1"/>
          <p:nvPr/>
        </p:nvSpPr>
        <p:spPr>
          <a:xfrm>
            <a:off x="1524000" y="2209800"/>
            <a:ext cx="2971800" cy="1519238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66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+3       0011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+4     + 0100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 -------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+7       0111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 -------</a:t>
            </a:r>
            <a:endParaRPr/>
          </a:p>
        </p:txBody>
      </p:sp>
      <p:sp>
        <p:nvSpPr>
          <p:cNvPr id="550" name="Google Shape;550;p38"/>
          <p:cNvSpPr txBox="1"/>
          <p:nvPr/>
        </p:nvSpPr>
        <p:spPr>
          <a:xfrm>
            <a:off x="5029200" y="2209800"/>
            <a:ext cx="2971800" cy="1519238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66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-2     1110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-6   + 1010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-------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-8   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-------</a:t>
            </a:r>
            <a:endParaRPr/>
          </a:p>
        </p:txBody>
      </p:sp>
      <p:sp>
        <p:nvSpPr>
          <p:cNvPr id="551" name="Google Shape;551;p38"/>
          <p:cNvSpPr txBox="1"/>
          <p:nvPr/>
        </p:nvSpPr>
        <p:spPr>
          <a:xfrm>
            <a:off x="1524000" y="3810000"/>
            <a:ext cx="2971800" cy="1519238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66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+6      0110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-3    + 1101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 -------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+3    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 -------</a:t>
            </a:r>
            <a:endParaRPr/>
          </a:p>
        </p:txBody>
      </p:sp>
      <p:sp>
        <p:nvSpPr>
          <p:cNvPr id="552" name="Google Shape;552;p38"/>
          <p:cNvSpPr txBox="1"/>
          <p:nvPr/>
        </p:nvSpPr>
        <p:spPr>
          <a:xfrm>
            <a:off x="5029200" y="3810000"/>
            <a:ext cx="2971800" cy="1519238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66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+4     0100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-7   + 1001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-------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-3     1101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-------</a:t>
            </a:r>
            <a:endParaRPr/>
          </a:p>
        </p:txBody>
      </p:sp>
      <p:sp>
        <p:nvSpPr>
          <p:cNvPr id="553" name="Google Shape;553;p38"/>
          <p:cNvSpPr txBox="1"/>
          <p:nvPr/>
        </p:nvSpPr>
        <p:spPr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560" name="Google Shape;560;p3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561" name="Google Shape;561;p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2" name="Google Shape;562;p3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sz="3800"/>
              <a:t>2s COMPLEMENT</a:t>
            </a:r>
            <a:br>
              <a:rPr lang="en-US" sz="3800"/>
            </a:br>
            <a:r>
              <a:rPr lang="en-US" sz="3800"/>
              <a:t>ADDITION/SUBTRACTION (3/3)</a:t>
            </a:r>
            <a:endParaRPr/>
          </a:p>
        </p:txBody>
      </p:sp>
      <p:sp>
        <p:nvSpPr>
          <p:cNvPr id="563" name="Google Shape;563;p39"/>
          <p:cNvSpPr txBox="1"/>
          <p:nvPr>
            <p:ph idx="1" type="body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Examples: 4-bit system</a:t>
            </a:r>
            <a:endParaRPr sz="2400"/>
          </a:p>
          <a:p>
            <a:pPr indent="-571500" lvl="0" marL="571500" rtl="0" algn="l">
              <a:spcBef>
                <a:spcPts val="560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t/>
            </a:r>
            <a:endParaRPr sz="2800">
              <a:solidFill>
                <a:srgbClr val="800000"/>
              </a:solidFill>
            </a:endParaRPr>
          </a:p>
        </p:txBody>
      </p:sp>
      <p:sp>
        <p:nvSpPr>
          <p:cNvPr id="564" name="Google Shape;564;p39"/>
          <p:cNvSpPr/>
          <p:nvPr/>
        </p:nvSpPr>
        <p:spPr>
          <a:xfrm>
            <a:off x="457200" y="426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of the above is/are overflow(s)?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9"/>
          <p:cNvSpPr txBox="1"/>
          <p:nvPr/>
        </p:nvSpPr>
        <p:spPr>
          <a:xfrm>
            <a:off x="1600200" y="2438400"/>
            <a:ext cx="2971800" cy="1519238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66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-3       1101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-6     + 1010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 -------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-9      </a:t>
            </a:r>
            <a:r>
              <a:rPr b="1" lang="en-US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 -------</a:t>
            </a:r>
            <a:endParaRPr/>
          </a:p>
        </p:txBody>
      </p:sp>
      <p:sp>
        <p:nvSpPr>
          <p:cNvPr id="566" name="Google Shape;566;p39"/>
          <p:cNvSpPr txBox="1"/>
          <p:nvPr/>
        </p:nvSpPr>
        <p:spPr>
          <a:xfrm>
            <a:off x="5029200" y="2438400"/>
            <a:ext cx="2971800" cy="1519238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66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+5       0101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+6     + 0110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 -------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+11     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 -------</a:t>
            </a:r>
            <a:endParaRPr/>
          </a:p>
        </p:txBody>
      </p:sp>
      <p:sp>
        <p:nvSpPr>
          <p:cNvPr id="567" name="Google Shape;567;p39"/>
          <p:cNvSpPr txBox="1"/>
          <p:nvPr/>
        </p:nvSpPr>
        <p:spPr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Delete slide QUICK REVIEW QUESTIONS</a:t>
            </a:r>
            <a:endParaRPr/>
          </a:p>
        </p:txBody>
      </p:sp>
      <p:sp>
        <p:nvSpPr>
          <p:cNvPr id="139" name="Google Shape;139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574" name="Google Shape;574;p4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575" name="Google Shape;575;p4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6" name="Google Shape;576;p4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sz="3800"/>
              <a:t>1s COMPLEMENT</a:t>
            </a:r>
            <a:br>
              <a:rPr lang="en-US" sz="3800"/>
            </a:br>
            <a:r>
              <a:rPr lang="en-US" sz="3800"/>
              <a:t>ADDITION/SUBTRACTION (1/2)</a:t>
            </a:r>
            <a:endParaRPr/>
          </a:p>
        </p:txBody>
      </p:sp>
      <p:sp>
        <p:nvSpPr>
          <p:cNvPr id="577" name="Google Shape;577;p4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Algorithm for addition, A + B:</a:t>
            </a:r>
            <a:endParaRPr/>
          </a:p>
          <a:p>
            <a:pPr indent="-495300" lvl="1" marL="839788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AutoNum type="arabicPeriod"/>
            </a:pPr>
            <a:r>
              <a:rPr lang="en-US" sz="2000"/>
              <a:t>Perform binary addition on the two numbers.</a:t>
            </a:r>
            <a:endParaRPr/>
          </a:p>
          <a:p>
            <a:pPr indent="-495300" lvl="1" marL="839788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AutoNum type="arabicPeriod"/>
            </a:pPr>
            <a:r>
              <a:rPr lang="en-US" sz="2000"/>
              <a:t>If there is a carry out of the MSB, add 1 to the result.</a:t>
            </a:r>
            <a:endParaRPr/>
          </a:p>
          <a:p>
            <a:pPr indent="-495300" lvl="1" marL="839788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AutoNum type="arabicPeriod"/>
            </a:pPr>
            <a:r>
              <a:rPr lang="en-US" sz="2000"/>
              <a:t>Check for overflow. Overflow occurs if result is opposite sign of A and B.</a:t>
            </a:r>
            <a:endParaRPr/>
          </a:p>
          <a:p>
            <a:pPr indent="-571500" lvl="0" marL="57150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Algorithm for subtraction, A – B:</a:t>
            </a:r>
            <a:br>
              <a:rPr lang="en-US" sz="2800">
                <a:solidFill>
                  <a:srgbClr val="800000"/>
                </a:solidFill>
              </a:rPr>
            </a:br>
            <a:r>
              <a:rPr lang="en-US" sz="2800">
                <a:solidFill>
                  <a:srgbClr val="800000"/>
                </a:solidFill>
              </a:rPr>
              <a:t>	A – B = A + (-B)</a:t>
            </a:r>
            <a:endParaRPr/>
          </a:p>
          <a:p>
            <a:pPr indent="-495300" lvl="1" marL="839788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AutoNum type="arabicPeriod"/>
            </a:pPr>
            <a:r>
              <a:rPr lang="en-US" sz="2000"/>
              <a:t>Take 1s-complement of B.</a:t>
            </a:r>
            <a:endParaRPr/>
          </a:p>
          <a:p>
            <a:pPr indent="-495300" lvl="1" marL="839788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AutoNum type="arabicPeriod"/>
            </a:pPr>
            <a:r>
              <a:rPr lang="en-US" sz="2000"/>
              <a:t>Add the 1s-complement of B to A.</a:t>
            </a:r>
            <a:endParaRPr/>
          </a:p>
          <a:p>
            <a:pPr indent="-571500" lvl="0" marL="571500" rtl="0" algn="l">
              <a:spcBef>
                <a:spcPts val="560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t/>
            </a:r>
            <a:endParaRPr sz="280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584" name="Google Shape;584;p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585" name="Google Shape;585;p4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6" name="Google Shape;586;p4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sz="3800"/>
              <a:t>1s COMPLEMENT</a:t>
            </a:r>
            <a:br>
              <a:rPr lang="en-US" sz="3800"/>
            </a:br>
            <a:r>
              <a:rPr lang="en-US" sz="3800"/>
              <a:t>ADDITION/SUBTRACTION (2/2)</a:t>
            </a:r>
            <a:endParaRPr/>
          </a:p>
        </p:txBody>
      </p:sp>
      <p:sp>
        <p:nvSpPr>
          <p:cNvPr id="587" name="Google Shape;587;p41"/>
          <p:cNvSpPr txBox="1"/>
          <p:nvPr>
            <p:ph idx="1" type="body"/>
          </p:nvPr>
        </p:nvSpPr>
        <p:spPr>
          <a:xfrm>
            <a:off x="457200" y="1600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Examples: 4-bit system</a:t>
            </a:r>
            <a:endParaRPr sz="2400"/>
          </a:p>
          <a:p>
            <a:pPr indent="-571500" lvl="0" marL="571500" rtl="0" algn="l">
              <a:spcBef>
                <a:spcPts val="560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t/>
            </a:r>
            <a:endParaRPr sz="2800">
              <a:solidFill>
                <a:srgbClr val="800000"/>
              </a:solidFill>
            </a:endParaRPr>
          </a:p>
        </p:txBody>
      </p:sp>
      <p:sp>
        <p:nvSpPr>
          <p:cNvPr id="588" name="Google Shape;588;p41"/>
          <p:cNvSpPr txBox="1"/>
          <p:nvPr/>
        </p:nvSpPr>
        <p:spPr>
          <a:xfrm>
            <a:off x="1676400" y="2133600"/>
            <a:ext cx="2971800" cy="1519238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66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+3       0011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+4     + 0100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 -------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+7     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 -------</a:t>
            </a:r>
            <a:endParaRPr/>
          </a:p>
        </p:txBody>
      </p:sp>
      <p:sp>
        <p:nvSpPr>
          <p:cNvPr id="589" name="Google Shape;589;p41"/>
          <p:cNvSpPr txBox="1"/>
          <p:nvPr/>
        </p:nvSpPr>
        <p:spPr>
          <a:xfrm>
            <a:off x="5029200" y="2133600"/>
            <a:ext cx="2971800" cy="1519238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66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+5       0101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-5     + 1010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 -------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-0      </a:t>
            </a:r>
            <a:r>
              <a:rPr b="1" lang="en-US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 -------</a:t>
            </a:r>
            <a:endParaRPr/>
          </a:p>
        </p:txBody>
      </p:sp>
      <p:sp>
        <p:nvSpPr>
          <p:cNvPr id="590" name="Google Shape;590;p41"/>
          <p:cNvSpPr txBox="1"/>
          <p:nvPr/>
        </p:nvSpPr>
        <p:spPr>
          <a:xfrm>
            <a:off x="1676400" y="3886200"/>
            <a:ext cx="2971800" cy="2097088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66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-2      1101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-5   +  1010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 ------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-7     </a:t>
            </a:r>
            <a:r>
              <a:rPr b="1" lang="en-US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+    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------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1000</a:t>
            </a:r>
            <a:endParaRPr/>
          </a:p>
        </p:txBody>
      </p:sp>
      <p:sp>
        <p:nvSpPr>
          <p:cNvPr id="591" name="Google Shape;591;p41"/>
          <p:cNvSpPr txBox="1"/>
          <p:nvPr/>
        </p:nvSpPr>
        <p:spPr>
          <a:xfrm>
            <a:off x="5105400" y="3886200"/>
            <a:ext cx="2971800" cy="2097088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rgbClr val="66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-3       1100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-7     + 1000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 -------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-10      </a:t>
            </a:r>
            <a:r>
              <a:rPr b="1" lang="en-US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0100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----     +    1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-------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0101</a:t>
            </a:r>
            <a:endParaRPr/>
          </a:p>
        </p:txBody>
      </p:sp>
      <p:sp>
        <p:nvSpPr>
          <p:cNvPr id="592" name="Google Shape;592;p41"/>
          <p:cNvSpPr txBox="1"/>
          <p:nvPr/>
        </p:nvSpPr>
        <p:spPr>
          <a:xfrm>
            <a:off x="5410200" y="1524000"/>
            <a:ext cx="27432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Any overflow?</a:t>
            </a:r>
            <a:endParaRPr sz="24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599" name="Google Shape;599;p4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600" name="Google Shape;600;p4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1" name="Google Shape;601;p4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QUICK REVIEW QUESTIONS (4)</a:t>
            </a:r>
            <a:endParaRPr/>
          </a:p>
        </p:txBody>
      </p:sp>
      <p:sp>
        <p:nvSpPr>
          <p:cNvPr id="602" name="Google Shape;602;p4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DLD pages 42  - 43</a:t>
            </a:r>
            <a:br>
              <a:rPr lang="en-US" sz="2800">
                <a:solidFill>
                  <a:srgbClr val="800000"/>
                </a:solidFill>
              </a:rPr>
            </a:br>
            <a:r>
              <a:rPr lang="en-US" sz="2800">
                <a:solidFill>
                  <a:srgbClr val="800000"/>
                </a:solidFill>
              </a:rPr>
              <a:t>Questions 2-13 to 2-18.</a:t>
            </a:r>
            <a:endParaRPr/>
          </a:p>
        </p:txBody>
      </p:sp>
      <p:pic>
        <p:nvPicPr>
          <p:cNvPr descr="MCj04348590000[1]" id="603" name="Google Shape;60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114800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610" name="Google Shape;610;p4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611" name="Google Shape;611;p4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2" name="Google Shape;612;p4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EXCESS REPRESENTATION (1/2)</a:t>
            </a:r>
            <a:endParaRPr/>
          </a:p>
        </p:txBody>
      </p:sp>
      <p:sp>
        <p:nvSpPr>
          <p:cNvPr id="613" name="Google Shape;613;p43"/>
          <p:cNvSpPr txBox="1"/>
          <p:nvPr>
            <p:ph idx="1" type="body"/>
          </p:nvPr>
        </p:nvSpPr>
        <p:spPr>
          <a:xfrm>
            <a:off x="457200" y="1371600"/>
            <a:ext cx="464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Besides sign-and-magnitude and complement schemes, the </a:t>
            </a:r>
            <a:r>
              <a:rPr b="1" lang="en-US" sz="2000">
                <a:solidFill>
                  <a:srgbClr val="800000"/>
                </a:solidFill>
              </a:rPr>
              <a:t>excess representation</a:t>
            </a:r>
            <a:r>
              <a:rPr lang="en-US" sz="2000"/>
              <a:t> is another scheme.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It allows the range of values to be distributed </a:t>
            </a:r>
            <a:r>
              <a:rPr lang="en-US" sz="2000" u="sng"/>
              <a:t>evenly</a:t>
            </a:r>
            <a:r>
              <a:rPr lang="en-US" sz="2000"/>
              <a:t> between the positive and negative values, by a simple translation (addition/subtraction).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Example: </a:t>
            </a:r>
            <a:r>
              <a:rPr lang="en-US" sz="2000">
                <a:solidFill>
                  <a:srgbClr val="0000CC"/>
                </a:solidFill>
              </a:rPr>
              <a:t>Excess-4 representation on 3-bit numbers. </a:t>
            </a:r>
            <a:r>
              <a:rPr lang="en-US" sz="2000"/>
              <a:t>See table on the right.</a:t>
            </a:r>
            <a:endParaRPr/>
          </a:p>
        </p:txBody>
      </p:sp>
      <p:graphicFrame>
        <p:nvGraphicFramePr>
          <p:cNvPr id="614" name="Google Shape;614;p43"/>
          <p:cNvGraphicFramePr/>
          <p:nvPr/>
        </p:nvGraphicFramePr>
        <p:xfrm>
          <a:off x="56388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{C7F6FBD4-FE14-4A75-A2F2-9318D3D9C1DE}</a:tableStyleId>
              </a:tblPr>
              <a:tblGrid>
                <a:gridCol w="1773250"/>
                <a:gridCol w="1046150"/>
              </a:tblGrid>
              <a:tr h="7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1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Excess-4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1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Representation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1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5" name="Google Shape;615;p43"/>
          <p:cNvSpPr/>
          <p:nvPr/>
        </p:nvSpPr>
        <p:spPr>
          <a:xfrm>
            <a:off x="457200" y="5257800"/>
            <a:ext cx="4648200" cy="741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Questions: What if we use Excess-2 on 3-bit numbers? Excess-7?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622" name="Google Shape;622;p4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623" name="Google Shape;623;p4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4" name="Google Shape;624;p4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EXCESS REPRESENTATION (2/2)</a:t>
            </a:r>
            <a:endParaRPr/>
          </a:p>
        </p:txBody>
      </p:sp>
      <p:sp>
        <p:nvSpPr>
          <p:cNvPr id="625" name="Google Shape;625;p44"/>
          <p:cNvSpPr txBox="1"/>
          <p:nvPr>
            <p:ph idx="1" type="body"/>
          </p:nvPr>
        </p:nvSpPr>
        <p:spPr>
          <a:xfrm>
            <a:off x="457200" y="12954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Example: For 4-bit numbers, we may use excess-7 or excess-8. Excess-8 is shown below. </a:t>
            </a:r>
            <a:r>
              <a:rPr lang="en-US" sz="2400">
                <a:solidFill>
                  <a:srgbClr val="800000"/>
                </a:solidFill>
              </a:rPr>
              <a:t>Fill in the values.</a:t>
            </a:r>
            <a:endParaRPr/>
          </a:p>
        </p:txBody>
      </p:sp>
      <p:graphicFrame>
        <p:nvGraphicFramePr>
          <p:cNvPr id="626" name="Google Shape;626;p44"/>
          <p:cNvGraphicFramePr/>
          <p:nvPr/>
        </p:nvGraphicFramePr>
        <p:xfrm>
          <a:off x="1379538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{C7F6FBD4-FE14-4A75-A2F2-9318D3D9C1DE}</a:tableStyleId>
              </a:tblPr>
              <a:tblGrid>
                <a:gridCol w="1776400"/>
                <a:gridCol w="806450"/>
              </a:tblGrid>
              <a:tr h="68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1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Excess-8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1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1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7" name="Google Shape;627;p44"/>
          <p:cNvGraphicFramePr/>
          <p:nvPr/>
        </p:nvGraphicFramePr>
        <p:xfrm>
          <a:off x="45720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{C7F6FBD4-FE14-4A75-A2F2-9318D3D9C1DE}</a:tableStyleId>
              </a:tblPr>
              <a:tblGrid>
                <a:gridCol w="1695450"/>
                <a:gridCol w="887425"/>
              </a:tblGrid>
              <a:tr h="68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1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Excess-8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1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1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75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8" name="Google Shape;628;p44"/>
          <p:cNvSpPr txBox="1"/>
          <p:nvPr/>
        </p:nvSpPr>
        <p:spPr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635" name="Google Shape;635;p4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636" name="Google Shape;636;p4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7" name="Google Shape;637;p4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FIXED POINT NUMBERS (1/2)</a:t>
            </a:r>
            <a:endParaRPr/>
          </a:p>
        </p:txBody>
      </p:sp>
      <p:sp>
        <p:nvSpPr>
          <p:cNvPr id="638" name="Google Shape;638;p45"/>
          <p:cNvSpPr txBox="1"/>
          <p:nvPr>
            <p:ph idx="1" type="body"/>
          </p:nvPr>
        </p:nvSpPr>
        <p:spPr>
          <a:xfrm>
            <a:off x="457200" y="12954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In </a:t>
            </a:r>
            <a:r>
              <a:rPr lang="en-US" sz="2800">
                <a:solidFill>
                  <a:srgbClr val="800000"/>
                </a:solidFill>
              </a:rPr>
              <a:t>fixed point representation</a:t>
            </a:r>
            <a:r>
              <a:rPr lang="en-US" sz="2800"/>
              <a:t>, the binary point is assumed to be at a fixed location.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For example, if the binary point is at the end of an 8-bit representation as shown below, it can represent integers from -128 to +127.</a:t>
            </a:r>
            <a:endParaRPr/>
          </a:p>
        </p:txBody>
      </p:sp>
      <p:grpSp>
        <p:nvGrpSpPr>
          <p:cNvPr id="639" name="Google Shape;639;p45"/>
          <p:cNvGrpSpPr/>
          <p:nvPr/>
        </p:nvGrpSpPr>
        <p:grpSpPr>
          <a:xfrm>
            <a:off x="2286000" y="3886200"/>
            <a:ext cx="4038600" cy="1312863"/>
            <a:chOff x="1824" y="2304"/>
            <a:chExt cx="2544" cy="827"/>
          </a:xfrm>
        </p:grpSpPr>
        <p:sp>
          <p:nvSpPr>
            <p:cNvPr id="640" name="Google Shape;640;p45"/>
            <p:cNvSpPr/>
            <p:nvPr/>
          </p:nvSpPr>
          <p:spPr>
            <a:xfrm>
              <a:off x="1824" y="2304"/>
              <a:ext cx="307" cy="30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2131" y="2304"/>
              <a:ext cx="307" cy="30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3973" y="2304"/>
              <a:ext cx="307" cy="30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3666" y="2304"/>
              <a:ext cx="307" cy="30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3359" y="2304"/>
              <a:ext cx="307" cy="30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2745" y="2304"/>
              <a:ext cx="307" cy="30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3052" y="2304"/>
              <a:ext cx="307" cy="30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2438" y="2304"/>
              <a:ext cx="307" cy="30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8" name="Google Shape;648;p45"/>
            <p:cNvCxnSpPr/>
            <p:nvPr/>
          </p:nvCxnSpPr>
          <p:spPr>
            <a:xfrm flipH="1" rot="10800000">
              <a:off x="4017" y="2651"/>
              <a:ext cx="307" cy="19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49" name="Google Shape;649;p45"/>
            <p:cNvSpPr txBox="1"/>
            <p:nvPr/>
          </p:nvSpPr>
          <p:spPr>
            <a:xfrm>
              <a:off x="3359" y="2881"/>
              <a:ext cx="100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binary point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656" name="Google Shape;656;p4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657" name="Google Shape;657;p4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8" name="Google Shape;658;p4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FIXED POINT NUMBERS (2/2)</a:t>
            </a:r>
            <a:endParaRPr/>
          </a:p>
        </p:txBody>
      </p:sp>
      <p:sp>
        <p:nvSpPr>
          <p:cNvPr id="659" name="Google Shape;659;p46"/>
          <p:cNvSpPr txBox="1"/>
          <p:nvPr>
            <p:ph idx="1" type="body"/>
          </p:nvPr>
        </p:nvSpPr>
        <p:spPr>
          <a:xfrm>
            <a:off x="457200" y="12192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In general, the binary point may be assumed to be at any pre-fixed location.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Example: Two fractional bits are assumed as shown below.</a:t>
            </a:r>
            <a:endParaRPr/>
          </a:p>
        </p:txBody>
      </p:sp>
      <p:sp>
        <p:nvSpPr>
          <p:cNvPr id="660" name="Google Shape;660;p46"/>
          <p:cNvSpPr/>
          <p:nvPr/>
        </p:nvSpPr>
        <p:spPr>
          <a:xfrm>
            <a:off x="457200" y="43434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438" lvl="1" marL="669925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2s complement is used, we can represent values like: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011010.11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26.75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111110.11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-000001.01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-1.25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grpSp>
        <p:nvGrpSpPr>
          <p:cNvPr id="661" name="Google Shape;661;p46"/>
          <p:cNvGrpSpPr/>
          <p:nvPr/>
        </p:nvGrpSpPr>
        <p:grpSpPr>
          <a:xfrm>
            <a:off x="2514600" y="2895600"/>
            <a:ext cx="4953000" cy="1463675"/>
            <a:chOff x="1584" y="1728"/>
            <a:chExt cx="3120" cy="922"/>
          </a:xfrm>
        </p:grpSpPr>
        <p:cxnSp>
          <p:nvCxnSpPr>
            <p:cNvPr id="662" name="Google Shape;662;p46"/>
            <p:cNvCxnSpPr/>
            <p:nvPr/>
          </p:nvCxnSpPr>
          <p:spPr>
            <a:xfrm rot="10800000">
              <a:off x="3600" y="2112"/>
              <a:ext cx="0" cy="33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63" name="Google Shape;663;p46"/>
            <p:cNvSpPr txBox="1"/>
            <p:nvPr/>
          </p:nvSpPr>
          <p:spPr>
            <a:xfrm>
              <a:off x="2736" y="2400"/>
              <a:ext cx="196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assumed binary point</a:t>
              </a:r>
              <a:endParaRPr/>
            </a:p>
          </p:txBody>
        </p:sp>
        <p:sp>
          <p:nvSpPr>
            <p:cNvPr id="664" name="Google Shape;664;p46"/>
            <p:cNvSpPr txBox="1"/>
            <p:nvPr/>
          </p:nvSpPr>
          <p:spPr>
            <a:xfrm>
              <a:off x="2064" y="2208"/>
              <a:ext cx="94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integer part</a:t>
              </a:r>
              <a:endParaRPr/>
            </a:p>
          </p:txBody>
        </p:sp>
        <p:sp>
          <p:nvSpPr>
            <p:cNvPr id="665" name="Google Shape;665;p46"/>
            <p:cNvSpPr txBox="1"/>
            <p:nvPr/>
          </p:nvSpPr>
          <p:spPr>
            <a:xfrm>
              <a:off x="3600" y="2160"/>
              <a:ext cx="98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fraction part</a:t>
              </a:r>
              <a:endParaRPr/>
            </a:p>
          </p:txBody>
        </p:sp>
        <p:grpSp>
          <p:nvGrpSpPr>
            <p:cNvPr id="666" name="Google Shape;666;p46"/>
            <p:cNvGrpSpPr/>
            <p:nvPr/>
          </p:nvGrpSpPr>
          <p:grpSpPr>
            <a:xfrm>
              <a:off x="1584" y="1728"/>
              <a:ext cx="2693" cy="336"/>
              <a:chOff x="1296" y="1872"/>
              <a:chExt cx="2693" cy="336"/>
            </a:xfrm>
          </p:grpSpPr>
          <p:grpSp>
            <p:nvGrpSpPr>
              <p:cNvPr id="667" name="Google Shape;667;p46"/>
              <p:cNvGrpSpPr/>
              <p:nvPr/>
            </p:nvGrpSpPr>
            <p:grpSpPr>
              <a:xfrm>
                <a:off x="3312" y="1872"/>
                <a:ext cx="677" cy="336"/>
                <a:chOff x="3312" y="1872"/>
                <a:chExt cx="677" cy="336"/>
              </a:xfrm>
            </p:grpSpPr>
            <p:sp>
              <p:nvSpPr>
                <p:cNvPr id="668" name="Google Shape;668;p46"/>
                <p:cNvSpPr/>
                <p:nvPr/>
              </p:nvSpPr>
              <p:spPr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46"/>
                <p:cNvSpPr/>
                <p:nvPr/>
              </p:nvSpPr>
              <p:spPr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0" name="Google Shape;670;p46"/>
              <p:cNvGrpSpPr/>
              <p:nvPr/>
            </p:nvGrpSpPr>
            <p:grpSpPr>
              <a:xfrm>
                <a:off x="2640" y="1872"/>
                <a:ext cx="677" cy="336"/>
                <a:chOff x="3312" y="1872"/>
                <a:chExt cx="677" cy="336"/>
              </a:xfrm>
            </p:grpSpPr>
            <p:sp>
              <p:nvSpPr>
                <p:cNvPr id="671" name="Google Shape;671;p46"/>
                <p:cNvSpPr/>
                <p:nvPr/>
              </p:nvSpPr>
              <p:spPr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46"/>
                <p:cNvSpPr/>
                <p:nvPr/>
              </p:nvSpPr>
              <p:spPr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3" name="Google Shape;673;p46"/>
              <p:cNvGrpSpPr/>
              <p:nvPr/>
            </p:nvGrpSpPr>
            <p:grpSpPr>
              <a:xfrm>
                <a:off x="1968" y="1872"/>
                <a:ext cx="677" cy="336"/>
                <a:chOff x="3312" y="1872"/>
                <a:chExt cx="677" cy="336"/>
              </a:xfrm>
            </p:grpSpPr>
            <p:sp>
              <p:nvSpPr>
                <p:cNvPr id="674" name="Google Shape;674;p46"/>
                <p:cNvSpPr/>
                <p:nvPr/>
              </p:nvSpPr>
              <p:spPr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46"/>
                <p:cNvSpPr/>
                <p:nvPr/>
              </p:nvSpPr>
              <p:spPr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6" name="Google Shape;676;p46"/>
              <p:cNvGrpSpPr/>
              <p:nvPr/>
            </p:nvGrpSpPr>
            <p:grpSpPr>
              <a:xfrm>
                <a:off x="1296" y="1872"/>
                <a:ext cx="677" cy="336"/>
                <a:chOff x="3312" y="1872"/>
                <a:chExt cx="677" cy="336"/>
              </a:xfrm>
            </p:grpSpPr>
            <p:sp>
              <p:nvSpPr>
                <p:cNvPr id="677" name="Google Shape;677;p46"/>
                <p:cNvSpPr/>
                <p:nvPr/>
              </p:nvSpPr>
              <p:spPr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46"/>
                <p:cNvSpPr/>
                <p:nvPr/>
              </p:nvSpPr>
              <p:spPr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79" name="Google Shape;679;p46"/>
            <p:cNvSpPr/>
            <p:nvPr/>
          </p:nvSpPr>
          <p:spPr>
            <a:xfrm rot="-5400000">
              <a:off x="3936" y="1824"/>
              <a:ext cx="96" cy="672"/>
            </a:xfrm>
            <a:prstGeom prst="leftBrace">
              <a:avLst>
                <a:gd fmla="val 5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6"/>
            <p:cNvSpPr/>
            <p:nvPr/>
          </p:nvSpPr>
          <p:spPr>
            <a:xfrm rot="-5400000">
              <a:off x="2520" y="1176"/>
              <a:ext cx="96" cy="1968"/>
            </a:xfrm>
            <a:prstGeom prst="leftBrace">
              <a:avLst>
                <a:gd fmla="val 1708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687" name="Google Shape;687;p4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688" name="Google Shape;688;p4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9" name="Google Shape;689;p4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/>
              <a:t>FLOATING POINT NUMBERS (1/4)</a:t>
            </a:r>
            <a:endParaRPr/>
          </a:p>
        </p:txBody>
      </p:sp>
      <p:sp>
        <p:nvSpPr>
          <p:cNvPr id="690" name="Google Shape;690;p47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Fixed point numbers have limited range.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Floating point numbers</a:t>
            </a:r>
            <a:r>
              <a:rPr lang="en-US" sz="2800"/>
              <a:t> allow us to represent very large or very small numbers.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Examples:</a:t>
            </a:r>
            <a:br>
              <a:rPr lang="en-US" sz="2800"/>
            </a:br>
            <a:r>
              <a:rPr lang="en-US" sz="2800"/>
              <a:t>	</a:t>
            </a:r>
            <a:r>
              <a:rPr lang="en-US" sz="2400">
                <a:solidFill>
                  <a:srgbClr val="800000"/>
                </a:solidFill>
              </a:rPr>
              <a:t>0.23 × 10</a:t>
            </a:r>
            <a:r>
              <a:rPr baseline="30000" lang="en-US" sz="2400">
                <a:solidFill>
                  <a:srgbClr val="800000"/>
                </a:solidFill>
              </a:rPr>
              <a:t>23</a:t>
            </a:r>
            <a:r>
              <a:rPr lang="en-US" sz="2400">
                <a:solidFill>
                  <a:srgbClr val="800000"/>
                </a:solidFill>
              </a:rPr>
              <a:t> </a:t>
            </a:r>
            <a:r>
              <a:rPr lang="en-US" sz="2400"/>
              <a:t>(very large positive number)</a:t>
            </a:r>
            <a:br>
              <a:rPr lang="en-US" sz="2400"/>
            </a:br>
            <a:r>
              <a:rPr lang="en-US" sz="2400">
                <a:solidFill>
                  <a:srgbClr val="800000"/>
                </a:solidFill>
              </a:rPr>
              <a:t>	0.5 × 10</a:t>
            </a:r>
            <a:r>
              <a:rPr baseline="30000" lang="en-US" sz="2400">
                <a:solidFill>
                  <a:srgbClr val="800000"/>
                </a:solidFill>
              </a:rPr>
              <a:t>-37</a:t>
            </a:r>
            <a:r>
              <a:rPr lang="en-US" sz="2400">
                <a:solidFill>
                  <a:srgbClr val="800000"/>
                </a:solidFill>
              </a:rPr>
              <a:t> </a:t>
            </a:r>
            <a:r>
              <a:rPr lang="en-US" sz="2400"/>
              <a:t>(very small positive number)</a:t>
            </a:r>
            <a:br>
              <a:rPr lang="en-US" sz="2400"/>
            </a:br>
            <a:r>
              <a:rPr lang="en-US" sz="2400">
                <a:solidFill>
                  <a:srgbClr val="800000"/>
                </a:solidFill>
              </a:rPr>
              <a:t>	-0.2397 × 10</a:t>
            </a:r>
            <a:r>
              <a:rPr baseline="30000" lang="en-US" sz="2400">
                <a:solidFill>
                  <a:srgbClr val="800000"/>
                </a:solidFill>
              </a:rPr>
              <a:t>-18</a:t>
            </a:r>
            <a:r>
              <a:rPr lang="en-US" sz="2400">
                <a:solidFill>
                  <a:srgbClr val="800000"/>
                </a:solidFill>
              </a:rPr>
              <a:t> </a:t>
            </a:r>
            <a:r>
              <a:rPr lang="en-US" sz="2400"/>
              <a:t>(very small negative number)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697" name="Google Shape;697;p4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698" name="Google Shape;698;p4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9" name="Google Shape;699;p4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/>
              <a:t>FLOATING POINT NUMBERS (2/4)</a:t>
            </a:r>
            <a:endParaRPr/>
          </a:p>
        </p:txBody>
      </p:sp>
      <p:sp>
        <p:nvSpPr>
          <p:cNvPr id="700" name="Google Shape;700;p48"/>
          <p:cNvSpPr txBox="1"/>
          <p:nvPr>
            <p:ph idx="1" type="body"/>
          </p:nvPr>
        </p:nvSpPr>
        <p:spPr>
          <a:xfrm>
            <a:off x="457200" y="11430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3 parts: </a:t>
            </a:r>
            <a:r>
              <a:rPr b="1" lang="en-US" sz="2400">
                <a:solidFill>
                  <a:srgbClr val="800000"/>
                </a:solidFill>
              </a:rPr>
              <a:t>sign</a:t>
            </a:r>
            <a:r>
              <a:rPr lang="en-US" sz="2400"/>
              <a:t>, </a:t>
            </a:r>
            <a:r>
              <a:rPr b="1" lang="en-US" sz="2400">
                <a:solidFill>
                  <a:srgbClr val="800000"/>
                </a:solidFill>
              </a:rPr>
              <a:t>mantissa</a:t>
            </a:r>
            <a:r>
              <a:rPr lang="en-US" sz="2400"/>
              <a:t> and </a:t>
            </a:r>
            <a:r>
              <a:rPr b="1" lang="en-US" sz="2400">
                <a:solidFill>
                  <a:srgbClr val="800000"/>
                </a:solidFill>
              </a:rPr>
              <a:t>exponent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The base (radix) is assumed to be 2.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Sign bit: 0 for positive, 1 for negative.</a:t>
            </a:r>
            <a:endParaRPr/>
          </a:p>
        </p:txBody>
      </p:sp>
      <p:grpSp>
        <p:nvGrpSpPr>
          <p:cNvPr id="701" name="Google Shape;701;p48"/>
          <p:cNvGrpSpPr/>
          <p:nvPr/>
        </p:nvGrpSpPr>
        <p:grpSpPr>
          <a:xfrm>
            <a:off x="1981200" y="2590800"/>
            <a:ext cx="5087938" cy="504825"/>
            <a:chOff x="1355" y="1872"/>
            <a:chExt cx="3205" cy="318"/>
          </a:xfrm>
        </p:grpSpPr>
        <p:sp>
          <p:nvSpPr>
            <p:cNvPr id="702" name="Google Shape;702;p48"/>
            <p:cNvSpPr/>
            <p:nvPr/>
          </p:nvSpPr>
          <p:spPr>
            <a:xfrm>
              <a:off x="1728" y="1872"/>
              <a:ext cx="1920" cy="31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1392" y="1872"/>
              <a:ext cx="336" cy="31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3648" y="1872"/>
              <a:ext cx="912" cy="31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8"/>
            <p:cNvSpPr txBox="1"/>
            <p:nvPr/>
          </p:nvSpPr>
          <p:spPr>
            <a:xfrm>
              <a:off x="1355" y="1920"/>
              <a:ext cx="432" cy="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25" lIns="9125" spcFirstLastPara="1" rIns="9125" wrap="square" tIns="9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sign</a:t>
              </a:r>
              <a:endParaRPr/>
            </a:p>
          </p:txBody>
        </p:sp>
        <p:sp>
          <p:nvSpPr>
            <p:cNvPr id="706" name="Google Shape;706;p48"/>
            <p:cNvSpPr txBox="1"/>
            <p:nvPr/>
          </p:nvSpPr>
          <p:spPr>
            <a:xfrm>
              <a:off x="2352" y="1920"/>
              <a:ext cx="864" cy="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25" lIns="9125" spcFirstLastPara="1" rIns="9125" wrap="square" tIns="9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mantissa</a:t>
              </a:r>
              <a:endParaRPr/>
            </a:p>
          </p:txBody>
        </p:sp>
        <p:sp>
          <p:nvSpPr>
            <p:cNvPr id="707" name="Google Shape;707;p48"/>
            <p:cNvSpPr txBox="1"/>
            <p:nvPr/>
          </p:nvSpPr>
          <p:spPr>
            <a:xfrm>
              <a:off x="3744" y="1920"/>
              <a:ext cx="768" cy="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25" lIns="9125" spcFirstLastPara="1" rIns="9125" wrap="square" tIns="91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exponent</a:t>
              </a:r>
              <a:endParaRPr/>
            </a:p>
          </p:txBody>
        </p:sp>
      </p:grpSp>
      <p:sp>
        <p:nvSpPr>
          <p:cNvPr id="708" name="Google Shape;708;p48"/>
          <p:cNvSpPr/>
          <p:nvPr/>
        </p:nvSpPr>
        <p:spPr>
          <a:xfrm>
            <a:off x="457200" y="3276600"/>
            <a:ext cx="8229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Mantissa is usually in </a:t>
            </a:r>
            <a:r>
              <a:rPr b="1" lang="en-US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normalised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 (the integer part is zero and the fraction part must not begin with zero)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0.01101</a:t>
            </a:r>
            <a:r>
              <a:rPr b="1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× 2</a:t>
            </a:r>
            <a:r>
              <a:rPr b="0" baseline="3000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🡪 normalised 🡪</a:t>
            </a:r>
            <a:endParaRPr b="0" i="0" sz="2000" u="none" cap="none" strike="noStrik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101011.0110</a:t>
            </a:r>
            <a:r>
              <a:rPr b="1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× 2</a:t>
            </a:r>
            <a:r>
              <a:rPr b="0" baseline="3000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🡪 normalised 🡪</a:t>
            </a:r>
            <a:endParaRPr b="1" i="0" sz="2000" u="none" cap="none" strike="noStrik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Trade-off: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bits in mantissa 🡪 better precision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bits in exponent 🡪 larger range of values</a:t>
            </a:r>
            <a:endParaRPr/>
          </a:p>
        </p:txBody>
      </p:sp>
      <p:sp>
        <p:nvSpPr>
          <p:cNvPr id="709" name="Google Shape;709;p48"/>
          <p:cNvSpPr txBox="1"/>
          <p:nvPr/>
        </p:nvSpPr>
        <p:spPr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716" name="Google Shape;716;p4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717" name="Google Shape;717;p4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8" name="Google Shape;718;p4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/>
              <a:t>FLOATING POINT NUMBERS (3/4)</a:t>
            </a:r>
            <a:endParaRPr/>
          </a:p>
        </p:txBody>
      </p:sp>
      <p:sp>
        <p:nvSpPr>
          <p:cNvPr id="719" name="Google Shape;719;p49"/>
          <p:cNvSpPr txBox="1"/>
          <p:nvPr>
            <p:ph idx="1" type="body"/>
          </p:nvPr>
        </p:nvSpPr>
        <p:spPr>
          <a:xfrm>
            <a:off x="457200" y="1143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Exponent is usually expressed in complement or excess format.</a:t>
            </a:r>
            <a:endParaRPr/>
          </a:p>
          <a:p>
            <a:pPr indent="-182880" lvl="0" marL="182880" rtl="0" algn="l">
              <a:spcBef>
                <a:spcPts val="120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Example: Express -6.5</a:t>
            </a:r>
            <a:r>
              <a:rPr baseline="-25000" lang="en-US" sz="2400"/>
              <a:t>10</a:t>
            </a:r>
            <a:r>
              <a:rPr lang="en-US" sz="2400"/>
              <a:t> in base-2 normalised form</a:t>
            </a:r>
            <a:br>
              <a:rPr lang="en-US" sz="2400"/>
            </a:br>
            <a:r>
              <a:rPr lang="en-US" sz="2400"/>
              <a:t>	</a:t>
            </a:r>
            <a:r>
              <a:rPr lang="en-US" sz="2400">
                <a:solidFill>
                  <a:srgbClr val="800000"/>
                </a:solidFill>
              </a:rPr>
              <a:t>-6.5</a:t>
            </a:r>
            <a:r>
              <a:rPr baseline="-25000" lang="en-US" sz="2400">
                <a:solidFill>
                  <a:srgbClr val="800000"/>
                </a:solidFill>
              </a:rPr>
              <a:t>10</a:t>
            </a:r>
            <a:r>
              <a:rPr lang="en-US" sz="2400">
                <a:solidFill>
                  <a:srgbClr val="800000"/>
                </a:solidFill>
              </a:rPr>
              <a:t> = -110.1</a:t>
            </a:r>
            <a:r>
              <a:rPr baseline="-25000" lang="en-US" sz="2400">
                <a:solidFill>
                  <a:srgbClr val="800000"/>
                </a:solidFill>
              </a:rPr>
              <a:t>2</a:t>
            </a:r>
            <a:r>
              <a:rPr lang="en-US" sz="2400">
                <a:solidFill>
                  <a:srgbClr val="800000"/>
                </a:solidFill>
              </a:rPr>
              <a:t> = -0.1101</a:t>
            </a:r>
            <a:r>
              <a:rPr baseline="-25000" lang="en-US" sz="2400">
                <a:solidFill>
                  <a:srgbClr val="800000"/>
                </a:solidFill>
              </a:rPr>
              <a:t>2</a:t>
            </a:r>
            <a:r>
              <a:rPr lang="en-US" sz="2400">
                <a:solidFill>
                  <a:srgbClr val="800000"/>
                </a:solidFill>
              </a:rPr>
              <a:t> × 2</a:t>
            </a:r>
            <a:r>
              <a:rPr baseline="30000" lang="en-US" sz="2400">
                <a:solidFill>
                  <a:srgbClr val="800000"/>
                </a:solidFill>
              </a:rPr>
              <a:t>3</a:t>
            </a:r>
            <a:r>
              <a:rPr lang="en-US" sz="2400">
                <a:solidFill>
                  <a:srgbClr val="800000"/>
                </a:solidFill>
              </a:rPr>
              <a:t> </a:t>
            </a:r>
            <a:endParaRPr/>
          </a:p>
          <a:p>
            <a:pPr indent="-182880" lvl="0" marL="182880" rtl="0" algn="l">
              <a:spcBef>
                <a:spcPts val="144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Assuming that the floating-point representation contains 1-bit, 5-bit normalised mantissa, and 4-bit exponent. The above example will be stored as if the exponent is in 1s or 2s complement.</a:t>
            </a:r>
            <a:endParaRPr/>
          </a:p>
        </p:txBody>
      </p:sp>
      <p:grpSp>
        <p:nvGrpSpPr>
          <p:cNvPr id="720" name="Google Shape;720;p49"/>
          <p:cNvGrpSpPr/>
          <p:nvPr/>
        </p:nvGrpSpPr>
        <p:grpSpPr>
          <a:xfrm>
            <a:off x="3124200" y="4800600"/>
            <a:ext cx="2514600" cy="479425"/>
            <a:chOff x="1776" y="3312"/>
            <a:chExt cx="1584" cy="302"/>
          </a:xfrm>
        </p:grpSpPr>
        <p:sp>
          <p:nvSpPr>
            <p:cNvPr id="721" name="Google Shape;721;p49"/>
            <p:cNvSpPr txBox="1"/>
            <p:nvPr/>
          </p:nvSpPr>
          <p:spPr>
            <a:xfrm>
              <a:off x="1776" y="3312"/>
              <a:ext cx="288" cy="302"/>
            </a:xfrm>
            <a:prstGeom prst="rect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722" name="Google Shape;722;p49"/>
            <p:cNvSpPr txBox="1"/>
            <p:nvPr/>
          </p:nvSpPr>
          <p:spPr>
            <a:xfrm>
              <a:off x="2064" y="3312"/>
              <a:ext cx="720" cy="302"/>
            </a:xfrm>
            <a:prstGeom prst="rect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11010</a:t>
              </a:r>
              <a:endParaRPr/>
            </a:p>
          </p:txBody>
        </p:sp>
        <p:sp>
          <p:nvSpPr>
            <p:cNvPr id="723" name="Google Shape;723;p49"/>
            <p:cNvSpPr txBox="1"/>
            <p:nvPr/>
          </p:nvSpPr>
          <p:spPr>
            <a:xfrm>
              <a:off x="2784" y="3312"/>
              <a:ext cx="576" cy="302"/>
            </a:xfrm>
            <a:prstGeom prst="rect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0011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48" name="Google Shape;148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49" name="Google Shape;149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NUMBER SYSTEMS &amp; CODES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457200" y="1371600"/>
            <a:ext cx="822960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Information Representations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Number Systems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Base Conversion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Negative Numbers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Excess Representation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Floating-Point Numbers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Decimal codes: BCD, Excess-3, 2421, 84-2-1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Gray Code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Alphanumeric Code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Error Detection and Correction</a:t>
            </a:r>
            <a:endParaRPr sz="2400"/>
          </a:p>
        </p:txBody>
      </p:sp>
      <p:sp>
        <p:nvSpPr>
          <p:cNvPr id="152" name="Google Shape;152;p5"/>
          <p:cNvSpPr/>
          <p:nvPr/>
        </p:nvSpPr>
        <p:spPr>
          <a:xfrm>
            <a:off x="4495800" y="1981200"/>
            <a:ext cx="4305300" cy="8286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Read up DLD for details!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730" name="Google Shape;730;p5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731" name="Google Shape;731;p5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2" name="Google Shape;732;p5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/>
              <a:t>FLOATING POINT NUMBERS (4/4)</a:t>
            </a:r>
            <a:endParaRPr/>
          </a:p>
        </p:txBody>
      </p:sp>
      <p:sp>
        <p:nvSpPr>
          <p:cNvPr id="733" name="Google Shape;733;p50"/>
          <p:cNvSpPr txBox="1"/>
          <p:nvPr>
            <p:ph idx="1" type="body"/>
          </p:nvPr>
        </p:nvSpPr>
        <p:spPr>
          <a:xfrm>
            <a:off x="457200" y="1143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Example: Express 0.1875</a:t>
            </a:r>
            <a:r>
              <a:rPr baseline="-25000" lang="en-US" sz="2400"/>
              <a:t>10</a:t>
            </a:r>
            <a:r>
              <a:rPr lang="en-US" sz="2400"/>
              <a:t> in base-2 normalised form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		</a:t>
            </a:r>
            <a:r>
              <a:rPr lang="en-US" sz="2400">
                <a:solidFill>
                  <a:srgbClr val="800000"/>
                </a:solidFill>
              </a:rPr>
              <a:t>0.1875</a:t>
            </a:r>
            <a:r>
              <a:rPr baseline="-25000" lang="en-US" sz="2400">
                <a:solidFill>
                  <a:srgbClr val="800000"/>
                </a:solidFill>
              </a:rPr>
              <a:t>10</a:t>
            </a:r>
            <a:r>
              <a:rPr lang="en-US" sz="2400">
                <a:solidFill>
                  <a:srgbClr val="800000"/>
                </a:solidFill>
              </a:rPr>
              <a:t> = 0.0011</a:t>
            </a:r>
            <a:r>
              <a:rPr baseline="-25000" lang="en-US" sz="2400">
                <a:solidFill>
                  <a:srgbClr val="800000"/>
                </a:solidFill>
              </a:rPr>
              <a:t>2</a:t>
            </a:r>
            <a:r>
              <a:rPr lang="en-US" sz="2400">
                <a:solidFill>
                  <a:srgbClr val="800000"/>
                </a:solidFill>
              </a:rPr>
              <a:t> = 0.11 × 2</a:t>
            </a:r>
            <a:r>
              <a:rPr baseline="30000" lang="en-US" sz="2400">
                <a:solidFill>
                  <a:srgbClr val="800000"/>
                </a:solidFill>
              </a:rPr>
              <a:t>-2</a:t>
            </a:r>
            <a:r>
              <a:rPr lang="en-US" sz="2000">
                <a:solidFill>
                  <a:srgbClr val="800000"/>
                </a:solidFill>
              </a:rPr>
              <a:t> </a:t>
            </a:r>
            <a:r>
              <a:rPr lang="en-US" sz="2000"/>
              <a:t> </a:t>
            </a:r>
            <a:endParaRPr/>
          </a:p>
          <a:p>
            <a:pPr indent="-182880" lvl="0" marL="182880" rtl="0" algn="l">
              <a:spcBef>
                <a:spcPts val="120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Assume this floating-point representation:1-bit sign, 5-bit normalised mantissa, and 4-bit exponent. </a:t>
            </a:r>
            <a:endParaRPr sz="2400">
              <a:solidFill>
                <a:srgbClr val="800000"/>
              </a:solidFill>
            </a:endParaRPr>
          </a:p>
          <a:p>
            <a:pPr indent="-182880" lvl="0" marL="182880" rtl="0" algn="l">
              <a:spcBef>
                <a:spcPts val="144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The above example will be represented as</a:t>
            </a:r>
            <a:endParaRPr/>
          </a:p>
        </p:txBody>
      </p:sp>
      <p:grpSp>
        <p:nvGrpSpPr>
          <p:cNvPr id="734" name="Google Shape;734;p50"/>
          <p:cNvGrpSpPr/>
          <p:nvPr/>
        </p:nvGrpSpPr>
        <p:grpSpPr>
          <a:xfrm>
            <a:off x="1447800" y="3886200"/>
            <a:ext cx="6400800" cy="479425"/>
            <a:chOff x="912" y="2448"/>
            <a:chExt cx="4032" cy="302"/>
          </a:xfrm>
        </p:grpSpPr>
        <p:grpSp>
          <p:nvGrpSpPr>
            <p:cNvPr id="735" name="Google Shape;735;p50"/>
            <p:cNvGrpSpPr/>
            <p:nvPr/>
          </p:nvGrpSpPr>
          <p:grpSpPr>
            <a:xfrm>
              <a:off x="912" y="2448"/>
              <a:ext cx="1584" cy="302"/>
              <a:chOff x="1776" y="3312"/>
              <a:chExt cx="1584" cy="302"/>
            </a:xfrm>
          </p:grpSpPr>
          <p:sp>
            <p:nvSpPr>
              <p:cNvPr id="736" name="Google Shape;736;p50"/>
              <p:cNvSpPr txBox="1"/>
              <p:nvPr/>
            </p:nvSpPr>
            <p:spPr>
              <a:xfrm>
                <a:off x="1776" y="3312"/>
                <a:ext cx="288" cy="302"/>
              </a:xfrm>
              <a:prstGeom prst="rect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737" name="Google Shape;737;p50"/>
              <p:cNvSpPr txBox="1"/>
              <p:nvPr/>
            </p:nvSpPr>
            <p:spPr>
              <a:xfrm>
                <a:off x="2064" y="3312"/>
                <a:ext cx="720" cy="302"/>
              </a:xfrm>
              <a:prstGeom prst="rect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11000</a:t>
                </a:r>
                <a:endParaRPr/>
              </a:p>
            </p:txBody>
          </p:sp>
          <p:sp>
            <p:nvSpPr>
              <p:cNvPr id="738" name="Google Shape;738;p50"/>
              <p:cNvSpPr txBox="1"/>
              <p:nvPr/>
            </p:nvSpPr>
            <p:spPr>
              <a:xfrm>
                <a:off x="2784" y="3312"/>
                <a:ext cx="576" cy="302"/>
              </a:xfrm>
              <a:prstGeom prst="rect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1101</a:t>
                </a:r>
                <a:endParaRPr/>
              </a:p>
            </p:txBody>
          </p:sp>
        </p:grpSp>
        <p:sp>
          <p:nvSpPr>
            <p:cNvPr id="739" name="Google Shape;739;p50"/>
            <p:cNvSpPr txBox="1"/>
            <p:nvPr/>
          </p:nvSpPr>
          <p:spPr>
            <a:xfrm>
              <a:off x="2592" y="2484"/>
              <a:ext cx="23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exponent is in 1’s complement.</a:t>
              </a:r>
              <a:endParaRPr/>
            </a:p>
          </p:txBody>
        </p:sp>
      </p:grpSp>
      <p:grpSp>
        <p:nvGrpSpPr>
          <p:cNvPr id="740" name="Google Shape;740;p50"/>
          <p:cNvGrpSpPr/>
          <p:nvPr/>
        </p:nvGrpSpPr>
        <p:grpSpPr>
          <a:xfrm>
            <a:off x="1447800" y="4495800"/>
            <a:ext cx="6400800" cy="479425"/>
            <a:chOff x="912" y="2832"/>
            <a:chExt cx="4032" cy="302"/>
          </a:xfrm>
        </p:grpSpPr>
        <p:grpSp>
          <p:nvGrpSpPr>
            <p:cNvPr id="741" name="Google Shape;741;p50"/>
            <p:cNvGrpSpPr/>
            <p:nvPr/>
          </p:nvGrpSpPr>
          <p:grpSpPr>
            <a:xfrm>
              <a:off x="912" y="2832"/>
              <a:ext cx="1584" cy="302"/>
              <a:chOff x="1776" y="3312"/>
              <a:chExt cx="1584" cy="302"/>
            </a:xfrm>
          </p:grpSpPr>
          <p:sp>
            <p:nvSpPr>
              <p:cNvPr id="742" name="Google Shape;742;p50"/>
              <p:cNvSpPr txBox="1"/>
              <p:nvPr/>
            </p:nvSpPr>
            <p:spPr>
              <a:xfrm>
                <a:off x="1776" y="3312"/>
                <a:ext cx="288" cy="302"/>
              </a:xfrm>
              <a:prstGeom prst="rect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743" name="Google Shape;743;p50"/>
              <p:cNvSpPr txBox="1"/>
              <p:nvPr/>
            </p:nvSpPr>
            <p:spPr>
              <a:xfrm>
                <a:off x="2064" y="3312"/>
                <a:ext cx="720" cy="302"/>
              </a:xfrm>
              <a:prstGeom prst="rect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11000</a:t>
                </a:r>
                <a:endParaRPr/>
              </a:p>
            </p:txBody>
          </p:sp>
          <p:sp>
            <p:nvSpPr>
              <p:cNvPr id="744" name="Google Shape;744;p50"/>
              <p:cNvSpPr txBox="1"/>
              <p:nvPr/>
            </p:nvSpPr>
            <p:spPr>
              <a:xfrm>
                <a:off x="2784" y="3312"/>
                <a:ext cx="576" cy="302"/>
              </a:xfrm>
              <a:prstGeom prst="rect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1110</a:t>
                </a:r>
                <a:endParaRPr/>
              </a:p>
            </p:txBody>
          </p:sp>
        </p:grpSp>
        <p:sp>
          <p:nvSpPr>
            <p:cNvPr id="745" name="Google Shape;745;p50"/>
            <p:cNvSpPr txBox="1"/>
            <p:nvPr/>
          </p:nvSpPr>
          <p:spPr>
            <a:xfrm>
              <a:off x="2592" y="2868"/>
              <a:ext cx="23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exponent is in 2’s complement.</a:t>
              </a:r>
              <a:endParaRPr/>
            </a:p>
          </p:txBody>
        </p:sp>
      </p:grpSp>
      <p:grpSp>
        <p:nvGrpSpPr>
          <p:cNvPr id="746" name="Google Shape;746;p50"/>
          <p:cNvGrpSpPr/>
          <p:nvPr/>
        </p:nvGrpSpPr>
        <p:grpSpPr>
          <a:xfrm>
            <a:off x="1447800" y="5105400"/>
            <a:ext cx="6400800" cy="479425"/>
            <a:chOff x="912" y="3216"/>
            <a:chExt cx="4032" cy="302"/>
          </a:xfrm>
        </p:grpSpPr>
        <p:grpSp>
          <p:nvGrpSpPr>
            <p:cNvPr id="747" name="Google Shape;747;p50"/>
            <p:cNvGrpSpPr/>
            <p:nvPr/>
          </p:nvGrpSpPr>
          <p:grpSpPr>
            <a:xfrm>
              <a:off x="912" y="3216"/>
              <a:ext cx="1584" cy="302"/>
              <a:chOff x="1776" y="3312"/>
              <a:chExt cx="1584" cy="302"/>
            </a:xfrm>
          </p:grpSpPr>
          <p:sp>
            <p:nvSpPr>
              <p:cNvPr id="748" name="Google Shape;748;p50"/>
              <p:cNvSpPr txBox="1"/>
              <p:nvPr/>
            </p:nvSpPr>
            <p:spPr>
              <a:xfrm>
                <a:off x="1776" y="3312"/>
                <a:ext cx="288" cy="302"/>
              </a:xfrm>
              <a:prstGeom prst="rect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749" name="Google Shape;749;p50"/>
              <p:cNvSpPr txBox="1"/>
              <p:nvPr/>
            </p:nvSpPr>
            <p:spPr>
              <a:xfrm>
                <a:off x="2064" y="3312"/>
                <a:ext cx="720" cy="302"/>
              </a:xfrm>
              <a:prstGeom prst="rect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11000</a:t>
                </a:r>
                <a:endParaRPr/>
              </a:p>
            </p:txBody>
          </p:sp>
          <p:sp>
            <p:nvSpPr>
              <p:cNvPr id="750" name="Google Shape;750;p50"/>
              <p:cNvSpPr txBox="1"/>
              <p:nvPr/>
            </p:nvSpPr>
            <p:spPr>
              <a:xfrm>
                <a:off x="2784" y="3312"/>
                <a:ext cx="576" cy="302"/>
              </a:xfrm>
              <a:prstGeom prst="rect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0110</a:t>
                </a:r>
                <a:endParaRPr/>
              </a:p>
            </p:txBody>
          </p:sp>
        </p:grpSp>
        <p:sp>
          <p:nvSpPr>
            <p:cNvPr id="751" name="Google Shape;751;p50"/>
            <p:cNvSpPr txBox="1"/>
            <p:nvPr/>
          </p:nvSpPr>
          <p:spPr>
            <a:xfrm>
              <a:off x="2592" y="3252"/>
              <a:ext cx="23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exponent is in excess-8.</a:t>
              </a: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758" name="Google Shape;758;p5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759" name="Google Shape;759;p5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0" name="Google Shape;760;p5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DECIMAL CODES</a:t>
            </a:r>
            <a:endParaRPr/>
          </a:p>
        </p:txBody>
      </p:sp>
      <p:sp>
        <p:nvSpPr>
          <p:cNvPr id="761" name="Google Shape;761;p51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Decimal numbers are favoured by humans. Binary numbers are natural to computers. Hence, conversion is required.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If little calculation is required, we can use some </a:t>
            </a:r>
            <a:r>
              <a:rPr b="1" lang="en-US" sz="2400">
                <a:solidFill>
                  <a:srgbClr val="800000"/>
                </a:solidFill>
              </a:rPr>
              <a:t>coding schemes</a:t>
            </a:r>
            <a:r>
              <a:rPr lang="en-US" sz="2400"/>
              <a:t> to store </a:t>
            </a:r>
            <a:r>
              <a:rPr lang="en-US" sz="2400">
                <a:solidFill>
                  <a:srgbClr val="800000"/>
                </a:solidFill>
              </a:rPr>
              <a:t>decimal numbers</a:t>
            </a:r>
            <a:r>
              <a:rPr lang="en-US" sz="2400"/>
              <a:t>, for data transmission purposes.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Examples: BCD (or 8421), Excess-3, 84-2-1, 2421, etc.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Each decimal digit is represented as a 4-bit code.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The number of digits in a code is also called the </a:t>
            </a:r>
            <a:r>
              <a:rPr lang="en-US" sz="2400">
                <a:solidFill>
                  <a:srgbClr val="800000"/>
                </a:solidFill>
              </a:rPr>
              <a:t>length</a:t>
            </a:r>
            <a:r>
              <a:rPr lang="en-US" sz="2400"/>
              <a:t> of the code.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768" name="Google Shape;768;p5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769" name="Google Shape;769;p5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0" name="Google Shape;770;p5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BINARY CODE DECIMAL (BCD) (1/2)</a:t>
            </a:r>
            <a:endParaRPr/>
          </a:p>
        </p:txBody>
      </p:sp>
      <p:sp>
        <p:nvSpPr>
          <p:cNvPr id="771" name="Google Shape;771;p52"/>
          <p:cNvSpPr txBox="1"/>
          <p:nvPr>
            <p:ph idx="1" type="body"/>
          </p:nvPr>
        </p:nvSpPr>
        <p:spPr>
          <a:xfrm>
            <a:off x="457200" y="1219200"/>
            <a:ext cx="45720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Some codes are unused, like 1010</a:t>
            </a:r>
            <a:r>
              <a:rPr baseline="-25000" lang="en-US" sz="2400"/>
              <a:t>BCD</a:t>
            </a:r>
            <a:r>
              <a:rPr lang="en-US" sz="2400"/>
              <a:t>, 1011</a:t>
            </a:r>
            <a:r>
              <a:rPr baseline="-25000" lang="en-US" sz="2400"/>
              <a:t>BCD</a:t>
            </a:r>
            <a:r>
              <a:rPr lang="en-US" sz="2400"/>
              <a:t>, … 1111</a:t>
            </a:r>
            <a:r>
              <a:rPr baseline="-25000" lang="en-US" sz="2400"/>
              <a:t>BCD</a:t>
            </a:r>
            <a:r>
              <a:rPr lang="en-US" sz="2400"/>
              <a:t>. These codes are considered as </a:t>
            </a:r>
            <a:r>
              <a:rPr lang="en-US" sz="2400">
                <a:solidFill>
                  <a:srgbClr val="0000CC"/>
                </a:solidFill>
              </a:rPr>
              <a:t>errors</a:t>
            </a:r>
            <a:r>
              <a:rPr lang="en-US" sz="2400"/>
              <a:t>.</a:t>
            </a:r>
            <a:endParaRPr/>
          </a:p>
          <a:p>
            <a:pPr indent="-182880" lvl="0" marL="182880" rtl="0" algn="l">
              <a:spcBef>
                <a:spcPts val="120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Easy to convert, but arithmetic operations are more complicated.</a:t>
            </a:r>
            <a:endParaRPr/>
          </a:p>
          <a:p>
            <a:pPr indent="-182880" lvl="0" marL="182880" rtl="0" algn="l">
              <a:spcBef>
                <a:spcPts val="120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Suitable for interfaces such as keypad inputs.</a:t>
            </a:r>
            <a:endParaRPr/>
          </a:p>
        </p:txBody>
      </p:sp>
      <p:graphicFrame>
        <p:nvGraphicFramePr>
          <p:cNvPr id="772" name="Google Shape;772;p52"/>
          <p:cNvGraphicFramePr/>
          <p:nvPr/>
        </p:nvGraphicFramePr>
        <p:xfrm>
          <a:off x="55626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{C7F6FBD4-FE14-4A75-A2F2-9318D3D9C1DE}</a:tableStyleId>
              </a:tblPr>
              <a:tblGrid>
                <a:gridCol w="1295400"/>
                <a:gridCol w="1371600"/>
              </a:tblGrid>
              <a:tr h="1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Decimal digit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8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779" name="Google Shape;779;p5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780" name="Google Shape;780;p5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1" name="Google Shape;781;p5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BINARY CODE DECIMAL (BCD) (2/2)</a:t>
            </a:r>
            <a:endParaRPr/>
          </a:p>
        </p:txBody>
      </p:sp>
      <p:sp>
        <p:nvSpPr>
          <p:cNvPr id="782" name="Google Shape;782;p53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Examples of conversion between BCD values and decimal values: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(234)</a:t>
            </a:r>
            <a:r>
              <a:rPr baseline="-25000" lang="en-US" sz="2400"/>
              <a:t>10</a:t>
            </a:r>
            <a:r>
              <a:rPr lang="en-US" sz="2400"/>
              <a:t> = (0010 0011 0100)</a:t>
            </a:r>
            <a:r>
              <a:rPr baseline="-25000" lang="en-US" sz="2400"/>
              <a:t>BCD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(7093)</a:t>
            </a:r>
            <a:r>
              <a:rPr baseline="-25000" lang="en-US" sz="2400"/>
              <a:t>10</a:t>
            </a:r>
            <a:r>
              <a:rPr lang="en-US" sz="2400"/>
              <a:t> = (0111 0000 1001 0011)</a:t>
            </a:r>
            <a:r>
              <a:rPr baseline="-25000" lang="en-US" sz="2400"/>
              <a:t>BCD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(1000 0110)</a:t>
            </a:r>
            <a:r>
              <a:rPr baseline="-25000" lang="en-US" sz="2400"/>
              <a:t>BCD</a:t>
            </a:r>
            <a:r>
              <a:rPr lang="en-US" sz="2400"/>
              <a:t> = (86)</a:t>
            </a:r>
            <a:r>
              <a:rPr baseline="-25000" lang="en-US" sz="2400"/>
              <a:t>10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(1001 0100 0111 0010)</a:t>
            </a:r>
            <a:r>
              <a:rPr baseline="-25000" lang="en-US" sz="2400"/>
              <a:t>BCD</a:t>
            </a:r>
            <a:r>
              <a:rPr lang="en-US" sz="2400"/>
              <a:t> = (9472)</a:t>
            </a:r>
            <a:r>
              <a:rPr baseline="-25000" lang="en-US" sz="2400"/>
              <a:t>10</a:t>
            </a:r>
            <a:endParaRPr/>
          </a:p>
          <a:p>
            <a:pPr indent="-182880" lvl="0" marL="182880" rtl="0" algn="l">
              <a:spcBef>
                <a:spcPts val="168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Note that BCD is </a:t>
            </a:r>
            <a:r>
              <a:rPr lang="en-US" sz="2800" u="sng"/>
              <a:t>not equivalent</a:t>
            </a:r>
            <a:r>
              <a:rPr lang="en-US" sz="2800"/>
              <a:t> to binary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Example: (234)</a:t>
            </a:r>
            <a:r>
              <a:rPr baseline="-25000" lang="en-US" sz="2400"/>
              <a:t>10</a:t>
            </a:r>
            <a:r>
              <a:rPr lang="en-US" sz="2400"/>
              <a:t> = (11101010)</a:t>
            </a:r>
            <a:r>
              <a:rPr baseline="-25000" lang="en-US" sz="2400"/>
              <a:t>2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789" name="Google Shape;789;p5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790" name="Google Shape;790;p5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1" name="Google Shape;791;p5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OTHER DECIMAL CODES</a:t>
            </a:r>
            <a:endParaRPr/>
          </a:p>
        </p:txBody>
      </p:sp>
      <p:sp>
        <p:nvSpPr>
          <p:cNvPr id="792" name="Google Shape;792;p54"/>
          <p:cNvSpPr txBox="1"/>
          <p:nvPr>
            <p:ph idx="1" type="body"/>
          </p:nvPr>
        </p:nvSpPr>
        <p:spPr>
          <a:xfrm>
            <a:off x="457200" y="4267200"/>
            <a:ext cx="7696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Self-complementing code:</a:t>
            </a:r>
            <a:r>
              <a:rPr lang="en-US" sz="2400"/>
              <a:t> codes for complementary digits are also complementary to each other.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Error-detecting code</a:t>
            </a:r>
            <a:r>
              <a:rPr lang="en-US" sz="2400"/>
              <a:t>: biquinary code (</a:t>
            </a:r>
            <a:r>
              <a:rPr i="1" lang="en-US" sz="2400"/>
              <a:t>bi</a:t>
            </a:r>
            <a:r>
              <a:rPr lang="en-US" sz="2400"/>
              <a:t>=two, </a:t>
            </a:r>
            <a:r>
              <a:rPr i="1" lang="en-US" sz="2400"/>
              <a:t>quinary</a:t>
            </a:r>
            <a:r>
              <a:rPr lang="en-US" sz="2400"/>
              <a:t>=five).</a:t>
            </a:r>
            <a:endParaRPr/>
          </a:p>
        </p:txBody>
      </p:sp>
      <p:graphicFrame>
        <p:nvGraphicFramePr>
          <p:cNvPr id="793" name="Google Shape;793;p54"/>
          <p:cNvGraphicFramePr/>
          <p:nvPr/>
        </p:nvGraphicFramePr>
        <p:xfrm>
          <a:off x="1600200" y="1066800"/>
          <a:ext cx="5715000" cy="3021013"/>
        </p:xfrm>
        <a:graphic>
          <a:graphicData uri="http://schemas.openxmlformats.org/presentationml/2006/ole">
            <mc:AlternateContent>
              <mc:Choice Requires="v">
                <p:oleObj r:id="rId4" imgH="3021013" imgW="5715000" progId="Word.Document.8" spid="_x0000_s1">
                  <p:embed/>
                </p:oleObj>
              </mc:Choice>
              <mc:Fallback>
                <p:oleObj r:id="rId5" imgH="3021013" imgW="5715000" progId="Word.Document.8">
                  <p:embed/>
                  <p:pic>
                    <p:nvPicPr>
                      <p:cNvPr id="793" name="Google Shape;793;p5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00200" y="1066800"/>
                        <a:ext cx="5715000" cy="302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800" name="Google Shape;800;p5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801" name="Google Shape;801;p5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2" name="Google Shape;802;p5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SELF-COMPLEMENTING CODES</a:t>
            </a:r>
            <a:endParaRPr/>
          </a:p>
        </p:txBody>
      </p:sp>
      <p:sp>
        <p:nvSpPr>
          <p:cNvPr id="803" name="Google Shape;803;p55"/>
          <p:cNvSpPr txBox="1"/>
          <p:nvPr>
            <p:ph idx="1" type="body"/>
          </p:nvPr>
        </p:nvSpPr>
        <p:spPr>
          <a:xfrm>
            <a:off x="457200" y="1143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The codes representing the pair of complementary digits are also complementary to each other.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Example: </a:t>
            </a:r>
            <a:r>
              <a:rPr lang="en-US" sz="2400">
                <a:solidFill>
                  <a:srgbClr val="800000"/>
                </a:solidFill>
              </a:rPr>
              <a:t>Excess-3</a:t>
            </a:r>
            <a:r>
              <a:rPr lang="en-US" sz="2400"/>
              <a:t> </a:t>
            </a:r>
            <a:r>
              <a:rPr lang="en-US" sz="2400">
                <a:solidFill>
                  <a:srgbClr val="800000"/>
                </a:solidFill>
              </a:rPr>
              <a:t>code</a:t>
            </a:r>
            <a:endParaRPr/>
          </a:p>
        </p:txBody>
      </p:sp>
      <p:sp>
        <p:nvSpPr>
          <p:cNvPr id="804" name="Google Shape;804;p55"/>
          <p:cNvSpPr/>
          <p:nvPr/>
        </p:nvSpPr>
        <p:spPr>
          <a:xfrm>
            <a:off x="457200" y="5257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 What are the other self-complementing codes?</a:t>
            </a:r>
            <a:endParaRPr/>
          </a:p>
        </p:txBody>
      </p:sp>
      <p:sp>
        <p:nvSpPr>
          <p:cNvPr id="805" name="Google Shape;805;p55"/>
          <p:cNvSpPr txBox="1"/>
          <p:nvPr/>
        </p:nvSpPr>
        <p:spPr>
          <a:xfrm>
            <a:off x="5334000" y="2133600"/>
            <a:ext cx="15240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0: 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1: 0100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2: 0101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3: 0110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4: 0111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5: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6: 1001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7: 1010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8: 1011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9: 1100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Google Shape;806;p55"/>
          <p:cNvSpPr txBox="1"/>
          <p:nvPr/>
        </p:nvSpPr>
        <p:spPr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813" name="Google Shape;813;p5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814" name="Google Shape;814;p5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5" name="Google Shape;815;p5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/>
              <a:t>GRAY CODE (1/3)</a:t>
            </a:r>
            <a:endParaRPr/>
          </a:p>
        </p:txBody>
      </p:sp>
      <p:sp>
        <p:nvSpPr>
          <p:cNvPr id="816" name="Google Shape;816;p56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Unweighted</a:t>
            </a:r>
            <a:r>
              <a:rPr lang="en-US" sz="2400"/>
              <a:t> (not an arithmetic code)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Only a </a:t>
            </a:r>
            <a:r>
              <a:rPr lang="en-US" sz="2400">
                <a:solidFill>
                  <a:srgbClr val="800000"/>
                </a:solidFill>
              </a:rPr>
              <a:t>single bit change</a:t>
            </a:r>
            <a:r>
              <a:rPr lang="en-US" sz="2400"/>
              <a:t> from one code value to the next.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Not restricted to decimal digits: </a:t>
            </a:r>
            <a:r>
              <a:rPr i="1" lang="en-US" sz="2400"/>
              <a:t>n</a:t>
            </a:r>
            <a:r>
              <a:rPr lang="en-US" sz="2400"/>
              <a:t> bits 🡪 2</a:t>
            </a:r>
            <a:r>
              <a:rPr baseline="30000" i="1" lang="en-US" sz="2400"/>
              <a:t>n</a:t>
            </a:r>
            <a:r>
              <a:rPr lang="en-US" sz="2400"/>
              <a:t> values.</a:t>
            </a:r>
            <a:endParaRPr sz="2400"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Good for error detection.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Example: 4-bit standard Gray code</a:t>
            </a:r>
            <a:endParaRPr/>
          </a:p>
        </p:txBody>
      </p:sp>
      <p:graphicFrame>
        <p:nvGraphicFramePr>
          <p:cNvPr id="817" name="Google Shape;817;p56"/>
          <p:cNvGraphicFramePr/>
          <p:nvPr/>
        </p:nvGraphicFramePr>
        <p:xfrm>
          <a:off x="1447800" y="3657600"/>
          <a:ext cx="6019800" cy="2247900"/>
        </p:xfrm>
        <a:graphic>
          <a:graphicData uri="http://schemas.openxmlformats.org/presentationml/2006/ole">
            <mc:AlternateContent>
              <mc:Choice Requires="v">
                <p:oleObj r:id="rId4" imgH="2247900" imgW="6019800" progId="Word.Document.8" spid="_x0000_s1">
                  <p:embed/>
                </p:oleObj>
              </mc:Choice>
              <mc:Fallback>
                <p:oleObj r:id="rId5" imgH="2247900" imgW="6019800" progId="Word.Document.8">
                  <p:embed/>
                  <p:pic>
                    <p:nvPicPr>
                      <p:cNvPr id="817" name="Google Shape;817;p5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47800" y="3657600"/>
                        <a:ext cx="60198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824" name="Google Shape;824;p5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825" name="Google Shape;825;p5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6" name="Google Shape;826;p5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/>
              <a:t>GRAY CODE (2/3)</a:t>
            </a:r>
            <a:endParaRPr/>
          </a:p>
        </p:txBody>
      </p:sp>
      <p:sp>
        <p:nvSpPr>
          <p:cNvPr id="827" name="Google Shape;827;p57"/>
          <p:cNvSpPr txBox="1"/>
          <p:nvPr>
            <p:ph idx="1" type="body"/>
          </p:nvPr>
        </p:nvSpPr>
        <p:spPr>
          <a:xfrm>
            <a:off x="457200" y="1346200"/>
            <a:ext cx="8229600" cy="407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ct val="85000"/>
              <a:buChar char="•"/>
            </a:pPr>
            <a:r>
              <a:rPr lang="en-US" sz="2400">
                <a:solidFill>
                  <a:srgbClr val="800000"/>
                </a:solidFill>
              </a:rPr>
              <a:t>Generating a 4-bit standard Gray code sequence.</a:t>
            </a:r>
            <a:endParaRPr sz="2400"/>
          </a:p>
        </p:txBody>
      </p:sp>
      <p:sp>
        <p:nvSpPr>
          <p:cNvPr id="828" name="Google Shape;828;p57"/>
          <p:cNvSpPr/>
          <p:nvPr/>
        </p:nvSpPr>
        <p:spPr>
          <a:xfrm>
            <a:off x="457200" y="5257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Questions: How to generate 5-bit standard Gray code sequence? 6-bit standard Gray code sequence?</a:t>
            </a:r>
            <a:endParaRPr/>
          </a:p>
        </p:txBody>
      </p:sp>
      <p:sp>
        <p:nvSpPr>
          <p:cNvPr id="829" name="Google Shape;829;p57"/>
          <p:cNvSpPr txBox="1"/>
          <p:nvPr/>
        </p:nvSpPr>
        <p:spPr>
          <a:xfrm>
            <a:off x="1295400" y="1905000"/>
            <a:ext cx="2133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57"/>
          <p:cNvSpPr txBox="1"/>
          <p:nvPr/>
        </p:nvSpPr>
        <p:spPr>
          <a:xfrm>
            <a:off x="1295400" y="2667000"/>
            <a:ext cx="2133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57"/>
          <p:cNvSpPr txBox="1"/>
          <p:nvPr/>
        </p:nvSpPr>
        <p:spPr>
          <a:xfrm>
            <a:off x="1295400" y="3581400"/>
            <a:ext cx="16764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0 0 1 0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0 0 1 1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2" name="Google Shape;832;p57"/>
          <p:cNvSpPr txBox="1"/>
          <p:nvPr/>
        </p:nvSpPr>
        <p:spPr>
          <a:xfrm>
            <a:off x="3962400" y="1981200"/>
            <a:ext cx="219392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0 1 0 0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0 1 0 1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0 1 1 1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0 1 1 0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0 0 1 0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0 0 1 1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0 0 0 0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3" name="Google Shape;833;p57"/>
          <p:cNvSpPr txBox="1"/>
          <p:nvPr/>
        </p:nvSpPr>
        <p:spPr>
          <a:xfrm>
            <a:off x="2057401" y="2652009"/>
            <a:ext cx="304800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solidFill>
                <a:srgbClr val="0000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4" name="Google Shape;834;p57"/>
          <p:cNvSpPr txBox="1"/>
          <p:nvPr/>
        </p:nvSpPr>
        <p:spPr>
          <a:xfrm>
            <a:off x="1676400" y="3581400"/>
            <a:ext cx="381000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solidFill>
                <a:srgbClr val="0000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5" name="Google Shape;835;p57"/>
          <p:cNvSpPr txBox="1"/>
          <p:nvPr/>
        </p:nvSpPr>
        <p:spPr>
          <a:xfrm>
            <a:off x="3962400" y="1981200"/>
            <a:ext cx="381000" cy="30469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solidFill>
                <a:srgbClr val="0000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842" name="Google Shape;842;p5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843" name="Google Shape;843;p5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4" name="Google Shape;844;p5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/>
              <a:t>GRAY CODE (3/3)</a:t>
            </a:r>
            <a:endParaRPr/>
          </a:p>
        </p:txBody>
      </p:sp>
      <p:grpSp>
        <p:nvGrpSpPr>
          <p:cNvPr id="845" name="Google Shape;845;p58"/>
          <p:cNvGrpSpPr/>
          <p:nvPr/>
        </p:nvGrpSpPr>
        <p:grpSpPr>
          <a:xfrm>
            <a:off x="2880334" y="1118669"/>
            <a:ext cx="3672866" cy="2157457"/>
            <a:chOff x="1718" y="753"/>
            <a:chExt cx="2314" cy="1359"/>
          </a:xfrm>
        </p:grpSpPr>
        <p:sp>
          <p:nvSpPr>
            <p:cNvPr id="846" name="Google Shape;846;p58"/>
            <p:cNvSpPr/>
            <p:nvPr/>
          </p:nvSpPr>
          <p:spPr>
            <a:xfrm>
              <a:off x="2126" y="1187"/>
              <a:ext cx="480" cy="48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8"/>
            <p:cNvSpPr/>
            <p:nvPr/>
          </p:nvSpPr>
          <p:spPr>
            <a:xfrm>
              <a:off x="1742" y="803"/>
              <a:ext cx="1248" cy="1248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8"/>
            <p:cNvSpPr/>
            <p:nvPr/>
          </p:nvSpPr>
          <p:spPr>
            <a:xfrm>
              <a:off x="1934" y="995"/>
              <a:ext cx="864" cy="864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9" name="Google Shape;849;p58"/>
            <p:cNvCxnSpPr/>
            <p:nvPr/>
          </p:nvCxnSpPr>
          <p:spPr>
            <a:xfrm>
              <a:off x="1742" y="1427"/>
              <a:ext cx="124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0" name="Google Shape;850;p58"/>
            <p:cNvCxnSpPr/>
            <p:nvPr/>
          </p:nvCxnSpPr>
          <p:spPr>
            <a:xfrm>
              <a:off x="2366" y="803"/>
              <a:ext cx="0" cy="124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1" name="Google Shape;851;p58"/>
            <p:cNvCxnSpPr/>
            <p:nvPr/>
          </p:nvCxnSpPr>
          <p:spPr>
            <a:xfrm>
              <a:off x="1934" y="995"/>
              <a:ext cx="864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2" name="Google Shape;852;p58"/>
            <p:cNvCxnSpPr/>
            <p:nvPr/>
          </p:nvCxnSpPr>
          <p:spPr>
            <a:xfrm flipH="1">
              <a:off x="1934" y="995"/>
              <a:ext cx="864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3" name="Google Shape;853;p58"/>
            <p:cNvSpPr txBox="1"/>
            <p:nvPr/>
          </p:nvSpPr>
          <p:spPr>
            <a:xfrm rot="-3582510">
              <a:off x="2257" y="981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0    0    1</a:t>
              </a:r>
              <a:endParaRPr/>
            </a:p>
          </p:txBody>
        </p:sp>
        <p:sp>
          <p:nvSpPr>
            <p:cNvPr id="854" name="Google Shape;854;p58"/>
            <p:cNvSpPr txBox="1"/>
            <p:nvPr/>
          </p:nvSpPr>
          <p:spPr>
            <a:xfrm rot="-1890974">
              <a:off x="2409" y="1148"/>
              <a:ext cx="5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0    0    0</a:t>
              </a:r>
              <a:endParaRPr/>
            </a:p>
          </p:txBody>
        </p:sp>
        <p:sp>
          <p:nvSpPr>
            <p:cNvPr id="855" name="Google Shape;855;p58"/>
            <p:cNvSpPr txBox="1"/>
            <p:nvPr/>
          </p:nvSpPr>
          <p:spPr>
            <a:xfrm rot="-9078987">
              <a:off x="1742" y="1152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0    1    0</a:t>
              </a:r>
              <a:endParaRPr/>
            </a:p>
          </p:txBody>
        </p:sp>
        <p:sp>
          <p:nvSpPr>
            <p:cNvPr id="856" name="Google Shape;856;p58"/>
            <p:cNvSpPr txBox="1"/>
            <p:nvPr/>
          </p:nvSpPr>
          <p:spPr>
            <a:xfrm rot="-6646146">
              <a:off x="1934" y="960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0    1    1</a:t>
              </a:r>
              <a:endParaRPr/>
            </a:p>
          </p:txBody>
        </p:sp>
        <p:sp>
          <p:nvSpPr>
            <p:cNvPr id="857" name="Google Shape;857;p58"/>
            <p:cNvSpPr txBox="1"/>
            <p:nvPr/>
          </p:nvSpPr>
          <p:spPr>
            <a:xfrm rot="4273632">
              <a:off x="2242" y="1701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1    0    1</a:t>
              </a:r>
              <a:endParaRPr/>
            </a:p>
          </p:txBody>
        </p:sp>
        <p:sp>
          <p:nvSpPr>
            <p:cNvPr id="858" name="Google Shape;858;p58"/>
            <p:cNvSpPr txBox="1"/>
            <p:nvPr/>
          </p:nvSpPr>
          <p:spPr>
            <a:xfrm rot="9011456">
              <a:off x="1728" y="1503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1    1    0</a:t>
              </a:r>
              <a:endParaRPr/>
            </a:p>
          </p:txBody>
        </p:sp>
        <p:sp>
          <p:nvSpPr>
            <p:cNvPr id="859" name="Google Shape;859;p58"/>
            <p:cNvSpPr txBox="1"/>
            <p:nvPr/>
          </p:nvSpPr>
          <p:spPr>
            <a:xfrm rot="6979834">
              <a:off x="1934" y="1715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1    1    1</a:t>
              </a:r>
              <a:endParaRPr/>
            </a:p>
          </p:txBody>
        </p:sp>
        <p:sp>
          <p:nvSpPr>
            <p:cNvPr id="860" name="Google Shape;860;p58"/>
            <p:cNvSpPr txBox="1"/>
            <p:nvPr/>
          </p:nvSpPr>
          <p:spPr>
            <a:xfrm rot="1344761">
              <a:off x="2435" y="1475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1    0    0</a:t>
              </a:r>
              <a:endParaRPr/>
            </a:p>
          </p:txBody>
        </p:sp>
        <p:cxnSp>
          <p:nvCxnSpPr>
            <p:cNvPr id="861" name="Google Shape;861;p58"/>
            <p:cNvCxnSpPr/>
            <p:nvPr/>
          </p:nvCxnSpPr>
          <p:spPr>
            <a:xfrm flipH="1" rot="10800000">
              <a:off x="2497" y="1187"/>
              <a:ext cx="829" cy="192"/>
            </a:xfrm>
            <a:prstGeom prst="straightConnector1">
              <a:avLst/>
            </a:prstGeom>
            <a:noFill/>
            <a:ln cap="flat" cmpd="sng" w="19050">
              <a:solidFill>
                <a:srgbClr val="0000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2" name="Google Shape;862;p58"/>
            <p:cNvSpPr/>
            <p:nvPr/>
          </p:nvSpPr>
          <p:spPr>
            <a:xfrm>
              <a:off x="2660" y="1317"/>
              <a:ext cx="48" cy="48"/>
            </a:xfrm>
            <a:prstGeom prst="ellipse">
              <a:avLst/>
            </a:prstGeom>
            <a:solidFill>
              <a:srgbClr val="CC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8"/>
            <p:cNvSpPr/>
            <p:nvPr/>
          </p:nvSpPr>
          <p:spPr>
            <a:xfrm>
              <a:off x="2852" y="1269"/>
              <a:ext cx="48" cy="48"/>
            </a:xfrm>
            <a:prstGeom prst="ellipse">
              <a:avLst/>
            </a:prstGeom>
            <a:solidFill>
              <a:srgbClr val="CC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8"/>
            <p:cNvSpPr/>
            <p:nvPr/>
          </p:nvSpPr>
          <p:spPr>
            <a:xfrm>
              <a:off x="2468" y="1365"/>
              <a:ext cx="48" cy="48"/>
            </a:xfrm>
            <a:prstGeom prst="ellipse">
              <a:avLst/>
            </a:prstGeom>
            <a:solidFill>
              <a:srgbClr val="CC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8"/>
            <p:cNvSpPr txBox="1"/>
            <p:nvPr/>
          </p:nvSpPr>
          <p:spPr>
            <a:xfrm>
              <a:off x="3312" y="1008"/>
              <a:ext cx="72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sensors</a:t>
              </a:r>
              <a:endParaRPr/>
            </a:p>
          </p:txBody>
        </p:sp>
      </p:grpSp>
      <p:cxnSp>
        <p:nvCxnSpPr>
          <p:cNvPr id="866" name="Google Shape;866;p58"/>
          <p:cNvCxnSpPr/>
          <p:nvPr/>
        </p:nvCxnSpPr>
        <p:spPr>
          <a:xfrm>
            <a:off x="4724400" y="3352800"/>
            <a:ext cx="0" cy="2743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7" name="Google Shape;867;p58"/>
          <p:cNvSpPr txBox="1"/>
          <p:nvPr/>
        </p:nvSpPr>
        <p:spPr>
          <a:xfrm>
            <a:off x="914400" y="56388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Binary coded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111 → 110 → 000</a:t>
            </a:r>
            <a:endParaRPr/>
          </a:p>
        </p:txBody>
      </p:sp>
      <p:grpSp>
        <p:nvGrpSpPr>
          <p:cNvPr id="868" name="Google Shape;868;p58"/>
          <p:cNvGrpSpPr/>
          <p:nvPr/>
        </p:nvGrpSpPr>
        <p:grpSpPr>
          <a:xfrm>
            <a:off x="975334" y="3404669"/>
            <a:ext cx="2075599" cy="2157457"/>
            <a:chOff x="806" y="2097"/>
            <a:chExt cx="1307" cy="1359"/>
          </a:xfrm>
        </p:grpSpPr>
        <p:sp>
          <p:nvSpPr>
            <p:cNvPr id="869" name="Google Shape;869;p58"/>
            <p:cNvSpPr/>
            <p:nvPr/>
          </p:nvSpPr>
          <p:spPr>
            <a:xfrm>
              <a:off x="1214" y="2531"/>
              <a:ext cx="480" cy="48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8"/>
            <p:cNvSpPr/>
            <p:nvPr/>
          </p:nvSpPr>
          <p:spPr>
            <a:xfrm>
              <a:off x="830" y="2147"/>
              <a:ext cx="1248" cy="1248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8"/>
            <p:cNvSpPr/>
            <p:nvPr/>
          </p:nvSpPr>
          <p:spPr>
            <a:xfrm>
              <a:off x="1022" y="2339"/>
              <a:ext cx="864" cy="864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2" name="Google Shape;872;p58"/>
            <p:cNvCxnSpPr/>
            <p:nvPr/>
          </p:nvCxnSpPr>
          <p:spPr>
            <a:xfrm>
              <a:off x="830" y="2771"/>
              <a:ext cx="1248" cy="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3" name="Google Shape;873;p58"/>
            <p:cNvCxnSpPr/>
            <p:nvPr/>
          </p:nvCxnSpPr>
          <p:spPr>
            <a:xfrm>
              <a:off x="1454" y="2147"/>
              <a:ext cx="1" cy="124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4" name="Google Shape;874;p58"/>
            <p:cNvCxnSpPr/>
            <p:nvPr/>
          </p:nvCxnSpPr>
          <p:spPr>
            <a:xfrm>
              <a:off x="1022" y="2339"/>
              <a:ext cx="864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p58"/>
            <p:cNvCxnSpPr/>
            <p:nvPr/>
          </p:nvCxnSpPr>
          <p:spPr>
            <a:xfrm flipH="1">
              <a:off x="1022" y="2339"/>
              <a:ext cx="864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6" name="Google Shape;876;p58"/>
            <p:cNvSpPr txBox="1"/>
            <p:nvPr/>
          </p:nvSpPr>
          <p:spPr>
            <a:xfrm rot="-3582510">
              <a:off x="1345" y="2325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0    0    0</a:t>
              </a:r>
              <a:endParaRPr/>
            </a:p>
          </p:txBody>
        </p:sp>
        <p:sp>
          <p:nvSpPr>
            <p:cNvPr id="877" name="Google Shape;877;p58"/>
            <p:cNvSpPr txBox="1"/>
            <p:nvPr/>
          </p:nvSpPr>
          <p:spPr>
            <a:xfrm rot="-1890974">
              <a:off x="1497" y="2492"/>
              <a:ext cx="5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1    1    1</a:t>
              </a:r>
              <a:endParaRPr/>
            </a:p>
          </p:txBody>
        </p:sp>
        <p:sp>
          <p:nvSpPr>
            <p:cNvPr id="878" name="Google Shape;878;p58"/>
            <p:cNvSpPr txBox="1"/>
            <p:nvPr/>
          </p:nvSpPr>
          <p:spPr>
            <a:xfrm rot="-9078987">
              <a:off x="830" y="2496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0    1    0</a:t>
              </a:r>
              <a:endParaRPr/>
            </a:p>
          </p:txBody>
        </p:sp>
        <p:sp>
          <p:nvSpPr>
            <p:cNvPr id="879" name="Google Shape;879;p58"/>
            <p:cNvSpPr txBox="1"/>
            <p:nvPr/>
          </p:nvSpPr>
          <p:spPr>
            <a:xfrm rot="-6646146">
              <a:off x="1022" y="2304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0    0    1</a:t>
              </a:r>
              <a:endParaRPr/>
            </a:p>
          </p:txBody>
        </p:sp>
        <p:sp>
          <p:nvSpPr>
            <p:cNvPr id="880" name="Google Shape;880;p58"/>
            <p:cNvSpPr txBox="1"/>
            <p:nvPr/>
          </p:nvSpPr>
          <p:spPr>
            <a:xfrm rot="4273632">
              <a:off x="1329" y="3044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1    0    1</a:t>
              </a:r>
              <a:endParaRPr/>
            </a:p>
          </p:txBody>
        </p:sp>
        <p:sp>
          <p:nvSpPr>
            <p:cNvPr id="881" name="Google Shape;881;p58"/>
            <p:cNvSpPr txBox="1"/>
            <p:nvPr/>
          </p:nvSpPr>
          <p:spPr>
            <a:xfrm rot="9011456">
              <a:off x="816" y="2847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0    1    1</a:t>
              </a:r>
              <a:endParaRPr/>
            </a:p>
          </p:txBody>
        </p:sp>
        <p:sp>
          <p:nvSpPr>
            <p:cNvPr id="882" name="Google Shape;882;p58"/>
            <p:cNvSpPr txBox="1"/>
            <p:nvPr/>
          </p:nvSpPr>
          <p:spPr>
            <a:xfrm rot="6979834">
              <a:off x="1022" y="3059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1    0    0</a:t>
              </a:r>
              <a:endParaRPr/>
            </a:p>
          </p:txBody>
        </p:sp>
        <p:sp>
          <p:nvSpPr>
            <p:cNvPr id="883" name="Google Shape;883;p58"/>
            <p:cNvSpPr txBox="1"/>
            <p:nvPr/>
          </p:nvSpPr>
          <p:spPr>
            <a:xfrm rot="1344761">
              <a:off x="1523" y="2819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1    1    0</a:t>
              </a:r>
              <a:endParaRPr/>
            </a:p>
          </p:txBody>
        </p:sp>
      </p:grpSp>
      <p:grpSp>
        <p:nvGrpSpPr>
          <p:cNvPr id="884" name="Google Shape;884;p58"/>
          <p:cNvGrpSpPr/>
          <p:nvPr/>
        </p:nvGrpSpPr>
        <p:grpSpPr>
          <a:xfrm>
            <a:off x="2133600" y="4114800"/>
            <a:ext cx="1362075" cy="358775"/>
            <a:chOff x="1556" y="2531"/>
            <a:chExt cx="858" cy="226"/>
          </a:xfrm>
        </p:grpSpPr>
        <p:cxnSp>
          <p:nvCxnSpPr>
            <p:cNvPr id="885" name="Google Shape;885;p58"/>
            <p:cNvCxnSpPr/>
            <p:nvPr/>
          </p:nvCxnSpPr>
          <p:spPr>
            <a:xfrm flipH="1" rot="10800000">
              <a:off x="1585" y="2531"/>
              <a:ext cx="829" cy="192"/>
            </a:xfrm>
            <a:prstGeom prst="straightConnector1">
              <a:avLst/>
            </a:prstGeom>
            <a:noFill/>
            <a:ln cap="flat" cmpd="sng" w="19050">
              <a:solidFill>
                <a:srgbClr val="0000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6" name="Google Shape;886;p58"/>
            <p:cNvSpPr/>
            <p:nvPr/>
          </p:nvSpPr>
          <p:spPr>
            <a:xfrm>
              <a:off x="1742" y="2654"/>
              <a:ext cx="48" cy="48"/>
            </a:xfrm>
            <a:prstGeom prst="ellipse">
              <a:avLst/>
            </a:prstGeom>
            <a:solidFill>
              <a:srgbClr val="CC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8"/>
            <p:cNvSpPr/>
            <p:nvPr/>
          </p:nvSpPr>
          <p:spPr>
            <a:xfrm>
              <a:off x="1933" y="2557"/>
              <a:ext cx="48" cy="48"/>
            </a:xfrm>
            <a:prstGeom prst="ellipse">
              <a:avLst/>
            </a:prstGeom>
            <a:solidFill>
              <a:srgbClr val="CC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8"/>
            <p:cNvSpPr/>
            <p:nvPr/>
          </p:nvSpPr>
          <p:spPr>
            <a:xfrm>
              <a:off x="1556" y="2709"/>
              <a:ext cx="48" cy="48"/>
            </a:xfrm>
            <a:prstGeom prst="ellipse">
              <a:avLst/>
            </a:prstGeom>
            <a:solidFill>
              <a:srgbClr val="CC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58"/>
          <p:cNvSpPr txBox="1"/>
          <p:nvPr/>
        </p:nvSpPr>
        <p:spPr>
          <a:xfrm>
            <a:off x="3429000" y="3581400"/>
            <a:ext cx="11430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mis-aligned sensors</a:t>
            </a:r>
            <a:endParaRPr/>
          </a:p>
        </p:txBody>
      </p:sp>
      <p:sp>
        <p:nvSpPr>
          <p:cNvPr id="890" name="Google Shape;890;p58"/>
          <p:cNvSpPr/>
          <p:nvPr/>
        </p:nvSpPr>
        <p:spPr>
          <a:xfrm rot="5400000">
            <a:off x="2933700" y="4838700"/>
            <a:ext cx="685800" cy="457200"/>
          </a:xfrm>
          <a:custGeom>
            <a:rect b="b" l="l" r="r" t="t"/>
            <a:pathLst>
              <a:path extrusionOk="0" h="21600" w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99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1" name="Google Shape;891;p58"/>
          <p:cNvGrpSpPr/>
          <p:nvPr/>
        </p:nvGrpSpPr>
        <p:grpSpPr>
          <a:xfrm>
            <a:off x="5242534" y="3404669"/>
            <a:ext cx="2075599" cy="2157457"/>
            <a:chOff x="3302" y="2145"/>
            <a:chExt cx="1307" cy="1359"/>
          </a:xfrm>
        </p:grpSpPr>
        <p:sp>
          <p:nvSpPr>
            <p:cNvPr id="892" name="Google Shape;892;p58"/>
            <p:cNvSpPr/>
            <p:nvPr/>
          </p:nvSpPr>
          <p:spPr>
            <a:xfrm>
              <a:off x="3710" y="2579"/>
              <a:ext cx="480" cy="48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8"/>
            <p:cNvSpPr/>
            <p:nvPr/>
          </p:nvSpPr>
          <p:spPr>
            <a:xfrm>
              <a:off x="3326" y="2195"/>
              <a:ext cx="1248" cy="1248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8"/>
            <p:cNvSpPr/>
            <p:nvPr/>
          </p:nvSpPr>
          <p:spPr>
            <a:xfrm>
              <a:off x="3518" y="2387"/>
              <a:ext cx="864" cy="864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5" name="Google Shape;895;p58"/>
            <p:cNvCxnSpPr/>
            <p:nvPr/>
          </p:nvCxnSpPr>
          <p:spPr>
            <a:xfrm>
              <a:off x="3326" y="2819"/>
              <a:ext cx="124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6" name="Google Shape;896;p58"/>
            <p:cNvCxnSpPr/>
            <p:nvPr/>
          </p:nvCxnSpPr>
          <p:spPr>
            <a:xfrm>
              <a:off x="3950" y="2195"/>
              <a:ext cx="0" cy="124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7" name="Google Shape;897;p58"/>
            <p:cNvCxnSpPr/>
            <p:nvPr/>
          </p:nvCxnSpPr>
          <p:spPr>
            <a:xfrm>
              <a:off x="3518" y="2387"/>
              <a:ext cx="864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8" name="Google Shape;898;p58"/>
            <p:cNvCxnSpPr/>
            <p:nvPr/>
          </p:nvCxnSpPr>
          <p:spPr>
            <a:xfrm flipH="1">
              <a:off x="3518" y="2387"/>
              <a:ext cx="864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9" name="Google Shape;899;p58"/>
            <p:cNvSpPr txBox="1"/>
            <p:nvPr/>
          </p:nvSpPr>
          <p:spPr>
            <a:xfrm rot="-3582510">
              <a:off x="3841" y="2373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1    0    1</a:t>
              </a:r>
              <a:endParaRPr/>
            </a:p>
          </p:txBody>
        </p:sp>
        <p:sp>
          <p:nvSpPr>
            <p:cNvPr id="900" name="Google Shape;900;p58"/>
            <p:cNvSpPr txBox="1"/>
            <p:nvPr/>
          </p:nvSpPr>
          <p:spPr>
            <a:xfrm rot="-1890974">
              <a:off x="3993" y="2540"/>
              <a:ext cx="5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1    1    1</a:t>
              </a:r>
              <a:endParaRPr/>
            </a:p>
          </p:txBody>
        </p:sp>
        <p:sp>
          <p:nvSpPr>
            <p:cNvPr id="901" name="Google Shape;901;p58"/>
            <p:cNvSpPr txBox="1"/>
            <p:nvPr/>
          </p:nvSpPr>
          <p:spPr>
            <a:xfrm rot="-9078987">
              <a:off x="3326" y="2544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0    0    0</a:t>
              </a:r>
              <a:endParaRPr/>
            </a:p>
          </p:txBody>
        </p:sp>
        <p:sp>
          <p:nvSpPr>
            <p:cNvPr id="902" name="Google Shape;902;p58"/>
            <p:cNvSpPr txBox="1"/>
            <p:nvPr/>
          </p:nvSpPr>
          <p:spPr>
            <a:xfrm rot="-6646146">
              <a:off x="3518" y="2352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1    0    0</a:t>
              </a:r>
              <a:endParaRPr/>
            </a:p>
          </p:txBody>
        </p:sp>
        <p:sp>
          <p:nvSpPr>
            <p:cNvPr id="903" name="Google Shape;903;p58"/>
            <p:cNvSpPr txBox="1"/>
            <p:nvPr/>
          </p:nvSpPr>
          <p:spPr>
            <a:xfrm rot="4273632">
              <a:off x="3825" y="3092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0    1    0</a:t>
              </a:r>
              <a:endParaRPr/>
            </a:p>
          </p:txBody>
        </p:sp>
        <p:sp>
          <p:nvSpPr>
            <p:cNvPr id="904" name="Google Shape;904;p58"/>
            <p:cNvSpPr txBox="1"/>
            <p:nvPr/>
          </p:nvSpPr>
          <p:spPr>
            <a:xfrm rot="9011456">
              <a:off x="3312" y="2895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0    0    1</a:t>
              </a:r>
              <a:endParaRPr/>
            </a:p>
          </p:txBody>
        </p:sp>
        <p:sp>
          <p:nvSpPr>
            <p:cNvPr id="905" name="Google Shape;905;p58"/>
            <p:cNvSpPr txBox="1"/>
            <p:nvPr/>
          </p:nvSpPr>
          <p:spPr>
            <a:xfrm rot="6979834">
              <a:off x="3518" y="3107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0    1    1</a:t>
              </a:r>
              <a:endParaRPr/>
            </a:p>
          </p:txBody>
        </p:sp>
        <p:sp>
          <p:nvSpPr>
            <p:cNvPr id="906" name="Google Shape;906;p58"/>
            <p:cNvSpPr txBox="1"/>
            <p:nvPr/>
          </p:nvSpPr>
          <p:spPr>
            <a:xfrm rot="1344761">
              <a:off x="4019" y="2867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1    1    0</a:t>
              </a:r>
              <a:endParaRPr/>
            </a:p>
          </p:txBody>
        </p:sp>
      </p:grpSp>
      <p:sp>
        <p:nvSpPr>
          <p:cNvPr id="907" name="Google Shape;907;p58"/>
          <p:cNvSpPr txBox="1"/>
          <p:nvPr/>
        </p:nvSpPr>
        <p:spPr>
          <a:xfrm>
            <a:off x="7543800" y="3505200"/>
            <a:ext cx="12192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mis-aligned sensors</a:t>
            </a:r>
            <a:endParaRPr/>
          </a:p>
        </p:txBody>
      </p:sp>
      <p:sp>
        <p:nvSpPr>
          <p:cNvPr id="908" name="Google Shape;908;p58"/>
          <p:cNvSpPr txBox="1"/>
          <p:nvPr/>
        </p:nvSpPr>
        <p:spPr>
          <a:xfrm>
            <a:off x="5257800" y="5638800"/>
            <a:ext cx="2667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Gray coded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111 → 101</a:t>
            </a:r>
            <a:endParaRPr/>
          </a:p>
        </p:txBody>
      </p:sp>
      <p:sp>
        <p:nvSpPr>
          <p:cNvPr id="909" name="Google Shape;909;p58"/>
          <p:cNvSpPr/>
          <p:nvPr/>
        </p:nvSpPr>
        <p:spPr>
          <a:xfrm rot="5400000">
            <a:off x="7124700" y="4762500"/>
            <a:ext cx="685800" cy="457200"/>
          </a:xfrm>
          <a:custGeom>
            <a:rect b="b" l="l" r="r" t="t"/>
            <a:pathLst>
              <a:path extrusionOk="0" h="21600" w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99C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0" name="Google Shape;910;p58"/>
          <p:cNvGrpSpPr/>
          <p:nvPr/>
        </p:nvGrpSpPr>
        <p:grpSpPr>
          <a:xfrm rot="1714720">
            <a:off x="975825" y="3406909"/>
            <a:ext cx="2075599" cy="2157457"/>
            <a:chOff x="806" y="2097"/>
            <a:chExt cx="1307" cy="1359"/>
          </a:xfrm>
        </p:grpSpPr>
        <p:sp>
          <p:nvSpPr>
            <p:cNvPr id="911" name="Google Shape;911;p58"/>
            <p:cNvSpPr/>
            <p:nvPr/>
          </p:nvSpPr>
          <p:spPr>
            <a:xfrm>
              <a:off x="1214" y="2531"/>
              <a:ext cx="480" cy="48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8"/>
            <p:cNvSpPr/>
            <p:nvPr/>
          </p:nvSpPr>
          <p:spPr>
            <a:xfrm>
              <a:off x="830" y="2147"/>
              <a:ext cx="1248" cy="1248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8"/>
            <p:cNvSpPr/>
            <p:nvPr/>
          </p:nvSpPr>
          <p:spPr>
            <a:xfrm>
              <a:off x="1022" y="2339"/>
              <a:ext cx="864" cy="864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4" name="Google Shape;914;p58"/>
            <p:cNvCxnSpPr/>
            <p:nvPr/>
          </p:nvCxnSpPr>
          <p:spPr>
            <a:xfrm>
              <a:off x="830" y="2771"/>
              <a:ext cx="1248" cy="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5" name="Google Shape;915;p58"/>
            <p:cNvCxnSpPr/>
            <p:nvPr/>
          </p:nvCxnSpPr>
          <p:spPr>
            <a:xfrm>
              <a:off x="1454" y="2147"/>
              <a:ext cx="1" cy="124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6" name="Google Shape;916;p58"/>
            <p:cNvCxnSpPr/>
            <p:nvPr/>
          </p:nvCxnSpPr>
          <p:spPr>
            <a:xfrm>
              <a:off x="1022" y="2339"/>
              <a:ext cx="864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7" name="Google Shape;917;p58"/>
            <p:cNvCxnSpPr/>
            <p:nvPr/>
          </p:nvCxnSpPr>
          <p:spPr>
            <a:xfrm flipH="1">
              <a:off x="1022" y="2339"/>
              <a:ext cx="864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8" name="Google Shape;918;p58"/>
            <p:cNvSpPr txBox="1"/>
            <p:nvPr/>
          </p:nvSpPr>
          <p:spPr>
            <a:xfrm rot="-3582510">
              <a:off x="1345" y="2325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0    0    0</a:t>
              </a:r>
              <a:endParaRPr/>
            </a:p>
          </p:txBody>
        </p:sp>
        <p:sp>
          <p:nvSpPr>
            <p:cNvPr id="919" name="Google Shape;919;p58"/>
            <p:cNvSpPr txBox="1"/>
            <p:nvPr/>
          </p:nvSpPr>
          <p:spPr>
            <a:xfrm rot="-1890974">
              <a:off x="1497" y="2492"/>
              <a:ext cx="5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1    1    1</a:t>
              </a:r>
              <a:endParaRPr/>
            </a:p>
          </p:txBody>
        </p:sp>
        <p:sp>
          <p:nvSpPr>
            <p:cNvPr id="920" name="Google Shape;920;p58"/>
            <p:cNvSpPr txBox="1"/>
            <p:nvPr/>
          </p:nvSpPr>
          <p:spPr>
            <a:xfrm rot="-9078987">
              <a:off x="830" y="2496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0    1    0</a:t>
              </a:r>
              <a:endParaRPr/>
            </a:p>
          </p:txBody>
        </p:sp>
        <p:sp>
          <p:nvSpPr>
            <p:cNvPr id="921" name="Google Shape;921;p58"/>
            <p:cNvSpPr txBox="1"/>
            <p:nvPr/>
          </p:nvSpPr>
          <p:spPr>
            <a:xfrm rot="-6646146">
              <a:off x="1022" y="2304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0    0    1</a:t>
              </a:r>
              <a:endParaRPr/>
            </a:p>
          </p:txBody>
        </p:sp>
        <p:sp>
          <p:nvSpPr>
            <p:cNvPr id="922" name="Google Shape;922;p58"/>
            <p:cNvSpPr txBox="1"/>
            <p:nvPr/>
          </p:nvSpPr>
          <p:spPr>
            <a:xfrm rot="4273632">
              <a:off x="1329" y="3044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1    0    1</a:t>
              </a:r>
              <a:endParaRPr/>
            </a:p>
          </p:txBody>
        </p:sp>
        <p:sp>
          <p:nvSpPr>
            <p:cNvPr id="923" name="Google Shape;923;p58"/>
            <p:cNvSpPr txBox="1"/>
            <p:nvPr/>
          </p:nvSpPr>
          <p:spPr>
            <a:xfrm rot="9011456">
              <a:off x="816" y="2847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0    1    1</a:t>
              </a:r>
              <a:endParaRPr/>
            </a:p>
          </p:txBody>
        </p:sp>
        <p:sp>
          <p:nvSpPr>
            <p:cNvPr id="924" name="Google Shape;924;p58"/>
            <p:cNvSpPr txBox="1"/>
            <p:nvPr/>
          </p:nvSpPr>
          <p:spPr>
            <a:xfrm rot="6979834">
              <a:off x="1022" y="3059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1    0    0</a:t>
              </a:r>
              <a:endParaRPr/>
            </a:p>
          </p:txBody>
        </p:sp>
        <p:sp>
          <p:nvSpPr>
            <p:cNvPr id="925" name="Google Shape;925;p58"/>
            <p:cNvSpPr txBox="1"/>
            <p:nvPr/>
          </p:nvSpPr>
          <p:spPr>
            <a:xfrm rot="1344761">
              <a:off x="1523" y="2819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1    1    0</a:t>
              </a:r>
              <a:endParaRPr/>
            </a:p>
          </p:txBody>
        </p:sp>
      </p:grpSp>
      <p:grpSp>
        <p:nvGrpSpPr>
          <p:cNvPr id="926" name="Google Shape;926;p58"/>
          <p:cNvGrpSpPr/>
          <p:nvPr/>
        </p:nvGrpSpPr>
        <p:grpSpPr>
          <a:xfrm rot="2260834">
            <a:off x="975742" y="3407642"/>
            <a:ext cx="2075599" cy="2157457"/>
            <a:chOff x="806" y="2097"/>
            <a:chExt cx="1307" cy="1359"/>
          </a:xfrm>
        </p:grpSpPr>
        <p:sp>
          <p:nvSpPr>
            <p:cNvPr id="927" name="Google Shape;927;p58"/>
            <p:cNvSpPr/>
            <p:nvPr/>
          </p:nvSpPr>
          <p:spPr>
            <a:xfrm>
              <a:off x="1214" y="2531"/>
              <a:ext cx="480" cy="48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8"/>
            <p:cNvSpPr/>
            <p:nvPr/>
          </p:nvSpPr>
          <p:spPr>
            <a:xfrm>
              <a:off x="830" y="2147"/>
              <a:ext cx="1248" cy="1248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8"/>
            <p:cNvSpPr/>
            <p:nvPr/>
          </p:nvSpPr>
          <p:spPr>
            <a:xfrm>
              <a:off x="1022" y="2339"/>
              <a:ext cx="864" cy="864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0" name="Google Shape;930;p58"/>
            <p:cNvCxnSpPr/>
            <p:nvPr/>
          </p:nvCxnSpPr>
          <p:spPr>
            <a:xfrm>
              <a:off x="830" y="2771"/>
              <a:ext cx="1248" cy="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1" name="Google Shape;931;p58"/>
            <p:cNvCxnSpPr/>
            <p:nvPr/>
          </p:nvCxnSpPr>
          <p:spPr>
            <a:xfrm>
              <a:off x="1454" y="2147"/>
              <a:ext cx="1" cy="124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2" name="Google Shape;932;p58"/>
            <p:cNvCxnSpPr/>
            <p:nvPr/>
          </p:nvCxnSpPr>
          <p:spPr>
            <a:xfrm>
              <a:off x="1022" y="2339"/>
              <a:ext cx="864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3" name="Google Shape;933;p58"/>
            <p:cNvCxnSpPr/>
            <p:nvPr/>
          </p:nvCxnSpPr>
          <p:spPr>
            <a:xfrm flipH="1">
              <a:off x="1022" y="2339"/>
              <a:ext cx="864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4" name="Google Shape;934;p58"/>
            <p:cNvSpPr txBox="1"/>
            <p:nvPr/>
          </p:nvSpPr>
          <p:spPr>
            <a:xfrm rot="-3582510">
              <a:off x="1345" y="2325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0    0    0</a:t>
              </a:r>
              <a:endParaRPr/>
            </a:p>
          </p:txBody>
        </p:sp>
        <p:sp>
          <p:nvSpPr>
            <p:cNvPr id="935" name="Google Shape;935;p58"/>
            <p:cNvSpPr txBox="1"/>
            <p:nvPr/>
          </p:nvSpPr>
          <p:spPr>
            <a:xfrm rot="-1890974">
              <a:off x="1497" y="2492"/>
              <a:ext cx="5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1    1    1</a:t>
              </a:r>
              <a:endParaRPr/>
            </a:p>
          </p:txBody>
        </p:sp>
        <p:sp>
          <p:nvSpPr>
            <p:cNvPr id="936" name="Google Shape;936;p58"/>
            <p:cNvSpPr txBox="1"/>
            <p:nvPr/>
          </p:nvSpPr>
          <p:spPr>
            <a:xfrm rot="-9078987">
              <a:off x="830" y="2496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0    1    0</a:t>
              </a:r>
              <a:endParaRPr/>
            </a:p>
          </p:txBody>
        </p:sp>
        <p:sp>
          <p:nvSpPr>
            <p:cNvPr id="937" name="Google Shape;937;p58"/>
            <p:cNvSpPr txBox="1"/>
            <p:nvPr/>
          </p:nvSpPr>
          <p:spPr>
            <a:xfrm rot="-6646146">
              <a:off x="1022" y="2304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0    0    1</a:t>
              </a:r>
              <a:endParaRPr/>
            </a:p>
          </p:txBody>
        </p:sp>
        <p:sp>
          <p:nvSpPr>
            <p:cNvPr id="938" name="Google Shape;938;p58"/>
            <p:cNvSpPr txBox="1"/>
            <p:nvPr/>
          </p:nvSpPr>
          <p:spPr>
            <a:xfrm rot="4273632">
              <a:off x="1329" y="3044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1    0    1</a:t>
              </a:r>
              <a:endParaRPr/>
            </a:p>
          </p:txBody>
        </p:sp>
        <p:sp>
          <p:nvSpPr>
            <p:cNvPr id="939" name="Google Shape;939;p58"/>
            <p:cNvSpPr txBox="1"/>
            <p:nvPr/>
          </p:nvSpPr>
          <p:spPr>
            <a:xfrm rot="9011456">
              <a:off x="816" y="2847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0    1    1</a:t>
              </a:r>
              <a:endParaRPr/>
            </a:p>
          </p:txBody>
        </p:sp>
        <p:sp>
          <p:nvSpPr>
            <p:cNvPr id="940" name="Google Shape;940;p58"/>
            <p:cNvSpPr txBox="1"/>
            <p:nvPr/>
          </p:nvSpPr>
          <p:spPr>
            <a:xfrm rot="6979834">
              <a:off x="1022" y="3059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1    0    0</a:t>
              </a:r>
              <a:endParaRPr/>
            </a:p>
          </p:txBody>
        </p:sp>
        <p:sp>
          <p:nvSpPr>
            <p:cNvPr id="941" name="Google Shape;941;p58"/>
            <p:cNvSpPr txBox="1"/>
            <p:nvPr/>
          </p:nvSpPr>
          <p:spPr>
            <a:xfrm rot="1344761">
              <a:off x="1523" y="2819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1    1    0</a:t>
              </a:r>
              <a:endParaRPr/>
            </a:p>
          </p:txBody>
        </p:sp>
      </p:grpSp>
      <p:grpSp>
        <p:nvGrpSpPr>
          <p:cNvPr id="942" name="Google Shape;942;p58"/>
          <p:cNvGrpSpPr/>
          <p:nvPr/>
        </p:nvGrpSpPr>
        <p:grpSpPr>
          <a:xfrm>
            <a:off x="6400800" y="4114800"/>
            <a:ext cx="1362075" cy="358775"/>
            <a:chOff x="1556" y="2531"/>
            <a:chExt cx="858" cy="226"/>
          </a:xfrm>
        </p:grpSpPr>
        <p:cxnSp>
          <p:nvCxnSpPr>
            <p:cNvPr id="943" name="Google Shape;943;p58"/>
            <p:cNvCxnSpPr/>
            <p:nvPr/>
          </p:nvCxnSpPr>
          <p:spPr>
            <a:xfrm flipH="1" rot="10800000">
              <a:off x="1585" y="2531"/>
              <a:ext cx="829" cy="192"/>
            </a:xfrm>
            <a:prstGeom prst="straightConnector1">
              <a:avLst/>
            </a:prstGeom>
            <a:noFill/>
            <a:ln cap="flat" cmpd="sng" w="19050">
              <a:solidFill>
                <a:srgbClr val="0000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4" name="Google Shape;944;p58"/>
            <p:cNvSpPr/>
            <p:nvPr/>
          </p:nvSpPr>
          <p:spPr>
            <a:xfrm>
              <a:off x="1742" y="2654"/>
              <a:ext cx="48" cy="48"/>
            </a:xfrm>
            <a:prstGeom prst="ellipse">
              <a:avLst/>
            </a:prstGeom>
            <a:solidFill>
              <a:srgbClr val="CC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8"/>
            <p:cNvSpPr/>
            <p:nvPr/>
          </p:nvSpPr>
          <p:spPr>
            <a:xfrm>
              <a:off x="1933" y="2557"/>
              <a:ext cx="48" cy="48"/>
            </a:xfrm>
            <a:prstGeom prst="ellipse">
              <a:avLst/>
            </a:prstGeom>
            <a:solidFill>
              <a:srgbClr val="CC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8"/>
            <p:cNvSpPr/>
            <p:nvPr/>
          </p:nvSpPr>
          <p:spPr>
            <a:xfrm>
              <a:off x="1556" y="2709"/>
              <a:ext cx="48" cy="48"/>
            </a:xfrm>
            <a:prstGeom prst="ellipse">
              <a:avLst/>
            </a:prstGeom>
            <a:solidFill>
              <a:srgbClr val="CC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7" name="Google Shape;947;p58"/>
          <p:cNvGrpSpPr/>
          <p:nvPr/>
        </p:nvGrpSpPr>
        <p:grpSpPr>
          <a:xfrm rot="1707144">
            <a:off x="5243026" y="3406899"/>
            <a:ext cx="2075599" cy="2157457"/>
            <a:chOff x="3302" y="2145"/>
            <a:chExt cx="1307" cy="1359"/>
          </a:xfrm>
        </p:grpSpPr>
        <p:sp>
          <p:nvSpPr>
            <p:cNvPr id="948" name="Google Shape;948;p58"/>
            <p:cNvSpPr/>
            <p:nvPr/>
          </p:nvSpPr>
          <p:spPr>
            <a:xfrm>
              <a:off x="3710" y="2579"/>
              <a:ext cx="480" cy="48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8"/>
            <p:cNvSpPr/>
            <p:nvPr/>
          </p:nvSpPr>
          <p:spPr>
            <a:xfrm>
              <a:off x="3326" y="2195"/>
              <a:ext cx="1248" cy="1248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8"/>
            <p:cNvSpPr/>
            <p:nvPr/>
          </p:nvSpPr>
          <p:spPr>
            <a:xfrm>
              <a:off x="3518" y="2387"/>
              <a:ext cx="864" cy="864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1" name="Google Shape;951;p58"/>
            <p:cNvCxnSpPr/>
            <p:nvPr/>
          </p:nvCxnSpPr>
          <p:spPr>
            <a:xfrm>
              <a:off x="3326" y="2819"/>
              <a:ext cx="124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2" name="Google Shape;952;p58"/>
            <p:cNvCxnSpPr/>
            <p:nvPr/>
          </p:nvCxnSpPr>
          <p:spPr>
            <a:xfrm>
              <a:off x="3950" y="2195"/>
              <a:ext cx="0" cy="124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3" name="Google Shape;953;p58"/>
            <p:cNvCxnSpPr/>
            <p:nvPr/>
          </p:nvCxnSpPr>
          <p:spPr>
            <a:xfrm>
              <a:off x="3518" y="2387"/>
              <a:ext cx="864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4" name="Google Shape;954;p58"/>
            <p:cNvCxnSpPr/>
            <p:nvPr/>
          </p:nvCxnSpPr>
          <p:spPr>
            <a:xfrm flipH="1">
              <a:off x="3518" y="2387"/>
              <a:ext cx="864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5" name="Google Shape;955;p58"/>
            <p:cNvSpPr txBox="1"/>
            <p:nvPr/>
          </p:nvSpPr>
          <p:spPr>
            <a:xfrm rot="-3582510">
              <a:off x="3841" y="2373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1    0    1</a:t>
              </a:r>
              <a:endParaRPr/>
            </a:p>
          </p:txBody>
        </p:sp>
        <p:sp>
          <p:nvSpPr>
            <p:cNvPr id="956" name="Google Shape;956;p58"/>
            <p:cNvSpPr txBox="1"/>
            <p:nvPr/>
          </p:nvSpPr>
          <p:spPr>
            <a:xfrm rot="-1890974">
              <a:off x="3993" y="2540"/>
              <a:ext cx="5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1    1    1</a:t>
              </a:r>
              <a:endParaRPr/>
            </a:p>
          </p:txBody>
        </p:sp>
        <p:sp>
          <p:nvSpPr>
            <p:cNvPr id="957" name="Google Shape;957;p58"/>
            <p:cNvSpPr txBox="1"/>
            <p:nvPr/>
          </p:nvSpPr>
          <p:spPr>
            <a:xfrm rot="-9078987">
              <a:off x="3326" y="2544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0    0    0</a:t>
              </a:r>
              <a:endParaRPr/>
            </a:p>
          </p:txBody>
        </p:sp>
        <p:sp>
          <p:nvSpPr>
            <p:cNvPr id="958" name="Google Shape;958;p58"/>
            <p:cNvSpPr txBox="1"/>
            <p:nvPr/>
          </p:nvSpPr>
          <p:spPr>
            <a:xfrm rot="-6646146">
              <a:off x="3518" y="2352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1    0    0</a:t>
              </a:r>
              <a:endParaRPr/>
            </a:p>
          </p:txBody>
        </p:sp>
        <p:sp>
          <p:nvSpPr>
            <p:cNvPr id="959" name="Google Shape;959;p58"/>
            <p:cNvSpPr txBox="1"/>
            <p:nvPr/>
          </p:nvSpPr>
          <p:spPr>
            <a:xfrm rot="4273632">
              <a:off x="3825" y="3092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0    1    0</a:t>
              </a:r>
              <a:endParaRPr/>
            </a:p>
          </p:txBody>
        </p:sp>
        <p:sp>
          <p:nvSpPr>
            <p:cNvPr id="960" name="Google Shape;960;p58"/>
            <p:cNvSpPr txBox="1"/>
            <p:nvPr/>
          </p:nvSpPr>
          <p:spPr>
            <a:xfrm rot="9011456">
              <a:off x="3312" y="2895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0    0    1</a:t>
              </a:r>
              <a:endParaRPr/>
            </a:p>
          </p:txBody>
        </p:sp>
        <p:sp>
          <p:nvSpPr>
            <p:cNvPr id="961" name="Google Shape;961;p58"/>
            <p:cNvSpPr txBox="1"/>
            <p:nvPr/>
          </p:nvSpPr>
          <p:spPr>
            <a:xfrm rot="6979834">
              <a:off x="3518" y="3107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0    1    1</a:t>
              </a:r>
              <a:endParaRPr/>
            </a:p>
          </p:txBody>
        </p:sp>
        <p:sp>
          <p:nvSpPr>
            <p:cNvPr id="962" name="Google Shape;962;p58"/>
            <p:cNvSpPr txBox="1"/>
            <p:nvPr/>
          </p:nvSpPr>
          <p:spPr>
            <a:xfrm rot="1344761">
              <a:off x="4019" y="2867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1    1    0</a:t>
              </a:r>
              <a:endParaRPr/>
            </a:p>
          </p:txBody>
        </p:sp>
      </p:grpSp>
      <p:grpSp>
        <p:nvGrpSpPr>
          <p:cNvPr id="963" name="Google Shape;963;p58"/>
          <p:cNvGrpSpPr/>
          <p:nvPr/>
        </p:nvGrpSpPr>
        <p:grpSpPr>
          <a:xfrm rot="2231747">
            <a:off x="5242949" y="3407603"/>
            <a:ext cx="2075599" cy="2157457"/>
            <a:chOff x="3302" y="2145"/>
            <a:chExt cx="1307" cy="1359"/>
          </a:xfrm>
        </p:grpSpPr>
        <p:sp>
          <p:nvSpPr>
            <p:cNvPr id="964" name="Google Shape;964;p58"/>
            <p:cNvSpPr/>
            <p:nvPr/>
          </p:nvSpPr>
          <p:spPr>
            <a:xfrm>
              <a:off x="3710" y="2579"/>
              <a:ext cx="480" cy="480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8"/>
            <p:cNvSpPr/>
            <p:nvPr/>
          </p:nvSpPr>
          <p:spPr>
            <a:xfrm>
              <a:off x="3326" y="2195"/>
              <a:ext cx="1248" cy="1248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8"/>
            <p:cNvSpPr/>
            <p:nvPr/>
          </p:nvSpPr>
          <p:spPr>
            <a:xfrm>
              <a:off x="3518" y="2387"/>
              <a:ext cx="864" cy="864"/>
            </a:xfrm>
            <a:prstGeom prst="ellips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7" name="Google Shape;967;p58"/>
            <p:cNvCxnSpPr/>
            <p:nvPr/>
          </p:nvCxnSpPr>
          <p:spPr>
            <a:xfrm>
              <a:off x="3326" y="2819"/>
              <a:ext cx="124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8" name="Google Shape;968;p58"/>
            <p:cNvCxnSpPr/>
            <p:nvPr/>
          </p:nvCxnSpPr>
          <p:spPr>
            <a:xfrm>
              <a:off x="3950" y="2195"/>
              <a:ext cx="0" cy="124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9" name="Google Shape;969;p58"/>
            <p:cNvCxnSpPr/>
            <p:nvPr/>
          </p:nvCxnSpPr>
          <p:spPr>
            <a:xfrm>
              <a:off x="3518" y="2387"/>
              <a:ext cx="864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0" name="Google Shape;970;p58"/>
            <p:cNvCxnSpPr/>
            <p:nvPr/>
          </p:nvCxnSpPr>
          <p:spPr>
            <a:xfrm flipH="1">
              <a:off x="3518" y="2387"/>
              <a:ext cx="864" cy="8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1" name="Google Shape;971;p58"/>
            <p:cNvSpPr txBox="1"/>
            <p:nvPr/>
          </p:nvSpPr>
          <p:spPr>
            <a:xfrm rot="-3582510">
              <a:off x="3841" y="2373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1    0    1</a:t>
              </a:r>
              <a:endParaRPr/>
            </a:p>
          </p:txBody>
        </p:sp>
        <p:sp>
          <p:nvSpPr>
            <p:cNvPr id="972" name="Google Shape;972;p58"/>
            <p:cNvSpPr txBox="1"/>
            <p:nvPr/>
          </p:nvSpPr>
          <p:spPr>
            <a:xfrm rot="-1890974">
              <a:off x="3993" y="2540"/>
              <a:ext cx="5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1    1    1</a:t>
              </a:r>
              <a:endParaRPr/>
            </a:p>
          </p:txBody>
        </p:sp>
        <p:sp>
          <p:nvSpPr>
            <p:cNvPr id="973" name="Google Shape;973;p58"/>
            <p:cNvSpPr txBox="1"/>
            <p:nvPr/>
          </p:nvSpPr>
          <p:spPr>
            <a:xfrm rot="-9078987">
              <a:off x="3326" y="2544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0    0    0</a:t>
              </a:r>
              <a:endParaRPr/>
            </a:p>
          </p:txBody>
        </p:sp>
        <p:sp>
          <p:nvSpPr>
            <p:cNvPr id="974" name="Google Shape;974;p58"/>
            <p:cNvSpPr txBox="1"/>
            <p:nvPr/>
          </p:nvSpPr>
          <p:spPr>
            <a:xfrm rot="-6646146">
              <a:off x="3518" y="2352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1    0    0</a:t>
              </a:r>
              <a:endParaRPr/>
            </a:p>
          </p:txBody>
        </p:sp>
        <p:sp>
          <p:nvSpPr>
            <p:cNvPr id="975" name="Google Shape;975;p58"/>
            <p:cNvSpPr txBox="1"/>
            <p:nvPr/>
          </p:nvSpPr>
          <p:spPr>
            <a:xfrm rot="4273632">
              <a:off x="3825" y="3092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0    1    0</a:t>
              </a:r>
              <a:endParaRPr/>
            </a:p>
          </p:txBody>
        </p:sp>
        <p:sp>
          <p:nvSpPr>
            <p:cNvPr id="976" name="Google Shape;976;p58"/>
            <p:cNvSpPr txBox="1"/>
            <p:nvPr/>
          </p:nvSpPr>
          <p:spPr>
            <a:xfrm rot="9011456">
              <a:off x="3312" y="2895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0    0    1</a:t>
              </a:r>
              <a:endParaRPr/>
            </a:p>
          </p:txBody>
        </p:sp>
        <p:sp>
          <p:nvSpPr>
            <p:cNvPr id="977" name="Google Shape;977;p58"/>
            <p:cNvSpPr txBox="1"/>
            <p:nvPr/>
          </p:nvSpPr>
          <p:spPr>
            <a:xfrm rot="6979834">
              <a:off x="3518" y="3107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0    1    1</a:t>
              </a:r>
              <a:endParaRPr/>
            </a:p>
          </p:txBody>
        </p:sp>
        <p:sp>
          <p:nvSpPr>
            <p:cNvPr id="978" name="Google Shape;978;p58"/>
            <p:cNvSpPr txBox="1"/>
            <p:nvPr/>
          </p:nvSpPr>
          <p:spPr>
            <a:xfrm rot="1344761">
              <a:off x="4019" y="2867"/>
              <a:ext cx="57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1    1    0</a:t>
              </a: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985" name="Google Shape;985;p5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986" name="Google Shape;986;p5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7" name="Google Shape;987;p5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ALPHANUMERIC CODES (1/3)</a:t>
            </a:r>
            <a:endParaRPr/>
          </a:p>
        </p:txBody>
      </p:sp>
      <p:sp>
        <p:nvSpPr>
          <p:cNvPr id="988" name="Google Shape;988;p59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Computers also handle textual data.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Character set frequently used: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>
                <a:solidFill>
                  <a:srgbClr val="800000"/>
                </a:solidFill>
              </a:rPr>
              <a:t>	</a:t>
            </a:r>
            <a:r>
              <a:rPr lang="en-US" sz="2400"/>
              <a:t>alphabets: 	‘A’ … ‘Z’, ‘a’ … ‘z’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	digits:		‘0’ … ‘9’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	special symbols: ‘$’, ‘.’, ‘@’, ‘*’, etc.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	non-printable:	NULL, BELL, CR, etc.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Examples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ASCII (8 bits), Unicode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59" name="Google Shape;159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60" name="Google Shape;160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/>
              <a:t>INFORMATION REPRESENTATION (1/3)</a:t>
            </a:r>
            <a:endParaRPr/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457200" y="1260475"/>
            <a:ext cx="82296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Numbers are important to computers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Represent information precisely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Can be processed</a:t>
            </a:r>
            <a:endParaRPr/>
          </a:p>
          <a:p>
            <a:pPr indent="-182880" lvl="0" marL="182880" rtl="0" algn="l">
              <a:spcBef>
                <a:spcPts val="140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Examples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Represent </a:t>
            </a:r>
            <a:r>
              <a:rPr i="1" lang="en-US" sz="2400"/>
              <a:t>yes</a:t>
            </a:r>
            <a:r>
              <a:rPr lang="en-US" sz="2400"/>
              <a:t> or </a:t>
            </a:r>
            <a:r>
              <a:rPr i="1" lang="en-US" sz="2400"/>
              <a:t>no</a:t>
            </a:r>
            <a:r>
              <a:rPr lang="en-US" sz="2400"/>
              <a:t>: use 0 and 1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Represent the 4 seasons: 0, 1, 2 and 3</a:t>
            </a:r>
            <a:endParaRPr/>
          </a:p>
          <a:p>
            <a:pPr indent="-182880" lvl="0" marL="182880" rtl="0" algn="l">
              <a:spcBef>
                <a:spcPts val="140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Sometimes, other characters are used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Matriculation number: 8 alphanumeric characters (eg: U071234X)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995" name="Google Shape;995;p6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996" name="Google Shape;996;p6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7" name="Google Shape;997;p6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ALPHANUMERIC CODES (2/3)</a:t>
            </a:r>
            <a:endParaRPr/>
          </a:p>
        </p:txBody>
      </p:sp>
      <p:sp>
        <p:nvSpPr>
          <p:cNvPr id="998" name="Google Shape;998;p60"/>
          <p:cNvSpPr txBox="1"/>
          <p:nvPr>
            <p:ph idx="1" type="body"/>
          </p:nvPr>
        </p:nvSpPr>
        <p:spPr>
          <a:xfrm>
            <a:off x="457200" y="1295400"/>
            <a:ext cx="4038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ASCII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American Standard Code for Information Interchange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7 bits, plus a parity bit for error detection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Odd or even parity</a:t>
            </a:r>
            <a:endParaRPr/>
          </a:p>
        </p:txBody>
      </p:sp>
      <p:graphicFrame>
        <p:nvGraphicFramePr>
          <p:cNvPr id="999" name="Google Shape;999;p60"/>
          <p:cNvGraphicFramePr/>
          <p:nvPr/>
        </p:nvGraphicFramePr>
        <p:xfrm>
          <a:off x="5105400" y="1752600"/>
          <a:ext cx="2989263" cy="3306763"/>
        </p:xfrm>
        <a:graphic>
          <a:graphicData uri="http://schemas.openxmlformats.org/presentationml/2006/ole">
            <mc:AlternateContent>
              <mc:Choice Requires="v">
                <p:oleObj r:id="rId4" imgH="3306763" imgW="2989263" progId="Word.Document.8" spid="_x0000_s1">
                  <p:embed/>
                </p:oleObj>
              </mc:Choice>
              <mc:Fallback>
                <p:oleObj r:id="rId5" imgH="3306763" imgW="2989263" progId="Word.Document.8">
                  <p:embed/>
                  <p:pic>
                    <p:nvPicPr>
                      <p:cNvPr id="999" name="Google Shape;999;p6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105400" y="1752600"/>
                        <a:ext cx="2989263" cy="330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006" name="Google Shape;1006;p6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007" name="Google Shape;1007;p6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8" name="Google Shape;1008;p6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ALPHANUMERIC CODES (3/3)</a:t>
            </a:r>
            <a:endParaRPr/>
          </a:p>
        </p:txBody>
      </p:sp>
      <p:sp>
        <p:nvSpPr>
          <p:cNvPr id="1009" name="Google Shape;1009;p61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ASCII table</a:t>
            </a:r>
            <a:endParaRPr sz="2800"/>
          </a:p>
        </p:txBody>
      </p:sp>
      <p:grpSp>
        <p:nvGrpSpPr>
          <p:cNvPr id="1010" name="Google Shape;1010;p61"/>
          <p:cNvGrpSpPr/>
          <p:nvPr/>
        </p:nvGrpSpPr>
        <p:grpSpPr>
          <a:xfrm>
            <a:off x="2057400" y="1905000"/>
            <a:ext cx="5343525" cy="4457700"/>
            <a:chOff x="1634" y="1344"/>
            <a:chExt cx="3366" cy="2808"/>
          </a:xfrm>
        </p:grpSpPr>
        <p:graphicFrame>
          <p:nvGraphicFramePr>
            <p:cNvPr id="1011" name="Google Shape;1011;p61"/>
            <p:cNvGraphicFramePr/>
            <p:nvPr/>
          </p:nvGraphicFramePr>
          <p:xfrm>
            <a:off x="1634" y="1345"/>
            <a:ext cx="3366" cy="2807"/>
          </p:xfrm>
          <a:graphic>
            <a:graphicData uri="http://schemas.openxmlformats.org/presentationml/2006/ole">
              <mc:AlternateContent>
                <mc:Choice Requires="v">
                  <p:oleObj r:id="rId4" imgH="2807" imgW="3366" progId="Word.Document.8" spid="_x0000_s1">
                    <p:embed/>
                  </p:oleObj>
                </mc:Choice>
                <mc:Fallback>
                  <p:oleObj r:id="rId5" imgH="2807" imgW="3366" progId="Word.Document.8">
                    <p:embed/>
                    <p:pic>
                      <p:nvPicPr>
                        <p:cNvPr id="1011" name="Google Shape;1011;p61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634" y="1345"/>
                          <a:ext cx="3366" cy="28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12" name="Google Shape;1012;p61"/>
            <p:cNvCxnSpPr/>
            <p:nvPr/>
          </p:nvCxnSpPr>
          <p:spPr>
            <a:xfrm>
              <a:off x="2112" y="1344"/>
              <a:ext cx="0" cy="25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3" name="Google Shape;1013;p61"/>
            <p:cNvCxnSpPr/>
            <p:nvPr/>
          </p:nvCxnSpPr>
          <p:spPr>
            <a:xfrm>
              <a:off x="1680" y="1632"/>
              <a:ext cx="312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14" name="Google Shape;1014;p61"/>
          <p:cNvGrpSpPr/>
          <p:nvPr/>
        </p:nvGrpSpPr>
        <p:grpSpPr>
          <a:xfrm>
            <a:off x="5334000" y="1295400"/>
            <a:ext cx="1905000" cy="1371600"/>
            <a:chOff x="3360" y="816"/>
            <a:chExt cx="1200" cy="864"/>
          </a:xfrm>
        </p:grpSpPr>
        <p:cxnSp>
          <p:nvCxnSpPr>
            <p:cNvPr id="1015" name="Google Shape;1015;p61"/>
            <p:cNvCxnSpPr/>
            <p:nvPr/>
          </p:nvCxnSpPr>
          <p:spPr>
            <a:xfrm flipH="1">
              <a:off x="3360" y="1056"/>
              <a:ext cx="384" cy="624"/>
            </a:xfrm>
            <a:prstGeom prst="straightConnector1">
              <a:avLst/>
            </a:prstGeom>
            <a:noFill/>
            <a:ln cap="flat" cmpd="sng" w="15875">
              <a:solidFill>
                <a:srgbClr val="0000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6" name="Google Shape;1016;p61"/>
            <p:cNvSpPr txBox="1"/>
            <p:nvPr/>
          </p:nvSpPr>
          <p:spPr>
            <a:xfrm>
              <a:off x="3648" y="816"/>
              <a:ext cx="9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A: 1000001</a:t>
              </a: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6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023" name="Google Shape;1023;p6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024" name="Google Shape;1024;p6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5" name="Google Shape;1025;p6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ERROR DETECTION (1/4)</a:t>
            </a:r>
            <a:endParaRPr/>
          </a:p>
        </p:txBody>
      </p:sp>
      <p:sp>
        <p:nvSpPr>
          <p:cNvPr id="1026" name="Google Shape;1026;p62"/>
          <p:cNvSpPr txBox="1"/>
          <p:nvPr/>
        </p:nvSpPr>
        <p:spPr>
          <a:xfrm>
            <a:off x="457200" y="1066801"/>
            <a:ext cx="8229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Errors can occur during data transmission. They should be detected, so that re-transmission can be requested.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binary numbers, usually </a:t>
            </a:r>
            <a:r>
              <a:rPr b="0" i="0" lang="en-US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single-bit errors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occur.</a:t>
            </a:r>
            <a:endParaRPr/>
          </a:p>
          <a:p>
            <a:pPr indent="-325438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0010 erroneously transmitted as 001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00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or 0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or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010.</a:t>
            </a:r>
            <a:endParaRPr/>
          </a:p>
        </p:txBody>
      </p:sp>
      <p:sp>
        <p:nvSpPr>
          <p:cNvPr id="1027" name="Google Shape;1027;p62"/>
          <p:cNvSpPr txBox="1"/>
          <p:nvPr/>
        </p:nvSpPr>
        <p:spPr>
          <a:xfrm>
            <a:off x="457200" y="3352800"/>
            <a:ext cx="3429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Biquinary code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length 7; it uses 3 additional bits for error-detection.</a:t>
            </a:r>
            <a:endParaRPr/>
          </a:p>
        </p:txBody>
      </p:sp>
      <p:graphicFrame>
        <p:nvGraphicFramePr>
          <p:cNvPr id="1028" name="Google Shape;1028;p62"/>
          <p:cNvGraphicFramePr/>
          <p:nvPr/>
        </p:nvGraphicFramePr>
        <p:xfrm>
          <a:off x="4800600" y="2819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{D08E70DC-A1B2-44B0-9F55-1F2930BA2A65}</a:tableStyleId>
              </a:tblPr>
              <a:tblGrid>
                <a:gridCol w="1176350"/>
                <a:gridCol w="1795450"/>
              </a:tblGrid>
              <a:tr h="470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Decimal digit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EC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Biquinary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5043210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8ECEA"/>
                    </a:solidFill>
                  </a:tcPr>
                </a:tc>
              </a:tr>
              <a:tr h="27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0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0100001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27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0100010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7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0100100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0101000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7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0110000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27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1000001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7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6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1000010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7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1000100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7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1001000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1010000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6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035" name="Google Shape;1035;p6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036" name="Google Shape;1036;p6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7" name="Google Shape;1037;p6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ERROR DETECTION (2/4)</a:t>
            </a:r>
            <a:endParaRPr/>
          </a:p>
        </p:txBody>
      </p:sp>
      <p:sp>
        <p:nvSpPr>
          <p:cNvPr id="1038" name="Google Shape;1038;p63"/>
          <p:cNvSpPr txBox="1"/>
          <p:nvPr>
            <p:ph idx="1" type="body"/>
          </p:nvPr>
        </p:nvSpPr>
        <p:spPr>
          <a:xfrm>
            <a:off x="457200" y="1295400"/>
            <a:ext cx="42672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Parity bit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Even parity</a:t>
            </a:r>
            <a:r>
              <a:rPr lang="en-US" sz="2400"/>
              <a:t>: additional bit added to make total number of 1’s even.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Odd parity</a:t>
            </a:r>
            <a:r>
              <a:rPr lang="en-US" sz="2400"/>
              <a:t>: additional bit added to make total number of 1’s odd.</a:t>
            </a:r>
            <a:endParaRPr/>
          </a:p>
          <a:p>
            <a:pPr indent="-182880" lvl="0" marL="182880" rtl="0" algn="l">
              <a:spcBef>
                <a:spcPts val="140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Example of odd parity on ASCII values.</a:t>
            </a:r>
            <a:endParaRPr sz="2800"/>
          </a:p>
        </p:txBody>
      </p:sp>
      <p:grpSp>
        <p:nvGrpSpPr>
          <p:cNvPr id="1039" name="Google Shape;1039;p63"/>
          <p:cNvGrpSpPr/>
          <p:nvPr/>
        </p:nvGrpSpPr>
        <p:grpSpPr>
          <a:xfrm>
            <a:off x="4572000" y="2743200"/>
            <a:ext cx="4267200" cy="3306763"/>
            <a:chOff x="2928" y="1728"/>
            <a:chExt cx="2688" cy="2083"/>
          </a:xfrm>
        </p:grpSpPr>
        <p:graphicFrame>
          <p:nvGraphicFramePr>
            <p:cNvPr id="1040" name="Google Shape;1040;p63"/>
            <p:cNvGraphicFramePr/>
            <p:nvPr/>
          </p:nvGraphicFramePr>
          <p:xfrm>
            <a:off x="2928" y="1728"/>
            <a:ext cx="1876" cy="2083"/>
          </p:xfrm>
          <a:graphic>
            <a:graphicData uri="http://schemas.openxmlformats.org/presentationml/2006/ole">
              <mc:AlternateContent>
                <mc:Choice Requires="v">
                  <p:oleObj r:id="rId4" imgH="2083" imgW="1876" progId="Word.Document.8" spid="_x0000_s1">
                    <p:embed/>
                  </p:oleObj>
                </mc:Choice>
                <mc:Fallback>
                  <p:oleObj r:id="rId5" imgH="2083" imgW="1876" progId="Word.Document.8">
                    <p:embed/>
                    <p:pic>
                      <p:nvPicPr>
                        <p:cNvPr id="1040" name="Google Shape;1040;p63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928" y="1728"/>
                          <a:ext cx="1876" cy="20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1" name="Google Shape;1041;p63"/>
            <p:cNvSpPr txBox="1"/>
            <p:nvPr/>
          </p:nvSpPr>
          <p:spPr>
            <a:xfrm>
              <a:off x="4848" y="2256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Parity bits</a:t>
              </a:r>
              <a:endParaRPr/>
            </a:p>
          </p:txBody>
        </p:sp>
        <p:cxnSp>
          <p:nvCxnSpPr>
            <p:cNvPr id="1042" name="Google Shape;1042;p63"/>
            <p:cNvCxnSpPr/>
            <p:nvPr/>
          </p:nvCxnSpPr>
          <p:spPr>
            <a:xfrm rot="10800000">
              <a:off x="4560" y="2016"/>
              <a:ext cx="288" cy="288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43" name="Google Shape;1043;p63"/>
            <p:cNvCxnSpPr/>
            <p:nvPr/>
          </p:nvCxnSpPr>
          <p:spPr>
            <a:xfrm rot="10800000">
              <a:off x="4560" y="2160"/>
              <a:ext cx="288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44" name="Google Shape;1044;p63"/>
            <p:cNvCxnSpPr/>
            <p:nvPr/>
          </p:nvCxnSpPr>
          <p:spPr>
            <a:xfrm flipH="1">
              <a:off x="4560" y="2400"/>
              <a:ext cx="240" cy="48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051" name="Google Shape;1051;p6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052" name="Google Shape;1052;p6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3" name="Google Shape;1053;p6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ERROR DETECTION (3/4)</a:t>
            </a:r>
            <a:endParaRPr/>
          </a:p>
        </p:txBody>
      </p:sp>
      <p:sp>
        <p:nvSpPr>
          <p:cNvPr id="1054" name="Google Shape;1054;p64"/>
          <p:cNvSpPr txBox="1"/>
          <p:nvPr>
            <p:ph idx="1" type="body"/>
          </p:nvPr>
        </p:nvSpPr>
        <p:spPr>
          <a:xfrm>
            <a:off x="457200" y="1295400"/>
            <a:ext cx="51054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Parity bit can detect odd number of errors but not even number of errors.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Example: Assume odd parity,</a:t>
            </a:r>
            <a:endParaRPr/>
          </a:p>
          <a:p>
            <a:pPr indent="-182879" lvl="2" marL="73152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1001</a:t>
            </a:r>
            <a:r>
              <a:rPr lang="en-US" sz="2000">
                <a:solidFill>
                  <a:srgbClr val="0000CC"/>
                </a:solidFill>
              </a:rPr>
              <a:t>1</a:t>
            </a:r>
            <a:r>
              <a:rPr lang="en-US" sz="2000"/>
              <a:t> 🡪 1000</a:t>
            </a:r>
            <a:r>
              <a:rPr lang="en-US" sz="2000">
                <a:solidFill>
                  <a:srgbClr val="0000CC"/>
                </a:solidFill>
              </a:rPr>
              <a:t>1</a:t>
            </a:r>
            <a:r>
              <a:rPr lang="en-US" sz="2000"/>
              <a:t> (detected)</a:t>
            </a:r>
            <a:endParaRPr/>
          </a:p>
          <a:p>
            <a:pPr indent="-182879" lvl="2" marL="73152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1001</a:t>
            </a:r>
            <a:r>
              <a:rPr lang="en-US" sz="2000">
                <a:solidFill>
                  <a:srgbClr val="0000CC"/>
                </a:solidFill>
              </a:rPr>
              <a:t>1</a:t>
            </a:r>
            <a:r>
              <a:rPr lang="en-US" sz="2000"/>
              <a:t> 🡪 1010</a:t>
            </a:r>
            <a:r>
              <a:rPr lang="en-US" sz="2000">
                <a:solidFill>
                  <a:srgbClr val="0000CC"/>
                </a:solidFill>
              </a:rPr>
              <a:t>1</a:t>
            </a:r>
            <a:r>
              <a:rPr lang="en-US" sz="2000"/>
              <a:t> (not detected)</a:t>
            </a:r>
            <a:endParaRPr sz="2000"/>
          </a:p>
          <a:p>
            <a:pPr indent="-182880" lvl="0" marL="182880" rtl="0" algn="l">
              <a:spcBef>
                <a:spcPts val="140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Parity bits can also be applied to a block of data.</a:t>
            </a:r>
            <a:endParaRPr sz="2800"/>
          </a:p>
        </p:txBody>
      </p:sp>
      <p:grpSp>
        <p:nvGrpSpPr>
          <p:cNvPr id="1055" name="Google Shape;1055;p64"/>
          <p:cNvGrpSpPr/>
          <p:nvPr/>
        </p:nvGrpSpPr>
        <p:grpSpPr>
          <a:xfrm>
            <a:off x="5181600" y="3733800"/>
            <a:ext cx="3733800" cy="2271713"/>
            <a:chOff x="3264" y="2400"/>
            <a:chExt cx="2352" cy="1431"/>
          </a:xfrm>
        </p:grpSpPr>
        <p:graphicFrame>
          <p:nvGraphicFramePr>
            <p:cNvPr id="1056" name="Google Shape;1056;p64"/>
            <p:cNvGraphicFramePr/>
            <p:nvPr/>
          </p:nvGraphicFramePr>
          <p:xfrm>
            <a:off x="3360" y="2400"/>
            <a:ext cx="614" cy="1117"/>
          </p:xfrm>
          <a:graphic>
            <a:graphicData uri="http://schemas.openxmlformats.org/presentationml/2006/ole">
              <mc:AlternateContent>
                <mc:Choice Requires="v">
                  <p:oleObj r:id="rId4" imgH="1117" imgW="614" progId="Word.Document.8" spid="_x0000_s1">
                    <p:embed/>
                  </p:oleObj>
                </mc:Choice>
                <mc:Fallback>
                  <p:oleObj r:id="rId5" imgH="1117" imgW="614" progId="Word.Document.8">
                    <p:embed/>
                    <p:pic>
                      <p:nvPicPr>
                        <p:cNvPr id="1056" name="Google Shape;1056;p64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360" y="2400"/>
                          <a:ext cx="614" cy="1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7" name="Google Shape;1057;p64"/>
            <p:cNvSpPr txBox="1"/>
            <p:nvPr/>
          </p:nvSpPr>
          <p:spPr>
            <a:xfrm>
              <a:off x="4176" y="3168"/>
              <a:ext cx="14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Column-wise parity</a:t>
              </a:r>
              <a:endParaRPr/>
            </a:p>
          </p:txBody>
        </p:sp>
        <p:cxnSp>
          <p:nvCxnSpPr>
            <p:cNvPr id="1058" name="Google Shape;1058;p64"/>
            <p:cNvCxnSpPr/>
            <p:nvPr/>
          </p:nvCxnSpPr>
          <p:spPr>
            <a:xfrm rot="10800000">
              <a:off x="3792" y="3456"/>
              <a:ext cx="0" cy="14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59" name="Google Shape;1059;p64"/>
            <p:cNvCxnSpPr/>
            <p:nvPr/>
          </p:nvCxnSpPr>
          <p:spPr>
            <a:xfrm rot="10800000">
              <a:off x="3984" y="3312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60" name="Google Shape;1060;p64"/>
            <p:cNvSpPr txBox="1"/>
            <p:nvPr/>
          </p:nvSpPr>
          <p:spPr>
            <a:xfrm>
              <a:off x="3264" y="3600"/>
              <a:ext cx="12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Row-wise parity</a:t>
              </a: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6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067" name="Google Shape;1067;p6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068" name="Google Shape;1068;p6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9" name="Google Shape;1069;p6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ERROR DETECTION (4/4)</a:t>
            </a:r>
            <a:endParaRPr/>
          </a:p>
        </p:txBody>
      </p:sp>
      <p:sp>
        <p:nvSpPr>
          <p:cNvPr id="1070" name="Google Shape;1070;p65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Sometimes, it is not enough to do error detection. We may want to correct the errors.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Error correction is expensive. In practice, we may use only single-bit error correction.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Popular technique: </a:t>
            </a:r>
            <a:r>
              <a:rPr lang="en-US" sz="2800">
                <a:solidFill>
                  <a:srgbClr val="800000"/>
                </a:solidFill>
              </a:rPr>
              <a:t>Hamming code</a:t>
            </a:r>
            <a:endParaRPr sz="2800"/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6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077" name="Google Shape;1077;p6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078" name="Google Shape;1078;p6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9" name="Google Shape;1079;p6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ERROR CORRECTION (1/7)</a:t>
            </a:r>
            <a:endParaRPr/>
          </a:p>
        </p:txBody>
      </p:sp>
      <p:sp>
        <p:nvSpPr>
          <p:cNvPr id="1080" name="Google Shape;1080;p66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Given this 3-bit code C</a:t>
            </a:r>
            <a:r>
              <a:rPr baseline="-25000" lang="en-US" sz="2800"/>
              <a:t>1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	{ 000, 110, 011, 101 }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With 4 code words, we actually need only 2 bits.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We call this </a:t>
            </a:r>
            <a:r>
              <a:rPr i="1" lang="en-US" sz="2400"/>
              <a:t>k</a:t>
            </a:r>
            <a:r>
              <a:rPr lang="en-US" sz="2400"/>
              <a:t>, the number of original message bits.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To add error detection/correction ability, we use more bits than necessary. 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In this case, the length of each codeword is 3 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We define code </a:t>
            </a:r>
            <a:r>
              <a:rPr lang="en-US" sz="2800">
                <a:solidFill>
                  <a:srgbClr val="800000"/>
                </a:solidFill>
              </a:rPr>
              <a:t>efficiency</a:t>
            </a:r>
            <a:r>
              <a:rPr lang="en-US" sz="2800"/>
              <a:t> (or rate) by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	</a:t>
            </a:r>
            <a:r>
              <a:rPr i="1" lang="en-US" sz="2400"/>
              <a:t>k</a:t>
            </a:r>
            <a:r>
              <a:rPr lang="en-US" sz="2400"/>
              <a:t> / length of codeword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Hence, efficiency of C</a:t>
            </a:r>
            <a:r>
              <a:rPr baseline="-25000" lang="en-US" sz="2800"/>
              <a:t>1</a:t>
            </a:r>
            <a:r>
              <a:rPr lang="en-US" sz="2800"/>
              <a:t> is 2/3.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087" name="Google Shape;1087;p6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088" name="Google Shape;1088;p6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9" name="Google Shape;1089;p6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ERROR CORRECTION (2/7)</a:t>
            </a:r>
            <a:endParaRPr/>
          </a:p>
        </p:txBody>
      </p:sp>
      <p:sp>
        <p:nvSpPr>
          <p:cNvPr id="1090" name="Google Shape;1090;p67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Given this 3-bit code C</a:t>
            </a:r>
            <a:r>
              <a:rPr baseline="-25000" lang="en-US" sz="2800"/>
              <a:t>1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	{ 000, 110, 011, 101 }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Can C</a:t>
            </a:r>
            <a:r>
              <a:rPr baseline="-25000" lang="en-US" sz="2800"/>
              <a:t>1</a:t>
            </a:r>
            <a:r>
              <a:rPr lang="en-US" sz="2800"/>
              <a:t> detect a single bit error? 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Can C</a:t>
            </a:r>
            <a:r>
              <a:rPr baseline="-25000" lang="en-US" sz="2800"/>
              <a:t>1</a:t>
            </a:r>
            <a:r>
              <a:rPr lang="en-US" sz="2800"/>
              <a:t> correct a single bit error?</a:t>
            </a:r>
            <a:endParaRPr/>
          </a:p>
        </p:txBody>
      </p:sp>
      <p:sp>
        <p:nvSpPr>
          <p:cNvPr id="1091" name="Google Shape;1091;p67"/>
          <p:cNvSpPr txBox="1"/>
          <p:nvPr/>
        </p:nvSpPr>
        <p:spPr>
          <a:xfrm>
            <a:off x="533400" y="5181600"/>
            <a:ext cx="5715000" cy="70802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Sometimes, we use “1 error” for “single bit error”, “2 errors” for “2 bits error”, etc.</a:t>
            </a:r>
            <a:endParaRPr/>
          </a:p>
        </p:txBody>
      </p:sp>
      <p:sp>
        <p:nvSpPr>
          <p:cNvPr id="1092" name="Google Shape;1092;p67"/>
          <p:cNvSpPr txBox="1"/>
          <p:nvPr/>
        </p:nvSpPr>
        <p:spPr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6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099" name="Google Shape;1099;p6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100" name="Google Shape;1100;p6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1" name="Google Shape;1101;p6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ERROR CORRECTION (3/7)</a:t>
            </a:r>
            <a:endParaRPr/>
          </a:p>
        </p:txBody>
      </p:sp>
      <p:sp>
        <p:nvSpPr>
          <p:cNvPr id="1102" name="Google Shape;1102;p68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rgbClr val="800000"/>
                </a:solidFill>
              </a:rPr>
              <a:t>distance</a:t>
            </a:r>
            <a:r>
              <a:rPr lang="en-US" sz="2800"/>
              <a:t> </a:t>
            </a:r>
            <a:r>
              <a:rPr i="1" lang="en-US" sz="2800"/>
              <a:t>d</a:t>
            </a:r>
            <a:r>
              <a:rPr lang="en-US" sz="2800"/>
              <a:t> between any two code words in a code is the sum of the number of differences between the codewords.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Example: </a:t>
            </a:r>
            <a:r>
              <a:rPr i="1" lang="en-US" sz="2400"/>
              <a:t>d</a:t>
            </a:r>
            <a:r>
              <a:rPr lang="en-US" sz="2400"/>
              <a:t>(000, 110) = 2; </a:t>
            </a:r>
            <a:r>
              <a:rPr i="1" lang="en-US" sz="2400"/>
              <a:t>d</a:t>
            </a:r>
            <a:r>
              <a:rPr lang="en-US" sz="2400"/>
              <a:t>(0110,1011) = 3.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rgbClr val="800000"/>
                </a:solidFill>
              </a:rPr>
              <a:t>Hamming distance </a:t>
            </a:r>
            <a:r>
              <a:rPr i="1" lang="en-US" sz="2800"/>
              <a:t>δ</a:t>
            </a:r>
            <a:r>
              <a:rPr lang="en-US" sz="2800"/>
              <a:t> of a code is the </a:t>
            </a:r>
            <a:r>
              <a:rPr lang="en-US" sz="2800" u="sng"/>
              <a:t>minimum distance</a:t>
            </a:r>
            <a:r>
              <a:rPr lang="en-US" sz="2800"/>
              <a:t> between any two code words in the code.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Example: The Hamming distance of C</a:t>
            </a:r>
            <a:r>
              <a:rPr baseline="-25000" lang="en-US" sz="2400"/>
              <a:t>1</a:t>
            </a:r>
            <a:r>
              <a:rPr lang="en-US" sz="2400"/>
              <a:t> is 2.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A code with Hamming distance of 2 can detect 1 error.</a:t>
            </a:r>
            <a:endParaRPr/>
          </a:p>
          <a:p>
            <a:pPr indent="-31750" lvl="0" marL="18288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6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109" name="Google Shape;1109;p6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110" name="Google Shape;1110;p6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1" name="Google Shape;1111;p6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ERROR CORRECTION (4/7)</a:t>
            </a:r>
            <a:endParaRPr/>
          </a:p>
        </p:txBody>
      </p:sp>
      <p:sp>
        <p:nvSpPr>
          <p:cNvPr id="1112" name="Google Shape;1112;p69"/>
          <p:cNvSpPr txBox="1"/>
          <p:nvPr>
            <p:ph idx="1" type="body"/>
          </p:nvPr>
        </p:nvSpPr>
        <p:spPr>
          <a:xfrm>
            <a:off x="457200" y="129540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Given this 6-bit code C</a:t>
            </a:r>
            <a:r>
              <a:rPr baseline="-25000" lang="en-US" sz="2800"/>
              <a:t>2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	{ 000000, 111000, 001110, 110011 }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What is its efficiency? 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What is its Hamming distance?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Can it correct 1 error?</a:t>
            </a:r>
            <a:endParaRPr/>
          </a:p>
        </p:txBody>
      </p:sp>
      <p:sp>
        <p:nvSpPr>
          <p:cNvPr id="1113" name="Google Shape;1113;p69"/>
          <p:cNvSpPr txBox="1"/>
          <p:nvPr/>
        </p:nvSpPr>
        <p:spPr>
          <a:xfrm>
            <a:off x="152400" y="6400800"/>
            <a:ext cx="304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  <p:sp>
        <p:nvSpPr>
          <p:cNvPr id="1114" name="Google Shape;1114;p69"/>
          <p:cNvSpPr txBox="1"/>
          <p:nvPr/>
        </p:nvSpPr>
        <p:spPr>
          <a:xfrm>
            <a:off x="457200" y="47244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it correct 2 errors?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69" name="Google Shape;169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70" name="Google Shape;170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/>
              <a:t>INFORMATION REPRESENTATION (2/3)</a:t>
            </a:r>
            <a:endParaRPr/>
          </a:p>
        </p:txBody>
      </p:sp>
      <p:sp>
        <p:nvSpPr>
          <p:cNvPr id="172" name="Google Shape;172;p7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Bit </a:t>
            </a:r>
            <a:r>
              <a:rPr lang="en-US" sz="2800"/>
              <a:t>(</a:t>
            </a:r>
            <a:r>
              <a:rPr i="1" lang="en-US" sz="2800">
                <a:solidFill>
                  <a:srgbClr val="800000"/>
                </a:solidFill>
              </a:rPr>
              <a:t>B</a:t>
            </a:r>
            <a:r>
              <a:rPr lang="en-US" sz="2800"/>
              <a:t>inary</a:t>
            </a:r>
            <a:r>
              <a:rPr lang="en-US" sz="2800">
                <a:solidFill>
                  <a:srgbClr val="800000"/>
                </a:solidFill>
              </a:rPr>
              <a:t> </a:t>
            </a:r>
            <a:r>
              <a:rPr lang="en-US" sz="2800"/>
              <a:t>dig</a:t>
            </a:r>
            <a:r>
              <a:rPr i="1" lang="en-US" sz="2800">
                <a:solidFill>
                  <a:srgbClr val="800000"/>
                </a:solidFill>
              </a:rPr>
              <a:t>it</a:t>
            </a:r>
            <a:r>
              <a:rPr lang="en-US" sz="2800"/>
              <a:t>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0 and 1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Represent </a:t>
            </a:r>
            <a:r>
              <a:rPr i="1" lang="en-US" sz="2400"/>
              <a:t>false</a:t>
            </a:r>
            <a:r>
              <a:rPr lang="en-US" sz="2400"/>
              <a:t> and </a:t>
            </a:r>
            <a:r>
              <a:rPr i="1" lang="en-US" sz="2400"/>
              <a:t>true</a:t>
            </a:r>
            <a:r>
              <a:rPr lang="en-US" sz="2400"/>
              <a:t> in logic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Represent the </a:t>
            </a:r>
            <a:r>
              <a:rPr i="1" lang="en-US" sz="2400"/>
              <a:t>low</a:t>
            </a:r>
            <a:r>
              <a:rPr lang="en-US" sz="2400"/>
              <a:t> and </a:t>
            </a:r>
            <a:r>
              <a:rPr i="1" lang="en-US" sz="2400"/>
              <a:t>high</a:t>
            </a:r>
            <a:r>
              <a:rPr lang="en-US" sz="2400"/>
              <a:t> states in electronic devices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Other units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 u="sng"/>
              <a:t>Byte</a:t>
            </a:r>
            <a:r>
              <a:rPr lang="en-US" sz="2400"/>
              <a:t>: 8 bits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 u="sng"/>
              <a:t>Nibble</a:t>
            </a:r>
            <a:r>
              <a:rPr lang="en-US" sz="2400"/>
              <a:t>: 4 bits (seldom used)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 u="sng"/>
              <a:t>Word</a:t>
            </a:r>
            <a:r>
              <a:rPr lang="en-US" sz="2400"/>
              <a:t>: Multiples of byte (eg: 1 byte, 2 bytes, 4 bytes, 8 bytes, etc.), depending on the architecture of the computer system</a:t>
            </a:r>
            <a:endParaRPr/>
          </a:p>
        </p:txBody>
      </p:sp>
      <p:pic>
        <p:nvPicPr>
          <p:cNvPr descr="on-off-switch"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549" y="1085194"/>
            <a:ext cx="12065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121" name="Google Shape;1121;p7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122" name="Google Shape;1122;p7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3" name="Google Shape;1123;p7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ERROR CORRECTION (5/7)</a:t>
            </a:r>
            <a:endParaRPr/>
          </a:p>
        </p:txBody>
      </p:sp>
      <p:sp>
        <p:nvSpPr>
          <p:cNvPr id="1124" name="Google Shape;1124;p70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Hamming code</a:t>
            </a:r>
            <a:r>
              <a:rPr lang="en-US" sz="2800"/>
              <a:t>: a popular error-correction code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Procedure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Parity bits are at positions that are powers of 2 (i.e. 1, 2, 4, 8, 16, …)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All other positions are data bits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Each parity bit checks some of the data bits</a:t>
            </a:r>
            <a:endParaRPr/>
          </a:p>
          <a:p>
            <a:pPr indent="-182879" lvl="2" marL="73152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Position 1: Check 1 bit, skip 1 bit (1, 3, 5, 7, 9, 11, …)</a:t>
            </a:r>
            <a:endParaRPr/>
          </a:p>
          <a:p>
            <a:pPr indent="-182879" lvl="2" marL="73152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Position 2: Check 2 bits, skip 2 bits (2, 3, 6, 7, 10, 11, …)</a:t>
            </a:r>
            <a:endParaRPr/>
          </a:p>
          <a:p>
            <a:pPr indent="-182879" lvl="2" marL="73152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Position 4: Check 4 bits, skip 4 bits (4-7, 12-15, 20-23, …)</a:t>
            </a:r>
            <a:endParaRPr/>
          </a:p>
          <a:p>
            <a:pPr indent="-182879" lvl="2" marL="73152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Position 8: Check 8 bits, skip 8 bits (8-15, 24-31, 40-47, …)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Set the parity bit accordingly so that total number of 1s in the positions it checks is even.</a:t>
            </a:r>
            <a:endParaRPr/>
          </a:p>
        </p:txBody>
      </p:sp>
      <p:sp>
        <p:nvSpPr>
          <p:cNvPr id="1125" name="Google Shape;1125;p70"/>
          <p:cNvSpPr txBox="1"/>
          <p:nvPr/>
        </p:nvSpPr>
        <p:spPr>
          <a:xfrm>
            <a:off x="7315200" y="457200"/>
            <a:ext cx="1524000" cy="400050"/>
          </a:xfrm>
          <a:prstGeom prst="rect">
            <a:avLst/>
          </a:prstGeom>
          <a:gradFill>
            <a:gsLst>
              <a:gs pos="0">
                <a:srgbClr val="AEAEB0"/>
              </a:gs>
              <a:gs pos="45000">
                <a:srgbClr val="BEBEC0"/>
              </a:gs>
              <a:gs pos="100000">
                <a:srgbClr val="DBDBD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Self-study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132" name="Google Shape;1132;p7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133" name="Google Shape;1133;p7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4" name="Google Shape;1134;p7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ERROR CORRECTION (6/7)</a:t>
            </a:r>
            <a:endParaRPr/>
          </a:p>
        </p:txBody>
      </p:sp>
      <p:sp>
        <p:nvSpPr>
          <p:cNvPr id="1135" name="Google Shape;1135;p71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Example: Data 10011010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Insert positions for parity bits: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rPr lang="en-US" sz="2800"/>
              <a:t>		 _ _ 1 _ 0 0 1 _ 1 0 1 0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Position 1: </a:t>
            </a:r>
            <a:r>
              <a:rPr lang="en-US" sz="2400">
                <a:solidFill>
                  <a:srgbClr val="0000CC"/>
                </a:solidFill>
              </a:rPr>
              <a:t>?</a:t>
            </a:r>
            <a:r>
              <a:rPr lang="en-US" sz="2400"/>
              <a:t> _ </a:t>
            </a:r>
            <a:r>
              <a:rPr lang="en-US" sz="2400">
                <a:solidFill>
                  <a:srgbClr val="C00000"/>
                </a:solidFill>
              </a:rPr>
              <a:t>1</a:t>
            </a:r>
            <a:r>
              <a:rPr lang="en-US" sz="2400"/>
              <a:t> _ </a:t>
            </a:r>
            <a:r>
              <a:rPr lang="en-US" sz="2400">
                <a:solidFill>
                  <a:srgbClr val="C00000"/>
                </a:solidFill>
              </a:rPr>
              <a:t>0</a:t>
            </a:r>
            <a:r>
              <a:rPr lang="en-US" sz="2400"/>
              <a:t> 0 </a:t>
            </a:r>
            <a:r>
              <a:rPr lang="en-US" sz="2400">
                <a:solidFill>
                  <a:srgbClr val="C00000"/>
                </a:solidFill>
              </a:rPr>
              <a:t>1</a:t>
            </a:r>
            <a:r>
              <a:rPr lang="en-US" sz="2400"/>
              <a:t> _ </a:t>
            </a:r>
            <a:r>
              <a:rPr lang="en-US" sz="2400">
                <a:solidFill>
                  <a:srgbClr val="C00000"/>
                </a:solidFill>
              </a:rPr>
              <a:t>1</a:t>
            </a:r>
            <a:r>
              <a:rPr lang="en-US" sz="2400"/>
              <a:t> 0 </a:t>
            </a:r>
            <a:r>
              <a:rPr lang="en-US" sz="2400">
                <a:solidFill>
                  <a:srgbClr val="C00000"/>
                </a:solidFill>
              </a:rPr>
              <a:t>1</a:t>
            </a:r>
            <a:r>
              <a:rPr lang="en-US" sz="2400"/>
              <a:t> 0 🡪 so </a:t>
            </a:r>
            <a:r>
              <a:rPr lang="en-US" sz="2400">
                <a:solidFill>
                  <a:srgbClr val="0000CC"/>
                </a:solidFill>
              </a:rPr>
              <a:t>?</a:t>
            </a:r>
            <a:r>
              <a:rPr lang="en-US" sz="2400"/>
              <a:t> must be </a:t>
            </a:r>
            <a:r>
              <a:rPr lang="en-US" sz="2400">
                <a:solidFill>
                  <a:srgbClr val="0000CC"/>
                </a:solidFill>
              </a:rPr>
              <a:t>0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Position 2: 0 </a:t>
            </a:r>
            <a:r>
              <a:rPr lang="en-US" sz="2400">
                <a:solidFill>
                  <a:srgbClr val="0000CC"/>
                </a:solidFill>
              </a:rPr>
              <a:t>?</a:t>
            </a:r>
            <a:r>
              <a:rPr lang="en-US" sz="2400"/>
              <a:t> </a:t>
            </a:r>
            <a:r>
              <a:rPr lang="en-US" sz="2400">
                <a:solidFill>
                  <a:srgbClr val="C00000"/>
                </a:solidFill>
              </a:rPr>
              <a:t>1</a:t>
            </a:r>
            <a:r>
              <a:rPr lang="en-US" sz="2400"/>
              <a:t> _ 0 </a:t>
            </a:r>
            <a:r>
              <a:rPr lang="en-US" sz="2400">
                <a:solidFill>
                  <a:srgbClr val="C00000"/>
                </a:solidFill>
              </a:rPr>
              <a:t>0 1</a:t>
            </a:r>
            <a:r>
              <a:rPr lang="en-US" sz="2400"/>
              <a:t> _ 1 </a:t>
            </a:r>
            <a:r>
              <a:rPr lang="en-US" sz="2400">
                <a:solidFill>
                  <a:srgbClr val="C00000"/>
                </a:solidFill>
              </a:rPr>
              <a:t>0 1</a:t>
            </a:r>
            <a:r>
              <a:rPr lang="en-US" sz="2400"/>
              <a:t> 0 🡪 so </a:t>
            </a:r>
            <a:r>
              <a:rPr lang="en-US" sz="2400">
                <a:solidFill>
                  <a:srgbClr val="0000CC"/>
                </a:solidFill>
              </a:rPr>
              <a:t>?</a:t>
            </a:r>
            <a:r>
              <a:rPr lang="en-US" sz="2400"/>
              <a:t> must be </a:t>
            </a:r>
            <a:r>
              <a:rPr lang="en-US" sz="2400">
                <a:solidFill>
                  <a:srgbClr val="0000CC"/>
                </a:solidFill>
              </a:rPr>
              <a:t>1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Position 4: 0 1 1 </a:t>
            </a:r>
            <a:r>
              <a:rPr lang="en-US" sz="2400">
                <a:solidFill>
                  <a:srgbClr val="0000CC"/>
                </a:solidFill>
              </a:rPr>
              <a:t>?</a:t>
            </a:r>
            <a:r>
              <a:rPr lang="en-US" sz="2400">
                <a:solidFill>
                  <a:srgbClr val="C00000"/>
                </a:solidFill>
              </a:rPr>
              <a:t> 0 0 1 </a:t>
            </a:r>
            <a:r>
              <a:rPr lang="en-US" sz="2400"/>
              <a:t>_ 1 0 1 </a:t>
            </a:r>
            <a:r>
              <a:rPr lang="en-US" sz="2400">
                <a:solidFill>
                  <a:srgbClr val="C00000"/>
                </a:solidFill>
              </a:rPr>
              <a:t>0</a:t>
            </a:r>
            <a:r>
              <a:rPr lang="en-US" sz="2400"/>
              <a:t> 🡪 so </a:t>
            </a:r>
            <a:r>
              <a:rPr lang="en-US" sz="2400">
                <a:solidFill>
                  <a:srgbClr val="0000CC"/>
                </a:solidFill>
              </a:rPr>
              <a:t>?</a:t>
            </a:r>
            <a:r>
              <a:rPr lang="en-US" sz="2400"/>
              <a:t> must be </a:t>
            </a:r>
            <a:r>
              <a:rPr lang="en-US" sz="2400">
                <a:solidFill>
                  <a:srgbClr val="0000CC"/>
                </a:solidFill>
              </a:rPr>
              <a:t>1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Position 8: 0 1 1 1 0 0 1 </a:t>
            </a:r>
            <a:r>
              <a:rPr lang="en-US" sz="2400">
                <a:solidFill>
                  <a:srgbClr val="0000CC"/>
                </a:solidFill>
              </a:rPr>
              <a:t>?</a:t>
            </a:r>
            <a:r>
              <a:rPr lang="en-US" sz="2400">
                <a:solidFill>
                  <a:srgbClr val="C00000"/>
                </a:solidFill>
              </a:rPr>
              <a:t> 1 0 1 0 </a:t>
            </a:r>
            <a:r>
              <a:rPr lang="en-US" sz="2400"/>
              <a:t>🡪 so </a:t>
            </a:r>
            <a:r>
              <a:rPr lang="en-US" sz="2400">
                <a:solidFill>
                  <a:srgbClr val="0000CC"/>
                </a:solidFill>
              </a:rPr>
              <a:t>?</a:t>
            </a:r>
            <a:r>
              <a:rPr lang="en-US" sz="2400"/>
              <a:t> must be </a:t>
            </a:r>
            <a:r>
              <a:rPr lang="en-US" sz="2400">
                <a:solidFill>
                  <a:srgbClr val="0000CC"/>
                </a:solidFill>
              </a:rPr>
              <a:t>0</a:t>
            </a:r>
            <a:endParaRPr sz="2400">
              <a:solidFill>
                <a:srgbClr val="0000CC"/>
              </a:solidFill>
            </a:endParaRPr>
          </a:p>
        </p:txBody>
      </p:sp>
      <p:sp>
        <p:nvSpPr>
          <p:cNvPr id="1136" name="Google Shape;1136;p71"/>
          <p:cNvSpPr txBox="1"/>
          <p:nvPr/>
        </p:nvSpPr>
        <p:spPr>
          <a:xfrm>
            <a:off x="7315200" y="457200"/>
            <a:ext cx="1524000" cy="400050"/>
          </a:xfrm>
          <a:prstGeom prst="rect">
            <a:avLst/>
          </a:prstGeom>
          <a:gradFill>
            <a:gsLst>
              <a:gs pos="0">
                <a:srgbClr val="AEAEB0"/>
              </a:gs>
              <a:gs pos="45000">
                <a:srgbClr val="BEBEC0"/>
              </a:gs>
              <a:gs pos="100000">
                <a:srgbClr val="DBDBD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Self-study</a:t>
            </a:r>
            <a:endParaRPr/>
          </a:p>
        </p:txBody>
      </p:sp>
      <p:sp>
        <p:nvSpPr>
          <p:cNvPr id="1137" name="Google Shape;1137;p71"/>
          <p:cNvSpPr txBox="1"/>
          <p:nvPr/>
        </p:nvSpPr>
        <p:spPr>
          <a:xfrm>
            <a:off x="1371600" y="4724400"/>
            <a:ext cx="5334000" cy="523875"/>
          </a:xfrm>
          <a:prstGeom prst="rect">
            <a:avLst/>
          </a:prstGeom>
          <a:gradFill>
            <a:gsLst>
              <a:gs pos="0">
                <a:srgbClr val="BAB6B4"/>
              </a:gs>
              <a:gs pos="45000">
                <a:srgbClr val="CBC5C3"/>
              </a:gs>
              <a:gs pos="100000">
                <a:srgbClr val="E2DFD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US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0 1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0 0 1 </a:t>
            </a:r>
            <a:r>
              <a:rPr lang="en-US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1 0 1 0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7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144" name="Google Shape;1144;p7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145" name="Google Shape;1145;p7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6" name="Google Shape;1146;p7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ERROR CORRECTION (7/7)</a:t>
            </a:r>
            <a:endParaRPr/>
          </a:p>
        </p:txBody>
      </p:sp>
      <p:sp>
        <p:nvSpPr>
          <p:cNvPr id="1147" name="Google Shape;1147;p72"/>
          <p:cNvSpPr txBox="1"/>
          <p:nvPr>
            <p:ph idx="1" type="body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Suppose 1 error occurred and the received data is: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rPr lang="en-US" sz="2800"/>
              <a:t>			0 1 1 1 0 0 1 0 1 1 1 0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How to determine which bit is in error?</a:t>
            </a:r>
            <a:endParaRPr/>
          </a:p>
          <a:p>
            <a:pPr indent="-182880" lvl="0" marL="18288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Check which parity bits are in error. 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Answer: parity bits 2 and 8.</a:t>
            </a:r>
            <a:endParaRPr/>
          </a:p>
          <a:p>
            <a:pPr indent="-182880" lvl="0" marL="182880" rtl="0" algn="l">
              <a:spcBef>
                <a:spcPts val="180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Add the positions of these erroneous parity bits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Answer: 2 + 8 = 10. Hence data bit 10 is in error.</a:t>
            </a:r>
            <a:endParaRPr/>
          </a:p>
        </p:txBody>
      </p:sp>
      <p:sp>
        <p:nvSpPr>
          <p:cNvPr id="1148" name="Google Shape;1148;p72"/>
          <p:cNvSpPr txBox="1"/>
          <p:nvPr/>
        </p:nvSpPr>
        <p:spPr>
          <a:xfrm>
            <a:off x="7315200" y="457200"/>
            <a:ext cx="1524000" cy="400050"/>
          </a:xfrm>
          <a:prstGeom prst="rect">
            <a:avLst/>
          </a:prstGeom>
          <a:gradFill>
            <a:gsLst>
              <a:gs pos="0">
                <a:srgbClr val="AEAEB0"/>
              </a:gs>
              <a:gs pos="45000">
                <a:srgbClr val="BEBEC0"/>
              </a:gs>
              <a:gs pos="100000">
                <a:srgbClr val="DBDBD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Self-study</a:t>
            </a:r>
            <a:endParaRPr/>
          </a:p>
        </p:txBody>
      </p:sp>
      <p:sp>
        <p:nvSpPr>
          <p:cNvPr id="1149" name="Google Shape;1149;p72"/>
          <p:cNvSpPr txBox="1"/>
          <p:nvPr/>
        </p:nvSpPr>
        <p:spPr>
          <a:xfrm>
            <a:off x="1295400" y="5257800"/>
            <a:ext cx="6858000" cy="523875"/>
          </a:xfrm>
          <a:prstGeom prst="rect">
            <a:avLst/>
          </a:prstGeom>
          <a:gradFill>
            <a:gsLst>
              <a:gs pos="0">
                <a:srgbClr val="BAB6B4"/>
              </a:gs>
              <a:gs pos="45000">
                <a:srgbClr val="CBC5C3"/>
              </a:gs>
              <a:gs pos="100000">
                <a:srgbClr val="E2DFD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Corrected data: 0 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0 0 1 </a:t>
            </a:r>
            <a:r>
              <a:rPr lang="en-US" sz="28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1 0</a:t>
            </a:r>
            <a:endParaRPr sz="28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72"/>
          <p:cNvSpPr/>
          <p:nvPr/>
        </p:nvSpPr>
        <p:spPr>
          <a:xfrm>
            <a:off x="4953000" y="2133600"/>
            <a:ext cx="381000" cy="457200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7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157" name="Google Shape;1157;p7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158" name="Google Shape;1158;p7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9" name="Google Shape;1159;p7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READING ASSIGNMENT</a:t>
            </a:r>
            <a:endParaRPr/>
          </a:p>
        </p:txBody>
      </p:sp>
      <p:sp>
        <p:nvSpPr>
          <p:cNvPr id="1160" name="Google Shape;1160;p73"/>
          <p:cNvSpPr txBox="1"/>
          <p:nvPr>
            <p:ph idx="1" type="body"/>
          </p:nvPr>
        </p:nvSpPr>
        <p:spPr>
          <a:xfrm>
            <a:off x="457200" y="1371600"/>
            <a:ext cx="822960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>
                <a:solidFill>
                  <a:srgbClr val="800000"/>
                </a:solidFill>
              </a:rPr>
              <a:t>Conversion between standard Gray code and binary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DLD page 1-24.</a:t>
            </a:r>
            <a:endParaRPr sz="2400"/>
          </a:p>
          <a:p>
            <a:pPr indent="-53340" lvl="1" marL="4572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pic>
        <p:nvPicPr>
          <p:cNvPr descr="MCj04123960000[1]" id="1161" name="Google Shape;116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4038600"/>
            <a:ext cx="2362200" cy="2024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74"/>
          <p:cNvSpPr txBox="1"/>
          <p:nvPr>
            <p:ph type="title"/>
          </p:nvPr>
        </p:nvSpPr>
        <p:spPr>
          <a:xfrm>
            <a:off x="504496" y="3103179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Arial"/>
              <a:buNone/>
            </a:pPr>
            <a:r>
              <a:rPr lang="en-US" sz="9600"/>
              <a:t>Q&amp;A</a:t>
            </a:r>
            <a:endParaRPr/>
          </a:p>
        </p:txBody>
      </p:sp>
      <p:sp>
        <p:nvSpPr>
          <p:cNvPr id="1168" name="Google Shape;1168;p7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169" name="Google Shape;1169;p7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0" name="Google Shape;1170;p7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80" name="Google Shape;180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81" name="Google Shape;181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/>
              <a:t>INFORMATION REPRESENTATION (3/3)</a:t>
            </a:r>
            <a:endParaRPr/>
          </a:p>
        </p:txBody>
      </p:sp>
      <p:sp>
        <p:nvSpPr>
          <p:cNvPr id="183" name="Google Shape;183;p8"/>
          <p:cNvSpPr txBox="1"/>
          <p:nvPr>
            <p:ph idx="1" type="body"/>
          </p:nvPr>
        </p:nvSpPr>
        <p:spPr>
          <a:xfrm>
            <a:off x="457200" y="1219200"/>
            <a:ext cx="83058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i="1" lang="en-US" sz="2400">
                <a:solidFill>
                  <a:srgbClr val="800000"/>
                </a:solidFill>
              </a:rPr>
              <a:t>N</a:t>
            </a:r>
            <a:r>
              <a:rPr lang="en-US" sz="2400">
                <a:solidFill>
                  <a:srgbClr val="800000"/>
                </a:solidFill>
              </a:rPr>
              <a:t> bits can represent up to 2</a:t>
            </a:r>
            <a:r>
              <a:rPr baseline="30000" i="1" lang="en-US" sz="2400">
                <a:solidFill>
                  <a:srgbClr val="800000"/>
                </a:solidFill>
              </a:rPr>
              <a:t>N</a:t>
            </a:r>
            <a:r>
              <a:rPr lang="en-US" sz="2400">
                <a:solidFill>
                  <a:srgbClr val="800000"/>
                </a:solidFill>
              </a:rPr>
              <a:t> values. </a:t>
            </a:r>
            <a:endParaRPr/>
          </a:p>
          <a:p>
            <a:pPr indent="-182879" lvl="1" marL="457200" rtl="0" algn="l">
              <a:spcBef>
                <a:spcPts val="420"/>
              </a:spcBef>
              <a:spcAft>
                <a:spcPts val="0"/>
              </a:spcAft>
              <a:buSzPts val="1785"/>
              <a:buChar char="•"/>
            </a:pPr>
            <a:r>
              <a:rPr lang="en-US" sz="2100"/>
              <a:t>Examples:</a:t>
            </a:r>
            <a:endParaRPr/>
          </a:p>
          <a:p>
            <a:pPr indent="-182879" lvl="2" marL="731520" rtl="0" algn="l">
              <a:spcBef>
                <a:spcPts val="380"/>
              </a:spcBef>
              <a:spcAft>
                <a:spcPts val="0"/>
              </a:spcAft>
              <a:buSzPts val="1710"/>
              <a:buChar char="•"/>
            </a:pPr>
            <a:r>
              <a:rPr lang="en-US" sz="1900"/>
              <a:t>2 bits </a:t>
            </a:r>
            <a:r>
              <a:rPr lang="en-US" sz="1800"/>
              <a:t>🡪 represent up to 4 values (00, 01, 10, 11)</a:t>
            </a:r>
            <a:endParaRPr sz="1800"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sz="1800"/>
              <a:t>3 bits 🡪 rep. up to 8 values (000, 001, 010, …, 110, 111)</a:t>
            </a:r>
            <a:endParaRPr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sz="1800"/>
              <a:t>4 bits 🡪 rep. up to 16 values (0000, 0001, 0010, …., 1111)</a:t>
            </a:r>
            <a:endParaRPr/>
          </a:p>
          <a:p>
            <a:pPr indent="-182880" lvl="0" marL="182880" rtl="0" algn="l">
              <a:spcBef>
                <a:spcPts val="120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To represent </a:t>
            </a:r>
            <a:r>
              <a:rPr i="1" lang="en-US" sz="2400">
                <a:solidFill>
                  <a:srgbClr val="800000"/>
                </a:solidFill>
              </a:rPr>
              <a:t>M</a:t>
            </a:r>
            <a:r>
              <a:rPr lang="en-US" sz="2400">
                <a:solidFill>
                  <a:srgbClr val="800000"/>
                </a:solidFill>
              </a:rPr>
              <a:t> values, ⎡log</a:t>
            </a:r>
            <a:r>
              <a:rPr baseline="-25000" lang="en-US" sz="2400">
                <a:solidFill>
                  <a:srgbClr val="800000"/>
                </a:solidFill>
              </a:rPr>
              <a:t>2</a:t>
            </a:r>
            <a:r>
              <a:rPr i="1" lang="en-US" sz="2400">
                <a:solidFill>
                  <a:srgbClr val="800000"/>
                </a:solidFill>
              </a:rPr>
              <a:t>M</a:t>
            </a:r>
            <a:r>
              <a:rPr lang="en-US" sz="2400">
                <a:solidFill>
                  <a:srgbClr val="800000"/>
                </a:solidFill>
              </a:rPr>
              <a:t>⎤</a:t>
            </a:r>
            <a:r>
              <a:rPr i="1" lang="en-US" sz="2400">
                <a:solidFill>
                  <a:srgbClr val="800000"/>
                </a:solidFill>
              </a:rPr>
              <a:t> </a:t>
            </a:r>
            <a:r>
              <a:rPr lang="en-US" sz="2400">
                <a:solidFill>
                  <a:srgbClr val="800000"/>
                </a:solidFill>
              </a:rPr>
              <a:t>bits are required.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Examples:</a:t>
            </a:r>
            <a:endParaRPr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sz="1800"/>
              <a:t>32 values 🡪 requires 5 bits</a:t>
            </a:r>
            <a:endParaRPr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sz="1800"/>
              <a:t>64 values 🡪 requires 6 bits</a:t>
            </a:r>
            <a:endParaRPr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sz="1800"/>
              <a:t>1024 values 🡪 requires 10 bits</a:t>
            </a:r>
            <a:endParaRPr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sz="1800"/>
              <a:t>40 values 🡪 </a:t>
            </a:r>
            <a:r>
              <a:rPr lang="en-US" sz="1800">
                <a:solidFill>
                  <a:srgbClr val="0000CC"/>
                </a:solidFill>
              </a:rPr>
              <a:t>how many bits?</a:t>
            </a:r>
            <a:endParaRPr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sz="1800"/>
              <a:t>100 values 🡪 </a:t>
            </a:r>
            <a:r>
              <a:rPr lang="en-US" sz="1800">
                <a:solidFill>
                  <a:srgbClr val="0000CC"/>
                </a:solidFill>
              </a:rPr>
              <a:t>how many bits?</a:t>
            </a:r>
            <a:endParaRPr sz="180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CS2100</a:t>
            </a:r>
            <a:endParaRPr/>
          </a:p>
        </p:txBody>
      </p:sp>
      <p:sp>
        <p:nvSpPr>
          <p:cNvPr id="190" name="Google Shape;190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Systems and Codes</a:t>
            </a:r>
            <a:endParaRPr/>
          </a:p>
        </p:txBody>
      </p:sp>
      <p:sp>
        <p:nvSpPr>
          <p:cNvPr id="191" name="Google Shape;191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1hand201-med"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17647" r="17646" t="0"/>
          <a:stretch/>
        </p:blipFill>
        <p:spPr>
          <a:xfrm>
            <a:off x="7958137" y="903890"/>
            <a:ext cx="118586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/>
              <a:t>DECIMAL (BASE 10) SYSTEM (1/2)</a:t>
            </a:r>
            <a:endParaRPr/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457200" y="1600200"/>
            <a:ext cx="8229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800000"/>
                </a:solidFill>
              </a:rPr>
              <a:t>A weighted-positional number system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b="1" lang="en-US" sz="2000"/>
              <a:t>Base</a:t>
            </a:r>
            <a:r>
              <a:rPr lang="en-US" sz="2000"/>
              <a:t> or </a:t>
            </a:r>
            <a:r>
              <a:rPr b="1" lang="en-US" sz="2000"/>
              <a:t>radix</a:t>
            </a:r>
            <a:r>
              <a:rPr lang="en-US" sz="2000"/>
              <a:t> is 10 (the </a:t>
            </a:r>
            <a:r>
              <a:rPr i="1" lang="en-US" sz="2000"/>
              <a:t>base</a:t>
            </a:r>
            <a:r>
              <a:rPr lang="en-US" sz="2000"/>
              <a:t> or </a:t>
            </a:r>
            <a:r>
              <a:rPr i="1" lang="en-US" sz="2000"/>
              <a:t>radix</a:t>
            </a:r>
            <a:r>
              <a:rPr lang="en-US" sz="2000"/>
              <a:t> of a number system is the total number of symbols/digits allowed in the system)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Symbols/digits = { 0, 1, 2, 3, 4, 5, 6, 7, 8, 9 }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Position is important, as the value of each symbol/digit is dependent on its </a:t>
            </a:r>
            <a:r>
              <a:rPr b="1" lang="en-US" sz="2000"/>
              <a:t>type</a:t>
            </a:r>
            <a:r>
              <a:rPr lang="en-US" sz="2000"/>
              <a:t> </a:t>
            </a:r>
            <a:r>
              <a:rPr lang="en-US" sz="2000" u="sng"/>
              <a:t>and</a:t>
            </a:r>
            <a:r>
              <a:rPr lang="en-US" sz="2000"/>
              <a:t> its </a:t>
            </a:r>
            <a:r>
              <a:rPr b="1" lang="en-US" sz="2000"/>
              <a:t>position</a:t>
            </a:r>
            <a:r>
              <a:rPr lang="en-US" sz="2000"/>
              <a:t> in the number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Example, the 9 in the two numbers below has different values:</a:t>
            </a:r>
            <a:endParaRPr/>
          </a:p>
          <a:p>
            <a:pPr indent="-182879" lvl="2" marL="731520" rtl="0" algn="l">
              <a:spcBef>
                <a:spcPts val="380"/>
              </a:spcBef>
              <a:spcAft>
                <a:spcPts val="0"/>
              </a:spcAft>
              <a:buSzPts val="1620"/>
              <a:buChar char="•"/>
            </a:pPr>
            <a:r>
              <a:rPr lang="en-US" sz="1800"/>
              <a:t>(75</a:t>
            </a:r>
            <a:r>
              <a:rPr lang="en-US" sz="1800" u="sng"/>
              <a:t>9</a:t>
            </a:r>
            <a:r>
              <a:rPr lang="en-US" sz="1800"/>
              <a:t>4)</a:t>
            </a:r>
            <a:r>
              <a:rPr baseline="-25000" lang="en-US" sz="1800"/>
              <a:t>10</a:t>
            </a:r>
            <a:r>
              <a:rPr lang="en-US" sz="1800"/>
              <a:t> = (7 × 10</a:t>
            </a:r>
            <a:r>
              <a:rPr baseline="30000" lang="en-US" sz="1800"/>
              <a:t>3</a:t>
            </a:r>
            <a:r>
              <a:rPr lang="en-US" sz="1800"/>
              <a:t>) + (5 </a:t>
            </a:r>
            <a:r>
              <a:rPr lang="en-US" sz="1900"/>
              <a:t>× 10</a:t>
            </a:r>
            <a:r>
              <a:rPr baseline="30000" lang="en-US" sz="1900"/>
              <a:t>2</a:t>
            </a:r>
            <a:r>
              <a:rPr lang="en-US" sz="1900"/>
              <a:t>) + (9 × </a:t>
            </a:r>
            <a:r>
              <a:rPr lang="en-US" sz="1900">
                <a:solidFill>
                  <a:srgbClr val="800000"/>
                </a:solidFill>
              </a:rPr>
              <a:t>10</a:t>
            </a:r>
            <a:r>
              <a:rPr baseline="30000" lang="en-US" sz="1900">
                <a:solidFill>
                  <a:srgbClr val="800000"/>
                </a:solidFill>
              </a:rPr>
              <a:t>1</a:t>
            </a:r>
            <a:r>
              <a:rPr lang="en-US" sz="1900"/>
              <a:t>) + (4 × 10</a:t>
            </a:r>
            <a:r>
              <a:rPr baseline="30000" lang="en-US" sz="1900"/>
              <a:t>0</a:t>
            </a:r>
            <a:r>
              <a:rPr lang="en-US" sz="1900"/>
              <a:t>)</a:t>
            </a:r>
            <a:endParaRPr/>
          </a:p>
          <a:p>
            <a:pPr indent="-182879" lvl="2" marL="731520" rtl="0" algn="l">
              <a:spcBef>
                <a:spcPts val="380"/>
              </a:spcBef>
              <a:spcAft>
                <a:spcPts val="0"/>
              </a:spcAft>
              <a:buSzPts val="1710"/>
              <a:buChar char="•"/>
            </a:pPr>
            <a:r>
              <a:rPr lang="en-US" sz="1900"/>
              <a:t>(</a:t>
            </a:r>
            <a:r>
              <a:rPr lang="en-US" sz="1900" u="sng"/>
              <a:t>9</a:t>
            </a:r>
            <a:r>
              <a:rPr lang="en-US" sz="1900"/>
              <a:t>12)</a:t>
            </a:r>
            <a:r>
              <a:rPr baseline="-25000" lang="en-US" sz="1900"/>
              <a:t>10</a:t>
            </a:r>
            <a:r>
              <a:rPr lang="en-US" sz="1900"/>
              <a:t> = (9 × </a:t>
            </a:r>
            <a:r>
              <a:rPr lang="en-US" sz="1900">
                <a:solidFill>
                  <a:srgbClr val="800000"/>
                </a:solidFill>
              </a:rPr>
              <a:t>10</a:t>
            </a:r>
            <a:r>
              <a:rPr baseline="30000" lang="en-US" sz="1900">
                <a:solidFill>
                  <a:srgbClr val="800000"/>
                </a:solidFill>
              </a:rPr>
              <a:t>2</a:t>
            </a:r>
            <a:r>
              <a:rPr lang="en-US" sz="1900"/>
              <a:t>) + (1 × 10</a:t>
            </a:r>
            <a:r>
              <a:rPr baseline="30000" lang="en-US" sz="1900"/>
              <a:t>1</a:t>
            </a:r>
            <a:r>
              <a:rPr lang="en-US" sz="1900"/>
              <a:t>) + (2 × 10</a:t>
            </a:r>
            <a:r>
              <a:rPr baseline="30000" lang="en-US" sz="1900"/>
              <a:t>0</a:t>
            </a:r>
            <a:r>
              <a:rPr lang="en-US" sz="1900"/>
              <a:t>)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In general, </a:t>
            </a:r>
            <a:endParaRPr/>
          </a:p>
        </p:txBody>
      </p:sp>
      <p:sp>
        <p:nvSpPr>
          <p:cNvPr id="195" name="Google Shape;195;p9"/>
          <p:cNvSpPr/>
          <p:nvPr/>
        </p:nvSpPr>
        <p:spPr>
          <a:xfrm>
            <a:off x="2667000" y="4953000"/>
            <a:ext cx="5943600" cy="10668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… f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(a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… + (a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(f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(f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… + (f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1998-09-05T15:03:32Z</dcterms:created>
  <dc:creator>Aaron Tan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