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087" r:id="rId1"/>
  </p:sldMasterIdLst>
  <p:notesMasterIdLst>
    <p:notesMasterId r:id="rId15"/>
  </p:notesMasterIdLst>
  <p:handoutMasterIdLst>
    <p:handoutMasterId r:id="rId16"/>
  </p:handoutMasterIdLst>
  <p:sldIdLst>
    <p:sldId id="514" r:id="rId2"/>
    <p:sldId id="511" r:id="rId3"/>
    <p:sldId id="512" r:id="rId4"/>
    <p:sldId id="513" r:id="rId5"/>
    <p:sldId id="542" r:id="rId6"/>
    <p:sldId id="543" r:id="rId7"/>
    <p:sldId id="544" r:id="rId8"/>
    <p:sldId id="548" r:id="rId9"/>
    <p:sldId id="549" r:id="rId10"/>
    <p:sldId id="545" r:id="rId11"/>
    <p:sldId id="546" r:id="rId12"/>
    <p:sldId id="547" r:id="rId13"/>
    <p:sldId id="541" r:id="rId14"/>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9">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CFF"/>
    <a:srgbClr val="CCFFFF"/>
    <a:srgbClr val="006600"/>
    <a:srgbClr val="FFFFCC"/>
    <a:srgbClr val="FFFF66"/>
    <a:srgbClr val="FFFF99"/>
    <a:srgbClr val="99FF99"/>
    <a:srgbClr val="6633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92" autoAdjust="0"/>
    <p:restoredTop sz="86775" autoAdjust="0"/>
  </p:normalViewPr>
  <p:slideViewPr>
    <p:cSldViewPr snapToGrid="0">
      <p:cViewPr varScale="1">
        <p:scale>
          <a:sx n="93" d="100"/>
          <a:sy n="93" d="100"/>
        </p:scale>
        <p:origin x="79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3384" y="-72"/>
      </p:cViewPr>
      <p:guideLst>
        <p:guide orient="horz" pos="2929"/>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defTabSz="959358" eaLnBrk="0" hangingPunct="0">
              <a:defRPr sz="1300">
                <a:latin typeface="Times New Roman" pitchFamily="18" charset="0"/>
              </a:defRPr>
            </a:lvl1pPr>
          </a:lstStyle>
          <a:p>
            <a:pPr>
              <a:defRPr/>
            </a:pPr>
            <a:r>
              <a:rPr lang="en-GB">
                <a:latin typeface="+mn-lt"/>
              </a:rPr>
              <a:t>Programming  Methodology</a:t>
            </a:r>
            <a:endParaRPr lang="en-GB" dirty="0">
              <a:latin typeface="+mn-lt"/>
            </a:endParaRPr>
          </a:p>
        </p:txBody>
      </p:sp>
      <p:sp>
        <p:nvSpPr>
          <p:cNvPr id="62467" name="Rectangle 1027"/>
          <p:cNvSpPr>
            <a:spLocks noGrp="1" noChangeArrowheads="1"/>
          </p:cNvSpPr>
          <p:nvPr>
            <p:ph type="dt" sz="quarter" idx="1"/>
          </p:nvPr>
        </p:nvSpPr>
        <p:spPr bwMode="auto">
          <a:xfrm>
            <a:off x="3971614"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algn="r" defTabSz="959358" eaLnBrk="0" hangingPunct="0">
              <a:defRPr sz="1300">
                <a:latin typeface="Times New Roman" pitchFamily="18" charset="0"/>
              </a:defRPr>
            </a:lvl1pPr>
          </a:lstStyle>
          <a:p>
            <a:pPr>
              <a:defRPr/>
            </a:pPr>
            <a:endParaRPr lang="en-GB" dirty="0"/>
          </a:p>
        </p:txBody>
      </p:sp>
      <p:sp>
        <p:nvSpPr>
          <p:cNvPr id="62468" name="Rectangle 1028"/>
          <p:cNvSpPr>
            <a:spLocks noGrp="1" noChangeArrowheads="1"/>
          </p:cNvSpPr>
          <p:nvPr>
            <p:ph type="ftr" sz="quarter" idx="2"/>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a:p>
        </p:txBody>
      </p:sp>
      <p:sp>
        <p:nvSpPr>
          <p:cNvPr id="62469" name="Rectangle 1029"/>
          <p:cNvSpPr>
            <a:spLocks noGrp="1" noChangeArrowheads="1"/>
          </p:cNvSpPr>
          <p:nvPr>
            <p:ph type="sldNum" sz="quarter" idx="3"/>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A8128D1A-2CBE-4D8D-BBD3-EF7640D031AF}" type="slidenum">
              <a:rPr lang="en-GB"/>
              <a:pPr>
                <a:defRPr/>
              </a:pPr>
              <a:t>‹#›</a:t>
            </a:fld>
            <a:endParaRPr lang="en-GB"/>
          </a:p>
        </p:txBody>
      </p:sp>
    </p:spTree>
    <p:extLst>
      <p:ext uri="{BB962C8B-B14F-4D97-AF65-F5344CB8AC3E}">
        <p14:creationId xmlns:p14="http://schemas.microsoft.com/office/powerpoint/2010/main" val="19181308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1" name="Rectangle 5"/>
          <p:cNvSpPr>
            <a:spLocks noGrp="1" noChangeArrowheads="1"/>
          </p:cNvSpPr>
          <p:nvPr>
            <p:ph type="body" sz="quarter" idx="3"/>
          </p:nvPr>
        </p:nvSpPr>
        <p:spPr bwMode="auto">
          <a:xfrm>
            <a:off x="936167" y="4414043"/>
            <a:ext cx="5138067" cy="4185089"/>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0422" name="Rectangle 6"/>
          <p:cNvSpPr>
            <a:spLocks noGrp="1" noChangeArrowheads="1"/>
          </p:cNvSpPr>
          <p:nvPr>
            <p:ph type="ftr" sz="quarter" idx="4"/>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a:p>
        </p:txBody>
      </p:sp>
      <p:sp>
        <p:nvSpPr>
          <p:cNvPr id="60423" name="Rectangle 7"/>
          <p:cNvSpPr>
            <a:spLocks noGrp="1" noChangeArrowheads="1"/>
          </p:cNvSpPr>
          <p:nvPr>
            <p:ph type="sldNum" sz="quarter" idx="5"/>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82D49F41-42BD-4A7F-84D4-B4F7E48B4FCD}" type="slidenum">
              <a:rPr lang="en-GB"/>
              <a:pPr>
                <a:defRPr/>
              </a:pPr>
              <a:t>‹#›</a:t>
            </a:fld>
            <a:endParaRPr lang="en-GB"/>
          </a:p>
        </p:txBody>
      </p:sp>
      <p:sp>
        <p:nvSpPr>
          <p:cNvPr id="8" name="Date Placeholder 7"/>
          <p:cNvSpPr>
            <a:spLocks noGrp="1"/>
          </p:cNvSpPr>
          <p:nvPr>
            <p:ph type="dt" idx="1"/>
          </p:nvPr>
        </p:nvSpPr>
        <p:spPr>
          <a:xfrm>
            <a:off x="3971614" y="0"/>
            <a:ext cx="3037117" cy="465341"/>
          </a:xfrm>
          <a:prstGeom prst="rect">
            <a:avLst/>
          </a:prstGeom>
        </p:spPr>
        <p:txBody>
          <a:bodyPr vert="horz" lIns="92098" tIns="46049" rIns="92098" bIns="46049" rtlCol="0"/>
          <a:lstStyle>
            <a:lvl1pPr algn="r">
              <a:defRPr sz="1200"/>
            </a:lvl1pPr>
          </a:lstStyle>
          <a:p>
            <a:pPr>
              <a:defRPr/>
            </a:pPr>
            <a:fld id="{0AF3AFD6-2BC0-4B1C-A3C8-8C3FEB1DB624}" type="datetimeFigureOut">
              <a:rPr lang="en-US"/>
              <a:pPr>
                <a:defRPr/>
              </a:pPr>
              <a:t>10/23/2022</a:t>
            </a:fld>
            <a:endParaRPr lang="en-US"/>
          </a:p>
        </p:txBody>
      </p:sp>
      <p:sp>
        <p:nvSpPr>
          <p:cNvPr id="9" name="Slide Image Placeholder 8"/>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11" name="Header Placeholder 10"/>
          <p:cNvSpPr>
            <a:spLocks noGrp="1"/>
          </p:cNvSpPr>
          <p:nvPr>
            <p:ph type="hdr" sz="quarter"/>
          </p:nvPr>
        </p:nvSpPr>
        <p:spPr>
          <a:xfrm>
            <a:off x="0" y="0"/>
            <a:ext cx="3037117" cy="465341"/>
          </a:xfrm>
          <a:prstGeom prst="rect">
            <a:avLst/>
          </a:prstGeom>
        </p:spPr>
        <p:txBody>
          <a:bodyPr vert="horz" lIns="91440" tIns="45720" rIns="91440" bIns="45720" rtlCol="0"/>
          <a:lstStyle>
            <a:lvl1pPr algn="l">
              <a:defRPr sz="1200"/>
            </a:lvl1pPr>
          </a:lstStyle>
          <a:p>
            <a:pPr>
              <a:defRPr/>
            </a:pPr>
            <a:r>
              <a:rPr lang="en-US"/>
              <a:t>Programming  Methodology</a:t>
            </a:r>
            <a:endParaRPr lang="en-US" dirty="0"/>
          </a:p>
        </p:txBody>
      </p:sp>
    </p:spTree>
    <p:extLst>
      <p:ext uri="{BB962C8B-B14F-4D97-AF65-F5344CB8AC3E}">
        <p14:creationId xmlns:p14="http://schemas.microsoft.com/office/powerpoint/2010/main" val="183809687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a:p>
        </p:txBody>
      </p:sp>
      <p:sp>
        <p:nvSpPr>
          <p:cNvPr id="4" name="Номер слайда 3"/>
          <p:cNvSpPr>
            <a:spLocks noGrp="1"/>
          </p:cNvSpPr>
          <p:nvPr>
            <p:ph type="sldNum" sz="quarter" idx="10"/>
          </p:nvPr>
        </p:nvSpPr>
        <p:spPr/>
        <p:txBody>
          <a:bodyPr/>
          <a:lstStyle/>
          <a:p>
            <a:pPr>
              <a:defRPr/>
            </a:pPr>
            <a:fld id="{82D49F41-42BD-4A7F-84D4-B4F7E48B4FCD}" type="slidenum">
              <a:rPr lang="en-GB" smtClean="0"/>
              <a:pPr>
                <a:defRPr/>
              </a:pPr>
              <a:t>2</a:t>
            </a:fld>
            <a:endParaRPr lang="en-GB"/>
          </a:p>
        </p:txBody>
      </p:sp>
      <p:sp>
        <p:nvSpPr>
          <p:cNvPr id="5" name="Верхний колонтитул 4"/>
          <p:cNvSpPr>
            <a:spLocks noGrp="1"/>
          </p:cNvSpPr>
          <p:nvPr>
            <p:ph type="hdr" sz="quarter" idx="11"/>
          </p:nvPr>
        </p:nvSpPr>
        <p:spPr/>
        <p:txBody>
          <a:bodyPr/>
          <a:lstStyle/>
          <a:p>
            <a:pPr>
              <a:defRPr/>
            </a:pPr>
            <a:r>
              <a:rPr lang="en-US"/>
              <a:t>Programming  Methodology</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59C2A54D-1D0B-40AA-83E8-AAB794D1CD4D}" type="slidenum">
              <a:rPr lang="en-US" smtClean="0"/>
              <a:pPr/>
              <a:t>13</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3</a:t>
            </a:fld>
            <a:endParaRPr lang="en-US"/>
          </a:p>
        </p:txBody>
      </p:sp>
    </p:spTree>
    <p:extLst>
      <p:ext uri="{BB962C8B-B14F-4D97-AF65-F5344CB8AC3E}">
        <p14:creationId xmlns:p14="http://schemas.microsoft.com/office/powerpoint/2010/main" val="205097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p>
            <a:fld id="{B5ABBE47-177D-4636-9A16-5FE61EEE13CD}" type="slidenum">
              <a:rPr lang="en-GB" smtClean="0"/>
              <a:pPr/>
              <a:t>5</a:t>
            </a:fld>
            <a:endParaRPr lang="en-GB"/>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w="9525"/>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fld id="{5DAD136A-999B-411C-BFFC-6D698AC8D85F}" type="slidenum">
              <a:rPr lang="en-GB" smtClean="0"/>
              <a:pPr/>
              <a:t>6</a:t>
            </a:fld>
            <a:endParaRPr lang="en-GB"/>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w="9525"/>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C6AEC4F0-46B3-40BC-AEE4-A8D7EA9D0999}" type="slidenum">
              <a:rPr lang="en-GB" smtClean="0"/>
              <a:pPr/>
              <a:t>7</a:t>
            </a:fld>
            <a:endParaRPr lang="en-GB"/>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w="9525"/>
        </p:spPr>
        <p:txBody>
          <a:bodyPr/>
          <a:lstStyle/>
          <a:p>
            <a:pPr eaLnBrk="1" hangingPunct="1"/>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Nunito" panose="020B0604020202020204" pitchFamily="2" charset="0"/>
              </a:rPr>
              <a:t>Binary Number System is one the type of most popular Number Representation techniques that used in digital systems. In the Binary System, there are only two symbols or possible digit values, i.e., 0 (off) and 1 (on). Represented by any device that only 2 operating states or possible conditions.</a:t>
            </a:r>
            <a:endParaRPr lang="en-US" dirty="0"/>
          </a:p>
        </p:txBody>
      </p:sp>
      <p:sp>
        <p:nvSpPr>
          <p:cNvPr id="4" name="Slide Number Placeholder 3"/>
          <p:cNvSpPr>
            <a:spLocks noGrp="1"/>
          </p:cNvSpPr>
          <p:nvPr>
            <p:ph type="sldNum" sz="quarter" idx="5"/>
          </p:nvPr>
        </p:nvSpPr>
        <p:spPr/>
        <p:txBody>
          <a:bodyPr/>
          <a:lstStyle/>
          <a:p>
            <a:pPr>
              <a:defRPr/>
            </a:pPr>
            <a:fld id="{82D49F41-42BD-4A7F-84D4-B4F7E48B4FCD}" type="slidenum">
              <a:rPr lang="en-GB" smtClean="0"/>
              <a:pPr>
                <a:defRPr/>
              </a:pPr>
              <a:t>8</a:t>
            </a:fld>
            <a:endParaRPr lang="en-GB"/>
          </a:p>
        </p:txBody>
      </p:sp>
      <p:sp>
        <p:nvSpPr>
          <p:cNvPr id="5" name="Header Placeholder 4"/>
          <p:cNvSpPr>
            <a:spLocks noGrp="1"/>
          </p:cNvSpPr>
          <p:nvPr>
            <p:ph type="hdr" sz="quarter"/>
          </p:nvPr>
        </p:nvSpPr>
        <p:spPr/>
        <p:txBody>
          <a:bodyPr/>
          <a:lstStyle/>
          <a:p>
            <a:pPr>
              <a:defRPr/>
            </a:pPr>
            <a:r>
              <a:rPr lang="en-US"/>
              <a:t>Programming  Methodology</a:t>
            </a:r>
            <a:endParaRPr lang="en-US" dirty="0"/>
          </a:p>
        </p:txBody>
      </p:sp>
    </p:spTree>
    <p:extLst>
      <p:ext uri="{BB962C8B-B14F-4D97-AF65-F5344CB8AC3E}">
        <p14:creationId xmlns:p14="http://schemas.microsoft.com/office/powerpoint/2010/main" val="2832644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582116B1-7B2E-4092-85DD-1180B3542596}" type="slidenum">
              <a:rPr lang="en-GB" smtClean="0"/>
              <a:pPr/>
              <a:t>10</a:t>
            </a:fld>
            <a:endParaRPr lang="en-GB"/>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w="9525"/>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F32BDFFE-D807-4ABF-B152-FC86A76D5475}" type="slidenum">
              <a:rPr lang="en-GB" smtClean="0"/>
              <a:pPr/>
              <a:t>11</a:t>
            </a:fld>
            <a:endParaRPr lang="en-GB"/>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w="9525"/>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511A1B00-3188-4696-92BC-EF3E3767ED75}" type="slidenum">
              <a:rPr lang="en-GB" smtClean="0"/>
              <a:pPr/>
              <a:t>12</a:t>
            </a:fld>
            <a:endParaRPr lang="en-GB"/>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w="9525"/>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35cce793-99a6-4f28-9e1a-625ba96e3db4]"/>
          <p:cNvSpPr>
            <a:spLocks noGrp="1"/>
          </p:cNvSpPr>
          <p:nvPr>
            <p:ph type="dt" sz="half" idx="10"/>
          </p:nvPr>
        </p:nvSpPr>
        <p:spPr/>
        <p:txBody>
          <a:bodyPr/>
          <a:lstStyle/>
          <a:p>
            <a:pPr>
              <a:defRPr/>
            </a:pPr>
            <a:r>
              <a:rPr lang="en-US"/>
              <a:t>© IT - TDT</a:t>
            </a:r>
            <a:endParaRPr lang="en-US" dirty="0"/>
          </a:p>
        </p:txBody>
      </p:sp>
      <p:sp>
        <p:nvSpPr>
          <p:cNvPr id="5" name="Footer Placeholder 4"/>
          <p:cNvSpPr>
            <a:spLocks noGrp="1"/>
          </p:cNvSpPr>
          <p:nvPr>
            <p:ph type="ftr" sz="quarter" idx="11"/>
          </p:nvPr>
        </p:nvSpPr>
        <p:spPr/>
        <p:txBody>
          <a:bodyPr/>
          <a:lstStyle>
            <a:lvl1pPr>
              <a:defRPr/>
            </a:lvl1pPr>
          </a:lstStyle>
          <a:p>
            <a:pPr algn="l">
              <a:defRPr/>
            </a:pPr>
            <a:r>
              <a:rPr lang="en-US"/>
              <a:t>Computer Organisation</a:t>
            </a:r>
            <a:endParaRPr lang="en-US" dirty="0"/>
          </a:p>
        </p:txBody>
      </p:sp>
      <p:sp>
        <p:nvSpPr>
          <p:cNvPr id="6" name="Slide Number Placeholder 5"/>
          <p:cNvSpPr>
            <a:spLocks noGrp="1"/>
          </p:cNvSpPr>
          <p:nvPr>
            <p:ph type="sldNum" sz="quarter" idx="12"/>
          </p:nvPr>
        </p:nvSpPr>
        <p:spPr/>
        <p:txBody>
          <a:bodyPr/>
          <a:lstStyle>
            <a:lvl1pPr>
              <a:defRPr b="0"/>
            </a:lvl1pPr>
          </a:lstStyle>
          <a:p>
            <a:pPr>
              <a:defRPr/>
            </a:pPr>
            <a:r>
              <a:rPr lang="en-US" dirty="0"/>
              <a:t>Unit1 - </a:t>
            </a:r>
            <a:fld id="{2E4790E1-2590-4AEE-892D-AB46A7688113}" type="slidenum">
              <a:rPr lang="en-US" smtClean="0"/>
              <a:pPr>
                <a:defRPr/>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 IT - TDT</a:t>
            </a:r>
            <a:endParaRPr lang="en-US" dirty="0"/>
          </a:p>
        </p:txBody>
      </p:sp>
      <p:sp>
        <p:nvSpPr>
          <p:cNvPr id="5" name="Footer Placeholder 4"/>
          <p:cNvSpPr>
            <a:spLocks noGrp="1"/>
          </p:cNvSpPr>
          <p:nvPr>
            <p:ph type="ftr" sz="quarter" idx="11"/>
          </p:nvPr>
        </p:nvSpPr>
        <p:spPr/>
        <p:txBody>
          <a:bodyPr/>
          <a:lstStyle/>
          <a:p>
            <a:pPr algn="l">
              <a:defRPr/>
            </a:pPr>
            <a:r>
              <a:rPr lang="en-US"/>
              <a:t>Computer Organisation</a:t>
            </a:r>
            <a:endParaRPr lang="en-US" dirty="0"/>
          </a:p>
        </p:txBody>
      </p:sp>
      <p:sp>
        <p:nvSpPr>
          <p:cNvPr id="6" name="Slide Number Placeholder 5"/>
          <p:cNvSpPr>
            <a:spLocks noGrp="1"/>
          </p:cNvSpPr>
          <p:nvPr>
            <p:ph type="sldNum" sz="quarter" idx="12"/>
          </p:nvPr>
        </p:nvSpPr>
        <p:spPr/>
        <p:txBody>
          <a:bodyPr/>
          <a:lstStyle/>
          <a:p>
            <a:pPr>
              <a:defRPr/>
            </a:pPr>
            <a:r>
              <a:rPr lang="en-US" dirty="0"/>
              <a:t>Unit1 -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 IT - TDT</a:t>
            </a:r>
            <a:endParaRPr lang="en-US" dirty="0"/>
          </a:p>
        </p:txBody>
      </p:sp>
      <p:sp>
        <p:nvSpPr>
          <p:cNvPr id="5" name="Footer Placeholder 4"/>
          <p:cNvSpPr>
            <a:spLocks noGrp="1"/>
          </p:cNvSpPr>
          <p:nvPr>
            <p:ph type="ftr" sz="quarter" idx="11"/>
          </p:nvPr>
        </p:nvSpPr>
        <p:spPr/>
        <p:txBody>
          <a:bodyPr/>
          <a:lstStyle/>
          <a:p>
            <a:pPr algn="l">
              <a:defRPr/>
            </a:pPr>
            <a:r>
              <a:rPr lang="en-US"/>
              <a:t>Computer Organisation</a:t>
            </a:r>
            <a:endParaRPr lang="en-US" dirty="0"/>
          </a:p>
        </p:txBody>
      </p:sp>
      <p:sp>
        <p:nvSpPr>
          <p:cNvPr id="6" name="Slide Number Placeholder 5"/>
          <p:cNvSpPr>
            <a:spLocks noGrp="1"/>
          </p:cNvSpPr>
          <p:nvPr>
            <p:ph type="sldNum" sz="quarter" idx="12"/>
          </p:nvPr>
        </p:nvSpPr>
        <p:spPr/>
        <p:txBody>
          <a:bodyPr/>
          <a:lstStyle/>
          <a:p>
            <a:pPr>
              <a:defRPr/>
            </a:pPr>
            <a:r>
              <a:rPr lang="en-US" dirty="0"/>
              <a:t>Unit1 -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 IT - TDT</a:t>
            </a:r>
            <a:endParaRPr lang="en-US" dirty="0"/>
          </a:p>
        </p:txBody>
      </p:sp>
      <p:sp>
        <p:nvSpPr>
          <p:cNvPr id="5" name="Footer Placeholder 4"/>
          <p:cNvSpPr>
            <a:spLocks noGrp="1"/>
          </p:cNvSpPr>
          <p:nvPr>
            <p:ph type="ftr" sz="quarter" idx="11"/>
          </p:nvPr>
        </p:nvSpPr>
        <p:spPr/>
        <p:txBody>
          <a:bodyPr/>
          <a:lstStyle>
            <a:lvl1pPr>
              <a:defRPr/>
            </a:lvl1pPr>
          </a:lstStyle>
          <a:p>
            <a:pPr algn="l">
              <a:defRPr/>
            </a:pPr>
            <a:r>
              <a:rPr lang="en-US"/>
              <a:t>Computer Organisation</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a:t>Unit1 -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a:t>© IT - TDT</a:t>
            </a:r>
            <a:endParaRPr lang="en-US" dirty="0"/>
          </a:p>
        </p:txBody>
      </p:sp>
      <p:sp>
        <p:nvSpPr>
          <p:cNvPr id="5" name="Footer Placeholder 4"/>
          <p:cNvSpPr>
            <a:spLocks noGrp="1"/>
          </p:cNvSpPr>
          <p:nvPr>
            <p:ph type="ftr" sz="quarter" idx="11"/>
          </p:nvPr>
        </p:nvSpPr>
        <p:spPr/>
        <p:txBody>
          <a:bodyPr/>
          <a:lstStyle/>
          <a:p>
            <a:pPr algn="l">
              <a:defRPr/>
            </a:pPr>
            <a:r>
              <a:rPr lang="en-US"/>
              <a:t>Computer Organisation</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a:t>Unit1 - </a:t>
            </a:r>
            <a:fld id="{2E4790E1-2590-4AEE-892D-AB46A7688113}" type="slidenum">
              <a:rPr lang="en-US" smtClean="0"/>
              <a:pPr>
                <a:defRPr/>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US"/>
              <a:t>© IT - TDT</a:t>
            </a:r>
            <a:endParaRPr lang="en-US" dirty="0"/>
          </a:p>
        </p:txBody>
      </p:sp>
      <p:sp>
        <p:nvSpPr>
          <p:cNvPr id="6" name="Footer Placeholder 5"/>
          <p:cNvSpPr>
            <a:spLocks noGrp="1"/>
          </p:cNvSpPr>
          <p:nvPr>
            <p:ph type="ftr" sz="quarter" idx="11"/>
          </p:nvPr>
        </p:nvSpPr>
        <p:spPr/>
        <p:txBody>
          <a:bodyPr/>
          <a:lstStyle/>
          <a:p>
            <a:pPr algn="l">
              <a:defRPr/>
            </a:pPr>
            <a:r>
              <a:rPr lang="en-US"/>
              <a:t>Computer Organisation</a:t>
            </a:r>
            <a:endParaRPr lang="en-US" dirty="0"/>
          </a:p>
        </p:txBody>
      </p:sp>
      <p:sp>
        <p:nvSpPr>
          <p:cNvPr id="7" name="Slide Number Placeholder 6"/>
          <p:cNvSpPr>
            <a:spLocks noGrp="1"/>
          </p:cNvSpPr>
          <p:nvPr>
            <p:ph type="sldNum" sz="quarter" idx="12"/>
          </p:nvPr>
        </p:nvSpPr>
        <p:spPr/>
        <p:txBody>
          <a:bodyPr/>
          <a:lstStyle/>
          <a:p>
            <a:pPr>
              <a:defRPr/>
            </a:pPr>
            <a:r>
              <a:rPr lang="en-US" dirty="0"/>
              <a:t>Unit1 -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US"/>
              <a:t>© IT - TDT</a:t>
            </a:r>
            <a:endParaRPr lang="en-US" dirty="0"/>
          </a:p>
        </p:txBody>
      </p:sp>
      <p:sp>
        <p:nvSpPr>
          <p:cNvPr id="8" name="Footer Placeholder 7"/>
          <p:cNvSpPr>
            <a:spLocks noGrp="1"/>
          </p:cNvSpPr>
          <p:nvPr>
            <p:ph type="ftr" sz="quarter" idx="11"/>
          </p:nvPr>
        </p:nvSpPr>
        <p:spPr/>
        <p:txBody>
          <a:bodyPr/>
          <a:lstStyle/>
          <a:p>
            <a:pPr algn="l">
              <a:defRPr/>
            </a:pPr>
            <a:r>
              <a:rPr lang="en-US"/>
              <a:t>Computer Organisation</a:t>
            </a:r>
            <a:endParaRPr lang="en-US" dirty="0"/>
          </a:p>
        </p:txBody>
      </p:sp>
      <p:sp>
        <p:nvSpPr>
          <p:cNvPr id="9" name="Slide Number Placeholder 8"/>
          <p:cNvSpPr>
            <a:spLocks noGrp="1"/>
          </p:cNvSpPr>
          <p:nvPr>
            <p:ph type="sldNum" sz="quarter" idx="12"/>
          </p:nvPr>
        </p:nvSpPr>
        <p:spPr/>
        <p:txBody>
          <a:bodyPr/>
          <a:lstStyle/>
          <a:p>
            <a:pPr>
              <a:defRPr/>
            </a:pPr>
            <a:r>
              <a:rPr lang="en-US" dirty="0"/>
              <a:t>Unit1 - </a:t>
            </a:r>
            <a:fld id="{2E4790E1-2590-4AEE-892D-AB46A7688113}" type="slidenum">
              <a:rPr lang="en-US" smtClean="0"/>
              <a:pPr>
                <a:defRPr/>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r>
              <a:rPr lang="en-US"/>
              <a:t>© IT - TDT</a:t>
            </a:r>
            <a:endParaRPr lang="en-US" dirty="0"/>
          </a:p>
        </p:txBody>
      </p:sp>
      <p:sp>
        <p:nvSpPr>
          <p:cNvPr id="4" name="Footer Placeholder 3"/>
          <p:cNvSpPr>
            <a:spLocks noGrp="1"/>
          </p:cNvSpPr>
          <p:nvPr>
            <p:ph type="ftr" sz="quarter" idx="11"/>
          </p:nvPr>
        </p:nvSpPr>
        <p:spPr/>
        <p:txBody>
          <a:bodyPr/>
          <a:lstStyle/>
          <a:p>
            <a:pPr algn="l">
              <a:defRPr/>
            </a:pPr>
            <a:r>
              <a:rPr lang="en-US"/>
              <a:t>Computer Organisation</a:t>
            </a:r>
            <a:endParaRPr lang="en-US" dirty="0"/>
          </a:p>
        </p:txBody>
      </p:sp>
      <p:sp>
        <p:nvSpPr>
          <p:cNvPr id="5" name="Slide Number Placeholder 4"/>
          <p:cNvSpPr>
            <a:spLocks noGrp="1"/>
          </p:cNvSpPr>
          <p:nvPr>
            <p:ph type="sldNum" sz="quarter" idx="12"/>
          </p:nvPr>
        </p:nvSpPr>
        <p:spPr/>
        <p:txBody>
          <a:bodyPr/>
          <a:lstStyle/>
          <a:p>
            <a:pPr>
              <a:defRPr/>
            </a:pPr>
            <a:r>
              <a:rPr lang="en-US" dirty="0"/>
              <a:t>Unit1 -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 IT - TDT</a:t>
            </a:r>
            <a:endParaRPr lang="en-US" dirty="0"/>
          </a:p>
        </p:txBody>
      </p:sp>
      <p:sp>
        <p:nvSpPr>
          <p:cNvPr id="3" name="Footer Placeholder 2"/>
          <p:cNvSpPr>
            <a:spLocks noGrp="1"/>
          </p:cNvSpPr>
          <p:nvPr>
            <p:ph type="ftr" sz="quarter" idx="11"/>
          </p:nvPr>
        </p:nvSpPr>
        <p:spPr/>
        <p:txBody>
          <a:bodyPr/>
          <a:lstStyle/>
          <a:p>
            <a:pPr algn="l">
              <a:defRPr/>
            </a:pPr>
            <a:r>
              <a:rPr lang="en-US"/>
              <a:t>Computer Organisation</a:t>
            </a:r>
            <a:endParaRPr lang="en-US" dirty="0"/>
          </a:p>
        </p:txBody>
      </p:sp>
      <p:sp>
        <p:nvSpPr>
          <p:cNvPr id="4" name="Slide Number Placeholder 3"/>
          <p:cNvSpPr>
            <a:spLocks noGrp="1"/>
          </p:cNvSpPr>
          <p:nvPr>
            <p:ph type="sldNum" sz="quarter" idx="12"/>
          </p:nvPr>
        </p:nvSpPr>
        <p:spPr/>
        <p:txBody>
          <a:bodyPr/>
          <a:lstStyle/>
          <a:p>
            <a:pPr>
              <a:defRPr/>
            </a:pPr>
            <a:r>
              <a:rPr lang="en-US" dirty="0"/>
              <a:t>Unit1 -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 IT - TDT</a:t>
            </a:r>
            <a:endParaRPr lang="en-US" dirty="0"/>
          </a:p>
        </p:txBody>
      </p:sp>
      <p:sp>
        <p:nvSpPr>
          <p:cNvPr id="6" name="Footer Placeholder 5"/>
          <p:cNvSpPr>
            <a:spLocks noGrp="1"/>
          </p:cNvSpPr>
          <p:nvPr>
            <p:ph type="ftr" sz="quarter" idx="11"/>
          </p:nvPr>
        </p:nvSpPr>
        <p:spPr/>
        <p:txBody>
          <a:bodyPr/>
          <a:lstStyle/>
          <a:p>
            <a:pPr algn="l">
              <a:defRPr/>
            </a:pPr>
            <a:r>
              <a:rPr lang="en-US"/>
              <a:t>Computer Organisation</a:t>
            </a:r>
            <a:endParaRPr lang="en-US" dirty="0"/>
          </a:p>
        </p:txBody>
      </p:sp>
      <p:sp>
        <p:nvSpPr>
          <p:cNvPr id="7" name="Slide Number Placeholder 6"/>
          <p:cNvSpPr>
            <a:spLocks noGrp="1"/>
          </p:cNvSpPr>
          <p:nvPr>
            <p:ph type="sldNum" sz="quarter" idx="12"/>
          </p:nvPr>
        </p:nvSpPr>
        <p:spPr/>
        <p:txBody>
          <a:bodyPr/>
          <a:lstStyle/>
          <a:p>
            <a:pPr>
              <a:defRPr/>
            </a:pPr>
            <a:r>
              <a:rPr lang="en-US" dirty="0"/>
              <a:t>Unit1 - </a:t>
            </a:r>
            <a:fld id="{2E4790E1-2590-4AEE-892D-AB46A7688113}" type="slidenum">
              <a:rPr lang="en-US" smtClean="0"/>
              <a:pPr>
                <a:defRPr/>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 IT - TDT</a:t>
            </a:r>
            <a:endParaRPr lang="en-US" dirty="0"/>
          </a:p>
        </p:txBody>
      </p:sp>
      <p:sp>
        <p:nvSpPr>
          <p:cNvPr id="6" name="Footer Placeholder 5"/>
          <p:cNvSpPr>
            <a:spLocks noGrp="1"/>
          </p:cNvSpPr>
          <p:nvPr>
            <p:ph type="ftr" sz="quarter" idx="11"/>
          </p:nvPr>
        </p:nvSpPr>
        <p:spPr/>
        <p:txBody>
          <a:bodyPr/>
          <a:lstStyle/>
          <a:p>
            <a:pPr algn="l">
              <a:defRPr/>
            </a:pPr>
            <a:r>
              <a:rPr lang="en-US"/>
              <a:t>Computer Organisation</a:t>
            </a:r>
            <a:endParaRPr lang="en-US" dirty="0"/>
          </a:p>
        </p:txBody>
      </p:sp>
      <p:sp>
        <p:nvSpPr>
          <p:cNvPr id="7" name="Slide Number Placeholder 6"/>
          <p:cNvSpPr>
            <a:spLocks noGrp="1"/>
          </p:cNvSpPr>
          <p:nvPr>
            <p:ph type="sldNum" sz="quarter" idx="12"/>
          </p:nvPr>
        </p:nvSpPr>
        <p:spPr/>
        <p:txBody>
          <a:bodyPr/>
          <a:lstStyle/>
          <a:p>
            <a:pPr>
              <a:defRPr/>
            </a:pPr>
            <a:r>
              <a:rPr lang="en-US" dirty="0"/>
              <a:t>Unit1 - </a:t>
            </a:r>
            <a:fld id="{2E4790E1-2590-4AEE-892D-AB46A7688113}" type="slidenum">
              <a:rPr lang="en-US" smtClean="0"/>
              <a:pPr>
                <a:defRPr/>
              </a:pPr>
              <a:t>‹#›</a:t>
            </a:fld>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r>
              <a:rPr lang="en-US"/>
              <a:t>© IT - TDT</a:t>
            </a:r>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r>
              <a:rPr lang="en-US"/>
              <a:t>Computer Organisation</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200" b="0">
                <a:solidFill>
                  <a:srgbClr val="FFFFFF"/>
                </a:solidFill>
              </a:defRPr>
            </a:lvl1pPr>
          </a:lstStyle>
          <a:p>
            <a:pPr>
              <a:defRPr/>
            </a:pPr>
            <a:r>
              <a:rPr lang="en-US" dirty="0"/>
              <a:t>Unit1 - </a:t>
            </a:r>
            <a:fld id="{2E4790E1-2590-4AEE-892D-AB46A7688113}"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Lst>
  <p:transition>
    <p:fade/>
  </p:transition>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865222"/>
            <a:ext cx="9144000" cy="1249931"/>
          </a:xfrm>
        </p:spPr>
        <p:txBody>
          <a:bodyPr>
            <a:noAutofit/>
          </a:bodyPr>
          <a:lstStyle/>
          <a:p>
            <a:pPr algn="ctr"/>
            <a:r>
              <a:rPr lang="en-US" sz="40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COMPUTER ORGANISATION</a:t>
            </a:r>
            <a:br>
              <a:rPr lang="en-US" sz="32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32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(TỔ CHỨC MÁY TÍNH) </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TextBox 7]"/>
          <p:cNvSpPr txBox="1"/>
          <p:nvPr/>
        </p:nvSpPr>
        <p:spPr>
          <a:xfrm>
            <a:off x="1" y="3781012"/>
            <a:ext cx="9143999" cy="2123658"/>
          </a:xfrm>
          <a:prstGeom prst="rect">
            <a:avLst/>
          </a:prstGeom>
          <a:noFill/>
        </p:spPr>
        <p:txBody>
          <a:bodyPr wrap="square" rtlCol="0">
            <a:spAutoFit/>
          </a:bodyPr>
          <a:lstStyle/>
          <a:p>
            <a:pPr algn="ctr"/>
            <a:r>
              <a:rPr lang="en-US" sz="6600" b="1" dirty="0">
                <a:solidFill>
                  <a:srgbClr val="C00000"/>
                </a:solidFill>
                <a:latin typeface="Calibri" panose="020F0502020204030204" pitchFamily="34" charset="0"/>
              </a:rPr>
              <a:t>NUMBER SYSTEMS SUPPLEMENTARY NOTES</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98127" y="670904"/>
            <a:ext cx="1747742" cy="965127"/>
          </a:xfrm>
          <a:prstGeom prst="rect">
            <a:avLst/>
          </a:prstGeom>
          <a:ln>
            <a:noFill/>
          </a:ln>
          <a:effectLst/>
        </p:spPr>
      </p:pic>
    </p:spTree>
    <p:extLst>
      <p:ext uri="{BB962C8B-B14F-4D97-AF65-F5344CB8AC3E}">
        <p14:creationId xmlns:p14="http://schemas.microsoft.com/office/powerpoint/2010/main" val="1820975028"/>
      </p:ext>
    </p:extLst>
  </p:cSld>
  <p:clrMapOvr>
    <a:masterClrMapping/>
  </p:clrMapOvr>
  <p:transition>
    <p:diamon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CS2100</a:t>
            </a:r>
            <a:endParaRPr lang="en-US" altLang="en-US"/>
          </a:p>
        </p:txBody>
      </p:sp>
      <p:sp>
        <p:nvSpPr>
          <p:cNvPr id="5" name="Footer Placeholder 4"/>
          <p:cNvSpPr>
            <a:spLocks noGrp="1"/>
          </p:cNvSpPr>
          <p:nvPr>
            <p:ph type="ftr" sz="quarter" idx="11"/>
          </p:nvPr>
        </p:nvSpPr>
        <p:spPr/>
        <p:txBody>
          <a:bodyPr/>
          <a:lstStyle/>
          <a:p>
            <a:pPr>
              <a:defRPr/>
            </a:pPr>
            <a:r>
              <a:rPr lang="en-US" altLang="en-US"/>
              <a:t>Number Systems Supplementary Notes</a:t>
            </a:r>
          </a:p>
        </p:txBody>
      </p:sp>
      <p:sp>
        <p:nvSpPr>
          <p:cNvPr id="6" name="Slide Number Placeholder 5"/>
          <p:cNvSpPr>
            <a:spLocks noGrp="1"/>
          </p:cNvSpPr>
          <p:nvPr>
            <p:ph type="sldNum" sz="quarter" idx="12"/>
          </p:nvPr>
        </p:nvSpPr>
        <p:spPr/>
        <p:txBody>
          <a:bodyPr/>
          <a:lstStyle/>
          <a:p>
            <a:pPr>
              <a:defRPr/>
            </a:pPr>
            <a:fld id="{040A7422-73B5-4CA0-AED6-40BB9CE6D9DC}" type="slidenum">
              <a:rPr lang="en-US" altLang="en-US"/>
              <a:pPr>
                <a:defRPr/>
              </a:pPr>
              <a:t>10</a:t>
            </a:fld>
            <a:endParaRPr lang="en-US" altLang="en-US"/>
          </a:p>
        </p:txBody>
      </p:sp>
      <p:sp>
        <p:nvSpPr>
          <p:cNvPr id="6149" name="Rectangle 2"/>
          <p:cNvSpPr>
            <a:spLocks noGrp="1" noChangeArrowheads="1"/>
          </p:cNvSpPr>
          <p:nvPr>
            <p:ph type="title"/>
          </p:nvPr>
        </p:nvSpPr>
        <p:spPr>
          <a:xfrm>
            <a:off x="457200" y="277813"/>
            <a:ext cx="8229600" cy="836612"/>
          </a:xfrm>
        </p:spPr>
        <p:txBody>
          <a:bodyPr/>
          <a:lstStyle/>
          <a:p>
            <a:pPr eaLnBrk="1" hangingPunct="1"/>
            <a:r>
              <a:rPr lang="en-US" sz="3800" b="1"/>
              <a:t>COMPLEMENTS (3/3)</a:t>
            </a:r>
            <a:endParaRPr lang="en-US"/>
          </a:p>
        </p:txBody>
      </p:sp>
      <p:sp>
        <p:nvSpPr>
          <p:cNvPr id="6150" name="Rectangle 3"/>
          <p:cNvSpPr>
            <a:spLocks noGrp="1" noChangeArrowheads="1"/>
          </p:cNvSpPr>
          <p:nvPr>
            <p:ph type="body" idx="1"/>
          </p:nvPr>
        </p:nvSpPr>
        <p:spPr>
          <a:xfrm>
            <a:off x="533400" y="1295400"/>
            <a:ext cx="8077200" cy="4724400"/>
          </a:xfrm>
        </p:spPr>
        <p:txBody>
          <a:bodyPr/>
          <a:lstStyle/>
          <a:p>
            <a:pPr eaLnBrk="1" hangingPunct="1">
              <a:buSzPct val="120000"/>
              <a:buFont typeface="Wingdings" pitchFamily="2" charset="2"/>
              <a:buChar char="§"/>
            </a:pPr>
            <a:r>
              <a:rPr lang="en-US" sz="2400"/>
              <a:t>More examples:</a:t>
            </a:r>
          </a:p>
          <a:p>
            <a:pPr lvl="1" eaLnBrk="1" hangingPunct="1">
              <a:spcBef>
                <a:spcPct val="30000"/>
              </a:spcBef>
              <a:buClr>
                <a:schemeClr val="hlink"/>
              </a:buClr>
              <a:buSzPct val="90000"/>
              <a:buFont typeface="Wingdings" pitchFamily="2" charset="2"/>
              <a:buChar char="v"/>
            </a:pPr>
            <a:r>
              <a:rPr lang="en-US" sz="2000"/>
              <a:t>[8-bit]  What is 111</a:t>
            </a:r>
            <a:r>
              <a:rPr lang="en-US" sz="2000" baseline="-25000"/>
              <a:t>2</a:t>
            </a:r>
            <a:r>
              <a:rPr lang="en-US" sz="2000"/>
              <a:t> (7</a:t>
            </a:r>
            <a:r>
              <a:rPr lang="en-US" sz="2000" baseline="-25000"/>
              <a:t>10</a:t>
            </a:r>
            <a:r>
              <a:rPr lang="en-US" sz="2000"/>
              <a:t>) in 2’s complement form?  </a:t>
            </a:r>
            <a:br>
              <a:rPr lang="en-US" sz="2000"/>
            </a:br>
            <a:r>
              <a:rPr lang="en-US" sz="2000"/>
              <a:t>Answer: 00000111</a:t>
            </a:r>
          </a:p>
          <a:p>
            <a:pPr lvl="1" eaLnBrk="1" hangingPunct="1">
              <a:spcBef>
                <a:spcPct val="30000"/>
              </a:spcBef>
              <a:buClr>
                <a:schemeClr val="hlink"/>
              </a:buClr>
              <a:buSzPct val="90000"/>
              <a:buFont typeface="Wingdings" pitchFamily="2" charset="2"/>
              <a:buChar char="v"/>
            </a:pPr>
            <a:r>
              <a:rPr lang="en-US" sz="2000"/>
              <a:t>[8-bit]  What is -111</a:t>
            </a:r>
            <a:r>
              <a:rPr lang="en-US" sz="2000" baseline="-25000"/>
              <a:t>2</a:t>
            </a:r>
            <a:r>
              <a:rPr lang="en-US" sz="2000"/>
              <a:t> (-</a:t>
            </a:r>
            <a:r>
              <a:rPr lang="en-US" sz="2100"/>
              <a:t>7</a:t>
            </a:r>
            <a:r>
              <a:rPr lang="en-US" sz="2100" baseline="-25000"/>
              <a:t>10</a:t>
            </a:r>
            <a:r>
              <a:rPr lang="en-US" sz="2000"/>
              <a:t>) in 2’s complement form?  </a:t>
            </a:r>
            <a:br>
              <a:rPr lang="en-US" sz="2000"/>
            </a:br>
            <a:r>
              <a:rPr lang="en-US" sz="2000"/>
              <a:t>Answer: 11111001</a:t>
            </a:r>
          </a:p>
          <a:p>
            <a:pPr lvl="1" eaLnBrk="1" hangingPunct="1">
              <a:spcBef>
                <a:spcPct val="30000"/>
              </a:spcBef>
              <a:buClr>
                <a:schemeClr val="hlink"/>
              </a:buClr>
              <a:buSzPct val="90000"/>
              <a:buFont typeface="Wingdings" pitchFamily="2" charset="2"/>
              <a:buChar char="v"/>
            </a:pPr>
            <a:r>
              <a:rPr lang="en-US" sz="2000"/>
              <a:t>[10-bit]  What is 14</a:t>
            </a:r>
            <a:r>
              <a:rPr lang="en-US" sz="2000" baseline="-25000"/>
              <a:t>10</a:t>
            </a:r>
            <a:r>
              <a:rPr lang="en-US" sz="2000"/>
              <a:t> in 1’s complement form?  </a:t>
            </a:r>
            <a:br>
              <a:rPr lang="en-US" sz="2000"/>
            </a:br>
            <a:r>
              <a:rPr lang="en-US" sz="2000"/>
              <a:t>Answer:  (0000001110)</a:t>
            </a:r>
            <a:r>
              <a:rPr lang="en-US" sz="2000" baseline="-25000"/>
              <a:t>1s</a:t>
            </a:r>
            <a:endParaRPr lang="en-US" sz="2000"/>
          </a:p>
          <a:p>
            <a:pPr lvl="1" eaLnBrk="1" hangingPunct="1">
              <a:spcBef>
                <a:spcPct val="30000"/>
              </a:spcBef>
              <a:buClr>
                <a:schemeClr val="hlink"/>
              </a:buClr>
              <a:buSzPct val="90000"/>
              <a:buFont typeface="Wingdings" pitchFamily="2" charset="2"/>
              <a:buChar char="v"/>
            </a:pPr>
            <a:r>
              <a:rPr lang="en-US" sz="2000"/>
              <a:t>[10-bit]  What is -14</a:t>
            </a:r>
            <a:r>
              <a:rPr lang="en-US" sz="2000" baseline="-25000"/>
              <a:t>10</a:t>
            </a:r>
            <a:r>
              <a:rPr lang="en-US" sz="2000"/>
              <a:t> in 2’s complement form?  </a:t>
            </a:r>
            <a:br>
              <a:rPr lang="en-US" sz="2000"/>
            </a:br>
            <a:r>
              <a:rPr lang="en-US" sz="2000"/>
              <a:t>Answer: (1111110010)</a:t>
            </a:r>
            <a:r>
              <a:rPr lang="en-US" sz="2000" baseline="-25000"/>
              <a:t>2s</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CS2100</a:t>
            </a:r>
            <a:endParaRPr lang="en-US" altLang="en-US"/>
          </a:p>
        </p:txBody>
      </p:sp>
      <p:sp>
        <p:nvSpPr>
          <p:cNvPr id="5" name="Footer Placeholder 4"/>
          <p:cNvSpPr>
            <a:spLocks noGrp="1"/>
          </p:cNvSpPr>
          <p:nvPr>
            <p:ph type="ftr" sz="quarter" idx="11"/>
          </p:nvPr>
        </p:nvSpPr>
        <p:spPr/>
        <p:txBody>
          <a:bodyPr/>
          <a:lstStyle/>
          <a:p>
            <a:pPr>
              <a:defRPr/>
            </a:pPr>
            <a:r>
              <a:rPr lang="en-US" altLang="en-US"/>
              <a:t>Number Systems Supplementary Notes</a:t>
            </a:r>
          </a:p>
        </p:txBody>
      </p:sp>
      <p:sp>
        <p:nvSpPr>
          <p:cNvPr id="6" name="Slide Number Placeholder 5"/>
          <p:cNvSpPr>
            <a:spLocks noGrp="1"/>
          </p:cNvSpPr>
          <p:nvPr>
            <p:ph type="sldNum" sz="quarter" idx="12"/>
          </p:nvPr>
        </p:nvSpPr>
        <p:spPr/>
        <p:txBody>
          <a:bodyPr/>
          <a:lstStyle/>
          <a:p>
            <a:pPr>
              <a:defRPr/>
            </a:pPr>
            <a:fld id="{BCEA5A6B-0E63-4237-98F0-7FC40DA55960}" type="slidenum">
              <a:rPr lang="en-US" altLang="en-US"/>
              <a:pPr>
                <a:defRPr/>
              </a:pPr>
              <a:t>11</a:t>
            </a:fld>
            <a:endParaRPr lang="en-US" altLang="en-US"/>
          </a:p>
        </p:txBody>
      </p:sp>
      <p:sp>
        <p:nvSpPr>
          <p:cNvPr id="7173" name="Rectangle 2"/>
          <p:cNvSpPr>
            <a:spLocks noGrp="1" noChangeArrowheads="1"/>
          </p:cNvSpPr>
          <p:nvPr>
            <p:ph type="title"/>
          </p:nvPr>
        </p:nvSpPr>
        <p:spPr>
          <a:xfrm>
            <a:off x="762000" y="228600"/>
            <a:ext cx="7772400" cy="838200"/>
          </a:xfrm>
        </p:spPr>
        <p:txBody>
          <a:bodyPr/>
          <a:lstStyle/>
          <a:p>
            <a:pPr eaLnBrk="1" hangingPunct="1"/>
            <a:r>
              <a:rPr lang="en-US" sz="3200" b="1"/>
              <a:t>FLOATING-POINT NUMBERS (1/2)</a:t>
            </a:r>
            <a:endParaRPr lang="en-US" sz="3200"/>
          </a:p>
        </p:txBody>
      </p:sp>
      <p:sp>
        <p:nvSpPr>
          <p:cNvPr id="7174" name="Rectangle 3"/>
          <p:cNvSpPr>
            <a:spLocks noGrp="1" noChangeArrowheads="1"/>
          </p:cNvSpPr>
          <p:nvPr>
            <p:ph type="body" idx="1"/>
          </p:nvPr>
        </p:nvSpPr>
        <p:spPr>
          <a:xfrm>
            <a:off x="609600" y="990600"/>
            <a:ext cx="8047038" cy="5257800"/>
          </a:xfrm>
        </p:spPr>
        <p:txBody>
          <a:bodyPr/>
          <a:lstStyle/>
          <a:p>
            <a:pPr eaLnBrk="1" hangingPunct="1">
              <a:buSzPct val="120000"/>
              <a:buFont typeface="Wingdings" pitchFamily="2" charset="2"/>
              <a:buChar char="§"/>
            </a:pPr>
            <a:r>
              <a:rPr lang="en-US" sz="2400"/>
              <a:t>Assume a 10-bit floating-point scheme with: 1-bit sign, 5-bit normalised mantissa, and 4-bit exponent.</a:t>
            </a:r>
          </a:p>
          <a:p>
            <a:pPr eaLnBrk="1" hangingPunct="1">
              <a:buSzPct val="120000"/>
              <a:buFont typeface="Wingdings" pitchFamily="2" charset="2"/>
              <a:buChar char="§"/>
            </a:pPr>
            <a:r>
              <a:rPr lang="en-US" sz="2400">
                <a:solidFill>
                  <a:srgbClr val="0000FF"/>
                </a:solidFill>
              </a:rPr>
              <a:t>What is this value: </a:t>
            </a:r>
            <a:r>
              <a:rPr lang="en-US" sz="2400">
                <a:solidFill>
                  <a:srgbClr val="663300"/>
                </a:solidFill>
              </a:rPr>
              <a:t>1</a:t>
            </a:r>
            <a:r>
              <a:rPr lang="en-US" sz="2400">
                <a:solidFill>
                  <a:srgbClr val="0000FF"/>
                </a:solidFill>
              </a:rPr>
              <a:t> 11000 </a:t>
            </a:r>
            <a:r>
              <a:rPr lang="en-US" sz="2400">
                <a:solidFill>
                  <a:schemeClr val="tx2"/>
                </a:solidFill>
              </a:rPr>
              <a:t>1001</a:t>
            </a:r>
            <a:r>
              <a:rPr lang="en-US" sz="2400">
                <a:solidFill>
                  <a:srgbClr val="0000FF"/>
                </a:solidFill>
              </a:rPr>
              <a:t> ?</a:t>
            </a:r>
          </a:p>
          <a:p>
            <a:pPr eaLnBrk="1" hangingPunct="1">
              <a:buSzPct val="120000"/>
              <a:buFont typeface="Wingdings" pitchFamily="2" charset="2"/>
              <a:buChar char="§"/>
            </a:pPr>
            <a:r>
              <a:rPr lang="en-US" sz="2400"/>
              <a:t>Sign bit is </a:t>
            </a:r>
            <a:r>
              <a:rPr lang="en-US" sz="2400">
                <a:solidFill>
                  <a:srgbClr val="663300"/>
                </a:solidFill>
              </a:rPr>
              <a:t>1</a:t>
            </a:r>
            <a:r>
              <a:rPr lang="en-US" sz="2400"/>
              <a:t>, so value is negative. </a:t>
            </a:r>
          </a:p>
          <a:p>
            <a:pPr eaLnBrk="1" hangingPunct="1">
              <a:buSzPct val="120000"/>
              <a:buFont typeface="Wingdings" pitchFamily="2" charset="2"/>
              <a:buChar char="§"/>
            </a:pPr>
            <a:r>
              <a:rPr lang="en-US" sz="2400"/>
              <a:t>Mantissa is 0.</a:t>
            </a:r>
            <a:r>
              <a:rPr lang="en-US" sz="2400">
                <a:solidFill>
                  <a:srgbClr val="0000FF"/>
                </a:solidFill>
              </a:rPr>
              <a:t>11000</a:t>
            </a:r>
            <a:r>
              <a:rPr lang="en-US" sz="2400" baseline="-25000"/>
              <a:t>2</a:t>
            </a:r>
            <a:r>
              <a:rPr lang="en-US" sz="2400"/>
              <a:t>, or 0.75</a:t>
            </a:r>
            <a:r>
              <a:rPr lang="en-US" sz="2400" baseline="-25000"/>
              <a:t>10</a:t>
            </a:r>
          </a:p>
          <a:p>
            <a:pPr eaLnBrk="1" hangingPunct="1">
              <a:buSzPct val="120000"/>
              <a:buFont typeface="Wingdings" pitchFamily="2" charset="2"/>
              <a:buChar char="§"/>
            </a:pPr>
            <a:r>
              <a:rPr lang="en-US" sz="2400"/>
              <a:t>What about exponent </a:t>
            </a:r>
            <a:r>
              <a:rPr lang="en-US" sz="2400">
                <a:solidFill>
                  <a:schemeClr val="tx2"/>
                </a:solidFill>
              </a:rPr>
              <a:t>1001</a:t>
            </a:r>
            <a:r>
              <a:rPr lang="en-US" sz="2400"/>
              <a:t>?</a:t>
            </a:r>
          </a:p>
          <a:p>
            <a:pPr lvl="1" eaLnBrk="1" hangingPunct="1">
              <a:spcBef>
                <a:spcPct val="30000"/>
              </a:spcBef>
              <a:buClr>
                <a:schemeClr val="hlink"/>
              </a:buClr>
              <a:buSzPct val="90000"/>
              <a:buFont typeface="Wingdings" pitchFamily="2" charset="2"/>
              <a:buChar char="v"/>
            </a:pPr>
            <a:r>
              <a:rPr lang="en-US" sz="2000"/>
              <a:t>If exponent is unsigned, then exponent = 9</a:t>
            </a:r>
          </a:p>
          <a:p>
            <a:pPr lvl="1" eaLnBrk="1" hangingPunct="1">
              <a:spcBef>
                <a:spcPct val="30000"/>
              </a:spcBef>
              <a:buClr>
                <a:schemeClr val="hlink"/>
              </a:buClr>
              <a:buSzPct val="90000"/>
              <a:buFont typeface="Wingdings" pitchFamily="2" charset="2"/>
              <a:buChar char="v"/>
            </a:pPr>
            <a:r>
              <a:rPr lang="en-US" sz="2000"/>
              <a:t>If exponent is signed, and sign-and-magnitude is used, then exponent = -1</a:t>
            </a:r>
          </a:p>
          <a:p>
            <a:pPr lvl="1" eaLnBrk="1" hangingPunct="1">
              <a:spcBef>
                <a:spcPct val="30000"/>
              </a:spcBef>
              <a:buClr>
                <a:schemeClr val="hlink"/>
              </a:buClr>
              <a:buSzPct val="90000"/>
              <a:buFont typeface="Wingdings" pitchFamily="2" charset="2"/>
              <a:buChar char="v"/>
            </a:pPr>
            <a:r>
              <a:rPr lang="en-US" sz="2000"/>
              <a:t>If exponent is signed, and 1’s complement is used, then exponent = -6</a:t>
            </a:r>
          </a:p>
          <a:p>
            <a:pPr lvl="1" eaLnBrk="1" hangingPunct="1">
              <a:spcBef>
                <a:spcPct val="30000"/>
              </a:spcBef>
              <a:buClr>
                <a:schemeClr val="hlink"/>
              </a:buClr>
              <a:buSzPct val="90000"/>
              <a:buFont typeface="Wingdings" pitchFamily="2" charset="2"/>
              <a:buChar char="v"/>
            </a:pPr>
            <a:r>
              <a:rPr lang="en-US" sz="2000"/>
              <a:t>If exponent is signed, and 2’s complement is used, then exponent = -7</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r>
              <a:rPr lang="en-US"/>
              <a:t>CS2100</a:t>
            </a:r>
            <a:endParaRPr lang="en-US" altLang="en-US"/>
          </a:p>
        </p:txBody>
      </p:sp>
      <p:sp>
        <p:nvSpPr>
          <p:cNvPr id="6" name="Footer Placeholder 4"/>
          <p:cNvSpPr>
            <a:spLocks noGrp="1"/>
          </p:cNvSpPr>
          <p:nvPr>
            <p:ph type="ftr" sz="quarter" idx="11"/>
          </p:nvPr>
        </p:nvSpPr>
        <p:spPr/>
        <p:txBody>
          <a:bodyPr/>
          <a:lstStyle/>
          <a:p>
            <a:pPr>
              <a:defRPr/>
            </a:pPr>
            <a:r>
              <a:rPr lang="en-US" altLang="en-US"/>
              <a:t>Number Systems Supplementary Notes</a:t>
            </a:r>
          </a:p>
        </p:txBody>
      </p:sp>
      <p:sp>
        <p:nvSpPr>
          <p:cNvPr id="7" name="Slide Number Placeholder 5"/>
          <p:cNvSpPr>
            <a:spLocks noGrp="1"/>
          </p:cNvSpPr>
          <p:nvPr>
            <p:ph type="sldNum" sz="quarter" idx="12"/>
          </p:nvPr>
        </p:nvSpPr>
        <p:spPr/>
        <p:txBody>
          <a:bodyPr/>
          <a:lstStyle/>
          <a:p>
            <a:pPr>
              <a:defRPr/>
            </a:pPr>
            <a:fld id="{9D5CFDBC-0305-42CA-859E-AF529E62C91A}" type="slidenum">
              <a:rPr lang="en-US" altLang="en-US"/>
              <a:pPr>
                <a:defRPr/>
              </a:pPr>
              <a:t>12</a:t>
            </a:fld>
            <a:endParaRPr lang="en-US" altLang="en-US"/>
          </a:p>
        </p:txBody>
      </p:sp>
      <p:sp>
        <p:nvSpPr>
          <p:cNvPr id="8197" name="Rectangle 2"/>
          <p:cNvSpPr>
            <a:spLocks noGrp="1" noChangeArrowheads="1"/>
          </p:cNvSpPr>
          <p:nvPr>
            <p:ph type="title"/>
          </p:nvPr>
        </p:nvSpPr>
        <p:spPr>
          <a:xfrm>
            <a:off x="762000" y="228600"/>
            <a:ext cx="7696200" cy="838200"/>
          </a:xfrm>
        </p:spPr>
        <p:txBody>
          <a:bodyPr/>
          <a:lstStyle/>
          <a:p>
            <a:pPr eaLnBrk="1" hangingPunct="1"/>
            <a:r>
              <a:rPr lang="en-US" sz="3200" b="1"/>
              <a:t>FLOATING-POINT NUMBERS (2/2)</a:t>
            </a:r>
            <a:endParaRPr lang="en-US" sz="3800" b="1"/>
          </a:p>
        </p:txBody>
      </p:sp>
      <p:sp>
        <p:nvSpPr>
          <p:cNvPr id="8198" name="Rectangle 3"/>
          <p:cNvSpPr>
            <a:spLocks noGrp="1" noChangeArrowheads="1"/>
          </p:cNvSpPr>
          <p:nvPr>
            <p:ph type="body" idx="1"/>
          </p:nvPr>
        </p:nvSpPr>
        <p:spPr>
          <a:xfrm>
            <a:off x="609600" y="1295400"/>
            <a:ext cx="8047038" cy="3505200"/>
          </a:xfrm>
        </p:spPr>
        <p:txBody>
          <a:bodyPr/>
          <a:lstStyle/>
          <a:p>
            <a:pPr eaLnBrk="1" hangingPunct="1">
              <a:buSzPct val="120000"/>
              <a:buFont typeface="Wingdings" pitchFamily="2" charset="2"/>
              <a:buChar char="§"/>
            </a:pPr>
            <a:r>
              <a:rPr lang="en-US" sz="2400"/>
              <a:t>Therefore,</a:t>
            </a:r>
          </a:p>
          <a:p>
            <a:pPr lvl="1" eaLnBrk="1" hangingPunct="1">
              <a:spcBef>
                <a:spcPct val="30000"/>
              </a:spcBef>
              <a:buClr>
                <a:schemeClr val="hlink"/>
              </a:buClr>
              <a:buSzPct val="90000"/>
              <a:buFont typeface="Wingdings" pitchFamily="2" charset="2"/>
              <a:buChar char="v"/>
            </a:pPr>
            <a:r>
              <a:rPr lang="en-US" sz="2000"/>
              <a:t>If exponent is unsigned, then value is -0.11</a:t>
            </a:r>
            <a:r>
              <a:rPr lang="en-US" sz="2000" baseline="-25000"/>
              <a:t>2</a:t>
            </a:r>
            <a:r>
              <a:rPr lang="en-US" sz="2000"/>
              <a:t> </a:t>
            </a:r>
            <a:r>
              <a:rPr lang="en-US" sz="2000">
                <a:sym typeface="Symbol" pitchFamily="18" charset="2"/>
              </a:rPr>
              <a:t></a:t>
            </a:r>
            <a:r>
              <a:rPr lang="en-US" sz="2000"/>
              <a:t> 2</a:t>
            </a:r>
            <a:r>
              <a:rPr lang="en-US" sz="2000" baseline="30000"/>
              <a:t>9</a:t>
            </a:r>
            <a:r>
              <a:rPr lang="en-US" sz="2000"/>
              <a:t>, or 		-110000000</a:t>
            </a:r>
            <a:r>
              <a:rPr lang="en-US" sz="2000" baseline="-25000"/>
              <a:t>2</a:t>
            </a:r>
            <a:r>
              <a:rPr lang="en-US" sz="2000"/>
              <a:t>, or -384</a:t>
            </a:r>
            <a:r>
              <a:rPr lang="en-US" sz="2000" baseline="-25000"/>
              <a:t>10</a:t>
            </a:r>
            <a:r>
              <a:rPr lang="en-US" sz="2000"/>
              <a:t>.</a:t>
            </a:r>
          </a:p>
          <a:p>
            <a:pPr lvl="1" eaLnBrk="1" hangingPunct="1">
              <a:spcBef>
                <a:spcPct val="30000"/>
              </a:spcBef>
              <a:buClr>
                <a:schemeClr val="hlink"/>
              </a:buClr>
              <a:buSzPct val="90000"/>
              <a:buFont typeface="Wingdings" pitchFamily="2" charset="2"/>
              <a:buChar char="v"/>
            </a:pPr>
            <a:r>
              <a:rPr lang="en-US" sz="2000"/>
              <a:t>If exponent is in sign-and-magnitude, then value is 	-0.11</a:t>
            </a:r>
            <a:r>
              <a:rPr lang="en-US" sz="2000" baseline="-25000"/>
              <a:t>2</a:t>
            </a:r>
            <a:r>
              <a:rPr lang="en-US" sz="2000"/>
              <a:t> </a:t>
            </a:r>
            <a:r>
              <a:rPr lang="en-US" sz="2100">
                <a:sym typeface="Symbol" pitchFamily="18" charset="2"/>
              </a:rPr>
              <a:t></a:t>
            </a:r>
            <a:r>
              <a:rPr lang="en-US" sz="2000"/>
              <a:t> 2</a:t>
            </a:r>
            <a:r>
              <a:rPr lang="en-US" sz="2000" baseline="30000"/>
              <a:t>-1</a:t>
            </a:r>
            <a:r>
              <a:rPr lang="en-US" sz="2000"/>
              <a:t>, 	or -0.011</a:t>
            </a:r>
            <a:r>
              <a:rPr lang="en-US" sz="2000" baseline="-25000"/>
              <a:t>2</a:t>
            </a:r>
            <a:r>
              <a:rPr lang="en-US" sz="2000"/>
              <a:t>, or 0.375</a:t>
            </a:r>
            <a:r>
              <a:rPr lang="en-US" sz="2000" baseline="-25000"/>
              <a:t>10</a:t>
            </a:r>
            <a:r>
              <a:rPr lang="en-US" sz="2000"/>
              <a:t>.</a:t>
            </a:r>
          </a:p>
          <a:p>
            <a:pPr lvl="1" eaLnBrk="1" hangingPunct="1">
              <a:spcBef>
                <a:spcPct val="30000"/>
              </a:spcBef>
              <a:buClr>
                <a:schemeClr val="hlink"/>
              </a:buClr>
              <a:buSzPct val="90000"/>
              <a:buFont typeface="Wingdings" pitchFamily="2" charset="2"/>
              <a:buChar char="v"/>
            </a:pPr>
            <a:r>
              <a:rPr lang="en-US" sz="2000"/>
              <a:t>If exponent is in 1’s complement form, then value is 		-0.11</a:t>
            </a:r>
            <a:r>
              <a:rPr lang="en-US" sz="2000" baseline="-25000"/>
              <a:t>2</a:t>
            </a:r>
            <a:r>
              <a:rPr lang="en-US" sz="2000"/>
              <a:t> </a:t>
            </a:r>
            <a:r>
              <a:rPr lang="en-US" sz="2100">
                <a:sym typeface="Symbol" pitchFamily="18" charset="2"/>
              </a:rPr>
              <a:t></a:t>
            </a:r>
            <a:r>
              <a:rPr lang="en-US" sz="2000"/>
              <a:t> 2</a:t>
            </a:r>
            <a:r>
              <a:rPr lang="en-US" sz="2000" baseline="30000"/>
              <a:t>-6</a:t>
            </a:r>
            <a:r>
              <a:rPr lang="en-US" sz="2000"/>
              <a:t>, or -0.00000011</a:t>
            </a:r>
            <a:r>
              <a:rPr lang="en-US" sz="2000" baseline="-25000"/>
              <a:t>2</a:t>
            </a:r>
            <a:r>
              <a:rPr lang="en-US" sz="2000"/>
              <a:t>.</a:t>
            </a:r>
          </a:p>
          <a:p>
            <a:pPr lvl="1" eaLnBrk="1" hangingPunct="1">
              <a:spcBef>
                <a:spcPct val="30000"/>
              </a:spcBef>
              <a:buClr>
                <a:schemeClr val="hlink"/>
              </a:buClr>
              <a:buSzPct val="90000"/>
              <a:buFont typeface="Wingdings" pitchFamily="2" charset="2"/>
              <a:buChar char="v"/>
            </a:pPr>
            <a:r>
              <a:rPr lang="en-US" sz="2000"/>
              <a:t>If exponent is in 2’s complement form, then value is 		-0.11</a:t>
            </a:r>
            <a:r>
              <a:rPr lang="en-US" sz="2000" baseline="-25000"/>
              <a:t>2</a:t>
            </a:r>
            <a:r>
              <a:rPr lang="en-US" sz="2000"/>
              <a:t> </a:t>
            </a:r>
            <a:r>
              <a:rPr lang="en-US" sz="2100">
                <a:sym typeface="Symbol" pitchFamily="18" charset="2"/>
              </a:rPr>
              <a:t></a:t>
            </a:r>
            <a:r>
              <a:rPr lang="en-US" sz="2000"/>
              <a:t> 2</a:t>
            </a:r>
            <a:r>
              <a:rPr lang="en-US" sz="2000" baseline="30000"/>
              <a:t>-7</a:t>
            </a:r>
            <a:r>
              <a:rPr lang="en-US" sz="2000"/>
              <a:t>, or -0.000000011</a:t>
            </a:r>
            <a:r>
              <a:rPr lang="en-US" sz="2000" baseline="-25000"/>
              <a:t>2</a:t>
            </a:r>
            <a:r>
              <a:rPr lang="en-US" sz="2000"/>
              <a:t>.</a:t>
            </a:r>
          </a:p>
        </p:txBody>
      </p:sp>
      <p:sp>
        <p:nvSpPr>
          <p:cNvPr id="8199" name="Text Box 8"/>
          <p:cNvSpPr txBox="1">
            <a:spLocks noChangeArrowheads="1"/>
          </p:cNvSpPr>
          <p:nvPr/>
        </p:nvSpPr>
        <p:spPr bwMode="auto">
          <a:xfrm>
            <a:off x="2819400" y="1219200"/>
            <a:ext cx="2209800" cy="457200"/>
          </a:xfrm>
          <a:prstGeom prst="rect">
            <a:avLst/>
          </a:prstGeom>
          <a:noFill/>
          <a:ln w="12700">
            <a:noFill/>
            <a:miter lim="800000"/>
            <a:headEnd type="none" w="sm" len="sm"/>
            <a:tailEnd type="none" w="sm" len="sm"/>
          </a:ln>
        </p:spPr>
        <p:txBody>
          <a:bodyPr>
            <a:spAutoFit/>
          </a:bodyPr>
          <a:lstStyle/>
          <a:p>
            <a:pPr algn="ctr">
              <a:spcBef>
                <a:spcPct val="50000"/>
              </a:spcBef>
            </a:pPr>
            <a:r>
              <a:rPr lang="en-US" sz="2400" b="1">
                <a:solidFill>
                  <a:srgbClr val="663300"/>
                </a:solidFill>
              </a:rPr>
              <a:t>1</a:t>
            </a:r>
            <a:r>
              <a:rPr lang="en-US" sz="2400" b="1">
                <a:solidFill>
                  <a:srgbClr val="0000FF"/>
                </a:solidFill>
              </a:rPr>
              <a:t> 11000 </a:t>
            </a:r>
            <a:r>
              <a:rPr lang="en-US" sz="2400" b="1">
                <a:solidFill>
                  <a:schemeClr val="tx2"/>
                </a:solidFill>
              </a:rPr>
              <a:t>1001</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8"/>
          <p:cNvSpPr>
            <a:spLocks noGrp="1" noChangeArrowheads="1"/>
          </p:cNvSpPr>
          <p:nvPr>
            <p:ph type="title"/>
          </p:nvPr>
        </p:nvSpPr>
        <p:spPr>
          <a:xfrm>
            <a:off x="504496" y="3103179"/>
            <a:ext cx="8229600" cy="990600"/>
          </a:xfrm>
        </p:spPr>
        <p:txBody>
          <a:bodyPr>
            <a:noAutofit/>
          </a:bodyPr>
          <a:lstStyle/>
          <a:p>
            <a:pPr algn="ctr" eaLnBrk="1" hangingPunct="1"/>
            <a:r>
              <a:rPr lang="en-US" sz="9600"/>
              <a:t>Q&amp;A</a:t>
            </a:r>
          </a:p>
        </p:txBody>
      </p:sp>
      <p:sp>
        <p:nvSpPr>
          <p:cNvPr id="3" name="Дата 2"/>
          <p:cNvSpPr>
            <a:spLocks noGrp="1"/>
          </p:cNvSpPr>
          <p:nvPr>
            <p:ph type="dt" sz="half" idx="10"/>
          </p:nvPr>
        </p:nvSpPr>
        <p:spPr/>
        <p:txBody>
          <a:bodyPr/>
          <a:lstStyle/>
          <a:p>
            <a:pPr>
              <a:defRPr/>
            </a:pPr>
            <a:r>
              <a:rPr lang="en-US"/>
              <a:t>© IT - TDT</a:t>
            </a:r>
            <a:endParaRPr lang="en-US" dirty="0"/>
          </a:p>
        </p:txBody>
      </p:sp>
      <p:sp>
        <p:nvSpPr>
          <p:cNvPr id="6" name="Slide Number Placeholder 5"/>
          <p:cNvSpPr>
            <a:spLocks noGrp="1"/>
          </p:cNvSpPr>
          <p:nvPr>
            <p:ph type="sldNum" sz="quarter" idx="12"/>
          </p:nvPr>
        </p:nvSpPr>
        <p:spPr>
          <a:xfrm>
            <a:off x="7620000" y="18288"/>
            <a:ext cx="1066800" cy="329184"/>
          </a:xfrm>
        </p:spPr>
        <p:txBody>
          <a:bodyPr/>
          <a:lstStyle/>
          <a:p>
            <a:pPr>
              <a:defRPr/>
            </a:pPr>
            <a:fld id="{A9E14B47-B33D-48C5-ADEA-641CE9C8A637}" type="slidenum">
              <a:rPr lang="en-US" altLang="en-US"/>
              <a:pPr>
                <a:defRPr/>
              </a:pPr>
              <a:t>13</a:t>
            </a:fld>
            <a:endParaRPr lang="en-US" altLang="en-US"/>
          </a:p>
        </p:txBody>
      </p:sp>
      <p:sp>
        <p:nvSpPr>
          <p:cNvPr id="8" name="Footer Placeholder 4"/>
          <p:cNvSpPr>
            <a:spLocks noGrp="1"/>
          </p:cNvSpPr>
          <p:nvPr>
            <p:ph type="ftr" sz="quarter" idx="11"/>
          </p:nvPr>
        </p:nvSpPr>
        <p:spPr>
          <a:xfrm>
            <a:off x="3429000" y="18288"/>
            <a:ext cx="4114800" cy="329184"/>
          </a:xfrm>
        </p:spPr>
        <p:txBody>
          <a:bodyPr/>
          <a:lstStyle/>
          <a:p>
            <a:pPr>
              <a:defRPr/>
            </a:pPr>
            <a:r>
              <a:rPr lang="en-US" altLang="en-US"/>
              <a:t>Number Systems Supplementary Notes</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a:t>
            </a:r>
          </a:p>
        </p:txBody>
      </p:sp>
      <p:sp>
        <p:nvSpPr>
          <p:cNvPr id="3" name="Content Placeholder 2"/>
          <p:cNvSpPr>
            <a:spLocks noGrp="1"/>
          </p:cNvSpPr>
          <p:nvPr>
            <p:ph idx="1"/>
          </p:nvPr>
        </p:nvSpPr>
        <p:spPr/>
        <p:txBody>
          <a:bodyPr/>
          <a:lstStyle/>
          <a:p>
            <a:pPr algn="just"/>
            <a:r>
              <a:rPr lang="en-US" dirty="0"/>
              <a:t>The contents of these slides have origin from School of Computing, National University of Singapore.</a:t>
            </a:r>
          </a:p>
          <a:p>
            <a:pPr algn="just"/>
            <a:r>
              <a:rPr lang="en-US" dirty="0"/>
              <a:t>We greatly appreciate support from Mr. Aaron Tan Tuck Choy for kindly sharing these materials.</a:t>
            </a:r>
          </a:p>
        </p:txBody>
      </p:sp>
      <p:sp>
        <p:nvSpPr>
          <p:cNvPr id="5" name="Date Placeholder 4"/>
          <p:cNvSpPr>
            <a:spLocks noGrp="1"/>
          </p:cNvSpPr>
          <p:nvPr>
            <p:ph type="dt" sz="half" idx="10"/>
          </p:nvPr>
        </p:nvSpPr>
        <p:spPr/>
        <p:txBody>
          <a:bodyPr/>
          <a:lstStyle/>
          <a:p>
            <a:pPr>
              <a:defRPr/>
            </a:pPr>
            <a:r>
              <a:rPr lang="en-US"/>
              <a:t>© IT - TDT</a:t>
            </a:r>
            <a:endParaRPr lang="en-US" dirty="0"/>
          </a:p>
        </p:txBody>
      </p:sp>
      <p:sp>
        <p:nvSpPr>
          <p:cNvPr id="9" name="Slide Number Placeholder 5"/>
          <p:cNvSpPr>
            <a:spLocks noGrp="1"/>
          </p:cNvSpPr>
          <p:nvPr>
            <p:ph type="sldNum" sz="quarter" idx="12"/>
          </p:nvPr>
        </p:nvSpPr>
        <p:spPr>
          <a:xfrm>
            <a:off x="7620000" y="18288"/>
            <a:ext cx="1066800" cy="329184"/>
          </a:xfrm>
        </p:spPr>
        <p:txBody>
          <a:bodyPr/>
          <a:lstStyle/>
          <a:p>
            <a:pPr>
              <a:defRPr/>
            </a:pPr>
            <a:fld id="{A9E14B47-B33D-48C5-ADEA-641CE9C8A637}" type="slidenum">
              <a:rPr lang="en-US" altLang="en-US"/>
              <a:pPr>
                <a:defRPr/>
              </a:pPr>
              <a:t>2</a:t>
            </a:fld>
            <a:endParaRPr lang="en-US" altLang="en-US"/>
          </a:p>
        </p:txBody>
      </p:sp>
      <p:sp>
        <p:nvSpPr>
          <p:cNvPr id="8" name="Footer Placeholder 4"/>
          <p:cNvSpPr>
            <a:spLocks noGrp="1"/>
          </p:cNvSpPr>
          <p:nvPr>
            <p:ph type="ftr" sz="quarter" idx="11"/>
          </p:nvPr>
        </p:nvSpPr>
        <p:spPr>
          <a:xfrm>
            <a:off x="3429000" y="18288"/>
            <a:ext cx="4114800" cy="329184"/>
          </a:xfrm>
        </p:spPr>
        <p:txBody>
          <a:bodyPr/>
          <a:lstStyle/>
          <a:p>
            <a:pPr>
              <a:defRPr/>
            </a:pPr>
            <a:r>
              <a:rPr lang="en-US" altLang="en-US"/>
              <a:t>Number Systems Supplementary Notes</a:t>
            </a:r>
          </a:p>
        </p:txBody>
      </p:sp>
    </p:spTree>
    <p:extLst>
      <p:ext uri="{BB962C8B-B14F-4D97-AF65-F5344CB8AC3E}">
        <p14:creationId xmlns:p14="http://schemas.microsoft.com/office/powerpoint/2010/main" val="148459243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Policies for students</a:t>
            </a:r>
          </a:p>
        </p:txBody>
      </p:sp>
      <p:sp>
        <p:nvSpPr>
          <p:cNvPr id="3" name="Content Placeholder 2"/>
          <p:cNvSpPr>
            <a:spLocks noGrp="1"/>
          </p:cNvSpPr>
          <p:nvPr>
            <p:ph idx="1"/>
          </p:nvPr>
        </p:nvSpPr>
        <p:spPr/>
        <p:txBody>
          <a:bodyPr/>
          <a:lstStyle/>
          <a:p>
            <a:pPr algn="just"/>
            <a:r>
              <a:rPr lang="en-US" dirty="0"/>
              <a:t>These contents are only used for students PERSONALLY.</a:t>
            </a:r>
          </a:p>
          <a:p>
            <a:pPr algn="just"/>
            <a:r>
              <a:rPr lang="en-US" dirty="0"/>
              <a:t>Students are NOT allowed to modify or deliver these contents to anywhere or anyone for any purpose.</a:t>
            </a:r>
          </a:p>
          <a:p>
            <a:endParaRPr lang="en-US" dirty="0"/>
          </a:p>
        </p:txBody>
      </p:sp>
      <p:sp>
        <p:nvSpPr>
          <p:cNvPr id="5" name="Date Placeholder 4"/>
          <p:cNvSpPr>
            <a:spLocks noGrp="1"/>
          </p:cNvSpPr>
          <p:nvPr>
            <p:ph type="dt" sz="half" idx="10"/>
          </p:nvPr>
        </p:nvSpPr>
        <p:spPr/>
        <p:txBody>
          <a:bodyPr/>
          <a:lstStyle/>
          <a:p>
            <a:pPr>
              <a:defRPr/>
            </a:pPr>
            <a:r>
              <a:rPr lang="en-US"/>
              <a:t>© IT - TDT</a:t>
            </a:r>
            <a:endParaRPr lang="en-US" dirty="0"/>
          </a:p>
        </p:txBody>
      </p:sp>
      <p:sp>
        <p:nvSpPr>
          <p:cNvPr id="9" name="Slide Number Placeholder 5"/>
          <p:cNvSpPr>
            <a:spLocks noGrp="1"/>
          </p:cNvSpPr>
          <p:nvPr>
            <p:ph type="sldNum" sz="quarter" idx="12"/>
          </p:nvPr>
        </p:nvSpPr>
        <p:spPr>
          <a:xfrm>
            <a:off x="7620000" y="18288"/>
            <a:ext cx="1066800" cy="329184"/>
          </a:xfrm>
        </p:spPr>
        <p:txBody>
          <a:bodyPr/>
          <a:lstStyle/>
          <a:p>
            <a:pPr>
              <a:defRPr/>
            </a:pPr>
            <a:fld id="{A9E14B47-B33D-48C5-ADEA-641CE9C8A637}" type="slidenum">
              <a:rPr lang="en-US" altLang="en-US"/>
              <a:pPr>
                <a:defRPr/>
              </a:pPr>
              <a:t>3</a:t>
            </a:fld>
            <a:endParaRPr lang="en-US" altLang="en-US"/>
          </a:p>
        </p:txBody>
      </p:sp>
      <p:sp>
        <p:nvSpPr>
          <p:cNvPr id="8" name="Footer Placeholder 4"/>
          <p:cNvSpPr>
            <a:spLocks noGrp="1"/>
          </p:cNvSpPr>
          <p:nvPr>
            <p:ph type="ftr" sz="quarter" idx="11"/>
          </p:nvPr>
        </p:nvSpPr>
        <p:spPr>
          <a:xfrm>
            <a:off x="3429000" y="18288"/>
            <a:ext cx="4114800" cy="329184"/>
          </a:xfrm>
        </p:spPr>
        <p:txBody>
          <a:bodyPr/>
          <a:lstStyle/>
          <a:p>
            <a:pPr>
              <a:defRPr/>
            </a:pPr>
            <a:r>
              <a:rPr lang="en-US" altLang="en-US"/>
              <a:t>Number Systems Supplementary Notes</a:t>
            </a:r>
          </a:p>
        </p:txBody>
      </p:sp>
    </p:spTree>
    <p:extLst>
      <p:ext uri="{BB962C8B-B14F-4D97-AF65-F5344CB8AC3E}">
        <p14:creationId xmlns:p14="http://schemas.microsoft.com/office/powerpoint/2010/main" val="129986721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Recording of modifications</a:t>
            </a:r>
          </a:p>
        </p:txBody>
      </p:sp>
      <p:sp>
        <p:nvSpPr>
          <p:cNvPr id="3" name="Content Placeholder 2"/>
          <p:cNvSpPr>
            <a:spLocks noGrp="1"/>
          </p:cNvSpPr>
          <p:nvPr>
            <p:ph idx="1"/>
          </p:nvPr>
        </p:nvSpPr>
        <p:spPr/>
        <p:txBody>
          <a:bodyPr/>
          <a:lstStyle/>
          <a:p>
            <a:pPr algn="just"/>
            <a:r>
              <a:rPr lang="en-US"/>
              <a:t>Currently, there are no modification on these contents.</a:t>
            </a:r>
            <a:endParaRPr lang="en-US" dirty="0"/>
          </a:p>
        </p:txBody>
      </p:sp>
      <p:sp>
        <p:nvSpPr>
          <p:cNvPr id="5" name="Date Placeholder 4"/>
          <p:cNvSpPr>
            <a:spLocks noGrp="1"/>
          </p:cNvSpPr>
          <p:nvPr>
            <p:ph type="dt" sz="half" idx="10"/>
          </p:nvPr>
        </p:nvSpPr>
        <p:spPr/>
        <p:txBody>
          <a:bodyPr/>
          <a:lstStyle/>
          <a:p>
            <a:pPr>
              <a:defRPr/>
            </a:pPr>
            <a:r>
              <a:rPr lang="en-US"/>
              <a:t>© IT - TDT</a:t>
            </a:r>
            <a:endParaRPr lang="en-US" dirty="0"/>
          </a:p>
        </p:txBody>
      </p:sp>
      <p:sp>
        <p:nvSpPr>
          <p:cNvPr id="9" name="Slide Number Placeholder 5"/>
          <p:cNvSpPr>
            <a:spLocks noGrp="1"/>
          </p:cNvSpPr>
          <p:nvPr>
            <p:ph type="sldNum" sz="quarter" idx="12"/>
          </p:nvPr>
        </p:nvSpPr>
        <p:spPr>
          <a:xfrm>
            <a:off x="7620000" y="18288"/>
            <a:ext cx="1066800" cy="329184"/>
          </a:xfrm>
        </p:spPr>
        <p:txBody>
          <a:bodyPr/>
          <a:lstStyle/>
          <a:p>
            <a:pPr>
              <a:defRPr/>
            </a:pPr>
            <a:fld id="{A9E14B47-B33D-48C5-ADEA-641CE9C8A637}" type="slidenum">
              <a:rPr lang="en-US" altLang="en-US"/>
              <a:pPr>
                <a:defRPr/>
              </a:pPr>
              <a:t>4</a:t>
            </a:fld>
            <a:endParaRPr lang="en-US" altLang="en-US"/>
          </a:p>
        </p:txBody>
      </p:sp>
      <p:sp>
        <p:nvSpPr>
          <p:cNvPr id="8" name="Footer Placeholder 4"/>
          <p:cNvSpPr>
            <a:spLocks noGrp="1"/>
          </p:cNvSpPr>
          <p:nvPr>
            <p:ph type="ftr" sz="quarter" idx="11"/>
          </p:nvPr>
        </p:nvSpPr>
        <p:spPr>
          <a:xfrm>
            <a:off x="3429000" y="18288"/>
            <a:ext cx="4114800" cy="329184"/>
          </a:xfrm>
        </p:spPr>
        <p:txBody>
          <a:bodyPr/>
          <a:lstStyle/>
          <a:p>
            <a:pPr>
              <a:defRPr/>
            </a:pPr>
            <a:r>
              <a:rPr lang="en-US" altLang="en-US"/>
              <a:t>Number Systems Supplementary Notes</a:t>
            </a:r>
          </a:p>
        </p:txBody>
      </p:sp>
    </p:spTree>
    <p:extLst>
      <p:ext uri="{BB962C8B-B14F-4D97-AF65-F5344CB8AC3E}">
        <p14:creationId xmlns:p14="http://schemas.microsoft.com/office/powerpoint/2010/main" val="357311628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CS2100</a:t>
            </a:r>
            <a:endParaRPr lang="en-US" altLang="en-US"/>
          </a:p>
        </p:txBody>
      </p:sp>
      <p:sp>
        <p:nvSpPr>
          <p:cNvPr id="5" name="Footer Placeholder 4"/>
          <p:cNvSpPr>
            <a:spLocks noGrp="1"/>
          </p:cNvSpPr>
          <p:nvPr>
            <p:ph type="ftr" sz="quarter" idx="11"/>
          </p:nvPr>
        </p:nvSpPr>
        <p:spPr/>
        <p:txBody>
          <a:bodyPr/>
          <a:lstStyle/>
          <a:p>
            <a:pPr>
              <a:defRPr/>
            </a:pPr>
            <a:r>
              <a:rPr lang="en-US" altLang="en-US"/>
              <a:t>Number Systems Supplementary Notes</a:t>
            </a:r>
          </a:p>
        </p:txBody>
      </p:sp>
      <p:sp>
        <p:nvSpPr>
          <p:cNvPr id="6" name="Slide Number Placeholder 5"/>
          <p:cNvSpPr>
            <a:spLocks noGrp="1"/>
          </p:cNvSpPr>
          <p:nvPr>
            <p:ph type="sldNum" sz="quarter" idx="12"/>
          </p:nvPr>
        </p:nvSpPr>
        <p:spPr/>
        <p:txBody>
          <a:bodyPr/>
          <a:lstStyle/>
          <a:p>
            <a:pPr>
              <a:defRPr/>
            </a:pPr>
            <a:fld id="{7C60D8F2-A01F-4D2A-88CB-4BFF518D17A2}" type="slidenum">
              <a:rPr lang="en-US" altLang="en-US"/>
              <a:pPr>
                <a:defRPr/>
              </a:pPr>
              <a:t>5</a:t>
            </a:fld>
            <a:endParaRPr lang="en-US" altLang="en-US"/>
          </a:p>
        </p:txBody>
      </p:sp>
      <p:sp>
        <p:nvSpPr>
          <p:cNvPr id="3077" name="Rectangle 2"/>
          <p:cNvSpPr>
            <a:spLocks noGrp="1" noChangeArrowheads="1"/>
          </p:cNvSpPr>
          <p:nvPr>
            <p:ph type="title"/>
          </p:nvPr>
        </p:nvSpPr>
        <p:spPr>
          <a:xfrm>
            <a:off x="0" y="480848"/>
            <a:ext cx="8534400" cy="1143000"/>
          </a:xfrm>
        </p:spPr>
        <p:txBody>
          <a:bodyPr>
            <a:noAutofit/>
          </a:bodyPr>
          <a:lstStyle/>
          <a:p>
            <a:pPr algn="ctr" eaLnBrk="1" hangingPunct="1"/>
            <a:r>
              <a:rPr lang="en-GB" b="1"/>
              <a:t>NUMBER SYSTEMS SUPPLEMENTARY NOTES</a:t>
            </a:r>
          </a:p>
        </p:txBody>
      </p:sp>
      <p:sp>
        <p:nvSpPr>
          <p:cNvPr id="3078" name="Rectangle 3"/>
          <p:cNvSpPr>
            <a:spLocks noGrp="1" noChangeArrowheads="1"/>
          </p:cNvSpPr>
          <p:nvPr>
            <p:ph type="body" idx="1"/>
          </p:nvPr>
        </p:nvSpPr>
        <p:spPr>
          <a:xfrm>
            <a:off x="762000" y="2057400"/>
            <a:ext cx="7543800" cy="1219200"/>
          </a:xfrm>
        </p:spPr>
        <p:txBody>
          <a:bodyPr/>
          <a:lstStyle/>
          <a:p>
            <a:pPr eaLnBrk="1" hangingPunct="1">
              <a:spcBef>
                <a:spcPct val="50000"/>
              </a:spcBef>
              <a:buSzPct val="120000"/>
              <a:buFont typeface="Wingdings" pitchFamily="2" charset="2"/>
              <a:buChar char="§"/>
            </a:pPr>
            <a:r>
              <a:rPr lang="en-GB" sz="2800" dirty="0">
                <a:solidFill>
                  <a:srgbClr val="800000"/>
                </a:solidFill>
              </a:rPr>
              <a:t>Complements</a:t>
            </a:r>
          </a:p>
          <a:p>
            <a:pPr eaLnBrk="1" hangingPunct="1">
              <a:spcBef>
                <a:spcPct val="50000"/>
              </a:spcBef>
              <a:buSzPct val="120000"/>
              <a:buFont typeface="Wingdings" pitchFamily="2" charset="2"/>
              <a:buChar char="§"/>
            </a:pPr>
            <a:r>
              <a:rPr lang="en-GB" sz="2800" dirty="0">
                <a:solidFill>
                  <a:srgbClr val="800000"/>
                </a:solidFill>
              </a:rPr>
              <a:t>Floating-point Numbers</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CS2100</a:t>
            </a:r>
            <a:endParaRPr lang="en-US" altLang="en-US"/>
          </a:p>
        </p:txBody>
      </p:sp>
      <p:sp>
        <p:nvSpPr>
          <p:cNvPr id="5" name="Footer Placeholder 4"/>
          <p:cNvSpPr>
            <a:spLocks noGrp="1"/>
          </p:cNvSpPr>
          <p:nvPr>
            <p:ph type="ftr" sz="quarter" idx="11"/>
          </p:nvPr>
        </p:nvSpPr>
        <p:spPr/>
        <p:txBody>
          <a:bodyPr/>
          <a:lstStyle/>
          <a:p>
            <a:pPr>
              <a:defRPr/>
            </a:pPr>
            <a:r>
              <a:rPr lang="en-US" altLang="en-US"/>
              <a:t>Number Systems Supplementary Notes</a:t>
            </a:r>
          </a:p>
        </p:txBody>
      </p:sp>
      <p:sp>
        <p:nvSpPr>
          <p:cNvPr id="6" name="Slide Number Placeholder 5"/>
          <p:cNvSpPr>
            <a:spLocks noGrp="1"/>
          </p:cNvSpPr>
          <p:nvPr>
            <p:ph type="sldNum" sz="quarter" idx="12"/>
          </p:nvPr>
        </p:nvSpPr>
        <p:spPr/>
        <p:txBody>
          <a:bodyPr/>
          <a:lstStyle/>
          <a:p>
            <a:pPr>
              <a:defRPr/>
            </a:pPr>
            <a:fld id="{E4D929CB-AC9F-4588-B948-F5EA3132F897}" type="slidenum">
              <a:rPr lang="en-US" altLang="en-US"/>
              <a:pPr>
                <a:defRPr/>
              </a:pPr>
              <a:t>6</a:t>
            </a:fld>
            <a:endParaRPr lang="en-US" altLang="en-US"/>
          </a:p>
        </p:txBody>
      </p:sp>
      <p:sp>
        <p:nvSpPr>
          <p:cNvPr id="4101" name="Rectangle 2"/>
          <p:cNvSpPr>
            <a:spLocks noGrp="1" noChangeArrowheads="1"/>
          </p:cNvSpPr>
          <p:nvPr>
            <p:ph type="title"/>
          </p:nvPr>
        </p:nvSpPr>
        <p:spPr>
          <a:xfrm>
            <a:off x="457200" y="277813"/>
            <a:ext cx="8229600" cy="836612"/>
          </a:xfrm>
        </p:spPr>
        <p:txBody>
          <a:bodyPr/>
          <a:lstStyle/>
          <a:p>
            <a:pPr eaLnBrk="1" hangingPunct="1"/>
            <a:r>
              <a:rPr lang="en-US" sz="3800" b="1"/>
              <a:t>COMPLEMENTS (1/3)</a:t>
            </a:r>
            <a:endParaRPr lang="en-US"/>
          </a:p>
        </p:txBody>
      </p:sp>
      <p:sp>
        <p:nvSpPr>
          <p:cNvPr id="43011" name="Rectangle 3"/>
          <p:cNvSpPr>
            <a:spLocks noGrp="1" noChangeArrowheads="1"/>
          </p:cNvSpPr>
          <p:nvPr>
            <p:ph type="body" idx="1"/>
          </p:nvPr>
        </p:nvSpPr>
        <p:spPr>
          <a:xfrm>
            <a:off x="609600" y="1219200"/>
            <a:ext cx="8001000" cy="4724400"/>
          </a:xfrm>
        </p:spPr>
        <p:txBody>
          <a:bodyPr/>
          <a:lstStyle/>
          <a:p>
            <a:pPr eaLnBrk="1" hangingPunct="1">
              <a:lnSpc>
                <a:spcPct val="90000"/>
              </a:lnSpc>
              <a:buSzPct val="120000"/>
              <a:buFont typeface="Wingdings" pitchFamily="2" charset="2"/>
              <a:buChar char="§"/>
            </a:pPr>
            <a:r>
              <a:rPr lang="en-US" sz="2400" dirty="0"/>
              <a:t>“Find the complement of a number” or “complement a number” is the short way of saying… “find the negated value in that complement system”.   </a:t>
            </a:r>
          </a:p>
          <a:p>
            <a:pPr eaLnBrk="1" hangingPunct="1">
              <a:lnSpc>
                <a:spcPct val="90000"/>
              </a:lnSpc>
              <a:spcBef>
                <a:spcPct val="50000"/>
              </a:spcBef>
              <a:buSzPct val="120000"/>
              <a:buFont typeface="Wingdings" pitchFamily="2" charset="2"/>
              <a:buChar char="§"/>
            </a:pPr>
            <a:r>
              <a:rPr lang="en-US" sz="2400" dirty="0"/>
              <a:t>For example, the two questions below are equivalent.</a:t>
            </a:r>
          </a:p>
          <a:p>
            <a:pPr lvl="1" eaLnBrk="1" hangingPunct="1">
              <a:lnSpc>
                <a:spcPct val="90000"/>
              </a:lnSpc>
              <a:spcBef>
                <a:spcPct val="30000"/>
              </a:spcBef>
              <a:buClr>
                <a:schemeClr val="hlink"/>
              </a:buClr>
              <a:buSzPct val="90000"/>
              <a:buFont typeface="Wingdings" pitchFamily="2" charset="2"/>
              <a:buChar char="v"/>
            </a:pPr>
            <a:r>
              <a:rPr lang="en-US" sz="2000" dirty="0"/>
              <a:t>[4-bit]  Find/get the 1’s complement of 0110 </a:t>
            </a:r>
            <a:br>
              <a:rPr lang="en-US" sz="2000" dirty="0"/>
            </a:br>
            <a:r>
              <a:rPr lang="en-US" sz="2000" dirty="0"/>
              <a:t>(or, 1’s complement this value: 0110)  </a:t>
            </a:r>
            <a:br>
              <a:rPr lang="en-US" sz="2000" dirty="0"/>
            </a:br>
            <a:r>
              <a:rPr lang="en-US" sz="2000" dirty="0"/>
              <a:t>Answer: 1001.</a:t>
            </a:r>
          </a:p>
          <a:p>
            <a:pPr lvl="1" eaLnBrk="1" hangingPunct="1">
              <a:lnSpc>
                <a:spcPct val="90000"/>
              </a:lnSpc>
              <a:spcBef>
                <a:spcPct val="30000"/>
              </a:spcBef>
              <a:buClr>
                <a:schemeClr val="hlink"/>
              </a:buClr>
              <a:buSzPct val="90000"/>
              <a:buFont typeface="Wingdings" pitchFamily="2" charset="2"/>
              <a:buChar char="v"/>
            </a:pPr>
            <a:r>
              <a:rPr lang="en-US" sz="2000" dirty="0"/>
              <a:t>[4-bit]  If x is 0110</a:t>
            </a:r>
            <a:r>
              <a:rPr lang="en-US" sz="2000" baseline="-25000" dirty="0"/>
              <a:t>1s</a:t>
            </a:r>
            <a:r>
              <a:rPr lang="en-US" sz="2000" dirty="0"/>
              <a:t>, what is -x in 1’s complement form?  </a:t>
            </a:r>
            <a:br>
              <a:rPr lang="en-US" sz="2000" dirty="0"/>
            </a:br>
            <a:r>
              <a:rPr lang="en-US" sz="2000" dirty="0"/>
              <a:t>Answer: 1001</a:t>
            </a:r>
            <a:r>
              <a:rPr lang="en-US" sz="2000" baseline="-25000" dirty="0"/>
              <a:t>1s</a:t>
            </a:r>
            <a:r>
              <a:rPr lang="en-US" sz="2000" dirty="0"/>
              <a:t> </a:t>
            </a:r>
          </a:p>
          <a:p>
            <a:pPr eaLnBrk="1" hangingPunct="1">
              <a:lnSpc>
                <a:spcPct val="90000"/>
              </a:lnSpc>
              <a:spcBef>
                <a:spcPct val="50000"/>
              </a:spcBef>
              <a:buSzPct val="120000"/>
              <a:buFont typeface="Wingdings" pitchFamily="2" charset="2"/>
              <a:buChar char="§"/>
            </a:pPr>
            <a:r>
              <a:rPr lang="en-US" sz="2400" dirty="0"/>
              <a:t>So, “find the 1’s complement of 0110” is </a:t>
            </a:r>
            <a:r>
              <a:rPr lang="en-US" sz="2400" u="sng" dirty="0"/>
              <a:t>not</a:t>
            </a:r>
            <a:r>
              <a:rPr lang="en-US" sz="2400" dirty="0"/>
              <a:t> asking for “how is 0110 represented in 1’s complement”. See next two slides for more examples.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wipe(up)">
                                      <p:cBhvr>
                                        <p:cTn id="7" dur="500"/>
                                        <p:tgtEl>
                                          <p:spTgt spid="430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3011">
                                            <p:txEl>
                                              <p:pRg st="1" end="1"/>
                                            </p:txEl>
                                          </p:spTgt>
                                        </p:tgtEl>
                                        <p:attrNameLst>
                                          <p:attrName>style.visibility</p:attrName>
                                        </p:attrNameLst>
                                      </p:cBhvr>
                                      <p:to>
                                        <p:strVal val="visible"/>
                                      </p:to>
                                    </p:set>
                                    <p:animEffect transition="in" filter="wipe(up)">
                                      <p:cBhvr>
                                        <p:cTn id="12" dur="500"/>
                                        <p:tgtEl>
                                          <p:spTgt spid="43011">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43011">
                                            <p:txEl>
                                              <p:pRg st="2" end="2"/>
                                            </p:txEl>
                                          </p:spTgt>
                                        </p:tgtEl>
                                        <p:attrNameLst>
                                          <p:attrName>style.visibility</p:attrName>
                                        </p:attrNameLst>
                                      </p:cBhvr>
                                      <p:to>
                                        <p:strVal val="visible"/>
                                      </p:to>
                                    </p:set>
                                    <p:animEffect transition="in" filter="wipe(up)">
                                      <p:cBhvr>
                                        <p:cTn id="15" dur="500"/>
                                        <p:tgtEl>
                                          <p:spTgt spid="43011">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43011">
                                            <p:txEl>
                                              <p:pRg st="3" end="3"/>
                                            </p:txEl>
                                          </p:spTgt>
                                        </p:tgtEl>
                                        <p:attrNameLst>
                                          <p:attrName>style.visibility</p:attrName>
                                        </p:attrNameLst>
                                      </p:cBhvr>
                                      <p:to>
                                        <p:strVal val="visible"/>
                                      </p:to>
                                    </p:set>
                                    <p:animEffect transition="in" filter="wipe(up)">
                                      <p:cBhvr>
                                        <p:cTn id="18" dur="500"/>
                                        <p:tgtEl>
                                          <p:spTgt spid="4301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43011">
                                            <p:txEl>
                                              <p:pRg st="4" end="4"/>
                                            </p:txEl>
                                          </p:spTgt>
                                        </p:tgtEl>
                                        <p:attrNameLst>
                                          <p:attrName>style.visibility</p:attrName>
                                        </p:attrNameLst>
                                      </p:cBhvr>
                                      <p:to>
                                        <p:strVal val="visible"/>
                                      </p:to>
                                    </p:set>
                                    <p:animEffect transition="in" filter="wipe(up)">
                                      <p:cBhvr>
                                        <p:cTn id="23" dur="500"/>
                                        <p:tgtEl>
                                          <p:spTgt spid="430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CS2100</a:t>
            </a:r>
            <a:endParaRPr lang="en-US" altLang="en-US"/>
          </a:p>
        </p:txBody>
      </p:sp>
      <p:sp>
        <p:nvSpPr>
          <p:cNvPr id="5" name="Footer Placeholder 4"/>
          <p:cNvSpPr>
            <a:spLocks noGrp="1"/>
          </p:cNvSpPr>
          <p:nvPr>
            <p:ph type="ftr" sz="quarter" idx="11"/>
          </p:nvPr>
        </p:nvSpPr>
        <p:spPr/>
        <p:txBody>
          <a:bodyPr/>
          <a:lstStyle/>
          <a:p>
            <a:pPr>
              <a:defRPr/>
            </a:pPr>
            <a:r>
              <a:rPr lang="en-US" altLang="en-US"/>
              <a:t>Number Systems Supplementary Notes</a:t>
            </a:r>
          </a:p>
        </p:txBody>
      </p:sp>
      <p:sp>
        <p:nvSpPr>
          <p:cNvPr id="6" name="Slide Number Placeholder 5"/>
          <p:cNvSpPr>
            <a:spLocks noGrp="1"/>
          </p:cNvSpPr>
          <p:nvPr>
            <p:ph type="sldNum" sz="quarter" idx="12"/>
          </p:nvPr>
        </p:nvSpPr>
        <p:spPr/>
        <p:txBody>
          <a:bodyPr/>
          <a:lstStyle/>
          <a:p>
            <a:pPr>
              <a:defRPr/>
            </a:pPr>
            <a:fld id="{149974A1-0720-4DE8-94BC-B6DEB1D4D41A}" type="slidenum">
              <a:rPr lang="en-US" altLang="en-US"/>
              <a:pPr>
                <a:defRPr/>
              </a:pPr>
              <a:t>7</a:t>
            </a:fld>
            <a:endParaRPr lang="en-US" altLang="en-US"/>
          </a:p>
        </p:txBody>
      </p:sp>
      <p:sp>
        <p:nvSpPr>
          <p:cNvPr id="5125" name="Rectangle 2"/>
          <p:cNvSpPr>
            <a:spLocks noGrp="1" noChangeArrowheads="1"/>
          </p:cNvSpPr>
          <p:nvPr>
            <p:ph type="title"/>
          </p:nvPr>
        </p:nvSpPr>
        <p:spPr>
          <a:xfrm>
            <a:off x="457200" y="277813"/>
            <a:ext cx="8229600" cy="836612"/>
          </a:xfrm>
        </p:spPr>
        <p:txBody>
          <a:bodyPr/>
          <a:lstStyle/>
          <a:p>
            <a:pPr eaLnBrk="1" hangingPunct="1"/>
            <a:r>
              <a:rPr lang="en-US" sz="3800" b="1"/>
              <a:t>COMPLEMENTS (2/3)</a:t>
            </a:r>
            <a:endParaRPr lang="en-US"/>
          </a:p>
        </p:txBody>
      </p:sp>
      <p:sp>
        <p:nvSpPr>
          <p:cNvPr id="5126" name="Rectangle 3"/>
          <p:cNvSpPr>
            <a:spLocks noGrp="1" noChangeArrowheads="1"/>
          </p:cNvSpPr>
          <p:nvPr>
            <p:ph type="body" idx="1"/>
          </p:nvPr>
        </p:nvSpPr>
        <p:spPr>
          <a:xfrm>
            <a:off x="609600" y="1219200"/>
            <a:ext cx="8077200" cy="4724400"/>
          </a:xfrm>
        </p:spPr>
        <p:txBody>
          <a:bodyPr/>
          <a:lstStyle/>
          <a:p>
            <a:pPr eaLnBrk="1" hangingPunct="1">
              <a:buSzPct val="120000"/>
              <a:buFont typeface="Wingdings" pitchFamily="2" charset="2"/>
              <a:buChar char="§"/>
            </a:pPr>
            <a:r>
              <a:rPr lang="en-US" sz="2400" dirty="0"/>
              <a:t>More examples:</a:t>
            </a:r>
          </a:p>
          <a:p>
            <a:pPr lvl="1" eaLnBrk="1" hangingPunct="1">
              <a:spcBef>
                <a:spcPct val="30000"/>
              </a:spcBef>
              <a:buClr>
                <a:schemeClr val="hlink"/>
              </a:buClr>
              <a:buSzPct val="90000"/>
              <a:buFont typeface="Wingdings" pitchFamily="2" charset="2"/>
              <a:buChar char="v"/>
            </a:pPr>
            <a:r>
              <a:rPr lang="en-US" sz="2000" dirty="0"/>
              <a:t>[8-bit]  Find the 1’s complement of 101.  </a:t>
            </a:r>
            <a:br>
              <a:rPr lang="en-US" sz="2000" dirty="0"/>
            </a:br>
            <a:r>
              <a:rPr lang="en-US" sz="2000" dirty="0"/>
              <a:t>Answer: 11111010</a:t>
            </a:r>
          </a:p>
          <a:p>
            <a:pPr lvl="1" eaLnBrk="1" hangingPunct="1">
              <a:spcBef>
                <a:spcPct val="30000"/>
              </a:spcBef>
              <a:buClr>
                <a:schemeClr val="hlink"/>
              </a:buClr>
              <a:buSzPct val="90000"/>
              <a:buFont typeface="Wingdings" pitchFamily="2" charset="2"/>
              <a:buChar char="v"/>
            </a:pPr>
            <a:r>
              <a:rPr lang="en-US" sz="2000" dirty="0"/>
              <a:t>[8-bit]  Find the 1’s complement of 11001000.  </a:t>
            </a:r>
            <a:br>
              <a:rPr lang="en-US" sz="2000" dirty="0"/>
            </a:br>
            <a:r>
              <a:rPr lang="en-US" sz="2000" dirty="0"/>
              <a:t>Answer: 00110111</a:t>
            </a:r>
          </a:p>
          <a:p>
            <a:pPr lvl="1" eaLnBrk="1" hangingPunct="1">
              <a:spcBef>
                <a:spcPct val="30000"/>
              </a:spcBef>
              <a:buClr>
                <a:schemeClr val="hlink"/>
              </a:buClr>
              <a:buSzPct val="90000"/>
              <a:buFont typeface="Wingdings" pitchFamily="2" charset="2"/>
              <a:buChar char="v"/>
            </a:pPr>
            <a:r>
              <a:rPr lang="en-US" sz="2000" dirty="0"/>
              <a:t>[8-bit]  How is 101</a:t>
            </a:r>
            <a:r>
              <a:rPr lang="en-US" sz="2000" baseline="-25000" dirty="0"/>
              <a:t>2</a:t>
            </a:r>
            <a:r>
              <a:rPr lang="en-US" sz="2000" dirty="0"/>
              <a:t> (5</a:t>
            </a:r>
            <a:r>
              <a:rPr lang="en-US" sz="2000" baseline="-25000" dirty="0"/>
              <a:t>10</a:t>
            </a:r>
            <a:r>
              <a:rPr lang="en-US" sz="2000" dirty="0"/>
              <a:t>) represented in 1’s complement?  </a:t>
            </a:r>
            <a:br>
              <a:rPr lang="en-US" sz="2000" dirty="0"/>
            </a:br>
            <a:r>
              <a:rPr lang="en-US" sz="2000" dirty="0"/>
              <a:t>Answer: 00000101</a:t>
            </a:r>
            <a:r>
              <a:rPr lang="en-US" sz="2000" baseline="-25000" dirty="0"/>
              <a:t>1s</a:t>
            </a:r>
          </a:p>
          <a:p>
            <a:pPr lvl="1" eaLnBrk="1" hangingPunct="1">
              <a:spcBef>
                <a:spcPct val="30000"/>
              </a:spcBef>
              <a:buClr>
                <a:schemeClr val="hlink"/>
              </a:buClr>
              <a:buSzPct val="90000"/>
              <a:buFont typeface="Wingdings" pitchFamily="2" charset="2"/>
              <a:buChar char="v"/>
            </a:pPr>
            <a:r>
              <a:rPr lang="en-US" sz="2000" dirty="0"/>
              <a:t>[8-bit]  How is -101</a:t>
            </a:r>
            <a:r>
              <a:rPr lang="en-US" sz="2000" baseline="-25000" dirty="0"/>
              <a:t>2</a:t>
            </a:r>
            <a:r>
              <a:rPr lang="en-US" sz="2000" dirty="0"/>
              <a:t> (-5</a:t>
            </a:r>
            <a:r>
              <a:rPr lang="en-US" sz="2000" baseline="-25000" dirty="0"/>
              <a:t>10</a:t>
            </a:r>
            <a:r>
              <a:rPr lang="en-US" sz="2000" dirty="0"/>
              <a:t>) represented in 1’s complement?  </a:t>
            </a:r>
            <a:br>
              <a:rPr lang="en-US" sz="2000" dirty="0"/>
            </a:br>
            <a:r>
              <a:rPr lang="en-US" sz="2000" dirty="0"/>
              <a:t>Answer: 11111010</a:t>
            </a:r>
            <a:r>
              <a:rPr lang="en-US" sz="2100" baseline="-25000" dirty="0"/>
              <a:t>1s</a:t>
            </a:r>
            <a:endParaRPr lang="en-US" sz="2000" dirty="0"/>
          </a:p>
          <a:p>
            <a:pPr lvl="1" eaLnBrk="1" hangingPunct="1">
              <a:spcBef>
                <a:spcPct val="30000"/>
              </a:spcBef>
              <a:buClr>
                <a:schemeClr val="hlink"/>
              </a:buClr>
              <a:buSzPct val="90000"/>
              <a:buFont typeface="Wingdings" pitchFamily="2" charset="2"/>
              <a:buChar char="v"/>
            </a:pPr>
            <a:r>
              <a:rPr lang="en-US" sz="2000" dirty="0"/>
              <a:t>[8-bit]  Find the 2’s complement of 111000.  </a:t>
            </a:r>
            <a:br>
              <a:rPr lang="en-US" sz="2000" dirty="0"/>
            </a:br>
            <a:r>
              <a:rPr lang="en-US" sz="2000" dirty="0"/>
              <a:t>Answer: 11001000 </a:t>
            </a:r>
          </a:p>
          <a:p>
            <a:pPr lvl="1" eaLnBrk="1" hangingPunct="1">
              <a:spcBef>
                <a:spcPct val="30000"/>
              </a:spcBef>
              <a:buClr>
                <a:schemeClr val="hlink"/>
              </a:buClr>
              <a:buSzPct val="90000"/>
              <a:buFont typeface="Wingdings" pitchFamily="2" charset="2"/>
              <a:buChar char="v"/>
            </a:pPr>
            <a:r>
              <a:rPr lang="en-US" sz="2000" dirty="0"/>
              <a:t>[12-bit] Find the 2’s complement of 101. </a:t>
            </a:r>
            <a:br>
              <a:rPr lang="en-US" sz="2000" dirty="0"/>
            </a:br>
            <a:r>
              <a:rPr lang="en-US" sz="2000" dirty="0"/>
              <a:t>Answer: 111111111011</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CE96-954B-F69C-C941-14B5244C5D79}"/>
              </a:ext>
            </a:extLst>
          </p:cNvPr>
          <p:cNvSpPr>
            <a:spLocks noGrp="1"/>
          </p:cNvSpPr>
          <p:nvPr>
            <p:ph type="title"/>
          </p:nvPr>
        </p:nvSpPr>
        <p:spPr/>
        <p:txBody>
          <a:bodyPr/>
          <a:lstStyle/>
          <a:p>
            <a:r>
              <a:rPr lang="en-US" dirty="0" err="1"/>
              <a:t>Difinition</a:t>
            </a:r>
            <a:endParaRPr lang="en-US" dirty="0"/>
          </a:p>
        </p:txBody>
      </p:sp>
      <p:sp>
        <p:nvSpPr>
          <p:cNvPr id="3" name="Content Placeholder 2">
            <a:extLst>
              <a:ext uri="{FF2B5EF4-FFF2-40B4-BE49-F238E27FC236}">
                <a16:creationId xmlns:a16="http://schemas.microsoft.com/office/drawing/2014/main" id="{4D930AA7-42D6-28B8-C694-B087FE7BA5A4}"/>
              </a:ext>
            </a:extLst>
          </p:cNvPr>
          <p:cNvSpPr>
            <a:spLocks noGrp="1"/>
          </p:cNvSpPr>
          <p:nvPr>
            <p:ph idx="1"/>
          </p:nvPr>
        </p:nvSpPr>
        <p:spPr/>
        <p:txBody>
          <a:bodyPr/>
          <a:lstStyle/>
          <a:p>
            <a:r>
              <a:rPr lang="en-US" b="0" i="0" dirty="0">
                <a:solidFill>
                  <a:srgbClr val="000000"/>
                </a:solidFill>
                <a:effectLst/>
                <a:latin typeface="Nunito" pitchFamily="2" charset="0"/>
              </a:rPr>
              <a:t>Generally, there are two types of complement of Binary number: 1’s complement and 2’s complement. </a:t>
            </a:r>
          </a:p>
          <a:p>
            <a:r>
              <a:rPr lang="en-US" b="0" i="0" dirty="0">
                <a:solidFill>
                  <a:srgbClr val="000000"/>
                </a:solidFill>
                <a:effectLst/>
                <a:latin typeface="Nunito" pitchFamily="2" charset="0"/>
              </a:rPr>
              <a:t>To get 1’s complement of a binary number, simply invert the given number. For example, 1’s complement of binary number 110010 is 001101. </a:t>
            </a:r>
          </a:p>
          <a:p>
            <a:r>
              <a:rPr lang="en-US" b="0" i="0" dirty="0">
                <a:solidFill>
                  <a:srgbClr val="000000"/>
                </a:solidFill>
                <a:effectLst/>
                <a:latin typeface="Nunito" pitchFamily="2" charset="0"/>
              </a:rPr>
              <a:t>To get 2’s complement of binary number is 1’s complement of given number plus 1 to the least significant bit (LSB). For example 2’s complement of binary number 10010 is (01101) + 1 = 01110.</a:t>
            </a:r>
            <a:endParaRPr lang="en-US" dirty="0"/>
          </a:p>
        </p:txBody>
      </p:sp>
      <p:sp>
        <p:nvSpPr>
          <p:cNvPr id="4" name="Date Placeholder 3">
            <a:extLst>
              <a:ext uri="{FF2B5EF4-FFF2-40B4-BE49-F238E27FC236}">
                <a16:creationId xmlns:a16="http://schemas.microsoft.com/office/drawing/2014/main" id="{44A07E54-FBD5-6B09-569F-E0DEE70758CC}"/>
              </a:ext>
            </a:extLst>
          </p:cNvPr>
          <p:cNvSpPr>
            <a:spLocks noGrp="1"/>
          </p:cNvSpPr>
          <p:nvPr>
            <p:ph type="dt" sz="half" idx="10"/>
          </p:nvPr>
        </p:nvSpPr>
        <p:spPr/>
        <p:txBody>
          <a:bodyPr/>
          <a:lstStyle/>
          <a:p>
            <a:pPr>
              <a:defRPr/>
            </a:pPr>
            <a:r>
              <a:rPr lang="en-US"/>
              <a:t>© IT - TDT</a:t>
            </a:r>
            <a:endParaRPr lang="en-US" dirty="0"/>
          </a:p>
        </p:txBody>
      </p:sp>
      <p:sp>
        <p:nvSpPr>
          <p:cNvPr id="5" name="Footer Placeholder 4">
            <a:extLst>
              <a:ext uri="{FF2B5EF4-FFF2-40B4-BE49-F238E27FC236}">
                <a16:creationId xmlns:a16="http://schemas.microsoft.com/office/drawing/2014/main" id="{3308F1CC-5F29-F00F-34A3-E72B5834E0B8}"/>
              </a:ext>
            </a:extLst>
          </p:cNvPr>
          <p:cNvSpPr>
            <a:spLocks noGrp="1"/>
          </p:cNvSpPr>
          <p:nvPr>
            <p:ph type="ftr" sz="quarter" idx="11"/>
          </p:nvPr>
        </p:nvSpPr>
        <p:spPr/>
        <p:txBody>
          <a:bodyPr/>
          <a:lstStyle/>
          <a:p>
            <a:pPr algn="l">
              <a:defRPr/>
            </a:pPr>
            <a:r>
              <a:rPr lang="en-US"/>
              <a:t>Computer Organisation</a:t>
            </a:r>
            <a:endParaRPr lang="en-US" dirty="0"/>
          </a:p>
        </p:txBody>
      </p:sp>
      <p:sp>
        <p:nvSpPr>
          <p:cNvPr id="6" name="Slide Number Placeholder 5">
            <a:extLst>
              <a:ext uri="{FF2B5EF4-FFF2-40B4-BE49-F238E27FC236}">
                <a16:creationId xmlns:a16="http://schemas.microsoft.com/office/drawing/2014/main" id="{CFE4E455-4066-1F7B-FE9B-8F8590979318}"/>
              </a:ext>
            </a:extLst>
          </p:cNvPr>
          <p:cNvSpPr>
            <a:spLocks noGrp="1"/>
          </p:cNvSpPr>
          <p:nvPr>
            <p:ph type="sldNum" sz="quarter" idx="12"/>
          </p:nvPr>
        </p:nvSpPr>
        <p:spPr/>
        <p:txBody>
          <a:bodyPr/>
          <a:lstStyle/>
          <a:p>
            <a:pPr>
              <a:defRPr/>
            </a:pPr>
            <a:r>
              <a:rPr lang="en-US"/>
              <a:t>Unit1 - </a:t>
            </a:r>
            <a:fld id="{2E4790E1-2590-4AEE-892D-AB46A7688113}" type="slidenum">
              <a:rPr lang="en-US" smtClean="0"/>
              <a:pPr>
                <a:defRPr/>
              </a:pPr>
              <a:t>8</a:t>
            </a:fld>
            <a:endParaRPr lang="en-US" dirty="0"/>
          </a:p>
        </p:txBody>
      </p:sp>
    </p:spTree>
    <p:extLst>
      <p:ext uri="{BB962C8B-B14F-4D97-AF65-F5344CB8AC3E}">
        <p14:creationId xmlns:p14="http://schemas.microsoft.com/office/powerpoint/2010/main" val="304166501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6E51E-92E5-AC6E-3E8D-62E16E2FBA42}"/>
              </a:ext>
            </a:extLst>
          </p:cNvPr>
          <p:cNvSpPr>
            <a:spLocks noGrp="1"/>
          </p:cNvSpPr>
          <p:nvPr>
            <p:ph type="title"/>
          </p:nvPr>
        </p:nvSpPr>
        <p:spPr/>
        <p:txBody>
          <a:bodyPr/>
          <a:lstStyle/>
          <a:p>
            <a:r>
              <a:rPr lang="en-US" dirty="0" err="1"/>
              <a:t>Ligical</a:t>
            </a:r>
            <a:r>
              <a:rPr lang="en-US" dirty="0"/>
              <a:t> circuit of 2’s complement</a:t>
            </a:r>
          </a:p>
        </p:txBody>
      </p:sp>
      <p:sp>
        <p:nvSpPr>
          <p:cNvPr id="3" name="Content Placeholder 2">
            <a:extLst>
              <a:ext uri="{FF2B5EF4-FFF2-40B4-BE49-F238E27FC236}">
                <a16:creationId xmlns:a16="http://schemas.microsoft.com/office/drawing/2014/main" id="{58F08B6C-B38A-F135-F9CC-FB5379FAF848}"/>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0D036BF7-FE86-9409-A352-01C596E2900B}"/>
              </a:ext>
            </a:extLst>
          </p:cNvPr>
          <p:cNvSpPr>
            <a:spLocks noGrp="1"/>
          </p:cNvSpPr>
          <p:nvPr>
            <p:ph type="dt" sz="half" idx="10"/>
          </p:nvPr>
        </p:nvSpPr>
        <p:spPr/>
        <p:txBody>
          <a:bodyPr/>
          <a:lstStyle/>
          <a:p>
            <a:pPr>
              <a:defRPr/>
            </a:pPr>
            <a:r>
              <a:rPr lang="en-US"/>
              <a:t>© IT - TDT</a:t>
            </a:r>
            <a:endParaRPr lang="en-US" dirty="0"/>
          </a:p>
        </p:txBody>
      </p:sp>
      <p:sp>
        <p:nvSpPr>
          <p:cNvPr id="5" name="Footer Placeholder 4">
            <a:extLst>
              <a:ext uri="{FF2B5EF4-FFF2-40B4-BE49-F238E27FC236}">
                <a16:creationId xmlns:a16="http://schemas.microsoft.com/office/drawing/2014/main" id="{6D19F07C-8669-66D8-31DE-74EB995AB02D}"/>
              </a:ext>
            </a:extLst>
          </p:cNvPr>
          <p:cNvSpPr>
            <a:spLocks noGrp="1"/>
          </p:cNvSpPr>
          <p:nvPr>
            <p:ph type="ftr" sz="quarter" idx="11"/>
          </p:nvPr>
        </p:nvSpPr>
        <p:spPr/>
        <p:txBody>
          <a:bodyPr/>
          <a:lstStyle/>
          <a:p>
            <a:pPr algn="l">
              <a:defRPr/>
            </a:pPr>
            <a:r>
              <a:rPr lang="en-US"/>
              <a:t>Computer Organisation</a:t>
            </a:r>
            <a:endParaRPr lang="en-US" dirty="0"/>
          </a:p>
        </p:txBody>
      </p:sp>
      <p:sp>
        <p:nvSpPr>
          <p:cNvPr id="6" name="Slide Number Placeholder 5">
            <a:extLst>
              <a:ext uri="{FF2B5EF4-FFF2-40B4-BE49-F238E27FC236}">
                <a16:creationId xmlns:a16="http://schemas.microsoft.com/office/drawing/2014/main" id="{8A8CD133-C674-383F-533C-5FA7FB30197F}"/>
              </a:ext>
            </a:extLst>
          </p:cNvPr>
          <p:cNvSpPr>
            <a:spLocks noGrp="1"/>
          </p:cNvSpPr>
          <p:nvPr>
            <p:ph type="sldNum" sz="quarter" idx="12"/>
          </p:nvPr>
        </p:nvSpPr>
        <p:spPr/>
        <p:txBody>
          <a:bodyPr/>
          <a:lstStyle/>
          <a:p>
            <a:pPr>
              <a:defRPr/>
            </a:pPr>
            <a:r>
              <a:rPr lang="en-US"/>
              <a:t>Unit1 - </a:t>
            </a:r>
            <a:fld id="{2E4790E1-2590-4AEE-892D-AB46A7688113}" type="slidenum">
              <a:rPr lang="en-US" smtClean="0"/>
              <a:pPr>
                <a:defRPr/>
              </a:pPr>
              <a:t>9</a:t>
            </a:fld>
            <a:endParaRPr lang="en-US" dirty="0"/>
          </a:p>
        </p:txBody>
      </p:sp>
      <p:pic>
        <p:nvPicPr>
          <p:cNvPr id="1026" name="Picture 2">
            <a:extLst>
              <a:ext uri="{FF2B5EF4-FFF2-40B4-BE49-F238E27FC236}">
                <a16:creationId xmlns:a16="http://schemas.microsoft.com/office/drawing/2014/main" id="{04BB50B9-B35A-8960-E2BA-69CBCB3DA0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2955320"/>
            <a:ext cx="5715000"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2432481"/>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13778</TotalTime>
  <Words>866</Words>
  <Application>Microsoft Office PowerPoint</Application>
  <PresentationFormat>On-screen Show (4:3)</PresentationFormat>
  <Paragraphs>105</Paragraphs>
  <Slides>13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Nunito</vt:lpstr>
      <vt:lpstr>Times New Roman</vt:lpstr>
      <vt:lpstr>Wingdings</vt:lpstr>
      <vt:lpstr>Clarity</vt:lpstr>
      <vt:lpstr>COMPUTER ORGANISATION (TỔ CHỨC MÁY TÍNH) </vt:lpstr>
      <vt:lpstr>Acknowledgement</vt:lpstr>
      <vt:lpstr>Policies for students</vt:lpstr>
      <vt:lpstr>Recording of modifications</vt:lpstr>
      <vt:lpstr>NUMBER SYSTEMS SUPPLEMENTARY NOTES</vt:lpstr>
      <vt:lpstr>COMPLEMENTS (1/3)</vt:lpstr>
      <vt:lpstr>COMPLEMENTS (2/3)</vt:lpstr>
      <vt:lpstr>Difinition</vt:lpstr>
      <vt:lpstr>Ligical circuit of 2’s complement</vt:lpstr>
      <vt:lpstr>COMPLEMENTS (3/3)</vt:lpstr>
      <vt:lpstr>FLOATING-POINT NUMBERS (1/2)</vt:lpstr>
      <vt:lpstr>FLOATING-POINT NUMBERS (2/2)</vt:lpstr>
      <vt:lpstr>Q&amp;A</vt:lpstr>
    </vt:vector>
  </TitlesOfParts>
  <Company>SoC, 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 Programming Methodology</dc:title>
  <dc:subject>Week 1</dc:subject>
  <dc:creator>Aaron Tan</dc:creator>
  <cp:lastModifiedBy>Nam Tran Thanh</cp:lastModifiedBy>
  <cp:revision>1024</cp:revision>
  <cp:lastPrinted>2014-07-01T03:51:49Z</cp:lastPrinted>
  <dcterms:created xsi:type="dcterms:W3CDTF">1998-09-05T15:03:32Z</dcterms:created>
  <dcterms:modified xsi:type="dcterms:W3CDTF">2022-10-23T04:29:33Z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