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14"/>
  </p:handoutMasterIdLst>
  <p:sldIdLst>
    <p:sldId id="256" r:id="rId2"/>
    <p:sldId id="257" r:id="rId3"/>
    <p:sldId id="258" r:id="rId4"/>
    <p:sldId id="269" r:id="rId5"/>
    <p:sldId id="259" r:id="rId6"/>
    <p:sldId id="268" r:id="rId7"/>
    <p:sldId id="266" r:id="rId8"/>
    <p:sldId id="260" r:id="rId9"/>
    <p:sldId id="261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74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E4E6-42CF-45D3-9B51-F4D748519EDA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DDC0B-B50C-45D1-B76C-339D2F380B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5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Huy\Desktop\Main-logo_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97" y="-79675"/>
            <a:ext cx="542461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0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6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8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2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3C79-BFF7-481F-917B-62B3F35C6F3F}" type="datetimeFigureOut">
              <a:rPr lang="en-US" smtClean="0"/>
              <a:pPr/>
              <a:t>12/09/2022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AE11-A5D1-4BC1-B5C6-1273AA7E6F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238" y="217034"/>
            <a:ext cx="1053123" cy="581479"/>
          </a:xfrm>
          <a:prstGeom prst="rect">
            <a:avLst/>
          </a:prstGeom>
        </p:spPr>
      </p:pic>
      <p:pic>
        <p:nvPicPr>
          <p:cNvPr id="8" name="Picture 2" descr="http://clc.tdt.edu.vn/Content/images/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6" y="185739"/>
            <a:ext cx="1247886" cy="5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lc@tdtu.edu.vn" TargetMode="External"/><Relationship Id="rId2" Type="http://schemas.openxmlformats.org/officeDocument/2006/relationships/hyperlink" Target="mailto:ttc@tdt.edu.v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5143" y="1132114"/>
            <a:ext cx="11901714" cy="3979409"/>
          </a:xfrm>
        </p:spPr>
        <p:txBody>
          <a:bodyPr>
            <a:noAutofit/>
          </a:bodyPr>
          <a:lstStyle/>
          <a:p>
            <a:r>
              <a:rPr lang="en-US" sz="8000">
                <a:latin typeface="Berlin Sans FB Demi" panose="020E0802020502020306" pitchFamily="34" charset="0"/>
                <a:ea typeface="Adobe Gothic Std B" panose="020B0800000000000000" pitchFamily="34" charset="-128"/>
              </a:rPr>
              <a:t>E-LAB</a:t>
            </a:r>
            <a:r>
              <a:rPr lang="en-US" sz="8000">
                <a:latin typeface="Blackoak Std" panose="04050907060602020202" pitchFamily="82" charset="0"/>
                <a:ea typeface="Adobe Gothic Std B" panose="020B0800000000000000" pitchFamily="34" charset="-128"/>
              </a:rPr>
              <a:t> </a:t>
            </a:r>
            <a:br>
              <a:rPr lang="en-US" sz="800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800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INSTRUCTION </a:t>
            </a:r>
            <a:r>
              <a:rPr lang="en-US" sz="440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FOR</a:t>
            </a:r>
            <a:r>
              <a:rPr lang="en-US" sz="8000">
                <a:solidFill>
                  <a:schemeClr val="accent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STUDENTS</a:t>
            </a:r>
            <a:endParaRPr lang="en-US" sz="8000" dirty="0">
              <a:solidFill>
                <a:schemeClr val="accent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857" y="5820229"/>
            <a:ext cx="9144000" cy="1025752"/>
          </a:xfrm>
        </p:spPr>
        <p:txBody>
          <a:bodyPr>
            <a:normAutofit/>
          </a:bodyPr>
          <a:lstStyle/>
          <a:p>
            <a:r>
              <a:rPr lang="en-US" sz="3600" i="1">
                <a:solidFill>
                  <a:schemeClr val="accent1">
                    <a:lumMod val="75000"/>
                  </a:schemeClr>
                </a:solidFill>
              </a:rPr>
              <a:t>http://elab.</a:t>
            </a:r>
            <a:r>
              <a:rPr lang="en-US" sz="3600" i="1">
                <a:solidFill>
                  <a:srgbClr val="FF0000"/>
                </a:solidFill>
              </a:rPr>
              <a:t>TDTU</a:t>
            </a:r>
            <a:r>
              <a:rPr lang="en-US" sz="3600" i="1">
                <a:solidFill>
                  <a:schemeClr val="accent1">
                    <a:lumMod val="75000"/>
                  </a:schemeClr>
                </a:solidFill>
              </a:rPr>
              <a:t>.edu.vn</a:t>
            </a:r>
            <a:endParaRPr lang="en-US" sz="3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6385"/>
            <a:ext cx="10710320" cy="6021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18773" y="193559"/>
            <a:ext cx="7669822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Submit and result /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Nộp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bài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và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xem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kết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quả</a:t>
            </a:r>
            <a:endParaRPr lang="en-US" sz="3200" b="1" i="1" u="sng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943839" y="2491299"/>
            <a:ext cx="1622015" cy="319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Huy\Desktop\Main-logo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8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6437255" y="5104550"/>
            <a:ext cx="1622015" cy="892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83663" y="3459698"/>
            <a:ext cx="43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Click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để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nộp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bài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>
                <a:solidFill>
                  <a:srgbClr val="FF0000"/>
                </a:solidFill>
                <a:latin typeface="Arial Narrow" panose="020B0606020202030204" pitchFamily="34" charset="0"/>
              </a:rPr>
              <a:t>/ </a:t>
            </a:r>
            <a:br>
              <a:rPr lang="en-US" sz="3200" i="1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en-US" sz="3200" i="1">
                <a:solidFill>
                  <a:srgbClr val="FF0000"/>
                </a:solidFill>
                <a:latin typeface="Arial Narrow" panose="020B0606020202030204" pitchFamily="34" charset="0"/>
              </a:rPr>
              <a:t>Click 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for submit </a:t>
            </a:r>
            <a:r>
              <a:rPr lang="en-US" sz="3200" i="1">
                <a:solidFill>
                  <a:srgbClr val="FF0000"/>
                </a:solidFill>
                <a:latin typeface="Arial Narrow" panose="020B0606020202030204" pitchFamily="34" charset="0"/>
              </a:rPr>
              <a:t>the test</a:t>
            </a:r>
            <a:endParaRPr lang="en-US" sz="3200" i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uy\Desktop\Main-logo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8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xplosion 2 2"/>
          <p:cNvSpPr/>
          <p:nvPr/>
        </p:nvSpPr>
        <p:spPr>
          <a:xfrm>
            <a:off x="162838" y="225468"/>
            <a:ext cx="11812043" cy="637574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i="1"/>
              <a:t>Sau khi xem kết quả, </a:t>
            </a:r>
            <a:br>
              <a:rPr lang="en-US" sz="2500" b="1" i="1"/>
            </a:br>
            <a:r>
              <a:rPr lang="en-US" sz="2500" b="1" i="1"/>
              <a:t>nếu không hài lòng với số điểm này. </a:t>
            </a:r>
            <a:br>
              <a:rPr lang="en-US" sz="2500" b="1" i="1"/>
            </a:br>
            <a:r>
              <a:rPr lang="en-US" sz="2500" b="1" i="1"/>
              <a:t>Bạn có thể làm lại trước deadline.</a:t>
            </a:r>
            <a:br>
              <a:rPr lang="en-US" sz="2500" b="1" i="1"/>
            </a:br>
            <a:br>
              <a:rPr lang="en-US" sz="2500" b="1" i="1"/>
            </a:br>
            <a:r>
              <a:rPr lang="en-US" sz="2500" b="1" i="1"/>
              <a:t>Vì Elab không giới hạn số lần làm bài, chỉ lấy điểm số lần cao nhất.</a:t>
            </a:r>
          </a:p>
          <a:p>
            <a:pPr algn="ctr"/>
            <a:r>
              <a:rPr lang="en-US" sz="2500" b="1">
                <a:solidFill>
                  <a:srgbClr val="FFFF00"/>
                </a:solidFill>
              </a:rPr>
              <a:t>CHÚC CÁC BẠN HỌC TẬP TỐT</a:t>
            </a:r>
          </a:p>
        </p:txBody>
      </p:sp>
    </p:spTree>
    <p:extLst>
      <p:ext uri="{BB962C8B-B14F-4D97-AF65-F5344CB8AC3E}">
        <p14:creationId xmlns:p14="http://schemas.microsoft.com/office/powerpoint/2010/main" val="172058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8" y="896705"/>
            <a:ext cx="115969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Mọi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thắc</a:t>
            </a:r>
            <a:r>
              <a:rPr lang="en-US" sz="3200" dirty="0"/>
              <a:t> </a:t>
            </a:r>
            <a:r>
              <a:rPr lang="en-US" sz="3200" dirty="0" err="1"/>
              <a:t>mắc</a:t>
            </a:r>
            <a:r>
              <a:rPr lang="en-US" sz="3200" dirty="0"/>
              <a:t>/ </a:t>
            </a:r>
            <a:r>
              <a:rPr lang="en-US" sz="3200" dirty="0" err="1"/>
              <a:t>phản</a:t>
            </a:r>
            <a:r>
              <a:rPr lang="en-US" sz="3200" dirty="0"/>
              <a:t> </a:t>
            </a:r>
            <a:r>
              <a:rPr lang="en-US" sz="3200" dirty="0" err="1"/>
              <a:t>hồi</a:t>
            </a:r>
            <a:r>
              <a:rPr lang="en-US" sz="3200" dirty="0"/>
              <a:t> </a:t>
            </a:r>
            <a:r>
              <a:rPr lang="en-US" sz="3200" err="1"/>
              <a:t>về</a:t>
            </a:r>
            <a:r>
              <a:rPr lang="en-US" sz="3200"/>
              <a:t> </a:t>
            </a:r>
            <a:r>
              <a:rPr lang="en-US" sz="3200" dirty="0" err="1"/>
              <a:t>E</a:t>
            </a:r>
            <a:r>
              <a:rPr lang="en-US" sz="3200"/>
              <a:t>lab. </a:t>
            </a:r>
            <a:br>
              <a:rPr lang="en-US" sz="3200"/>
            </a:br>
            <a:r>
              <a:rPr lang="en-US" sz="3200"/>
              <a:t>Vui </a:t>
            </a:r>
            <a:r>
              <a:rPr lang="en-US" sz="3200" dirty="0" err="1"/>
              <a:t>lòng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err="1"/>
              <a:t>hệ</a:t>
            </a:r>
            <a:r>
              <a:rPr lang="en-US" sz="3200"/>
              <a:t> </a:t>
            </a:r>
            <a:r>
              <a:rPr lang="en-US" sz="3200" dirty="0" err="1"/>
              <a:t>T</a:t>
            </a:r>
            <a:r>
              <a:rPr lang="en-US" sz="3200"/>
              <a:t>rung </a:t>
            </a:r>
            <a:r>
              <a:rPr lang="en-US" sz="3200" err="1"/>
              <a:t>tâm</a:t>
            </a:r>
            <a:r>
              <a:rPr lang="en-US" sz="3200"/>
              <a:t> CLC</a:t>
            </a:r>
            <a:br>
              <a:rPr lang="en-US" sz="3200"/>
            </a:br>
            <a:r>
              <a:rPr lang="en-US" sz="3200"/>
              <a:t>Phòng </a:t>
            </a:r>
            <a:r>
              <a:rPr lang="en-US" sz="3200" dirty="0"/>
              <a:t>E0012- </a:t>
            </a:r>
            <a:r>
              <a:rPr lang="vi-VN" sz="3200" dirty="0"/>
              <a:t>(028) 3775 5064 </a:t>
            </a:r>
            <a:r>
              <a:rPr lang="en-US" sz="3200" dirty="0"/>
              <a:t>– email: </a:t>
            </a:r>
            <a:r>
              <a:rPr lang="en-US" sz="3200">
                <a:hlinkClick r:id="rId2"/>
              </a:rPr>
              <a:t>clc@tdtu.edu.vn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hoặc </a:t>
            </a:r>
            <a:r>
              <a:rPr lang="en-US" sz="3200" dirty="0" err="1"/>
              <a:t>trực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 Mr</a:t>
            </a:r>
            <a:r>
              <a:rPr lang="en-US" sz="3200"/>
              <a:t>. Cường – </a:t>
            </a:r>
            <a:r>
              <a:rPr lang="en-US" sz="3200" u="sng">
                <a:solidFill>
                  <a:schemeClr val="accent1">
                    <a:lumMod val="75000"/>
                  </a:schemeClr>
                </a:solidFill>
              </a:rPr>
              <a:t>tranquoccuong1@tdtu.edu.vn</a:t>
            </a:r>
            <a:endParaRPr lang="en-US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857" y="3091543"/>
            <a:ext cx="115969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Any inquiries/ feedback related </a:t>
            </a:r>
            <a:r>
              <a:rPr lang="en-US" sz="3200"/>
              <a:t>to Elab.</a:t>
            </a:r>
            <a:br>
              <a:rPr lang="en-US" sz="3200"/>
            </a:br>
            <a:r>
              <a:rPr lang="en-US" sz="3200"/>
              <a:t>Please </a:t>
            </a:r>
            <a:r>
              <a:rPr lang="en-US" sz="3200" dirty="0"/>
              <a:t>contact </a:t>
            </a:r>
            <a:r>
              <a:rPr lang="en-US" sz="3200"/>
              <a:t>CLC Center</a:t>
            </a:r>
            <a:br>
              <a:rPr lang="en-US" sz="3200"/>
            </a:br>
            <a:r>
              <a:rPr lang="en-US" sz="3200"/>
              <a:t>Room </a:t>
            </a:r>
            <a:r>
              <a:rPr lang="en-US" sz="3200" dirty="0"/>
              <a:t>E0012 - </a:t>
            </a:r>
            <a:r>
              <a:rPr lang="vi-VN" sz="3200" dirty="0"/>
              <a:t>(028) 3775 5064 </a:t>
            </a:r>
            <a:r>
              <a:rPr lang="en-US" sz="3200" dirty="0"/>
              <a:t>– email: </a:t>
            </a:r>
            <a:r>
              <a:rPr lang="en-US" sz="3200">
                <a:hlinkClick r:id="rId3"/>
              </a:rPr>
              <a:t>clc@tdtu.edu.vn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>or </a:t>
            </a:r>
            <a:r>
              <a:rPr lang="en-US" sz="3200" dirty="0"/>
              <a:t>directly to Mr</a:t>
            </a:r>
            <a:r>
              <a:rPr lang="en-US" sz="3200"/>
              <a:t>. Cường – </a:t>
            </a:r>
            <a:r>
              <a:rPr lang="en-US" sz="3200" u="sng">
                <a:solidFill>
                  <a:schemeClr val="accent1">
                    <a:lumMod val="75000"/>
                  </a:schemeClr>
                </a:solidFill>
              </a:rPr>
              <a:t>tranquoccuong1@tdtu.edu.vn</a:t>
            </a:r>
            <a:endParaRPr lang="en-US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http://www.planwallpaper.com/static/images/thank-you-clothesline-752x48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8" b="89648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129" b="42678"/>
          <a:stretch/>
        </p:blipFill>
        <p:spPr bwMode="auto">
          <a:xfrm>
            <a:off x="1668442" y="4884057"/>
            <a:ext cx="8335282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Huy\Desktop\Main-logo_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8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32915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5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" y="1076326"/>
            <a:ext cx="10585541" cy="59514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6115" y="0"/>
            <a:ext cx="424632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Giao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diện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Login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Elab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2325" y="1809613"/>
            <a:ext cx="947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Tài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khoản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Hệ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thống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thông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tin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sinh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viên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/ Student portal account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56392" y="3167909"/>
            <a:ext cx="576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MK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đăng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nhập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/ Password</a:t>
            </a:r>
          </a:p>
        </p:txBody>
      </p:sp>
      <p:pic>
        <p:nvPicPr>
          <p:cNvPr id="2050" name="Picture 2" descr="C:\Users\Huy\Desktop\Main-logo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56541" y="4526205"/>
            <a:ext cx="576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Tick “I’m not a robot”</a:t>
            </a:r>
          </a:p>
        </p:txBody>
      </p:sp>
    </p:spTree>
    <p:extLst>
      <p:ext uri="{BB962C8B-B14F-4D97-AF65-F5344CB8AC3E}">
        <p14:creationId xmlns:p14="http://schemas.microsoft.com/office/powerpoint/2010/main" val="28496402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18583" y="2095327"/>
            <a:ext cx="390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Nhập</a:t>
            </a:r>
            <a:r>
              <a:rPr lang="en-U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mã</a:t>
            </a:r>
            <a:r>
              <a:rPr lang="en-U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bài</a:t>
            </a:r>
            <a:r>
              <a:rPr lang="en-US" sz="2000" i="1" dirty="0">
                <a:solidFill>
                  <a:srgbClr val="FF0000"/>
                </a:solidFill>
                <a:latin typeface="Arial Narrow" panose="020B0606020202030204" pitchFamily="34" charset="0"/>
              </a:rPr>
              <a:t> test / Entering </a:t>
            </a:r>
            <a:r>
              <a:rPr lang="en-US" sz="20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coursepath</a:t>
            </a:r>
            <a:r>
              <a:rPr lang="en-US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8583" y="2845496"/>
            <a:ext cx="41352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Ví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dụ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/ Example: </a:t>
            </a:r>
          </a:p>
          <a:p>
            <a:r>
              <a:rPr lang="en-US" i="1" dirty="0">
                <a:solidFill>
                  <a:srgbClr val="00B0F0"/>
                </a:solidFill>
                <a:latin typeface="Arial Narrow" panose="020B0606020202030204" pitchFamily="34" charset="0"/>
              </a:rPr>
              <a:t>Du-bi-1-Hoc-Ky-1-2022-2023-Listening-K7</a:t>
            </a:r>
            <a:r>
              <a:rPr lang="en-US" sz="3200" i="1" dirty="0">
                <a:latin typeface="Arial Narrow" panose="020B0606020202030204" pitchFamily="34" charset="0"/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18583" y="4362563"/>
            <a:ext cx="4265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 Narrow" panose="020B0606020202030204" pitchFamily="34" charset="0"/>
              </a:rPr>
              <a:t>*</a:t>
            </a:r>
            <a:r>
              <a:rPr lang="en-US" sz="1600" i="1" dirty="0" err="1">
                <a:latin typeface="Arial Narrow" panose="020B0606020202030204" pitchFamily="34" charset="0"/>
              </a:rPr>
              <a:t>Mã</a:t>
            </a:r>
            <a:r>
              <a:rPr lang="en-US" sz="1600" i="1" dirty="0">
                <a:latin typeface="Arial Narrow" panose="020B0606020202030204" pitchFamily="34" charset="0"/>
              </a:rPr>
              <a:t> </a:t>
            </a:r>
            <a:r>
              <a:rPr lang="en-US" sz="1600" i="1" dirty="0" err="1">
                <a:latin typeface="Arial Narrow" panose="020B0606020202030204" pitchFamily="34" charset="0"/>
              </a:rPr>
              <a:t>bài</a:t>
            </a:r>
            <a:r>
              <a:rPr lang="en-US" sz="1600" i="1" dirty="0">
                <a:latin typeface="Arial Narrow" panose="020B0606020202030204" pitchFamily="34" charset="0"/>
              </a:rPr>
              <a:t> test do </a:t>
            </a:r>
            <a:r>
              <a:rPr lang="en-US" sz="1600" i="1" dirty="0" err="1">
                <a:latin typeface="Arial Narrow" panose="020B0606020202030204" pitchFamily="34" charset="0"/>
              </a:rPr>
              <a:t>Trung</a:t>
            </a:r>
            <a:r>
              <a:rPr lang="en-US" sz="1600" i="1" dirty="0">
                <a:latin typeface="Arial Narrow" panose="020B0606020202030204" pitchFamily="34" charset="0"/>
              </a:rPr>
              <a:t> </a:t>
            </a:r>
            <a:r>
              <a:rPr lang="en-US" sz="1600" i="1" dirty="0" err="1">
                <a:latin typeface="Arial Narrow" panose="020B0606020202030204" pitchFamily="34" charset="0"/>
              </a:rPr>
              <a:t>tâm</a:t>
            </a:r>
            <a:r>
              <a:rPr lang="en-US" sz="1600" i="1" dirty="0">
                <a:latin typeface="Arial Narrow" panose="020B0606020202030204" pitchFamily="34" charset="0"/>
              </a:rPr>
              <a:t> </a:t>
            </a:r>
            <a:r>
              <a:rPr lang="en-US" sz="1600" i="1" dirty="0" err="1">
                <a:latin typeface="Arial Narrow" panose="020B0606020202030204" pitchFamily="34" charset="0"/>
              </a:rPr>
              <a:t>cung</a:t>
            </a:r>
            <a:r>
              <a:rPr lang="en-US" sz="1600" i="1" dirty="0">
                <a:latin typeface="Arial Narrow" panose="020B0606020202030204" pitchFamily="34" charset="0"/>
              </a:rPr>
              <a:t> </a:t>
            </a:r>
            <a:r>
              <a:rPr lang="en-US" sz="1600" i="1" dirty="0" err="1">
                <a:latin typeface="Arial Narrow" panose="020B0606020202030204" pitchFamily="34" charset="0"/>
              </a:rPr>
              <a:t>cấp</a:t>
            </a:r>
            <a:br>
              <a:rPr lang="en-US" sz="1600" i="1" dirty="0">
                <a:latin typeface="Arial Narrow" panose="020B0606020202030204" pitchFamily="34" charset="0"/>
              </a:rPr>
            </a:br>
            <a:r>
              <a:rPr lang="en-US" sz="1600" i="1" dirty="0">
                <a:latin typeface="Arial Narrow" panose="020B0606020202030204" pitchFamily="34" charset="0"/>
              </a:rPr>
              <a:t>* </a:t>
            </a:r>
            <a:r>
              <a:rPr lang="en-US" sz="1600" i="1" dirty="0" err="1">
                <a:latin typeface="Arial Narrow" panose="020B0606020202030204" pitchFamily="34" charset="0"/>
              </a:rPr>
              <a:t>Coursepath</a:t>
            </a:r>
            <a:r>
              <a:rPr lang="en-US" sz="1600" i="1" dirty="0">
                <a:latin typeface="Arial Narrow" panose="020B0606020202030204" pitchFamily="34" charset="0"/>
              </a:rPr>
              <a:t> and </a:t>
            </a:r>
            <a:r>
              <a:rPr lang="en-US" sz="1600" i="1" dirty="0" err="1">
                <a:latin typeface="Arial Narrow" panose="020B0606020202030204" pitchFamily="34" charset="0"/>
              </a:rPr>
              <a:t>courskey</a:t>
            </a:r>
            <a:r>
              <a:rPr lang="en-US" sz="1600" i="1" dirty="0">
                <a:latin typeface="Arial Narrow" panose="020B0606020202030204" pitchFamily="34" charset="0"/>
              </a:rPr>
              <a:t> are provided by the Center</a:t>
            </a:r>
          </a:p>
        </p:txBody>
      </p:sp>
      <p:pic>
        <p:nvPicPr>
          <p:cNvPr id="11" name="Picture 2" descr="C:\Users\Huy\Desktop\Main-logo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8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A0A8E6-536F-D336-017D-E16BF3C55BDB}"/>
              </a:ext>
            </a:extLst>
          </p:cNvPr>
          <p:cNvSpPr txBox="1"/>
          <p:nvPr/>
        </p:nvSpPr>
        <p:spPr>
          <a:xfrm>
            <a:off x="3503871" y="41661"/>
            <a:ext cx="5704264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Tìm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kiếm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bài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test / Finding the test</a:t>
            </a:r>
          </a:p>
          <a:p>
            <a:pPr algn="ctr"/>
            <a:r>
              <a:rPr lang="en-US" sz="3200" b="1" i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(Method 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10A24-868E-64C5-A19C-E739F140B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1" y="1373942"/>
            <a:ext cx="8004078" cy="5364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0CCC03-E3E3-1305-14C6-9506F7971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589" y="4901273"/>
            <a:ext cx="4843414" cy="517850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3FBD3EE-4CB0-2133-311C-2EFF5A59A883}"/>
              </a:ext>
            </a:extLst>
          </p:cNvPr>
          <p:cNvSpPr/>
          <p:nvPr/>
        </p:nvSpPr>
        <p:spPr>
          <a:xfrm>
            <a:off x="1512589" y="4834348"/>
            <a:ext cx="3925043" cy="649710"/>
          </a:xfrm>
          <a:prstGeom prst="wedgeRoundRectCallout">
            <a:avLst>
              <a:gd name="adj1" fmla="val 118782"/>
              <a:gd name="adj2" fmla="val -248150"/>
              <a:gd name="adj3" fmla="val 1666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7D0E13-36C9-67A7-9865-AC7504A97436}"/>
              </a:ext>
            </a:extLst>
          </p:cNvPr>
          <p:cNvSpPr txBox="1"/>
          <p:nvPr/>
        </p:nvSpPr>
        <p:spPr>
          <a:xfrm>
            <a:off x="1554322" y="4989926"/>
            <a:ext cx="367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Du-bi-1-Hoc-Ky-1-2022-2023-Listening-K7</a:t>
            </a:r>
          </a:p>
        </p:txBody>
      </p:sp>
    </p:spTree>
    <p:extLst>
      <p:ext uri="{BB962C8B-B14F-4D97-AF65-F5344CB8AC3E}">
        <p14:creationId xmlns:p14="http://schemas.microsoft.com/office/powerpoint/2010/main" val="85682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9738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4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92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42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42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2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uy\Desktop\Main-logo_0.png">
            <a:extLst>
              <a:ext uri="{FF2B5EF4-FFF2-40B4-BE49-F238E27FC236}">
                <a16:creationId xmlns:a16="http://schemas.microsoft.com/office/drawing/2014/main" id="{01EE98B5-7973-F91A-FF9E-DEE4194BE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8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12D23-D3B7-BECD-1CAA-F7774345CFFF}"/>
              </a:ext>
            </a:extLst>
          </p:cNvPr>
          <p:cNvSpPr txBox="1"/>
          <p:nvPr/>
        </p:nvSpPr>
        <p:spPr>
          <a:xfrm>
            <a:off x="3407079" y="106473"/>
            <a:ext cx="5704264" cy="107721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Tìm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kiếm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bài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test / Finding the test</a:t>
            </a:r>
          </a:p>
          <a:p>
            <a:pPr algn="ctr"/>
            <a:r>
              <a:rPr lang="en-US" sz="3200" b="1" i="1" u="sng" dirty="0">
                <a:solidFill>
                  <a:srgbClr val="FF0000"/>
                </a:solidFill>
                <a:latin typeface="Arial Narrow" panose="020B0606020202030204" pitchFamily="34" charset="0"/>
              </a:rPr>
              <a:t>(Method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32021-0A5C-CA50-F002-9B60E12AAFB5}"/>
              </a:ext>
            </a:extLst>
          </p:cNvPr>
          <p:cNvSpPr txBox="1"/>
          <p:nvPr/>
        </p:nvSpPr>
        <p:spPr>
          <a:xfrm>
            <a:off x="5176760" y="2122629"/>
            <a:ext cx="470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1: click </a:t>
            </a:r>
            <a:r>
              <a:rPr lang="en-US" b="1" i="1" dirty="0">
                <a:solidFill>
                  <a:srgbClr val="0070C0"/>
                </a:solidFill>
              </a:rPr>
              <a:t>KET-PET-FCE-IELTS PRACTICE TESTS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7114A7-7C01-327F-7B9C-009584ECD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57" y="1629000"/>
            <a:ext cx="3342906" cy="14761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4D7539-04A7-80A9-28A9-1BE39DD76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57" y="3181368"/>
            <a:ext cx="4891023" cy="1289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7A04F5-2069-DE87-7CF8-0865D34C9C71}"/>
              </a:ext>
            </a:extLst>
          </p:cNvPr>
          <p:cNvSpPr txBox="1"/>
          <p:nvPr/>
        </p:nvSpPr>
        <p:spPr>
          <a:xfrm>
            <a:off x="5176760" y="3641352"/>
            <a:ext cx="653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2: click </a:t>
            </a:r>
            <a:r>
              <a:rPr lang="en-US" b="1" i="1" dirty="0">
                <a:solidFill>
                  <a:srgbClr val="0070C0"/>
                </a:solidFill>
              </a:rPr>
              <a:t>PRACTICE TEST HK 1 2022-2023 (</a:t>
            </a:r>
            <a:r>
              <a:rPr lang="en-US" b="1" i="1" dirty="0" err="1">
                <a:solidFill>
                  <a:srgbClr val="0070C0"/>
                </a:solidFill>
              </a:rPr>
              <a:t>Học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kỳ</a:t>
            </a:r>
            <a:r>
              <a:rPr lang="en-US" b="1" i="1" dirty="0">
                <a:solidFill>
                  <a:srgbClr val="0070C0"/>
                </a:solidFill>
              </a:rPr>
              <a:t> 1 /2022-2023)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DFC52D-BD46-A325-3AD6-7BDB6A911E50}"/>
              </a:ext>
            </a:extLst>
          </p:cNvPr>
          <p:cNvCxnSpPr>
            <a:cxnSpLocks/>
          </p:cNvCxnSpPr>
          <p:nvPr/>
        </p:nvCxnSpPr>
        <p:spPr>
          <a:xfrm flipH="1">
            <a:off x="3370503" y="2358915"/>
            <a:ext cx="1806257" cy="297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1CA9A-D1FE-5BF7-5D7A-9BD61818C793}"/>
              </a:ext>
            </a:extLst>
          </p:cNvPr>
          <p:cNvCxnSpPr>
            <a:cxnSpLocks/>
          </p:cNvCxnSpPr>
          <p:nvPr/>
        </p:nvCxnSpPr>
        <p:spPr>
          <a:xfrm flipH="1">
            <a:off x="4895165" y="4010684"/>
            <a:ext cx="627811" cy="191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DC06443-3E48-39B6-B4F0-436E04CC5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57" y="4546846"/>
            <a:ext cx="2115102" cy="21953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D70079-9B8A-A008-446E-1A98151D9D66}"/>
              </a:ext>
            </a:extLst>
          </p:cNvPr>
          <p:cNvSpPr txBox="1"/>
          <p:nvPr/>
        </p:nvSpPr>
        <p:spPr>
          <a:xfrm>
            <a:off x="5176759" y="564451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 3: choose your level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22A979-92C3-DAFA-0CC3-209DD95A6ED0}"/>
              </a:ext>
            </a:extLst>
          </p:cNvPr>
          <p:cNvCxnSpPr>
            <a:cxnSpLocks/>
          </p:cNvCxnSpPr>
          <p:nvPr/>
        </p:nvCxnSpPr>
        <p:spPr>
          <a:xfrm flipH="1">
            <a:off x="2614168" y="5818081"/>
            <a:ext cx="2280997" cy="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1952" y="2878107"/>
            <a:ext cx="270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Choose the test</a:t>
            </a:r>
          </a:p>
        </p:txBody>
      </p:sp>
      <p:pic>
        <p:nvPicPr>
          <p:cNvPr id="6" name="Picture 2" descr="C:\Users\Huy\Desktop\Main-logo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8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09785" y="144051"/>
            <a:ext cx="392064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>
                <a:solidFill>
                  <a:srgbClr val="00B050"/>
                </a:solidFill>
                <a:latin typeface="Arial Narrow" panose="020B0606020202030204" pitchFamily="34" charset="0"/>
              </a:rPr>
              <a:t>Chọn bài tập</a:t>
            </a:r>
            <a:endParaRPr lang="en-US" sz="3200" b="1" i="1" u="sng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589ED8-D980-80A7-F262-422A985A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3" y="1421160"/>
            <a:ext cx="9389989" cy="532178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765B1-C71A-A1A6-36F7-06516B63DE46}"/>
              </a:ext>
            </a:extLst>
          </p:cNvPr>
          <p:cNvCxnSpPr>
            <a:cxnSpLocks/>
          </p:cNvCxnSpPr>
          <p:nvPr/>
        </p:nvCxnSpPr>
        <p:spPr>
          <a:xfrm flipH="1">
            <a:off x="9217152" y="3560064"/>
            <a:ext cx="1975104" cy="1062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930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uy\Desktop\Main-logo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8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20022" y="118403"/>
            <a:ext cx="6425851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Nhập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/ Enter enrollment key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9" y="1508925"/>
            <a:ext cx="11076190" cy="514285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795353" y="2580362"/>
            <a:ext cx="839244" cy="200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93896" y="2379945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STEP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231682" y="3632548"/>
            <a:ext cx="626302" cy="513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30225" y="4033381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STEP 2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391" y="4759890"/>
            <a:ext cx="2786618" cy="23486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76393" y="527345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>
                <a:solidFill>
                  <a:srgbClr val="FF0000"/>
                </a:solidFill>
              </a:rPr>
              <a:t>Appear</a:t>
            </a:r>
            <a:endParaRPr lang="en-US" sz="1400" i="1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79288" y="5862181"/>
            <a:ext cx="438411" cy="200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Huy\Desktop\Main-logo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23233" cy="7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50" y="771778"/>
            <a:ext cx="9177404" cy="60862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672208" y="5448822"/>
            <a:ext cx="789140" cy="400833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569918" y="5073041"/>
            <a:ext cx="1089765" cy="4509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rgbClr val="FF0000"/>
                </a:solidFill>
              </a:rPr>
              <a:t>Click here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9479" y="5764060"/>
            <a:ext cx="1089765" cy="4509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>
                <a:solidFill>
                  <a:srgbClr val="FF0000"/>
                </a:solidFill>
              </a:rPr>
              <a:t>Click here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34838" y="6050071"/>
            <a:ext cx="1089765" cy="250521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6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78334"/>
            <a:ext cx="12192000" cy="6343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3901" y="193559"/>
            <a:ext cx="4559474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Giao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diện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Listening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34236" y="5901850"/>
            <a:ext cx="4332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Thời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gian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làm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bài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/ Duration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37601" y="2334084"/>
            <a:ext cx="43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Danh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sách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các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câu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hỏi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/ Questions</a:t>
            </a:r>
          </a:p>
        </p:txBody>
      </p:sp>
      <p:sp>
        <p:nvSpPr>
          <p:cNvPr id="7" name="Up Arrow 6"/>
          <p:cNvSpPr/>
          <p:nvPr/>
        </p:nvSpPr>
        <p:spPr>
          <a:xfrm>
            <a:off x="10025743" y="4709266"/>
            <a:ext cx="411480" cy="119258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0025743" y="3271534"/>
            <a:ext cx="391885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1410789" y="4421883"/>
            <a:ext cx="457200" cy="28738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67989" y="3883274"/>
            <a:ext cx="43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Click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để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nghe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bài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nghe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/ Click for audio file</a:t>
            </a:r>
          </a:p>
        </p:txBody>
      </p:sp>
      <p:pic>
        <p:nvPicPr>
          <p:cNvPr id="12" name="Picture 2" descr="C:\Users\Huy\Desktop\Main-logo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723233" cy="7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14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36385"/>
            <a:ext cx="10710320" cy="6021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34421" y="130929"/>
            <a:ext cx="3871337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Giao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3200" b="1" i="1" u="sng" dirty="0" err="1">
                <a:solidFill>
                  <a:srgbClr val="00B050"/>
                </a:solidFill>
                <a:latin typeface="Arial Narrow" panose="020B0606020202030204" pitchFamily="34" charset="0"/>
              </a:rPr>
              <a:t>diện</a:t>
            </a:r>
            <a:r>
              <a:rPr lang="en-US" sz="3200" b="1" i="1" u="sng" dirty="0">
                <a:solidFill>
                  <a:srgbClr val="00B050"/>
                </a:solidFill>
                <a:latin typeface="Arial Narrow" panose="020B0606020202030204" pitchFamily="34" charset="0"/>
              </a:rPr>
              <a:t> Reading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9486" y="4912509"/>
            <a:ext cx="43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Thời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gian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làm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bài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>
                <a:solidFill>
                  <a:srgbClr val="FF0000"/>
                </a:solidFill>
                <a:latin typeface="Arial Narrow" panose="020B0606020202030204" pitchFamily="34" charset="0"/>
              </a:rPr>
              <a:t>/ </a:t>
            </a:r>
            <a:br>
              <a:rPr lang="en-US" sz="3200" i="1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en-US" sz="3200" i="1">
                <a:solidFill>
                  <a:srgbClr val="FF0000"/>
                </a:solidFill>
                <a:latin typeface="Arial Narrow" panose="020B0606020202030204" pitchFamily="34" charset="0"/>
              </a:rPr>
              <a:t>Test 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duration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9486" y="1614719"/>
            <a:ext cx="433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Danh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sách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các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câu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sz="3200" i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hỏi</a:t>
            </a:r>
            <a:r>
              <a:rPr lang="en-US" sz="3200" i="1" dirty="0">
                <a:solidFill>
                  <a:srgbClr val="FF0000"/>
                </a:solidFill>
                <a:latin typeface="Arial Narrow" panose="020B0606020202030204" pitchFamily="34" charset="0"/>
              </a:rPr>
              <a:t> / Questions</a:t>
            </a:r>
          </a:p>
        </p:txBody>
      </p:sp>
      <p:pic>
        <p:nvPicPr>
          <p:cNvPr id="9" name="Picture 2" descr="C:\Users\Huy\Desktop\Main-logo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5086" cy="83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/>
          <p:cNvSpPr/>
          <p:nvPr/>
        </p:nvSpPr>
        <p:spPr>
          <a:xfrm>
            <a:off x="8813801" y="4148743"/>
            <a:ext cx="411480" cy="83026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9542417" y="2440273"/>
            <a:ext cx="391885" cy="457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0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367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Gothic Std B</vt:lpstr>
      <vt:lpstr>Arial</vt:lpstr>
      <vt:lpstr>Arial Narrow</vt:lpstr>
      <vt:lpstr>Berlin Sans FB Demi</vt:lpstr>
      <vt:lpstr>Blackoak Std</vt:lpstr>
      <vt:lpstr>Calibri</vt:lpstr>
      <vt:lpstr>Calibri Light</vt:lpstr>
      <vt:lpstr>Office Theme</vt:lpstr>
      <vt:lpstr>E-LAB  INSTRUCTION FOR STUDENTS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E-LAB  INSTRUCTION FOR STUDENTS</dc:title>
  <dc:creator>Jenny Deng</dc:creator>
  <cp:lastModifiedBy>Trần Quốc Cường</cp:lastModifiedBy>
  <cp:revision>82</cp:revision>
  <dcterms:created xsi:type="dcterms:W3CDTF">2016-08-22T04:29:49Z</dcterms:created>
  <dcterms:modified xsi:type="dcterms:W3CDTF">2022-09-12T05:56:03Z</dcterms:modified>
</cp:coreProperties>
</file>