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6" r:id="rId6"/>
    <p:sldId id="259" r:id="rId7"/>
    <p:sldId id="261" r:id="rId8"/>
    <p:sldId id="262" r:id="rId9"/>
    <p:sldId id="26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BB44B-6509-438E-88BE-7EC9F158A4E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1B6A8BA-ED33-4C53-BF02-F7024B48FF8E}">
      <dgm:prSet/>
      <dgm:spPr/>
      <dgm:t>
        <a:bodyPr/>
        <a:lstStyle/>
        <a:p>
          <a:r>
            <a:rPr lang="en-SG"/>
            <a:t>Young Married/Engaged Couples</a:t>
          </a:r>
          <a:endParaRPr lang="en-US"/>
        </a:p>
      </dgm:t>
    </dgm:pt>
    <dgm:pt modelId="{06A8B985-CF5A-4DB7-8EC4-4EFCA5C34B11}" type="parTrans" cxnId="{767D6E87-3412-4A42-8E49-8184126E23EA}">
      <dgm:prSet/>
      <dgm:spPr/>
      <dgm:t>
        <a:bodyPr/>
        <a:lstStyle/>
        <a:p>
          <a:endParaRPr lang="en-US"/>
        </a:p>
      </dgm:t>
    </dgm:pt>
    <dgm:pt modelId="{E239EAC6-57C9-467B-9637-53322BD528B0}" type="sibTrans" cxnId="{767D6E87-3412-4A42-8E49-8184126E23EA}">
      <dgm:prSet/>
      <dgm:spPr/>
      <dgm:t>
        <a:bodyPr/>
        <a:lstStyle/>
        <a:p>
          <a:endParaRPr lang="en-US"/>
        </a:p>
      </dgm:t>
    </dgm:pt>
    <dgm:pt modelId="{77FA98D8-D6B9-43BC-84B3-5CA0CEB79141}">
      <dgm:prSet/>
      <dgm:spPr/>
      <dgm:t>
        <a:bodyPr/>
        <a:lstStyle/>
        <a:p>
          <a:r>
            <a:rPr lang="en-SG"/>
            <a:t>Mature Adults in their 30s/40s looking for their 2</a:t>
          </a:r>
          <a:r>
            <a:rPr lang="en-SG" baseline="30000"/>
            <a:t>nd</a:t>
          </a:r>
          <a:r>
            <a:rPr lang="en-SG"/>
            <a:t> flat.</a:t>
          </a:r>
          <a:endParaRPr lang="en-US"/>
        </a:p>
      </dgm:t>
    </dgm:pt>
    <dgm:pt modelId="{83F27BCF-87CA-4FA8-8D8B-7617ECC762FE}" type="parTrans" cxnId="{7F0BD5EC-FD53-416F-8FDA-29CD279E58CB}">
      <dgm:prSet/>
      <dgm:spPr/>
      <dgm:t>
        <a:bodyPr/>
        <a:lstStyle/>
        <a:p>
          <a:endParaRPr lang="en-US"/>
        </a:p>
      </dgm:t>
    </dgm:pt>
    <dgm:pt modelId="{7EC5DC38-C81E-4A4D-8F90-537FD447826E}" type="sibTrans" cxnId="{7F0BD5EC-FD53-416F-8FDA-29CD279E58CB}">
      <dgm:prSet/>
      <dgm:spPr/>
      <dgm:t>
        <a:bodyPr/>
        <a:lstStyle/>
        <a:p>
          <a:endParaRPr lang="en-US"/>
        </a:p>
      </dgm:t>
    </dgm:pt>
    <dgm:pt modelId="{41C7D52E-4A55-4C5E-AC64-030A73B14FB3}" type="pres">
      <dgm:prSet presAssocID="{A77BB44B-6509-438E-88BE-7EC9F158A4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C1EC7E-BB0A-4C66-98FF-BB06D3F37B6F}" type="pres">
      <dgm:prSet presAssocID="{F1B6A8BA-ED33-4C53-BF02-F7024B48FF8E}" presName="hierRoot1" presStyleCnt="0"/>
      <dgm:spPr/>
    </dgm:pt>
    <dgm:pt modelId="{02B2D4F6-DEC5-43EF-B59A-2A1AEAF0A42D}" type="pres">
      <dgm:prSet presAssocID="{F1B6A8BA-ED33-4C53-BF02-F7024B48FF8E}" presName="composite" presStyleCnt="0"/>
      <dgm:spPr/>
    </dgm:pt>
    <dgm:pt modelId="{D68B2E62-49AF-43D9-B229-259F82D0714A}" type="pres">
      <dgm:prSet presAssocID="{F1B6A8BA-ED33-4C53-BF02-F7024B48FF8E}" presName="background" presStyleLbl="node0" presStyleIdx="0" presStyleCnt="2"/>
      <dgm:spPr/>
    </dgm:pt>
    <dgm:pt modelId="{19D426E7-A26D-409E-8840-8CD8883993B8}" type="pres">
      <dgm:prSet presAssocID="{F1B6A8BA-ED33-4C53-BF02-F7024B48FF8E}" presName="text" presStyleLbl="fgAcc0" presStyleIdx="0" presStyleCnt="2">
        <dgm:presLayoutVars>
          <dgm:chPref val="3"/>
        </dgm:presLayoutVars>
      </dgm:prSet>
      <dgm:spPr/>
    </dgm:pt>
    <dgm:pt modelId="{78E1F5BC-154E-4CA0-AF89-87CD35BE2494}" type="pres">
      <dgm:prSet presAssocID="{F1B6A8BA-ED33-4C53-BF02-F7024B48FF8E}" presName="hierChild2" presStyleCnt="0"/>
      <dgm:spPr/>
    </dgm:pt>
    <dgm:pt modelId="{DC73DF62-9475-4902-BAC6-F973D1426456}" type="pres">
      <dgm:prSet presAssocID="{77FA98D8-D6B9-43BC-84B3-5CA0CEB79141}" presName="hierRoot1" presStyleCnt="0"/>
      <dgm:spPr/>
    </dgm:pt>
    <dgm:pt modelId="{0A18747A-C6C1-4B7A-A177-DF08B3DDC3C2}" type="pres">
      <dgm:prSet presAssocID="{77FA98D8-D6B9-43BC-84B3-5CA0CEB79141}" presName="composite" presStyleCnt="0"/>
      <dgm:spPr/>
    </dgm:pt>
    <dgm:pt modelId="{A7AE6F87-8EE8-49DC-AEAC-F7953EFD70D4}" type="pres">
      <dgm:prSet presAssocID="{77FA98D8-D6B9-43BC-84B3-5CA0CEB79141}" presName="background" presStyleLbl="node0" presStyleIdx="1" presStyleCnt="2"/>
      <dgm:spPr/>
    </dgm:pt>
    <dgm:pt modelId="{68A62D1E-B006-4236-8A7C-E8C2D3406D38}" type="pres">
      <dgm:prSet presAssocID="{77FA98D8-D6B9-43BC-84B3-5CA0CEB79141}" presName="text" presStyleLbl="fgAcc0" presStyleIdx="1" presStyleCnt="2">
        <dgm:presLayoutVars>
          <dgm:chPref val="3"/>
        </dgm:presLayoutVars>
      </dgm:prSet>
      <dgm:spPr/>
    </dgm:pt>
    <dgm:pt modelId="{53CF3CD2-D9AB-4AC9-B10B-34C2C6DC4A3D}" type="pres">
      <dgm:prSet presAssocID="{77FA98D8-D6B9-43BC-84B3-5CA0CEB79141}" presName="hierChild2" presStyleCnt="0"/>
      <dgm:spPr/>
    </dgm:pt>
  </dgm:ptLst>
  <dgm:cxnLst>
    <dgm:cxn modelId="{3D2FD808-1334-443F-942E-EF3951903045}" type="presOf" srcId="{A77BB44B-6509-438E-88BE-7EC9F158A4E7}" destId="{41C7D52E-4A55-4C5E-AC64-030A73B14FB3}" srcOrd="0" destOrd="0" presId="urn:microsoft.com/office/officeart/2005/8/layout/hierarchy1"/>
    <dgm:cxn modelId="{767D6E87-3412-4A42-8E49-8184126E23EA}" srcId="{A77BB44B-6509-438E-88BE-7EC9F158A4E7}" destId="{F1B6A8BA-ED33-4C53-BF02-F7024B48FF8E}" srcOrd="0" destOrd="0" parTransId="{06A8B985-CF5A-4DB7-8EC4-4EFCA5C34B11}" sibTransId="{E239EAC6-57C9-467B-9637-53322BD528B0}"/>
    <dgm:cxn modelId="{B0A41ED7-10D1-43F5-8E85-E421DA1A0952}" type="presOf" srcId="{F1B6A8BA-ED33-4C53-BF02-F7024B48FF8E}" destId="{19D426E7-A26D-409E-8840-8CD8883993B8}" srcOrd="0" destOrd="0" presId="urn:microsoft.com/office/officeart/2005/8/layout/hierarchy1"/>
    <dgm:cxn modelId="{872882E6-9BCC-4122-908E-B551A17F155D}" type="presOf" srcId="{77FA98D8-D6B9-43BC-84B3-5CA0CEB79141}" destId="{68A62D1E-B006-4236-8A7C-E8C2D3406D38}" srcOrd="0" destOrd="0" presId="urn:microsoft.com/office/officeart/2005/8/layout/hierarchy1"/>
    <dgm:cxn modelId="{7F0BD5EC-FD53-416F-8FDA-29CD279E58CB}" srcId="{A77BB44B-6509-438E-88BE-7EC9F158A4E7}" destId="{77FA98D8-D6B9-43BC-84B3-5CA0CEB79141}" srcOrd="1" destOrd="0" parTransId="{83F27BCF-87CA-4FA8-8D8B-7617ECC762FE}" sibTransId="{7EC5DC38-C81E-4A4D-8F90-537FD447826E}"/>
    <dgm:cxn modelId="{C49D5BE0-A1DF-4A36-AACB-19CE3185B76B}" type="presParOf" srcId="{41C7D52E-4A55-4C5E-AC64-030A73B14FB3}" destId="{C3C1EC7E-BB0A-4C66-98FF-BB06D3F37B6F}" srcOrd="0" destOrd="0" presId="urn:microsoft.com/office/officeart/2005/8/layout/hierarchy1"/>
    <dgm:cxn modelId="{D0234D0A-8254-4C5D-98A8-31F7C5C21D87}" type="presParOf" srcId="{C3C1EC7E-BB0A-4C66-98FF-BB06D3F37B6F}" destId="{02B2D4F6-DEC5-43EF-B59A-2A1AEAF0A42D}" srcOrd="0" destOrd="0" presId="urn:microsoft.com/office/officeart/2005/8/layout/hierarchy1"/>
    <dgm:cxn modelId="{D9FB70D6-6B3A-46D4-A07F-776574888EAF}" type="presParOf" srcId="{02B2D4F6-DEC5-43EF-B59A-2A1AEAF0A42D}" destId="{D68B2E62-49AF-43D9-B229-259F82D0714A}" srcOrd="0" destOrd="0" presId="urn:microsoft.com/office/officeart/2005/8/layout/hierarchy1"/>
    <dgm:cxn modelId="{08641948-F78C-4CF1-B896-40CB90B46038}" type="presParOf" srcId="{02B2D4F6-DEC5-43EF-B59A-2A1AEAF0A42D}" destId="{19D426E7-A26D-409E-8840-8CD8883993B8}" srcOrd="1" destOrd="0" presId="urn:microsoft.com/office/officeart/2005/8/layout/hierarchy1"/>
    <dgm:cxn modelId="{2E07FFDB-BC04-4E0F-BA5A-EB53167E8891}" type="presParOf" srcId="{C3C1EC7E-BB0A-4C66-98FF-BB06D3F37B6F}" destId="{78E1F5BC-154E-4CA0-AF89-87CD35BE2494}" srcOrd="1" destOrd="0" presId="urn:microsoft.com/office/officeart/2005/8/layout/hierarchy1"/>
    <dgm:cxn modelId="{26E14855-0F1C-45A6-9010-81347B6C5D5C}" type="presParOf" srcId="{41C7D52E-4A55-4C5E-AC64-030A73B14FB3}" destId="{DC73DF62-9475-4902-BAC6-F973D1426456}" srcOrd="1" destOrd="0" presId="urn:microsoft.com/office/officeart/2005/8/layout/hierarchy1"/>
    <dgm:cxn modelId="{9EC91B20-FF6E-47A0-A66C-3A9737EB6FC2}" type="presParOf" srcId="{DC73DF62-9475-4902-BAC6-F973D1426456}" destId="{0A18747A-C6C1-4B7A-A177-DF08B3DDC3C2}" srcOrd="0" destOrd="0" presId="urn:microsoft.com/office/officeart/2005/8/layout/hierarchy1"/>
    <dgm:cxn modelId="{AC02A924-0578-4547-8441-F0EC9D45089A}" type="presParOf" srcId="{0A18747A-C6C1-4B7A-A177-DF08B3DDC3C2}" destId="{A7AE6F87-8EE8-49DC-AEAC-F7953EFD70D4}" srcOrd="0" destOrd="0" presId="urn:microsoft.com/office/officeart/2005/8/layout/hierarchy1"/>
    <dgm:cxn modelId="{5B798D97-77C7-4C76-871B-8A7473B95155}" type="presParOf" srcId="{0A18747A-C6C1-4B7A-A177-DF08B3DDC3C2}" destId="{68A62D1E-B006-4236-8A7C-E8C2D3406D38}" srcOrd="1" destOrd="0" presId="urn:microsoft.com/office/officeart/2005/8/layout/hierarchy1"/>
    <dgm:cxn modelId="{5D64C91C-061A-49BA-B901-2C0AC617FA9D}" type="presParOf" srcId="{DC73DF62-9475-4902-BAC6-F973D1426456}" destId="{53CF3CD2-D9AB-4AC9-B10B-34C2C6DC4A3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B2E62-49AF-43D9-B229-259F82D0714A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426E7-A26D-409E-8840-8CD8883993B8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900" kern="1200"/>
            <a:t>Young Married/Engaged Couples</a:t>
          </a:r>
          <a:endParaRPr lang="en-US" sz="3900" kern="1200"/>
        </a:p>
      </dsp:txBody>
      <dsp:txXfrm>
        <a:off x="678914" y="525899"/>
        <a:ext cx="4067491" cy="2525499"/>
      </dsp:txXfrm>
    </dsp:sp>
    <dsp:sp modelId="{A7AE6F87-8EE8-49DC-AEAC-F7953EFD70D4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62D1E-B006-4236-8A7C-E8C2D3406D38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900" kern="1200"/>
            <a:t>Mature Adults in their 30s/40s looking for their 2</a:t>
          </a:r>
          <a:r>
            <a:rPr lang="en-SG" sz="3900" kern="1200" baseline="30000"/>
            <a:t>nd</a:t>
          </a:r>
          <a:r>
            <a:rPr lang="en-SG" sz="3900" kern="1200"/>
            <a:t> flat.</a:t>
          </a:r>
          <a:endParaRPr lang="en-US" sz="3900" kern="1200"/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EE9CE-70A0-4F51-ACBD-BE36862543C6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865A2-70F2-4645-9A78-9178EC206F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779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Boundary Classes comprises of Main UI Activity and Map Activity</a:t>
            </a:r>
          </a:p>
          <a:p>
            <a:r>
              <a:rPr lang="en-SG" dirty="0"/>
              <a:t>Control Classes are User Controller and Flat Controller</a:t>
            </a:r>
          </a:p>
          <a:p>
            <a:r>
              <a:rPr lang="en-SG" dirty="0"/>
              <a:t>Upcoming Entity Classes are part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865A2-70F2-4645-9A78-9178EC206F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86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Must elaborate that data comes from data.gov.sg and google firebase</a:t>
            </a:r>
          </a:p>
          <a:p>
            <a:r>
              <a:rPr lang="en-SG" dirty="0"/>
              <a:t>Must elaborate that Registration 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865A2-70F2-4645-9A78-9178EC206F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062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5523-156F-4EC5-8340-6D7B5A46D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6A457-639D-40A9-9FE4-EF2BFBCBF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A143-1E5F-4AEB-9B8D-08273555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BF86-A90C-4534-952D-6ACADEE804C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B6A7-FB6A-40D5-9875-2B0398F5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76DEE-2DE8-4240-842F-D61347A7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329F-56C6-4153-8743-A8E8B5E5C0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819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5B7A-4515-4004-B8EE-D00D0235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59B6D-437F-4C1C-8AEE-40420788E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61B6D-E27E-4104-9605-2F2FBC8C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BF86-A90C-4534-952D-6ACADEE804C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3990-B7EA-4AE7-94A9-33C3911C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A4EB-1915-4C6C-9DD1-B934B884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329F-56C6-4153-8743-A8E8B5E5C0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706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FACB4-E9D2-4D4F-8AA4-8951D4574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57B13-7CAF-4981-A2EE-3FF187C45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0F7D-6054-4C17-B990-D94043C9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BF86-A90C-4534-952D-6ACADEE804C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4B723-FE85-4A36-A686-7E24DF8C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9C3E-31CF-4A42-AA36-4F4CE382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329F-56C6-4153-8743-A8E8B5E5C0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18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D54E-0315-4338-AD99-136A7DEE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7DDB-BD0E-4352-BD7B-0297DC4E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F93FE-D31F-4B7D-8776-83E2CC7C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BF86-A90C-4534-952D-6ACADEE804C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BA40-9236-49BD-BE51-E6042FC7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854E-731F-44B1-85D5-406B2D97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329F-56C6-4153-8743-A8E8B5E5C0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41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EE35-78F3-444F-9778-A7BDE59D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05801-8D9E-4112-8B06-6E5BBE1D0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E21F-B7BF-4AAB-B557-FC2A4ECD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BF86-A90C-4534-952D-6ACADEE804C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65582-2CDA-48DC-8314-A2018FB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78793-4ACE-4629-978E-B0FFD83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329F-56C6-4153-8743-A8E8B5E5C0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84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B7BA-DA8C-4228-9C56-C840041D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E820-7F16-4BBF-BFCE-802515336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66ACD-0BB8-42C0-AB64-7DC263381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84DE9-CDFB-416E-B92B-E446F04C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BF86-A90C-4534-952D-6ACADEE804C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0688A-CA08-4D23-9BF3-00A219C3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E6436-37CF-4A0D-9E2F-0DC90056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329F-56C6-4153-8743-A8E8B5E5C0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51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CB30-C936-4E50-8567-261B32F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1F686-138A-4C29-866F-B2F0E56F3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8C5F0-0E1E-434B-9E17-8A4DC5167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3439B-7119-4A53-8C27-3BD145867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115EE-7ED8-4906-A93D-E2A0B6E3E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7B3B2-659B-4942-9E73-BDB5210A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BF86-A90C-4534-952D-6ACADEE804C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327A9-FF2D-42C8-B85C-D9DF6066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8F5DE-84F7-4C41-A6D8-C71C4451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329F-56C6-4153-8743-A8E8B5E5C0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13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9598-1959-46DB-9915-75B89D42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6A4EF-6F61-43E6-8FA6-D304CE17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BF86-A90C-4534-952D-6ACADEE804C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B5595-3D81-4C75-944C-5C790DD6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E7BF1-DFE9-48DA-95E1-D5EAB2AA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329F-56C6-4153-8743-A8E8B5E5C0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3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D6202-618B-44FD-9927-3DCAF5B7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BF86-A90C-4534-952D-6ACADEE804C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B4D3A-A21B-4202-B6D2-5A13D676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092EC-D9E8-4026-A7C5-BB84D52A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329F-56C6-4153-8743-A8E8B5E5C0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618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B4C5-D7D9-4C27-9A47-FFCA26A8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B724-901E-4612-8CDF-DBD4E413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D5221-7669-4CF8-A103-008C740B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307A-2E12-40EB-8EE3-6E76D93A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BF86-A90C-4534-952D-6ACADEE804C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95F16-936C-43AE-9614-A526DF57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5470-6512-462F-B217-E91CCF80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329F-56C6-4153-8743-A8E8B5E5C0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459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29FE-353C-4C5D-9AAE-329FB874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1EDDD-AD3C-4AC9-B48F-C96A59FC0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FBA47-137A-485D-8C28-55608637F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2C12F-50BC-456B-97B4-9DA0C5B7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BF86-A90C-4534-952D-6ACADEE804C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2CC6E-B49B-4431-B535-94EDCF53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76771-3BA5-4CA9-AA92-8F9B04E0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329F-56C6-4153-8743-A8E8B5E5C0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88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BC855-4544-4850-9C5D-6E4EA4B9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C95A6-DE4E-4648-A78A-421E1839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D760-6B39-47A0-8273-375F81F2D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2BF86-A90C-4534-952D-6ACADEE804C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FCFC-1A2F-4A53-836E-27B885594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7316-EAB2-4CB4-8B0B-C76E44696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1329F-56C6-4153-8743-A8E8B5E5C0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971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D6E3-DA7A-4875-A9F6-2A59E1CAF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0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SG" dirty="0"/>
              <a:t>Team Name: </a:t>
            </a:r>
            <a:r>
              <a:rPr lang="en-SG" dirty="0" err="1"/>
              <a:t>Chinam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29014-3157-48A8-AB46-9E285D5C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3394954"/>
            <a:ext cx="4645250" cy="2555679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SG" sz="1800" dirty="0"/>
              <a:t>Group Members:</a:t>
            </a:r>
          </a:p>
          <a:p>
            <a:pPr algn="l"/>
            <a:r>
              <a:rPr lang="en-SG" sz="1800" dirty="0"/>
              <a:t>Ziyang</a:t>
            </a:r>
          </a:p>
          <a:p>
            <a:pPr algn="l"/>
            <a:r>
              <a:rPr lang="en-SG" sz="1800" dirty="0"/>
              <a:t>Benjamin Loh</a:t>
            </a:r>
          </a:p>
          <a:p>
            <a:pPr algn="l"/>
            <a:r>
              <a:rPr lang="en-SG" sz="1800" dirty="0"/>
              <a:t>Rain</a:t>
            </a:r>
          </a:p>
          <a:p>
            <a:pPr algn="l"/>
            <a:r>
              <a:rPr lang="en-SG" sz="1800" dirty="0"/>
              <a:t>Hoang</a:t>
            </a:r>
          </a:p>
          <a:p>
            <a:pPr algn="l"/>
            <a:r>
              <a:rPr lang="en-SG" sz="1800" dirty="0"/>
              <a:t>Duke</a:t>
            </a:r>
          </a:p>
          <a:p>
            <a:pPr algn="l"/>
            <a:r>
              <a:rPr lang="en-SG" sz="1800" dirty="0"/>
              <a:t>Lam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C4186-8B47-4B74-A6E2-D911EE14A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9" b="5705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204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304D7D-874E-42E4-89C1-991FCB8D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3" y="2307102"/>
            <a:ext cx="6565123" cy="32578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eveloperTools">
            <a:extLst>
              <a:ext uri="{FF2B5EF4-FFF2-40B4-BE49-F238E27FC236}">
                <a16:creationId xmlns:a16="http://schemas.microsoft.com/office/drawing/2014/main" id="{F1926708-A1AC-4130-92B9-32A0DC39B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AA7F5-75C5-4BE7-B19E-948F2F9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SG" sz="4000" dirty="0"/>
              <a:t>Scope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3D80-6FB2-4E19-A80C-962BCB5D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SG" sz="2000" dirty="0"/>
              <a:t>Problem Statement</a:t>
            </a:r>
          </a:p>
          <a:p>
            <a:r>
              <a:rPr lang="en-SG" sz="2000" dirty="0"/>
              <a:t>Intended Audience</a:t>
            </a:r>
          </a:p>
          <a:p>
            <a:r>
              <a:rPr lang="en-SG" sz="2000" dirty="0"/>
              <a:t>Our Solution</a:t>
            </a:r>
          </a:p>
          <a:p>
            <a:r>
              <a:rPr lang="en-SG" sz="2000" dirty="0" err="1"/>
              <a:t>FindYourFlat</a:t>
            </a:r>
            <a:endParaRPr lang="en-SG" sz="2000" dirty="0"/>
          </a:p>
          <a:p>
            <a:r>
              <a:rPr lang="en-SG" sz="2000" dirty="0"/>
              <a:t>Class Diagram</a:t>
            </a:r>
          </a:p>
          <a:p>
            <a:r>
              <a:rPr lang="en-SG" sz="2000" dirty="0"/>
              <a:t>Use Case Diagram</a:t>
            </a:r>
          </a:p>
          <a:p>
            <a:r>
              <a:rPr lang="en-SG" sz="2000" dirty="0"/>
              <a:t>Application Live Demo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822056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030D2-1EC6-444D-B197-704C7C1D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31" name="Straight Connector 2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572F-3996-406E-BCCA-DBC0B7BD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Flats sourcing has </a:t>
            </a:r>
            <a:r>
              <a:rPr lang="en-US" sz="2400" dirty="0"/>
              <a:t>been a problem for m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any Singaporeans due to the high costs and limited land space. Especially with BTO and SBF flats where information relating to them are only available on HDB.</a:t>
            </a:r>
          </a:p>
        </p:txBody>
      </p:sp>
    </p:spTree>
    <p:extLst>
      <p:ext uri="{BB962C8B-B14F-4D97-AF65-F5344CB8AC3E}">
        <p14:creationId xmlns:p14="http://schemas.microsoft.com/office/powerpoint/2010/main" val="340690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A9080-6E44-4862-A0D4-9022EB21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SG" sz="4000">
                <a:solidFill>
                  <a:srgbClr val="FFFFFF"/>
                </a:solidFill>
              </a:rPr>
              <a:t>Intended Audience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021BFF0-F1E8-4626-A995-2BC2F9364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6531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079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DE06AD-8452-42E1-9DE4-21E94861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Solution: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FindYourFlat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09EA3-F8CF-44D8-96F6-B99067D8A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40" b="93171" l="5986" r="92254">
                        <a14:foregroundMark x1="72535" y1="25203" x2="72535" y2="25203"/>
                        <a14:foregroundMark x1="25352" y1="11382" x2="25352" y2="11382"/>
                        <a14:foregroundMark x1="8099" y1="4878" x2="74296" y2="50732"/>
                        <a14:foregroundMark x1="11620" y1="59350" x2="42958" y2="31057"/>
                        <a14:foregroundMark x1="30634" y1="63252" x2="60563" y2="30407"/>
                        <a14:foregroundMark x1="60563" y1="30407" x2="62324" y2="26179"/>
                        <a14:foregroundMark x1="41197" y1="77073" x2="61972" y2="36098"/>
                        <a14:foregroundMark x1="61972" y1="36098" x2="61972" y2="31057"/>
                        <a14:foregroundMark x1="7394" y1="94309" x2="2817" y2="86016"/>
                        <a14:foregroundMark x1="2817" y1="86016" x2="7746" y2="62927"/>
                        <a14:foregroundMark x1="7746" y1="62927" x2="15141" y2="49431"/>
                        <a14:foregroundMark x1="29225" y1="90732" x2="46479" y2="46016"/>
                        <a14:foregroundMark x1="62324" y1="91707" x2="76056" y2="56748"/>
                        <a14:foregroundMark x1="76056" y1="56748" x2="76056" y2="52195"/>
                        <a14:foregroundMark x1="92254" y1="89756" x2="88028" y2="55285"/>
                        <a14:foregroundMark x1="32394" y1="20325" x2="65141" y2="9268"/>
                        <a14:foregroundMark x1="12324" y1="12033" x2="25352" y2="6341"/>
                        <a14:foregroundMark x1="25352" y1="6341" x2="51056" y2="3740"/>
                        <a14:foregroundMark x1="32746" y1="5041" x2="49648" y2="4878"/>
                        <a14:foregroundMark x1="49648" y1="4878" x2="77817" y2="4878"/>
                        <a14:foregroundMark x1="80634" y1="5041" x2="89789" y2="4553"/>
                        <a14:foregroundMark x1="46831" y1="38699" x2="37676" y2="43902"/>
                        <a14:foregroundMark x1="35563" y1="45203" x2="58803" y2="34634"/>
                        <a14:foregroundMark x1="12676" y1="88455" x2="41549" y2="85203"/>
                        <a14:foregroundMark x1="41901" y1="89106" x2="57746" y2="86016"/>
                        <a14:foregroundMark x1="57746" y1="86016" x2="59507" y2="86016"/>
                        <a14:foregroundMark x1="56338" y1="91707" x2="76761" y2="85366"/>
                        <a14:foregroundMark x1="82746" y1="91545" x2="89437" y2="89593"/>
                        <a14:foregroundMark x1="14085" y1="91707" x2="31690" y2="92033"/>
                        <a14:foregroundMark x1="31690" y1="92033" x2="58803" y2="91545"/>
                        <a14:foregroundMark x1="58099" y1="92033" x2="82394" y2="91220"/>
                        <a14:foregroundMark x1="9155" y1="93496" x2="25704" y2="92683"/>
                        <a14:foregroundMark x1="25704" y1="92683" x2="41197" y2="92846"/>
                        <a14:foregroundMark x1="41197" y1="92846" x2="73944" y2="91870"/>
                        <a14:foregroundMark x1="73944" y1="91870" x2="89789" y2="92846"/>
                        <a14:foregroundMark x1="89789" y1="92846" x2="90493" y2="93171"/>
                        <a14:foregroundMark x1="43310" y1="40813" x2="54577" y2="31870"/>
                        <a14:foregroundMark x1="37676" y1="39675" x2="51761" y2="32520"/>
                        <a14:foregroundMark x1="24296" y1="52033" x2="32394" y2="49756"/>
                        <a14:foregroundMark x1="17254" y1="52358" x2="39437" y2="49756"/>
                        <a14:foregroundMark x1="22887" y1="52358" x2="26408" y2="49919"/>
                        <a14:foregroundMark x1="58451" y1="50732" x2="73239" y2="49756"/>
                        <a14:backgroundMark x1="2817" y1="1138" x2="2817" y2="1138"/>
                        <a14:backgroundMark x1="1408" y1="1463" x2="1408" y2="1463"/>
                        <a14:backgroundMark x1="1408" y1="1951" x2="3873" y2="325"/>
                      </a14:backgroundRemoval>
                    </a14:imgEffect>
                  </a14:imgLayer>
                </a14:imgProps>
              </a:ext>
            </a:extLst>
          </a:blip>
          <a:srcRect r="770" b="6713"/>
          <a:stretch/>
        </p:blipFill>
        <p:spPr>
          <a:xfrm>
            <a:off x="7146855" y="226840"/>
            <a:ext cx="3150696" cy="6404319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904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CCAF9-6F59-4BF3-BFEF-1A7C4605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SG" sz="4000" dirty="0" err="1"/>
              <a:t>FindYourFlat</a:t>
            </a:r>
            <a:endParaRPr lang="en-SG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507E-A239-4D04-9498-4BF06DAF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SG" sz="2000" dirty="0"/>
              <a:t>Google Firebase</a:t>
            </a:r>
          </a:p>
          <a:p>
            <a:r>
              <a:rPr lang="en-SG" sz="2000" dirty="0"/>
              <a:t>Data.gov.sg Resale Flat Prices Data API</a:t>
            </a:r>
          </a:p>
          <a:p>
            <a:r>
              <a:rPr lang="en-SG" sz="2000" dirty="0"/>
              <a:t>Python Data Scraping with </a:t>
            </a:r>
            <a:r>
              <a:rPr lang="en-SG" sz="2000" dirty="0" err="1"/>
              <a:t>beautifulsoup</a:t>
            </a:r>
            <a:r>
              <a:rPr lang="en-SG" sz="2000" dirty="0"/>
              <a:t> from HDB websites</a:t>
            </a:r>
          </a:p>
          <a:p>
            <a:r>
              <a:rPr lang="en-SG" sz="2000" dirty="0"/>
              <a:t>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1474394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F0D73-32B8-48A3-8ACF-08A53FAC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3" y="-285309"/>
            <a:ext cx="6947096" cy="19870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System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DB9B2B-0F3D-4191-9C10-89391CD85165}"/>
              </a:ext>
            </a:extLst>
          </p:cNvPr>
          <p:cNvSpPr/>
          <p:nvPr/>
        </p:nvSpPr>
        <p:spPr>
          <a:xfrm>
            <a:off x="3010516" y="1531296"/>
            <a:ext cx="1190261" cy="549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Log-in UI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3DF4AC-F368-48F6-B318-D1634C2CFDB4}"/>
              </a:ext>
            </a:extLst>
          </p:cNvPr>
          <p:cNvSpPr/>
          <p:nvPr/>
        </p:nvSpPr>
        <p:spPr>
          <a:xfrm>
            <a:off x="5321819" y="1531296"/>
            <a:ext cx="1190261" cy="549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 Main UI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DC0895-BAA2-498F-9271-8D480D2F6B19}"/>
              </a:ext>
            </a:extLst>
          </p:cNvPr>
          <p:cNvSpPr/>
          <p:nvPr/>
        </p:nvSpPr>
        <p:spPr>
          <a:xfrm>
            <a:off x="7546192" y="1531296"/>
            <a:ext cx="1190261" cy="549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Map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1B701B-38FF-4A76-930C-F9A5D95C4291}"/>
              </a:ext>
            </a:extLst>
          </p:cNvPr>
          <p:cNvSpPr/>
          <p:nvPr/>
        </p:nvSpPr>
        <p:spPr>
          <a:xfrm>
            <a:off x="2729192" y="1210926"/>
            <a:ext cx="6733616" cy="11460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ECB1A2-16F8-4EA5-9FF7-1ABB978489B8}"/>
              </a:ext>
            </a:extLst>
          </p:cNvPr>
          <p:cNvSpPr/>
          <p:nvPr/>
        </p:nvSpPr>
        <p:spPr>
          <a:xfrm>
            <a:off x="2729192" y="4891160"/>
            <a:ext cx="6733616" cy="180506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DEBF2-1F02-45F7-962D-780EE265F382}"/>
              </a:ext>
            </a:extLst>
          </p:cNvPr>
          <p:cNvSpPr txBox="1"/>
          <p:nvPr/>
        </p:nvSpPr>
        <p:spPr>
          <a:xfrm>
            <a:off x="2725334" y="4924397"/>
            <a:ext cx="160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Persistent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8B7AE1-1CFA-4920-BAF1-DDFDA1F45688}"/>
              </a:ext>
            </a:extLst>
          </p:cNvPr>
          <p:cNvSpPr txBox="1"/>
          <p:nvPr/>
        </p:nvSpPr>
        <p:spPr>
          <a:xfrm>
            <a:off x="2700239" y="2728013"/>
            <a:ext cx="180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Application Logic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FE8DBE-D3AC-4885-9FCC-502A4432AD2B}"/>
              </a:ext>
            </a:extLst>
          </p:cNvPr>
          <p:cNvSpPr txBox="1"/>
          <p:nvPr/>
        </p:nvSpPr>
        <p:spPr>
          <a:xfrm>
            <a:off x="2700239" y="1171756"/>
            <a:ext cx="14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Presentation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EEA8FF8-E26D-4565-96CD-D0B427F4BDDA}"/>
              </a:ext>
            </a:extLst>
          </p:cNvPr>
          <p:cNvSpPr/>
          <p:nvPr/>
        </p:nvSpPr>
        <p:spPr>
          <a:xfrm>
            <a:off x="3010516" y="3670619"/>
            <a:ext cx="1190261" cy="549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Client Manager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7B40EEC-8CF3-4E0E-AA8C-6AD26E39BFFC}"/>
              </a:ext>
            </a:extLst>
          </p:cNvPr>
          <p:cNvSpPr/>
          <p:nvPr/>
        </p:nvSpPr>
        <p:spPr>
          <a:xfrm>
            <a:off x="5343552" y="3686531"/>
            <a:ext cx="1190261" cy="549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Flat Manager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340FD3D-8084-477C-8F80-50DD31C35C93}"/>
              </a:ext>
            </a:extLst>
          </p:cNvPr>
          <p:cNvSpPr/>
          <p:nvPr/>
        </p:nvSpPr>
        <p:spPr>
          <a:xfrm>
            <a:off x="7546192" y="3670619"/>
            <a:ext cx="1190261" cy="549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Map API Manager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87E6E2A-4F9E-4004-B9BC-F3601CE099E4}"/>
              </a:ext>
            </a:extLst>
          </p:cNvPr>
          <p:cNvSpPr/>
          <p:nvPr/>
        </p:nvSpPr>
        <p:spPr>
          <a:xfrm>
            <a:off x="4508491" y="4997493"/>
            <a:ext cx="3015228" cy="9225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400" dirty="0"/>
              <a:t>Database</a:t>
            </a:r>
          </a:p>
          <a:p>
            <a:r>
              <a:rPr lang="en-SG" sz="1400" dirty="0"/>
              <a:t>Getsbfflats()</a:t>
            </a:r>
          </a:p>
          <a:p>
            <a:r>
              <a:rPr lang="en-SG" sz="1400" dirty="0"/>
              <a:t>Getupcomingbtoflats()</a:t>
            </a:r>
          </a:p>
          <a:p>
            <a:r>
              <a:rPr lang="en-SG" sz="1400" dirty="0"/>
              <a:t>Getpastbtoflats()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C41C4EA-6FF3-4180-A331-9A56756F7974}"/>
              </a:ext>
            </a:extLst>
          </p:cNvPr>
          <p:cNvSpPr/>
          <p:nvPr/>
        </p:nvSpPr>
        <p:spPr>
          <a:xfrm>
            <a:off x="2785814" y="6051598"/>
            <a:ext cx="1923242" cy="549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GoogleFireBaseimpl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54BB95-F64B-4335-A707-9DEC8F0C14D9}"/>
              </a:ext>
            </a:extLst>
          </p:cNvPr>
          <p:cNvSpPr/>
          <p:nvPr/>
        </p:nvSpPr>
        <p:spPr>
          <a:xfrm>
            <a:off x="2729192" y="4896018"/>
            <a:ext cx="6733616" cy="180506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3C0464-2301-49FB-AC1F-BE728BCB3E57}"/>
              </a:ext>
            </a:extLst>
          </p:cNvPr>
          <p:cNvSpPr/>
          <p:nvPr/>
        </p:nvSpPr>
        <p:spPr>
          <a:xfrm>
            <a:off x="2700239" y="2723980"/>
            <a:ext cx="6733616" cy="180506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2452077-B697-46C8-80C0-F2D0268FF42D}"/>
              </a:ext>
            </a:extLst>
          </p:cNvPr>
          <p:cNvSpPr/>
          <p:nvPr/>
        </p:nvSpPr>
        <p:spPr>
          <a:xfrm>
            <a:off x="5343552" y="2796073"/>
            <a:ext cx="1190261" cy="549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Filter Manager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537DC4-C570-48DC-8FFF-0B4741F74950}"/>
              </a:ext>
            </a:extLst>
          </p:cNvPr>
          <p:cNvCxnSpPr>
            <a:cxnSpLocks/>
          </p:cNvCxnSpPr>
          <p:nvPr/>
        </p:nvCxnSpPr>
        <p:spPr>
          <a:xfrm>
            <a:off x="4508491" y="5293729"/>
            <a:ext cx="30377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5AEE71-ADD8-452C-A4D8-5920B43ADE74}"/>
              </a:ext>
            </a:extLst>
          </p:cNvPr>
          <p:cNvCxnSpPr>
            <a:stCxn id="37" idx="3"/>
            <a:endCxn id="36" idx="2"/>
          </p:cNvCxnSpPr>
          <p:nvPr/>
        </p:nvCxnSpPr>
        <p:spPr>
          <a:xfrm flipV="1">
            <a:off x="4709056" y="5919999"/>
            <a:ext cx="1307049" cy="40628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3E351D8-2881-4432-A035-F00CBEBF5CB6}"/>
              </a:ext>
            </a:extLst>
          </p:cNvPr>
          <p:cNvSpPr/>
          <p:nvPr/>
        </p:nvSpPr>
        <p:spPr>
          <a:xfrm>
            <a:off x="7255984" y="6051598"/>
            <a:ext cx="1923242" cy="549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/>
              <a:t>InternalFileImpl</a:t>
            </a:r>
            <a:endParaRPr lang="en-SG" sz="14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DF42D70-9FA8-43C3-89A6-66C30C316257}"/>
              </a:ext>
            </a:extLst>
          </p:cNvPr>
          <p:cNvCxnSpPr>
            <a:cxnSpLocks/>
            <a:stCxn id="50" idx="1"/>
            <a:endCxn id="36" idx="2"/>
          </p:cNvCxnSpPr>
          <p:nvPr/>
        </p:nvCxnSpPr>
        <p:spPr>
          <a:xfrm rot="10800000">
            <a:off x="6016106" y="5920000"/>
            <a:ext cx="1239879" cy="40628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91DDCD-7151-4A8F-8E2B-7C2F8310D108}"/>
              </a:ext>
            </a:extLst>
          </p:cNvPr>
          <p:cNvCxnSpPr>
            <a:stCxn id="4" idx="2"/>
            <a:endCxn id="33" idx="0"/>
          </p:cNvCxnSpPr>
          <p:nvPr/>
        </p:nvCxnSpPr>
        <p:spPr>
          <a:xfrm>
            <a:off x="3605647" y="2080676"/>
            <a:ext cx="0" cy="158994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780707-715E-4A4C-84C3-59D53C51C189}"/>
              </a:ext>
            </a:extLst>
          </p:cNvPr>
          <p:cNvCxnSpPr>
            <a:cxnSpLocks/>
            <a:stCxn id="16" idx="2"/>
            <a:endCxn id="42" idx="0"/>
          </p:cNvCxnSpPr>
          <p:nvPr/>
        </p:nvCxnSpPr>
        <p:spPr>
          <a:xfrm>
            <a:off x="5916950" y="2080676"/>
            <a:ext cx="21733" cy="71539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D93D8F-DB60-4700-98AD-477EB1D298B0}"/>
              </a:ext>
            </a:extLst>
          </p:cNvPr>
          <p:cNvCxnSpPr>
            <a:cxnSpLocks/>
            <a:stCxn id="42" idx="2"/>
            <a:endCxn id="34" idx="0"/>
          </p:cNvCxnSpPr>
          <p:nvPr/>
        </p:nvCxnSpPr>
        <p:spPr>
          <a:xfrm>
            <a:off x="5938683" y="3345453"/>
            <a:ext cx="0" cy="3410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D94596-0D8D-4905-B2AF-32D15445AD68}"/>
              </a:ext>
            </a:extLst>
          </p:cNvPr>
          <p:cNvCxnSpPr>
            <a:cxnSpLocks/>
            <a:stCxn id="17" idx="1"/>
            <a:endCxn id="34" idx="3"/>
          </p:cNvCxnSpPr>
          <p:nvPr/>
        </p:nvCxnSpPr>
        <p:spPr>
          <a:xfrm flipH="1">
            <a:off x="6533813" y="1805986"/>
            <a:ext cx="1012379" cy="21552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B3E14B-40B9-4528-83B5-87D8E0CE48A2}"/>
              </a:ext>
            </a:extLst>
          </p:cNvPr>
          <p:cNvCxnSpPr>
            <a:cxnSpLocks/>
            <a:stCxn id="42" idx="3"/>
            <a:endCxn id="35" idx="0"/>
          </p:cNvCxnSpPr>
          <p:nvPr/>
        </p:nvCxnSpPr>
        <p:spPr>
          <a:xfrm>
            <a:off x="6533813" y="3070763"/>
            <a:ext cx="1607510" cy="59985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89105E-9E90-4E14-BDBE-232CCDB9577A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6016105" y="4219999"/>
            <a:ext cx="2125218" cy="77749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39DB29-86A6-49A1-AC9F-91F6F2EF6BAB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5938683" y="4235911"/>
            <a:ext cx="77422" cy="76158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677880-DA49-45B6-9128-21BA7BDA6CE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3605647" y="4219999"/>
            <a:ext cx="2410458" cy="77749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44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5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FFFC5-96B3-4D48-8F84-0E122A03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2D8D4-CEB8-4E28-95E6-4B1CC93F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333742"/>
            <a:ext cx="7188199" cy="41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6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4BE52C-1377-4376-AF15-772EAA3E547A}"/>
              </a:ext>
            </a:extLst>
          </p:cNvPr>
          <p:cNvSpPr/>
          <p:nvPr/>
        </p:nvSpPr>
        <p:spPr>
          <a:xfrm>
            <a:off x="2425151" y="475446"/>
            <a:ext cx="7500727" cy="5698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84015-F994-43F0-A157-702982DAD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77" y="2277442"/>
            <a:ext cx="1268886" cy="253777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65DD34-DF61-46D5-B116-E90725EC38A4}"/>
              </a:ext>
            </a:extLst>
          </p:cNvPr>
          <p:cNvSpPr/>
          <p:nvPr/>
        </p:nvSpPr>
        <p:spPr>
          <a:xfrm>
            <a:off x="2906221" y="773397"/>
            <a:ext cx="1372188" cy="9458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Login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D14926-04B7-41A2-8D06-26A660E4829D}"/>
              </a:ext>
            </a:extLst>
          </p:cNvPr>
          <p:cNvSpPr/>
          <p:nvPr/>
        </p:nvSpPr>
        <p:spPr>
          <a:xfrm>
            <a:off x="4434602" y="2886545"/>
            <a:ext cx="1372188" cy="9458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View Sales of Balance Flats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A3E26-4C6C-44E9-9E50-6C81F9F35027}"/>
              </a:ext>
            </a:extLst>
          </p:cNvPr>
          <p:cNvSpPr/>
          <p:nvPr/>
        </p:nvSpPr>
        <p:spPr>
          <a:xfrm>
            <a:off x="589191" y="4949625"/>
            <a:ext cx="1457739" cy="32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User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4A55AC-10DF-4551-8291-F12742C24E1C}"/>
              </a:ext>
            </a:extLst>
          </p:cNvPr>
          <p:cNvSpPr/>
          <p:nvPr/>
        </p:nvSpPr>
        <p:spPr>
          <a:xfrm>
            <a:off x="5624789" y="661605"/>
            <a:ext cx="1372188" cy="3140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FindYourFlat</a:t>
            </a:r>
            <a:endParaRPr lang="en-S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1844DC-DC8E-4F1A-B73A-B7D10BDF1340}"/>
              </a:ext>
            </a:extLst>
          </p:cNvPr>
          <p:cNvSpPr/>
          <p:nvPr/>
        </p:nvSpPr>
        <p:spPr>
          <a:xfrm>
            <a:off x="4434602" y="1804535"/>
            <a:ext cx="1372188" cy="9458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View BTO flat information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5BE292-669C-4559-9DD2-9100A6C50A8E}"/>
              </a:ext>
            </a:extLst>
          </p:cNvPr>
          <p:cNvSpPr/>
          <p:nvPr/>
        </p:nvSpPr>
        <p:spPr>
          <a:xfrm>
            <a:off x="5349917" y="4588336"/>
            <a:ext cx="1372188" cy="9458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View Resale Flats on Map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34C26F-9196-4363-8E5B-E6926C1C87DF}"/>
              </a:ext>
            </a:extLst>
          </p:cNvPr>
          <p:cNvSpPr/>
          <p:nvPr/>
        </p:nvSpPr>
        <p:spPr>
          <a:xfrm>
            <a:off x="6090267" y="3497963"/>
            <a:ext cx="1435062" cy="10212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Filter Flats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4EEF937-A783-4CA5-A696-60B6E00052B4}"/>
              </a:ext>
            </a:extLst>
          </p:cNvPr>
          <p:cNvSpPr/>
          <p:nvPr/>
        </p:nvSpPr>
        <p:spPr>
          <a:xfrm>
            <a:off x="3486781" y="5061243"/>
            <a:ext cx="1372188" cy="9458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View Bookmarks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00868C-090C-4637-815D-90ABB1D404D1}"/>
              </a:ext>
            </a:extLst>
          </p:cNvPr>
          <p:cNvSpPr/>
          <p:nvPr/>
        </p:nvSpPr>
        <p:spPr>
          <a:xfrm>
            <a:off x="8195407" y="773397"/>
            <a:ext cx="1372188" cy="9458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Registration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835803-7B84-43EE-99D6-555F5B938AAA}"/>
              </a:ext>
            </a:extLst>
          </p:cNvPr>
          <p:cNvSpPr/>
          <p:nvPr/>
        </p:nvSpPr>
        <p:spPr>
          <a:xfrm>
            <a:off x="8163970" y="2573042"/>
            <a:ext cx="1372188" cy="9458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Bookmark a Flat 	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00905D-265B-42EB-A9D5-C5EAD5F29553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1950863" y="1246304"/>
            <a:ext cx="955358" cy="23000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DF2DCC-5D1D-43D2-839D-5021080086EE}"/>
              </a:ext>
            </a:extLst>
          </p:cNvPr>
          <p:cNvCxnSpPr>
            <a:cxnSpLocks/>
            <a:stCxn id="29" idx="2"/>
            <a:endCxn id="5" idx="6"/>
          </p:cNvCxnSpPr>
          <p:nvPr/>
        </p:nvCxnSpPr>
        <p:spPr>
          <a:xfrm flipH="1">
            <a:off x="4278409" y="1246304"/>
            <a:ext cx="39169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E23C49-9EF5-423E-A03E-53DFD1326385}"/>
              </a:ext>
            </a:extLst>
          </p:cNvPr>
          <p:cNvCxnSpPr>
            <a:cxnSpLocks/>
            <a:stCxn id="4" idx="3"/>
            <a:endCxn id="19" idx="2"/>
          </p:cNvCxnSpPr>
          <p:nvPr/>
        </p:nvCxnSpPr>
        <p:spPr>
          <a:xfrm flipV="1">
            <a:off x="1950863" y="2277442"/>
            <a:ext cx="2483739" cy="12688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DC5A39-9A71-440E-8BE6-DECEA634C08D}"/>
              </a:ext>
            </a:extLst>
          </p:cNvPr>
          <p:cNvCxnSpPr>
            <a:cxnSpLocks/>
            <a:stCxn id="4" idx="3"/>
            <a:endCxn id="17" idx="2"/>
          </p:cNvCxnSpPr>
          <p:nvPr/>
        </p:nvCxnSpPr>
        <p:spPr>
          <a:xfrm flipV="1">
            <a:off x="1950863" y="3359452"/>
            <a:ext cx="2483739" cy="1868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B74E71-ABB4-490E-8328-D9AAB45FF90E}"/>
              </a:ext>
            </a:extLst>
          </p:cNvPr>
          <p:cNvCxnSpPr>
            <a:cxnSpLocks/>
            <a:stCxn id="4" idx="3"/>
            <a:endCxn id="24" idx="2"/>
          </p:cNvCxnSpPr>
          <p:nvPr/>
        </p:nvCxnSpPr>
        <p:spPr>
          <a:xfrm>
            <a:off x="1950863" y="3546328"/>
            <a:ext cx="3399054" cy="15149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50D558-158D-4465-98A3-2F5BE720E4D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1950863" y="3546328"/>
            <a:ext cx="1736870" cy="16534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EFC463-5E79-4205-AC7B-4F4FB62362B5}"/>
              </a:ext>
            </a:extLst>
          </p:cNvPr>
          <p:cNvCxnSpPr>
            <a:cxnSpLocks/>
            <a:stCxn id="17" idx="6"/>
            <a:endCxn id="26" idx="1"/>
          </p:cNvCxnSpPr>
          <p:nvPr/>
        </p:nvCxnSpPr>
        <p:spPr>
          <a:xfrm>
            <a:off x="5806790" y="3359452"/>
            <a:ext cx="493637" cy="28806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2944CB-7326-4289-8D37-98DD6DBC982D}"/>
              </a:ext>
            </a:extLst>
          </p:cNvPr>
          <p:cNvCxnSpPr>
            <a:cxnSpLocks/>
            <a:stCxn id="33" idx="2"/>
            <a:endCxn id="116" idx="1"/>
          </p:cNvCxnSpPr>
          <p:nvPr/>
        </p:nvCxnSpPr>
        <p:spPr>
          <a:xfrm flipH="1">
            <a:off x="5744230" y="3045949"/>
            <a:ext cx="2419740" cy="35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97E1ED1-5187-4591-B693-DAEB04CD0334}"/>
              </a:ext>
            </a:extLst>
          </p:cNvPr>
          <p:cNvCxnSpPr>
            <a:cxnSpLocks/>
            <a:stCxn id="33" idx="2"/>
            <a:endCxn id="19" idx="6"/>
          </p:cNvCxnSpPr>
          <p:nvPr/>
        </p:nvCxnSpPr>
        <p:spPr>
          <a:xfrm flipH="1" flipV="1">
            <a:off x="5806790" y="2277442"/>
            <a:ext cx="2357180" cy="768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A20BED-570C-4E3C-AED3-EE5AA215DDF4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flipV="1">
            <a:off x="5550869" y="4369636"/>
            <a:ext cx="749558" cy="357211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3E01D54-6E4D-46F8-9D86-905FA9A266ED}"/>
              </a:ext>
            </a:extLst>
          </p:cNvPr>
          <p:cNvSpPr/>
          <p:nvPr/>
        </p:nvSpPr>
        <p:spPr>
          <a:xfrm>
            <a:off x="10208899" y="6039367"/>
            <a:ext cx="1535387" cy="38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Data.gov.sg API</a:t>
            </a:r>
          </a:p>
        </p:txBody>
      </p:sp>
      <p:pic>
        <p:nvPicPr>
          <p:cNvPr id="1026" name="Picture 2" descr="Image result for google maps api">
            <a:extLst>
              <a:ext uri="{FF2B5EF4-FFF2-40B4-BE49-F238E27FC236}">
                <a16:creationId xmlns:a16="http://schemas.microsoft.com/office/drawing/2014/main" id="{DB8B05D8-E437-4DB3-8389-23A69EFF4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524" y="3518856"/>
            <a:ext cx="1148775" cy="114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EE0219C-2F22-4E0B-9682-E9F062C9B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93" y="41828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4B72DD4-0AF2-42EE-AAC4-5BA60B5ECEE6}"/>
              </a:ext>
            </a:extLst>
          </p:cNvPr>
          <p:cNvSpPr/>
          <p:nvPr/>
        </p:nvSpPr>
        <p:spPr>
          <a:xfrm>
            <a:off x="611823" y="1517863"/>
            <a:ext cx="1457739" cy="32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Google Login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5AEB85-8C37-43EE-A314-2CD81DC9918C}"/>
              </a:ext>
            </a:extLst>
          </p:cNvPr>
          <p:cNvSpPr/>
          <p:nvPr/>
        </p:nvSpPr>
        <p:spPr>
          <a:xfrm>
            <a:off x="10241137" y="4797688"/>
            <a:ext cx="1457739" cy="427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Google Maps API</a:t>
            </a:r>
          </a:p>
        </p:txBody>
      </p:sp>
      <p:pic>
        <p:nvPicPr>
          <p:cNvPr id="1030" name="Picture 6" descr="Image result for data gov sg">
            <a:extLst>
              <a:ext uri="{FF2B5EF4-FFF2-40B4-BE49-F238E27FC236}">
                <a16:creationId xmlns:a16="http://schemas.microsoft.com/office/drawing/2014/main" id="{AF05CA87-43D9-4157-AC69-F2701A854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6" t="19485" r="4102" b="16150"/>
          <a:stretch/>
        </p:blipFill>
        <p:spPr bwMode="auto">
          <a:xfrm>
            <a:off x="10084477" y="5404284"/>
            <a:ext cx="1699033" cy="5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oogle firebase">
            <a:extLst>
              <a:ext uri="{FF2B5EF4-FFF2-40B4-BE49-F238E27FC236}">
                <a16:creationId xmlns:a16="http://schemas.microsoft.com/office/drawing/2014/main" id="{B56C8476-9E6A-43D2-8A91-13BC99737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346" y="1395059"/>
            <a:ext cx="775870" cy="77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B3FC60A-4AF3-4E3C-81AD-FD9CB9F7474E}"/>
              </a:ext>
            </a:extLst>
          </p:cNvPr>
          <p:cNvSpPr/>
          <p:nvPr/>
        </p:nvSpPr>
        <p:spPr>
          <a:xfrm>
            <a:off x="10210893" y="2333070"/>
            <a:ext cx="1457739" cy="427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Google Firebase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626867-F95D-4DA2-BB25-AE29BBFD32B5}"/>
              </a:ext>
            </a:extLst>
          </p:cNvPr>
          <p:cNvCxnSpPr>
            <a:cxnSpLocks/>
            <a:stCxn id="33" idx="4"/>
            <a:endCxn id="24" idx="6"/>
          </p:cNvCxnSpPr>
          <p:nvPr/>
        </p:nvCxnSpPr>
        <p:spPr>
          <a:xfrm flipH="1">
            <a:off x="6722105" y="3518856"/>
            <a:ext cx="2127959" cy="1542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C3F4727-4410-4CCF-9850-7D9FBE93BD2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840758" y="913580"/>
            <a:ext cx="1065463" cy="3327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C1B572-6DE2-4C89-AE6D-768BE720B970}"/>
              </a:ext>
            </a:extLst>
          </p:cNvPr>
          <p:cNvCxnSpPr>
            <a:cxnSpLocks/>
            <a:stCxn id="1030" idx="1"/>
            <a:endCxn id="24" idx="6"/>
          </p:cNvCxnSpPr>
          <p:nvPr/>
        </p:nvCxnSpPr>
        <p:spPr>
          <a:xfrm flipH="1" flipV="1">
            <a:off x="6722105" y="5061243"/>
            <a:ext cx="3362372" cy="6331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F0F7D38-7E63-4F2D-8DD5-51456A812DFD}"/>
              </a:ext>
            </a:extLst>
          </p:cNvPr>
          <p:cNvCxnSpPr>
            <a:cxnSpLocks/>
            <a:stCxn id="1026" idx="1"/>
            <a:endCxn id="24" idx="6"/>
          </p:cNvCxnSpPr>
          <p:nvPr/>
        </p:nvCxnSpPr>
        <p:spPr>
          <a:xfrm flipH="1">
            <a:off x="6722105" y="4093244"/>
            <a:ext cx="3685419" cy="9679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38F23CD-9394-475E-A4C2-D95F49B89469}"/>
              </a:ext>
            </a:extLst>
          </p:cNvPr>
          <p:cNvCxnSpPr>
            <a:cxnSpLocks/>
            <a:stCxn id="1032" idx="1"/>
            <a:endCxn id="19" idx="6"/>
          </p:cNvCxnSpPr>
          <p:nvPr/>
        </p:nvCxnSpPr>
        <p:spPr>
          <a:xfrm flipH="1">
            <a:off x="5806790" y="1782994"/>
            <a:ext cx="4602556" cy="4944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128298-0E16-4E36-845A-81AF223E692F}"/>
              </a:ext>
            </a:extLst>
          </p:cNvPr>
          <p:cNvCxnSpPr>
            <a:cxnSpLocks/>
            <a:stCxn id="1032" idx="1"/>
            <a:endCxn id="17" idx="7"/>
          </p:cNvCxnSpPr>
          <p:nvPr/>
        </p:nvCxnSpPr>
        <p:spPr>
          <a:xfrm flipH="1">
            <a:off x="5605838" y="1782994"/>
            <a:ext cx="4803508" cy="12420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A02F8BE0-8FCC-4F1B-85C8-9216D17A4388}"/>
              </a:ext>
            </a:extLst>
          </p:cNvPr>
          <p:cNvSpPr/>
          <p:nvPr/>
        </p:nvSpPr>
        <p:spPr>
          <a:xfrm>
            <a:off x="6565445" y="5244784"/>
            <a:ext cx="1372188" cy="9458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Remove Bookmarks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CCC12A6-7534-41A4-A405-CEB90021A18E}"/>
              </a:ext>
            </a:extLst>
          </p:cNvPr>
          <p:cNvCxnSpPr>
            <a:cxnSpLocks/>
            <a:stCxn id="106" idx="2"/>
            <a:endCxn id="28" idx="6"/>
          </p:cNvCxnSpPr>
          <p:nvPr/>
        </p:nvCxnSpPr>
        <p:spPr>
          <a:xfrm flipH="1" flipV="1">
            <a:off x="4858969" y="5534150"/>
            <a:ext cx="1706476" cy="183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EF6F7122-0BE3-4CA5-81A8-CEFCAF2F6990}"/>
              </a:ext>
            </a:extLst>
          </p:cNvPr>
          <p:cNvSpPr txBox="1"/>
          <p:nvPr/>
        </p:nvSpPr>
        <p:spPr>
          <a:xfrm>
            <a:off x="5681243" y="1296395"/>
            <a:ext cx="104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i="1" dirty="0"/>
              <a:t>&lt;&lt;Extend&gt;&gt;</a:t>
            </a:r>
            <a:endParaRPr lang="en-SG" i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58B71FA-0CC2-4BA3-A0AB-AC33DD3C9989}"/>
              </a:ext>
            </a:extLst>
          </p:cNvPr>
          <p:cNvSpPr txBox="1"/>
          <p:nvPr/>
        </p:nvSpPr>
        <p:spPr>
          <a:xfrm rot="1357243">
            <a:off x="6526957" y="2379136"/>
            <a:ext cx="104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i="1" dirty="0"/>
              <a:t>&lt;&lt;Extend&gt;&gt;</a:t>
            </a:r>
            <a:endParaRPr lang="en-SG" i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89DF4F1-E3D1-4DAD-931A-FC2C30E75578}"/>
              </a:ext>
            </a:extLst>
          </p:cNvPr>
          <p:cNvSpPr txBox="1"/>
          <p:nvPr/>
        </p:nvSpPr>
        <p:spPr>
          <a:xfrm>
            <a:off x="6412191" y="3022635"/>
            <a:ext cx="104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i="1" dirty="0"/>
              <a:t>&lt;&lt;Extend&gt;&gt;</a:t>
            </a:r>
            <a:endParaRPr lang="en-SG" i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AC856E4-D96D-4E62-905C-4B9F4DBE0BAE}"/>
              </a:ext>
            </a:extLst>
          </p:cNvPr>
          <p:cNvSpPr txBox="1"/>
          <p:nvPr/>
        </p:nvSpPr>
        <p:spPr>
          <a:xfrm rot="1994026">
            <a:off x="5656765" y="3220285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i="1" dirty="0">
                <a:solidFill>
                  <a:srgbClr val="FFFF00"/>
                </a:solidFill>
              </a:rPr>
              <a:t>&lt;&lt;Include&gt;&gt;</a:t>
            </a:r>
            <a:endParaRPr lang="en-SG" i="1" dirty="0">
              <a:solidFill>
                <a:srgbClr val="FFFF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CF930C0-6DC7-4553-AA1F-AA5CE9426C65}"/>
              </a:ext>
            </a:extLst>
          </p:cNvPr>
          <p:cNvSpPr txBox="1"/>
          <p:nvPr/>
        </p:nvSpPr>
        <p:spPr>
          <a:xfrm rot="20119882">
            <a:off x="5090027" y="425239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i="1" dirty="0">
                <a:solidFill>
                  <a:srgbClr val="FFFF00"/>
                </a:solidFill>
              </a:rPr>
              <a:t>&lt;&lt;Include&gt;&gt;</a:t>
            </a:r>
            <a:endParaRPr lang="en-SG" i="1" dirty="0">
              <a:solidFill>
                <a:srgbClr val="FFFF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2521B56-2782-4CCB-9B64-D59EBCF352BB}"/>
              </a:ext>
            </a:extLst>
          </p:cNvPr>
          <p:cNvSpPr txBox="1"/>
          <p:nvPr/>
        </p:nvSpPr>
        <p:spPr>
          <a:xfrm rot="405957">
            <a:off x="5143148" y="5623873"/>
            <a:ext cx="104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i="1" dirty="0"/>
              <a:t>&lt;&lt;Extend&gt;&gt;</a:t>
            </a:r>
            <a:endParaRPr lang="en-SG" i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2A8E99-643D-4726-AAD2-B69A312364EB}"/>
              </a:ext>
            </a:extLst>
          </p:cNvPr>
          <p:cNvSpPr txBox="1"/>
          <p:nvPr/>
        </p:nvSpPr>
        <p:spPr>
          <a:xfrm rot="19412263">
            <a:off x="7552027" y="4136160"/>
            <a:ext cx="104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i="1" dirty="0"/>
              <a:t>&lt;&lt;Extend&gt;&gt;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58500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257</Words>
  <Application>Microsoft Office PowerPoint</Application>
  <PresentationFormat>Widescreen</PresentationFormat>
  <Paragraphs>75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Team Name: Chinam</vt:lpstr>
      <vt:lpstr>Scope</vt:lpstr>
      <vt:lpstr>Problem Statement</vt:lpstr>
      <vt:lpstr>Intended Audience</vt:lpstr>
      <vt:lpstr>Our Solution: FindYourFlat</vt:lpstr>
      <vt:lpstr>FindYourFlat</vt:lpstr>
      <vt:lpstr>System Architecture</vt:lpstr>
      <vt:lpstr>Class Diagram</vt:lpstr>
      <vt:lpstr>PowerPoint Presentation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Name: Chinam</dc:title>
  <dc:creator>Benjamin loh</dc:creator>
  <cp:lastModifiedBy>Benjamin loh</cp:lastModifiedBy>
  <cp:revision>1</cp:revision>
  <dcterms:created xsi:type="dcterms:W3CDTF">2019-03-28T16:14:11Z</dcterms:created>
  <dcterms:modified xsi:type="dcterms:W3CDTF">2019-03-28T16:15:32Z</dcterms:modified>
</cp:coreProperties>
</file>