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3" r:id="rId3"/>
    <p:sldId id="257" r:id="rId4"/>
    <p:sldId id="258" r:id="rId5"/>
    <p:sldId id="260" r:id="rId6"/>
    <p:sldId id="259" r:id="rId7"/>
    <p:sldId id="261" r:id="rId8"/>
    <p:sldId id="262"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F52F87-4D06-4446-A9B7-44DE07E9FEBF}" type="datetimeFigureOut">
              <a:rPr lang="en-US" smtClean="0"/>
              <a:t>11/28/2018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09F5EA-D433-45C0-8EF9-E9A9655AAD47}" type="slidenum">
              <a:rPr lang="en-US" smtClean="0"/>
              <a:t>‹#›</a:t>
            </a:fld>
            <a:endParaRPr lang="en-US"/>
          </a:p>
        </p:txBody>
      </p:sp>
    </p:spTree>
    <p:extLst>
      <p:ext uri="{BB962C8B-B14F-4D97-AF65-F5344CB8AC3E}">
        <p14:creationId xmlns:p14="http://schemas.microsoft.com/office/powerpoint/2010/main" val="1299666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09F5EA-D433-45C0-8EF9-E9A9655AAD47}" type="slidenum">
              <a:rPr lang="en-US" smtClean="0"/>
              <a:t>3</a:t>
            </a:fld>
            <a:endParaRPr lang="en-US"/>
          </a:p>
        </p:txBody>
      </p:sp>
    </p:spTree>
    <p:extLst>
      <p:ext uri="{BB962C8B-B14F-4D97-AF65-F5344CB8AC3E}">
        <p14:creationId xmlns:p14="http://schemas.microsoft.com/office/powerpoint/2010/main" val="2692701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09F5EA-D433-45C0-8EF9-E9A9655AAD47}" type="slidenum">
              <a:rPr lang="en-US" smtClean="0"/>
              <a:t>4</a:t>
            </a:fld>
            <a:endParaRPr lang="en-US"/>
          </a:p>
        </p:txBody>
      </p:sp>
    </p:spTree>
    <p:extLst>
      <p:ext uri="{BB962C8B-B14F-4D97-AF65-F5344CB8AC3E}">
        <p14:creationId xmlns:p14="http://schemas.microsoft.com/office/powerpoint/2010/main" val="2344755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01C3F7-0550-46E6-89EE-0960A82C5E8A}"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9ED5E-9D1C-4ED1-B131-951BE80AD113}" type="slidenum">
              <a:rPr lang="en-US" smtClean="0"/>
              <a:t>‹#›</a:t>
            </a:fld>
            <a:endParaRPr lang="en-US"/>
          </a:p>
        </p:txBody>
      </p:sp>
    </p:spTree>
    <p:extLst>
      <p:ext uri="{BB962C8B-B14F-4D97-AF65-F5344CB8AC3E}">
        <p14:creationId xmlns:p14="http://schemas.microsoft.com/office/powerpoint/2010/main" val="3155893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01C3F7-0550-46E6-89EE-0960A82C5E8A}"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9ED5E-9D1C-4ED1-B131-951BE80AD113}" type="slidenum">
              <a:rPr lang="en-US" smtClean="0"/>
              <a:t>‹#›</a:t>
            </a:fld>
            <a:endParaRPr lang="en-US"/>
          </a:p>
        </p:txBody>
      </p:sp>
    </p:spTree>
    <p:extLst>
      <p:ext uri="{BB962C8B-B14F-4D97-AF65-F5344CB8AC3E}">
        <p14:creationId xmlns:p14="http://schemas.microsoft.com/office/powerpoint/2010/main" val="702884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01C3F7-0550-46E6-89EE-0960A82C5E8A}"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9ED5E-9D1C-4ED1-B131-951BE80AD11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09139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01C3F7-0550-46E6-89EE-0960A82C5E8A}"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9ED5E-9D1C-4ED1-B131-951BE80AD113}" type="slidenum">
              <a:rPr lang="en-US" smtClean="0"/>
              <a:t>‹#›</a:t>
            </a:fld>
            <a:endParaRPr lang="en-US"/>
          </a:p>
        </p:txBody>
      </p:sp>
    </p:spTree>
    <p:extLst>
      <p:ext uri="{BB962C8B-B14F-4D97-AF65-F5344CB8AC3E}">
        <p14:creationId xmlns:p14="http://schemas.microsoft.com/office/powerpoint/2010/main" val="865824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01C3F7-0550-46E6-89EE-0960A82C5E8A}"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9ED5E-9D1C-4ED1-B131-951BE80AD11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52744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01C3F7-0550-46E6-89EE-0960A82C5E8A}"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9ED5E-9D1C-4ED1-B131-951BE80AD113}" type="slidenum">
              <a:rPr lang="en-US" smtClean="0"/>
              <a:t>‹#›</a:t>
            </a:fld>
            <a:endParaRPr lang="en-US"/>
          </a:p>
        </p:txBody>
      </p:sp>
    </p:spTree>
    <p:extLst>
      <p:ext uri="{BB962C8B-B14F-4D97-AF65-F5344CB8AC3E}">
        <p14:creationId xmlns:p14="http://schemas.microsoft.com/office/powerpoint/2010/main" val="4259116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01C3F7-0550-46E6-89EE-0960A82C5E8A}"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9ED5E-9D1C-4ED1-B131-951BE80AD113}" type="slidenum">
              <a:rPr lang="en-US" smtClean="0"/>
              <a:t>‹#›</a:t>
            </a:fld>
            <a:endParaRPr lang="en-US"/>
          </a:p>
        </p:txBody>
      </p:sp>
    </p:spTree>
    <p:extLst>
      <p:ext uri="{BB962C8B-B14F-4D97-AF65-F5344CB8AC3E}">
        <p14:creationId xmlns:p14="http://schemas.microsoft.com/office/powerpoint/2010/main" val="1267376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01C3F7-0550-46E6-89EE-0960A82C5E8A}"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9ED5E-9D1C-4ED1-B131-951BE80AD113}" type="slidenum">
              <a:rPr lang="en-US" smtClean="0"/>
              <a:t>‹#›</a:t>
            </a:fld>
            <a:endParaRPr lang="en-US"/>
          </a:p>
        </p:txBody>
      </p:sp>
    </p:spTree>
    <p:extLst>
      <p:ext uri="{BB962C8B-B14F-4D97-AF65-F5344CB8AC3E}">
        <p14:creationId xmlns:p14="http://schemas.microsoft.com/office/powerpoint/2010/main" val="1009227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01C3F7-0550-46E6-89EE-0960A82C5E8A}"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9ED5E-9D1C-4ED1-B131-951BE80AD113}" type="slidenum">
              <a:rPr lang="en-US" smtClean="0"/>
              <a:t>‹#›</a:t>
            </a:fld>
            <a:endParaRPr lang="en-US"/>
          </a:p>
        </p:txBody>
      </p:sp>
    </p:spTree>
    <p:extLst>
      <p:ext uri="{BB962C8B-B14F-4D97-AF65-F5344CB8AC3E}">
        <p14:creationId xmlns:p14="http://schemas.microsoft.com/office/powerpoint/2010/main" val="3643770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01C3F7-0550-46E6-89EE-0960A82C5E8A}"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9ED5E-9D1C-4ED1-B131-951BE80AD113}" type="slidenum">
              <a:rPr lang="en-US" smtClean="0"/>
              <a:t>‹#›</a:t>
            </a:fld>
            <a:endParaRPr lang="en-US"/>
          </a:p>
        </p:txBody>
      </p:sp>
    </p:spTree>
    <p:extLst>
      <p:ext uri="{BB962C8B-B14F-4D97-AF65-F5344CB8AC3E}">
        <p14:creationId xmlns:p14="http://schemas.microsoft.com/office/powerpoint/2010/main" val="3944843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01C3F7-0550-46E6-89EE-0960A82C5E8A}"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9ED5E-9D1C-4ED1-B131-951BE80AD113}" type="slidenum">
              <a:rPr lang="en-US" smtClean="0"/>
              <a:t>‹#›</a:t>
            </a:fld>
            <a:endParaRPr lang="en-US"/>
          </a:p>
        </p:txBody>
      </p:sp>
    </p:spTree>
    <p:extLst>
      <p:ext uri="{BB962C8B-B14F-4D97-AF65-F5344CB8AC3E}">
        <p14:creationId xmlns:p14="http://schemas.microsoft.com/office/powerpoint/2010/main" val="4053220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01C3F7-0550-46E6-89EE-0960A82C5E8A}" type="datetimeFigureOut">
              <a:rPr lang="en-US" smtClean="0"/>
              <a:t>11/28/2018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89ED5E-9D1C-4ED1-B131-951BE80AD113}" type="slidenum">
              <a:rPr lang="en-US" smtClean="0"/>
              <a:t>‹#›</a:t>
            </a:fld>
            <a:endParaRPr lang="en-US"/>
          </a:p>
        </p:txBody>
      </p:sp>
    </p:spTree>
    <p:extLst>
      <p:ext uri="{BB962C8B-B14F-4D97-AF65-F5344CB8AC3E}">
        <p14:creationId xmlns:p14="http://schemas.microsoft.com/office/powerpoint/2010/main" val="1690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01C3F7-0550-46E6-89EE-0960A82C5E8A}" type="datetimeFigureOut">
              <a:rPr lang="en-US" smtClean="0"/>
              <a:t>11/28/2018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9ED5E-9D1C-4ED1-B131-951BE80AD113}" type="slidenum">
              <a:rPr lang="en-US" smtClean="0"/>
              <a:t>‹#›</a:t>
            </a:fld>
            <a:endParaRPr lang="en-US"/>
          </a:p>
        </p:txBody>
      </p:sp>
    </p:spTree>
    <p:extLst>
      <p:ext uri="{BB962C8B-B14F-4D97-AF65-F5344CB8AC3E}">
        <p14:creationId xmlns:p14="http://schemas.microsoft.com/office/powerpoint/2010/main" val="1442303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01C3F7-0550-46E6-89EE-0960A82C5E8A}" type="datetimeFigureOut">
              <a:rPr lang="en-US" smtClean="0"/>
              <a:t>11/28/2018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89ED5E-9D1C-4ED1-B131-951BE80AD113}" type="slidenum">
              <a:rPr lang="en-US" smtClean="0"/>
              <a:t>‹#›</a:t>
            </a:fld>
            <a:endParaRPr lang="en-US"/>
          </a:p>
        </p:txBody>
      </p:sp>
    </p:spTree>
    <p:extLst>
      <p:ext uri="{BB962C8B-B14F-4D97-AF65-F5344CB8AC3E}">
        <p14:creationId xmlns:p14="http://schemas.microsoft.com/office/powerpoint/2010/main" val="1686748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01C3F7-0550-46E6-89EE-0960A82C5E8A}"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9ED5E-9D1C-4ED1-B131-951BE80AD113}" type="slidenum">
              <a:rPr lang="en-US" smtClean="0"/>
              <a:t>‹#›</a:t>
            </a:fld>
            <a:endParaRPr lang="en-US"/>
          </a:p>
        </p:txBody>
      </p:sp>
    </p:spTree>
    <p:extLst>
      <p:ext uri="{BB962C8B-B14F-4D97-AF65-F5344CB8AC3E}">
        <p14:creationId xmlns:p14="http://schemas.microsoft.com/office/powerpoint/2010/main" val="3366383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B01C3F7-0550-46E6-89EE-0960A82C5E8A}"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9ED5E-9D1C-4ED1-B131-951BE80AD113}" type="slidenum">
              <a:rPr lang="en-US" smtClean="0"/>
              <a:t>‹#›</a:t>
            </a:fld>
            <a:endParaRPr lang="en-US"/>
          </a:p>
        </p:txBody>
      </p:sp>
    </p:spTree>
    <p:extLst>
      <p:ext uri="{BB962C8B-B14F-4D97-AF65-F5344CB8AC3E}">
        <p14:creationId xmlns:p14="http://schemas.microsoft.com/office/powerpoint/2010/main" val="2756804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B01C3F7-0550-46E6-89EE-0960A82C5E8A}" type="datetimeFigureOut">
              <a:rPr lang="en-US" smtClean="0"/>
              <a:t>11/28/2018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89ED5E-9D1C-4ED1-B131-951BE80AD113}" type="slidenum">
              <a:rPr lang="en-US" smtClean="0"/>
              <a:t>‹#›</a:t>
            </a:fld>
            <a:endParaRPr lang="en-US"/>
          </a:p>
        </p:txBody>
      </p:sp>
    </p:spTree>
    <p:extLst>
      <p:ext uri="{BB962C8B-B14F-4D97-AF65-F5344CB8AC3E}">
        <p14:creationId xmlns:p14="http://schemas.microsoft.com/office/powerpoint/2010/main" val="34206016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vi.wikipedia.org/wiki/Java_(ng%C3%B4n_ng%E1%BB%AF_l%E1%BA%ADp_tr%C3%ACnh)"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vi.wikipedia.org/wiki/Sun_Microsystems"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dl-ssl.google.com/android/eclips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4F33F0-CB13-42AF-8267-9F09B1B53232}"/>
              </a:ext>
            </a:extLst>
          </p:cNvPr>
          <p:cNvSpPr txBox="1"/>
          <p:nvPr/>
        </p:nvSpPr>
        <p:spPr>
          <a:xfrm>
            <a:off x="759655" y="737275"/>
            <a:ext cx="9129931" cy="2092881"/>
          </a:xfrm>
          <a:prstGeom prst="rect">
            <a:avLst/>
          </a:prstGeom>
          <a:noFill/>
        </p:spPr>
        <p:txBody>
          <a:bodyPr wrap="square" rtlCol="0">
            <a:spAutoFit/>
          </a:bodyPr>
          <a:lstStyle/>
          <a:p>
            <a:r>
              <a:rPr lang="en-US" sz="2800" dirty="0" err="1">
                <a:latin typeface="Verdana" panose="020B0604030504040204" pitchFamily="34" charset="0"/>
                <a:ea typeface="Verdana" panose="020B0604030504040204" pitchFamily="34" charset="0"/>
                <a:cs typeface="Verdana" panose="020B0604030504040204" pitchFamily="34" charset="0"/>
              </a:rPr>
              <a:t>Đề</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tài</a:t>
            </a:r>
            <a:r>
              <a:rPr lang="en-US" sz="2800" dirty="0">
                <a:latin typeface="Verdana" panose="020B0604030504040204" pitchFamily="34" charset="0"/>
                <a:ea typeface="Verdana" panose="020B0604030504040204" pitchFamily="34" charset="0"/>
                <a:cs typeface="Verdana" panose="020B0604030504040204" pitchFamily="34" charset="0"/>
              </a:rPr>
              <a:t> 06: </a:t>
            </a:r>
            <a:r>
              <a:rPr lang="en-US" sz="2800" dirty="0" err="1">
                <a:latin typeface="Verdana" panose="020B0604030504040204" pitchFamily="34" charset="0"/>
                <a:ea typeface="Verdana" panose="020B0604030504040204" pitchFamily="34" charset="0"/>
                <a:cs typeface="Verdana" panose="020B0604030504040204" pitchFamily="34" charset="0"/>
              </a:rPr>
              <a:t>Tìm</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hiểu</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lập</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trình</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ứng</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dụng</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trên</a:t>
            </a:r>
            <a:r>
              <a:rPr lang="en-US" sz="2800" dirty="0">
                <a:latin typeface="Verdana" panose="020B0604030504040204" pitchFamily="34" charset="0"/>
                <a:ea typeface="Verdana" panose="020B0604030504040204" pitchFamily="34" charset="0"/>
                <a:cs typeface="Verdana" panose="020B0604030504040204" pitchFamily="34" charset="0"/>
              </a:rPr>
              <a:t> Android </a:t>
            </a:r>
            <a:r>
              <a:rPr lang="en-US" sz="2800" dirty="0" err="1">
                <a:latin typeface="Verdana" panose="020B0604030504040204" pitchFamily="34" charset="0"/>
                <a:ea typeface="Verdana" panose="020B0604030504040204" pitchFamily="34" charset="0"/>
                <a:cs typeface="Verdana" panose="020B0604030504040204" pitchFamily="34" charset="0"/>
              </a:rPr>
              <a:t>sử</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dụng</a:t>
            </a:r>
            <a:r>
              <a:rPr lang="en-US" sz="2800" dirty="0">
                <a:latin typeface="Verdana" panose="020B0604030504040204" pitchFamily="34" charset="0"/>
                <a:ea typeface="Verdana" panose="020B0604030504040204" pitchFamily="34" charset="0"/>
                <a:cs typeface="Verdana" panose="020B0604030504040204" pitchFamily="34" charset="0"/>
              </a:rPr>
              <a:t> Eclipse. </a:t>
            </a:r>
            <a:r>
              <a:rPr lang="en-US" sz="2800" dirty="0" err="1">
                <a:latin typeface="Verdana" panose="020B0604030504040204" pitchFamily="34" charset="0"/>
                <a:ea typeface="Verdana" panose="020B0604030504040204" pitchFamily="34" charset="0"/>
                <a:cs typeface="Verdana" panose="020B0604030504040204" pitchFamily="34" charset="0"/>
              </a:rPr>
              <a:t>Lập</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trình</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ứng</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dụng</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máy</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tính</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có</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thể</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thực</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hiện</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các</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phép</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tính</a:t>
            </a:r>
            <a:r>
              <a:rPr lang="en-US" sz="2800" dirty="0">
                <a:latin typeface="Verdana" panose="020B0604030504040204" pitchFamily="34" charset="0"/>
                <a:ea typeface="Verdana" panose="020B0604030504040204" pitchFamily="34" charset="0"/>
                <a:cs typeface="Verdana" panose="020B0604030504040204" pitchFamily="34" charset="0"/>
              </a:rPr>
              <a:t> +,-,*,/ </a:t>
            </a:r>
            <a:r>
              <a:rPr lang="en-US" sz="2800" dirty="0" err="1">
                <a:latin typeface="Verdana" panose="020B0604030504040204" pitchFamily="34" charset="0"/>
                <a:ea typeface="Verdana" panose="020B0604030504040204" pitchFamily="34" charset="0"/>
                <a:cs typeface="Verdana" panose="020B0604030504040204" pitchFamily="34" charset="0"/>
              </a:rPr>
              <a:t>cho</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điện</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thoại</a:t>
            </a:r>
            <a:r>
              <a:rPr lang="en-US" sz="2800" dirty="0">
                <a:latin typeface="Verdana" panose="020B0604030504040204" pitchFamily="34" charset="0"/>
                <a:ea typeface="Verdana" panose="020B0604030504040204" pitchFamily="34" charset="0"/>
                <a:cs typeface="Verdana" panose="020B0604030504040204" pitchFamily="34" charset="0"/>
              </a:rPr>
              <a:t> di </a:t>
            </a:r>
            <a:r>
              <a:rPr lang="en-US" sz="2800" dirty="0" err="1">
                <a:latin typeface="Verdana" panose="020B0604030504040204" pitchFamily="34" charset="0"/>
                <a:ea typeface="Verdana" panose="020B0604030504040204" pitchFamily="34" charset="0"/>
                <a:cs typeface="Verdana" panose="020B0604030504040204" pitchFamily="34" charset="0"/>
              </a:rPr>
              <a:t>động</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dùng</a:t>
            </a:r>
            <a:r>
              <a:rPr lang="en-US" sz="2800" dirty="0">
                <a:latin typeface="Verdana" panose="020B0604030504040204" pitchFamily="34" charset="0"/>
                <a:ea typeface="Verdana" panose="020B0604030504040204" pitchFamily="34" charset="0"/>
                <a:cs typeface="Verdana" panose="020B0604030504040204" pitchFamily="34" charset="0"/>
              </a:rPr>
              <a:t> Android.</a:t>
            </a:r>
          </a:p>
          <a:p>
            <a:pPr algn="ctr"/>
            <a:endParaRPr lang="en-US" dirty="0"/>
          </a:p>
        </p:txBody>
      </p:sp>
      <p:sp>
        <p:nvSpPr>
          <p:cNvPr id="7" name="TextBox 6">
            <a:extLst>
              <a:ext uri="{FF2B5EF4-FFF2-40B4-BE49-F238E27FC236}">
                <a16:creationId xmlns:a16="http://schemas.microsoft.com/office/drawing/2014/main" id="{0CF25FC1-832E-41EB-8489-D9B61FBF80DA}"/>
              </a:ext>
            </a:extLst>
          </p:cNvPr>
          <p:cNvSpPr txBox="1"/>
          <p:nvPr/>
        </p:nvSpPr>
        <p:spPr>
          <a:xfrm>
            <a:off x="5444837" y="4027844"/>
            <a:ext cx="6109854" cy="1938992"/>
          </a:xfrm>
          <a:prstGeom prst="rect">
            <a:avLst/>
          </a:prstGeom>
          <a:noFill/>
        </p:spPr>
        <p:txBody>
          <a:bodyPr wrap="square" rtlCol="0">
            <a:spAutoFit/>
          </a:bodyPr>
          <a:lstStyle/>
          <a:p>
            <a:r>
              <a:rPr lang="en-US" sz="2400" dirty="0" err="1">
                <a:latin typeface="Verdana" panose="020B0604030504040204" pitchFamily="34" charset="0"/>
                <a:ea typeface="Verdana" panose="020B0604030504040204" pitchFamily="34" charset="0"/>
                <a:cs typeface="Verdana" panose="020B0604030504040204" pitchFamily="34" charset="0"/>
              </a:rPr>
              <a:t>Nhóm</a:t>
            </a:r>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dirty="0" err="1">
                <a:latin typeface="Verdana" panose="020B0604030504040204" pitchFamily="34" charset="0"/>
                <a:ea typeface="Verdana" panose="020B0604030504040204" pitchFamily="34" charset="0"/>
                <a:cs typeface="Verdana" panose="020B0604030504040204" pitchFamily="34" charset="0"/>
              </a:rPr>
              <a:t>sinh</a:t>
            </a:r>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dirty="0" err="1">
                <a:latin typeface="Verdana" panose="020B0604030504040204" pitchFamily="34" charset="0"/>
                <a:ea typeface="Verdana" panose="020B0604030504040204" pitchFamily="34" charset="0"/>
                <a:cs typeface="Verdana" panose="020B0604030504040204" pitchFamily="34" charset="0"/>
              </a:rPr>
              <a:t>viên</a:t>
            </a:r>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dirty="0" err="1">
                <a:latin typeface="Verdana" panose="020B0604030504040204" pitchFamily="34" charset="0"/>
                <a:ea typeface="Verdana" panose="020B0604030504040204" pitchFamily="34" charset="0"/>
                <a:cs typeface="Verdana" panose="020B0604030504040204" pitchFamily="34" charset="0"/>
              </a:rPr>
              <a:t>Đoàn</a:t>
            </a:r>
            <a:r>
              <a:rPr lang="en-US" sz="2400" dirty="0">
                <a:latin typeface="Verdana" panose="020B0604030504040204" pitchFamily="34" charset="0"/>
                <a:ea typeface="Verdana" panose="020B0604030504040204" pitchFamily="34" charset="0"/>
                <a:cs typeface="Verdana" panose="020B0604030504040204" pitchFamily="34" charset="0"/>
              </a:rPr>
              <a:t> Duy </a:t>
            </a:r>
            <a:r>
              <a:rPr lang="en-US" sz="2400" dirty="0" err="1">
                <a:latin typeface="Verdana" panose="020B0604030504040204" pitchFamily="34" charset="0"/>
                <a:ea typeface="Verdana" panose="020B0604030504040204" pitchFamily="34" charset="0"/>
                <a:cs typeface="Verdana" panose="020B0604030504040204" pitchFamily="34" charset="0"/>
              </a:rPr>
              <a:t>Đạt</a:t>
            </a:r>
            <a:endParaRPr lang="en-US" sz="2400" dirty="0">
              <a:latin typeface="Verdana" panose="020B0604030504040204" pitchFamily="34" charset="0"/>
              <a:ea typeface="Verdana" panose="020B0604030504040204" pitchFamily="34" charset="0"/>
              <a:cs typeface="Verdana" panose="020B0604030504040204" pitchFamily="34" charset="0"/>
            </a:endParaRPr>
          </a:p>
          <a:p>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dirty="0" err="1">
                <a:latin typeface="Verdana" panose="020B0604030504040204" pitchFamily="34" charset="0"/>
                <a:ea typeface="Verdana" panose="020B0604030504040204" pitchFamily="34" charset="0"/>
                <a:cs typeface="Verdana" panose="020B0604030504040204" pitchFamily="34" charset="0"/>
              </a:rPr>
              <a:t>Hoàng</a:t>
            </a:r>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dirty="0" err="1">
                <a:latin typeface="Verdana" panose="020B0604030504040204" pitchFamily="34" charset="0"/>
                <a:ea typeface="Verdana" panose="020B0604030504040204" pitchFamily="34" charset="0"/>
                <a:cs typeface="Verdana" panose="020B0604030504040204" pitchFamily="34" charset="0"/>
              </a:rPr>
              <a:t>Mạnh</a:t>
            </a:r>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dirty="0" err="1">
                <a:latin typeface="Verdana" panose="020B0604030504040204" pitchFamily="34" charset="0"/>
                <a:ea typeface="Verdana" panose="020B0604030504040204" pitchFamily="34" charset="0"/>
                <a:cs typeface="Verdana" panose="020B0604030504040204" pitchFamily="34" charset="0"/>
              </a:rPr>
              <a:t>Hiệp</a:t>
            </a:r>
            <a:endParaRPr lang="en-US" sz="2400" dirty="0">
              <a:latin typeface="Verdana" panose="020B0604030504040204" pitchFamily="34" charset="0"/>
              <a:ea typeface="Verdana" panose="020B0604030504040204" pitchFamily="34" charset="0"/>
              <a:cs typeface="Verdana" panose="020B0604030504040204" pitchFamily="34" charset="0"/>
            </a:endParaRPr>
          </a:p>
          <a:p>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dirty="0" err="1">
                <a:latin typeface="Verdana" panose="020B0604030504040204" pitchFamily="34" charset="0"/>
                <a:ea typeface="Verdana" panose="020B0604030504040204" pitchFamily="34" charset="0"/>
                <a:cs typeface="Verdana" panose="020B0604030504040204" pitchFamily="34" charset="0"/>
              </a:rPr>
              <a:t>Vũ</a:t>
            </a:r>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dirty="0" err="1">
                <a:latin typeface="Verdana" panose="020B0604030504040204" pitchFamily="34" charset="0"/>
                <a:ea typeface="Verdana" panose="020B0604030504040204" pitchFamily="34" charset="0"/>
                <a:cs typeface="Verdana" panose="020B0604030504040204" pitchFamily="34" charset="0"/>
              </a:rPr>
              <a:t>Tiến</a:t>
            </a:r>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dirty="0" err="1">
                <a:latin typeface="Verdana" panose="020B0604030504040204" pitchFamily="34" charset="0"/>
                <a:ea typeface="Verdana" panose="020B0604030504040204" pitchFamily="34" charset="0"/>
                <a:cs typeface="Verdana" panose="020B0604030504040204" pitchFamily="34" charset="0"/>
              </a:rPr>
              <a:t>Hùng</a:t>
            </a:r>
            <a:endParaRPr lang="en-US" sz="2400" dirty="0">
              <a:latin typeface="Verdana" panose="020B0604030504040204" pitchFamily="34" charset="0"/>
              <a:ea typeface="Verdana" panose="020B0604030504040204" pitchFamily="34" charset="0"/>
              <a:cs typeface="Verdana" panose="020B0604030504040204" pitchFamily="34" charset="0"/>
            </a:endParaRPr>
          </a:p>
          <a:p>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dirty="0" err="1">
                <a:latin typeface="Verdana" panose="020B0604030504040204" pitchFamily="34" charset="0"/>
                <a:ea typeface="Verdana" panose="020B0604030504040204" pitchFamily="34" charset="0"/>
                <a:cs typeface="Verdana" panose="020B0604030504040204" pitchFamily="34" charset="0"/>
              </a:rPr>
              <a:t>Trần</a:t>
            </a:r>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dirty="0" err="1">
                <a:latin typeface="Verdana" panose="020B0604030504040204" pitchFamily="34" charset="0"/>
                <a:ea typeface="Verdana" panose="020B0604030504040204" pitchFamily="34" charset="0"/>
                <a:cs typeface="Verdana" panose="020B0604030504040204" pitchFamily="34" charset="0"/>
              </a:rPr>
              <a:t>Hữu</a:t>
            </a:r>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dirty="0" err="1">
                <a:latin typeface="Verdana" panose="020B0604030504040204" pitchFamily="34" charset="0"/>
                <a:ea typeface="Verdana" panose="020B0604030504040204" pitchFamily="34" charset="0"/>
                <a:cs typeface="Verdana" panose="020B0604030504040204" pitchFamily="34" charset="0"/>
              </a:rPr>
              <a:t>Thúy</a:t>
            </a:r>
            <a:r>
              <a:rPr lang="en-US" sz="2400" dirty="0">
                <a:latin typeface="Verdana" panose="020B0604030504040204" pitchFamily="34" charset="0"/>
                <a:ea typeface="Verdana" panose="020B0604030504040204" pitchFamily="34" charset="0"/>
                <a:cs typeface="Verdana" panose="020B0604030504040204" pitchFamily="34" charset="0"/>
              </a:rPr>
              <a:t> </a:t>
            </a:r>
          </a:p>
          <a:p>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dirty="0" err="1">
                <a:latin typeface="Verdana" panose="020B0604030504040204" pitchFamily="34" charset="0"/>
                <a:ea typeface="Verdana" panose="020B0604030504040204" pitchFamily="34" charset="0"/>
                <a:cs typeface="Verdana" panose="020B0604030504040204" pitchFamily="34" charset="0"/>
              </a:rPr>
              <a:t>Trần</a:t>
            </a:r>
            <a:r>
              <a:rPr lang="en-US" sz="2400" dirty="0">
                <a:latin typeface="Verdana" panose="020B0604030504040204" pitchFamily="34" charset="0"/>
                <a:ea typeface="Verdana" panose="020B0604030504040204" pitchFamily="34" charset="0"/>
                <a:cs typeface="Verdana" panose="020B0604030504040204" pitchFamily="34" charset="0"/>
              </a:rPr>
              <a:t> Thanh Tú</a:t>
            </a:r>
          </a:p>
        </p:txBody>
      </p:sp>
    </p:spTree>
    <p:extLst>
      <p:ext uri="{BB962C8B-B14F-4D97-AF65-F5344CB8AC3E}">
        <p14:creationId xmlns:p14="http://schemas.microsoft.com/office/powerpoint/2010/main" val="2241648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81044-1259-4A7F-B967-D2EB4EB5EF80}"/>
              </a:ext>
            </a:extLst>
          </p:cNvPr>
          <p:cNvSpPr>
            <a:spLocks noGrp="1"/>
          </p:cNvSpPr>
          <p:nvPr>
            <p:ph type="title"/>
          </p:nvPr>
        </p:nvSpPr>
        <p:spPr>
          <a:xfrm>
            <a:off x="677334" y="1144172"/>
            <a:ext cx="8596668" cy="1120726"/>
          </a:xfrm>
        </p:spPr>
        <p:txBody>
          <a:bodyPr>
            <a:normAutofit/>
          </a:bodyPr>
          <a:lstStyle/>
          <a:p>
            <a:r>
              <a:rPr lang="en-US" sz="3200" dirty="0">
                <a:solidFill>
                  <a:schemeClr val="tx1"/>
                </a:solidFill>
                <a:latin typeface="Cambria" panose="02040503050406030204" pitchFamily="18" charset="0"/>
              </a:rPr>
              <a:t>3. </a:t>
            </a:r>
            <a:r>
              <a:rPr lang="en-US" sz="3200" dirty="0" err="1">
                <a:solidFill>
                  <a:schemeClr val="tx1"/>
                </a:solidFill>
                <a:latin typeface="Cambria" panose="02040503050406030204" pitchFamily="18" charset="0"/>
              </a:rPr>
              <a:t>Một</a:t>
            </a:r>
            <a:r>
              <a:rPr lang="en-US" sz="3200" dirty="0">
                <a:solidFill>
                  <a:schemeClr val="tx1"/>
                </a:solidFill>
                <a:latin typeface="Cambria" panose="02040503050406030204" pitchFamily="18" charset="0"/>
              </a:rPr>
              <a:t> </a:t>
            </a:r>
            <a:r>
              <a:rPr lang="en-US" sz="3200" dirty="0" err="1">
                <a:solidFill>
                  <a:schemeClr val="tx1"/>
                </a:solidFill>
                <a:latin typeface="Cambria" panose="02040503050406030204" pitchFamily="18" charset="0"/>
              </a:rPr>
              <a:t>số</a:t>
            </a:r>
            <a:r>
              <a:rPr lang="en-US" sz="3200" dirty="0">
                <a:solidFill>
                  <a:schemeClr val="tx1"/>
                </a:solidFill>
                <a:latin typeface="Cambria" panose="02040503050406030204" pitchFamily="18" charset="0"/>
              </a:rPr>
              <a:t> file </a:t>
            </a:r>
            <a:r>
              <a:rPr lang="en-US" sz="3200" dirty="0" err="1">
                <a:solidFill>
                  <a:schemeClr val="tx1"/>
                </a:solidFill>
                <a:latin typeface="Cambria" panose="02040503050406030204" pitchFamily="18" charset="0"/>
              </a:rPr>
              <a:t>quan</a:t>
            </a:r>
            <a:r>
              <a:rPr lang="en-US" sz="3200" dirty="0">
                <a:solidFill>
                  <a:schemeClr val="tx1"/>
                </a:solidFill>
                <a:latin typeface="Cambria" panose="02040503050406030204" pitchFamily="18" charset="0"/>
              </a:rPr>
              <a:t> </a:t>
            </a:r>
            <a:r>
              <a:rPr lang="en-US" sz="3200" dirty="0" err="1">
                <a:solidFill>
                  <a:schemeClr val="tx1"/>
                </a:solidFill>
                <a:latin typeface="Cambria" panose="02040503050406030204" pitchFamily="18" charset="0"/>
              </a:rPr>
              <a:t>trọng</a:t>
            </a:r>
            <a:r>
              <a:rPr lang="en-US" sz="3200" dirty="0">
                <a:solidFill>
                  <a:schemeClr val="tx1"/>
                </a:solidFill>
                <a:latin typeface="Cambria" panose="02040503050406030204" pitchFamily="18" charset="0"/>
              </a:rPr>
              <a:t> </a:t>
            </a:r>
            <a:r>
              <a:rPr lang="en-US" sz="3200" dirty="0" err="1">
                <a:solidFill>
                  <a:schemeClr val="tx1"/>
                </a:solidFill>
                <a:latin typeface="Cambria" panose="02040503050406030204" pitchFamily="18" charset="0"/>
              </a:rPr>
              <a:t>khác</a:t>
            </a:r>
            <a:endParaRPr lang="en-US" sz="3200" dirty="0">
              <a:solidFill>
                <a:schemeClr val="tx1"/>
              </a:solidFill>
              <a:latin typeface="Cambria" panose="02040503050406030204" pitchFamily="18" charset="0"/>
            </a:endParaRPr>
          </a:p>
        </p:txBody>
      </p:sp>
      <p:sp>
        <p:nvSpPr>
          <p:cNvPr id="3" name="Content Placeholder 2">
            <a:extLst>
              <a:ext uri="{FF2B5EF4-FFF2-40B4-BE49-F238E27FC236}">
                <a16:creationId xmlns:a16="http://schemas.microsoft.com/office/drawing/2014/main" id="{48A5B10B-BAE1-4428-B1EC-AD7F69BE9A10}"/>
              </a:ext>
            </a:extLst>
          </p:cNvPr>
          <p:cNvSpPr>
            <a:spLocks noGrp="1"/>
          </p:cNvSpPr>
          <p:nvPr>
            <p:ph idx="1"/>
          </p:nvPr>
        </p:nvSpPr>
        <p:spPr/>
        <p:txBody>
          <a:bodyPr>
            <a:normAutofit/>
          </a:bodyPr>
          <a:lstStyle/>
          <a:p>
            <a:r>
              <a:rPr lang="en-US" sz="2400" dirty="0">
                <a:latin typeface="Cambria" panose="02040503050406030204" pitchFamily="18" charset="0"/>
              </a:rPr>
              <a:t>- </a:t>
            </a:r>
            <a:r>
              <a:rPr lang="vi-VN" sz="2400" dirty="0">
                <a:latin typeface="Cambria" panose="02040503050406030204" pitchFamily="18" charset="0"/>
              </a:rPr>
              <a:t>file AndroidManifest.xml</a:t>
            </a:r>
            <a:r>
              <a:rPr lang="en-US" sz="2400" dirty="0">
                <a:latin typeface="Cambria" panose="02040503050406030204" pitchFamily="18" charset="0"/>
              </a:rPr>
              <a:t>: </a:t>
            </a:r>
            <a:r>
              <a:rPr lang="vi-VN" sz="2400" dirty="0">
                <a:latin typeface="Cambria" panose="02040503050406030204" pitchFamily="18" charset="0"/>
              </a:rPr>
              <a:t>file dùng để config  những thuộc tính cho ứng dụng của bạn mà khi ứng dụng khởi chạy hệ điều hành có thể hiểu được và xử lí. </a:t>
            </a:r>
            <a:endParaRPr lang="en-US" sz="2400" dirty="0">
              <a:latin typeface="Cambria" panose="02040503050406030204" pitchFamily="18" charset="0"/>
            </a:endParaRPr>
          </a:p>
          <a:p>
            <a:r>
              <a:rPr lang="en-US" sz="2400" dirty="0">
                <a:latin typeface="Cambria" panose="02040503050406030204" pitchFamily="18" charset="0"/>
              </a:rPr>
              <a:t>- file </a:t>
            </a:r>
            <a:r>
              <a:rPr lang="vi-VN" sz="2400" dirty="0">
                <a:latin typeface="Cambria" panose="02040503050406030204" pitchFamily="18" charset="0"/>
              </a:rPr>
              <a:t>build.grade</a:t>
            </a:r>
            <a:r>
              <a:rPr lang="en-US" sz="2400" dirty="0">
                <a:latin typeface="Cambria" panose="02040503050406030204" pitchFamily="18" charset="0"/>
              </a:rPr>
              <a:t>: </a:t>
            </a:r>
            <a:r>
              <a:rPr lang="vi-VN" sz="2400" dirty="0">
                <a:latin typeface="Cambria" panose="02040503050406030204" pitchFamily="18" charset="0"/>
              </a:rPr>
              <a:t>là file để thiết lập các thuộc tính cho dự án android như : phiên bản SDK, Vesion ứng dụng, package, thêm thư viện ngoài…</a:t>
            </a:r>
            <a:endParaRPr lang="en-US" sz="2400" dirty="0">
              <a:latin typeface="Cambria" panose="02040503050406030204" pitchFamily="18" charset="0"/>
            </a:endParaRPr>
          </a:p>
          <a:p>
            <a:pPr marL="0" indent="0">
              <a:buNone/>
            </a:pPr>
            <a:endParaRPr lang="en-US" sz="2400" dirty="0">
              <a:latin typeface="Cambria" panose="02040503050406030204" pitchFamily="18" charset="0"/>
            </a:endParaRPr>
          </a:p>
        </p:txBody>
      </p:sp>
    </p:spTree>
    <p:extLst>
      <p:ext uri="{BB962C8B-B14F-4D97-AF65-F5344CB8AC3E}">
        <p14:creationId xmlns:p14="http://schemas.microsoft.com/office/powerpoint/2010/main" val="4213415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7F806E-5630-4E18-A0ED-64E468FE7124}"/>
              </a:ext>
            </a:extLst>
          </p:cNvPr>
          <p:cNvSpPr>
            <a:spLocks noGrp="1"/>
          </p:cNvSpPr>
          <p:nvPr>
            <p:ph type="title"/>
          </p:nvPr>
        </p:nvSpPr>
        <p:spPr/>
        <p:txBody>
          <a:bodyPr>
            <a:normAutofit/>
          </a:bodyPr>
          <a:lstStyle/>
          <a:p>
            <a:pPr algn="ctr"/>
            <a:r>
              <a:rPr lang="en-US" sz="6000" dirty="0">
                <a:solidFill>
                  <a:schemeClr val="tx1"/>
                </a:solidFill>
                <a:latin typeface="Cambria" panose="02040503050406030204" pitchFamily="18" charset="0"/>
              </a:rPr>
              <a:t>Demo </a:t>
            </a:r>
            <a:r>
              <a:rPr lang="en-US" sz="6000" dirty="0" err="1">
                <a:solidFill>
                  <a:schemeClr val="tx1"/>
                </a:solidFill>
                <a:latin typeface="Cambria" panose="02040503050406030204" pitchFamily="18" charset="0"/>
              </a:rPr>
              <a:t>Sản</a:t>
            </a:r>
            <a:r>
              <a:rPr lang="en-US" sz="6000" dirty="0">
                <a:solidFill>
                  <a:schemeClr val="tx1"/>
                </a:solidFill>
                <a:latin typeface="Cambria" panose="02040503050406030204" pitchFamily="18" charset="0"/>
              </a:rPr>
              <a:t> </a:t>
            </a:r>
            <a:r>
              <a:rPr lang="en-US" sz="6000" dirty="0" err="1">
                <a:solidFill>
                  <a:schemeClr val="tx1"/>
                </a:solidFill>
                <a:latin typeface="Cambria" panose="02040503050406030204" pitchFamily="18" charset="0"/>
              </a:rPr>
              <a:t>Phẩm</a:t>
            </a:r>
            <a:endParaRPr lang="en-US" sz="60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1413296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999845-A7B5-4F67-BC52-0EC311407D48}"/>
              </a:ext>
            </a:extLst>
          </p:cNvPr>
          <p:cNvSpPr>
            <a:spLocks noGrp="1"/>
          </p:cNvSpPr>
          <p:nvPr>
            <p:ph idx="1"/>
          </p:nvPr>
        </p:nvSpPr>
        <p:spPr>
          <a:xfrm>
            <a:off x="635131" y="1488613"/>
            <a:ext cx="8596668" cy="3880773"/>
          </a:xfrm>
        </p:spPr>
        <p:txBody>
          <a:bodyPr>
            <a:normAutofit/>
          </a:bodyPr>
          <a:lstStyle/>
          <a:p>
            <a:pPr>
              <a:lnSpc>
                <a:spcPct val="150000"/>
              </a:lnSpc>
            </a:pPr>
            <a:r>
              <a:rPr lang="en-US" sz="2800" dirty="0">
                <a:latin typeface="Cambria" panose="02040503050406030204" pitchFamily="18" charset="0"/>
              </a:rPr>
              <a:t>I. </a:t>
            </a:r>
            <a:r>
              <a:rPr lang="en-US" sz="2800" dirty="0" err="1">
                <a:latin typeface="Cambria" panose="02040503050406030204" pitchFamily="18" charset="0"/>
              </a:rPr>
              <a:t>Tìm</a:t>
            </a:r>
            <a:r>
              <a:rPr lang="en-US" sz="2800" dirty="0">
                <a:latin typeface="Cambria" panose="02040503050406030204" pitchFamily="18" charset="0"/>
              </a:rPr>
              <a:t> </a:t>
            </a:r>
            <a:r>
              <a:rPr lang="en-US" sz="2800" dirty="0" err="1">
                <a:latin typeface="Cambria" panose="02040503050406030204" pitchFamily="18" charset="0"/>
              </a:rPr>
              <a:t>hiểu</a:t>
            </a:r>
            <a:r>
              <a:rPr lang="en-US" sz="2800" dirty="0">
                <a:latin typeface="Cambria" panose="02040503050406030204" pitchFamily="18" charset="0"/>
              </a:rPr>
              <a:t> </a:t>
            </a:r>
            <a:r>
              <a:rPr lang="en-US" sz="2800" dirty="0" err="1">
                <a:latin typeface="Cambria" panose="02040503050406030204" pitchFamily="18" charset="0"/>
              </a:rPr>
              <a:t>về</a:t>
            </a:r>
            <a:r>
              <a:rPr lang="en-US" sz="2800" dirty="0">
                <a:latin typeface="Cambria" panose="02040503050406030204" pitchFamily="18" charset="0"/>
              </a:rPr>
              <a:t> </a:t>
            </a:r>
            <a:r>
              <a:rPr lang="en-US" sz="2800" dirty="0" err="1">
                <a:latin typeface="Cambria" panose="02040503050406030204" pitchFamily="18" charset="0"/>
              </a:rPr>
              <a:t>lập</a:t>
            </a:r>
            <a:r>
              <a:rPr lang="en-US" sz="2800" dirty="0">
                <a:latin typeface="Cambria" panose="02040503050406030204" pitchFamily="18" charset="0"/>
              </a:rPr>
              <a:t> </a:t>
            </a:r>
            <a:r>
              <a:rPr lang="en-US" sz="2800" dirty="0" err="1">
                <a:latin typeface="Cambria" panose="02040503050406030204" pitchFamily="18" charset="0"/>
              </a:rPr>
              <a:t>trình</a:t>
            </a:r>
            <a:r>
              <a:rPr lang="en-US" sz="2800" dirty="0">
                <a:latin typeface="Cambria" panose="02040503050406030204" pitchFamily="18" charset="0"/>
              </a:rPr>
              <a:t> Android </a:t>
            </a:r>
            <a:r>
              <a:rPr lang="en-US" sz="2800" dirty="0" err="1">
                <a:latin typeface="Cambria" panose="02040503050406030204" pitchFamily="18" charset="0"/>
              </a:rPr>
              <a:t>trên</a:t>
            </a:r>
            <a:r>
              <a:rPr lang="en-US" sz="2800" dirty="0">
                <a:latin typeface="Cambria" panose="02040503050406030204" pitchFamily="18" charset="0"/>
              </a:rPr>
              <a:t> Eclipse</a:t>
            </a:r>
          </a:p>
          <a:p>
            <a:pPr>
              <a:lnSpc>
                <a:spcPct val="150000"/>
              </a:lnSpc>
            </a:pPr>
            <a:r>
              <a:rPr lang="en-US" sz="2800" dirty="0">
                <a:latin typeface="Cambria" panose="02040503050406030204" pitchFamily="18" charset="0"/>
              </a:rPr>
              <a:t>II. Ch</a:t>
            </a:r>
            <a:r>
              <a:rPr lang="vi-VN" sz="2800" dirty="0">
                <a:latin typeface="Cambria" panose="02040503050406030204" pitchFamily="18" charset="0"/>
              </a:rPr>
              <a:t>ư</a:t>
            </a:r>
            <a:r>
              <a:rPr lang="en-US" sz="2800" dirty="0" err="1">
                <a:latin typeface="Cambria" panose="02040503050406030204" pitchFamily="18" charset="0"/>
              </a:rPr>
              <a:t>ơng</a:t>
            </a:r>
            <a:r>
              <a:rPr lang="en-US" sz="2800" dirty="0">
                <a:latin typeface="Cambria" panose="02040503050406030204" pitchFamily="18" charset="0"/>
              </a:rPr>
              <a:t> </a:t>
            </a:r>
            <a:r>
              <a:rPr lang="en-US" sz="2800" dirty="0" err="1">
                <a:latin typeface="Cambria" panose="02040503050406030204" pitchFamily="18" charset="0"/>
              </a:rPr>
              <a:t>trình</a:t>
            </a:r>
            <a:r>
              <a:rPr lang="en-US" sz="2800" dirty="0">
                <a:latin typeface="Cambria" panose="02040503050406030204" pitchFamily="18" charset="0"/>
              </a:rPr>
              <a:t> Calculator</a:t>
            </a:r>
          </a:p>
          <a:p>
            <a:pPr>
              <a:lnSpc>
                <a:spcPct val="150000"/>
              </a:lnSpc>
            </a:pPr>
            <a:r>
              <a:rPr lang="en-US" sz="2800" dirty="0">
                <a:latin typeface="Cambria" panose="02040503050406030204" pitchFamily="18" charset="0"/>
              </a:rPr>
              <a:t>III. Demo </a:t>
            </a:r>
            <a:r>
              <a:rPr lang="en-US" sz="2800" dirty="0" err="1">
                <a:latin typeface="Cambria" panose="02040503050406030204" pitchFamily="18" charset="0"/>
              </a:rPr>
              <a:t>ch</a:t>
            </a:r>
            <a:r>
              <a:rPr lang="vi-VN" sz="2800" dirty="0">
                <a:latin typeface="Cambria" panose="02040503050406030204" pitchFamily="18" charset="0"/>
              </a:rPr>
              <a:t>ư</a:t>
            </a:r>
            <a:r>
              <a:rPr lang="en-US" sz="2800" dirty="0" err="1">
                <a:latin typeface="Cambria" panose="02040503050406030204" pitchFamily="18" charset="0"/>
              </a:rPr>
              <a:t>ơng</a:t>
            </a:r>
            <a:r>
              <a:rPr lang="en-US" sz="2800" dirty="0">
                <a:latin typeface="Cambria" panose="02040503050406030204" pitchFamily="18" charset="0"/>
              </a:rPr>
              <a:t> </a:t>
            </a:r>
            <a:r>
              <a:rPr lang="en-US" sz="2800" dirty="0" err="1">
                <a:latin typeface="Cambria" panose="02040503050406030204" pitchFamily="18" charset="0"/>
              </a:rPr>
              <a:t>trình</a:t>
            </a:r>
            <a:endParaRPr lang="en-US" sz="2800" dirty="0">
              <a:latin typeface="Cambria" panose="02040503050406030204" pitchFamily="18" charset="0"/>
            </a:endParaRPr>
          </a:p>
        </p:txBody>
      </p:sp>
    </p:spTree>
    <p:extLst>
      <p:ext uri="{BB962C8B-B14F-4D97-AF65-F5344CB8AC3E}">
        <p14:creationId xmlns:p14="http://schemas.microsoft.com/office/powerpoint/2010/main" val="1355268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343BF-5128-454E-9603-92913DAB50A8}"/>
              </a:ext>
            </a:extLst>
          </p:cNvPr>
          <p:cNvSpPr>
            <a:spLocks noGrp="1"/>
          </p:cNvSpPr>
          <p:nvPr>
            <p:ph type="title"/>
          </p:nvPr>
        </p:nvSpPr>
        <p:spPr>
          <a:xfrm>
            <a:off x="677334" y="1172307"/>
            <a:ext cx="8596668" cy="797169"/>
          </a:xfrm>
        </p:spPr>
        <p:txBody>
          <a:bodyPr>
            <a:normAutofit fontScale="90000"/>
          </a:bodyPr>
          <a:lstStyle/>
          <a:p>
            <a:r>
              <a:rPr lang="en-US" dirty="0">
                <a:solidFill>
                  <a:schemeClr val="tx1"/>
                </a:solidFill>
                <a:latin typeface="Cambria" panose="02040503050406030204" pitchFamily="18" charset="0"/>
              </a:rPr>
              <a:t>I. </a:t>
            </a:r>
            <a:r>
              <a:rPr lang="en-US" dirty="0" err="1">
                <a:solidFill>
                  <a:schemeClr val="tx1"/>
                </a:solidFill>
                <a:latin typeface="Cambria" panose="02040503050406030204" pitchFamily="18" charset="0"/>
              </a:rPr>
              <a:t>Tìm</a:t>
            </a:r>
            <a:r>
              <a:rPr lang="en-US" dirty="0">
                <a:solidFill>
                  <a:schemeClr val="tx1"/>
                </a:solidFill>
                <a:latin typeface="Cambria" panose="02040503050406030204" pitchFamily="18" charset="0"/>
              </a:rPr>
              <a:t> </a:t>
            </a:r>
            <a:r>
              <a:rPr lang="en-US" dirty="0" err="1">
                <a:solidFill>
                  <a:schemeClr val="tx1"/>
                </a:solidFill>
                <a:latin typeface="Cambria" panose="02040503050406030204" pitchFamily="18" charset="0"/>
              </a:rPr>
              <a:t>hiểu</a:t>
            </a:r>
            <a:r>
              <a:rPr lang="en-US" dirty="0">
                <a:solidFill>
                  <a:schemeClr val="tx1"/>
                </a:solidFill>
                <a:latin typeface="Cambria" panose="02040503050406030204" pitchFamily="18" charset="0"/>
              </a:rPr>
              <a:t> </a:t>
            </a:r>
            <a:r>
              <a:rPr lang="en-US" dirty="0" err="1">
                <a:solidFill>
                  <a:schemeClr val="tx1"/>
                </a:solidFill>
                <a:latin typeface="Cambria" panose="02040503050406030204" pitchFamily="18" charset="0"/>
              </a:rPr>
              <a:t>về</a:t>
            </a:r>
            <a:r>
              <a:rPr lang="en-US" dirty="0">
                <a:solidFill>
                  <a:schemeClr val="tx1"/>
                </a:solidFill>
                <a:latin typeface="Cambria" panose="02040503050406030204" pitchFamily="18" charset="0"/>
              </a:rPr>
              <a:t> </a:t>
            </a:r>
            <a:r>
              <a:rPr lang="en-US" dirty="0" err="1">
                <a:solidFill>
                  <a:schemeClr val="tx1"/>
                </a:solidFill>
                <a:latin typeface="Cambria" panose="02040503050406030204" pitchFamily="18" charset="0"/>
              </a:rPr>
              <a:t>lập</a:t>
            </a:r>
            <a:r>
              <a:rPr lang="en-US" dirty="0">
                <a:solidFill>
                  <a:schemeClr val="tx1"/>
                </a:solidFill>
                <a:latin typeface="Cambria" panose="02040503050406030204" pitchFamily="18" charset="0"/>
              </a:rPr>
              <a:t> </a:t>
            </a:r>
            <a:r>
              <a:rPr lang="en-US" dirty="0" err="1">
                <a:solidFill>
                  <a:schemeClr val="tx1"/>
                </a:solidFill>
                <a:latin typeface="Cambria" panose="02040503050406030204" pitchFamily="18" charset="0"/>
              </a:rPr>
              <a:t>trình</a:t>
            </a:r>
            <a:r>
              <a:rPr lang="en-US" dirty="0">
                <a:solidFill>
                  <a:schemeClr val="tx1"/>
                </a:solidFill>
                <a:latin typeface="Cambria" panose="02040503050406030204" pitchFamily="18" charset="0"/>
              </a:rPr>
              <a:t> Android </a:t>
            </a:r>
            <a:r>
              <a:rPr lang="en-US" dirty="0" err="1">
                <a:solidFill>
                  <a:schemeClr val="tx1"/>
                </a:solidFill>
                <a:latin typeface="Cambria" panose="02040503050406030204" pitchFamily="18" charset="0"/>
              </a:rPr>
              <a:t>trên</a:t>
            </a:r>
            <a:r>
              <a:rPr lang="en-US" dirty="0">
                <a:solidFill>
                  <a:schemeClr val="tx1"/>
                </a:solidFill>
                <a:latin typeface="Cambria" panose="02040503050406030204" pitchFamily="18" charset="0"/>
              </a:rPr>
              <a:t> Eclipse</a:t>
            </a:r>
            <a:br>
              <a:rPr lang="en-US" dirty="0">
                <a:solidFill>
                  <a:schemeClr val="tx1"/>
                </a:solidFill>
                <a:latin typeface="Cambria" panose="02040503050406030204" pitchFamily="18" charset="0"/>
              </a:rPr>
            </a:br>
            <a:endParaRPr lang="en-US" dirty="0">
              <a:solidFill>
                <a:schemeClr val="tx1"/>
              </a:solidFill>
              <a:latin typeface="Cambria" panose="02040503050406030204" pitchFamily="18" charset="0"/>
            </a:endParaRPr>
          </a:p>
        </p:txBody>
      </p:sp>
      <p:sp>
        <p:nvSpPr>
          <p:cNvPr id="3" name="Content Placeholder 2">
            <a:extLst>
              <a:ext uri="{FF2B5EF4-FFF2-40B4-BE49-F238E27FC236}">
                <a16:creationId xmlns:a16="http://schemas.microsoft.com/office/drawing/2014/main" id="{4C5499B3-FC77-4A57-A9AC-C770B0316295}"/>
              </a:ext>
            </a:extLst>
          </p:cNvPr>
          <p:cNvSpPr>
            <a:spLocks noGrp="1"/>
          </p:cNvSpPr>
          <p:nvPr>
            <p:ph idx="1"/>
          </p:nvPr>
        </p:nvSpPr>
        <p:spPr>
          <a:xfrm>
            <a:off x="677334" y="2160590"/>
            <a:ext cx="7622604" cy="2467682"/>
          </a:xfrm>
        </p:spPr>
        <p:txBody>
          <a:bodyPr>
            <a:normAutofit/>
          </a:bodyPr>
          <a:lstStyle/>
          <a:p>
            <a:pPr>
              <a:lnSpc>
                <a:spcPct val="150000"/>
              </a:lnSpc>
            </a:pPr>
            <a:r>
              <a:rPr lang="en-US" sz="2400" dirty="0">
                <a:latin typeface="Cambria" panose="02040503050406030204" pitchFamily="18" charset="0"/>
              </a:rPr>
              <a:t>1. </a:t>
            </a:r>
            <a:r>
              <a:rPr lang="en-US" sz="2400" dirty="0" err="1">
                <a:latin typeface="Cambria" panose="02040503050406030204" pitchFamily="18" charset="0"/>
              </a:rPr>
              <a:t>Tìm</a:t>
            </a:r>
            <a:r>
              <a:rPr lang="en-US" sz="2400" dirty="0">
                <a:latin typeface="Cambria" panose="02040503050406030204" pitchFamily="18" charset="0"/>
              </a:rPr>
              <a:t> </a:t>
            </a:r>
            <a:r>
              <a:rPr lang="en-US" sz="2400" dirty="0" err="1">
                <a:latin typeface="Cambria" panose="02040503050406030204" pitchFamily="18" charset="0"/>
              </a:rPr>
              <a:t>hiểu</a:t>
            </a:r>
            <a:r>
              <a:rPr lang="en-US" sz="2400" dirty="0">
                <a:latin typeface="Cambria" panose="02040503050406030204" pitchFamily="18" charset="0"/>
              </a:rPr>
              <a:t> </a:t>
            </a:r>
            <a:r>
              <a:rPr lang="en-US" sz="2400" dirty="0" err="1">
                <a:latin typeface="Cambria" panose="02040503050406030204" pitchFamily="18" charset="0"/>
              </a:rPr>
              <a:t>và</a:t>
            </a:r>
            <a:r>
              <a:rPr lang="en-US" sz="2400" dirty="0">
                <a:latin typeface="Cambria" panose="02040503050406030204" pitchFamily="18" charset="0"/>
              </a:rPr>
              <a:t> </a:t>
            </a:r>
            <a:r>
              <a:rPr lang="en-US" sz="2400" dirty="0" err="1">
                <a:latin typeface="Cambria" panose="02040503050406030204" pitchFamily="18" charset="0"/>
              </a:rPr>
              <a:t>cài</a:t>
            </a:r>
            <a:r>
              <a:rPr lang="en-US" sz="2400" dirty="0">
                <a:latin typeface="Cambria" panose="02040503050406030204" pitchFamily="18" charset="0"/>
              </a:rPr>
              <a:t> </a:t>
            </a:r>
            <a:r>
              <a:rPr lang="en-US" sz="2400" dirty="0" err="1">
                <a:latin typeface="Cambria" panose="02040503050406030204" pitchFamily="18" charset="0"/>
              </a:rPr>
              <a:t>đặt</a:t>
            </a:r>
            <a:r>
              <a:rPr lang="en-US" sz="2400" dirty="0">
                <a:latin typeface="Cambria" panose="02040503050406030204" pitchFamily="18" charset="0"/>
              </a:rPr>
              <a:t> Eclipse</a:t>
            </a:r>
          </a:p>
          <a:p>
            <a:pPr>
              <a:lnSpc>
                <a:spcPct val="150000"/>
              </a:lnSpc>
            </a:pPr>
            <a:r>
              <a:rPr lang="en-US" sz="2400" dirty="0">
                <a:latin typeface="Cambria" panose="02040503050406030204" pitchFamily="18" charset="0"/>
              </a:rPr>
              <a:t>2. </a:t>
            </a:r>
            <a:r>
              <a:rPr lang="en-US" sz="2400" dirty="0" err="1">
                <a:latin typeface="Cambria" panose="02040503050406030204" pitchFamily="18" charset="0"/>
              </a:rPr>
              <a:t>Cài</a:t>
            </a:r>
            <a:r>
              <a:rPr lang="en-US" sz="2400" dirty="0">
                <a:latin typeface="Cambria" panose="02040503050406030204" pitchFamily="18" charset="0"/>
              </a:rPr>
              <a:t> </a:t>
            </a:r>
            <a:r>
              <a:rPr lang="en-US" sz="2400" dirty="0" err="1">
                <a:latin typeface="Cambria" panose="02040503050406030204" pitchFamily="18" charset="0"/>
              </a:rPr>
              <a:t>đặt</a:t>
            </a:r>
            <a:r>
              <a:rPr lang="en-US" sz="2400" dirty="0">
                <a:latin typeface="Cambria" panose="02040503050406030204" pitchFamily="18" charset="0"/>
              </a:rPr>
              <a:t> ADT plugin</a:t>
            </a:r>
          </a:p>
          <a:p>
            <a:pPr>
              <a:lnSpc>
                <a:spcPct val="150000"/>
              </a:lnSpc>
            </a:pPr>
            <a:r>
              <a:rPr lang="en-US" sz="2400" dirty="0">
                <a:latin typeface="Cambria" panose="02040503050406030204" pitchFamily="18" charset="0"/>
              </a:rPr>
              <a:t>3. </a:t>
            </a:r>
            <a:r>
              <a:rPr lang="en-US" sz="2400" dirty="0" err="1">
                <a:latin typeface="Cambria" panose="02040503050406030204" pitchFamily="18" charset="0"/>
              </a:rPr>
              <a:t>Cài</a:t>
            </a:r>
            <a:r>
              <a:rPr lang="en-US" sz="2400" dirty="0">
                <a:latin typeface="Cambria" panose="02040503050406030204" pitchFamily="18" charset="0"/>
              </a:rPr>
              <a:t> </a:t>
            </a:r>
            <a:r>
              <a:rPr lang="en-US" sz="2400" dirty="0" err="1">
                <a:latin typeface="Cambria" panose="02040503050406030204" pitchFamily="18" charset="0"/>
              </a:rPr>
              <a:t>đặt</a:t>
            </a:r>
            <a:r>
              <a:rPr lang="en-US" sz="2400" dirty="0">
                <a:latin typeface="Cambria" panose="02040503050406030204" pitchFamily="18" charset="0"/>
              </a:rPr>
              <a:t> </a:t>
            </a:r>
            <a:r>
              <a:rPr lang="en-US" sz="2400" dirty="0" err="1">
                <a:latin typeface="Cambria" panose="02040503050406030204" pitchFamily="18" charset="0"/>
              </a:rPr>
              <a:t>bộ</a:t>
            </a:r>
            <a:r>
              <a:rPr lang="en-US" sz="2400" dirty="0">
                <a:latin typeface="Cambria" panose="02040503050406030204" pitchFamily="18" charset="0"/>
              </a:rPr>
              <a:t> Android SDK </a:t>
            </a:r>
          </a:p>
        </p:txBody>
      </p:sp>
    </p:spTree>
    <p:extLst>
      <p:ext uri="{BB962C8B-B14F-4D97-AF65-F5344CB8AC3E}">
        <p14:creationId xmlns:p14="http://schemas.microsoft.com/office/powerpoint/2010/main" val="1774816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57A8D-2AA6-4BBD-996A-D3AD4953C708}"/>
              </a:ext>
            </a:extLst>
          </p:cNvPr>
          <p:cNvSpPr>
            <a:spLocks noGrp="1"/>
          </p:cNvSpPr>
          <p:nvPr>
            <p:ph type="title"/>
          </p:nvPr>
        </p:nvSpPr>
        <p:spPr>
          <a:xfrm>
            <a:off x="677334" y="609600"/>
            <a:ext cx="8596668" cy="754966"/>
          </a:xfrm>
        </p:spPr>
        <p:txBody>
          <a:bodyPr>
            <a:normAutofit/>
          </a:bodyPr>
          <a:lstStyle/>
          <a:p>
            <a:r>
              <a:rPr lang="en-US" sz="3200" dirty="0">
                <a:solidFill>
                  <a:schemeClr val="tx1"/>
                </a:solidFill>
              </a:rPr>
              <a:t>1. </a:t>
            </a:r>
            <a:r>
              <a:rPr lang="en-US" sz="3200" dirty="0" err="1">
                <a:solidFill>
                  <a:schemeClr val="tx1"/>
                </a:solidFill>
                <a:latin typeface="Cambria" panose="02040503050406030204" pitchFamily="18" charset="0"/>
              </a:rPr>
              <a:t>Tìm</a:t>
            </a:r>
            <a:r>
              <a:rPr lang="en-US" sz="3200" dirty="0">
                <a:solidFill>
                  <a:schemeClr val="tx1"/>
                </a:solidFill>
                <a:latin typeface="Cambria" panose="02040503050406030204" pitchFamily="18" charset="0"/>
              </a:rPr>
              <a:t> </a:t>
            </a:r>
            <a:r>
              <a:rPr lang="en-US" sz="3200" dirty="0" err="1">
                <a:solidFill>
                  <a:schemeClr val="tx1"/>
                </a:solidFill>
                <a:latin typeface="Cambria" panose="02040503050406030204" pitchFamily="18" charset="0"/>
              </a:rPr>
              <a:t>hiều</a:t>
            </a:r>
            <a:r>
              <a:rPr lang="en-US" sz="3200" dirty="0">
                <a:solidFill>
                  <a:schemeClr val="tx1"/>
                </a:solidFill>
                <a:latin typeface="Cambria" panose="02040503050406030204" pitchFamily="18" charset="0"/>
              </a:rPr>
              <a:t> </a:t>
            </a:r>
            <a:r>
              <a:rPr lang="en-US" sz="3200" dirty="0" err="1">
                <a:solidFill>
                  <a:schemeClr val="tx1"/>
                </a:solidFill>
                <a:latin typeface="Cambria" panose="02040503050406030204" pitchFamily="18" charset="0"/>
              </a:rPr>
              <a:t>về</a:t>
            </a:r>
            <a:r>
              <a:rPr lang="en-US" sz="3200" dirty="0">
                <a:solidFill>
                  <a:schemeClr val="tx1"/>
                </a:solidFill>
                <a:latin typeface="Cambria" panose="02040503050406030204" pitchFamily="18" charset="0"/>
              </a:rPr>
              <a:t> Eclipse</a:t>
            </a:r>
          </a:p>
        </p:txBody>
      </p:sp>
      <p:sp>
        <p:nvSpPr>
          <p:cNvPr id="3" name="Content Placeholder 2">
            <a:extLst>
              <a:ext uri="{FF2B5EF4-FFF2-40B4-BE49-F238E27FC236}">
                <a16:creationId xmlns:a16="http://schemas.microsoft.com/office/drawing/2014/main" id="{95245521-FEDF-40ED-89CA-828A538EDA99}"/>
              </a:ext>
            </a:extLst>
          </p:cNvPr>
          <p:cNvSpPr>
            <a:spLocks noGrp="1"/>
          </p:cNvSpPr>
          <p:nvPr>
            <p:ph idx="1"/>
          </p:nvPr>
        </p:nvSpPr>
        <p:spPr>
          <a:xfrm>
            <a:off x="677334" y="1654152"/>
            <a:ext cx="8596668" cy="4594248"/>
          </a:xfrm>
        </p:spPr>
        <p:txBody>
          <a:bodyPr>
            <a:noAutofit/>
          </a:bodyPr>
          <a:lstStyle/>
          <a:p>
            <a:r>
              <a:rPr lang="en-US" sz="2400" dirty="0">
                <a:latin typeface="Cambria" panose="02040503050406030204" pitchFamily="18" charset="0"/>
              </a:rPr>
              <a:t>- </a:t>
            </a:r>
            <a:r>
              <a:rPr lang="en-US" sz="2400" b="1" dirty="0">
                <a:solidFill>
                  <a:schemeClr val="tx1"/>
                </a:solidFill>
                <a:latin typeface="Cambria" panose="02040503050406030204" pitchFamily="18" charset="0"/>
              </a:rPr>
              <a:t>Eclipse</a:t>
            </a:r>
            <a:r>
              <a:rPr lang="en-US" sz="2400" dirty="0">
                <a:latin typeface="Cambria" panose="02040503050406030204" pitchFamily="18" charset="0"/>
              </a:rPr>
              <a:t> </a:t>
            </a:r>
            <a:r>
              <a:rPr lang="en-US" sz="2400" dirty="0" err="1">
                <a:latin typeface="Cambria" panose="02040503050406030204" pitchFamily="18" charset="0"/>
              </a:rPr>
              <a:t>là</a:t>
            </a:r>
            <a:r>
              <a:rPr lang="en-US" sz="2400" dirty="0">
                <a:latin typeface="Cambria" panose="02040503050406030204" pitchFamily="18" charset="0"/>
              </a:rPr>
              <a:t> IDE </a:t>
            </a:r>
            <a:r>
              <a:rPr lang="en-US" sz="2400" dirty="0" err="1">
                <a:latin typeface="Cambria" panose="02040503050406030204" pitchFamily="18" charset="0"/>
              </a:rPr>
              <a:t>mã</a:t>
            </a:r>
            <a:r>
              <a:rPr lang="en-US" sz="2400" dirty="0">
                <a:latin typeface="Cambria" panose="02040503050406030204" pitchFamily="18" charset="0"/>
              </a:rPr>
              <a:t> </a:t>
            </a:r>
            <a:r>
              <a:rPr lang="en-US" sz="2400" dirty="0" err="1">
                <a:latin typeface="Cambria" panose="02040503050406030204" pitchFamily="18" charset="0"/>
              </a:rPr>
              <a:t>nguồn</a:t>
            </a:r>
            <a:r>
              <a:rPr lang="en-US" sz="2400" dirty="0">
                <a:latin typeface="Cambria" panose="02040503050406030204" pitchFamily="18" charset="0"/>
              </a:rPr>
              <a:t> </a:t>
            </a:r>
            <a:r>
              <a:rPr lang="en-US" sz="2400" dirty="0" err="1">
                <a:latin typeface="Cambria" panose="02040503050406030204" pitchFamily="18" charset="0"/>
              </a:rPr>
              <a:t>mở</a:t>
            </a:r>
            <a:r>
              <a:rPr lang="en-US" sz="2400" dirty="0">
                <a:latin typeface="Cambria" panose="02040503050406030204" pitchFamily="18" charset="0"/>
              </a:rPr>
              <a:t> </a:t>
            </a:r>
            <a:r>
              <a:rPr lang="en-US" sz="2400" dirty="0" err="1">
                <a:latin typeface="Cambria" panose="02040503050406030204" pitchFamily="18" charset="0"/>
              </a:rPr>
              <a:t>được</a:t>
            </a:r>
            <a:r>
              <a:rPr lang="en-US" sz="2400" dirty="0">
                <a:latin typeface="Cambria" panose="02040503050406030204" pitchFamily="18" charset="0"/>
              </a:rPr>
              <a:t> </a:t>
            </a:r>
            <a:r>
              <a:rPr lang="en-US" sz="2400" dirty="0" err="1">
                <a:latin typeface="Cambria" panose="02040503050406030204" pitchFamily="18" charset="0"/>
              </a:rPr>
              <a:t>phát</a:t>
            </a:r>
            <a:r>
              <a:rPr lang="en-US" sz="2400" dirty="0">
                <a:latin typeface="Cambria" panose="02040503050406030204" pitchFamily="18" charset="0"/>
              </a:rPr>
              <a:t> </a:t>
            </a:r>
            <a:r>
              <a:rPr lang="en-US" sz="2400" dirty="0" err="1">
                <a:latin typeface="Cambria" panose="02040503050406030204" pitchFamily="18" charset="0"/>
              </a:rPr>
              <a:t>triển</a:t>
            </a:r>
            <a:r>
              <a:rPr lang="en-US" sz="2400" dirty="0">
                <a:latin typeface="Cambria" panose="02040503050406030204" pitchFamily="18" charset="0"/>
              </a:rPr>
              <a:t> </a:t>
            </a:r>
            <a:r>
              <a:rPr lang="en-US" sz="2400" dirty="0" err="1">
                <a:latin typeface="Cambria" panose="02040503050406030204" pitchFamily="18" charset="0"/>
              </a:rPr>
              <a:t>bởi</a:t>
            </a:r>
            <a:r>
              <a:rPr lang="en-US" sz="2400" dirty="0">
                <a:latin typeface="Cambria" panose="02040503050406030204" pitchFamily="18" charset="0"/>
              </a:rPr>
              <a:t> IBM</a:t>
            </a:r>
          </a:p>
          <a:p>
            <a:r>
              <a:rPr lang="en-US" sz="2400" b="1" dirty="0">
                <a:latin typeface="Cambria" panose="02040503050406030204" pitchFamily="18" charset="0"/>
              </a:rPr>
              <a:t>- Java Development Kit</a:t>
            </a:r>
            <a:r>
              <a:rPr lang="en-US" sz="2400" dirty="0">
                <a:latin typeface="Cambria" panose="02040503050406030204" pitchFamily="18" charset="0"/>
              </a:rPr>
              <a:t> (</a:t>
            </a:r>
            <a:r>
              <a:rPr lang="en-US" sz="2400" b="1" dirty="0">
                <a:latin typeface="Cambria" panose="02040503050406030204" pitchFamily="18" charset="0"/>
              </a:rPr>
              <a:t>JDK</a:t>
            </a:r>
            <a:r>
              <a:rPr lang="en-US" sz="2400" dirty="0">
                <a:latin typeface="Cambria" panose="02040503050406030204" pitchFamily="18" charset="0"/>
              </a:rPr>
              <a:t> - </a:t>
            </a:r>
            <a:r>
              <a:rPr lang="en-US" sz="2400" dirty="0" err="1">
                <a:latin typeface="Cambria" panose="02040503050406030204" pitchFamily="18" charset="0"/>
              </a:rPr>
              <a:t>Bộ</a:t>
            </a:r>
            <a:r>
              <a:rPr lang="en-US" sz="2400" dirty="0">
                <a:latin typeface="Cambria" panose="02040503050406030204" pitchFamily="18" charset="0"/>
              </a:rPr>
              <a:t> </a:t>
            </a:r>
            <a:r>
              <a:rPr lang="en-US" sz="2400" dirty="0" err="1">
                <a:latin typeface="Cambria" panose="02040503050406030204" pitchFamily="18" charset="0"/>
              </a:rPr>
              <a:t>công</a:t>
            </a:r>
            <a:r>
              <a:rPr lang="en-US" sz="2400" dirty="0">
                <a:latin typeface="Cambria" panose="02040503050406030204" pitchFamily="18" charset="0"/>
              </a:rPr>
              <a:t> </a:t>
            </a:r>
            <a:r>
              <a:rPr lang="en-US" sz="2400" dirty="0" err="1">
                <a:latin typeface="Cambria" panose="02040503050406030204" pitchFamily="18" charset="0"/>
              </a:rPr>
              <a:t>cụ</a:t>
            </a:r>
            <a:r>
              <a:rPr lang="en-US" sz="2400" dirty="0">
                <a:latin typeface="Cambria" panose="02040503050406030204" pitchFamily="18" charset="0"/>
              </a:rPr>
              <a:t> </a:t>
            </a:r>
            <a:r>
              <a:rPr lang="en-US" sz="2400" dirty="0" err="1">
                <a:latin typeface="Cambria" panose="02040503050406030204" pitchFamily="18" charset="0"/>
              </a:rPr>
              <a:t>cho</a:t>
            </a:r>
            <a:r>
              <a:rPr lang="en-US" sz="2400" dirty="0">
                <a:latin typeface="Cambria" panose="02040503050406030204" pitchFamily="18" charset="0"/>
              </a:rPr>
              <a:t> </a:t>
            </a:r>
            <a:r>
              <a:rPr lang="en-US" sz="2400" dirty="0" err="1">
                <a:latin typeface="Cambria" panose="02040503050406030204" pitchFamily="18" charset="0"/>
              </a:rPr>
              <a:t>người</a:t>
            </a:r>
            <a:r>
              <a:rPr lang="en-US" sz="2400" dirty="0">
                <a:latin typeface="Cambria" panose="02040503050406030204" pitchFamily="18" charset="0"/>
              </a:rPr>
              <a:t> </a:t>
            </a:r>
            <a:r>
              <a:rPr lang="en-US" sz="2400" dirty="0" err="1">
                <a:latin typeface="Cambria" panose="02040503050406030204" pitchFamily="18" charset="0"/>
              </a:rPr>
              <a:t>phát</a:t>
            </a:r>
            <a:r>
              <a:rPr lang="en-US" sz="2400" dirty="0">
                <a:latin typeface="Cambria" panose="02040503050406030204" pitchFamily="18" charset="0"/>
              </a:rPr>
              <a:t> </a:t>
            </a:r>
            <a:r>
              <a:rPr lang="en-US" sz="2400" dirty="0" err="1">
                <a:latin typeface="Cambria" panose="02040503050406030204" pitchFamily="18" charset="0"/>
              </a:rPr>
              <a:t>triển</a:t>
            </a:r>
            <a:r>
              <a:rPr lang="en-US" sz="2400" dirty="0">
                <a:latin typeface="Cambria" panose="02040503050406030204" pitchFamily="18" charset="0"/>
              </a:rPr>
              <a:t> </a:t>
            </a:r>
            <a:r>
              <a:rPr lang="en-US" sz="2400" dirty="0" err="1">
                <a:latin typeface="Cambria" panose="02040503050406030204" pitchFamily="18" charset="0"/>
              </a:rPr>
              <a:t>ứng</a:t>
            </a:r>
            <a:r>
              <a:rPr lang="en-US" sz="2400" dirty="0">
                <a:latin typeface="Cambria" panose="02040503050406030204" pitchFamily="18" charset="0"/>
              </a:rPr>
              <a:t> </a:t>
            </a:r>
            <a:r>
              <a:rPr lang="en-US" sz="2400" dirty="0" err="1">
                <a:latin typeface="Cambria" panose="02040503050406030204" pitchFamily="18" charset="0"/>
              </a:rPr>
              <a:t>dụng</a:t>
            </a:r>
            <a:r>
              <a:rPr lang="en-US" sz="2400" dirty="0">
                <a:latin typeface="Cambria" panose="02040503050406030204" pitchFamily="18" charset="0"/>
              </a:rPr>
              <a:t> </a:t>
            </a:r>
            <a:r>
              <a:rPr lang="en-US" sz="2400" dirty="0" err="1">
                <a:latin typeface="Cambria" panose="02040503050406030204" pitchFamily="18" charset="0"/>
              </a:rPr>
              <a:t>bằng</a:t>
            </a:r>
            <a:r>
              <a:rPr lang="en-US" sz="2400" dirty="0">
                <a:latin typeface="Cambria" panose="02040503050406030204" pitchFamily="18" charset="0"/>
              </a:rPr>
              <a:t> </a:t>
            </a:r>
            <a:r>
              <a:rPr lang="en-US" sz="2400" dirty="0" err="1">
                <a:solidFill>
                  <a:schemeClr val="tx1"/>
                </a:solidFill>
                <a:latin typeface="Cambria" panose="02040503050406030204" pitchFamily="18" charset="0"/>
                <a:hlinkClick r:id="rId3" tooltip="Java (ngôn ngữ lập trình)">
                  <a:extLst>
                    <a:ext uri="{A12FA001-AC4F-418D-AE19-62706E023703}">
                      <ahyp:hlinkClr xmlns:ahyp="http://schemas.microsoft.com/office/drawing/2018/hyperlinkcolor" val="tx"/>
                    </a:ext>
                  </a:extLst>
                </a:hlinkClick>
              </a:rPr>
              <a:t>ngôn</a:t>
            </a:r>
            <a:r>
              <a:rPr lang="en-US" sz="2400" dirty="0">
                <a:solidFill>
                  <a:schemeClr val="tx1"/>
                </a:solidFill>
                <a:latin typeface="Cambria" panose="02040503050406030204" pitchFamily="18" charset="0"/>
                <a:hlinkClick r:id="rId3" tooltip="Java (ngôn ngữ lập trình)">
                  <a:extLst>
                    <a:ext uri="{A12FA001-AC4F-418D-AE19-62706E023703}">
                      <ahyp:hlinkClr xmlns:ahyp="http://schemas.microsoft.com/office/drawing/2018/hyperlinkcolor" val="tx"/>
                    </a:ext>
                  </a:extLst>
                </a:hlinkClick>
              </a:rPr>
              <a:t> </a:t>
            </a:r>
            <a:r>
              <a:rPr lang="en-US" sz="2400" dirty="0" err="1">
                <a:solidFill>
                  <a:schemeClr val="tx1"/>
                </a:solidFill>
                <a:latin typeface="Cambria" panose="02040503050406030204" pitchFamily="18" charset="0"/>
                <a:hlinkClick r:id="rId3" tooltip="Java (ngôn ngữ lập trình)">
                  <a:extLst>
                    <a:ext uri="{A12FA001-AC4F-418D-AE19-62706E023703}">
                      <ahyp:hlinkClr xmlns:ahyp="http://schemas.microsoft.com/office/drawing/2018/hyperlinkcolor" val="tx"/>
                    </a:ext>
                  </a:extLst>
                </a:hlinkClick>
              </a:rPr>
              <a:t>ngữ</a:t>
            </a:r>
            <a:r>
              <a:rPr lang="en-US" sz="2400" dirty="0">
                <a:solidFill>
                  <a:schemeClr val="tx1"/>
                </a:solidFill>
                <a:latin typeface="Cambria" panose="02040503050406030204" pitchFamily="18" charset="0"/>
                <a:hlinkClick r:id="rId3" tooltip="Java (ngôn ngữ lập trình)">
                  <a:extLst>
                    <a:ext uri="{A12FA001-AC4F-418D-AE19-62706E023703}">
                      <ahyp:hlinkClr xmlns:ahyp="http://schemas.microsoft.com/office/drawing/2018/hyperlinkcolor" val="tx"/>
                    </a:ext>
                  </a:extLst>
                </a:hlinkClick>
              </a:rPr>
              <a:t> </a:t>
            </a:r>
            <a:r>
              <a:rPr lang="en-US" sz="2400" dirty="0" err="1">
                <a:solidFill>
                  <a:schemeClr val="tx1"/>
                </a:solidFill>
                <a:latin typeface="Cambria" panose="02040503050406030204" pitchFamily="18" charset="0"/>
                <a:hlinkClick r:id="rId3" tooltip="Java (ngôn ngữ lập trình)">
                  <a:extLst>
                    <a:ext uri="{A12FA001-AC4F-418D-AE19-62706E023703}">
                      <ahyp:hlinkClr xmlns:ahyp="http://schemas.microsoft.com/office/drawing/2018/hyperlinkcolor" val="tx"/>
                    </a:ext>
                  </a:extLst>
                </a:hlinkClick>
              </a:rPr>
              <a:t>lập</a:t>
            </a:r>
            <a:r>
              <a:rPr lang="en-US" sz="2400" dirty="0">
                <a:solidFill>
                  <a:schemeClr val="tx1"/>
                </a:solidFill>
                <a:latin typeface="Cambria" panose="02040503050406030204" pitchFamily="18" charset="0"/>
                <a:hlinkClick r:id="rId3" tooltip="Java (ngôn ngữ lập trình)">
                  <a:extLst>
                    <a:ext uri="{A12FA001-AC4F-418D-AE19-62706E023703}">
                      <ahyp:hlinkClr xmlns:ahyp="http://schemas.microsoft.com/office/drawing/2018/hyperlinkcolor" val="tx"/>
                    </a:ext>
                  </a:extLst>
                </a:hlinkClick>
              </a:rPr>
              <a:t> </a:t>
            </a:r>
            <a:r>
              <a:rPr lang="en-US" sz="2400" dirty="0" err="1">
                <a:solidFill>
                  <a:schemeClr val="tx1"/>
                </a:solidFill>
                <a:latin typeface="Cambria" panose="02040503050406030204" pitchFamily="18" charset="0"/>
                <a:hlinkClick r:id="rId3" tooltip="Java (ngôn ngữ lập trình)">
                  <a:extLst>
                    <a:ext uri="{A12FA001-AC4F-418D-AE19-62706E023703}">
                      <ahyp:hlinkClr xmlns:ahyp="http://schemas.microsoft.com/office/drawing/2018/hyperlinkcolor" val="tx"/>
                    </a:ext>
                  </a:extLst>
                </a:hlinkClick>
              </a:rPr>
              <a:t>trình</a:t>
            </a:r>
            <a:r>
              <a:rPr lang="en-US" sz="2400" dirty="0">
                <a:solidFill>
                  <a:schemeClr val="tx1"/>
                </a:solidFill>
                <a:latin typeface="Cambria" panose="02040503050406030204" pitchFamily="18" charset="0"/>
                <a:hlinkClick r:id="rId3" tooltip="Java (ngôn ngữ lập trình)">
                  <a:extLst>
                    <a:ext uri="{A12FA001-AC4F-418D-AE19-62706E023703}">
                      <ahyp:hlinkClr xmlns:ahyp="http://schemas.microsoft.com/office/drawing/2018/hyperlinkcolor" val="tx"/>
                    </a:ext>
                  </a:extLst>
                </a:hlinkClick>
              </a:rPr>
              <a:t> Java</a:t>
            </a:r>
            <a:r>
              <a:rPr lang="en-US" sz="2400" dirty="0">
                <a:latin typeface="Cambria" panose="02040503050406030204" pitchFamily="18" charset="0"/>
              </a:rPr>
              <a:t>) </a:t>
            </a:r>
            <a:r>
              <a:rPr lang="en-US" sz="2400" dirty="0" err="1">
                <a:latin typeface="Cambria" panose="02040503050406030204" pitchFamily="18" charset="0"/>
              </a:rPr>
              <a:t>là</a:t>
            </a:r>
            <a:r>
              <a:rPr lang="en-US" sz="2400" dirty="0">
                <a:latin typeface="Cambria" panose="02040503050406030204" pitchFamily="18" charset="0"/>
              </a:rPr>
              <a:t> </a:t>
            </a:r>
            <a:r>
              <a:rPr lang="en-US" sz="2400" dirty="0" err="1">
                <a:latin typeface="Cambria" panose="02040503050406030204" pitchFamily="18" charset="0"/>
              </a:rPr>
              <a:t>một</a:t>
            </a:r>
            <a:r>
              <a:rPr lang="en-US" sz="2400" dirty="0">
                <a:latin typeface="Cambria" panose="02040503050406030204" pitchFamily="18" charset="0"/>
              </a:rPr>
              <a:t> </a:t>
            </a:r>
            <a:r>
              <a:rPr lang="en-US" sz="2400" dirty="0" err="1">
                <a:latin typeface="Cambria" panose="02040503050406030204" pitchFamily="18" charset="0"/>
              </a:rPr>
              <a:t>tập</a:t>
            </a:r>
            <a:r>
              <a:rPr lang="en-US" sz="2400" dirty="0">
                <a:latin typeface="Cambria" panose="02040503050406030204" pitchFamily="18" charset="0"/>
              </a:rPr>
              <a:t> </a:t>
            </a:r>
            <a:r>
              <a:rPr lang="en-US" sz="2400" dirty="0" err="1">
                <a:latin typeface="Cambria" panose="02040503050406030204" pitchFamily="18" charset="0"/>
              </a:rPr>
              <a:t>hợp</a:t>
            </a:r>
            <a:r>
              <a:rPr lang="en-US" sz="2400" dirty="0">
                <a:latin typeface="Cambria" panose="02040503050406030204" pitchFamily="18" charset="0"/>
              </a:rPr>
              <a:t> </a:t>
            </a:r>
            <a:r>
              <a:rPr lang="en-US" sz="2400" dirty="0" err="1">
                <a:latin typeface="Cambria" panose="02040503050406030204" pitchFamily="18" charset="0"/>
              </a:rPr>
              <a:t>những</a:t>
            </a:r>
            <a:r>
              <a:rPr lang="en-US" sz="2400" dirty="0">
                <a:latin typeface="Cambria" panose="02040503050406030204" pitchFamily="18" charset="0"/>
              </a:rPr>
              <a:t> </a:t>
            </a:r>
            <a:r>
              <a:rPr lang="en-US" sz="2400" dirty="0" err="1">
                <a:latin typeface="Cambria" panose="02040503050406030204" pitchFamily="18" charset="0"/>
              </a:rPr>
              <a:t>công</a:t>
            </a:r>
            <a:r>
              <a:rPr lang="en-US" sz="2400" dirty="0">
                <a:latin typeface="Cambria" panose="02040503050406030204" pitchFamily="18" charset="0"/>
              </a:rPr>
              <a:t> </a:t>
            </a:r>
            <a:r>
              <a:rPr lang="en-US" sz="2400" dirty="0" err="1">
                <a:latin typeface="Cambria" panose="02040503050406030204" pitchFamily="18" charset="0"/>
              </a:rPr>
              <a:t>cụ</a:t>
            </a:r>
            <a:r>
              <a:rPr lang="en-US" sz="2400" dirty="0">
                <a:latin typeface="Cambria" panose="02040503050406030204" pitchFamily="18" charset="0"/>
              </a:rPr>
              <a:t> </a:t>
            </a:r>
            <a:r>
              <a:rPr lang="en-US" sz="2400" dirty="0" err="1">
                <a:latin typeface="Cambria" panose="02040503050406030204" pitchFamily="18" charset="0"/>
              </a:rPr>
              <a:t>phần</a:t>
            </a:r>
            <a:r>
              <a:rPr lang="en-US" sz="2400" dirty="0">
                <a:latin typeface="Cambria" panose="02040503050406030204" pitchFamily="18" charset="0"/>
              </a:rPr>
              <a:t> </a:t>
            </a:r>
            <a:r>
              <a:rPr lang="en-US" sz="2400" dirty="0" err="1">
                <a:latin typeface="Cambria" panose="02040503050406030204" pitchFamily="18" charset="0"/>
              </a:rPr>
              <a:t>mềm</a:t>
            </a:r>
            <a:r>
              <a:rPr lang="en-US" sz="2400" dirty="0">
                <a:latin typeface="Cambria" panose="02040503050406030204" pitchFamily="18" charset="0"/>
              </a:rPr>
              <a:t> </a:t>
            </a:r>
            <a:r>
              <a:rPr lang="en-US" sz="2400" dirty="0" err="1">
                <a:latin typeface="Cambria" panose="02040503050406030204" pitchFamily="18" charset="0"/>
              </a:rPr>
              <a:t>được</a:t>
            </a:r>
            <a:r>
              <a:rPr lang="en-US" sz="2400" dirty="0">
                <a:latin typeface="Cambria" panose="02040503050406030204" pitchFamily="18" charset="0"/>
              </a:rPr>
              <a:t> </a:t>
            </a:r>
            <a:r>
              <a:rPr lang="en-US" sz="2400" dirty="0" err="1">
                <a:latin typeface="Cambria" panose="02040503050406030204" pitchFamily="18" charset="0"/>
              </a:rPr>
              <a:t>phát</a:t>
            </a:r>
            <a:r>
              <a:rPr lang="en-US" sz="2400" dirty="0">
                <a:latin typeface="Cambria" panose="02040503050406030204" pitchFamily="18" charset="0"/>
              </a:rPr>
              <a:t> </a:t>
            </a:r>
            <a:r>
              <a:rPr lang="en-US" sz="2400" dirty="0" err="1">
                <a:latin typeface="Cambria" panose="02040503050406030204" pitchFamily="18" charset="0"/>
              </a:rPr>
              <a:t>triển</a:t>
            </a:r>
            <a:r>
              <a:rPr lang="en-US" sz="2400" dirty="0">
                <a:latin typeface="Cambria" panose="02040503050406030204" pitchFamily="18" charset="0"/>
              </a:rPr>
              <a:t> </a:t>
            </a:r>
            <a:r>
              <a:rPr lang="en-US" sz="2400" dirty="0" err="1">
                <a:latin typeface="Cambria" panose="02040503050406030204" pitchFamily="18" charset="0"/>
              </a:rPr>
              <a:t>bởi</a:t>
            </a:r>
            <a:r>
              <a:rPr lang="en-US" sz="2400" dirty="0">
                <a:latin typeface="Cambria" panose="02040503050406030204" pitchFamily="18" charset="0"/>
              </a:rPr>
              <a:t> </a:t>
            </a:r>
            <a:r>
              <a:rPr lang="en-US" sz="2400" u="sng" dirty="0">
                <a:solidFill>
                  <a:schemeClr val="tx1"/>
                </a:solidFill>
                <a:latin typeface="Cambria" panose="02040503050406030204" pitchFamily="18" charset="0"/>
                <a:hlinkClick r:id="rId4" tooltip="Sun Microsystems">
                  <a:extLst>
                    <a:ext uri="{A12FA001-AC4F-418D-AE19-62706E023703}">
                      <ahyp:hlinkClr xmlns:ahyp="http://schemas.microsoft.com/office/drawing/2018/hyperlinkcolor" val="tx"/>
                    </a:ext>
                  </a:extLst>
                </a:hlinkClick>
              </a:rPr>
              <a:t>Sun Microsystems</a:t>
            </a:r>
            <a:endParaRPr lang="en-US" sz="2400" u="sng" dirty="0">
              <a:solidFill>
                <a:schemeClr val="tx1"/>
              </a:solidFill>
              <a:latin typeface="Cambria" panose="02040503050406030204" pitchFamily="18" charset="0"/>
            </a:endParaRPr>
          </a:p>
          <a:p>
            <a:r>
              <a:rPr lang="en-US" sz="2400" dirty="0">
                <a:latin typeface="Cambria" panose="02040503050406030204" pitchFamily="18" charset="0"/>
              </a:rPr>
              <a:t>- </a:t>
            </a:r>
            <a:r>
              <a:rPr lang="en-US" sz="2400" dirty="0" err="1">
                <a:latin typeface="Cambria" panose="02040503050406030204" pitchFamily="18" charset="0"/>
              </a:rPr>
              <a:t>Cài</a:t>
            </a:r>
            <a:r>
              <a:rPr lang="en-US" sz="2400" dirty="0">
                <a:latin typeface="Cambria" panose="02040503050406030204" pitchFamily="18" charset="0"/>
              </a:rPr>
              <a:t> </a:t>
            </a:r>
            <a:r>
              <a:rPr lang="en-US" sz="2400" dirty="0" err="1">
                <a:latin typeface="Cambria" panose="02040503050406030204" pitchFamily="18" charset="0"/>
              </a:rPr>
              <a:t>đặt</a:t>
            </a:r>
            <a:r>
              <a:rPr lang="en-US" sz="2400" dirty="0">
                <a:latin typeface="Cambria" panose="02040503050406030204" pitchFamily="18" charset="0"/>
              </a:rPr>
              <a:t> ( </a:t>
            </a:r>
            <a:r>
              <a:rPr lang="en-US" sz="2400" dirty="0" err="1">
                <a:latin typeface="Cambria" panose="02040503050406030204" pitchFamily="18" charset="0"/>
              </a:rPr>
              <a:t>trên</a:t>
            </a:r>
            <a:r>
              <a:rPr lang="en-US" sz="2400" dirty="0">
                <a:latin typeface="Cambria" panose="02040503050406030204" pitchFamily="18" charset="0"/>
              </a:rPr>
              <a:t> Ubuntu ):</a:t>
            </a:r>
          </a:p>
          <a:p>
            <a:pPr lvl="1"/>
            <a:r>
              <a:rPr lang="en-US" sz="2400" dirty="0">
                <a:latin typeface="Cambria" panose="02040503050406030204" pitchFamily="18" charset="0"/>
              </a:rPr>
              <a:t>+ </a:t>
            </a:r>
            <a:r>
              <a:rPr lang="en-US" sz="2400" dirty="0" err="1">
                <a:latin typeface="Cambria" panose="02040503050406030204" pitchFamily="18" charset="0"/>
              </a:rPr>
              <a:t>Cài</a:t>
            </a:r>
            <a:r>
              <a:rPr lang="en-US" sz="2400" dirty="0">
                <a:latin typeface="Cambria" panose="02040503050406030204" pitchFamily="18" charset="0"/>
              </a:rPr>
              <a:t> JDK: </a:t>
            </a:r>
            <a:r>
              <a:rPr lang="en-US" sz="2400" dirty="0" err="1">
                <a:latin typeface="Cambria" panose="02040503050406030204" pitchFamily="18" charset="0"/>
              </a:rPr>
              <a:t>Chạy</a:t>
            </a:r>
            <a:r>
              <a:rPr lang="en-US" sz="2400" dirty="0">
                <a:latin typeface="Cambria" panose="02040503050406030204" pitchFamily="18" charset="0"/>
              </a:rPr>
              <a:t> </a:t>
            </a:r>
            <a:r>
              <a:rPr lang="en-US" sz="2400" dirty="0" err="1">
                <a:latin typeface="Cambria" panose="02040503050406030204" pitchFamily="18" charset="0"/>
              </a:rPr>
              <a:t>lệnh</a:t>
            </a:r>
            <a:r>
              <a:rPr lang="en-US" sz="2400" dirty="0">
                <a:latin typeface="Cambria" panose="02040503050406030204" pitchFamily="18" charset="0"/>
              </a:rPr>
              <a:t> </a:t>
            </a:r>
            <a:r>
              <a:rPr lang="en-US" sz="2400" b="1" dirty="0" err="1">
                <a:latin typeface="Cambria" panose="02040503050406030204" pitchFamily="18" charset="0"/>
              </a:rPr>
              <a:t>sudo</a:t>
            </a:r>
            <a:r>
              <a:rPr lang="en-US" sz="2400" b="1" dirty="0">
                <a:latin typeface="Cambria" panose="02040503050406030204" pitchFamily="18" charset="0"/>
              </a:rPr>
              <a:t> apt install openjdk-11-jdk</a:t>
            </a:r>
          </a:p>
          <a:p>
            <a:pPr lvl="1"/>
            <a:r>
              <a:rPr lang="en-US" sz="2400" dirty="0">
                <a:latin typeface="Cambria" panose="02040503050406030204" pitchFamily="18" charset="0"/>
              </a:rPr>
              <a:t>+ </a:t>
            </a:r>
            <a:r>
              <a:rPr lang="en-US" sz="2400" dirty="0" err="1">
                <a:latin typeface="Cambria" panose="02040503050406030204" pitchFamily="18" charset="0"/>
              </a:rPr>
              <a:t>Cài</a:t>
            </a:r>
            <a:r>
              <a:rPr lang="en-US" sz="2400" dirty="0">
                <a:latin typeface="Cambria" panose="02040503050406030204" pitchFamily="18" charset="0"/>
              </a:rPr>
              <a:t> Eclipse: Downloads </a:t>
            </a:r>
            <a:r>
              <a:rPr lang="en-US" sz="2400" dirty="0" err="1">
                <a:latin typeface="Cambria" panose="02040503050406030204" pitchFamily="18" charset="0"/>
              </a:rPr>
              <a:t>tại</a:t>
            </a:r>
            <a:endParaRPr lang="en-US" sz="2400" dirty="0">
              <a:latin typeface="Cambria" panose="02040503050406030204" pitchFamily="18" charset="0"/>
            </a:endParaRPr>
          </a:p>
          <a:p>
            <a:pPr lvl="1"/>
            <a:r>
              <a:rPr lang="en-US" sz="2400" b="1" dirty="0">
                <a:latin typeface="Cambria" panose="02040503050406030204" pitchFamily="18" charset="0"/>
              </a:rPr>
              <a:t>http://www.eclipse.org/downloads/</a:t>
            </a:r>
          </a:p>
          <a:p>
            <a:pPr lvl="1"/>
            <a:endParaRPr lang="en-US" sz="2400" dirty="0">
              <a:latin typeface="Cambria" panose="02040503050406030204" pitchFamily="18" charset="0"/>
            </a:endParaRPr>
          </a:p>
        </p:txBody>
      </p:sp>
    </p:spTree>
    <p:extLst>
      <p:ext uri="{BB962C8B-B14F-4D97-AF65-F5344CB8AC3E}">
        <p14:creationId xmlns:p14="http://schemas.microsoft.com/office/powerpoint/2010/main" val="2706345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81873-A6CD-4319-AE84-C8761C4DE473}"/>
              </a:ext>
            </a:extLst>
          </p:cNvPr>
          <p:cNvSpPr>
            <a:spLocks noGrp="1"/>
          </p:cNvSpPr>
          <p:nvPr>
            <p:ph type="title"/>
          </p:nvPr>
        </p:nvSpPr>
        <p:spPr>
          <a:xfrm>
            <a:off x="677334" y="1045698"/>
            <a:ext cx="8596668" cy="698695"/>
          </a:xfrm>
        </p:spPr>
        <p:txBody>
          <a:bodyPr>
            <a:normAutofit/>
          </a:bodyPr>
          <a:lstStyle/>
          <a:p>
            <a:r>
              <a:rPr lang="en-US" sz="3200" dirty="0">
                <a:solidFill>
                  <a:schemeClr val="tx1"/>
                </a:solidFill>
                <a:latin typeface="Cambria" panose="02040503050406030204" pitchFamily="18" charset="0"/>
              </a:rPr>
              <a:t>2. </a:t>
            </a:r>
            <a:r>
              <a:rPr lang="en-US" sz="3200" dirty="0" err="1">
                <a:solidFill>
                  <a:schemeClr val="tx1"/>
                </a:solidFill>
                <a:latin typeface="Cambria" panose="02040503050406030204" pitchFamily="18" charset="0"/>
              </a:rPr>
              <a:t>Cài</a:t>
            </a:r>
            <a:r>
              <a:rPr lang="en-US" sz="3200" dirty="0">
                <a:solidFill>
                  <a:schemeClr val="tx1"/>
                </a:solidFill>
                <a:latin typeface="Cambria" panose="02040503050406030204" pitchFamily="18" charset="0"/>
              </a:rPr>
              <a:t> </a:t>
            </a:r>
            <a:r>
              <a:rPr lang="en-US" sz="3200" dirty="0" err="1">
                <a:solidFill>
                  <a:schemeClr val="tx1"/>
                </a:solidFill>
                <a:latin typeface="Cambria" panose="02040503050406030204" pitchFamily="18" charset="0"/>
              </a:rPr>
              <a:t>đặt</a:t>
            </a:r>
            <a:r>
              <a:rPr lang="en-US" sz="3200" dirty="0">
                <a:solidFill>
                  <a:schemeClr val="tx1"/>
                </a:solidFill>
                <a:latin typeface="Cambria" panose="02040503050406030204" pitchFamily="18" charset="0"/>
              </a:rPr>
              <a:t> ADT plugin</a:t>
            </a:r>
          </a:p>
        </p:txBody>
      </p:sp>
      <p:sp>
        <p:nvSpPr>
          <p:cNvPr id="3" name="Content Placeholder 2">
            <a:extLst>
              <a:ext uri="{FF2B5EF4-FFF2-40B4-BE49-F238E27FC236}">
                <a16:creationId xmlns:a16="http://schemas.microsoft.com/office/drawing/2014/main" id="{5B2336D7-8A78-47E4-9B87-8B35A3A49667}"/>
              </a:ext>
            </a:extLst>
          </p:cNvPr>
          <p:cNvSpPr>
            <a:spLocks noGrp="1"/>
          </p:cNvSpPr>
          <p:nvPr>
            <p:ph idx="1"/>
          </p:nvPr>
        </p:nvSpPr>
        <p:spPr>
          <a:xfrm>
            <a:off x="677334" y="2160589"/>
            <a:ext cx="10309534" cy="3880773"/>
          </a:xfrm>
        </p:spPr>
        <p:txBody>
          <a:bodyPr>
            <a:normAutofit/>
          </a:bodyPr>
          <a:lstStyle/>
          <a:p>
            <a:r>
              <a:rPr lang="en-US" sz="2400" dirty="0" err="1">
                <a:latin typeface="Cambria" panose="02040503050406030204" pitchFamily="18" charset="0"/>
                <a:cs typeface="Calibri" panose="020F0502020204030204" pitchFamily="34" charset="0"/>
              </a:rPr>
              <a:t>Cài</a:t>
            </a:r>
            <a:r>
              <a:rPr lang="en-US" sz="2400" dirty="0">
                <a:latin typeface="Cambria" panose="02040503050406030204" pitchFamily="18" charset="0"/>
                <a:cs typeface="Calibri" panose="020F0502020204030204" pitchFamily="34" charset="0"/>
              </a:rPr>
              <a:t> </a:t>
            </a:r>
            <a:r>
              <a:rPr lang="en-US" sz="2400" dirty="0" err="1">
                <a:latin typeface="Cambria" panose="02040503050406030204" pitchFamily="18" charset="0"/>
                <a:cs typeface="Calibri" panose="020F0502020204030204" pitchFamily="34" charset="0"/>
              </a:rPr>
              <a:t>đặt</a:t>
            </a:r>
            <a:r>
              <a:rPr lang="en-US" sz="2400" dirty="0">
                <a:latin typeface="Cambria" panose="02040503050406030204" pitchFamily="18" charset="0"/>
                <a:cs typeface="Calibri" panose="020F0502020204030204" pitchFamily="34" charset="0"/>
              </a:rPr>
              <a:t> ADT plugin : </a:t>
            </a:r>
            <a:r>
              <a:rPr lang="en-US" sz="2400" dirty="0" err="1">
                <a:latin typeface="Cambria" panose="02040503050406030204" pitchFamily="18" charset="0"/>
                <a:cs typeface="Calibri" panose="020F0502020204030204" pitchFamily="34" charset="0"/>
              </a:rPr>
              <a:t>Mở</a:t>
            </a:r>
            <a:r>
              <a:rPr lang="en-US" sz="2400" dirty="0">
                <a:latin typeface="Cambria" panose="02040503050406030204" pitchFamily="18" charset="0"/>
                <a:cs typeface="Calibri" panose="020F0502020204030204" pitchFamily="34" charset="0"/>
              </a:rPr>
              <a:t> eclipse, </a:t>
            </a:r>
            <a:r>
              <a:rPr lang="en-US" sz="2400" dirty="0" err="1">
                <a:latin typeface="Cambria" panose="02040503050406030204" pitchFamily="18" charset="0"/>
                <a:cs typeface="Calibri" panose="020F0502020204030204" pitchFamily="34" charset="0"/>
              </a:rPr>
              <a:t>chọn</a:t>
            </a:r>
            <a:r>
              <a:rPr lang="en-US" sz="2400" dirty="0">
                <a:latin typeface="Cambria" panose="02040503050406030204" pitchFamily="18" charset="0"/>
                <a:cs typeface="Calibri" panose="020F0502020204030204" pitchFamily="34" charset="0"/>
              </a:rPr>
              <a:t> Help --&gt; Install New software</a:t>
            </a:r>
          </a:p>
          <a:p>
            <a:r>
              <a:rPr lang="en-US" sz="2400" dirty="0" err="1">
                <a:latin typeface="Cambria" panose="02040503050406030204" pitchFamily="18" charset="0"/>
                <a:cs typeface="Calibri" panose="020F0502020204030204" pitchFamily="34" charset="0"/>
              </a:rPr>
              <a:t>Chọn</a:t>
            </a:r>
            <a:r>
              <a:rPr lang="en-US" sz="2400" dirty="0">
                <a:latin typeface="Cambria" panose="02040503050406030204" pitchFamily="18" charset="0"/>
                <a:cs typeface="Calibri" panose="020F0502020204030204" pitchFamily="34" charset="0"/>
              </a:rPr>
              <a:t> button  Add </a:t>
            </a:r>
            <a:r>
              <a:rPr lang="en-US" sz="2400" dirty="0" err="1">
                <a:latin typeface="Cambria" panose="02040503050406030204" pitchFamily="18" charset="0"/>
                <a:cs typeface="Calibri" panose="020F0502020204030204" pitchFamily="34" charset="0"/>
              </a:rPr>
              <a:t>trong</a:t>
            </a:r>
            <a:r>
              <a:rPr lang="en-US" sz="2400" dirty="0">
                <a:latin typeface="Cambria" panose="02040503050406030204" pitchFamily="18" charset="0"/>
                <a:cs typeface="Calibri" panose="020F0502020204030204" pitchFamily="34" charset="0"/>
              </a:rPr>
              <a:t> </a:t>
            </a:r>
            <a:r>
              <a:rPr lang="en-US" sz="2400" dirty="0" err="1">
                <a:latin typeface="Cambria" panose="02040503050406030204" pitchFamily="18" charset="0"/>
                <a:cs typeface="Calibri" panose="020F0502020204030204" pitchFamily="34" charset="0"/>
              </a:rPr>
              <a:t>hộp</a:t>
            </a:r>
            <a:r>
              <a:rPr lang="en-US" sz="2400" dirty="0">
                <a:latin typeface="Cambria" panose="02040503050406030204" pitchFamily="18" charset="0"/>
                <a:cs typeface="Calibri" panose="020F0502020204030204" pitchFamily="34" charset="0"/>
              </a:rPr>
              <a:t> </a:t>
            </a:r>
            <a:r>
              <a:rPr lang="en-US" sz="2400" dirty="0" err="1">
                <a:latin typeface="Cambria" panose="02040503050406030204" pitchFamily="18" charset="0"/>
                <a:cs typeface="Calibri" panose="020F0502020204030204" pitchFamily="34" charset="0"/>
              </a:rPr>
              <a:t>thoại</a:t>
            </a:r>
            <a:r>
              <a:rPr lang="en-US" sz="2400" dirty="0">
                <a:latin typeface="Cambria" panose="02040503050406030204" pitchFamily="18" charset="0"/>
                <a:cs typeface="Calibri" panose="020F0502020204030204" pitchFamily="34" charset="0"/>
              </a:rPr>
              <a:t> </a:t>
            </a:r>
            <a:r>
              <a:rPr lang="en-US" sz="2400" dirty="0" err="1">
                <a:latin typeface="Cambria" panose="02040503050406030204" pitchFamily="18" charset="0"/>
                <a:cs typeface="Calibri" panose="020F0502020204030204" pitchFamily="34" charset="0"/>
              </a:rPr>
              <a:t>vừa</a:t>
            </a:r>
            <a:r>
              <a:rPr lang="en-US" sz="2400" dirty="0">
                <a:latin typeface="Cambria" panose="02040503050406030204" pitchFamily="18" charset="0"/>
                <a:cs typeface="Calibri" panose="020F0502020204030204" pitchFamily="34" charset="0"/>
              </a:rPr>
              <a:t> </a:t>
            </a:r>
            <a:r>
              <a:rPr lang="en-US" sz="2400" dirty="0" err="1">
                <a:latin typeface="Cambria" panose="02040503050406030204" pitchFamily="18" charset="0"/>
                <a:cs typeface="Calibri" panose="020F0502020204030204" pitchFamily="34" charset="0"/>
              </a:rPr>
              <a:t>xuất</a:t>
            </a:r>
            <a:r>
              <a:rPr lang="en-US" sz="2400" dirty="0">
                <a:latin typeface="Cambria" panose="02040503050406030204" pitchFamily="18" charset="0"/>
                <a:cs typeface="Calibri" panose="020F0502020204030204" pitchFamily="34" charset="0"/>
              </a:rPr>
              <a:t> </a:t>
            </a:r>
            <a:r>
              <a:rPr lang="en-US" sz="2400" dirty="0" err="1">
                <a:latin typeface="Cambria" panose="02040503050406030204" pitchFamily="18" charset="0"/>
                <a:cs typeface="Calibri" panose="020F0502020204030204" pitchFamily="34" charset="0"/>
              </a:rPr>
              <a:t>hiện</a:t>
            </a:r>
            <a:endParaRPr lang="en-US" sz="2400" dirty="0">
              <a:latin typeface="Cambria" panose="02040503050406030204" pitchFamily="18" charset="0"/>
              <a:cs typeface="Calibri" panose="020F0502020204030204" pitchFamily="34" charset="0"/>
            </a:endParaRPr>
          </a:p>
          <a:p>
            <a:r>
              <a:rPr lang="en-US" sz="2400" dirty="0">
                <a:latin typeface="Cambria" panose="02040503050406030204" pitchFamily="18" charset="0"/>
                <a:cs typeface="Calibri" panose="020F0502020204030204" pitchFamily="34" charset="0"/>
              </a:rPr>
              <a:t>Ở </a:t>
            </a:r>
            <a:r>
              <a:rPr lang="en-US" sz="2400" dirty="0" err="1">
                <a:latin typeface="Cambria" panose="02040503050406030204" pitchFamily="18" charset="0"/>
                <a:cs typeface="Calibri" panose="020F0502020204030204" pitchFamily="34" charset="0"/>
              </a:rPr>
              <a:t>mục</a:t>
            </a:r>
            <a:r>
              <a:rPr lang="en-US" sz="2400" dirty="0">
                <a:latin typeface="Cambria" panose="02040503050406030204" pitchFamily="18" charset="0"/>
                <a:cs typeface="Calibri" panose="020F0502020204030204" pitchFamily="34" charset="0"/>
              </a:rPr>
              <a:t> name </a:t>
            </a:r>
            <a:r>
              <a:rPr lang="en-US" sz="2400" dirty="0" err="1">
                <a:latin typeface="Cambria" panose="02040503050406030204" pitchFamily="18" charset="0"/>
                <a:cs typeface="Calibri" panose="020F0502020204030204" pitchFamily="34" charset="0"/>
              </a:rPr>
              <a:t>đặt</a:t>
            </a:r>
            <a:r>
              <a:rPr lang="en-US" sz="2400" dirty="0">
                <a:latin typeface="Cambria" panose="02040503050406030204" pitchFamily="18" charset="0"/>
                <a:cs typeface="Calibri" panose="020F0502020204030204" pitchFamily="34" charset="0"/>
              </a:rPr>
              <a:t> </a:t>
            </a:r>
            <a:r>
              <a:rPr lang="en-US" sz="2400" dirty="0" err="1">
                <a:latin typeface="Cambria" panose="02040503050406030204" pitchFamily="18" charset="0"/>
                <a:cs typeface="Calibri" panose="020F0502020204030204" pitchFamily="34" charset="0"/>
              </a:rPr>
              <a:t>tên</a:t>
            </a:r>
            <a:r>
              <a:rPr lang="en-US" sz="2400" dirty="0">
                <a:latin typeface="Cambria" panose="02040503050406030204" pitchFamily="18" charset="0"/>
                <a:cs typeface="Calibri" panose="020F0502020204030204" pitchFamily="34" charset="0"/>
              </a:rPr>
              <a:t> </a:t>
            </a:r>
            <a:r>
              <a:rPr lang="en-US" sz="2400" dirty="0" err="1">
                <a:latin typeface="Cambria" panose="02040503050406030204" pitchFamily="18" charset="0"/>
                <a:cs typeface="Calibri" panose="020F0502020204030204" pitchFamily="34" charset="0"/>
              </a:rPr>
              <a:t>cho</a:t>
            </a:r>
            <a:r>
              <a:rPr lang="en-US" sz="2400" dirty="0">
                <a:latin typeface="Cambria" panose="02040503050406030204" pitchFamily="18" charset="0"/>
                <a:cs typeface="Calibri" panose="020F0502020204030204" pitchFamily="34" charset="0"/>
              </a:rPr>
              <a:t> ADT, </a:t>
            </a:r>
            <a:r>
              <a:rPr lang="en-US" sz="2400" dirty="0" err="1">
                <a:latin typeface="Cambria" panose="02040503050406030204" pitchFamily="18" charset="0"/>
                <a:cs typeface="Calibri" panose="020F0502020204030204" pitchFamily="34" charset="0"/>
              </a:rPr>
              <a:t>ví</a:t>
            </a:r>
            <a:r>
              <a:rPr lang="en-US" sz="2400" dirty="0">
                <a:latin typeface="Cambria" panose="02040503050406030204" pitchFamily="18" charset="0"/>
                <a:cs typeface="Calibri" panose="020F0502020204030204" pitchFamily="34" charset="0"/>
              </a:rPr>
              <a:t> </a:t>
            </a:r>
            <a:r>
              <a:rPr lang="en-US" sz="2400" dirty="0" err="1">
                <a:latin typeface="Cambria" panose="02040503050406030204" pitchFamily="18" charset="0"/>
                <a:cs typeface="Calibri" panose="020F0502020204030204" pitchFamily="34" charset="0"/>
              </a:rPr>
              <a:t>dụ</a:t>
            </a:r>
            <a:r>
              <a:rPr lang="en-US" sz="2400" dirty="0">
                <a:latin typeface="Cambria" panose="02040503050406030204" pitchFamily="18" charset="0"/>
                <a:cs typeface="Calibri" panose="020F0502020204030204" pitchFamily="34" charset="0"/>
              </a:rPr>
              <a:t>: ADT plugin</a:t>
            </a:r>
          </a:p>
          <a:p>
            <a:r>
              <a:rPr lang="en-US" sz="2400" dirty="0">
                <a:latin typeface="Cambria" panose="02040503050406030204" pitchFamily="18" charset="0"/>
                <a:cs typeface="Calibri" panose="020F0502020204030204" pitchFamily="34" charset="0"/>
              </a:rPr>
              <a:t>Ở </a:t>
            </a:r>
            <a:r>
              <a:rPr lang="en-US" sz="2400" dirty="0" err="1">
                <a:latin typeface="Cambria" panose="02040503050406030204" pitchFamily="18" charset="0"/>
                <a:cs typeface="Calibri" panose="020F0502020204030204" pitchFamily="34" charset="0"/>
              </a:rPr>
              <a:t>mục</a:t>
            </a:r>
            <a:r>
              <a:rPr lang="en-US" sz="2400" dirty="0">
                <a:latin typeface="Cambria" panose="02040503050406030204" pitchFamily="18" charset="0"/>
                <a:cs typeface="Calibri" panose="020F0502020204030204" pitchFamily="34" charset="0"/>
              </a:rPr>
              <a:t> Location, </a:t>
            </a:r>
            <a:r>
              <a:rPr lang="en-US" sz="2400" dirty="0" err="1">
                <a:latin typeface="Cambria" panose="02040503050406030204" pitchFamily="18" charset="0"/>
                <a:cs typeface="Calibri" panose="020F0502020204030204" pitchFamily="34" charset="0"/>
              </a:rPr>
              <a:t>nhập</a:t>
            </a:r>
            <a:r>
              <a:rPr lang="en-US" sz="2400" dirty="0">
                <a:latin typeface="Cambria" panose="02040503050406030204" pitchFamily="18" charset="0"/>
                <a:cs typeface="Calibri" panose="020F0502020204030204" pitchFamily="34" charset="0"/>
              </a:rPr>
              <a:t> link: </a:t>
            </a:r>
            <a:r>
              <a:rPr lang="en-US" sz="2400" b="1" u="sng" dirty="0">
                <a:solidFill>
                  <a:schemeClr val="tx1"/>
                </a:solidFill>
                <a:latin typeface="Cambria" panose="02040503050406030204" pitchFamily="18" charset="0"/>
                <a:cs typeface="Calibri" panose="020F0502020204030204" pitchFamily="34" charset="0"/>
                <a:hlinkClick r:id="rId2">
                  <a:extLst>
                    <a:ext uri="{A12FA001-AC4F-418D-AE19-62706E023703}">
                      <ahyp:hlinkClr xmlns:ahyp="http://schemas.microsoft.com/office/drawing/2018/hyperlinkcolor" val="tx"/>
                    </a:ext>
                  </a:extLst>
                </a:hlinkClick>
              </a:rPr>
              <a:t>http://dl-ssl.google.com/android/eclipse/</a:t>
            </a:r>
            <a:endParaRPr lang="en-US" sz="2400" b="1" u="sng" dirty="0">
              <a:solidFill>
                <a:schemeClr val="tx1"/>
              </a:solidFill>
              <a:latin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2384288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70FB9-82C4-41DD-8B39-13B05AC51581}"/>
              </a:ext>
            </a:extLst>
          </p:cNvPr>
          <p:cNvSpPr>
            <a:spLocks noGrp="1"/>
          </p:cNvSpPr>
          <p:nvPr>
            <p:ph type="title"/>
          </p:nvPr>
        </p:nvSpPr>
        <p:spPr>
          <a:xfrm>
            <a:off x="677334" y="816638"/>
            <a:ext cx="8596668" cy="1320800"/>
          </a:xfrm>
        </p:spPr>
        <p:txBody>
          <a:bodyPr>
            <a:normAutofit/>
          </a:bodyPr>
          <a:lstStyle/>
          <a:p>
            <a:r>
              <a:rPr lang="en-US" sz="3200" dirty="0">
                <a:solidFill>
                  <a:schemeClr val="tx1"/>
                </a:solidFill>
                <a:latin typeface="Cambria" panose="02040503050406030204" pitchFamily="18" charset="0"/>
              </a:rPr>
              <a:t>3. </a:t>
            </a:r>
            <a:r>
              <a:rPr lang="en-US" sz="3200" dirty="0" err="1">
                <a:solidFill>
                  <a:schemeClr val="tx1"/>
                </a:solidFill>
                <a:latin typeface="Cambria" panose="02040503050406030204" pitchFamily="18" charset="0"/>
              </a:rPr>
              <a:t>Cài</a:t>
            </a:r>
            <a:r>
              <a:rPr lang="en-US" sz="3200" dirty="0">
                <a:solidFill>
                  <a:schemeClr val="tx1"/>
                </a:solidFill>
                <a:latin typeface="Cambria" panose="02040503050406030204" pitchFamily="18" charset="0"/>
              </a:rPr>
              <a:t> </a:t>
            </a:r>
            <a:r>
              <a:rPr lang="en-US" sz="3200" dirty="0" err="1">
                <a:solidFill>
                  <a:schemeClr val="tx1"/>
                </a:solidFill>
                <a:latin typeface="Cambria" panose="02040503050406030204" pitchFamily="18" charset="0"/>
              </a:rPr>
              <a:t>đặt</a:t>
            </a:r>
            <a:r>
              <a:rPr lang="en-US" sz="3200" dirty="0">
                <a:solidFill>
                  <a:schemeClr val="tx1"/>
                </a:solidFill>
                <a:latin typeface="Cambria" panose="02040503050406030204" pitchFamily="18" charset="0"/>
              </a:rPr>
              <a:t> </a:t>
            </a:r>
            <a:r>
              <a:rPr lang="en-US" sz="3200" dirty="0" err="1">
                <a:solidFill>
                  <a:schemeClr val="tx1"/>
                </a:solidFill>
                <a:latin typeface="Cambria" panose="02040503050406030204" pitchFamily="18" charset="0"/>
              </a:rPr>
              <a:t>bộ</a:t>
            </a:r>
            <a:r>
              <a:rPr lang="en-US" sz="3200" dirty="0">
                <a:solidFill>
                  <a:schemeClr val="tx1"/>
                </a:solidFill>
                <a:latin typeface="Cambria" panose="02040503050406030204" pitchFamily="18" charset="0"/>
              </a:rPr>
              <a:t>  Android SDK</a:t>
            </a:r>
          </a:p>
        </p:txBody>
      </p:sp>
      <p:sp>
        <p:nvSpPr>
          <p:cNvPr id="3" name="Content Placeholder 2">
            <a:extLst>
              <a:ext uri="{FF2B5EF4-FFF2-40B4-BE49-F238E27FC236}">
                <a16:creationId xmlns:a16="http://schemas.microsoft.com/office/drawing/2014/main" id="{D5C503C4-280B-44CD-AF2A-F90BF5BEFCE0}"/>
              </a:ext>
            </a:extLst>
          </p:cNvPr>
          <p:cNvSpPr>
            <a:spLocks noGrp="1"/>
          </p:cNvSpPr>
          <p:nvPr>
            <p:ph idx="1"/>
          </p:nvPr>
        </p:nvSpPr>
        <p:spPr>
          <a:xfrm>
            <a:off x="677334" y="2160589"/>
            <a:ext cx="9845300" cy="3880773"/>
          </a:xfrm>
        </p:spPr>
        <p:txBody>
          <a:bodyPr>
            <a:normAutofit/>
          </a:bodyPr>
          <a:lstStyle/>
          <a:p>
            <a:r>
              <a:rPr lang="en-US" sz="2400" dirty="0">
                <a:latin typeface="Cambria" panose="02040503050406030204" pitchFamily="18" charset="0"/>
              </a:rPr>
              <a:t>Download </a:t>
            </a:r>
            <a:r>
              <a:rPr lang="en-US" sz="2400" dirty="0" err="1">
                <a:latin typeface="Cambria" panose="02040503050406030204" pitchFamily="18" charset="0"/>
              </a:rPr>
              <a:t>bộ</a:t>
            </a:r>
            <a:r>
              <a:rPr lang="en-US" sz="2400" dirty="0">
                <a:latin typeface="Cambria" panose="02040503050406030204" pitchFamily="18" charset="0"/>
              </a:rPr>
              <a:t> </a:t>
            </a:r>
            <a:r>
              <a:rPr lang="en-US" sz="2400" dirty="0" err="1">
                <a:latin typeface="Cambria" panose="02040503050406030204" pitchFamily="18" charset="0"/>
              </a:rPr>
              <a:t>cài</a:t>
            </a:r>
            <a:r>
              <a:rPr lang="en-US" sz="2400" dirty="0">
                <a:latin typeface="Cambria" panose="02040503050406030204" pitchFamily="18" charset="0"/>
              </a:rPr>
              <a:t> </a:t>
            </a:r>
            <a:r>
              <a:rPr lang="en-US" sz="2400" dirty="0" err="1">
                <a:latin typeface="Cambria" panose="02040503050406030204" pitchFamily="18" charset="0"/>
              </a:rPr>
              <a:t>theo</a:t>
            </a:r>
            <a:r>
              <a:rPr lang="en-US" sz="2400" dirty="0">
                <a:latin typeface="Cambria" panose="02040503050406030204" pitchFamily="18" charset="0"/>
              </a:rPr>
              <a:t> đ</a:t>
            </a:r>
            <a:r>
              <a:rPr lang="vi-VN" sz="2400" dirty="0">
                <a:latin typeface="Cambria" panose="02040503050406030204" pitchFamily="18" charset="0"/>
              </a:rPr>
              <a:t>ư</a:t>
            </a:r>
            <a:r>
              <a:rPr lang="en-US" sz="2400" dirty="0" err="1">
                <a:latin typeface="Cambria" panose="02040503050406030204" pitchFamily="18" charset="0"/>
              </a:rPr>
              <a:t>ờng</a:t>
            </a:r>
            <a:r>
              <a:rPr lang="en-US" sz="2400" dirty="0">
                <a:latin typeface="Cambria" panose="02040503050406030204" pitchFamily="18" charset="0"/>
              </a:rPr>
              <a:t> link : </a:t>
            </a:r>
            <a:r>
              <a:rPr lang="en-US" sz="2400" b="1" dirty="0">
                <a:latin typeface="Cambria" panose="02040503050406030204" pitchFamily="18" charset="0"/>
              </a:rPr>
              <a:t>http://deverloper.android.com/sdk/index.html</a:t>
            </a:r>
          </a:p>
        </p:txBody>
      </p:sp>
    </p:spTree>
    <p:extLst>
      <p:ext uri="{BB962C8B-B14F-4D97-AF65-F5344CB8AC3E}">
        <p14:creationId xmlns:p14="http://schemas.microsoft.com/office/powerpoint/2010/main" val="93318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8382D-EF86-454B-A711-6DB90143E623}"/>
              </a:ext>
            </a:extLst>
          </p:cNvPr>
          <p:cNvSpPr>
            <a:spLocks noGrp="1"/>
          </p:cNvSpPr>
          <p:nvPr>
            <p:ph type="title"/>
          </p:nvPr>
        </p:nvSpPr>
        <p:spPr>
          <a:xfrm>
            <a:off x="677334" y="1107075"/>
            <a:ext cx="8596668" cy="707657"/>
          </a:xfrm>
        </p:spPr>
        <p:txBody>
          <a:bodyPr>
            <a:normAutofit/>
          </a:bodyPr>
          <a:lstStyle/>
          <a:p>
            <a:r>
              <a:rPr lang="en-US" sz="3200" dirty="0">
                <a:solidFill>
                  <a:schemeClr val="tx1"/>
                </a:solidFill>
                <a:latin typeface="Cambria" panose="02040503050406030204" pitchFamily="18" charset="0"/>
              </a:rPr>
              <a:t>II. Ch</a:t>
            </a:r>
            <a:r>
              <a:rPr lang="vi-VN" sz="3200" dirty="0">
                <a:solidFill>
                  <a:schemeClr val="tx1"/>
                </a:solidFill>
                <a:latin typeface="Cambria" panose="02040503050406030204" pitchFamily="18" charset="0"/>
              </a:rPr>
              <a:t>ư</a:t>
            </a:r>
            <a:r>
              <a:rPr lang="en-US" sz="3200" dirty="0" err="1">
                <a:solidFill>
                  <a:schemeClr val="tx1"/>
                </a:solidFill>
                <a:latin typeface="Cambria" panose="02040503050406030204" pitchFamily="18" charset="0"/>
              </a:rPr>
              <a:t>ơng</a:t>
            </a:r>
            <a:r>
              <a:rPr lang="en-US" sz="3200" dirty="0">
                <a:solidFill>
                  <a:schemeClr val="tx1"/>
                </a:solidFill>
                <a:latin typeface="Cambria" panose="02040503050406030204" pitchFamily="18" charset="0"/>
              </a:rPr>
              <a:t> </a:t>
            </a:r>
            <a:r>
              <a:rPr lang="en-US" sz="3200" dirty="0" err="1">
                <a:solidFill>
                  <a:schemeClr val="tx1"/>
                </a:solidFill>
                <a:latin typeface="Cambria" panose="02040503050406030204" pitchFamily="18" charset="0"/>
              </a:rPr>
              <a:t>trình</a:t>
            </a:r>
            <a:r>
              <a:rPr lang="en-US" sz="3200" dirty="0">
                <a:solidFill>
                  <a:schemeClr val="tx1"/>
                </a:solidFill>
                <a:latin typeface="Cambria" panose="02040503050406030204" pitchFamily="18" charset="0"/>
              </a:rPr>
              <a:t> Calculator</a:t>
            </a:r>
          </a:p>
        </p:txBody>
      </p:sp>
      <p:sp>
        <p:nvSpPr>
          <p:cNvPr id="3" name="Content Placeholder 2">
            <a:extLst>
              <a:ext uri="{FF2B5EF4-FFF2-40B4-BE49-F238E27FC236}">
                <a16:creationId xmlns:a16="http://schemas.microsoft.com/office/drawing/2014/main" id="{2CFCD0AB-A1B0-4161-890D-78ED4A6857BF}"/>
              </a:ext>
            </a:extLst>
          </p:cNvPr>
          <p:cNvSpPr>
            <a:spLocks noGrp="1"/>
          </p:cNvSpPr>
          <p:nvPr>
            <p:ph idx="1"/>
          </p:nvPr>
        </p:nvSpPr>
        <p:spPr>
          <a:xfrm>
            <a:off x="677334" y="2160590"/>
            <a:ext cx="8596668" cy="2622426"/>
          </a:xfrm>
        </p:spPr>
        <p:txBody>
          <a:bodyPr/>
          <a:lstStyle/>
          <a:p>
            <a:r>
              <a:rPr lang="en-US" sz="2400" dirty="0" err="1">
                <a:latin typeface="Cambria" panose="02040503050406030204" pitchFamily="18" charset="0"/>
              </a:rPr>
              <a:t>Bố</a:t>
            </a:r>
            <a:r>
              <a:rPr lang="en-US" sz="2400" dirty="0">
                <a:latin typeface="Cambria" panose="02040503050406030204" pitchFamily="18" charset="0"/>
              </a:rPr>
              <a:t> </a:t>
            </a:r>
            <a:r>
              <a:rPr lang="en-US" sz="2400" dirty="0" err="1">
                <a:latin typeface="Cambria" panose="02040503050406030204" pitchFamily="18" charset="0"/>
              </a:rPr>
              <a:t>cục</a:t>
            </a:r>
            <a:r>
              <a:rPr lang="en-US" sz="2400" dirty="0">
                <a:latin typeface="Cambria" panose="02040503050406030204" pitchFamily="18" charset="0"/>
              </a:rPr>
              <a:t> </a:t>
            </a:r>
            <a:r>
              <a:rPr lang="en-US" sz="2400" dirty="0" err="1">
                <a:latin typeface="Cambria" panose="02040503050406030204" pitchFamily="18" charset="0"/>
              </a:rPr>
              <a:t>ch</a:t>
            </a:r>
            <a:r>
              <a:rPr lang="vi-VN" sz="2400" dirty="0">
                <a:latin typeface="Cambria" panose="02040503050406030204" pitchFamily="18" charset="0"/>
              </a:rPr>
              <a:t>ư</a:t>
            </a:r>
            <a:r>
              <a:rPr lang="en-US" sz="2400" dirty="0" err="1">
                <a:latin typeface="Cambria" panose="02040503050406030204" pitchFamily="18" charset="0"/>
              </a:rPr>
              <a:t>ơng</a:t>
            </a:r>
            <a:r>
              <a:rPr lang="en-US" sz="2400" dirty="0">
                <a:latin typeface="Cambria" panose="02040503050406030204" pitchFamily="18" charset="0"/>
              </a:rPr>
              <a:t> </a:t>
            </a:r>
            <a:r>
              <a:rPr lang="en-US" sz="2400" dirty="0" err="1">
                <a:latin typeface="Cambria" panose="02040503050406030204" pitchFamily="18" charset="0"/>
              </a:rPr>
              <a:t>trình</a:t>
            </a:r>
            <a:r>
              <a:rPr lang="en-US" sz="2400" dirty="0">
                <a:latin typeface="Cambria" panose="02040503050406030204" pitchFamily="18" charset="0"/>
              </a:rPr>
              <a:t>:</a:t>
            </a:r>
          </a:p>
          <a:p>
            <a:r>
              <a:rPr lang="en-US" sz="2400" dirty="0">
                <a:latin typeface="Cambria" panose="02040503050406030204" pitchFamily="18" charset="0"/>
              </a:rPr>
              <a:t>1. </a:t>
            </a:r>
            <a:r>
              <a:rPr lang="en-US" sz="2400" dirty="0" err="1">
                <a:latin typeface="Cambria" panose="02040503050406030204" pitchFamily="18" charset="0"/>
              </a:rPr>
              <a:t>Mục</a:t>
            </a:r>
            <a:r>
              <a:rPr lang="en-US" sz="2400" dirty="0">
                <a:latin typeface="Cambria" panose="02040503050406030204" pitchFamily="18" charset="0"/>
              </a:rPr>
              <a:t> Java</a:t>
            </a:r>
          </a:p>
          <a:p>
            <a:pPr>
              <a:lnSpc>
                <a:spcPct val="150000"/>
              </a:lnSpc>
            </a:pPr>
            <a:r>
              <a:rPr lang="en-US" sz="2400" dirty="0">
                <a:latin typeface="Cambria" panose="02040503050406030204" pitchFamily="18" charset="0"/>
              </a:rPr>
              <a:t>2. </a:t>
            </a:r>
            <a:r>
              <a:rPr lang="en-US" sz="2400" dirty="0" err="1">
                <a:latin typeface="Cambria" panose="02040503050406030204" pitchFamily="18" charset="0"/>
              </a:rPr>
              <a:t>Mục</a:t>
            </a:r>
            <a:r>
              <a:rPr lang="en-US" sz="2400" dirty="0">
                <a:latin typeface="Cambria" panose="02040503050406030204" pitchFamily="18" charset="0"/>
              </a:rPr>
              <a:t> res</a:t>
            </a:r>
          </a:p>
          <a:p>
            <a:r>
              <a:rPr lang="en-US" sz="2400" dirty="0">
                <a:latin typeface="Cambria" panose="02040503050406030204" pitchFamily="18" charset="0"/>
              </a:rPr>
              <a:t>3. </a:t>
            </a:r>
            <a:r>
              <a:rPr lang="en-US" sz="2400" dirty="0" err="1">
                <a:latin typeface="Cambria" panose="02040503050406030204" pitchFamily="18" charset="0"/>
              </a:rPr>
              <a:t>Một</a:t>
            </a:r>
            <a:r>
              <a:rPr lang="en-US" sz="2400" dirty="0">
                <a:latin typeface="Cambria" panose="02040503050406030204" pitchFamily="18" charset="0"/>
              </a:rPr>
              <a:t> </a:t>
            </a:r>
            <a:r>
              <a:rPr lang="en-US" sz="2400" dirty="0" err="1">
                <a:latin typeface="Cambria" panose="02040503050406030204" pitchFamily="18" charset="0"/>
              </a:rPr>
              <a:t>số</a:t>
            </a:r>
            <a:r>
              <a:rPr lang="en-US" sz="2400" dirty="0">
                <a:latin typeface="Cambria" panose="02040503050406030204" pitchFamily="18" charset="0"/>
              </a:rPr>
              <a:t> file </a:t>
            </a:r>
            <a:r>
              <a:rPr lang="en-US" sz="2400" dirty="0" err="1">
                <a:latin typeface="Cambria" panose="02040503050406030204" pitchFamily="18" charset="0"/>
              </a:rPr>
              <a:t>quan</a:t>
            </a:r>
            <a:r>
              <a:rPr lang="en-US" sz="2400" dirty="0">
                <a:latin typeface="Cambria" panose="02040503050406030204" pitchFamily="18" charset="0"/>
              </a:rPr>
              <a:t> </a:t>
            </a:r>
            <a:r>
              <a:rPr lang="en-US" sz="2400" dirty="0" err="1">
                <a:latin typeface="Cambria" panose="02040503050406030204" pitchFamily="18" charset="0"/>
              </a:rPr>
              <a:t>trọng</a:t>
            </a:r>
            <a:r>
              <a:rPr lang="en-US" sz="2400" dirty="0">
                <a:latin typeface="Cambria" panose="02040503050406030204" pitchFamily="18" charset="0"/>
              </a:rPr>
              <a:t> </a:t>
            </a:r>
            <a:r>
              <a:rPr lang="en-US" sz="2400" dirty="0" err="1">
                <a:latin typeface="Cambria" panose="02040503050406030204" pitchFamily="18" charset="0"/>
              </a:rPr>
              <a:t>khác</a:t>
            </a:r>
            <a:endParaRPr lang="en-US" sz="2400" dirty="0">
              <a:latin typeface="Cambria" panose="02040503050406030204" pitchFamily="18" charset="0"/>
            </a:endParaRPr>
          </a:p>
        </p:txBody>
      </p:sp>
    </p:spTree>
    <p:extLst>
      <p:ext uri="{BB962C8B-B14F-4D97-AF65-F5344CB8AC3E}">
        <p14:creationId xmlns:p14="http://schemas.microsoft.com/office/powerpoint/2010/main" val="45343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CC6B1-D016-4DB1-8E84-5C615332F049}"/>
              </a:ext>
            </a:extLst>
          </p:cNvPr>
          <p:cNvSpPr>
            <a:spLocks noGrp="1"/>
          </p:cNvSpPr>
          <p:nvPr>
            <p:ph type="title"/>
          </p:nvPr>
        </p:nvSpPr>
        <p:spPr>
          <a:xfrm>
            <a:off x="677335" y="677135"/>
            <a:ext cx="8596668" cy="813577"/>
          </a:xfrm>
        </p:spPr>
        <p:txBody>
          <a:bodyPr>
            <a:normAutofit/>
          </a:bodyPr>
          <a:lstStyle/>
          <a:p>
            <a:r>
              <a:rPr lang="en-US" sz="3200" dirty="0">
                <a:solidFill>
                  <a:schemeClr val="tx1"/>
                </a:solidFill>
                <a:latin typeface="Cambria" panose="02040503050406030204" pitchFamily="18" charset="0"/>
              </a:rPr>
              <a:t>1. </a:t>
            </a:r>
            <a:r>
              <a:rPr lang="en-US" sz="3200" dirty="0" err="1">
                <a:solidFill>
                  <a:schemeClr val="tx1"/>
                </a:solidFill>
                <a:latin typeface="Cambria" panose="02040503050406030204" pitchFamily="18" charset="0"/>
              </a:rPr>
              <a:t>Mục</a:t>
            </a:r>
            <a:r>
              <a:rPr lang="en-US" sz="3200" dirty="0">
                <a:solidFill>
                  <a:schemeClr val="tx1"/>
                </a:solidFill>
                <a:latin typeface="Cambria" panose="02040503050406030204" pitchFamily="18" charset="0"/>
              </a:rPr>
              <a:t> Java</a:t>
            </a:r>
          </a:p>
        </p:txBody>
      </p:sp>
      <p:sp>
        <p:nvSpPr>
          <p:cNvPr id="5" name="Text Placeholder 4">
            <a:extLst>
              <a:ext uri="{FF2B5EF4-FFF2-40B4-BE49-F238E27FC236}">
                <a16:creationId xmlns:a16="http://schemas.microsoft.com/office/drawing/2014/main" id="{FD237843-D73D-45E6-9321-C00F329ED8FD}"/>
              </a:ext>
            </a:extLst>
          </p:cNvPr>
          <p:cNvSpPr>
            <a:spLocks noGrp="1"/>
          </p:cNvSpPr>
          <p:nvPr>
            <p:ph type="body" idx="1"/>
          </p:nvPr>
        </p:nvSpPr>
        <p:spPr>
          <a:xfrm>
            <a:off x="677335" y="2208628"/>
            <a:ext cx="8596668" cy="4156291"/>
          </a:xfrm>
        </p:spPr>
        <p:txBody>
          <a:bodyPr>
            <a:normAutofit/>
          </a:bodyPr>
          <a:lstStyle/>
          <a:p>
            <a:pPr marL="342900" indent="-342900">
              <a:lnSpc>
                <a:spcPct val="150000"/>
              </a:lnSpc>
              <a:buFont typeface="Wingdings" panose="05000000000000000000" pitchFamily="2" charset="2"/>
              <a:buChar char="Ø"/>
            </a:pPr>
            <a:r>
              <a:rPr lang="en-US" sz="2400" dirty="0" err="1">
                <a:latin typeface="Cambria" panose="02040503050406030204" pitchFamily="18" charset="0"/>
              </a:rPr>
              <a:t>Chưa</a:t>
            </a:r>
            <a:r>
              <a:rPr lang="en-US" sz="2400" dirty="0">
                <a:latin typeface="Cambria" panose="02040503050406030204" pitchFamily="18" charset="0"/>
              </a:rPr>
              <a:t> </a:t>
            </a:r>
            <a:r>
              <a:rPr lang="en-US" sz="2400" dirty="0" err="1">
                <a:latin typeface="Cambria" panose="02040503050406030204" pitchFamily="18" charset="0"/>
              </a:rPr>
              <a:t>các</a:t>
            </a:r>
            <a:r>
              <a:rPr lang="en-US" sz="2400" dirty="0">
                <a:latin typeface="Cambria" panose="02040503050406030204" pitchFamily="18" charset="0"/>
              </a:rPr>
              <a:t> </a:t>
            </a:r>
            <a:r>
              <a:rPr lang="en-US" sz="2400" dirty="0" err="1">
                <a:latin typeface="Cambria" panose="02040503050406030204" pitchFamily="18" charset="0"/>
              </a:rPr>
              <a:t>lớp</a:t>
            </a:r>
            <a:r>
              <a:rPr lang="en-US" sz="2400" dirty="0">
                <a:latin typeface="Cambria" panose="02040503050406030204" pitchFamily="18" charset="0"/>
              </a:rPr>
              <a:t> </a:t>
            </a:r>
            <a:r>
              <a:rPr lang="en-US" sz="2400" dirty="0" err="1">
                <a:latin typeface="Cambria" panose="02040503050406030204" pitchFamily="18" charset="0"/>
              </a:rPr>
              <a:t>quan</a:t>
            </a:r>
            <a:r>
              <a:rPr lang="en-US" sz="2400" dirty="0">
                <a:latin typeface="Cambria" panose="02040503050406030204" pitchFamily="18" charset="0"/>
              </a:rPr>
              <a:t> </a:t>
            </a:r>
            <a:r>
              <a:rPr lang="en-US" sz="2400" dirty="0" err="1">
                <a:latin typeface="Cambria" panose="02040503050406030204" pitchFamily="18" charset="0"/>
              </a:rPr>
              <a:t>trọng</a:t>
            </a:r>
            <a:r>
              <a:rPr lang="en-US" sz="2400" dirty="0">
                <a:latin typeface="Cambria" panose="02040503050406030204" pitchFamily="18" charset="0"/>
              </a:rPr>
              <a:t> </a:t>
            </a:r>
            <a:r>
              <a:rPr lang="en-US" sz="2400" dirty="0" err="1">
                <a:latin typeface="Cambria" panose="02040503050406030204" pitchFamily="18" charset="0"/>
              </a:rPr>
              <a:t>của</a:t>
            </a:r>
            <a:r>
              <a:rPr lang="en-US" sz="2400" dirty="0">
                <a:latin typeface="Cambria" panose="02040503050406030204" pitchFamily="18" charset="0"/>
              </a:rPr>
              <a:t> </a:t>
            </a:r>
            <a:r>
              <a:rPr lang="en-US" sz="2400" dirty="0" err="1">
                <a:latin typeface="Cambria" panose="02040503050406030204" pitchFamily="18" charset="0"/>
              </a:rPr>
              <a:t>ch</a:t>
            </a:r>
            <a:r>
              <a:rPr lang="vi-VN" sz="2400" dirty="0">
                <a:latin typeface="Cambria" panose="02040503050406030204" pitchFamily="18" charset="0"/>
              </a:rPr>
              <a:t>ư</a:t>
            </a:r>
            <a:r>
              <a:rPr lang="en-US" sz="2400" dirty="0" err="1">
                <a:latin typeface="Cambria" panose="02040503050406030204" pitchFamily="18" charset="0"/>
              </a:rPr>
              <a:t>ơng</a:t>
            </a:r>
            <a:r>
              <a:rPr lang="en-US" sz="2400" dirty="0">
                <a:latin typeface="Cambria" panose="02040503050406030204" pitchFamily="18" charset="0"/>
              </a:rPr>
              <a:t> </a:t>
            </a:r>
            <a:r>
              <a:rPr lang="en-US" sz="2400" dirty="0" err="1">
                <a:latin typeface="Cambria" panose="02040503050406030204" pitchFamily="18" charset="0"/>
              </a:rPr>
              <a:t>trình</a:t>
            </a:r>
            <a:r>
              <a:rPr lang="en-US" sz="2400" dirty="0">
                <a:latin typeface="Cambria" panose="02040503050406030204" pitchFamily="18" charset="0"/>
              </a:rPr>
              <a:t>, </a:t>
            </a:r>
            <a:r>
              <a:rPr lang="en-US" sz="2400" dirty="0" err="1">
                <a:latin typeface="Cambria" panose="02040503050406030204" pitchFamily="18" charset="0"/>
              </a:rPr>
              <a:t>trong</a:t>
            </a:r>
            <a:r>
              <a:rPr lang="en-US" sz="2400" dirty="0">
                <a:latin typeface="Cambria" panose="02040503050406030204" pitchFamily="18" charset="0"/>
              </a:rPr>
              <a:t> </a:t>
            </a:r>
            <a:r>
              <a:rPr lang="en-US" sz="2400" dirty="0" err="1">
                <a:latin typeface="Cambria" panose="02040503050406030204" pitchFamily="18" charset="0"/>
              </a:rPr>
              <a:t>đó</a:t>
            </a:r>
            <a:r>
              <a:rPr lang="en-US" sz="2400" dirty="0">
                <a:latin typeface="Cambria" panose="02040503050406030204" pitchFamily="18" charset="0"/>
              </a:rPr>
              <a:t> </a:t>
            </a:r>
            <a:r>
              <a:rPr lang="en-US" sz="2400" dirty="0" err="1">
                <a:latin typeface="Cambria" panose="02040503050406030204" pitchFamily="18" charset="0"/>
              </a:rPr>
              <a:t>có</a:t>
            </a:r>
            <a:r>
              <a:rPr lang="en-US" sz="2400" dirty="0">
                <a:latin typeface="Cambria" panose="02040503050406030204" pitchFamily="18" charset="0"/>
              </a:rPr>
              <a:t> </a:t>
            </a:r>
            <a:r>
              <a:rPr lang="en-US" sz="2400" dirty="0" err="1">
                <a:latin typeface="Cambria" panose="02040503050406030204" pitchFamily="18" charset="0"/>
              </a:rPr>
              <a:t>một</a:t>
            </a:r>
            <a:r>
              <a:rPr lang="en-US" sz="2400" dirty="0">
                <a:latin typeface="Cambria" panose="02040503050406030204" pitchFamily="18" charset="0"/>
              </a:rPr>
              <a:t> </a:t>
            </a:r>
            <a:r>
              <a:rPr lang="en-US" sz="2400" dirty="0" err="1">
                <a:latin typeface="Cambria" panose="02040503050406030204" pitchFamily="18" charset="0"/>
              </a:rPr>
              <a:t>lớp</a:t>
            </a:r>
            <a:r>
              <a:rPr lang="en-US" sz="2400" dirty="0">
                <a:latin typeface="Cambria" panose="02040503050406030204" pitchFamily="18" charset="0"/>
              </a:rPr>
              <a:t> </a:t>
            </a:r>
            <a:r>
              <a:rPr lang="en-US" sz="2400" dirty="0" err="1">
                <a:latin typeface="Cambria" panose="02040503050406030204" pitchFamily="18" charset="0"/>
              </a:rPr>
              <a:t>là</a:t>
            </a:r>
            <a:r>
              <a:rPr lang="en-US" sz="2400" dirty="0">
                <a:latin typeface="Cambria" panose="02040503050406030204" pitchFamily="18" charset="0"/>
              </a:rPr>
              <a:t> </a:t>
            </a:r>
            <a:r>
              <a:rPr lang="en-US" sz="2400" dirty="0" err="1">
                <a:latin typeface="Cambria" panose="02040503050406030204" pitchFamily="18" charset="0"/>
              </a:rPr>
              <a:t>lớp</a:t>
            </a:r>
            <a:r>
              <a:rPr lang="en-US" sz="2400" dirty="0">
                <a:latin typeface="Cambria" panose="02040503050406030204" pitchFamily="18" charset="0"/>
              </a:rPr>
              <a:t> con </a:t>
            </a:r>
            <a:r>
              <a:rPr lang="en-US" sz="2400" dirty="0" err="1">
                <a:latin typeface="Cambria" panose="02040503050406030204" pitchFamily="18" charset="0"/>
              </a:rPr>
              <a:t>của</a:t>
            </a:r>
            <a:r>
              <a:rPr lang="en-US" sz="2400" dirty="0">
                <a:latin typeface="Cambria" panose="02040503050406030204" pitchFamily="18" charset="0"/>
              </a:rPr>
              <a:t> </a:t>
            </a:r>
            <a:r>
              <a:rPr lang="en-US" sz="2400" dirty="0" err="1">
                <a:latin typeface="Cambria" panose="02040503050406030204" pitchFamily="18" charset="0"/>
              </a:rPr>
              <a:t>lớp</a:t>
            </a:r>
            <a:r>
              <a:rPr lang="en-US" sz="2400" dirty="0">
                <a:latin typeface="Cambria" panose="02040503050406030204" pitchFamily="18" charset="0"/>
              </a:rPr>
              <a:t> Activity.</a:t>
            </a:r>
          </a:p>
        </p:txBody>
      </p:sp>
    </p:spTree>
    <p:extLst>
      <p:ext uri="{BB962C8B-B14F-4D97-AF65-F5344CB8AC3E}">
        <p14:creationId xmlns:p14="http://schemas.microsoft.com/office/powerpoint/2010/main" val="2768844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1E9BF-0FCA-4E08-B162-943B94B2AFA5}"/>
              </a:ext>
            </a:extLst>
          </p:cNvPr>
          <p:cNvSpPr>
            <a:spLocks noGrp="1"/>
          </p:cNvSpPr>
          <p:nvPr>
            <p:ph type="title"/>
          </p:nvPr>
        </p:nvSpPr>
        <p:spPr>
          <a:xfrm>
            <a:off x="677334" y="1031631"/>
            <a:ext cx="8596668" cy="1320800"/>
          </a:xfrm>
        </p:spPr>
        <p:txBody>
          <a:bodyPr>
            <a:normAutofit/>
          </a:bodyPr>
          <a:lstStyle/>
          <a:p>
            <a:r>
              <a:rPr lang="en-US" sz="3200" dirty="0">
                <a:solidFill>
                  <a:schemeClr val="tx1"/>
                </a:solidFill>
                <a:latin typeface="Cambria" panose="02040503050406030204" pitchFamily="18" charset="0"/>
              </a:rPr>
              <a:t>2. </a:t>
            </a:r>
            <a:r>
              <a:rPr lang="en-US" sz="3200" dirty="0" err="1">
                <a:solidFill>
                  <a:schemeClr val="tx1"/>
                </a:solidFill>
                <a:latin typeface="Cambria" panose="02040503050406030204" pitchFamily="18" charset="0"/>
              </a:rPr>
              <a:t>Mục</a:t>
            </a:r>
            <a:r>
              <a:rPr lang="en-US" sz="3200" dirty="0">
                <a:solidFill>
                  <a:schemeClr val="tx1"/>
                </a:solidFill>
                <a:latin typeface="Cambria" panose="02040503050406030204" pitchFamily="18" charset="0"/>
              </a:rPr>
              <a:t> Res</a:t>
            </a:r>
          </a:p>
        </p:txBody>
      </p:sp>
      <p:sp>
        <p:nvSpPr>
          <p:cNvPr id="3" name="Content Placeholder 2">
            <a:extLst>
              <a:ext uri="{FF2B5EF4-FFF2-40B4-BE49-F238E27FC236}">
                <a16:creationId xmlns:a16="http://schemas.microsoft.com/office/drawing/2014/main" id="{1F192D1B-83A0-4D7D-A2E2-B057DE218821}"/>
              </a:ext>
            </a:extLst>
          </p:cNvPr>
          <p:cNvSpPr>
            <a:spLocks noGrp="1"/>
          </p:cNvSpPr>
          <p:nvPr>
            <p:ph idx="1"/>
          </p:nvPr>
        </p:nvSpPr>
        <p:spPr/>
        <p:txBody>
          <a:bodyPr>
            <a:normAutofit/>
          </a:bodyPr>
          <a:lstStyle/>
          <a:p>
            <a:r>
              <a:rPr lang="en-US" sz="2400" dirty="0">
                <a:latin typeface="Cambria" panose="02040503050406030204" pitchFamily="18" charset="0"/>
              </a:rPr>
              <a:t>- Drawable, Mipmap: </a:t>
            </a:r>
            <a:r>
              <a:rPr lang="en-US" sz="2400" dirty="0" err="1">
                <a:latin typeface="Cambria" panose="02040503050406030204" pitchFamily="18" charset="0"/>
              </a:rPr>
              <a:t>chứa</a:t>
            </a:r>
            <a:r>
              <a:rPr lang="en-US" sz="2400" dirty="0">
                <a:latin typeface="Cambria" panose="02040503050406030204" pitchFamily="18" charset="0"/>
              </a:rPr>
              <a:t> </a:t>
            </a:r>
            <a:r>
              <a:rPr lang="en-US" sz="2400" dirty="0" err="1">
                <a:latin typeface="Cambria" panose="02040503050406030204" pitchFamily="18" charset="0"/>
              </a:rPr>
              <a:t>tài</a:t>
            </a:r>
            <a:r>
              <a:rPr lang="en-US" sz="2400" dirty="0">
                <a:latin typeface="Cambria" panose="02040503050406030204" pitchFamily="18" charset="0"/>
              </a:rPr>
              <a:t> </a:t>
            </a:r>
            <a:r>
              <a:rPr lang="en-US" sz="2400" dirty="0" err="1">
                <a:latin typeface="Cambria" panose="02040503050406030204" pitchFamily="18" charset="0"/>
              </a:rPr>
              <a:t>nguyên</a:t>
            </a:r>
            <a:r>
              <a:rPr lang="en-US" sz="2400" dirty="0">
                <a:latin typeface="Cambria" panose="02040503050406030204" pitchFamily="18" charset="0"/>
              </a:rPr>
              <a:t> </a:t>
            </a:r>
            <a:r>
              <a:rPr lang="en-US" sz="2400" dirty="0" err="1">
                <a:latin typeface="Cambria" panose="02040503050406030204" pitchFamily="18" charset="0"/>
              </a:rPr>
              <a:t>ảnh</a:t>
            </a:r>
            <a:r>
              <a:rPr lang="en-US" sz="2400" dirty="0">
                <a:latin typeface="Cambria" panose="02040503050406030204" pitchFamily="18" charset="0"/>
              </a:rPr>
              <a:t>, icon, file </a:t>
            </a:r>
            <a:r>
              <a:rPr lang="en-US" sz="2400" dirty="0" err="1">
                <a:latin typeface="Cambria" panose="02040503050406030204" pitchFamily="18" charset="0"/>
              </a:rPr>
              <a:t>XMl</a:t>
            </a:r>
            <a:r>
              <a:rPr lang="en-US" sz="2400" dirty="0">
                <a:latin typeface="Cambria" panose="02040503050406030204" pitchFamily="18" charset="0"/>
              </a:rPr>
              <a:t>… </a:t>
            </a:r>
            <a:r>
              <a:rPr lang="en-US" sz="2400" dirty="0" err="1">
                <a:latin typeface="Cambria" panose="02040503050406030204" pitchFamily="18" charset="0"/>
              </a:rPr>
              <a:t>phục</a:t>
            </a:r>
            <a:r>
              <a:rPr lang="en-US" sz="2400" dirty="0">
                <a:latin typeface="Cambria" panose="02040503050406030204" pitchFamily="18" charset="0"/>
              </a:rPr>
              <a:t> </a:t>
            </a:r>
            <a:r>
              <a:rPr lang="en-US" sz="2400" dirty="0" err="1">
                <a:latin typeface="Cambria" panose="02040503050406030204" pitchFamily="18" charset="0"/>
              </a:rPr>
              <a:t>vụ</a:t>
            </a:r>
            <a:r>
              <a:rPr lang="en-US" sz="2400" dirty="0">
                <a:latin typeface="Cambria" panose="02040503050406030204" pitchFamily="18" charset="0"/>
              </a:rPr>
              <a:t> </a:t>
            </a:r>
            <a:r>
              <a:rPr lang="en-US" sz="2400" dirty="0" err="1">
                <a:latin typeface="Cambria" panose="02040503050406030204" pitchFamily="18" charset="0"/>
              </a:rPr>
              <a:t>cho</a:t>
            </a:r>
            <a:r>
              <a:rPr lang="en-US" sz="2400" dirty="0">
                <a:latin typeface="Cambria" panose="02040503050406030204" pitchFamily="18" charset="0"/>
              </a:rPr>
              <a:t> project.</a:t>
            </a:r>
          </a:p>
          <a:p>
            <a:r>
              <a:rPr lang="en-US" sz="2400" dirty="0">
                <a:latin typeface="Cambria" panose="02040503050406030204" pitchFamily="18" charset="0"/>
              </a:rPr>
              <a:t>- Layout: </a:t>
            </a:r>
            <a:r>
              <a:rPr lang="vi-VN" sz="2400" dirty="0">
                <a:latin typeface="Cambria" panose="02040503050406030204" pitchFamily="18" charset="0"/>
              </a:rPr>
              <a:t>Là thành phần định nghĩa cấu trúc giao diện người dùng hay nói cách khác là thành phần quyết định đến giao diện của một màn hình trong ứng dụng Android.</a:t>
            </a:r>
            <a:endParaRPr lang="en-US" sz="2400" dirty="0">
              <a:latin typeface="Cambria" panose="02040503050406030204" pitchFamily="18" charset="0"/>
            </a:endParaRPr>
          </a:p>
          <a:p>
            <a:r>
              <a:rPr lang="en-US" sz="2400" dirty="0">
                <a:latin typeface="Cambria" panose="02040503050406030204" pitchFamily="18" charset="0"/>
              </a:rPr>
              <a:t>- Value: </a:t>
            </a:r>
            <a:r>
              <a:rPr lang="vi-VN" sz="2400" dirty="0">
                <a:latin typeface="Cambria" panose="02040503050406030204" pitchFamily="18" charset="0"/>
              </a:rPr>
              <a:t>các thư mục trong Value là để lập trình viên định nghĩa ra các thuộc tính giao diện, các config... để sử sụng cho đồng nhất và đồng thời sẽ giúp người dùng tối ưu code khi sửa. </a:t>
            </a:r>
            <a:endParaRPr lang="en-US" sz="2400" dirty="0">
              <a:latin typeface="Cambria" panose="02040503050406030204" pitchFamily="18" charset="0"/>
            </a:endParaRPr>
          </a:p>
        </p:txBody>
      </p:sp>
    </p:spTree>
    <p:extLst>
      <p:ext uri="{BB962C8B-B14F-4D97-AF65-F5344CB8AC3E}">
        <p14:creationId xmlns:p14="http://schemas.microsoft.com/office/powerpoint/2010/main" val="24428595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237</TotalTime>
  <Words>452</Words>
  <Application>Microsoft Office PowerPoint</Application>
  <PresentationFormat>Widescreen</PresentationFormat>
  <Paragraphs>44</Paragraphs>
  <Slides>11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Cambria</vt:lpstr>
      <vt:lpstr>Trebuchet MS</vt:lpstr>
      <vt:lpstr>Verdana</vt:lpstr>
      <vt:lpstr>Wingdings</vt:lpstr>
      <vt:lpstr>Wingdings 3</vt:lpstr>
      <vt:lpstr>Facet</vt:lpstr>
      <vt:lpstr>PowerPoint Presentation</vt:lpstr>
      <vt:lpstr>PowerPoint Presentation</vt:lpstr>
      <vt:lpstr>I. Tìm hiểu về lập trình Android trên Eclipse </vt:lpstr>
      <vt:lpstr>1. Tìm hiều về Eclipse</vt:lpstr>
      <vt:lpstr>2. Cài đặt ADT plugin</vt:lpstr>
      <vt:lpstr>3. Cài đặt bộ  Android SDK</vt:lpstr>
      <vt:lpstr>II. Chương trình Calculator</vt:lpstr>
      <vt:lpstr>1. Mục Java</vt:lpstr>
      <vt:lpstr>2. Mục Res</vt:lpstr>
      <vt:lpstr>3. Một số file quan trọng khác</vt:lpstr>
      <vt:lpstr>Demo Sản Phẩm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Doan Duy Dat</dc:creator>
  <cp:lastModifiedBy>Thuy Tran</cp:lastModifiedBy>
  <cp:revision>20</cp:revision>
  <dcterms:created xsi:type="dcterms:W3CDTF">2018-11-26T14:47:26Z</dcterms:created>
  <dcterms:modified xsi:type="dcterms:W3CDTF">2018-11-28T03:32:43Z</dcterms:modified>
</cp:coreProperties>
</file>