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60" r:id="rId3"/>
    <p:sldId id="258" r:id="rId4"/>
    <p:sldId id="259" r:id="rId5"/>
    <p:sldId id="262" r:id="rId6"/>
    <p:sldId id="308" r:id="rId7"/>
    <p:sldId id="309" r:id="rId8"/>
    <p:sldId id="310" r:id="rId9"/>
    <p:sldId id="311" r:id="rId10"/>
    <p:sldId id="314" r:id="rId11"/>
    <p:sldId id="315" r:id="rId12"/>
    <p:sldId id="316" r:id="rId13"/>
    <p:sldId id="317" r:id="rId14"/>
    <p:sldId id="318" r:id="rId15"/>
    <p:sldId id="324" r:id="rId16"/>
    <p:sldId id="326" r:id="rId17"/>
    <p:sldId id="327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20" r:id="rId2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Source Code Pro" panose="020B050903040302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44C95C-7C5B-47DC-AA30-85AEF5F89CCB}">
  <a:tblStyle styleId="{B744C95C-7C5B-47DC-AA30-85AEF5F89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9" autoAdjust="0"/>
    <p:restoredTop sz="92588" autoAdjust="0"/>
  </p:normalViewPr>
  <p:slideViewPr>
    <p:cSldViewPr snapToGrid="0">
      <p:cViewPr varScale="1">
        <p:scale>
          <a:sx n="135" d="100"/>
          <a:sy n="135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48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16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94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40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13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560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39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35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70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43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8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8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156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89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8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5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0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5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8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5" r:id="rId5"/>
    <p:sldLayoutId id="2147483677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820738" y="2870198"/>
            <a:ext cx="2211829" cy="2119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5" indent="-2286000" algn="l"/>
            <a:r>
              <a:rPr lang="en-US" sz="2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Group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Nguyễn Thế Hào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Huy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Hiệp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Nguyễn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Việt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Nguyễn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Lộc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Phạm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j-lt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820738" y="723325"/>
            <a:ext cx="6040806" cy="1708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+mj-lt"/>
              </a:rPr>
              <a:t>Data Objects and Attribute Types</a:t>
            </a:r>
            <a:endParaRPr sz="4000" dirty="0">
              <a:solidFill>
                <a:schemeClr val="dk1"/>
              </a:solidFill>
              <a:latin typeface="+mj-lt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820738" y="26774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Google Shape;1431;p35">
            <a:extLst>
              <a:ext uri="{FF2B5EF4-FFF2-40B4-BE49-F238E27FC236}">
                <a16:creationId xmlns:a16="http://schemas.microsoft.com/office/drawing/2014/main" id="{AD793E97-989E-03DE-1842-6A162EA8D242}"/>
              </a:ext>
            </a:extLst>
          </p:cNvPr>
          <p:cNvSpPr txBox="1">
            <a:spLocks/>
          </p:cNvSpPr>
          <p:nvPr/>
        </p:nvSpPr>
        <p:spPr>
          <a:xfrm>
            <a:off x="4336322" y="2870197"/>
            <a:ext cx="2744962" cy="21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286000" lvl="5" indent="-2286000" algn="l"/>
            <a:r>
              <a:rPr lang="vi-VN" sz="2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Group 5</a:t>
            </a:r>
          </a:p>
          <a:p>
            <a:pPr marL="0" indent="0"/>
            <a:r>
              <a:rPr lang="vi-VN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Nguyễn Thị Phương Anh </a:t>
            </a:r>
          </a:p>
          <a:p>
            <a:pPr marL="0" indent="0"/>
            <a:r>
              <a:rPr lang="vi-VN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Nguyễn Bình An</a:t>
            </a:r>
          </a:p>
          <a:p>
            <a:pPr marL="0" indent="0"/>
            <a:r>
              <a:rPr lang="vi-VN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Đỗ Thành Đạt</a:t>
            </a:r>
          </a:p>
          <a:p>
            <a:pPr marL="0" indent="0"/>
            <a:r>
              <a:rPr lang="vi-VN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Bùi Tố Uyên</a:t>
            </a:r>
          </a:p>
          <a:p>
            <a:pPr marL="0" indent="0"/>
            <a:r>
              <a:rPr lang="vi-VN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Đào Huy Hoàng</a:t>
            </a:r>
          </a:p>
          <a:p>
            <a:pPr marL="0" indent="0"/>
            <a:endParaRPr lang="vi-VN" sz="2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EB46D-53F2-4CC8-B22C-FD9A8478601D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03015"/>
            <a:ext cx="7197231" cy="1485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Binary Attributes.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62656" y="3065993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1E46782-334D-42CB-A625-EB9DA966CB6B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892752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8181113" cy="69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600" dirty="0">
                <a:latin typeface="+mj-lt"/>
              </a:rPr>
              <a:t>3. Binary Attributes.</a:t>
            </a: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1136073"/>
            <a:ext cx="7216706" cy="1815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- A binary attribute is a nominal attribute with </a:t>
            </a:r>
            <a:r>
              <a:rPr lang="en-US" sz="18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only two categories or states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: (0 or 1).</a:t>
            </a:r>
          </a:p>
          <a:p>
            <a:pPr marL="0" indent="0" algn="just">
              <a:lnSpc>
                <a:spcPct val="10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- Binary attributes are referred to as </a:t>
            </a:r>
            <a:r>
              <a:rPr lang="en-US" sz="18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if the two states correspond to </a:t>
            </a:r>
            <a:r>
              <a:rPr lang="en-US" sz="1800" i="1" dirty="0">
                <a:latin typeface="+mj-lt"/>
                <a:cs typeface="Times New Roman" panose="02020603050405020304" pitchFamily="18" charset="0"/>
              </a:rPr>
              <a:t>true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+mj-lt"/>
                <a:cs typeface="Times New Roman" panose="02020603050405020304" pitchFamily="18" charset="0"/>
              </a:rPr>
              <a:t>false</a:t>
            </a:r>
          </a:p>
          <a:p>
            <a:pPr marL="0" indent="0" algn="just">
              <a:lnSpc>
                <a:spcPct val="100000"/>
              </a:lnSpc>
            </a:pPr>
            <a:r>
              <a:rPr lang="en-US" sz="1800" i="1" dirty="0">
                <a:latin typeface="+mj-lt"/>
                <a:cs typeface="Times New Roman" panose="02020603050405020304" pitchFamily="18" charset="0"/>
              </a:rPr>
              <a:t>- E.g.: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Given the attribute smoker describing a patient object, 1 indicates that the patient smokes, while 0 indicates that the patient does not.</a:t>
            </a:r>
            <a:endParaRPr lang="en-US" sz="1800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A0E30-589B-0ED7-9ABE-B24FD82B51EC}"/>
              </a:ext>
            </a:extLst>
          </p:cNvPr>
          <p:cNvSpPr txBox="1"/>
          <p:nvPr/>
        </p:nvSpPr>
        <p:spPr>
          <a:xfrm>
            <a:off x="719999" y="3199637"/>
            <a:ext cx="721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A binary attribute is </a:t>
            </a:r>
            <a:r>
              <a:rPr lang="en-US" sz="18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symmetric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if both of its states are equally valuable and carry the same weight.</a:t>
            </a:r>
          </a:p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800" i="1" dirty="0">
                <a:latin typeface="+mj-lt"/>
                <a:cs typeface="Times New Roman" panose="02020603050405020304" pitchFamily="18" charset="0"/>
              </a:rPr>
              <a:t>E.g.: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The attribute gender having the states male and female</a:t>
            </a:r>
            <a:endParaRPr lang="vi-VN" sz="18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3F0D1-2797-498A-A828-FC53CD91AFD0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83245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4B615F-DE41-4590-9B8B-87C29185D615}"/>
              </a:ext>
            </a:extLst>
          </p:cNvPr>
          <p:cNvSpPr txBox="1"/>
          <p:nvPr/>
        </p:nvSpPr>
        <p:spPr>
          <a:xfrm>
            <a:off x="579727" y="910125"/>
            <a:ext cx="7323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A binary attribute is </a:t>
            </a:r>
            <a:r>
              <a:rPr lang="en-US" sz="18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asymmetric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if the outcomes of the states are not equally important.</a:t>
            </a:r>
          </a:p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800" i="1" dirty="0">
                <a:latin typeface="+mj-lt"/>
                <a:cs typeface="Times New Roman" panose="02020603050405020304" pitchFamily="18" charset="0"/>
              </a:rPr>
              <a:t>E.g.: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About a medical test for HIV. By convention, we code the most important outcome, which is usually the rarest one, by 1 and the other by 0.</a:t>
            </a:r>
          </a:p>
          <a:p>
            <a:pPr algn="just"/>
            <a:endParaRPr lang="en-US" sz="18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EA766-DBCF-558F-99F3-3005E09A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34" y="2461260"/>
            <a:ext cx="2510931" cy="182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B00F6-3E07-4F17-85B8-4636789718E9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154719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5957" y="2019325"/>
            <a:ext cx="7539920" cy="1482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Ordinal Attributes.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8141" y="3435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B926D5-2F07-4BAD-96F7-730E639BF3E7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210723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27185" cy="67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4. Ordinal Attributes.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E22DC-AB39-4EC2-A6D5-1ED3CE142847}"/>
              </a:ext>
            </a:extLst>
          </p:cNvPr>
          <p:cNvSpPr txBox="1"/>
          <p:nvPr/>
        </p:nvSpPr>
        <p:spPr>
          <a:xfrm>
            <a:off x="720000" y="1200151"/>
            <a:ext cx="75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An </a:t>
            </a:r>
            <a:r>
              <a:rPr lang="en-US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ordinal attribute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 an attribute with possible values tha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 have a meaningful order or </a:t>
            </a:r>
            <a:r>
              <a:rPr lang="en-US" sz="1800" i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ranking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among them, but the magnitude between successive values is not known.</a:t>
            </a:r>
            <a:endParaRPr lang="en-US" sz="18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CB35E-6CD1-8759-E150-58CB94AA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04" y="2123481"/>
            <a:ext cx="4414327" cy="2902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02374-8FEB-4840-BD7C-752D295FECD8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1250461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144EE-64EF-4F89-9B10-EFEF20A5AF1E}"/>
              </a:ext>
            </a:extLst>
          </p:cNvPr>
          <p:cNvSpPr txBox="1"/>
          <p:nvPr/>
        </p:nvSpPr>
        <p:spPr>
          <a:xfrm>
            <a:off x="796200" y="514350"/>
            <a:ext cx="727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Ordinal attributes are useful for registering subjective assessments of qualities that cannot be measured objectively; thus ordinal attributes are often used in surveys for </a:t>
            </a:r>
            <a:r>
              <a:rPr lang="en-US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ratings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1D1F0-393B-350A-53D4-239A9778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20" y="1486890"/>
            <a:ext cx="5322751" cy="3656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7A23C-F329-4413-9B7F-815FEB4F60DA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813143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5957" y="2019325"/>
            <a:ext cx="7539920" cy="1482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Numeric Attributes.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8141" y="3435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7FB1FB-A1A2-4D63-8F7C-13709F6EE062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970363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8027185" cy="61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5. Numeric Attributes.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F59B1-F74D-472B-892D-18FFC5E82FED}"/>
              </a:ext>
            </a:extLst>
          </p:cNvPr>
          <p:cNvSpPr txBox="1"/>
          <p:nvPr/>
        </p:nvSpPr>
        <p:spPr>
          <a:xfrm>
            <a:off x="720000" y="1279829"/>
            <a:ext cx="6682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 numeric attribute is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quantitative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; that is, it is a measurable quantity, represented in integer or real values.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Numeric attributes can be divided into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two types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282575"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 Interval-scaled.</a:t>
            </a:r>
          </a:p>
          <a:p>
            <a:pPr marL="282575"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 Ratio-scaled.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F3AD0-401D-473E-BD3C-2ED5C5893315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99197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F59B1-F74D-472B-892D-18FFC5E82FED}"/>
              </a:ext>
            </a:extLst>
          </p:cNvPr>
          <p:cNvSpPr txBox="1"/>
          <p:nvPr/>
        </p:nvSpPr>
        <p:spPr>
          <a:xfrm>
            <a:off x="682171" y="733988"/>
            <a:ext cx="41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Interval-Scaled Attributes: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D8AAF-1006-4C34-8854-D022B92F6807}"/>
              </a:ext>
            </a:extLst>
          </p:cNvPr>
          <p:cNvSpPr txBox="1"/>
          <p:nvPr/>
        </p:nvSpPr>
        <p:spPr>
          <a:xfrm>
            <a:off x="682171" y="1103320"/>
            <a:ext cx="717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Are measured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 a scale of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equal-size units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The values of interval-scaled attributes have order and can be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positive, 0, or negative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Thus, attributes allow us to compare and qualify the </a:t>
            </a:r>
            <a:r>
              <a:rPr lang="en-US" sz="1800" i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between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03BBF-DE71-3680-C152-1F8139D8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18" y="2236470"/>
            <a:ext cx="2750820" cy="2750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1E419C-314C-480B-9664-A9D0311151C7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182678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CBA847-BC5F-2C04-2AB3-F8D972C9439B}"/>
              </a:ext>
            </a:extLst>
          </p:cNvPr>
          <p:cNvSpPr txBox="1"/>
          <p:nvPr/>
        </p:nvSpPr>
        <p:spPr>
          <a:xfrm>
            <a:off x="724701" y="755253"/>
            <a:ext cx="41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Ratio-Scaled Attributes: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C8FAD-006E-6478-D7D3-EC3EAF5E8846}"/>
              </a:ext>
            </a:extLst>
          </p:cNvPr>
          <p:cNvSpPr txBox="1"/>
          <p:nvPr/>
        </p:nvSpPr>
        <p:spPr>
          <a:xfrm>
            <a:off x="724701" y="1124585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 a numeric attribute with an </a:t>
            </a:r>
            <a:r>
              <a:rPr lang="en-US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inherent zero-point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That is, if a measurement is ratio-scaled, we can speak of a value as being a multiple (or ratio) of another value. </a:t>
            </a:r>
            <a:endParaRPr lang="en-US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246B7B-13D6-37D5-3C25-D85E64451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28" y="2175506"/>
            <a:ext cx="5080000" cy="260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86834-49EB-4C69-98E3-FCB654EE0714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106936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187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overview: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D42EC-33F3-4899-BD45-95C1053CDAF3}"/>
              </a:ext>
            </a:extLst>
          </p:cNvPr>
          <p:cNvSpPr txBox="1"/>
          <p:nvPr/>
        </p:nvSpPr>
        <p:spPr>
          <a:xfrm>
            <a:off x="985566" y="1294477"/>
            <a:ext cx="7531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Data sets are made up of data objects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 data object represents an entity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1800" b="0" dirty="0">
                <a:solidFill>
                  <a:schemeClr val="tx1"/>
                </a:solidFill>
                <a:effectLst/>
                <a:latin typeface="+mn-lt"/>
              </a:rPr>
              <a:t>Data objects are typically described by attributes. If the data objects are stored in a database, they are </a:t>
            </a:r>
            <a:r>
              <a:rPr lang="en-US" sz="1800" b="0" dirty="0">
                <a:solidFill>
                  <a:schemeClr val="bg2"/>
                </a:solidFill>
                <a:effectLst/>
                <a:latin typeface="+mn-lt"/>
              </a:rPr>
              <a:t>data tuples.</a:t>
            </a:r>
            <a:endParaRPr lang="en-US" sz="1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EF3-5702-45D9-A5AB-AE8C8635AE16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05956" y="2019325"/>
            <a:ext cx="8105760" cy="1482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Discrete versus Continuous Attributes.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83627" y="3727869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B0BDE3-2C96-46ED-BC1C-89CB334874CE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410763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8027185" cy="116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j-lt"/>
              </a:rPr>
              <a:t>6. Discrete versus Continuous Attributes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B66C6-56CB-E0FD-9E95-FB104D4DEAE6}"/>
              </a:ext>
            </a:extLst>
          </p:cNvPr>
          <p:cNvSpPr txBox="1"/>
          <p:nvPr/>
        </p:nvSpPr>
        <p:spPr>
          <a:xfrm>
            <a:off x="720000" y="1612927"/>
            <a:ext cx="6682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We have organized attributes into nominal, binary, ordinal, and numeric types. There are many ways to organize attribute types, but they are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 mutually exclusive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To differentiate, it will be divided into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types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282575"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 Discrete attribute.</a:t>
            </a:r>
          </a:p>
          <a:p>
            <a:pPr marL="282575"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 Continuous attribute.</a:t>
            </a:r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F8D18-BDA8-4E59-8966-248AE1AEA38A}"/>
              </a:ext>
            </a:extLst>
          </p:cNvPr>
          <p:cNvSpPr txBox="1"/>
          <p:nvPr/>
        </p:nvSpPr>
        <p:spPr>
          <a:xfrm>
            <a:off x="8619460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80744433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F11C1-4A81-70F9-07BE-F55E0BFF8B9D}"/>
              </a:ext>
            </a:extLst>
          </p:cNvPr>
          <p:cNvSpPr txBox="1"/>
          <p:nvPr/>
        </p:nvSpPr>
        <p:spPr>
          <a:xfrm>
            <a:off x="986971" y="882844"/>
            <a:ext cx="41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Discrete Attributes: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71FBB-A298-CC6D-B7EB-75B3602D9362}"/>
              </a:ext>
            </a:extLst>
          </p:cNvPr>
          <p:cNvSpPr txBox="1"/>
          <p:nvPr/>
        </p:nvSpPr>
        <p:spPr>
          <a:xfrm>
            <a:off x="986971" y="1252176"/>
            <a:ext cx="717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Has a </a:t>
            </a:r>
            <a:r>
              <a:rPr lang="en-US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finite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countably infinite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set of values, which may or may not be represented as integers.</a:t>
            </a:r>
            <a:endParaRPr lang="en-US" sz="18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15C2E-7C43-CDD3-6559-27D521CA4774}"/>
              </a:ext>
            </a:extLst>
          </p:cNvPr>
          <p:cNvSpPr txBox="1"/>
          <p:nvPr/>
        </p:nvSpPr>
        <p:spPr>
          <a:xfrm>
            <a:off x="986971" y="2571750"/>
            <a:ext cx="41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Continuous Attributes: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BAC8A-4743-5493-897B-BA40884BAAB4}"/>
              </a:ext>
            </a:extLst>
          </p:cNvPr>
          <p:cNvSpPr txBox="1"/>
          <p:nvPr/>
        </p:nvSpPr>
        <p:spPr>
          <a:xfrm>
            <a:off x="986971" y="2941082"/>
            <a:ext cx="717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an attribute is not discrete, it is continuous. The terms </a:t>
            </a:r>
            <a:r>
              <a:rPr lang="en-US" sz="1800" i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continuous attribute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are often used interchangeably in the literature. Continuous attributes are typically represented as floating-point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BCFBB-9753-4D8E-9E04-2FAB2F894B81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81077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6D3933-47EF-DB3A-5E37-E465F91AD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61950"/>
            <a:ext cx="6771257" cy="4339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AEE61-E459-42D5-87A7-6564A2FCC89C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019069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5;p41">
            <a:extLst>
              <a:ext uri="{FF2B5EF4-FFF2-40B4-BE49-F238E27FC236}">
                <a16:creationId xmlns:a16="http://schemas.microsoft.com/office/drawing/2014/main" id="{30497306-47BB-1A9C-05E6-1F1B60573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8027185" cy="116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7. Summary: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3843E-614A-308F-9334-866847FF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65" y="1078230"/>
            <a:ext cx="4065270" cy="4065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C1BF7-D720-492B-8A91-68C7892FC1E4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5692321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2837746" y="1435978"/>
            <a:ext cx="3725397" cy="1702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FOR LISTENING 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Vektorová grafika „Thank You For Listening Handwritten Lettering. Template  for Banner, Flier, Poster, Print, Sticker or Web Product. Vector  Illustration, Objects Isolated on White Background.“ ze služby Stock |  Adobe Stock">
            <a:extLst>
              <a:ext uri="{FF2B5EF4-FFF2-40B4-BE49-F238E27FC236}">
                <a16:creationId xmlns:a16="http://schemas.microsoft.com/office/drawing/2014/main" id="{32863072-CE21-45C7-9A18-AACFD6CFE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t="17132" r="19769" b="21830"/>
          <a:stretch/>
        </p:blipFill>
        <p:spPr bwMode="auto">
          <a:xfrm>
            <a:off x="1992783" y="993812"/>
            <a:ext cx="4820423" cy="254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73D565E-37D5-427E-8C7D-8857F19BADE2}"/>
              </a:ext>
            </a:extLst>
          </p:cNvPr>
          <p:cNvSpPr txBox="1"/>
          <p:nvPr/>
        </p:nvSpPr>
        <p:spPr>
          <a:xfrm>
            <a:off x="8612372" y="468170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182689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541406" y="3332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CONTENT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1992701" y="1314362"/>
            <a:ext cx="3979835" cy="446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Attribute?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340110" y="1201543"/>
            <a:ext cx="694053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1340110" y="221213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1340107" y="1703049"/>
            <a:ext cx="694056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2034163" y="1802376"/>
            <a:ext cx="5095300" cy="434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Nominal Attributes.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2034163" y="2311458"/>
            <a:ext cx="3516531" cy="434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Binary Attributes.</a:t>
            </a:r>
            <a:endParaRPr sz="1800" dirty="0"/>
          </a:p>
        </p:txBody>
      </p:sp>
      <p:sp>
        <p:nvSpPr>
          <p:cNvPr id="15" name="Google Shape;1474;p37">
            <a:extLst>
              <a:ext uri="{FF2B5EF4-FFF2-40B4-BE49-F238E27FC236}">
                <a16:creationId xmlns:a16="http://schemas.microsoft.com/office/drawing/2014/main" id="{C9EF7C53-1881-421C-B7FD-9F85DAA1509F}"/>
              </a:ext>
            </a:extLst>
          </p:cNvPr>
          <p:cNvSpPr txBox="1">
            <a:spLocks/>
          </p:cNvSpPr>
          <p:nvPr/>
        </p:nvSpPr>
        <p:spPr>
          <a:xfrm>
            <a:off x="1340110" y="324086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6" name="Google Shape;1475;p37">
            <a:extLst>
              <a:ext uri="{FF2B5EF4-FFF2-40B4-BE49-F238E27FC236}">
                <a16:creationId xmlns:a16="http://schemas.microsoft.com/office/drawing/2014/main" id="{0A1CA6E3-F237-4B08-8F46-7DC3079A058D}"/>
              </a:ext>
            </a:extLst>
          </p:cNvPr>
          <p:cNvSpPr txBox="1">
            <a:spLocks/>
          </p:cNvSpPr>
          <p:nvPr/>
        </p:nvSpPr>
        <p:spPr>
          <a:xfrm>
            <a:off x="1340107" y="2721213"/>
            <a:ext cx="694056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1477;p37">
            <a:extLst>
              <a:ext uri="{FF2B5EF4-FFF2-40B4-BE49-F238E27FC236}">
                <a16:creationId xmlns:a16="http://schemas.microsoft.com/office/drawing/2014/main" id="{A04F2DA7-AC3F-4A99-A565-35F4D966E211}"/>
              </a:ext>
            </a:extLst>
          </p:cNvPr>
          <p:cNvSpPr txBox="1">
            <a:spLocks/>
          </p:cNvSpPr>
          <p:nvPr/>
        </p:nvSpPr>
        <p:spPr>
          <a:xfrm>
            <a:off x="2034163" y="2820540"/>
            <a:ext cx="3233700" cy="43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Ordinal Attributes.</a:t>
            </a:r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1657DC6F-95E4-46C6-94AE-1F9907CD7E5F}"/>
              </a:ext>
            </a:extLst>
          </p:cNvPr>
          <p:cNvSpPr txBox="1">
            <a:spLocks/>
          </p:cNvSpPr>
          <p:nvPr/>
        </p:nvSpPr>
        <p:spPr>
          <a:xfrm>
            <a:off x="2034163" y="3340189"/>
            <a:ext cx="2973319" cy="43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Numeric Attributes.</a:t>
            </a:r>
          </a:p>
        </p:txBody>
      </p:sp>
      <p:sp>
        <p:nvSpPr>
          <p:cNvPr id="19" name="Google Shape;1474;p37">
            <a:extLst>
              <a:ext uri="{FF2B5EF4-FFF2-40B4-BE49-F238E27FC236}">
                <a16:creationId xmlns:a16="http://schemas.microsoft.com/office/drawing/2014/main" id="{CD10AB39-8FC8-48BC-A42B-FB8701DC9DC4}"/>
              </a:ext>
            </a:extLst>
          </p:cNvPr>
          <p:cNvSpPr txBox="1">
            <a:spLocks/>
          </p:cNvSpPr>
          <p:nvPr/>
        </p:nvSpPr>
        <p:spPr>
          <a:xfrm>
            <a:off x="1340110" y="3735797"/>
            <a:ext cx="69405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0" name="Google Shape;1478;p37">
            <a:extLst>
              <a:ext uri="{FF2B5EF4-FFF2-40B4-BE49-F238E27FC236}">
                <a16:creationId xmlns:a16="http://schemas.microsoft.com/office/drawing/2014/main" id="{350E6E92-FBC3-449A-B124-0B6D18C984BF}"/>
              </a:ext>
            </a:extLst>
          </p:cNvPr>
          <p:cNvSpPr txBox="1">
            <a:spLocks/>
          </p:cNvSpPr>
          <p:nvPr/>
        </p:nvSpPr>
        <p:spPr>
          <a:xfrm>
            <a:off x="2034163" y="3835124"/>
            <a:ext cx="5674576" cy="43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800" dirty="0"/>
              <a:t>Discrete versus Continuous Attributes.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1E6A43-1B41-4CEB-81EE-4BC8175C482D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4"/>
            <a:ext cx="6712903" cy="1373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What is an Attribute?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4490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4643185-161E-40B0-9832-6C51F1231003}"/>
              </a:ext>
            </a:extLst>
          </p:cNvPr>
          <p:cNvSpPr txBox="1"/>
          <p:nvPr/>
        </p:nvSpPr>
        <p:spPr>
          <a:xfrm>
            <a:off x="8619460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1. What is an Attribute?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A9CB1-57FA-4DCA-83E4-17CAB286CF4F}"/>
              </a:ext>
            </a:extLst>
          </p:cNvPr>
          <p:cNvSpPr txBox="1"/>
          <p:nvPr/>
        </p:nvSpPr>
        <p:spPr>
          <a:xfrm>
            <a:off x="720000" y="1193584"/>
            <a:ext cx="73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An attribute is a data field, representing a characteristic or feature of a data object.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8B4BE-6702-4EC3-8339-9DBF50011D3D}"/>
              </a:ext>
            </a:extLst>
          </p:cNvPr>
          <p:cNvSpPr txBox="1"/>
          <p:nvPr/>
        </p:nvSpPr>
        <p:spPr>
          <a:xfrm>
            <a:off x="719999" y="1839915"/>
            <a:ext cx="73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The nouns attribute, dimension, feature, and variable are often used interchangeably in the literature.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4DDB9-4063-4830-BD58-95674BE8E5A1}"/>
              </a:ext>
            </a:extLst>
          </p:cNvPr>
          <p:cNvSpPr txBox="1"/>
          <p:nvPr/>
        </p:nvSpPr>
        <p:spPr>
          <a:xfrm>
            <a:off x="720000" y="2486246"/>
            <a:ext cx="733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vi-VN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A set of attributes used to describe a given object is called </a:t>
            </a:r>
            <a:r>
              <a:rPr lang="en-US" sz="18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an attribute vector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(or feature vector).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4742F-1306-49E3-BB14-0B1D43BEDC28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5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245541"/>
            <a:ext cx="58568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Nominal Attributes.</a:t>
            </a:r>
            <a:endParaRPr sz="44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3155" y="351647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3D9B7A0-601E-4B0C-BD38-43CB6ACA2554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4330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 Nominal attributes.</a:t>
            </a:r>
            <a:endParaRPr dirty="0">
              <a:latin typeface="+mj-lt"/>
            </a:endParaRP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720000" y="1165050"/>
            <a:ext cx="7273856" cy="706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-US" sz="1800" dirty="0">
                <a:solidFill>
                  <a:srgbClr val="202124"/>
                </a:solidFill>
                <a:effectLst/>
                <a:latin typeface="+mj-lt"/>
                <a:ea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202124"/>
                </a:solidFill>
                <a:latin typeface="+mj-lt"/>
                <a:ea typeface="Arial" panose="020B0604020202020204" pitchFamily="34" charset="0"/>
              </a:rPr>
              <a:t>Nominal means “relating to names”. The values of a </a:t>
            </a:r>
            <a:r>
              <a:rPr lang="en-US" sz="1800" dirty="0">
                <a:solidFill>
                  <a:schemeClr val="bg2"/>
                </a:solidFill>
                <a:latin typeface="+mj-lt"/>
                <a:ea typeface="Arial" panose="020B0604020202020204" pitchFamily="34" charset="0"/>
              </a:rPr>
              <a:t>nominal attribute </a:t>
            </a:r>
            <a:r>
              <a:rPr lang="en-US" sz="1800" dirty="0">
                <a:solidFill>
                  <a:srgbClr val="202124"/>
                </a:solidFill>
                <a:latin typeface="+mj-lt"/>
                <a:ea typeface="Arial" panose="020B0604020202020204" pitchFamily="34" charset="0"/>
              </a:rPr>
              <a:t>are symbols or names of things.</a:t>
            </a:r>
            <a:endParaRPr lang="en-US" sz="1900" dirty="0">
              <a:latin typeface="+mj-lt"/>
              <a:cs typeface="Poppin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6C2C4-48C8-42E4-B006-B4A374068FDE}"/>
              </a:ext>
            </a:extLst>
          </p:cNvPr>
          <p:cNvSpPr txBox="1"/>
          <p:nvPr/>
        </p:nvSpPr>
        <p:spPr>
          <a:xfrm>
            <a:off x="720000" y="1925419"/>
            <a:ext cx="717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202124"/>
                </a:solidFill>
                <a:effectLst/>
                <a:latin typeface="+mj-lt"/>
                <a:ea typeface="Arial" panose="020B0604020202020204" pitchFamily="34" charset="0"/>
              </a:rPr>
              <a:t>- Each value represents some kind of category, code, or state, and so nominal attributes are also referred to as </a:t>
            </a:r>
            <a:r>
              <a:rPr lang="en-US" sz="1800" dirty="0">
                <a:solidFill>
                  <a:schemeClr val="bg2"/>
                </a:solidFill>
                <a:effectLst/>
                <a:latin typeface="+mj-lt"/>
                <a:ea typeface="Arial" panose="020B0604020202020204" pitchFamily="34" charset="0"/>
              </a:rPr>
              <a:t>categorical.</a:t>
            </a:r>
            <a:endParaRPr lang="en-US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2358F-DF2F-4590-838C-4E8C46A742E9}"/>
              </a:ext>
            </a:extLst>
          </p:cNvPr>
          <p:cNvSpPr txBox="1"/>
          <p:nvPr/>
        </p:nvSpPr>
        <p:spPr>
          <a:xfrm>
            <a:off x="720000" y="2571750"/>
            <a:ext cx="659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- In computer science, the values are also known as </a:t>
            </a:r>
            <a:r>
              <a:rPr lang="en-US" sz="1800" i="1" dirty="0">
                <a:latin typeface="+mj-lt"/>
                <a:cs typeface="Times New Roman" panose="02020603050405020304" pitchFamily="18" charset="0"/>
              </a:rPr>
              <a:t>enumerations.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8568C-177B-4C97-B174-3DE482DE1C34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44553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BF7099-172D-49C2-8C32-3C80EE0D720A}"/>
              </a:ext>
            </a:extLst>
          </p:cNvPr>
          <p:cNvSpPr txBox="1"/>
          <p:nvPr/>
        </p:nvSpPr>
        <p:spPr>
          <a:xfrm>
            <a:off x="864394" y="1178719"/>
            <a:ext cx="24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C4D0B-154F-7EDE-93D1-BB01330D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84" y="2225418"/>
            <a:ext cx="1354750" cy="57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11C54-CCE8-06ED-2801-B775DC76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213" y="1643181"/>
            <a:ext cx="2631160" cy="2631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A128E-7AE3-7AA9-29B0-1A8D1BD0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12" y="1928124"/>
            <a:ext cx="4098539" cy="1754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AA979-B02D-48F3-9721-06AC10EA88FD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5554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21995-A89A-FB48-323B-9B78F08B0988}"/>
              </a:ext>
            </a:extLst>
          </p:cNvPr>
          <p:cNvSpPr txBox="1"/>
          <p:nvPr/>
        </p:nvSpPr>
        <p:spPr>
          <a:xfrm>
            <a:off x="864393" y="1576626"/>
            <a:ext cx="7236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It is possible to represent such symbols or “names” with numbers.</a:t>
            </a:r>
          </a:p>
          <a:p>
            <a:pPr algn="just"/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800" i="1" dirty="0">
                <a:latin typeface="+mj-lt"/>
                <a:cs typeface="Times New Roman" panose="02020603050405020304" pitchFamily="18" charset="0"/>
              </a:rPr>
              <a:t>E.g.: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we can assign a code of 0 for black, 1 for brown, and so on.</a:t>
            </a:r>
          </a:p>
          <a:p>
            <a:pPr algn="just"/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Even though a nominal attribute may have integers as values, it is not considered a numeric attribute because the integers are not meant to be used quantitatively.</a:t>
            </a:r>
          </a:p>
          <a:p>
            <a:pPr algn="just"/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AC085-F477-405C-31C1-F2983A50B45A}"/>
              </a:ext>
            </a:extLst>
          </p:cNvPr>
          <p:cNvSpPr txBox="1"/>
          <p:nvPr/>
        </p:nvSpPr>
        <p:spPr>
          <a:xfrm>
            <a:off x="864394" y="1178719"/>
            <a:ext cx="24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Besides: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EBE33-F736-40F7-B414-BE3B39868714}"/>
              </a:ext>
            </a:extLst>
          </p:cNvPr>
          <p:cNvSpPr txBox="1"/>
          <p:nvPr/>
        </p:nvSpPr>
        <p:spPr>
          <a:xfrm>
            <a:off x="8612372" y="46817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65041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841</Words>
  <Application>Microsoft Office PowerPoint</Application>
  <PresentationFormat>On-screen Show (16:9)</PresentationFormat>
  <Paragraphs>117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IBM Plex Mono</vt:lpstr>
      <vt:lpstr>Times New Roman</vt:lpstr>
      <vt:lpstr>Source Code Pro</vt:lpstr>
      <vt:lpstr>Poppins</vt:lpstr>
      <vt:lpstr>Introduction to Coding Workshop by Slidesgo</vt:lpstr>
      <vt:lpstr>Data Objects and Attribute Types</vt:lpstr>
      <vt:lpstr>First overview:</vt:lpstr>
      <vt:lpstr>CONTENT</vt:lpstr>
      <vt:lpstr>01</vt:lpstr>
      <vt:lpstr>1. What is an Attribute?</vt:lpstr>
      <vt:lpstr>02</vt:lpstr>
      <vt:lpstr>2. Nominal attributes.</vt:lpstr>
      <vt:lpstr>PowerPoint Presentation</vt:lpstr>
      <vt:lpstr>PowerPoint Presentation</vt:lpstr>
      <vt:lpstr>03</vt:lpstr>
      <vt:lpstr>3. Binary Attributes.</vt:lpstr>
      <vt:lpstr>PowerPoint Presentation</vt:lpstr>
      <vt:lpstr>04</vt:lpstr>
      <vt:lpstr>4. Ordinal Attributes.</vt:lpstr>
      <vt:lpstr>PowerPoint Presentation</vt:lpstr>
      <vt:lpstr>05</vt:lpstr>
      <vt:lpstr>5. Numeric Attributes.</vt:lpstr>
      <vt:lpstr>PowerPoint Presentation</vt:lpstr>
      <vt:lpstr>PowerPoint Presentation</vt:lpstr>
      <vt:lpstr>06</vt:lpstr>
      <vt:lpstr>6. Discrete versus Continuous Attributes</vt:lpstr>
      <vt:lpstr>PowerPoint Presentation</vt:lpstr>
      <vt:lpstr>PowerPoint Presentation</vt:lpstr>
      <vt:lpstr>7. Summary:</vt:lpstr>
      <vt:lpstr>THANK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công nghệ nào được sử dụng?</dc:title>
  <cp:lastModifiedBy>Trần Huy</cp:lastModifiedBy>
  <cp:revision>16</cp:revision>
  <dcterms:modified xsi:type="dcterms:W3CDTF">2023-09-17T12:38:12Z</dcterms:modified>
</cp:coreProperties>
</file>