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273" r:id="rId6"/>
    <p:sldId id="259" r:id="rId7"/>
    <p:sldId id="283" r:id="rId8"/>
    <p:sldId id="284" r:id="rId9"/>
    <p:sldId id="285" r:id="rId10"/>
    <p:sldId id="286" r:id="rId11"/>
    <p:sldId id="288" r:id="rId12"/>
    <p:sldId id="294" r:id="rId13"/>
    <p:sldId id="295" r:id="rId14"/>
    <p:sldId id="289" r:id="rId15"/>
    <p:sldId id="290" r:id="rId16"/>
    <p:sldId id="287" r:id="rId17"/>
    <p:sldId id="291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ào Nguyễn Thế" userId="375279f354be31fa" providerId="LiveId" clId="{B02EF1D1-922D-4001-8020-4D6E5117BF71}"/>
    <pc:docChg chg="undo custSel addSld delSld modSld sldOrd">
      <pc:chgData name="Hào Nguyễn Thế" userId="375279f354be31fa" providerId="LiveId" clId="{B02EF1D1-922D-4001-8020-4D6E5117BF71}" dt="2023-08-21T02:52:04.210" v="678" actId="47"/>
      <pc:docMkLst>
        <pc:docMk/>
      </pc:docMkLst>
      <pc:sldChg chg="del">
        <pc:chgData name="Hào Nguyễn Thế" userId="375279f354be31fa" providerId="LiveId" clId="{B02EF1D1-922D-4001-8020-4D6E5117BF71}" dt="2023-08-21T02:51:59.177" v="668" actId="47"/>
        <pc:sldMkLst>
          <pc:docMk/>
          <pc:sldMk cId="1699088621" sldId="261"/>
        </pc:sldMkLst>
      </pc:sldChg>
      <pc:sldChg chg="del">
        <pc:chgData name="Hào Nguyễn Thế" userId="375279f354be31fa" providerId="LiveId" clId="{B02EF1D1-922D-4001-8020-4D6E5117BF71}" dt="2023-08-21T02:52:00.023" v="669" actId="47"/>
        <pc:sldMkLst>
          <pc:docMk/>
          <pc:sldMk cId="2752853293" sldId="262"/>
        </pc:sldMkLst>
      </pc:sldChg>
      <pc:sldChg chg="del">
        <pc:chgData name="Hào Nguyễn Thế" userId="375279f354be31fa" providerId="LiveId" clId="{B02EF1D1-922D-4001-8020-4D6E5117BF71}" dt="2023-08-21T02:52:00.419" v="670" actId="47"/>
        <pc:sldMkLst>
          <pc:docMk/>
          <pc:sldMk cId="1096717490" sldId="263"/>
        </pc:sldMkLst>
      </pc:sldChg>
      <pc:sldChg chg="del">
        <pc:chgData name="Hào Nguyễn Thế" userId="375279f354be31fa" providerId="LiveId" clId="{B02EF1D1-922D-4001-8020-4D6E5117BF71}" dt="2023-08-21T02:52:01.064" v="671" actId="47"/>
        <pc:sldMkLst>
          <pc:docMk/>
          <pc:sldMk cId="1002104821" sldId="264"/>
        </pc:sldMkLst>
      </pc:sldChg>
      <pc:sldChg chg="del">
        <pc:chgData name="Hào Nguyễn Thế" userId="375279f354be31fa" providerId="LiveId" clId="{B02EF1D1-922D-4001-8020-4D6E5117BF71}" dt="2023-08-21T02:52:02.143" v="673" actId="47"/>
        <pc:sldMkLst>
          <pc:docMk/>
          <pc:sldMk cId="1234133501" sldId="266"/>
        </pc:sldMkLst>
      </pc:sldChg>
      <pc:sldChg chg="del">
        <pc:chgData name="Hào Nguyễn Thế" userId="375279f354be31fa" providerId="LiveId" clId="{B02EF1D1-922D-4001-8020-4D6E5117BF71}" dt="2023-08-21T02:52:02.586" v="674" actId="47"/>
        <pc:sldMkLst>
          <pc:docMk/>
          <pc:sldMk cId="327257719" sldId="267"/>
        </pc:sldMkLst>
      </pc:sldChg>
      <pc:sldChg chg="del">
        <pc:chgData name="Hào Nguyễn Thế" userId="375279f354be31fa" providerId="LiveId" clId="{B02EF1D1-922D-4001-8020-4D6E5117BF71}" dt="2023-08-21T02:52:02.948" v="675" actId="47"/>
        <pc:sldMkLst>
          <pc:docMk/>
          <pc:sldMk cId="2759600390" sldId="268"/>
        </pc:sldMkLst>
      </pc:sldChg>
      <pc:sldChg chg="del">
        <pc:chgData name="Hào Nguyễn Thế" userId="375279f354be31fa" providerId="LiveId" clId="{B02EF1D1-922D-4001-8020-4D6E5117BF71}" dt="2023-08-21T02:52:01.857" v="672" actId="47"/>
        <pc:sldMkLst>
          <pc:docMk/>
          <pc:sldMk cId="1445010188" sldId="279"/>
        </pc:sldMkLst>
      </pc:sldChg>
      <pc:sldChg chg="del">
        <pc:chgData name="Hào Nguyễn Thế" userId="375279f354be31fa" providerId="LiveId" clId="{B02EF1D1-922D-4001-8020-4D6E5117BF71}" dt="2023-08-21T02:52:03.755" v="677" actId="47"/>
        <pc:sldMkLst>
          <pc:docMk/>
          <pc:sldMk cId="3418206844" sldId="280"/>
        </pc:sldMkLst>
      </pc:sldChg>
      <pc:sldChg chg="del">
        <pc:chgData name="Hào Nguyễn Thế" userId="375279f354be31fa" providerId="LiveId" clId="{B02EF1D1-922D-4001-8020-4D6E5117BF71}" dt="2023-08-21T02:52:04.210" v="678" actId="47"/>
        <pc:sldMkLst>
          <pc:docMk/>
          <pc:sldMk cId="2577936335" sldId="281"/>
        </pc:sldMkLst>
      </pc:sldChg>
      <pc:sldChg chg="del">
        <pc:chgData name="Hào Nguyễn Thế" userId="375279f354be31fa" providerId="LiveId" clId="{B02EF1D1-922D-4001-8020-4D6E5117BF71}" dt="2023-08-21T02:52:03.330" v="676" actId="47"/>
        <pc:sldMkLst>
          <pc:docMk/>
          <pc:sldMk cId="1164941242" sldId="282"/>
        </pc:sldMkLst>
      </pc:sldChg>
      <pc:sldChg chg="modSp add mod ord">
        <pc:chgData name="Hào Nguyễn Thế" userId="375279f354be31fa" providerId="LiveId" clId="{B02EF1D1-922D-4001-8020-4D6E5117BF71}" dt="2023-08-21T02:43:15.371" v="96" actId="20577"/>
        <pc:sldMkLst>
          <pc:docMk/>
          <pc:sldMk cId="3931771220" sldId="291"/>
        </pc:sldMkLst>
        <pc:spChg chg="mod">
          <ac:chgData name="Hào Nguyễn Thế" userId="375279f354be31fa" providerId="LiveId" clId="{B02EF1D1-922D-4001-8020-4D6E5117BF71}" dt="2023-08-21T02:41:31.987" v="36" actId="20577"/>
          <ac:spMkLst>
            <pc:docMk/>
            <pc:sldMk cId="3931771220" sldId="291"/>
            <ac:spMk id="2" creationId="{BA132DA9-765E-BE62-D6C3-0A3EB3AEB45C}"/>
          </ac:spMkLst>
        </pc:spChg>
        <pc:spChg chg="mod">
          <ac:chgData name="Hào Nguyễn Thế" userId="375279f354be31fa" providerId="LiveId" clId="{B02EF1D1-922D-4001-8020-4D6E5117BF71}" dt="2023-08-21T02:43:15.371" v="96" actId="20577"/>
          <ac:spMkLst>
            <pc:docMk/>
            <pc:sldMk cId="3931771220" sldId="291"/>
            <ac:spMk id="3" creationId="{608737D6-CABA-913C-4D23-C076BCEC3804}"/>
          </ac:spMkLst>
        </pc:spChg>
      </pc:sldChg>
      <pc:sldChg chg="add del">
        <pc:chgData name="Hào Nguyễn Thế" userId="375279f354be31fa" providerId="LiveId" clId="{B02EF1D1-922D-4001-8020-4D6E5117BF71}" dt="2023-08-21T02:45:34.927" v="98" actId="47"/>
        <pc:sldMkLst>
          <pc:docMk/>
          <pc:sldMk cId="3716474031" sldId="292"/>
        </pc:sldMkLst>
      </pc:sldChg>
      <pc:sldChg chg="delSp modSp add mod">
        <pc:chgData name="Hào Nguyễn Thế" userId="375279f354be31fa" providerId="LiveId" clId="{B02EF1D1-922D-4001-8020-4D6E5117BF71}" dt="2023-08-21T02:51:53.365" v="667" actId="20577"/>
        <pc:sldMkLst>
          <pc:docMk/>
          <pc:sldMk cId="732127375" sldId="293"/>
        </pc:sldMkLst>
        <pc:spChg chg="mod">
          <ac:chgData name="Hào Nguyễn Thế" userId="375279f354be31fa" providerId="LiveId" clId="{B02EF1D1-922D-4001-8020-4D6E5117BF71}" dt="2023-08-21T02:51:53.365" v="667" actId="20577"/>
          <ac:spMkLst>
            <pc:docMk/>
            <pc:sldMk cId="732127375" sldId="293"/>
            <ac:spMk id="2" creationId="{BA132DA9-765E-BE62-D6C3-0A3EB3AEB45C}"/>
          </ac:spMkLst>
        </pc:spChg>
        <pc:spChg chg="mod">
          <ac:chgData name="Hào Nguyễn Thế" userId="375279f354be31fa" providerId="LiveId" clId="{B02EF1D1-922D-4001-8020-4D6E5117BF71}" dt="2023-08-21T02:51:32.107" v="664" actId="1076"/>
          <ac:spMkLst>
            <pc:docMk/>
            <pc:sldMk cId="732127375" sldId="293"/>
            <ac:spMk id="3" creationId="{608737D6-CABA-913C-4D23-C076BCEC3804}"/>
          </ac:spMkLst>
        </pc:spChg>
        <pc:spChg chg="del">
          <ac:chgData name="Hào Nguyễn Thế" userId="375279f354be31fa" providerId="LiveId" clId="{B02EF1D1-922D-4001-8020-4D6E5117BF71}" dt="2023-08-21T02:51:45.486" v="665" actId="478"/>
          <ac:spMkLst>
            <pc:docMk/>
            <pc:sldMk cId="732127375" sldId="293"/>
            <ac:spMk id="4" creationId="{70BDEBC9-F169-321F-968F-B343C11F0C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04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21CB-4BD2-80E1-FDCD-234A1D94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55596"/>
            <a:ext cx="6502620" cy="676656"/>
          </a:xfrm>
        </p:spPr>
        <p:txBody>
          <a:bodyPr/>
          <a:lstStyle/>
          <a:p>
            <a:r>
              <a:rPr lang="en-US" sz="2800" b="1" dirty="0"/>
              <a:t>1.4.3: Classification and Regression for Predictive Analysis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B65A3-F6CA-347B-BDA1-69591D201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973835"/>
            <a:ext cx="6675902" cy="4070729"/>
          </a:xfrm>
        </p:spPr>
        <p:txBody>
          <a:bodyPr/>
          <a:lstStyle/>
          <a:p>
            <a:r>
              <a:rPr lang="en-US" b="0" i="0" dirty="0">
                <a:effectLst/>
              </a:rPr>
              <a:t>There are several types of regression models, including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b="0" i="0" dirty="0">
                <a:effectLst/>
              </a:rPr>
              <a:t>inear regression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b="0" i="0" dirty="0">
                <a:effectLst/>
              </a:rPr>
              <a:t>ogistic regression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="0" i="0" dirty="0">
                <a:effectLst/>
              </a:rPr>
              <a:t>olynomial regression</a:t>
            </a:r>
            <a:endParaRPr lang="en-US" dirty="0"/>
          </a:p>
          <a:p>
            <a:endParaRPr lang="en-US" dirty="0"/>
          </a:p>
          <a:p>
            <a:r>
              <a:rPr lang="en-US" sz="1800" b="1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Stock price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b="0" i="0" dirty="0">
                <a:effectLst/>
              </a:rPr>
              <a:t>ouse price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b="0" i="0" dirty="0">
                <a:effectLst/>
              </a:rPr>
              <a:t>emand forecasting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F22024-6A58-3EC7-49E0-3424C7AC0C2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FB41-068B-D56D-A474-C59FEF26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EA78-72C6-37B3-CA09-1F255159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8384-1FBB-55DF-0A3E-8704E57B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1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A0E3-F922-A82A-F1B2-05E6DC38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6" y="709483"/>
            <a:ext cx="6502620" cy="676656"/>
          </a:xfrm>
        </p:spPr>
        <p:txBody>
          <a:bodyPr/>
          <a:lstStyle/>
          <a:p>
            <a:r>
              <a:rPr lang="en-US" sz="2800" b="1" dirty="0"/>
              <a:t>1.4.4: Cluster Analysis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61B4-23F2-91E9-9934-352CB410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analyze class-labeled (training) data sets, clustering analyzes data objects without consulting class labels</a:t>
            </a:r>
          </a:p>
          <a:p>
            <a:r>
              <a:rPr lang="en-US" sz="24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ill Sans Nova Light (Body"/>
              </a:rPr>
              <a:t>Cluster analysis identifies homogeneous customer groups. These clusters may represent individual target groups for marketing</a:t>
            </a:r>
            <a:endParaRPr lang="en-US" sz="2400" dirty="0">
              <a:latin typeface="Gill Sans Nova Light (Body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A6CF0C-034A-7B30-102D-B39FC8F9B42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28C7D-53E0-0F96-EA7D-A30C6B69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24101-704A-E322-7146-71A4676B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BFD23-26DA-EED2-B065-10B56DE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B7E27-B6ED-6D2E-C713-07F2B5FC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270" y="1006459"/>
            <a:ext cx="5143946" cy="3520745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65B5C391-5800-06E8-9335-C32C0C13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3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303B-73A1-47C4-47C4-2CA1D93D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1.4.4: Cluster Analysis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04154-1DA7-D629-DDB7-0C28C68F8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Capable of generating class labels for groups of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Objects are clustered based on the principle of enhancing intraclass similarity and minimizing similarity between different classes.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cluster represents a class of objects, from which rules can be generated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A2EFFC-6FA1-8E18-4B3E-C285EF246660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09B56-8CD0-A613-8F98-7829ED62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D7143-8FCC-5384-A7B3-A81FEE20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884C-15C9-C0D9-D49B-A5EE1B5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6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407B-E263-AB77-F242-482929E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6AC2-181B-F386-3D8E-49B5989F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Aneural</a:t>
            </a:r>
            <a:r>
              <a:rPr lang="en-US" dirty="0"/>
              <a:t> network, when used for classification, is typically a collection of neuron-like processing units with weighted connections between the</a:t>
            </a:r>
          </a:p>
          <a:p>
            <a:r>
              <a:rPr lang="en-US" dirty="0"/>
              <a:t>units.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7584BB-4EFC-59FA-6882-6726B05B1B9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390E3-D911-1185-47B3-39125BB1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0E0CC-B842-0774-6FEB-1D13F5E1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86D7-6C5F-DECE-7493-A1676A5C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2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2DA9-765E-BE62-D6C3-0A3EB3A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424929" cy="676656"/>
          </a:xfrm>
        </p:spPr>
        <p:txBody>
          <a:bodyPr/>
          <a:lstStyle/>
          <a:p>
            <a:r>
              <a:rPr lang="en-US" sz="2800" b="1" dirty="0"/>
              <a:t>1.4.5: Outlier Analysis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37D6-CABA-913C-4D23-C076BCEC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380744"/>
            <a:ext cx="4572000" cy="477316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Outlier data is data set may contain objects that do not comply with the general behavior or model</a:t>
            </a:r>
          </a:p>
          <a:p>
            <a:r>
              <a:rPr lang="en-US" sz="2400" dirty="0"/>
              <a:t>of the data.</a:t>
            </a:r>
          </a:p>
          <a:p>
            <a:r>
              <a:rPr lang="en-US" sz="2400" dirty="0"/>
              <a:t>The analysis of outlier data is referred to as outlier analysis or anomaly mining.</a:t>
            </a:r>
          </a:p>
          <a:p>
            <a:endParaRPr lang="en-US" sz="2400" dirty="0"/>
          </a:p>
          <a:p>
            <a:r>
              <a:rPr lang="en-US" sz="2400" dirty="0"/>
              <a:t>Outliers may be detected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statistical tests that assume a distribution.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Probability model for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distance measures where objects that are remote from any other cluster are considered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Rather than using statistical or distance measures, density-based methods may identify outliers in a local region, although they look normal from a global statistical distribution view.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BDEBC9-F169-321F-968F-B343C11F0CE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EE19-4B10-9629-739F-56B97CBC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5EBA-5C0C-8787-3229-2F41B192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55B3-2AB6-50D3-3A1F-9B13997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7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2DA9-765E-BE62-D6C3-0A3EB3A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424929" cy="676656"/>
          </a:xfrm>
        </p:spPr>
        <p:txBody>
          <a:bodyPr/>
          <a:lstStyle/>
          <a:p>
            <a:r>
              <a:rPr lang="en-US" sz="2800" b="1" dirty="0"/>
              <a:t>1.4.6: Patterns Interesting 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37D6-CABA-913C-4D23-C076BCEC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834" y="1312989"/>
            <a:ext cx="7239400" cy="477316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 pattern is interesting</a:t>
            </a:r>
          </a:p>
          <a:p>
            <a:r>
              <a:rPr lang="en-US" sz="2400" dirty="0"/>
              <a:t>+ Easily understood by humans</a:t>
            </a:r>
          </a:p>
          <a:p>
            <a:r>
              <a:rPr lang="en-US" sz="2400" dirty="0"/>
              <a:t>+ Valid on a new or test data with some degree of certainty</a:t>
            </a:r>
          </a:p>
          <a:p>
            <a:r>
              <a:rPr lang="en-US" sz="2400" dirty="0"/>
              <a:t>+ Potentially useful</a:t>
            </a:r>
          </a:p>
          <a:p>
            <a:r>
              <a:rPr lang="en-US" sz="2400" dirty="0"/>
              <a:t>+ Novel (new and original, not like anything seen before)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Objective interestingness measures: Accuracy and classification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That help identify interesting pattern. But they are often insufficient unless combined with subjective measure that reflect a particular user’s needs and interests.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EE19-4B10-9629-739F-56B97CBC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5EBA-5C0C-8787-3229-2F41B192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55B3-2AB6-50D3-3A1F-9B13997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945611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TRAN HUY HIEP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NGUYEN THE HAO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PHAM CONG DINH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NGUYEN VIET ANH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NGUYEN DUC LOC</a:t>
                      </a:r>
                    </a:p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0"/>
            <a:ext cx="7710680" cy="1380744"/>
          </a:xfrm>
        </p:spPr>
        <p:txBody>
          <a:bodyPr/>
          <a:lstStyle/>
          <a:p>
            <a:r>
              <a:rPr lang="en-US" dirty="0"/>
              <a:t>1.4: What Kinds of Patterns Can Be Mined?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2365627"/>
            <a:ext cx="7242050" cy="40707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characterization </a:t>
            </a:r>
            <a:r>
              <a:rPr lang="en-US" sz="2400" dirty="0"/>
              <a:t>is a summarization of the general characteristics or features of a target class of </a:t>
            </a:r>
            <a:r>
              <a:rPr lang="en-US" sz="2000" dirty="0"/>
              <a:t>data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Summarize the characteristics of customers who spend more than $5000 a year at </a:t>
            </a:r>
            <a:r>
              <a:rPr lang="en-US" sz="2400" dirty="0" err="1"/>
              <a:t>AllElectronics</a:t>
            </a:r>
            <a:r>
              <a:rPr lang="en-US" sz="2400" dirty="0"/>
              <a:t>.</a:t>
            </a:r>
          </a:p>
          <a:p>
            <a:r>
              <a:rPr lang="en-US" sz="2400" b="1" dirty="0"/>
              <a:t>Result: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general profile of these customers, such as that they are 40 to 50 years old, employed, and have excellent credit ratings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A467-CEEB-349A-8798-2BA04FD7F585}"/>
              </a:ext>
            </a:extLst>
          </p:cNvPr>
          <p:cNvSpPr txBox="1"/>
          <p:nvPr/>
        </p:nvSpPr>
        <p:spPr>
          <a:xfrm>
            <a:off x="576070" y="1383068"/>
            <a:ext cx="67534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1.4.1: Class/Concepts Description: Characterization and Discrimination.</a:t>
            </a: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136460"/>
            <a:ext cx="10451594" cy="407072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discrimination </a:t>
            </a:r>
            <a:r>
              <a:rPr lang="en-US" sz="2400" dirty="0"/>
              <a:t>is a comparison of the general features of the target class data objects against the general features of objects from one or multiple contrasting classes.</a:t>
            </a:r>
          </a:p>
          <a:p>
            <a:r>
              <a:rPr lang="en-US" sz="24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two groups of customers—those who shop for computer products regularly (more than twice a month) and those who rarely shop for such products (less than three times a year).</a:t>
            </a:r>
          </a:p>
          <a:p>
            <a:r>
              <a:rPr lang="en-US" sz="2400" b="1" dirty="0"/>
              <a:t>Result: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a general comparative profile of these customers, such as that 80% of the customers who frequently purchase computer products are between 20 and 40 years old and have a university education, whereas 60% of the customers who infrequently buy such products are either seniors or youths, and have no university degree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A467-CEEB-349A-8798-2BA04FD7F585}"/>
              </a:ext>
            </a:extLst>
          </p:cNvPr>
          <p:cNvSpPr txBox="1"/>
          <p:nvPr/>
        </p:nvSpPr>
        <p:spPr>
          <a:xfrm>
            <a:off x="576070" y="82296"/>
            <a:ext cx="67534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1.4.1: Class/Concepts Description: Characterization and Discrimination.</a:t>
            </a:r>
          </a:p>
        </p:txBody>
      </p:sp>
    </p:spTree>
    <p:extLst>
      <p:ext uri="{BB962C8B-B14F-4D97-AF65-F5344CB8AC3E}">
        <p14:creationId xmlns:p14="http://schemas.microsoft.com/office/powerpoint/2010/main" val="371236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136460"/>
            <a:ext cx="10451594" cy="407072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Frequent patterns, </a:t>
            </a:r>
            <a:r>
              <a:rPr lang="en-US" sz="2400" dirty="0"/>
              <a:t>as the name suggests, are patterns that occur frequently in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MINIG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A467-CEEB-349A-8798-2BA04FD7F585}"/>
              </a:ext>
            </a:extLst>
          </p:cNvPr>
          <p:cNvSpPr txBox="1"/>
          <p:nvPr/>
        </p:nvSpPr>
        <p:spPr>
          <a:xfrm>
            <a:off x="576070" y="82296"/>
            <a:ext cx="67534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1.4.2: Mining Frequent Patterns, Associations, and Correlations.</a:t>
            </a:r>
          </a:p>
        </p:txBody>
      </p:sp>
    </p:spTree>
    <p:extLst>
      <p:ext uri="{BB962C8B-B14F-4D97-AF65-F5344CB8AC3E}">
        <p14:creationId xmlns:p14="http://schemas.microsoft.com/office/powerpoint/2010/main" val="208855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8D67-1699-9D21-518B-E1E8F876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16979"/>
            <a:ext cx="7770055" cy="676656"/>
          </a:xfrm>
        </p:spPr>
        <p:txBody>
          <a:bodyPr/>
          <a:lstStyle/>
          <a:p>
            <a:r>
              <a:rPr lang="en-US" sz="2800" b="1" dirty="0"/>
              <a:t>1.4.3: Classification and Regression for Predictive Analysis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82AB6-3EDE-6C06-E733-E499ACD1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573" y="1089065"/>
            <a:ext cx="6521423" cy="407072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Classification</a:t>
            </a:r>
            <a:r>
              <a:rPr lang="en-US" sz="2400" dirty="0"/>
              <a:t> is the process of finding a model (or function) that describes and distinguishes data classes or concepts.</a:t>
            </a:r>
            <a:r>
              <a:rPr lang="en-US" sz="2400" b="0" i="0" dirty="0">
                <a:effectLst/>
              </a:rPr>
              <a:t> The derived model is based on the analysis of a set of training records, i.e., data objects whose class label is familiar.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Classification gives out discrete values.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he nature of the predicted data is unordered.</a:t>
            </a:r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552A01-8998-C2F7-377C-046D2F1BCFB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26E0-1ED6-947C-EFEC-4B711E67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84BA6-6795-1B21-247A-102C104A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DBE9F-85A8-A3A1-A5CF-EDB8A7DC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7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D1CC-B676-3BB2-9FC8-10956449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096317" cy="676656"/>
          </a:xfrm>
        </p:spPr>
        <p:txBody>
          <a:bodyPr/>
          <a:lstStyle/>
          <a:p>
            <a:r>
              <a:rPr lang="en-US" sz="2800" b="1" dirty="0"/>
              <a:t>1.4.3: Classification and Regression for Predictive Analysis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E5453-11B2-9AA5-BC67-E1FBAF25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219008"/>
            <a:ext cx="6106084" cy="4070729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The derived model may be represented in various forms: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Classification rules (i.e., IF-THEN rules)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Decision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Na¨ıve</a:t>
            </a:r>
            <a:r>
              <a:rPr lang="en-US" sz="2400" dirty="0"/>
              <a:t> Bayesian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K-nearest-neighbor classification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3EF6BE9-2DE0-BB28-76D5-E37F7D7917F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33A03-C663-5174-A8D6-C36DE91A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7C8B-ED35-D013-B3C2-5F9482B3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1D3E-B706-A268-4C90-453AAFCA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17AF9-8E8B-10C8-A5BA-A15B14CF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237" y="1219008"/>
            <a:ext cx="5105842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2DA9-765E-BE62-D6C3-0A3EB3A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7424929" cy="676656"/>
          </a:xfrm>
        </p:spPr>
        <p:txBody>
          <a:bodyPr/>
          <a:lstStyle/>
          <a:p>
            <a:r>
              <a:rPr lang="en-US" sz="2800" b="1" dirty="0"/>
              <a:t>1.4.3: Classification and Regression for Predictive Analysis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37D6-CABA-913C-4D23-C076BCEC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380744"/>
            <a:ext cx="6535930" cy="4070729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Spam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b="0" i="0" dirty="0">
                <a:effectLst/>
              </a:rPr>
              <a:t>mage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b="0" i="0" dirty="0">
                <a:effectLst/>
              </a:rPr>
              <a:t>entiment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="0" i="0" dirty="0">
                <a:effectLst/>
              </a:rPr>
              <a:t>elps determine whether cell clusters are benign or malignant.</a:t>
            </a:r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BDEBC9-F169-321F-968F-B343C11F0CE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EE19-4B10-9629-739F-56B97CBC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5EBA-5C0C-8787-3229-2F41B192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55B3-2AB6-50D3-3A1F-9B13997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6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8E48-B989-BA6F-0CCF-EB926E6E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1" y="203903"/>
            <a:ext cx="6502620" cy="676656"/>
          </a:xfrm>
        </p:spPr>
        <p:txBody>
          <a:bodyPr/>
          <a:lstStyle/>
          <a:p>
            <a:r>
              <a:rPr lang="en-US" sz="2800" b="1" dirty="0"/>
              <a:t>1.4.3: Classification and Regression for Predictive Analysis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0121B-656F-46C0-92E2-60F55C6C6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081" y="973835"/>
            <a:ext cx="6327534" cy="407072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While </a:t>
            </a:r>
            <a:r>
              <a:rPr lang="en-US" sz="2400" b="1" i="0" dirty="0">
                <a:effectLst/>
              </a:rPr>
              <a:t>classification</a:t>
            </a:r>
            <a:r>
              <a:rPr lang="en-US" sz="2400" b="0" i="0" dirty="0">
                <a:effectLst/>
              </a:rPr>
              <a:t> assigns data into discrete categories, </a:t>
            </a:r>
            <a:r>
              <a:rPr lang="en-US" sz="2400" b="1" i="0" dirty="0">
                <a:effectLst/>
              </a:rPr>
              <a:t>Regression</a:t>
            </a:r>
            <a:r>
              <a:rPr lang="en-US" sz="2400" b="0" i="0" dirty="0">
                <a:effectLst/>
              </a:rPr>
              <a:t> is a data mining technique used to predict a range of numeric values (also called </a:t>
            </a:r>
            <a:r>
              <a:rPr lang="en-US" sz="2400" b="0" dirty="0">
                <a:effectLst/>
              </a:rPr>
              <a:t>continuous values</a:t>
            </a:r>
            <a:r>
              <a:rPr lang="en-US" sz="2400" b="0" i="0" dirty="0">
                <a:effectLst/>
              </a:rPr>
              <a:t>), given a particular dataset.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Regression gives continuous values.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Output Variable Type is Continuous variable</a:t>
            </a:r>
          </a:p>
          <a:p>
            <a:endParaRPr lang="en-US" sz="2400" b="0" i="0" dirty="0">
              <a:effectLst/>
              <a:latin typeface="Jost"/>
            </a:endParaRPr>
          </a:p>
          <a:p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AAE189D-E813-E159-7098-A5782CD75E10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B35AF-28D7-8FE8-ACD2-0010788F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B539E-9A47-FEE9-A379-9575F970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3404A-3E36-12D1-3E56-11EFF960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220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A2D86DBF9060C4DAE5891597169C50C" ma:contentTypeVersion="3" ma:contentTypeDescription="Tạo tài liệu mới." ma:contentTypeScope="" ma:versionID="a715ae02bb11d6f893047ee7862443e4">
  <xsd:schema xmlns:xsd="http://www.w3.org/2001/XMLSchema" xmlns:xs="http://www.w3.org/2001/XMLSchema" xmlns:p="http://schemas.microsoft.com/office/2006/metadata/properties" xmlns:ns2="4cb2dcc3-3d34-48e7-823b-35929764ddb5" targetNamespace="http://schemas.microsoft.com/office/2006/metadata/properties" ma:root="true" ma:fieldsID="25b2fa3e4be2115a3636a93b0b9eacd8" ns2:_="">
    <xsd:import namespace="4cb2dcc3-3d34-48e7-823b-35929764dd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2dcc3-3d34-48e7-823b-35929764d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E9B24E-356F-40BF-9D93-8DA1DFF0E5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2dcc3-3d34-48e7-823b-35929764dd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{A327D619-A352-495B-9962-2074A8A4C1E6}tf11964407_win32</Template>
  <TotalTime>132</TotalTime>
  <Words>833</Words>
  <Application>Microsoft Office PowerPoint</Application>
  <PresentationFormat>Widescreen</PresentationFormat>
  <Paragraphs>125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Gill Sans Nova</vt:lpstr>
      <vt:lpstr>Gill Sans Nova Light</vt:lpstr>
      <vt:lpstr>Gill Sans Nova Light (Body</vt:lpstr>
      <vt:lpstr>Jost</vt:lpstr>
      <vt:lpstr>Sagona Book</vt:lpstr>
      <vt:lpstr>Custom</vt:lpstr>
      <vt:lpstr>DATA MINING</vt:lpstr>
      <vt:lpstr>members</vt:lpstr>
      <vt:lpstr>1.4: What Kinds of Patterns Can Be Mined?</vt:lpstr>
      <vt:lpstr>PowerPoint Presentation</vt:lpstr>
      <vt:lpstr>PowerPoint Presentation</vt:lpstr>
      <vt:lpstr>1.4.3: Classification and Regression for Predictive Analysis </vt:lpstr>
      <vt:lpstr>1.4.3: Classification and Regression for Predictive Analysis </vt:lpstr>
      <vt:lpstr>1.4.3: Classification and Regression for Predictive Analysis </vt:lpstr>
      <vt:lpstr>1.4.3: Classification and Regression for Predictive Analysis</vt:lpstr>
      <vt:lpstr>1.4.3: Classification and Regression for Predictive Analysis </vt:lpstr>
      <vt:lpstr>1.4.4: Cluster Analysis</vt:lpstr>
      <vt:lpstr>1.4.4: Cluster Analysis</vt:lpstr>
      <vt:lpstr>PowerPoint Presentation</vt:lpstr>
      <vt:lpstr>1.4.5: Outlier Analysis </vt:lpstr>
      <vt:lpstr>1.4.6: Patterns Interesting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Hào Nguyễn Thế</dc:creator>
  <cp:lastModifiedBy>PHẠM CÔNG ĐỊNH</cp:lastModifiedBy>
  <cp:revision>7</cp:revision>
  <dcterms:created xsi:type="dcterms:W3CDTF">2023-08-21T01:53:10Z</dcterms:created>
  <dcterms:modified xsi:type="dcterms:W3CDTF">2023-08-23T14:48:44Z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0x010100AA2D86DBF9060C4DAE5891597169C50C</vt:lpwstr>
  </property>
</Properties>
</file>