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3" r:id="rId6"/>
    <p:sldId id="259" r:id="rId7"/>
    <p:sldId id="283" r:id="rId8"/>
    <p:sldId id="284" r:id="rId9"/>
    <p:sldId id="285" r:id="rId10"/>
    <p:sldId id="286" r:id="rId11"/>
    <p:sldId id="288" r:id="rId12"/>
    <p:sldId id="294" r:id="rId13"/>
    <p:sldId id="295" r:id="rId14"/>
    <p:sldId id="289" r:id="rId15"/>
    <p:sldId id="290" r:id="rId16"/>
    <p:sldId id="287" r:id="rId17"/>
    <p:sldId id="291"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98" d="100"/>
          <a:sy n="98" d="100"/>
        </p:scale>
        <p:origin x="110" y="12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ào Nguyễn Thế" userId="375279f354be31fa" providerId="LiveId" clId="{B02EF1D1-922D-4001-8020-4D6E5117BF71}"/>
    <pc:docChg chg="undo custSel addSld delSld modSld sldOrd">
      <pc:chgData name="Hào Nguyễn Thế" userId="375279f354be31fa" providerId="LiveId" clId="{B02EF1D1-922D-4001-8020-4D6E5117BF71}" dt="2023-08-21T02:52:04.210" v="678" actId="47"/>
      <pc:docMkLst>
        <pc:docMk/>
      </pc:docMkLst>
      <pc:sldChg chg="del">
        <pc:chgData name="Hào Nguyễn Thế" userId="375279f354be31fa" providerId="LiveId" clId="{B02EF1D1-922D-4001-8020-4D6E5117BF71}" dt="2023-08-21T02:51:59.177" v="668" actId="47"/>
        <pc:sldMkLst>
          <pc:docMk/>
          <pc:sldMk cId="1699088621" sldId="261"/>
        </pc:sldMkLst>
      </pc:sldChg>
      <pc:sldChg chg="del">
        <pc:chgData name="Hào Nguyễn Thế" userId="375279f354be31fa" providerId="LiveId" clId="{B02EF1D1-922D-4001-8020-4D6E5117BF71}" dt="2023-08-21T02:52:00.023" v="669" actId="47"/>
        <pc:sldMkLst>
          <pc:docMk/>
          <pc:sldMk cId="2752853293" sldId="262"/>
        </pc:sldMkLst>
      </pc:sldChg>
      <pc:sldChg chg="del">
        <pc:chgData name="Hào Nguyễn Thế" userId="375279f354be31fa" providerId="LiveId" clId="{B02EF1D1-922D-4001-8020-4D6E5117BF71}" dt="2023-08-21T02:52:00.419" v="670" actId="47"/>
        <pc:sldMkLst>
          <pc:docMk/>
          <pc:sldMk cId="1096717490" sldId="263"/>
        </pc:sldMkLst>
      </pc:sldChg>
      <pc:sldChg chg="del">
        <pc:chgData name="Hào Nguyễn Thế" userId="375279f354be31fa" providerId="LiveId" clId="{B02EF1D1-922D-4001-8020-4D6E5117BF71}" dt="2023-08-21T02:52:01.064" v="671" actId="47"/>
        <pc:sldMkLst>
          <pc:docMk/>
          <pc:sldMk cId="1002104821" sldId="264"/>
        </pc:sldMkLst>
      </pc:sldChg>
      <pc:sldChg chg="del">
        <pc:chgData name="Hào Nguyễn Thế" userId="375279f354be31fa" providerId="LiveId" clId="{B02EF1D1-922D-4001-8020-4D6E5117BF71}" dt="2023-08-21T02:52:02.143" v="673" actId="47"/>
        <pc:sldMkLst>
          <pc:docMk/>
          <pc:sldMk cId="1234133501" sldId="266"/>
        </pc:sldMkLst>
      </pc:sldChg>
      <pc:sldChg chg="del">
        <pc:chgData name="Hào Nguyễn Thế" userId="375279f354be31fa" providerId="LiveId" clId="{B02EF1D1-922D-4001-8020-4D6E5117BF71}" dt="2023-08-21T02:52:02.586" v="674" actId="47"/>
        <pc:sldMkLst>
          <pc:docMk/>
          <pc:sldMk cId="327257719" sldId="267"/>
        </pc:sldMkLst>
      </pc:sldChg>
      <pc:sldChg chg="del">
        <pc:chgData name="Hào Nguyễn Thế" userId="375279f354be31fa" providerId="LiveId" clId="{B02EF1D1-922D-4001-8020-4D6E5117BF71}" dt="2023-08-21T02:52:02.948" v="675" actId="47"/>
        <pc:sldMkLst>
          <pc:docMk/>
          <pc:sldMk cId="2759600390" sldId="268"/>
        </pc:sldMkLst>
      </pc:sldChg>
      <pc:sldChg chg="del">
        <pc:chgData name="Hào Nguyễn Thế" userId="375279f354be31fa" providerId="LiveId" clId="{B02EF1D1-922D-4001-8020-4D6E5117BF71}" dt="2023-08-21T02:52:01.857" v="672" actId="47"/>
        <pc:sldMkLst>
          <pc:docMk/>
          <pc:sldMk cId="1445010188" sldId="279"/>
        </pc:sldMkLst>
      </pc:sldChg>
      <pc:sldChg chg="del">
        <pc:chgData name="Hào Nguyễn Thế" userId="375279f354be31fa" providerId="LiveId" clId="{B02EF1D1-922D-4001-8020-4D6E5117BF71}" dt="2023-08-21T02:52:03.755" v="677" actId="47"/>
        <pc:sldMkLst>
          <pc:docMk/>
          <pc:sldMk cId="3418206844" sldId="280"/>
        </pc:sldMkLst>
      </pc:sldChg>
      <pc:sldChg chg="del">
        <pc:chgData name="Hào Nguyễn Thế" userId="375279f354be31fa" providerId="LiveId" clId="{B02EF1D1-922D-4001-8020-4D6E5117BF71}" dt="2023-08-21T02:52:04.210" v="678" actId="47"/>
        <pc:sldMkLst>
          <pc:docMk/>
          <pc:sldMk cId="2577936335" sldId="281"/>
        </pc:sldMkLst>
      </pc:sldChg>
      <pc:sldChg chg="del">
        <pc:chgData name="Hào Nguyễn Thế" userId="375279f354be31fa" providerId="LiveId" clId="{B02EF1D1-922D-4001-8020-4D6E5117BF71}" dt="2023-08-21T02:52:03.330" v="676" actId="47"/>
        <pc:sldMkLst>
          <pc:docMk/>
          <pc:sldMk cId="1164941242" sldId="282"/>
        </pc:sldMkLst>
      </pc:sldChg>
      <pc:sldChg chg="modSp add mod ord">
        <pc:chgData name="Hào Nguyễn Thế" userId="375279f354be31fa" providerId="LiveId" clId="{B02EF1D1-922D-4001-8020-4D6E5117BF71}" dt="2023-08-21T02:43:15.371" v="96" actId="20577"/>
        <pc:sldMkLst>
          <pc:docMk/>
          <pc:sldMk cId="3931771220" sldId="291"/>
        </pc:sldMkLst>
        <pc:spChg chg="mod">
          <ac:chgData name="Hào Nguyễn Thế" userId="375279f354be31fa" providerId="LiveId" clId="{B02EF1D1-922D-4001-8020-4D6E5117BF71}" dt="2023-08-21T02:41:31.987" v="36" actId="20577"/>
          <ac:spMkLst>
            <pc:docMk/>
            <pc:sldMk cId="3931771220" sldId="291"/>
            <ac:spMk id="2" creationId="{BA132DA9-765E-BE62-D6C3-0A3EB3AEB45C}"/>
          </ac:spMkLst>
        </pc:spChg>
        <pc:spChg chg="mod">
          <ac:chgData name="Hào Nguyễn Thế" userId="375279f354be31fa" providerId="LiveId" clId="{B02EF1D1-922D-4001-8020-4D6E5117BF71}" dt="2023-08-21T02:43:15.371" v="96" actId="20577"/>
          <ac:spMkLst>
            <pc:docMk/>
            <pc:sldMk cId="3931771220" sldId="291"/>
            <ac:spMk id="3" creationId="{608737D6-CABA-913C-4D23-C076BCEC3804}"/>
          </ac:spMkLst>
        </pc:spChg>
      </pc:sldChg>
      <pc:sldChg chg="add del">
        <pc:chgData name="Hào Nguyễn Thế" userId="375279f354be31fa" providerId="LiveId" clId="{B02EF1D1-922D-4001-8020-4D6E5117BF71}" dt="2023-08-21T02:45:34.927" v="98" actId="47"/>
        <pc:sldMkLst>
          <pc:docMk/>
          <pc:sldMk cId="3716474031" sldId="292"/>
        </pc:sldMkLst>
      </pc:sldChg>
      <pc:sldChg chg="delSp modSp add mod">
        <pc:chgData name="Hào Nguyễn Thế" userId="375279f354be31fa" providerId="LiveId" clId="{B02EF1D1-922D-4001-8020-4D6E5117BF71}" dt="2023-08-21T02:51:53.365" v="667" actId="20577"/>
        <pc:sldMkLst>
          <pc:docMk/>
          <pc:sldMk cId="732127375" sldId="293"/>
        </pc:sldMkLst>
        <pc:spChg chg="mod">
          <ac:chgData name="Hào Nguyễn Thế" userId="375279f354be31fa" providerId="LiveId" clId="{B02EF1D1-922D-4001-8020-4D6E5117BF71}" dt="2023-08-21T02:51:53.365" v="667" actId="20577"/>
          <ac:spMkLst>
            <pc:docMk/>
            <pc:sldMk cId="732127375" sldId="293"/>
            <ac:spMk id="2" creationId="{BA132DA9-765E-BE62-D6C3-0A3EB3AEB45C}"/>
          </ac:spMkLst>
        </pc:spChg>
        <pc:spChg chg="mod">
          <ac:chgData name="Hào Nguyễn Thế" userId="375279f354be31fa" providerId="LiveId" clId="{B02EF1D1-922D-4001-8020-4D6E5117BF71}" dt="2023-08-21T02:51:32.107" v="664" actId="1076"/>
          <ac:spMkLst>
            <pc:docMk/>
            <pc:sldMk cId="732127375" sldId="293"/>
            <ac:spMk id="3" creationId="{608737D6-CABA-913C-4D23-C076BCEC3804}"/>
          </ac:spMkLst>
        </pc:spChg>
        <pc:spChg chg="del">
          <ac:chgData name="Hào Nguyễn Thế" userId="375279f354be31fa" providerId="LiveId" clId="{B02EF1D1-922D-4001-8020-4D6E5117BF71}" dt="2023-08-21T02:51:45.486" v="665" actId="478"/>
          <ac:spMkLst>
            <pc:docMk/>
            <pc:sldMk cId="732127375" sldId="293"/>
            <ac:spMk id="4" creationId="{70BDEBC9-F169-321F-968F-B343C11F0CE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8/23/2023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8/23/2023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DATA MINING</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GROUP 04</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21CB-4BD2-80E1-FDCD-234A1D94343C}"/>
              </a:ext>
            </a:extLst>
          </p:cNvPr>
          <p:cNvSpPr>
            <a:spLocks noGrp="1"/>
          </p:cNvSpPr>
          <p:nvPr>
            <p:ph type="title"/>
          </p:nvPr>
        </p:nvSpPr>
        <p:spPr>
          <a:xfrm>
            <a:off x="365760" y="555596"/>
            <a:ext cx="6502620" cy="676656"/>
          </a:xfrm>
        </p:spPr>
        <p:txBody>
          <a:bodyPr/>
          <a:lstStyle/>
          <a:p>
            <a:r>
              <a:rPr lang="en-US" sz="2800" b="1" dirty="0"/>
              <a:t>1.4.3: Classification and Regression for Predictive Analysis</a:t>
            </a:r>
            <a:br>
              <a:rPr lang="en-US" sz="2800" b="1" dirty="0"/>
            </a:br>
            <a:endParaRPr lang="en-US" sz="2800" dirty="0"/>
          </a:p>
        </p:txBody>
      </p:sp>
      <p:sp>
        <p:nvSpPr>
          <p:cNvPr id="3" name="Text Placeholder 2">
            <a:extLst>
              <a:ext uri="{FF2B5EF4-FFF2-40B4-BE49-F238E27FC236}">
                <a16:creationId xmlns:a16="http://schemas.microsoft.com/office/drawing/2014/main" id="{EF8B65A3-F6CA-347B-BDA1-69591D201857}"/>
              </a:ext>
            </a:extLst>
          </p:cNvPr>
          <p:cNvSpPr>
            <a:spLocks noGrp="1"/>
          </p:cNvSpPr>
          <p:nvPr>
            <p:ph type="body" sz="half" idx="2"/>
          </p:nvPr>
        </p:nvSpPr>
        <p:spPr>
          <a:xfrm>
            <a:off x="365760" y="973835"/>
            <a:ext cx="6675902" cy="4070729"/>
          </a:xfrm>
        </p:spPr>
        <p:txBody>
          <a:bodyPr/>
          <a:lstStyle/>
          <a:p>
            <a:r>
              <a:rPr lang="en-US" b="0" i="0" dirty="0">
                <a:effectLst/>
              </a:rPr>
              <a:t>There are several types of regression models, including :</a:t>
            </a:r>
          </a:p>
          <a:p>
            <a:pPr marL="285750" indent="-285750">
              <a:buFont typeface="Arial" panose="020B0604020202020204" pitchFamily="34" charset="0"/>
              <a:buChar char="•"/>
            </a:pPr>
            <a:r>
              <a:rPr lang="en-US" dirty="0"/>
              <a:t>L</a:t>
            </a:r>
            <a:r>
              <a:rPr lang="en-US" b="0" i="0" dirty="0">
                <a:effectLst/>
              </a:rPr>
              <a:t>inear regression</a:t>
            </a:r>
            <a:endParaRPr lang="en-US" dirty="0"/>
          </a:p>
          <a:p>
            <a:pPr marL="285750" indent="-285750">
              <a:buFont typeface="Arial" panose="020B0604020202020204" pitchFamily="34" charset="0"/>
              <a:buChar char="•"/>
            </a:pPr>
            <a:r>
              <a:rPr lang="en-US" dirty="0"/>
              <a:t>L</a:t>
            </a:r>
            <a:r>
              <a:rPr lang="en-US" b="0" i="0" dirty="0">
                <a:effectLst/>
              </a:rPr>
              <a:t>ogistic regression</a:t>
            </a:r>
            <a:endParaRPr lang="en-US" dirty="0"/>
          </a:p>
          <a:p>
            <a:pPr marL="285750" indent="-285750">
              <a:buFont typeface="Arial" panose="020B0604020202020204" pitchFamily="34" charset="0"/>
              <a:buChar char="•"/>
            </a:pPr>
            <a:r>
              <a:rPr lang="en-US" dirty="0"/>
              <a:t>P</a:t>
            </a:r>
            <a:r>
              <a:rPr lang="en-US" b="0" i="0" dirty="0">
                <a:effectLst/>
              </a:rPr>
              <a:t>olynomial regression</a:t>
            </a:r>
            <a:endParaRPr lang="en-US" dirty="0"/>
          </a:p>
          <a:p>
            <a:endParaRPr lang="en-US" dirty="0"/>
          </a:p>
          <a:p>
            <a:r>
              <a:rPr lang="en-US" sz="1800" b="1" dirty="0"/>
              <a:t>Example:</a:t>
            </a:r>
          </a:p>
          <a:p>
            <a:pPr marL="285750" indent="-285750">
              <a:buFont typeface="Arial" panose="020B0604020202020204" pitchFamily="34" charset="0"/>
              <a:buChar char="•"/>
            </a:pPr>
            <a:r>
              <a:rPr lang="en-US" b="0" i="0" dirty="0">
                <a:effectLst/>
              </a:rPr>
              <a:t>Stock price prediction</a:t>
            </a:r>
          </a:p>
          <a:p>
            <a:pPr marL="285750" indent="-285750">
              <a:buFont typeface="Arial" panose="020B0604020202020204" pitchFamily="34" charset="0"/>
              <a:buChar char="•"/>
            </a:pPr>
            <a:r>
              <a:rPr lang="en-US" dirty="0"/>
              <a:t>H</a:t>
            </a:r>
            <a:r>
              <a:rPr lang="en-US" b="0" i="0" dirty="0">
                <a:effectLst/>
              </a:rPr>
              <a:t>ouse price prediction</a:t>
            </a:r>
          </a:p>
          <a:p>
            <a:pPr marL="285750" indent="-285750">
              <a:buFont typeface="Arial" panose="020B0604020202020204" pitchFamily="34" charset="0"/>
              <a:buChar char="•"/>
            </a:pPr>
            <a:r>
              <a:rPr lang="en-US" dirty="0"/>
              <a:t>D</a:t>
            </a:r>
            <a:r>
              <a:rPr lang="en-US" b="0" i="0" dirty="0">
                <a:effectLst/>
              </a:rPr>
              <a:t>emand forecasting</a:t>
            </a:r>
            <a:endParaRPr lang="en-US" dirty="0"/>
          </a:p>
        </p:txBody>
      </p:sp>
      <p:sp>
        <p:nvSpPr>
          <p:cNvPr id="4" name="Picture Placeholder 3">
            <a:extLst>
              <a:ext uri="{FF2B5EF4-FFF2-40B4-BE49-F238E27FC236}">
                <a16:creationId xmlns:a16="http://schemas.microsoft.com/office/drawing/2014/main" id="{4DF22024-6A58-3EC7-49E0-3424C7AC0C2D}"/>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D7B2FB41-068B-D56D-A474-C59FEF26B06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3EFEA78-72C6-37B3-CA09-1F255159A19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6BC48384-1FBB-55DF-0A3E-8704E57B308B}"/>
              </a:ext>
            </a:extLst>
          </p:cNvPr>
          <p:cNvSpPr>
            <a:spLocks noGrp="1"/>
          </p:cNvSpPr>
          <p:nvPr>
            <p:ph type="sldNum" sz="quarter" idx="12"/>
          </p:nvPr>
        </p:nvSpPr>
        <p:spPr/>
        <p:txBody>
          <a:bodyPr/>
          <a:lstStyle/>
          <a:p>
            <a:fld id="{58FB4751-880F-D840-AAA9-3A15815CC996}" type="slidenum">
              <a:rPr lang="en-US" smtClean="0"/>
              <a:t>10</a:t>
            </a:fld>
            <a:endParaRPr lang="en-US" dirty="0"/>
          </a:p>
        </p:txBody>
      </p:sp>
    </p:spTree>
    <p:extLst>
      <p:ext uri="{BB962C8B-B14F-4D97-AF65-F5344CB8AC3E}">
        <p14:creationId xmlns:p14="http://schemas.microsoft.com/office/powerpoint/2010/main" val="2083110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DA0E3-F922-A82A-F1B2-05E6DC387EF2}"/>
              </a:ext>
            </a:extLst>
          </p:cNvPr>
          <p:cNvSpPr>
            <a:spLocks noGrp="1"/>
          </p:cNvSpPr>
          <p:nvPr>
            <p:ph type="title"/>
          </p:nvPr>
        </p:nvSpPr>
        <p:spPr>
          <a:xfrm>
            <a:off x="191866" y="709483"/>
            <a:ext cx="6502620" cy="676656"/>
          </a:xfrm>
        </p:spPr>
        <p:txBody>
          <a:bodyPr/>
          <a:lstStyle/>
          <a:p>
            <a:r>
              <a:rPr lang="en-US" sz="2800" b="1" dirty="0"/>
              <a:t>1.4.4: Cluster Analysis</a:t>
            </a:r>
            <a:endParaRPr lang="en-US" sz="2800" dirty="0"/>
          </a:p>
        </p:txBody>
      </p:sp>
      <p:sp>
        <p:nvSpPr>
          <p:cNvPr id="3" name="Text Placeholder 2">
            <a:extLst>
              <a:ext uri="{FF2B5EF4-FFF2-40B4-BE49-F238E27FC236}">
                <a16:creationId xmlns:a16="http://schemas.microsoft.com/office/drawing/2014/main" id="{AF0F61B4-23F2-91E9-9934-352CB410CA2E}"/>
              </a:ext>
            </a:extLst>
          </p:cNvPr>
          <p:cNvSpPr>
            <a:spLocks noGrp="1"/>
          </p:cNvSpPr>
          <p:nvPr>
            <p:ph type="body" sz="half" idx="2"/>
          </p:nvPr>
        </p:nvSpPr>
        <p:spPr/>
        <p:txBody>
          <a:bodyPr>
            <a:normAutofit/>
          </a:bodyPr>
          <a:lstStyle/>
          <a:p>
            <a:r>
              <a:rPr lang="en-US" sz="2400" dirty="0"/>
              <a:t>analyze class-labeled (training) data </a:t>
            </a:r>
            <a:r>
              <a:rPr lang="en-US" sz="2400" dirty="0" err="1"/>
              <a:t>sets,clustering</a:t>
            </a:r>
            <a:r>
              <a:rPr lang="en-US" sz="2400" dirty="0"/>
              <a:t> analyzes data objects without consulting class labels</a:t>
            </a:r>
          </a:p>
        </p:txBody>
      </p:sp>
      <p:sp>
        <p:nvSpPr>
          <p:cNvPr id="4" name="Picture Placeholder 3">
            <a:extLst>
              <a:ext uri="{FF2B5EF4-FFF2-40B4-BE49-F238E27FC236}">
                <a16:creationId xmlns:a16="http://schemas.microsoft.com/office/drawing/2014/main" id="{A3A6CF0C-034A-7B30-102D-B39FC8F9B42E}"/>
              </a:ext>
            </a:extLst>
          </p:cNvPr>
          <p:cNvSpPr>
            <a:spLocks noGrp="1"/>
          </p:cNvSpPr>
          <p:nvPr>
            <p:ph type="pic" idx="1"/>
          </p:nvPr>
        </p:nvSpPr>
        <p:spPr/>
        <p:txBody>
          <a:bodyPr/>
          <a:lstStyle/>
          <a:p>
            <a:endParaRPr lang="en-US" dirty="0"/>
          </a:p>
        </p:txBody>
      </p:sp>
      <p:sp>
        <p:nvSpPr>
          <p:cNvPr id="5" name="Date Placeholder 4">
            <a:extLst>
              <a:ext uri="{FF2B5EF4-FFF2-40B4-BE49-F238E27FC236}">
                <a16:creationId xmlns:a16="http://schemas.microsoft.com/office/drawing/2014/main" id="{46C28C7D-53E0-0F96-EA7D-A30C6B69759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39224101-704A-E322-7146-71A4676BB14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E2BFD23-26DA-EED2-B065-10B56DE3FC87}"/>
              </a:ext>
            </a:extLst>
          </p:cNvPr>
          <p:cNvSpPr>
            <a:spLocks noGrp="1"/>
          </p:cNvSpPr>
          <p:nvPr>
            <p:ph type="sldNum" sz="quarter" idx="12"/>
          </p:nvPr>
        </p:nvSpPr>
        <p:spPr/>
        <p:txBody>
          <a:bodyPr/>
          <a:lstStyle/>
          <a:p>
            <a:fld id="{58FB4751-880F-D840-AAA9-3A15815CC996}" type="slidenum">
              <a:rPr lang="en-US" smtClean="0"/>
              <a:t>11</a:t>
            </a:fld>
            <a:endParaRPr lang="en-US" dirty="0"/>
          </a:p>
        </p:txBody>
      </p:sp>
      <p:pic>
        <p:nvPicPr>
          <p:cNvPr id="11" name="Picture 10">
            <a:extLst>
              <a:ext uri="{FF2B5EF4-FFF2-40B4-BE49-F238E27FC236}">
                <a16:creationId xmlns:a16="http://schemas.microsoft.com/office/drawing/2014/main" id="{61FB7E27-B6ED-6D2E-C713-07F2B5FC88E7}"/>
              </a:ext>
            </a:extLst>
          </p:cNvPr>
          <p:cNvPicPr>
            <a:picLocks noChangeAspect="1"/>
          </p:cNvPicPr>
          <p:nvPr/>
        </p:nvPicPr>
        <p:blipFill>
          <a:blip r:embed="rId2"/>
          <a:stretch>
            <a:fillRect/>
          </a:stretch>
        </p:blipFill>
        <p:spPr>
          <a:xfrm>
            <a:off x="6871270" y="1006459"/>
            <a:ext cx="5143946" cy="3520745"/>
          </a:xfrm>
          <a:prstGeom prst="rect">
            <a:avLst/>
          </a:prstGeom>
        </p:spPr>
      </p:pic>
    </p:spTree>
    <p:extLst>
      <p:ext uri="{BB962C8B-B14F-4D97-AF65-F5344CB8AC3E}">
        <p14:creationId xmlns:p14="http://schemas.microsoft.com/office/powerpoint/2010/main" val="424543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303B-73A1-47C4-47C4-2CA1D93D3020}"/>
              </a:ext>
            </a:extLst>
          </p:cNvPr>
          <p:cNvSpPr>
            <a:spLocks noGrp="1"/>
          </p:cNvSpPr>
          <p:nvPr>
            <p:ph type="title"/>
          </p:nvPr>
        </p:nvSpPr>
        <p:spPr/>
        <p:txBody>
          <a:bodyPr/>
          <a:lstStyle/>
          <a:p>
            <a:r>
              <a:rPr lang="en-US" sz="2800" b="1" dirty="0"/>
              <a:t>1.4.4: Cluster Analysis</a:t>
            </a:r>
            <a:endParaRPr lang="en-US" sz="2800" dirty="0"/>
          </a:p>
        </p:txBody>
      </p:sp>
      <p:sp>
        <p:nvSpPr>
          <p:cNvPr id="3" name="Text Placeholder 2">
            <a:extLst>
              <a:ext uri="{FF2B5EF4-FFF2-40B4-BE49-F238E27FC236}">
                <a16:creationId xmlns:a16="http://schemas.microsoft.com/office/drawing/2014/main" id="{4E504154-1DA7-D629-DDB7-0C28C68F861A}"/>
              </a:ext>
            </a:extLst>
          </p:cNvPr>
          <p:cNvSpPr>
            <a:spLocks noGrp="1"/>
          </p:cNvSpPr>
          <p:nvPr>
            <p:ph type="body" sz="half" idx="2"/>
          </p:nvPr>
        </p:nvSpPr>
        <p:spPr/>
        <p:txBody>
          <a:bodyPr>
            <a:normAutofit/>
          </a:bodyPr>
          <a:lstStyle/>
          <a:p>
            <a:r>
              <a:rPr lang="en-US" sz="2400" dirty="0"/>
              <a:t>Cluster analysis is capable of generating class labels for groups of data. Objects are clustered based on the principle of enhancing intraclass similarity and minimizing similarity between different classes. Each cluster represents a class of objects, from which rules can be generated</a:t>
            </a:r>
          </a:p>
        </p:txBody>
      </p:sp>
      <p:sp>
        <p:nvSpPr>
          <p:cNvPr id="4" name="Picture Placeholder 3">
            <a:extLst>
              <a:ext uri="{FF2B5EF4-FFF2-40B4-BE49-F238E27FC236}">
                <a16:creationId xmlns:a16="http://schemas.microsoft.com/office/drawing/2014/main" id="{B5A2EFFC-6FA1-8E18-4B3E-C285EF246660}"/>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D4509B56-8CD0-A613-8F98-7829ED6283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46D7143-8FCC-5384-A7B3-A81FEE202EB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045884C-15C9-C0D9-D49B-A5EE1B59F443}"/>
              </a:ext>
            </a:extLst>
          </p:cNvPr>
          <p:cNvSpPr>
            <a:spLocks noGrp="1"/>
          </p:cNvSpPr>
          <p:nvPr>
            <p:ph type="sldNum" sz="quarter" idx="12"/>
          </p:nvPr>
        </p:nvSpPr>
        <p:spPr/>
        <p:txBody>
          <a:bodyPr/>
          <a:lstStyle/>
          <a:p>
            <a:fld id="{58FB4751-880F-D840-AAA9-3A15815CC996}" type="slidenum">
              <a:rPr lang="en-US" smtClean="0"/>
              <a:t>12</a:t>
            </a:fld>
            <a:endParaRPr lang="en-US" dirty="0"/>
          </a:p>
        </p:txBody>
      </p:sp>
    </p:spTree>
    <p:extLst>
      <p:ext uri="{BB962C8B-B14F-4D97-AF65-F5344CB8AC3E}">
        <p14:creationId xmlns:p14="http://schemas.microsoft.com/office/powerpoint/2010/main" val="3994660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6407B-E263-AB77-F242-482929EDE62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6396AC2-181B-F386-3D8E-49B5989F07F0}"/>
              </a:ext>
            </a:extLst>
          </p:cNvPr>
          <p:cNvSpPr>
            <a:spLocks noGrp="1"/>
          </p:cNvSpPr>
          <p:nvPr>
            <p:ph type="body" sz="half" idx="2"/>
          </p:nvPr>
        </p:nvSpPr>
        <p:spPr/>
        <p:txBody>
          <a:bodyPr/>
          <a:lstStyle/>
          <a:p>
            <a:r>
              <a:rPr lang="en-US" dirty="0" err="1"/>
              <a:t>Aneural</a:t>
            </a:r>
            <a:r>
              <a:rPr lang="en-US" dirty="0"/>
              <a:t> network, when used for classification, is typically a collection of neuron-like processing units with weighted connections between the</a:t>
            </a:r>
          </a:p>
          <a:p>
            <a:r>
              <a:rPr lang="en-US" dirty="0"/>
              <a:t>units.</a:t>
            </a:r>
          </a:p>
        </p:txBody>
      </p:sp>
      <p:sp>
        <p:nvSpPr>
          <p:cNvPr id="4" name="Picture Placeholder 3">
            <a:extLst>
              <a:ext uri="{FF2B5EF4-FFF2-40B4-BE49-F238E27FC236}">
                <a16:creationId xmlns:a16="http://schemas.microsoft.com/office/drawing/2014/main" id="{827584BB-4EFC-59FA-6882-6726B05B1B9A}"/>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FB5390E3-D911-1185-47B3-39125BB1EF6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720E0CC-B842-0774-6FEB-1D13F5E1FBF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13686D7-6C5F-DECE-7493-A1676A5CF8EE}"/>
              </a:ext>
            </a:extLst>
          </p:cNvPr>
          <p:cNvSpPr>
            <a:spLocks noGrp="1"/>
          </p:cNvSpPr>
          <p:nvPr>
            <p:ph type="sldNum" sz="quarter" idx="12"/>
          </p:nvPr>
        </p:nvSpPr>
        <p:spPr/>
        <p:txBody>
          <a:bodyPr/>
          <a:lstStyle/>
          <a:p>
            <a:fld id="{58FB4751-880F-D840-AAA9-3A15815CC996}" type="slidenum">
              <a:rPr lang="en-US" smtClean="0"/>
              <a:t>13</a:t>
            </a:fld>
            <a:endParaRPr lang="en-US" dirty="0"/>
          </a:p>
        </p:txBody>
      </p:sp>
    </p:spTree>
    <p:extLst>
      <p:ext uri="{BB962C8B-B14F-4D97-AF65-F5344CB8AC3E}">
        <p14:creationId xmlns:p14="http://schemas.microsoft.com/office/powerpoint/2010/main" val="4164626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2DA9-765E-BE62-D6C3-0A3EB3AEB45C}"/>
              </a:ext>
            </a:extLst>
          </p:cNvPr>
          <p:cNvSpPr>
            <a:spLocks noGrp="1"/>
          </p:cNvSpPr>
          <p:nvPr>
            <p:ph type="title"/>
          </p:nvPr>
        </p:nvSpPr>
        <p:spPr>
          <a:xfrm>
            <a:off x="576070" y="704088"/>
            <a:ext cx="7424929" cy="676656"/>
          </a:xfrm>
        </p:spPr>
        <p:txBody>
          <a:bodyPr/>
          <a:lstStyle/>
          <a:p>
            <a:r>
              <a:rPr lang="en-US" sz="2800" b="1" dirty="0"/>
              <a:t>1.4.5: Outlier Analysis</a:t>
            </a:r>
            <a:br>
              <a:rPr lang="en-US" sz="2800" b="1" dirty="0"/>
            </a:br>
            <a:endParaRPr lang="en-US" sz="2800" dirty="0"/>
          </a:p>
        </p:txBody>
      </p:sp>
      <p:sp>
        <p:nvSpPr>
          <p:cNvPr id="3" name="Text Placeholder 2">
            <a:extLst>
              <a:ext uri="{FF2B5EF4-FFF2-40B4-BE49-F238E27FC236}">
                <a16:creationId xmlns:a16="http://schemas.microsoft.com/office/drawing/2014/main" id="{608737D6-CABA-913C-4D23-C076BCEC3804}"/>
              </a:ext>
            </a:extLst>
          </p:cNvPr>
          <p:cNvSpPr>
            <a:spLocks noGrp="1"/>
          </p:cNvSpPr>
          <p:nvPr>
            <p:ph type="body" sz="half" idx="2"/>
          </p:nvPr>
        </p:nvSpPr>
        <p:spPr>
          <a:xfrm>
            <a:off x="576070" y="1380744"/>
            <a:ext cx="4572000" cy="4773168"/>
          </a:xfrm>
        </p:spPr>
        <p:txBody>
          <a:bodyPr>
            <a:normAutofit fontScale="85000" lnSpcReduction="20000"/>
          </a:bodyPr>
          <a:lstStyle/>
          <a:p>
            <a:r>
              <a:rPr lang="en-US" sz="2400" dirty="0"/>
              <a:t>Outlier data is data set may contain objects that do not comply with the general behavior or model</a:t>
            </a:r>
          </a:p>
          <a:p>
            <a:r>
              <a:rPr lang="en-US" sz="2400" dirty="0"/>
              <a:t>of the data.</a:t>
            </a:r>
          </a:p>
          <a:p>
            <a:r>
              <a:rPr lang="en-US" sz="2400" dirty="0"/>
              <a:t>The analysis of outlier data is referred to as outlier analysis or anomaly mining.</a:t>
            </a:r>
          </a:p>
          <a:p>
            <a:endParaRPr lang="en-US" sz="2400" dirty="0"/>
          </a:p>
          <a:p>
            <a:r>
              <a:rPr lang="en-US" sz="2400" dirty="0"/>
              <a:t>Outliers may be detected :</a:t>
            </a:r>
          </a:p>
          <a:p>
            <a:pPr marL="342900" indent="-342900">
              <a:buFont typeface="Arial" panose="020B0604020202020204" pitchFamily="34" charset="0"/>
              <a:buChar char="•"/>
            </a:pPr>
            <a:r>
              <a:rPr lang="en-US" sz="2400" dirty="0"/>
              <a:t>Using statistical tests that assume a distribution. </a:t>
            </a:r>
          </a:p>
          <a:p>
            <a:pPr marL="342900" indent="-342900">
              <a:buFont typeface="Arial" panose="020B0604020202020204" pitchFamily="34" charset="0"/>
              <a:buChar char="•"/>
            </a:pPr>
            <a:r>
              <a:rPr lang="en-US" sz="2400" dirty="0"/>
              <a:t>Probability model for the data.</a:t>
            </a:r>
          </a:p>
          <a:p>
            <a:pPr marL="342900" indent="-342900">
              <a:buFont typeface="Arial" panose="020B0604020202020204" pitchFamily="34" charset="0"/>
              <a:buChar char="•"/>
            </a:pPr>
            <a:r>
              <a:rPr lang="en-US" sz="2400" dirty="0"/>
              <a:t>Using distance measures where objects that are remote from any other cluster are considered outliers</a:t>
            </a:r>
          </a:p>
          <a:p>
            <a:pPr marL="342900" indent="-342900">
              <a:buFont typeface="Arial" panose="020B0604020202020204" pitchFamily="34" charset="0"/>
              <a:buChar char="•"/>
            </a:pPr>
            <a:r>
              <a:rPr lang="en-US" sz="2400" dirty="0"/>
              <a:t>Rather than using statistical or distance measures, density-based methods may identify outliers in a local region, although they look normal from a global statistical distribution view.</a:t>
            </a:r>
          </a:p>
        </p:txBody>
      </p:sp>
      <p:sp>
        <p:nvSpPr>
          <p:cNvPr id="4" name="Picture Placeholder 3">
            <a:extLst>
              <a:ext uri="{FF2B5EF4-FFF2-40B4-BE49-F238E27FC236}">
                <a16:creationId xmlns:a16="http://schemas.microsoft.com/office/drawing/2014/main" id="{70BDEBC9-F169-321F-968F-B343C11F0CEF}"/>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183EEE19-4B10-9629-739F-56B97CBC582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F8E5EBA-5C0C-8787-3229-2F41B19287C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7B455B3-2AB6-50D3-3A1F-9B13997F586C}"/>
              </a:ext>
            </a:extLst>
          </p:cNvPr>
          <p:cNvSpPr>
            <a:spLocks noGrp="1"/>
          </p:cNvSpPr>
          <p:nvPr>
            <p:ph type="sldNum" sz="quarter" idx="12"/>
          </p:nvPr>
        </p:nvSpPr>
        <p:spPr/>
        <p:txBody>
          <a:bodyPr/>
          <a:lstStyle/>
          <a:p>
            <a:fld id="{58FB4751-880F-D840-AAA9-3A15815CC996}" type="slidenum">
              <a:rPr lang="en-US" smtClean="0"/>
              <a:t>14</a:t>
            </a:fld>
            <a:endParaRPr lang="en-US" dirty="0"/>
          </a:p>
        </p:txBody>
      </p:sp>
    </p:spTree>
    <p:extLst>
      <p:ext uri="{BB962C8B-B14F-4D97-AF65-F5344CB8AC3E}">
        <p14:creationId xmlns:p14="http://schemas.microsoft.com/office/powerpoint/2010/main" val="3931771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2DA9-765E-BE62-D6C3-0A3EB3AEB45C}"/>
              </a:ext>
            </a:extLst>
          </p:cNvPr>
          <p:cNvSpPr>
            <a:spLocks noGrp="1"/>
          </p:cNvSpPr>
          <p:nvPr>
            <p:ph type="title"/>
          </p:nvPr>
        </p:nvSpPr>
        <p:spPr>
          <a:xfrm>
            <a:off x="576070" y="704088"/>
            <a:ext cx="7424929" cy="676656"/>
          </a:xfrm>
        </p:spPr>
        <p:txBody>
          <a:bodyPr/>
          <a:lstStyle/>
          <a:p>
            <a:r>
              <a:rPr lang="en-US" sz="2800" b="1" dirty="0"/>
              <a:t>1.4.6: Patterns Interesting </a:t>
            </a:r>
            <a:endParaRPr lang="en-US" sz="2800" dirty="0"/>
          </a:p>
        </p:txBody>
      </p:sp>
      <p:sp>
        <p:nvSpPr>
          <p:cNvPr id="3" name="Text Placeholder 2">
            <a:extLst>
              <a:ext uri="{FF2B5EF4-FFF2-40B4-BE49-F238E27FC236}">
                <a16:creationId xmlns:a16="http://schemas.microsoft.com/office/drawing/2014/main" id="{608737D6-CABA-913C-4D23-C076BCEC3804}"/>
              </a:ext>
            </a:extLst>
          </p:cNvPr>
          <p:cNvSpPr>
            <a:spLocks noGrp="1"/>
          </p:cNvSpPr>
          <p:nvPr>
            <p:ph type="body" sz="half" idx="2"/>
          </p:nvPr>
        </p:nvSpPr>
        <p:spPr>
          <a:xfrm>
            <a:off x="668834" y="1312989"/>
            <a:ext cx="7239400" cy="4773168"/>
          </a:xfrm>
        </p:spPr>
        <p:txBody>
          <a:bodyPr>
            <a:normAutofit/>
          </a:bodyPr>
          <a:lstStyle/>
          <a:p>
            <a:pPr marL="342900" indent="-342900">
              <a:buFontTx/>
              <a:buChar char="-"/>
            </a:pPr>
            <a:r>
              <a:rPr lang="en-US" sz="2400" dirty="0"/>
              <a:t>A pattern is interesting</a:t>
            </a:r>
          </a:p>
          <a:p>
            <a:r>
              <a:rPr lang="en-US" sz="2400" dirty="0"/>
              <a:t>+ Easily understood by humans</a:t>
            </a:r>
          </a:p>
          <a:p>
            <a:r>
              <a:rPr lang="en-US" sz="2400" dirty="0"/>
              <a:t>+ Valid on a new or test data with some degree of certainty</a:t>
            </a:r>
          </a:p>
          <a:p>
            <a:r>
              <a:rPr lang="en-US" sz="2400" dirty="0"/>
              <a:t>+ Potentially useful</a:t>
            </a:r>
          </a:p>
          <a:p>
            <a:r>
              <a:rPr lang="en-US" sz="2400" dirty="0"/>
              <a:t>+ Novel (new and original, not like anything seen before)</a:t>
            </a:r>
          </a:p>
          <a:p>
            <a:pPr marL="342900" indent="-342900">
              <a:buFontTx/>
              <a:buChar char="-"/>
            </a:pPr>
            <a:r>
              <a:rPr lang="en-US" sz="2400" dirty="0"/>
              <a:t>Objective interestingness measures: Accuracy and classification</a:t>
            </a:r>
          </a:p>
          <a:p>
            <a:pPr marL="342900" indent="-342900">
              <a:buFontTx/>
              <a:buChar char="-"/>
            </a:pPr>
            <a:r>
              <a:rPr lang="en-US" sz="2400" dirty="0"/>
              <a:t>That help identify interesting pattern. But they are often insufficient unless combined with subjective measure that reflect a particular user’s needs and interests.</a:t>
            </a:r>
          </a:p>
        </p:txBody>
      </p:sp>
      <p:sp>
        <p:nvSpPr>
          <p:cNvPr id="5" name="Date Placeholder 4">
            <a:extLst>
              <a:ext uri="{FF2B5EF4-FFF2-40B4-BE49-F238E27FC236}">
                <a16:creationId xmlns:a16="http://schemas.microsoft.com/office/drawing/2014/main" id="{183EEE19-4B10-9629-739F-56B97CBC582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F8E5EBA-5C0C-8787-3229-2F41B19287C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7B455B3-2AB6-50D3-3A1F-9B13997F586C}"/>
              </a:ext>
            </a:extLst>
          </p:cNvPr>
          <p:cNvSpPr>
            <a:spLocks noGrp="1"/>
          </p:cNvSpPr>
          <p:nvPr>
            <p:ph type="sldNum" sz="quarter" idx="12"/>
          </p:nvPr>
        </p:nvSpPr>
        <p:spPr/>
        <p:txBody>
          <a:bodyPr/>
          <a:lstStyle/>
          <a:p>
            <a:fld id="{58FB4751-880F-D840-AAA9-3A15815CC996}" type="slidenum">
              <a:rPr lang="en-US" smtClean="0"/>
              <a:t>15</a:t>
            </a:fld>
            <a:endParaRPr lang="en-US" dirty="0"/>
          </a:p>
        </p:txBody>
      </p:sp>
    </p:spTree>
    <p:extLst>
      <p:ext uri="{BB962C8B-B14F-4D97-AF65-F5344CB8AC3E}">
        <p14:creationId xmlns:p14="http://schemas.microsoft.com/office/powerpoint/2010/main" val="73212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members</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780945611"/>
              </p:ext>
            </p:extLst>
          </p:nvPr>
        </p:nvGraphicFramePr>
        <p:xfrm>
          <a:off x="7791450" y="1169988"/>
          <a:ext cx="4132263" cy="4838913"/>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TRAN HUY HIEP</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NGUYEN THE HAO</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PHAM CONG DINH</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NGUYEN VIET ANH</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NGUYEN DUC LOC</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0"/>
            <a:ext cx="7710680" cy="1380744"/>
          </a:xfrm>
        </p:spPr>
        <p:txBody>
          <a:bodyPr/>
          <a:lstStyle/>
          <a:p>
            <a:r>
              <a:rPr lang="en-US" dirty="0"/>
              <a:t>1.4: What Kinds of Patterns Can Be Mined?</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0" y="2365627"/>
            <a:ext cx="7242050" cy="4070729"/>
          </a:xfrm>
        </p:spPr>
        <p:txBody>
          <a:bodyPr>
            <a:normAutofit/>
          </a:bodyPr>
          <a:lstStyle/>
          <a:p>
            <a:pPr marL="342900" indent="-342900">
              <a:buFont typeface="Arial" panose="020B0604020202020204" pitchFamily="34" charset="0"/>
              <a:buChar char="•"/>
            </a:pPr>
            <a:r>
              <a:rPr lang="en-US" sz="2400" b="1" dirty="0"/>
              <a:t>Data characterization </a:t>
            </a:r>
            <a:r>
              <a:rPr lang="en-US" sz="2400" dirty="0"/>
              <a:t>is a summarization of the general characteristics or features of a target class of </a:t>
            </a:r>
            <a:r>
              <a:rPr lang="en-US" sz="2000" dirty="0"/>
              <a:t>data</a:t>
            </a:r>
            <a:r>
              <a:rPr lang="en-US" sz="2400" dirty="0"/>
              <a:t>.</a:t>
            </a:r>
          </a:p>
          <a:p>
            <a:pPr marL="342900" indent="-342900">
              <a:buFont typeface="Arial" panose="020B0604020202020204" pitchFamily="34" charset="0"/>
              <a:buChar char="•"/>
            </a:pPr>
            <a:endParaRPr lang="en-US" sz="2400" dirty="0"/>
          </a:p>
          <a:p>
            <a:r>
              <a:rPr lang="en-US" sz="2400" b="1" dirty="0"/>
              <a:t>Example:</a:t>
            </a:r>
          </a:p>
          <a:p>
            <a:pPr marL="342900" indent="-342900">
              <a:buFont typeface="Arial" panose="020B0604020202020204" pitchFamily="34" charset="0"/>
              <a:buChar char="•"/>
            </a:pPr>
            <a:r>
              <a:rPr lang="en-US" sz="2400" dirty="0"/>
              <a:t>Summarize the characteristics of customers who spend more than $5000 a year at </a:t>
            </a:r>
            <a:r>
              <a:rPr lang="en-US" sz="2400" dirty="0" err="1"/>
              <a:t>AllElectronics</a:t>
            </a:r>
            <a:r>
              <a:rPr lang="en-US" sz="2400" dirty="0"/>
              <a:t>.</a:t>
            </a:r>
          </a:p>
          <a:p>
            <a:r>
              <a:rPr lang="en-US" sz="2400" b="1" dirty="0"/>
              <a:t>Result:</a:t>
            </a:r>
          </a:p>
          <a:p>
            <a:pPr marL="342900" indent="-342900">
              <a:buFont typeface="Arial" panose="020B0604020202020204" pitchFamily="34" charset="0"/>
              <a:buChar char="•"/>
            </a:pPr>
            <a:r>
              <a:rPr lang="en-US" sz="2400" dirty="0"/>
              <a:t>a general profile of these customers, such as that they are 40 to 50 years old, employed, and have excellent credit ratings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DATA MINIG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8" name="TextBox 7">
            <a:extLst>
              <a:ext uri="{FF2B5EF4-FFF2-40B4-BE49-F238E27FC236}">
                <a16:creationId xmlns:a16="http://schemas.microsoft.com/office/drawing/2014/main" id="{79EEA467-CEEB-349A-8798-2BA04FD7F585}"/>
              </a:ext>
            </a:extLst>
          </p:cNvPr>
          <p:cNvSpPr txBox="1"/>
          <p:nvPr/>
        </p:nvSpPr>
        <p:spPr>
          <a:xfrm>
            <a:off x="576070" y="1383068"/>
            <a:ext cx="6753418" cy="954107"/>
          </a:xfrm>
          <a:prstGeom prst="rect">
            <a:avLst/>
          </a:prstGeom>
          <a:noFill/>
        </p:spPr>
        <p:txBody>
          <a:bodyPr wrap="square">
            <a:spAutoFit/>
          </a:bodyPr>
          <a:lstStyle/>
          <a:p>
            <a:r>
              <a:rPr lang="en-US" sz="2800" b="1" dirty="0"/>
              <a:t>1.4.1: Class/Concepts Description: Characterization and Discrimination.</a:t>
            </a:r>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0" y="1136460"/>
            <a:ext cx="10451594" cy="4070729"/>
          </a:xfrm>
        </p:spPr>
        <p:txBody>
          <a:bodyPr>
            <a:noAutofit/>
          </a:bodyPr>
          <a:lstStyle/>
          <a:p>
            <a:pPr marL="342900" indent="-342900">
              <a:buFont typeface="Arial" panose="020B0604020202020204" pitchFamily="34" charset="0"/>
              <a:buChar char="•"/>
            </a:pPr>
            <a:r>
              <a:rPr lang="en-US" sz="2400" b="1" dirty="0"/>
              <a:t>Data discrimination </a:t>
            </a:r>
            <a:r>
              <a:rPr lang="en-US" sz="2400" dirty="0"/>
              <a:t>is a comparison of the general features of the target class data objects against the general features of objects from one or multiple contrasting classes.</a:t>
            </a:r>
          </a:p>
          <a:p>
            <a:r>
              <a:rPr lang="en-US" sz="2400" b="1" dirty="0"/>
              <a:t>Example:</a:t>
            </a:r>
          </a:p>
          <a:p>
            <a:pPr marL="342900" indent="-342900">
              <a:buFont typeface="Arial" panose="020B0604020202020204" pitchFamily="34" charset="0"/>
              <a:buChar char="•"/>
            </a:pPr>
            <a:r>
              <a:rPr lang="en-US" sz="2400" dirty="0"/>
              <a:t>compare two groups of customers—those who shop for computer products regularly (more than twice a month) and those who rarely shop for such products (less than three times a year).</a:t>
            </a:r>
          </a:p>
          <a:p>
            <a:r>
              <a:rPr lang="en-US" sz="2400" b="1" dirty="0"/>
              <a:t>Result:</a:t>
            </a:r>
          </a:p>
          <a:p>
            <a:pPr marL="342900" indent="-342900">
              <a:buFont typeface="Arial" panose="020B0604020202020204" pitchFamily="34" charset="0"/>
              <a:buChar char="•"/>
            </a:pPr>
            <a:r>
              <a:rPr lang="en-US" sz="2400" dirty="0"/>
              <a:t>provides a general comparative profile of these customers, such as that 80% of the customers who frequently purchase computer products are between 20 and 40 years old and have a university education, whereas 60% of the customers who infrequently buy such products are either seniors or youths, and have no university degree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DATA MINIG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
        <p:nvSpPr>
          <p:cNvPr id="8" name="TextBox 7">
            <a:extLst>
              <a:ext uri="{FF2B5EF4-FFF2-40B4-BE49-F238E27FC236}">
                <a16:creationId xmlns:a16="http://schemas.microsoft.com/office/drawing/2014/main" id="{79EEA467-CEEB-349A-8798-2BA04FD7F585}"/>
              </a:ext>
            </a:extLst>
          </p:cNvPr>
          <p:cNvSpPr txBox="1"/>
          <p:nvPr/>
        </p:nvSpPr>
        <p:spPr>
          <a:xfrm>
            <a:off x="576070" y="82296"/>
            <a:ext cx="6753418" cy="954107"/>
          </a:xfrm>
          <a:prstGeom prst="rect">
            <a:avLst/>
          </a:prstGeom>
          <a:noFill/>
        </p:spPr>
        <p:txBody>
          <a:bodyPr wrap="square">
            <a:spAutoFit/>
          </a:bodyPr>
          <a:lstStyle/>
          <a:p>
            <a:r>
              <a:rPr lang="en-US" sz="2800" b="1" dirty="0"/>
              <a:t>1.4.1: Class/Concepts Description: Characterization and Discrimination.</a:t>
            </a:r>
          </a:p>
        </p:txBody>
      </p:sp>
    </p:spTree>
    <p:extLst>
      <p:ext uri="{BB962C8B-B14F-4D97-AF65-F5344CB8AC3E}">
        <p14:creationId xmlns:p14="http://schemas.microsoft.com/office/powerpoint/2010/main" val="371236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0" y="1136460"/>
            <a:ext cx="10451594" cy="4070729"/>
          </a:xfrm>
        </p:spPr>
        <p:txBody>
          <a:bodyPr>
            <a:noAutofit/>
          </a:bodyPr>
          <a:lstStyle/>
          <a:p>
            <a:pPr marL="342900" indent="-342900">
              <a:buFont typeface="Arial" panose="020B0604020202020204" pitchFamily="34" charset="0"/>
              <a:buChar char="•"/>
            </a:pPr>
            <a:r>
              <a:rPr lang="en-US" sz="2400" b="1" dirty="0"/>
              <a:t>Frequent patterns, </a:t>
            </a:r>
            <a:r>
              <a:rPr lang="en-US" sz="2400" dirty="0"/>
              <a:t>as the name suggests, are patterns that occur frequently in data.</a:t>
            </a:r>
          </a:p>
          <a:p>
            <a:pPr marL="342900" indent="-342900">
              <a:buFont typeface="Arial" panose="020B0604020202020204" pitchFamily="34" charset="0"/>
              <a:buChar char="•"/>
            </a:pPr>
            <a:endParaRPr lang="en-US" sz="24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DATA MINIG</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
        <p:nvSpPr>
          <p:cNvPr id="8" name="TextBox 7">
            <a:extLst>
              <a:ext uri="{FF2B5EF4-FFF2-40B4-BE49-F238E27FC236}">
                <a16:creationId xmlns:a16="http://schemas.microsoft.com/office/drawing/2014/main" id="{79EEA467-CEEB-349A-8798-2BA04FD7F585}"/>
              </a:ext>
            </a:extLst>
          </p:cNvPr>
          <p:cNvSpPr txBox="1"/>
          <p:nvPr/>
        </p:nvSpPr>
        <p:spPr>
          <a:xfrm>
            <a:off x="576070" y="82296"/>
            <a:ext cx="6753418" cy="954107"/>
          </a:xfrm>
          <a:prstGeom prst="rect">
            <a:avLst/>
          </a:prstGeom>
          <a:noFill/>
        </p:spPr>
        <p:txBody>
          <a:bodyPr wrap="square">
            <a:spAutoFit/>
          </a:bodyPr>
          <a:lstStyle/>
          <a:p>
            <a:r>
              <a:rPr lang="en-US" sz="2800" b="1" dirty="0"/>
              <a:t>1.4.2: Mining Frequent Patterns, Associations, and Correlations.</a:t>
            </a:r>
          </a:p>
        </p:txBody>
      </p:sp>
    </p:spTree>
    <p:extLst>
      <p:ext uri="{BB962C8B-B14F-4D97-AF65-F5344CB8AC3E}">
        <p14:creationId xmlns:p14="http://schemas.microsoft.com/office/powerpoint/2010/main" val="2088551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38D67-1699-9D21-518B-E1E8F8764597}"/>
              </a:ext>
            </a:extLst>
          </p:cNvPr>
          <p:cNvSpPr>
            <a:spLocks noGrp="1"/>
          </p:cNvSpPr>
          <p:nvPr>
            <p:ph type="title"/>
          </p:nvPr>
        </p:nvSpPr>
        <p:spPr>
          <a:xfrm>
            <a:off x="365760" y="716979"/>
            <a:ext cx="7770055" cy="676656"/>
          </a:xfrm>
        </p:spPr>
        <p:txBody>
          <a:bodyPr/>
          <a:lstStyle/>
          <a:p>
            <a:r>
              <a:rPr lang="en-US" sz="2800" b="1" dirty="0"/>
              <a:t>1.4.3: Classification and Regression for Predictive Analysis</a:t>
            </a:r>
            <a:br>
              <a:rPr lang="en-US" sz="2800" b="1" dirty="0"/>
            </a:br>
            <a:endParaRPr lang="en-US" sz="2800" dirty="0"/>
          </a:p>
        </p:txBody>
      </p:sp>
      <p:sp>
        <p:nvSpPr>
          <p:cNvPr id="3" name="Text Placeholder 2">
            <a:extLst>
              <a:ext uri="{FF2B5EF4-FFF2-40B4-BE49-F238E27FC236}">
                <a16:creationId xmlns:a16="http://schemas.microsoft.com/office/drawing/2014/main" id="{9B482AB6-3EDE-6C06-E733-E499ACD12FAE}"/>
              </a:ext>
            </a:extLst>
          </p:cNvPr>
          <p:cNvSpPr>
            <a:spLocks noGrp="1"/>
          </p:cNvSpPr>
          <p:nvPr>
            <p:ph type="body" sz="half" idx="2"/>
          </p:nvPr>
        </p:nvSpPr>
        <p:spPr>
          <a:xfrm>
            <a:off x="498573" y="1089065"/>
            <a:ext cx="6521423" cy="4070729"/>
          </a:xfrm>
        </p:spPr>
        <p:txBody>
          <a:bodyPr>
            <a:normAutofit/>
          </a:bodyPr>
          <a:lstStyle/>
          <a:p>
            <a:pPr marL="342900" indent="-342900" algn="just">
              <a:buFont typeface="Arial" panose="020B0604020202020204" pitchFamily="34" charset="0"/>
              <a:buChar char="•"/>
            </a:pPr>
            <a:r>
              <a:rPr lang="en-US" sz="2400" b="1" dirty="0"/>
              <a:t>Classification</a:t>
            </a:r>
            <a:r>
              <a:rPr lang="en-US" sz="2400" dirty="0"/>
              <a:t> is the process of finding a model (or function) that describes and distinguishes data classes or concepts.</a:t>
            </a:r>
            <a:r>
              <a:rPr lang="en-US" sz="2400" b="0" i="0" dirty="0">
                <a:effectLst/>
              </a:rPr>
              <a:t> The derived model is based on the analysis of a set of training records, i.e., data objects whose class label is familiar.</a:t>
            </a:r>
          </a:p>
          <a:p>
            <a:pPr marL="342900" indent="-342900" algn="just">
              <a:buFont typeface="Arial" panose="020B0604020202020204" pitchFamily="34" charset="0"/>
              <a:buChar char="•"/>
            </a:pPr>
            <a:r>
              <a:rPr lang="en-US" sz="2400" b="0" i="0" dirty="0">
                <a:effectLst/>
              </a:rPr>
              <a:t>Classification gives out discrete values.</a:t>
            </a:r>
            <a:endParaRPr lang="en-US" sz="2400" dirty="0"/>
          </a:p>
          <a:p>
            <a:pPr marL="342900" indent="-342900" algn="just">
              <a:buFont typeface="Arial" panose="020B0604020202020204" pitchFamily="34" charset="0"/>
              <a:buChar char="•"/>
            </a:pPr>
            <a:r>
              <a:rPr lang="en-US" sz="2400" dirty="0"/>
              <a:t>T</a:t>
            </a:r>
            <a:r>
              <a:rPr lang="en-US" sz="2400" b="0" i="0" dirty="0">
                <a:effectLst/>
              </a:rPr>
              <a:t>he nature of the predicted data is unordered.</a:t>
            </a:r>
            <a:endParaRPr lang="en-US" sz="2400" dirty="0"/>
          </a:p>
        </p:txBody>
      </p:sp>
      <p:sp>
        <p:nvSpPr>
          <p:cNvPr id="4" name="Picture Placeholder 3">
            <a:extLst>
              <a:ext uri="{FF2B5EF4-FFF2-40B4-BE49-F238E27FC236}">
                <a16:creationId xmlns:a16="http://schemas.microsoft.com/office/drawing/2014/main" id="{36552A01-8998-C2F7-377C-046D2F1BCFBD}"/>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223D26E0-1ED6-947C-EFEC-4B711E671C1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A84BA6-6795-1B21-247A-102C104ACC0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554DBE9F-85A8-A3A1-A5CF-EDB8A7DCCC86}"/>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74307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D1CC-B676-3BB2-9FC8-10956449C0FE}"/>
              </a:ext>
            </a:extLst>
          </p:cNvPr>
          <p:cNvSpPr>
            <a:spLocks noGrp="1"/>
          </p:cNvSpPr>
          <p:nvPr>
            <p:ph type="title"/>
          </p:nvPr>
        </p:nvSpPr>
        <p:spPr>
          <a:xfrm>
            <a:off x="576070" y="704088"/>
            <a:ext cx="7096317" cy="676656"/>
          </a:xfrm>
        </p:spPr>
        <p:txBody>
          <a:bodyPr/>
          <a:lstStyle/>
          <a:p>
            <a:r>
              <a:rPr lang="en-US" sz="2800" b="1" dirty="0"/>
              <a:t>1.4.3: Classification and Regression for Predictive Analysis</a:t>
            </a:r>
            <a:br>
              <a:rPr lang="en-US" sz="2800" b="1" dirty="0"/>
            </a:br>
            <a:endParaRPr lang="en-US" sz="2800" dirty="0"/>
          </a:p>
        </p:txBody>
      </p:sp>
      <p:sp>
        <p:nvSpPr>
          <p:cNvPr id="3" name="Text Placeholder 2">
            <a:extLst>
              <a:ext uri="{FF2B5EF4-FFF2-40B4-BE49-F238E27FC236}">
                <a16:creationId xmlns:a16="http://schemas.microsoft.com/office/drawing/2014/main" id="{044E5453-11B2-9AA5-BC67-E1FBAF25D89F}"/>
              </a:ext>
            </a:extLst>
          </p:cNvPr>
          <p:cNvSpPr>
            <a:spLocks noGrp="1"/>
          </p:cNvSpPr>
          <p:nvPr>
            <p:ph type="body" sz="half" idx="2"/>
          </p:nvPr>
        </p:nvSpPr>
        <p:spPr>
          <a:xfrm>
            <a:off x="576070" y="1219008"/>
            <a:ext cx="6106084" cy="4070729"/>
          </a:xfrm>
        </p:spPr>
        <p:txBody>
          <a:bodyPr>
            <a:normAutofit/>
          </a:bodyPr>
          <a:lstStyle/>
          <a:p>
            <a:r>
              <a:rPr lang="en-US" sz="2400" b="0" i="0" dirty="0">
                <a:effectLst/>
              </a:rPr>
              <a:t>The derived model may be represented in various forms:</a:t>
            </a:r>
          </a:p>
          <a:p>
            <a:pPr marL="342900" indent="-342900">
              <a:buFont typeface="Arial" panose="020B0604020202020204" pitchFamily="34" charset="0"/>
              <a:buChar char="•"/>
            </a:pPr>
            <a:r>
              <a:rPr lang="en-US" sz="2400" dirty="0"/>
              <a:t>Classification rules (i.e., IF-THEN rules)</a:t>
            </a:r>
          </a:p>
          <a:p>
            <a:pPr marL="342900" indent="-342900">
              <a:buFont typeface="Arial" panose="020B0604020202020204" pitchFamily="34" charset="0"/>
              <a:buChar char="•"/>
            </a:pPr>
            <a:r>
              <a:rPr lang="en-US" sz="2400" dirty="0"/>
              <a:t>Decision trees</a:t>
            </a:r>
          </a:p>
          <a:p>
            <a:pPr marL="342900" indent="-342900">
              <a:buFont typeface="Arial" panose="020B0604020202020204" pitchFamily="34" charset="0"/>
              <a:buChar char="•"/>
            </a:pPr>
            <a:r>
              <a:rPr lang="en-US" sz="2400" dirty="0"/>
              <a:t>Neural networks</a:t>
            </a:r>
          </a:p>
          <a:p>
            <a:pPr marL="342900" indent="-342900">
              <a:buFont typeface="Arial" panose="020B0604020202020204" pitchFamily="34" charset="0"/>
              <a:buChar char="•"/>
            </a:pPr>
            <a:r>
              <a:rPr lang="en-US" sz="2400" dirty="0" err="1"/>
              <a:t>Na¨ıve</a:t>
            </a:r>
            <a:r>
              <a:rPr lang="en-US" sz="2400" dirty="0"/>
              <a:t> Bayesian classification</a:t>
            </a:r>
          </a:p>
          <a:p>
            <a:pPr marL="342900" indent="-342900">
              <a:buFont typeface="Arial" panose="020B0604020202020204" pitchFamily="34" charset="0"/>
              <a:buChar char="•"/>
            </a:pPr>
            <a:r>
              <a:rPr lang="en-US" sz="2400" dirty="0"/>
              <a:t>K-nearest-neighbor classification</a:t>
            </a:r>
          </a:p>
        </p:txBody>
      </p:sp>
      <p:sp>
        <p:nvSpPr>
          <p:cNvPr id="4" name="Picture Placeholder 3">
            <a:extLst>
              <a:ext uri="{FF2B5EF4-FFF2-40B4-BE49-F238E27FC236}">
                <a16:creationId xmlns:a16="http://schemas.microsoft.com/office/drawing/2014/main" id="{23EF6BE9-2DE0-BB28-76D5-E37F7D7917F5}"/>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1C333A03-C663-5174-A8D6-C36DE91A793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637C8B-ED35-D013-B3C2-5F9482B3176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B291D3E-B706-A268-4C90-453AAFCAE9C0}"/>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9" name="Picture 8">
            <a:extLst>
              <a:ext uri="{FF2B5EF4-FFF2-40B4-BE49-F238E27FC236}">
                <a16:creationId xmlns:a16="http://schemas.microsoft.com/office/drawing/2014/main" id="{B7417AF9-8E8B-10C8-A5BA-A15B14CF002D}"/>
              </a:ext>
            </a:extLst>
          </p:cNvPr>
          <p:cNvPicPr>
            <a:picLocks noChangeAspect="1"/>
          </p:cNvPicPr>
          <p:nvPr/>
        </p:nvPicPr>
        <p:blipFill>
          <a:blip r:embed="rId2"/>
          <a:stretch>
            <a:fillRect/>
          </a:stretch>
        </p:blipFill>
        <p:spPr>
          <a:xfrm>
            <a:off x="6825237" y="1219008"/>
            <a:ext cx="5105842" cy="3025402"/>
          </a:xfrm>
          <a:prstGeom prst="rect">
            <a:avLst/>
          </a:prstGeom>
        </p:spPr>
      </p:pic>
    </p:spTree>
    <p:extLst>
      <p:ext uri="{BB962C8B-B14F-4D97-AF65-F5344CB8AC3E}">
        <p14:creationId xmlns:p14="http://schemas.microsoft.com/office/powerpoint/2010/main" val="268207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32DA9-765E-BE62-D6C3-0A3EB3AEB45C}"/>
              </a:ext>
            </a:extLst>
          </p:cNvPr>
          <p:cNvSpPr>
            <a:spLocks noGrp="1"/>
          </p:cNvSpPr>
          <p:nvPr>
            <p:ph type="title"/>
          </p:nvPr>
        </p:nvSpPr>
        <p:spPr>
          <a:xfrm>
            <a:off x="576070" y="704088"/>
            <a:ext cx="7424929" cy="676656"/>
          </a:xfrm>
        </p:spPr>
        <p:txBody>
          <a:bodyPr/>
          <a:lstStyle/>
          <a:p>
            <a:r>
              <a:rPr lang="en-US" sz="2800" b="1" dirty="0"/>
              <a:t>1.4.3: Classification and Regression for Predictive Analysis</a:t>
            </a:r>
            <a:br>
              <a:rPr lang="en-US" sz="2800" b="1" dirty="0"/>
            </a:br>
            <a:endParaRPr lang="en-US" sz="2800" dirty="0"/>
          </a:p>
        </p:txBody>
      </p:sp>
      <p:sp>
        <p:nvSpPr>
          <p:cNvPr id="3" name="Text Placeholder 2">
            <a:extLst>
              <a:ext uri="{FF2B5EF4-FFF2-40B4-BE49-F238E27FC236}">
                <a16:creationId xmlns:a16="http://schemas.microsoft.com/office/drawing/2014/main" id="{608737D6-CABA-913C-4D23-C076BCEC3804}"/>
              </a:ext>
            </a:extLst>
          </p:cNvPr>
          <p:cNvSpPr>
            <a:spLocks noGrp="1"/>
          </p:cNvSpPr>
          <p:nvPr>
            <p:ph type="body" sz="half" idx="2"/>
          </p:nvPr>
        </p:nvSpPr>
        <p:spPr>
          <a:xfrm>
            <a:off x="576070" y="1380744"/>
            <a:ext cx="6535930" cy="4070729"/>
          </a:xfrm>
        </p:spPr>
        <p:txBody>
          <a:bodyPr>
            <a:normAutofit/>
          </a:bodyPr>
          <a:lstStyle/>
          <a:p>
            <a:r>
              <a:rPr lang="en-US" sz="2400" b="1" dirty="0"/>
              <a:t>Example:</a:t>
            </a:r>
          </a:p>
          <a:p>
            <a:pPr marL="342900" indent="-342900">
              <a:buFont typeface="Arial" panose="020B0604020202020204" pitchFamily="34" charset="0"/>
              <a:buChar char="•"/>
            </a:pPr>
            <a:r>
              <a:rPr lang="en-US" sz="2400" b="0" i="0" dirty="0">
                <a:effectLst/>
              </a:rPr>
              <a:t>Spam detection</a:t>
            </a:r>
          </a:p>
          <a:p>
            <a:pPr marL="342900" indent="-342900">
              <a:buFont typeface="Arial" panose="020B0604020202020204" pitchFamily="34" charset="0"/>
              <a:buChar char="•"/>
            </a:pPr>
            <a:r>
              <a:rPr lang="en-US" sz="2400" dirty="0"/>
              <a:t>I</a:t>
            </a:r>
            <a:r>
              <a:rPr lang="en-US" sz="2400" b="0" i="0" dirty="0">
                <a:effectLst/>
              </a:rPr>
              <a:t>mage recognition</a:t>
            </a:r>
          </a:p>
          <a:p>
            <a:pPr marL="342900" indent="-342900">
              <a:buFont typeface="Arial" panose="020B0604020202020204" pitchFamily="34" charset="0"/>
              <a:buChar char="•"/>
            </a:pPr>
            <a:r>
              <a:rPr lang="en-US" sz="2400" dirty="0"/>
              <a:t>S</a:t>
            </a:r>
            <a:r>
              <a:rPr lang="en-US" sz="2400" b="0" i="0" dirty="0">
                <a:effectLst/>
              </a:rPr>
              <a:t>entiment analysis</a:t>
            </a:r>
          </a:p>
          <a:p>
            <a:pPr marL="342900" indent="-342900">
              <a:buFont typeface="Arial" panose="020B0604020202020204" pitchFamily="34" charset="0"/>
              <a:buChar char="•"/>
            </a:pPr>
            <a:r>
              <a:rPr lang="en-US" sz="2400" dirty="0"/>
              <a:t>H</a:t>
            </a:r>
            <a:r>
              <a:rPr lang="en-US" sz="2400" b="0" i="0" dirty="0">
                <a:effectLst/>
              </a:rPr>
              <a:t>elps determine whether cell clusters are benign or malignant.</a:t>
            </a:r>
            <a:endParaRPr lang="en-US" sz="2400" dirty="0"/>
          </a:p>
        </p:txBody>
      </p:sp>
      <p:sp>
        <p:nvSpPr>
          <p:cNvPr id="4" name="Picture Placeholder 3">
            <a:extLst>
              <a:ext uri="{FF2B5EF4-FFF2-40B4-BE49-F238E27FC236}">
                <a16:creationId xmlns:a16="http://schemas.microsoft.com/office/drawing/2014/main" id="{70BDEBC9-F169-321F-968F-B343C11F0CEF}"/>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183EEE19-4B10-9629-739F-56B97CBC582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F8E5EBA-5C0C-8787-3229-2F41B19287C9}"/>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7B455B3-2AB6-50D3-3A1F-9B13997F586C}"/>
              </a:ext>
            </a:extLst>
          </p:cNvPr>
          <p:cNvSpPr>
            <a:spLocks noGrp="1"/>
          </p:cNvSpPr>
          <p:nvPr>
            <p:ph type="sldNum" sz="quarter" idx="12"/>
          </p:nvPr>
        </p:nvSpPr>
        <p:spPr/>
        <p:txBody>
          <a:bodyPr/>
          <a:lstStyle/>
          <a:p>
            <a:fld id="{58FB4751-880F-D840-AAA9-3A15815CC996}" type="slidenum">
              <a:rPr lang="en-US" smtClean="0"/>
              <a:t>8</a:t>
            </a:fld>
            <a:endParaRPr lang="en-US" dirty="0"/>
          </a:p>
        </p:txBody>
      </p:sp>
    </p:spTree>
    <p:extLst>
      <p:ext uri="{BB962C8B-B14F-4D97-AF65-F5344CB8AC3E}">
        <p14:creationId xmlns:p14="http://schemas.microsoft.com/office/powerpoint/2010/main" val="1428064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8E48-B989-BA6F-0CCF-EB926E6E4F93}"/>
              </a:ext>
            </a:extLst>
          </p:cNvPr>
          <p:cNvSpPr>
            <a:spLocks noGrp="1"/>
          </p:cNvSpPr>
          <p:nvPr>
            <p:ph type="title"/>
          </p:nvPr>
        </p:nvSpPr>
        <p:spPr>
          <a:xfrm>
            <a:off x="589081" y="203903"/>
            <a:ext cx="6502620" cy="676656"/>
          </a:xfrm>
        </p:spPr>
        <p:txBody>
          <a:bodyPr/>
          <a:lstStyle/>
          <a:p>
            <a:r>
              <a:rPr lang="en-US" sz="2800" b="1" dirty="0"/>
              <a:t>1.4.3: Classification and Regression for Predictive Analysis</a:t>
            </a:r>
            <a:endParaRPr lang="en-US" sz="2800" dirty="0"/>
          </a:p>
        </p:txBody>
      </p:sp>
      <p:sp>
        <p:nvSpPr>
          <p:cNvPr id="3" name="Text Placeholder 2">
            <a:extLst>
              <a:ext uri="{FF2B5EF4-FFF2-40B4-BE49-F238E27FC236}">
                <a16:creationId xmlns:a16="http://schemas.microsoft.com/office/drawing/2014/main" id="{3BD0121B-656F-46C0-92E2-60F55C6C61F8}"/>
              </a:ext>
            </a:extLst>
          </p:cNvPr>
          <p:cNvSpPr>
            <a:spLocks noGrp="1"/>
          </p:cNvSpPr>
          <p:nvPr>
            <p:ph type="body" sz="half" idx="2"/>
          </p:nvPr>
        </p:nvSpPr>
        <p:spPr>
          <a:xfrm>
            <a:off x="589081" y="973835"/>
            <a:ext cx="6327534" cy="4070729"/>
          </a:xfrm>
        </p:spPr>
        <p:txBody>
          <a:bodyPr>
            <a:normAutofit/>
          </a:bodyPr>
          <a:lstStyle/>
          <a:p>
            <a:pPr marL="342900" indent="-342900" algn="just">
              <a:buFont typeface="Arial" panose="020B0604020202020204" pitchFamily="34" charset="0"/>
              <a:buChar char="•"/>
            </a:pPr>
            <a:r>
              <a:rPr lang="en-US" sz="2400" b="0" i="0" dirty="0">
                <a:effectLst/>
              </a:rPr>
              <a:t>While </a:t>
            </a:r>
            <a:r>
              <a:rPr lang="en-US" sz="2400" b="1" i="0" dirty="0">
                <a:effectLst/>
              </a:rPr>
              <a:t>classification</a:t>
            </a:r>
            <a:r>
              <a:rPr lang="en-US" sz="2400" b="0" i="0" dirty="0">
                <a:effectLst/>
              </a:rPr>
              <a:t> assigns data into discrete categories, </a:t>
            </a:r>
            <a:r>
              <a:rPr lang="en-US" sz="2400" b="1" i="0" dirty="0">
                <a:effectLst/>
              </a:rPr>
              <a:t>Regression</a:t>
            </a:r>
            <a:r>
              <a:rPr lang="en-US" sz="2400" b="0" i="0" dirty="0">
                <a:effectLst/>
              </a:rPr>
              <a:t> is a data mining technique used to predict a range of numeric values (also called </a:t>
            </a:r>
            <a:r>
              <a:rPr lang="en-US" sz="2400" b="0" dirty="0">
                <a:effectLst/>
              </a:rPr>
              <a:t>continuous values</a:t>
            </a:r>
            <a:r>
              <a:rPr lang="en-US" sz="2400" b="0" i="0" dirty="0">
                <a:effectLst/>
              </a:rPr>
              <a:t>), given a particular dataset.</a:t>
            </a:r>
          </a:p>
          <a:p>
            <a:endParaRPr lang="en-US" sz="2400" dirty="0"/>
          </a:p>
          <a:p>
            <a:pPr marL="342900" indent="-342900">
              <a:buFont typeface="Arial" panose="020B0604020202020204" pitchFamily="34" charset="0"/>
              <a:buChar char="•"/>
            </a:pPr>
            <a:r>
              <a:rPr lang="en-US" sz="2400" b="0" i="0" dirty="0">
                <a:effectLst/>
              </a:rPr>
              <a:t>Regression gives continuous values.</a:t>
            </a:r>
            <a:endParaRPr lang="en-US" sz="2400" dirty="0"/>
          </a:p>
          <a:p>
            <a:pPr marL="342900" indent="-342900">
              <a:buFont typeface="Arial" panose="020B0604020202020204" pitchFamily="34" charset="0"/>
              <a:buChar char="•"/>
            </a:pPr>
            <a:r>
              <a:rPr lang="en-US" sz="2400" i="0" dirty="0">
                <a:effectLst/>
              </a:rPr>
              <a:t>Output Variable Type is Continuous variable</a:t>
            </a:r>
          </a:p>
          <a:p>
            <a:endParaRPr lang="en-US" sz="2400" b="0" i="0" dirty="0">
              <a:effectLst/>
              <a:latin typeface="Jost"/>
            </a:endParaRPr>
          </a:p>
          <a:p>
            <a:endParaRPr lang="en-US" sz="2400" dirty="0"/>
          </a:p>
        </p:txBody>
      </p:sp>
      <p:sp>
        <p:nvSpPr>
          <p:cNvPr id="4" name="Picture Placeholder 3">
            <a:extLst>
              <a:ext uri="{FF2B5EF4-FFF2-40B4-BE49-F238E27FC236}">
                <a16:creationId xmlns:a16="http://schemas.microsoft.com/office/drawing/2014/main" id="{BAAE189D-E813-E159-7098-A5782CD75E10}"/>
              </a:ext>
            </a:extLst>
          </p:cNvPr>
          <p:cNvSpPr>
            <a:spLocks noGrp="1"/>
          </p:cNvSpPr>
          <p:nvPr>
            <p:ph type="pic" idx="1"/>
          </p:nvPr>
        </p:nvSpPr>
        <p:spPr/>
        <p:txBody>
          <a:bodyPr/>
          <a:lstStyle/>
          <a:p>
            <a:endParaRPr lang="en-US"/>
          </a:p>
        </p:txBody>
      </p:sp>
      <p:sp>
        <p:nvSpPr>
          <p:cNvPr id="5" name="Date Placeholder 4">
            <a:extLst>
              <a:ext uri="{FF2B5EF4-FFF2-40B4-BE49-F238E27FC236}">
                <a16:creationId xmlns:a16="http://schemas.microsoft.com/office/drawing/2014/main" id="{10DB35AF-28D7-8FE8-ACD2-0010788F0CC4}"/>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03B539E-9A47-FEE9-A379-9575F970884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CB3404A-3E36-12D1-3E56-11EFF96037C3}"/>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6268220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AA2D86DBF9060C4DAE5891597169C50C" ma:contentTypeVersion="3" ma:contentTypeDescription="Tạo tài liệu mới." ma:contentTypeScope="" ma:versionID="a715ae02bb11d6f893047ee7862443e4">
  <xsd:schema xmlns:xsd="http://www.w3.org/2001/XMLSchema" xmlns:xs="http://www.w3.org/2001/XMLSchema" xmlns:p="http://schemas.microsoft.com/office/2006/metadata/properties" xmlns:ns2="4cb2dcc3-3d34-48e7-823b-35929764ddb5" targetNamespace="http://schemas.microsoft.com/office/2006/metadata/properties" ma:root="true" ma:fieldsID="25b2fa3e4be2115a3636a93b0b9eacd8" ns2:_="">
    <xsd:import namespace="4cb2dcc3-3d34-48e7-823b-35929764dd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2dcc3-3d34-48e7-823b-35929764d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E9B24E-356F-40BF-9D93-8DA1DFF0E5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2dcc3-3d34-48e7-823b-35929764dd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{A327D619-A352-495B-9962-2074A8A4C1E6}tf11964407_win32</Template>
  <TotalTime>98</TotalTime>
  <Words>817</Words>
  <Application>Microsoft Office PowerPoint</Application>
  <PresentationFormat>Widescreen</PresentationFormat>
  <Paragraphs>120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Nova</vt:lpstr>
      <vt:lpstr>Gill Sans Nova Light</vt:lpstr>
      <vt:lpstr>Jost</vt:lpstr>
      <vt:lpstr>Sagona Book</vt:lpstr>
      <vt:lpstr>Custom</vt:lpstr>
      <vt:lpstr>DATA MINING</vt:lpstr>
      <vt:lpstr>members</vt:lpstr>
      <vt:lpstr>1.4: What Kinds of Patterns Can Be Mined?</vt:lpstr>
      <vt:lpstr>PowerPoint Presentation</vt:lpstr>
      <vt:lpstr>PowerPoint Presentation</vt:lpstr>
      <vt:lpstr>1.4.3: Classification and Regression for Predictive Analysis </vt:lpstr>
      <vt:lpstr>1.4.3: Classification and Regression for Predictive Analysis </vt:lpstr>
      <vt:lpstr>1.4.3: Classification and Regression for Predictive Analysis </vt:lpstr>
      <vt:lpstr>1.4.3: Classification and Regression for Predictive Analysis</vt:lpstr>
      <vt:lpstr>1.4.3: Classification and Regression for Predictive Analysis </vt:lpstr>
      <vt:lpstr>1.4.4: Cluster Analysis</vt:lpstr>
      <vt:lpstr>1.4.4: Cluster Analysis</vt:lpstr>
      <vt:lpstr>PowerPoint Presentation</vt:lpstr>
      <vt:lpstr>1.4.5: Outlier Analysis </vt:lpstr>
      <vt:lpstr>1.4.6: Patterns Interesting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Hào Nguyễn Thế</dc:creator>
  <cp:lastModifiedBy>ANH NGUYEN</cp:lastModifiedBy>
  <cp:revision>4</cp:revision>
  <dcterms:created xsi:type="dcterms:W3CDTF">2023-08-21T01:53:10Z</dcterms:created>
  <dcterms:modified xsi:type="dcterms:W3CDTF">2023-08-23T14:11:42Z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0x010100AA2D86DBF9060C4DAE5891597169C50C</vt:lpwstr>
  </property>
</Properties>
</file>