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42"/>
  </p:notesMasterIdLst>
  <p:handoutMasterIdLst>
    <p:handoutMasterId r:id="rId43"/>
  </p:handoutMasterIdLst>
  <p:sldIdLst>
    <p:sldId id="258" r:id="rId5"/>
    <p:sldId id="286" r:id="rId6"/>
    <p:sldId id="284" r:id="rId7"/>
    <p:sldId id="294" r:id="rId8"/>
    <p:sldId id="295" r:id="rId9"/>
    <p:sldId id="287" r:id="rId10"/>
    <p:sldId id="297" r:id="rId11"/>
    <p:sldId id="261" r:id="rId12"/>
    <p:sldId id="320" r:id="rId13"/>
    <p:sldId id="296" r:id="rId14"/>
    <p:sldId id="298" r:id="rId15"/>
    <p:sldId id="272" r:id="rId16"/>
    <p:sldId id="305" r:id="rId17"/>
    <p:sldId id="321" r:id="rId18"/>
    <p:sldId id="270" r:id="rId19"/>
    <p:sldId id="300" r:id="rId20"/>
    <p:sldId id="301" r:id="rId21"/>
    <p:sldId id="303" r:id="rId22"/>
    <p:sldId id="302" r:id="rId23"/>
    <p:sldId id="304" r:id="rId24"/>
    <p:sldId id="299" r:id="rId25"/>
    <p:sldId id="306" r:id="rId26"/>
    <p:sldId id="267" r:id="rId27"/>
    <p:sldId id="307" r:id="rId28"/>
    <p:sldId id="283" r:id="rId29"/>
    <p:sldId id="308" r:id="rId30"/>
    <p:sldId id="309" r:id="rId31"/>
    <p:sldId id="310" r:id="rId32"/>
    <p:sldId id="311" r:id="rId33"/>
    <p:sldId id="271" r:id="rId34"/>
    <p:sldId id="312" r:id="rId35"/>
    <p:sldId id="313" r:id="rId36"/>
    <p:sldId id="317" r:id="rId37"/>
    <p:sldId id="315" r:id="rId38"/>
    <p:sldId id="318" r:id="rId39"/>
    <p:sldId id="319"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248" autoAdjust="0"/>
  </p:normalViewPr>
  <p:slideViewPr>
    <p:cSldViewPr snapToGrid="0">
      <p:cViewPr>
        <p:scale>
          <a:sx n="56" d="100"/>
          <a:sy n="56" d="100"/>
        </p:scale>
        <p:origin x="1000" y="-468"/>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3.png"/><Relationship Id="rId6" Type="http://schemas.openxmlformats.org/officeDocument/2006/relationships/image" Target="../media/image17.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210.svg"/><Relationship Id="rId4" Type="http://schemas.openxmlformats.org/officeDocument/2006/relationships/image" Target="../media/image15.svg"/><Relationship Id="rId9"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3.png"/><Relationship Id="rId6" Type="http://schemas.openxmlformats.org/officeDocument/2006/relationships/image" Target="../media/image17.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210.svg"/><Relationship Id="rId4" Type="http://schemas.openxmlformats.org/officeDocument/2006/relationships/image" Target="../media/image15.sv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custT="1"/>
      <dgm:spPr/>
      <dgm:t>
        <a:bodyPr/>
        <a:lstStyle/>
        <a:p>
          <a:pPr>
            <a:lnSpc>
              <a:spcPct val="100000"/>
            </a:lnSpc>
            <a:defRPr cap="all"/>
          </a:pPr>
          <a:r>
            <a:rPr lang="en-US" sz="2200" smtClean="0">
              <a:latin typeface="Tahoma" panose="020B0604030504040204" pitchFamily="34" charset="0"/>
              <a:ea typeface="Tahoma" panose="020B0604030504040204" pitchFamily="34" charset="0"/>
              <a:cs typeface="Tahoma" panose="020B0604030504040204" pitchFamily="34" charset="0"/>
            </a:rPr>
            <a:t>Biến đổi wavelet</a:t>
          </a:r>
          <a:endParaRPr lang="en-US" sz="2200" dirty="0">
            <a:latin typeface="Tahoma" panose="020B0604030504040204" pitchFamily="34" charset="0"/>
            <a:ea typeface="Tahoma" panose="020B0604030504040204" pitchFamily="34" charset="0"/>
            <a:cs typeface="Tahoma" panose="020B0604030504040204" pitchFamily="34" charset="0"/>
          </a:endParaRPr>
        </a:p>
      </dgm:t>
    </dgm:pt>
    <dgm:pt modelId="{E10A52C8-AA57-46D3-B7CE-50C51AD1F38B}" type="parTrans" cxnId="{2D027D54-0797-4CE1-8646-E3A6F4D7AE6C}">
      <dgm:prSet/>
      <dgm:spPr/>
      <dgm:t>
        <a:bodyPr/>
        <a:lstStyle/>
        <a:p>
          <a:endParaRPr lang="en-US" sz="2400"/>
        </a:p>
      </dgm:t>
    </dgm:pt>
    <dgm:pt modelId="{6BB7D5D8-B58C-4639-AB04-F3323C9E3D5A}" type="sibTrans" cxnId="{2D027D54-0797-4CE1-8646-E3A6F4D7AE6C}">
      <dgm:prSet/>
      <dgm:spPr/>
      <dgm:t>
        <a:bodyPr/>
        <a:lstStyle/>
        <a:p>
          <a:endParaRPr lang="en-US" sz="2400"/>
        </a:p>
      </dgm:t>
    </dgm:pt>
    <dgm:pt modelId="{F342216F-FBF1-41D7-919C-7049CA20572C}">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Phân tích thành phần chính</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58C9A33-97A5-4CBB-B140-5648BC39D963}" type="parTrans" cxnId="{3D238423-40A9-4D99-B54D-A2855A3DA7BF}">
      <dgm:prSet/>
      <dgm:spPr/>
      <dgm:t>
        <a:bodyPr/>
        <a:lstStyle/>
        <a:p>
          <a:endParaRPr lang="en-US" sz="2400"/>
        </a:p>
      </dgm:t>
    </dgm:pt>
    <dgm:pt modelId="{4264E9A9-DAC3-427B-8E9E-0073816BE51F}" type="sibTrans" cxnId="{3D238423-40A9-4D99-B54D-A2855A3DA7BF}">
      <dgm:prSet/>
      <dgm:spPr/>
      <dgm:t>
        <a:bodyPr/>
        <a:lstStyle/>
        <a:p>
          <a:endParaRPr lang="en-US" sz="2400"/>
        </a:p>
      </dgm:t>
    </dgm:pt>
    <dgm:pt modelId="{89123716-B84D-436A-B032-220B2B9CADDC}">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Trích chọn đặc trưng</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A99727AF-82D3-4448-923F-255E12D7C9BC}" type="parTrans" cxnId="{4160E90A-0E10-4739-BB63-163659A712F0}">
      <dgm:prSet/>
      <dgm:spPr/>
      <dgm:t>
        <a:bodyPr/>
        <a:lstStyle/>
        <a:p>
          <a:endParaRPr lang="en-US" sz="2400"/>
        </a:p>
      </dgm:t>
    </dgm:pt>
    <dgm:pt modelId="{79535D29-4C9A-449D-A727-B90BC51637B7}" type="sibTrans" cxnId="{4160E90A-0E10-4739-BB63-163659A712F0}">
      <dgm:prSet/>
      <dgm:spPr/>
      <dgm:t>
        <a:bodyPr/>
        <a:lstStyle/>
        <a:p>
          <a:endParaRPr lang="en-US" sz="2400"/>
        </a:p>
      </dgm:t>
    </dgm:pt>
    <dgm:pt modelId="{03357AA3-34FD-4084-981B-4888AF7A877E}">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Biểu đồ tần suất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08A9C68-B161-452E-964F-0C64CF06ACB9}" type="parTrans" cxnId="{3339A85E-8A17-474A-9625-A3A8050AE3F3}">
      <dgm:prSet/>
      <dgm:spPr/>
      <dgm:t>
        <a:bodyPr/>
        <a:lstStyle/>
        <a:p>
          <a:endParaRPr lang="en-US" sz="2400"/>
        </a:p>
      </dgm:t>
    </dgm:pt>
    <dgm:pt modelId="{E46BB54B-28C9-4098-8BD7-9DBBCB69561D}" type="sibTrans" cxnId="{3339A85E-8A17-474A-9625-A3A8050AE3F3}">
      <dgm:prSet/>
      <dgm:spPr/>
      <dgm:t>
        <a:bodyPr/>
        <a:lstStyle/>
        <a:p>
          <a:endParaRPr lang="en-US" sz="2400"/>
        </a:p>
      </dgm:t>
    </dgm:pt>
    <dgm:pt modelId="{BD4CDB43-353E-4B02-B096-C95F07496D3C}">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Mô hình hồi quy tuyến tính và log-linear</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F766CB66-C9FA-4DBA-A25A-4A827F70313C}" type="sibTrans" cxnId="{0560C2CF-2867-4C41-9B84-C43B49A1EFCF}">
      <dgm:prSet/>
      <dgm:spPr/>
      <dgm:t>
        <a:bodyPr/>
        <a:lstStyle/>
        <a:p>
          <a:endParaRPr lang="en-US" sz="2400"/>
        </a:p>
      </dgm:t>
    </dgm:pt>
    <dgm:pt modelId="{50B9826E-03A9-4BEC-83AF-4FE3EC5546B9}" type="parTrans" cxnId="{0560C2CF-2867-4C41-9B84-C43B49A1EFCF}">
      <dgm:prSet/>
      <dgm:spPr/>
      <dgm:t>
        <a:bodyPr/>
        <a:lstStyle/>
        <a:p>
          <a:endParaRPr lang="en-US" sz="2400"/>
        </a:p>
      </dgm:t>
    </dgm:pt>
    <dgm:pt modelId="{A5890FE5-B4F4-43A1-809B-E0079E691A4B}">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Phân Cụm</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3D760D08-24F0-4122-B153-4A78E1C97E3E}" type="parTrans" cxnId="{E9C6DD30-5E9E-4CBE-8A4D-A8FC2D2D30F6}">
      <dgm:prSet/>
      <dgm:spPr/>
      <dgm:t>
        <a:bodyPr/>
        <a:lstStyle/>
        <a:p>
          <a:endParaRPr lang="en-US" sz="2400"/>
        </a:p>
      </dgm:t>
    </dgm:pt>
    <dgm:pt modelId="{14FE25BA-A6C9-429E-8C5D-46EA57C5A799}" type="sibTrans" cxnId="{E9C6DD30-5E9E-4CBE-8A4D-A8FC2D2D30F6}">
      <dgm:prSet/>
      <dgm:spPr/>
      <dgm:t>
        <a:bodyPr/>
        <a:lstStyle/>
        <a:p>
          <a:endParaRPr lang="en-US" sz="2400"/>
        </a:p>
      </dgm:t>
    </dgm:pt>
    <dgm:pt modelId="{9B1543F5-3E34-4A0B-8EFA-EA08C1354142}">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Lấy Mẫu</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E30E05E9-79DC-4DAB-A77F-F87EA8463B23}" type="parTrans" cxnId="{8CFB68E6-074D-420B-A1D1-254C09B34835}">
      <dgm:prSet/>
      <dgm:spPr/>
      <dgm:t>
        <a:bodyPr/>
        <a:lstStyle/>
        <a:p>
          <a:endParaRPr lang="en-US" sz="2400"/>
        </a:p>
      </dgm:t>
    </dgm:pt>
    <dgm:pt modelId="{A626AF1B-8E4B-4FC8-9D7B-CA7B9487378E}" type="sibTrans" cxnId="{8CFB68E6-074D-420B-A1D1-254C09B34835}">
      <dgm:prSet/>
      <dgm:spPr/>
      <dgm:t>
        <a:bodyPr/>
        <a:lstStyle/>
        <a:p>
          <a:endParaRPr lang="en-US" sz="2400"/>
        </a:p>
      </dgm:t>
    </dgm:pt>
    <dgm:pt modelId="{7315D820-625D-4341-BDE2-2D15BBC6C99B}">
      <dgm:prSet custT="1"/>
      <dgm:spPr/>
      <dgm:t>
        <a:bodyPr/>
        <a:lstStyle/>
        <a:p>
          <a:pPr>
            <a:lnSpc>
              <a:spcPct val="100000"/>
            </a:lnSpc>
            <a:defRPr cap="all"/>
          </a:pPr>
          <a:r>
            <a:rPr lang="en-US" sz="2400" smtClean="0">
              <a:latin typeface="Tahoma" panose="020B0604030504040204" pitchFamily="34" charset="0"/>
              <a:ea typeface="Tahoma" panose="020B0604030504040204" pitchFamily="34" charset="0"/>
              <a:cs typeface="Tahoma" panose="020B0604030504040204" pitchFamily="34" charset="0"/>
            </a:rPr>
            <a:t>Tổng hợp khối dữ liệu</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33651ED4-9629-4F68-A8E5-2CB0B3FD5056}" type="parTrans" cxnId="{76633D44-BB3A-46C6-8A23-A91C3D5D7C47}">
      <dgm:prSet/>
      <dgm:spPr/>
      <dgm:t>
        <a:bodyPr/>
        <a:lstStyle/>
        <a:p>
          <a:endParaRPr lang="en-US" sz="2400"/>
        </a:p>
      </dgm:t>
    </dgm:pt>
    <dgm:pt modelId="{43B27E93-3B6C-4EB7-B27F-3DE0E82D6FBF}" type="sibTrans" cxnId="{76633D44-BB3A-46C6-8A23-A91C3D5D7C47}">
      <dgm:prSet/>
      <dgm:spPr/>
      <dgm:t>
        <a:bodyPr/>
        <a:lstStyle/>
        <a:p>
          <a:endParaRPr lang="en-US" sz="2400"/>
        </a:p>
      </dgm:t>
    </dgm:pt>
    <dgm:pt modelId="{D8316F63-CE47-407B-9DCB-E8FEC91F0742}" type="pres">
      <dgm:prSet presAssocID="{1187127D-E7A7-455E-93D3-1EAC1DAB5C83}" presName="root" presStyleCnt="0">
        <dgm:presLayoutVars>
          <dgm:dir/>
          <dgm:resizeHandles val="exact"/>
        </dgm:presLayoutVars>
      </dgm:prSet>
      <dgm:spPr/>
      <dgm:t>
        <a:bodyPr/>
        <a:lstStyle/>
        <a:p>
          <a:endParaRPr lang="en-US"/>
        </a:p>
      </dgm:t>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8"/>
      <dgm:spPr/>
    </dgm:pt>
    <dgm:pt modelId="{005524FB-3A0E-4BA5-B04E-59FC2E252AEB}" type="pres">
      <dgm:prSet presAssocID="{0B54B875-7D75-439A-96AC-0B6B0E0F9027}"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Open Book"/>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8" custScaleX="99526" custScaleY="101368" custLinFactNeighborX="-232">
        <dgm:presLayoutVars>
          <dgm:chMax val="1"/>
          <dgm:chPref val="1"/>
        </dgm:presLayoutVars>
      </dgm:prSet>
      <dgm:spPr/>
      <dgm:t>
        <a:bodyPr/>
        <a:lstStyle/>
        <a:p>
          <a:endParaRPr lang="en-US"/>
        </a:p>
      </dgm:t>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8"/>
      <dgm:spPr/>
    </dgm:pt>
    <dgm:pt modelId="{172F9AEA-3377-4AFB-BDDB-45672D648ACC}" type="pres">
      <dgm:prSet presAssocID="{F342216F-FBF1-41D7-919C-7049CA20572C}"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8" custScaleY="101487" custLinFactNeighborX="-232">
        <dgm:presLayoutVars>
          <dgm:chMax val="1"/>
          <dgm:chPref val="1"/>
        </dgm:presLayoutVars>
      </dgm:prSet>
      <dgm:spPr/>
      <dgm:t>
        <a:bodyPr/>
        <a:lstStyle/>
        <a:p>
          <a:endParaRPr lang="en-US"/>
        </a:p>
      </dgm:t>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8"/>
      <dgm:spPr/>
    </dgm:pt>
    <dgm:pt modelId="{9FDBD919-83B2-43D2-B22A-C1D340DD896A}" type="pres">
      <dgm:prSet presAssocID="{89123716-B84D-436A-B032-220B2B9CADDC}"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8" custLinFactNeighborX="-232">
        <dgm:presLayoutVars>
          <dgm:chMax val="1"/>
          <dgm:chPref val="1"/>
        </dgm:presLayoutVars>
      </dgm:prSet>
      <dgm:spPr/>
      <dgm:t>
        <a:bodyPr/>
        <a:lstStyle/>
        <a:p>
          <a:endParaRPr lang="en-US"/>
        </a:p>
      </dgm:t>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8"/>
      <dgm:spPr/>
    </dgm:pt>
    <dgm:pt modelId="{958D9CF1-097F-4361-ABD4-11EB84ECFAE9}" type="pres">
      <dgm:prSet presAssocID="{BD4CDB43-353E-4B02-B096-C95F07496D3C}"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hopping cart"/>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8" custLinFactNeighborX="-232">
        <dgm:presLayoutVars>
          <dgm:chMax val="1"/>
          <dgm:chPref val="1"/>
        </dgm:presLayoutVars>
      </dgm:prSet>
      <dgm:spPr/>
      <dgm:t>
        <a:bodyPr/>
        <a:lstStyle/>
        <a:p>
          <a:endParaRPr lang="en-US"/>
        </a:p>
      </dgm:t>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8"/>
      <dgm:spPr/>
    </dgm:pt>
    <dgm:pt modelId="{E71EB1C6-24EC-4328-9469-745343CCA869}" type="pres">
      <dgm:prSet presAssocID="{03357AA3-34FD-4084-981B-4888AF7A877E}"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Ribbon"/>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8">
        <dgm:presLayoutVars>
          <dgm:chMax val="1"/>
          <dgm:chPref val="1"/>
        </dgm:presLayoutVars>
      </dgm:prSet>
      <dgm:spPr/>
      <dgm:t>
        <a:bodyPr/>
        <a:lstStyle/>
        <a:p>
          <a:endParaRPr lang="en-US"/>
        </a:p>
      </dgm:t>
    </dgm:pt>
    <dgm:pt modelId="{920A6030-4B21-41BC-9873-4FCADF7CDF90}" type="pres">
      <dgm:prSet presAssocID="{E46BB54B-28C9-4098-8BD7-9DBBCB69561D}" presName="sibTrans" presStyleCnt="0"/>
      <dgm:spPr/>
    </dgm:pt>
    <dgm:pt modelId="{41FEB932-20BC-48BD-8675-A354A019F33A}" type="pres">
      <dgm:prSet presAssocID="{A5890FE5-B4F4-43A1-809B-E0079E691A4B}" presName="compNode" presStyleCnt="0"/>
      <dgm:spPr/>
    </dgm:pt>
    <dgm:pt modelId="{0AB51DB3-FA7A-49A1-9279-DF574109EA3F}" type="pres">
      <dgm:prSet presAssocID="{A5890FE5-B4F4-43A1-809B-E0079E691A4B}" presName="iconBgRect" presStyleLbl="bgShp" presStyleIdx="5" presStyleCnt="8"/>
      <dgm:spPr/>
    </dgm:pt>
    <dgm:pt modelId="{BA5EACD3-EC09-4E0D-A9F0-D3FE940B81A6}" type="pres">
      <dgm:prSet presAssocID="{A5890FE5-B4F4-43A1-809B-E0079E691A4B}" presName="iconRect" presStyleLbl="node1" presStyleIdx="5" presStyleCnt="8"/>
      <dgm:spPr>
        <a:blipFill rotWithShape="1">
          <a:blip xmlns:r="http://schemas.openxmlformats.org/officeDocument/2006/relationships" r:embed="rId11"/>
          <a:stretch>
            <a:fillRect/>
          </a:stretch>
        </a:blipFill>
      </dgm:spPr>
      <dgm:t>
        <a:bodyPr/>
        <a:lstStyle/>
        <a:p>
          <a:endParaRPr lang="en-US"/>
        </a:p>
      </dgm:t>
    </dgm:pt>
    <dgm:pt modelId="{1CA1D78F-651C-4978-91B3-36FEE9C6B231}" type="pres">
      <dgm:prSet presAssocID="{A5890FE5-B4F4-43A1-809B-E0079E691A4B}" presName="spaceRect" presStyleCnt="0"/>
      <dgm:spPr/>
    </dgm:pt>
    <dgm:pt modelId="{BA757C6F-F5A1-4BDB-9541-558F2FA304CA}" type="pres">
      <dgm:prSet presAssocID="{A5890FE5-B4F4-43A1-809B-E0079E691A4B}" presName="textRect" presStyleLbl="revTx" presStyleIdx="5" presStyleCnt="8">
        <dgm:presLayoutVars>
          <dgm:chMax val="1"/>
          <dgm:chPref val="1"/>
        </dgm:presLayoutVars>
      </dgm:prSet>
      <dgm:spPr/>
      <dgm:t>
        <a:bodyPr/>
        <a:lstStyle/>
        <a:p>
          <a:endParaRPr lang="en-US"/>
        </a:p>
      </dgm:t>
    </dgm:pt>
    <dgm:pt modelId="{11A6BC6A-B86E-4E9E-B719-EF603B72511E}" type="pres">
      <dgm:prSet presAssocID="{14FE25BA-A6C9-429E-8C5D-46EA57C5A799}" presName="sibTrans" presStyleCnt="0"/>
      <dgm:spPr/>
    </dgm:pt>
    <dgm:pt modelId="{415B64E0-3F9B-456B-8B81-7717390A6654}" type="pres">
      <dgm:prSet presAssocID="{9B1543F5-3E34-4A0B-8EFA-EA08C1354142}" presName="compNode" presStyleCnt="0"/>
      <dgm:spPr/>
    </dgm:pt>
    <dgm:pt modelId="{87C6534C-1BBA-46DA-8D13-43C138172662}" type="pres">
      <dgm:prSet presAssocID="{9B1543F5-3E34-4A0B-8EFA-EA08C1354142}" presName="iconBgRect" presStyleLbl="bgShp" presStyleIdx="6" presStyleCnt="8"/>
      <dgm:spPr/>
    </dgm:pt>
    <dgm:pt modelId="{88E3C6FA-FDA4-44BB-9775-CD2EF9EDA706}" type="pres">
      <dgm:prSet presAssocID="{9B1543F5-3E34-4A0B-8EFA-EA08C1354142}" presName="iconRect" presStyleLbl="node1" presStyleIdx="6" presStyleCnt="8"/>
      <dgm:spPr>
        <a:blipFill rotWithShape="1">
          <a:blip xmlns:r="http://schemas.openxmlformats.org/officeDocument/2006/relationships" r:embed="rId12"/>
          <a:stretch>
            <a:fillRect/>
          </a:stretch>
        </a:blipFill>
      </dgm:spPr>
      <dgm:t>
        <a:bodyPr/>
        <a:lstStyle/>
        <a:p>
          <a:endParaRPr lang="en-US"/>
        </a:p>
      </dgm:t>
    </dgm:pt>
    <dgm:pt modelId="{6071497E-CD4C-4D8D-8E05-9F71DE654909}" type="pres">
      <dgm:prSet presAssocID="{9B1543F5-3E34-4A0B-8EFA-EA08C1354142}" presName="spaceRect" presStyleCnt="0"/>
      <dgm:spPr/>
    </dgm:pt>
    <dgm:pt modelId="{BE0E1A67-3B8A-4FB0-BF20-2E3CA345619B}" type="pres">
      <dgm:prSet presAssocID="{9B1543F5-3E34-4A0B-8EFA-EA08C1354142}" presName="textRect" presStyleLbl="revTx" presStyleIdx="6" presStyleCnt="8">
        <dgm:presLayoutVars>
          <dgm:chMax val="1"/>
          <dgm:chPref val="1"/>
        </dgm:presLayoutVars>
      </dgm:prSet>
      <dgm:spPr/>
      <dgm:t>
        <a:bodyPr/>
        <a:lstStyle/>
        <a:p>
          <a:endParaRPr lang="en-US"/>
        </a:p>
      </dgm:t>
    </dgm:pt>
    <dgm:pt modelId="{A85F3739-CA60-4D0B-B305-D88F9D4A43CF}" type="pres">
      <dgm:prSet presAssocID="{A626AF1B-8E4B-4FC8-9D7B-CA7B9487378E}" presName="sibTrans" presStyleCnt="0"/>
      <dgm:spPr/>
    </dgm:pt>
    <dgm:pt modelId="{CDECA7A1-DF42-4E08-B22B-D63107EC7968}" type="pres">
      <dgm:prSet presAssocID="{7315D820-625D-4341-BDE2-2D15BBC6C99B}" presName="compNode" presStyleCnt="0"/>
      <dgm:spPr/>
    </dgm:pt>
    <dgm:pt modelId="{1B0850B3-0AED-49EA-BB8B-E1AC207F9F2E}" type="pres">
      <dgm:prSet presAssocID="{7315D820-625D-4341-BDE2-2D15BBC6C99B}" presName="iconBgRect" presStyleLbl="bgShp" presStyleIdx="7" presStyleCnt="8"/>
      <dgm:spPr/>
    </dgm:pt>
    <dgm:pt modelId="{FC57D789-C7F1-4D43-A7EF-A3B94F6F290F}" type="pres">
      <dgm:prSet presAssocID="{7315D820-625D-4341-BDE2-2D15BBC6C99B}" presName="iconRect" presStyleLbl="node1" presStyleIdx="7" presStyleCnt="8"/>
      <dgm:spPr>
        <a:blipFill rotWithShape="1">
          <a:blip xmlns:r="http://schemas.openxmlformats.org/officeDocument/2006/relationships" r:embed="rId13"/>
          <a:stretch>
            <a:fillRect/>
          </a:stretch>
        </a:blipFill>
      </dgm:spPr>
      <dgm:t>
        <a:bodyPr/>
        <a:lstStyle/>
        <a:p>
          <a:endParaRPr lang="en-US"/>
        </a:p>
      </dgm:t>
    </dgm:pt>
    <dgm:pt modelId="{F0013B12-1874-42F3-A8F3-C92D35D50C11}" type="pres">
      <dgm:prSet presAssocID="{7315D820-625D-4341-BDE2-2D15BBC6C99B}" presName="spaceRect" presStyleCnt="0"/>
      <dgm:spPr/>
    </dgm:pt>
    <dgm:pt modelId="{6997B5F7-0D7D-49A6-8953-8594060536EF}" type="pres">
      <dgm:prSet presAssocID="{7315D820-625D-4341-BDE2-2D15BBC6C99B}" presName="textRect" presStyleLbl="revTx" presStyleIdx="7" presStyleCnt="8">
        <dgm:presLayoutVars>
          <dgm:chMax val="1"/>
          <dgm:chPref val="1"/>
        </dgm:presLayoutVars>
      </dgm:prSet>
      <dgm:spPr/>
      <dgm:t>
        <a:bodyPr/>
        <a:lstStyle/>
        <a:p>
          <a:endParaRPr lang="en-US"/>
        </a:p>
      </dgm:t>
    </dgm:pt>
  </dgm:ptLst>
  <dgm:cxnLst>
    <dgm:cxn modelId="{76633D44-BB3A-46C6-8A23-A91C3D5D7C47}" srcId="{1187127D-E7A7-455E-93D3-1EAC1DAB5C83}" destId="{7315D820-625D-4341-BDE2-2D15BBC6C99B}" srcOrd="7" destOrd="0" parTransId="{33651ED4-9629-4F68-A8E5-2CB0B3FD5056}" sibTransId="{43B27E93-3B6C-4EB7-B27F-3DE0E82D6FBF}"/>
    <dgm:cxn modelId="{3339A85E-8A17-474A-9625-A3A8050AE3F3}" srcId="{1187127D-E7A7-455E-93D3-1EAC1DAB5C83}" destId="{03357AA3-34FD-4084-981B-4888AF7A877E}" srcOrd="4" destOrd="0" parTransId="{808A9C68-B161-452E-964F-0C64CF06ACB9}" sibTransId="{E46BB54B-28C9-4098-8BD7-9DBBCB69561D}"/>
    <dgm:cxn modelId="{0560C2CF-2867-4C41-9B84-C43B49A1EFCF}" srcId="{1187127D-E7A7-455E-93D3-1EAC1DAB5C83}" destId="{BD4CDB43-353E-4B02-B096-C95F07496D3C}" srcOrd="3" destOrd="0" parTransId="{50B9826E-03A9-4BEC-83AF-4FE3EC5546B9}" sibTransId="{F766CB66-C9FA-4DBA-A25A-4A827F70313C}"/>
    <dgm:cxn modelId="{8CFB68E6-074D-420B-A1D1-254C09B34835}" srcId="{1187127D-E7A7-455E-93D3-1EAC1DAB5C83}" destId="{9B1543F5-3E34-4A0B-8EFA-EA08C1354142}" srcOrd="6" destOrd="0" parTransId="{E30E05E9-79DC-4DAB-A77F-F87EA8463B23}" sibTransId="{A626AF1B-8E4B-4FC8-9D7B-CA7B9487378E}"/>
    <dgm:cxn modelId="{3F295CDC-7471-482D-90A1-CAF76E95A10C}" type="presOf" srcId="{89123716-B84D-436A-B032-220B2B9CADDC}" destId="{3F410A1B-B3E5-49A9-AA89-AAA8A26BCB24}" srcOrd="0" destOrd="0" presId="urn:microsoft.com/office/officeart/2018/5/layout/IconCircleLabelList"/>
    <dgm:cxn modelId="{D1F63E5B-71C3-4407-B69C-53CC2F17F251}" type="presOf" srcId="{0B54B875-7D75-439A-96AC-0B6B0E0F9027}" destId="{1A451185-6747-4E77-A3B3-9CCD7AC625EB}" srcOrd="0" destOrd="0" presId="urn:microsoft.com/office/officeart/2018/5/layout/IconCircleLabelList"/>
    <dgm:cxn modelId="{B015E3DC-F7F6-442F-A4D0-A5420BDEF48D}" type="presOf" srcId="{A5890FE5-B4F4-43A1-809B-E0079E691A4B}" destId="{BA757C6F-F5A1-4BDB-9541-558F2FA304CA}" srcOrd="0" destOrd="0" presId="urn:microsoft.com/office/officeart/2018/5/layout/IconCircleLabelList"/>
    <dgm:cxn modelId="{41C97E48-3DD5-4944-8D55-051E476B039C}" type="presOf" srcId="{9B1543F5-3E34-4A0B-8EFA-EA08C1354142}" destId="{BE0E1A67-3B8A-4FB0-BF20-2E3CA345619B}" srcOrd="0" destOrd="0" presId="urn:microsoft.com/office/officeart/2018/5/layout/IconCircleLabelList"/>
    <dgm:cxn modelId="{E9C6DD30-5E9E-4CBE-8A4D-A8FC2D2D30F6}" srcId="{1187127D-E7A7-455E-93D3-1EAC1DAB5C83}" destId="{A5890FE5-B4F4-43A1-809B-E0079E691A4B}" srcOrd="5" destOrd="0" parTransId="{3D760D08-24F0-4122-B153-4A78E1C97E3E}" sibTransId="{14FE25BA-A6C9-429E-8C5D-46EA57C5A799}"/>
    <dgm:cxn modelId="{46799A86-856A-4949-AC18-96B169E2E058}" type="presOf" srcId="{1187127D-E7A7-455E-93D3-1EAC1DAB5C83}" destId="{D8316F63-CE47-407B-9DCB-E8FEC91F0742}" srcOrd="0" destOrd="0" presId="urn:microsoft.com/office/officeart/2018/5/layout/IconCircleLabelList"/>
    <dgm:cxn modelId="{2D027D54-0797-4CE1-8646-E3A6F4D7AE6C}" srcId="{1187127D-E7A7-455E-93D3-1EAC1DAB5C83}" destId="{0B54B875-7D75-439A-96AC-0B6B0E0F9027}" srcOrd="0" destOrd="0" parTransId="{E10A52C8-AA57-46D3-B7CE-50C51AD1F38B}" sibTransId="{6BB7D5D8-B58C-4639-AB04-F3323C9E3D5A}"/>
    <dgm:cxn modelId="{3D238423-40A9-4D99-B54D-A2855A3DA7BF}" srcId="{1187127D-E7A7-455E-93D3-1EAC1DAB5C83}" destId="{F342216F-FBF1-41D7-919C-7049CA20572C}" srcOrd="1" destOrd="0" parTransId="{458C9A33-97A5-4CBB-B140-5648BC39D963}" sibTransId="{4264E9A9-DAC3-427B-8E9E-0073816BE51F}"/>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
    <dgm:cxn modelId="{665AB720-9620-4AC6-8DF1-9FB6CD014567}" type="presOf" srcId="{BD4CDB43-353E-4B02-B096-C95F07496D3C}" destId="{FE08D94C-0979-4A7E-9611-4E89C272E0B9}" srcOrd="0" destOrd="0" presId="urn:microsoft.com/office/officeart/2018/5/layout/IconCircleLabelList"/>
    <dgm:cxn modelId="{9CBFE3A8-AC55-4360-AEA2-17ED3BA3463C}" type="presOf" srcId="{7315D820-625D-4341-BDE2-2D15BBC6C99B}" destId="{6997B5F7-0D7D-49A6-8953-8594060536EF}" srcOrd="0" destOrd="0" presId="urn:microsoft.com/office/officeart/2018/5/layout/IconCircleLabelList"/>
    <dgm:cxn modelId="{945A7769-26D7-4812-8F59-B88B5CE7C0F3}" type="presOf" srcId="{03357AA3-34FD-4084-981B-4888AF7A877E}" destId="{1BA5D214-334E-4BA2-B451-DC551C28264B}"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D185BF21-7E56-4FEF-8D8D-7AFA57AE257F}" type="presParOf" srcId="{D8316F63-CE47-407B-9DCB-E8FEC91F0742}" destId="{CAC241F1-438C-4156-AE32-1C9D5A4592D9}" srcOrd="6" destOrd="0" presId="urn:microsoft.com/office/officeart/2018/5/layout/IconCircleLabelList"/>
    <dgm:cxn modelId="{CCB975DD-FEAD-46AB-8FA8-28FB14C050DE}" type="presParOf" srcId="{CAC241F1-438C-4156-AE32-1C9D5A4592D9}" destId="{17388459-6EB8-4F5E-BF5C-9EB4EB9F5789}" srcOrd="0" destOrd="0" presId="urn:microsoft.com/office/officeart/2018/5/layout/IconCircleLabelList"/>
    <dgm:cxn modelId="{B1B44AEE-20A0-49E0-A0A9-7D5238CE1C61}" type="presParOf" srcId="{CAC241F1-438C-4156-AE32-1C9D5A4592D9}" destId="{958D9CF1-097F-4361-ABD4-11EB84ECFAE9}" srcOrd="1" destOrd="0" presId="urn:microsoft.com/office/officeart/2018/5/layout/IconCircleLabelList"/>
    <dgm:cxn modelId="{7028E282-AF31-4A2A-AED3-D9025F008A50}" type="presParOf" srcId="{CAC241F1-438C-4156-AE32-1C9D5A4592D9}" destId="{9B133744-2F9F-4D93-9D78-885476BC07F6}" srcOrd="2" destOrd="0" presId="urn:microsoft.com/office/officeart/2018/5/layout/IconCircleLabelList"/>
    <dgm:cxn modelId="{CF8EEE8A-A4B0-424D-BC69-4A13116257FE}" type="presParOf" srcId="{CAC241F1-438C-4156-AE32-1C9D5A4592D9}" destId="{FE08D94C-0979-4A7E-9611-4E89C272E0B9}" srcOrd="3" destOrd="0" presId="urn:microsoft.com/office/officeart/2018/5/layout/IconCircleLabelList"/>
    <dgm:cxn modelId="{6F8A1D2F-4082-46E9-97C8-228A569C506F}" type="presParOf" srcId="{D8316F63-CE47-407B-9DCB-E8FEC91F0742}" destId="{D32C510A-6CA6-410D-A15E-1EF69D9DB601}" srcOrd="7" destOrd="0" presId="urn:microsoft.com/office/officeart/2018/5/layout/IconCircleLabelList"/>
    <dgm:cxn modelId="{FBF44D68-C0CF-441D-85FF-0B869D691C1B}" type="presParOf" srcId="{D8316F63-CE47-407B-9DCB-E8FEC91F0742}" destId="{CC946639-4A2B-4307-8E5A-06D67A6E7DE4}" srcOrd="8"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 modelId="{5D3780C4-3593-4D16-8E8B-BD2E541D5497}" type="presParOf" srcId="{D8316F63-CE47-407B-9DCB-E8FEC91F0742}" destId="{920A6030-4B21-41BC-9873-4FCADF7CDF90}" srcOrd="9" destOrd="0" presId="urn:microsoft.com/office/officeart/2018/5/layout/IconCircleLabelList"/>
    <dgm:cxn modelId="{276EA579-14A8-46D3-A9CC-FCA8BEFE1C2E}" type="presParOf" srcId="{D8316F63-CE47-407B-9DCB-E8FEC91F0742}" destId="{41FEB932-20BC-48BD-8675-A354A019F33A}" srcOrd="10" destOrd="0" presId="urn:microsoft.com/office/officeart/2018/5/layout/IconCircleLabelList"/>
    <dgm:cxn modelId="{06C805AF-CE10-4AEA-BACF-A13A4DC82A6D}" type="presParOf" srcId="{41FEB932-20BC-48BD-8675-A354A019F33A}" destId="{0AB51DB3-FA7A-49A1-9279-DF574109EA3F}" srcOrd="0" destOrd="0" presId="urn:microsoft.com/office/officeart/2018/5/layout/IconCircleLabelList"/>
    <dgm:cxn modelId="{449C4A5E-6CF6-4C89-A54E-A3879C49F62E}" type="presParOf" srcId="{41FEB932-20BC-48BD-8675-A354A019F33A}" destId="{BA5EACD3-EC09-4E0D-A9F0-D3FE940B81A6}" srcOrd="1" destOrd="0" presId="urn:microsoft.com/office/officeart/2018/5/layout/IconCircleLabelList"/>
    <dgm:cxn modelId="{50A63472-DB01-4118-AB35-C11FE0CC098D}" type="presParOf" srcId="{41FEB932-20BC-48BD-8675-A354A019F33A}" destId="{1CA1D78F-651C-4978-91B3-36FEE9C6B231}" srcOrd="2" destOrd="0" presId="urn:microsoft.com/office/officeart/2018/5/layout/IconCircleLabelList"/>
    <dgm:cxn modelId="{3CC39E9B-32AE-48DF-BE88-F4C0D7DCEDD5}" type="presParOf" srcId="{41FEB932-20BC-48BD-8675-A354A019F33A}" destId="{BA757C6F-F5A1-4BDB-9541-558F2FA304CA}" srcOrd="3" destOrd="0" presId="urn:microsoft.com/office/officeart/2018/5/layout/IconCircleLabelList"/>
    <dgm:cxn modelId="{09D51193-E3E0-4C77-AF83-F4CE32B5D2CA}" type="presParOf" srcId="{D8316F63-CE47-407B-9DCB-E8FEC91F0742}" destId="{11A6BC6A-B86E-4E9E-B719-EF603B72511E}" srcOrd="11" destOrd="0" presId="urn:microsoft.com/office/officeart/2018/5/layout/IconCircleLabelList"/>
    <dgm:cxn modelId="{0571F6B2-7FAE-4F7F-9BBC-3CE98D65E397}" type="presParOf" srcId="{D8316F63-CE47-407B-9DCB-E8FEC91F0742}" destId="{415B64E0-3F9B-456B-8B81-7717390A6654}" srcOrd="12" destOrd="0" presId="urn:microsoft.com/office/officeart/2018/5/layout/IconCircleLabelList"/>
    <dgm:cxn modelId="{16BDD93A-6F78-4DE3-BC18-E4BBF439DB50}" type="presParOf" srcId="{415B64E0-3F9B-456B-8B81-7717390A6654}" destId="{87C6534C-1BBA-46DA-8D13-43C138172662}" srcOrd="0" destOrd="0" presId="urn:microsoft.com/office/officeart/2018/5/layout/IconCircleLabelList"/>
    <dgm:cxn modelId="{8495EAA2-1C9F-48E1-BD92-35A11E5E042E}" type="presParOf" srcId="{415B64E0-3F9B-456B-8B81-7717390A6654}" destId="{88E3C6FA-FDA4-44BB-9775-CD2EF9EDA706}" srcOrd="1" destOrd="0" presId="urn:microsoft.com/office/officeart/2018/5/layout/IconCircleLabelList"/>
    <dgm:cxn modelId="{3144A43E-1259-4638-8796-A297D6BFD215}" type="presParOf" srcId="{415B64E0-3F9B-456B-8B81-7717390A6654}" destId="{6071497E-CD4C-4D8D-8E05-9F71DE654909}" srcOrd="2" destOrd="0" presId="urn:microsoft.com/office/officeart/2018/5/layout/IconCircleLabelList"/>
    <dgm:cxn modelId="{78393BB6-0CAE-4026-92F5-103FACDD643B}" type="presParOf" srcId="{415B64E0-3F9B-456B-8B81-7717390A6654}" destId="{BE0E1A67-3B8A-4FB0-BF20-2E3CA345619B}" srcOrd="3" destOrd="0" presId="urn:microsoft.com/office/officeart/2018/5/layout/IconCircleLabelList"/>
    <dgm:cxn modelId="{33288397-3F44-4129-9924-F2BB2244E911}" type="presParOf" srcId="{D8316F63-CE47-407B-9DCB-E8FEC91F0742}" destId="{A85F3739-CA60-4D0B-B305-D88F9D4A43CF}" srcOrd="13" destOrd="0" presId="urn:microsoft.com/office/officeart/2018/5/layout/IconCircleLabelList"/>
    <dgm:cxn modelId="{C1F884C1-A170-4D0A-BCB6-EA5F0479BACC}" type="presParOf" srcId="{D8316F63-CE47-407B-9DCB-E8FEC91F0742}" destId="{CDECA7A1-DF42-4E08-B22B-D63107EC7968}" srcOrd="14" destOrd="0" presId="urn:microsoft.com/office/officeart/2018/5/layout/IconCircleLabelList"/>
    <dgm:cxn modelId="{32870DEA-2718-4BFF-A138-A0217C93F1D3}" type="presParOf" srcId="{CDECA7A1-DF42-4E08-B22B-D63107EC7968}" destId="{1B0850B3-0AED-49EA-BB8B-E1AC207F9F2E}" srcOrd="0" destOrd="0" presId="urn:microsoft.com/office/officeart/2018/5/layout/IconCircleLabelList"/>
    <dgm:cxn modelId="{75CAEF67-A1AA-4473-BDD9-90C7D13C15FE}" type="presParOf" srcId="{CDECA7A1-DF42-4E08-B22B-D63107EC7968}" destId="{FC57D789-C7F1-4D43-A7EF-A3B94F6F290F}" srcOrd="1" destOrd="0" presId="urn:microsoft.com/office/officeart/2018/5/layout/IconCircleLabelList"/>
    <dgm:cxn modelId="{B397FE3A-0BCA-45E8-A480-910EB547F22D}" type="presParOf" srcId="{CDECA7A1-DF42-4E08-B22B-D63107EC7968}" destId="{F0013B12-1874-42F3-A8F3-C92D35D50C11}" srcOrd="2" destOrd="0" presId="urn:microsoft.com/office/officeart/2018/5/layout/IconCircleLabelList"/>
    <dgm:cxn modelId="{3A1FCA25-7877-415B-9AE1-E2C3EA5ECB53}" type="presParOf" srcId="{CDECA7A1-DF42-4E08-B22B-D63107EC7968}" destId="{6997B5F7-0D7D-49A6-8953-8594060536E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82322-65D9-4EF8-8969-CB4FCD55B15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9820DA-81FE-4A14-B0EA-B65CD7161892}">
      <dgm:prSet custT="1"/>
      <dgm:spPr/>
      <dgm:t>
        <a:bodyPr/>
        <a:lstStyle/>
        <a:p>
          <a:pPr>
            <a:lnSpc>
              <a:spcPct val="100000"/>
            </a:lnSpc>
            <a:defRPr cap="all"/>
          </a:pPr>
          <a:r>
            <a:rPr lang="en-US" sz="2400" smtClean="0"/>
            <a:t>e SAS (www.sas.com)</a:t>
          </a:r>
          <a:endParaRPr lang="en-US" sz="2400" dirty="0"/>
        </a:p>
      </dgm:t>
    </dgm:pt>
    <dgm:pt modelId="{7D86F940-3817-4F21-B70B-CDF9B2814FB6}" type="parTrans" cxnId="{23140E73-5C02-4E29-B677-CB0A65051E68}">
      <dgm:prSet/>
      <dgm:spPr/>
      <dgm:t>
        <a:bodyPr/>
        <a:lstStyle/>
        <a:p>
          <a:endParaRPr lang="en-US"/>
        </a:p>
      </dgm:t>
    </dgm:pt>
    <dgm:pt modelId="{A13B1399-C402-4A65-805A-4077B73F704E}" type="sibTrans" cxnId="{23140E73-5C02-4E29-B677-CB0A65051E68}">
      <dgm:prSet/>
      <dgm:spPr/>
      <dgm:t>
        <a:bodyPr/>
        <a:lstStyle/>
        <a:p>
          <a:endParaRPr lang="en-US"/>
        </a:p>
      </dgm:t>
    </dgm:pt>
    <dgm:pt modelId="{85CCB2CB-9E68-4B2C-9F1E-50CA45F3F484}">
      <dgm:prSet custT="1"/>
      <dgm:spPr/>
      <dgm:t>
        <a:bodyPr/>
        <a:lstStyle/>
        <a:p>
          <a:pPr>
            <a:lnSpc>
              <a:spcPct val="100000"/>
            </a:lnSpc>
            <a:defRPr cap="all"/>
          </a:pPr>
          <a:r>
            <a:rPr lang="en-US" sz="2400" smtClean="0"/>
            <a:t>SPSS (www.spss.com)</a:t>
          </a:r>
          <a:endParaRPr lang="en-US" sz="2400" dirty="0"/>
        </a:p>
      </dgm:t>
    </dgm:pt>
    <dgm:pt modelId="{89638BAF-E3B3-4EC2-AD89-CF04956EB1D9}" type="parTrans" cxnId="{30268320-F02B-4006-B150-097885F597AB}">
      <dgm:prSet/>
      <dgm:spPr/>
      <dgm:t>
        <a:bodyPr/>
        <a:lstStyle/>
        <a:p>
          <a:endParaRPr lang="en-US"/>
        </a:p>
      </dgm:t>
    </dgm:pt>
    <dgm:pt modelId="{EC882073-29DC-49E2-8D0C-CE87001FF601}" type="sibTrans" cxnId="{30268320-F02B-4006-B150-097885F597AB}">
      <dgm:prSet/>
      <dgm:spPr/>
      <dgm:t>
        <a:bodyPr/>
        <a:lstStyle/>
        <a:p>
          <a:endParaRPr lang="en-US"/>
        </a:p>
      </dgm:t>
    </dgm:pt>
    <dgm:pt modelId="{438D9AB5-4B71-4E86-91B8-CCD3C6E465FA}">
      <dgm:prSet custT="1"/>
      <dgm:spPr/>
      <dgm:t>
        <a:bodyPr/>
        <a:lstStyle/>
        <a:p>
          <a:pPr>
            <a:lnSpc>
              <a:spcPct val="100000"/>
            </a:lnSpc>
            <a:defRPr cap="all"/>
          </a:pPr>
          <a:r>
            <a:rPr lang="en-US" sz="2400" smtClean="0"/>
            <a:t>S-Plus (www.insightful.com)</a:t>
          </a:r>
          <a:endParaRPr lang="en-US" sz="2400" dirty="0"/>
        </a:p>
      </dgm:t>
    </dgm:pt>
    <dgm:pt modelId="{0990FD5A-F3E8-49F8-AD75-18A09DFB88C9}" type="parTrans" cxnId="{B349604F-E5CF-4B20-9A83-A1E8837EECEE}">
      <dgm:prSet/>
      <dgm:spPr/>
      <dgm:t>
        <a:bodyPr/>
        <a:lstStyle/>
        <a:p>
          <a:endParaRPr lang="en-US"/>
        </a:p>
      </dgm:t>
    </dgm:pt>
    <dgm:pt modelId="{3E2CAA1F-C879-4840-8802-68DBCC5220D2}" type="sibTrans" cxnId="{B349604F-E5CF-4B20-9A83-A1E8837EECEE}">
      <dgm:prSet/>
      <dgm:spPr/>
      <dgm:t>
        <a:bodyPr/>
        <a:lstStyle/>
        <a:p>
          <a:endParaRPr lang="en-US"/>
        </a:p>
      </dgm:t>
    </dgm:pt>
    <dgm:pt modelId="{9248FD18-E683-4541-9EB2-A0B551436FFB}">
      <dgm:prSet custT="1"/>
      <dgm:spPr/>
      <dgm:t>
        <a:bodyPr/>
        <a:lstStyle/>
        <a:p>
          <a:pPr>
            <a:lnSpc>
              <a:spcPct val="100000"/>
            </a:lnSpc>
            <a:defRPr cap="all"/>
          </a:pPr>
          <a:r>
            <a:rPr lang="en-US" sz="2400" smtClean="0"/>
            <a:t>Numerical Recipes in C</a:t>
          </a:r>
          <a:endParaRPr lang="en-US" sz="2400" dirty="0"/>
        </a:p>
      </dgm:t>
    </dgm:pt>
    <dgm:pt modelId="{925B2FF4-17B9-40B4-A5F2-C21ED5F20620}" type="parTrans" cxnId="{94C77C83-4E62-41E8-BBFF-3A926E5F2A54}">
      <dgm:prSet/>
      <dgm:spPr/>
      <dgm:t>
        <a:bodyPr/>
        <a:lstStyle/>
        <a:p>
          <a:endParaRPr lang="en-US"/>
        </a:p>
      </dgm:t>
    </dgm:pt>
    <dgm:pt modelId="{B62A2653-BEB5-458F-B551-D0A4AA3032AA}" type="sibTrans" cxnId="{94C77C83-4E62-41E8-BBFF-3A926E5F2A54}">
      <dgm:prSet/>
      <dgm:spPr/>
      <dgm:t>
        <a:bodyPr/>
        <a:lstStyle/>
        <a:p>
          <a:endParaRPr lang="en-US"/>
        </a:p>
      </dgm:t>
    </dgm:pt>
    <dgm:pt modelId="{5F6296FB-6623-49F0-A37B-32D5293F3A75}" type="pres">
      <dgm:prSet presAssocID="{A9082322-65D9-4EF8-8969-CB4FCD55B155}" presName="root" presStyleCnt="0">
        <dgm:presLayoutVars>
          <dgm:dir/>
          <dgm:resizeHandles val="exact"/>
        </dgm:presLayoutVars>
      </dgm:prSet>
      <dgm:spPr/>
      <dgm:t>
        <a:bodyPr/>
        <a:lstStyle/>
        <a:p>
          <a:endParaRPr lang="en-US"/>
        </a:p>
      </dgm:t>
    </dgm:pt>
    <dgm:pt modelId="{85DA380E-3FD6-4279-8ECB-35FD817107C7}" type="pres">
      <dgm:prSet presAssocID="{FA9820DA-81FE-4A14-B0EA-B65CD7161892}" presName="compNode" presStyleCnt="0"/>
      <dgm:spPr/>
    </dgm:pt>
    <dgm:pt modelId="{E5D0A7DB-F870-4289-A176-74DC8634D49F}" type="pres">
      <dgm:prSet presAssocID="{FA9820DA-81FE-4A14-B0EA-B65CD7161892}" presName="iconBgRect" presStyleLbl="bgShp" presStyleIdx="0" presStyleCnt="4"/>
      <dgm:spPr/>
    </dgm:pt>
    <dgm:pt modelId="{926532A6-7EC2-48FB-9700-1C2608E2063C}" type="pres">
      <dgm:prSet presAssocID="{FA9820DA-81FE-4A14-B0EA-B65CD7161892}" presName="iconRect" presStyleLbl="node1" presStyleIdx="0" presStyleCnt="4"/>
      <dgm:spPr>
        <a:blipFill rotWithShape="1">
          <a:blip xmlns:r="http://schemas.openxmlformats.org/officeDocument/2006/relationships" r:embed="rId1"/>
          <a:stretch>
            <a:fillRect/>
          </a:stretch>
        </a:blipFill>
        <a:ln>
          <a:noFill/>
        </a:ln>
      </dgm:spPr>
      <dgm:t>
        <a:bodyPr/>
        <a:lstStyle/>
        <a:p>
          <a:endParaRPr lang="en-US"/>
        </a:p>
      </dgm:t>
      <dgm:extLst/>
    </dgm:pt>
    <dgm:pt modelId="{51E7910C-A987-431D-A3B3-AFE18209A9A2}" type="pres">
      <dgm:prSet presAssocID="{FA9820DA-81FE-4A14-B0EA-B65CD7161892}" presName="spaceRect" presStyleCnt="0"/>
      <dgm:spPr/>
    </dgm:pt>
    <dgm:pt modelId="{7ECCB9B7-3229-4D84-88AF-537C55717936}" type="pres">
      <dgm:prSet presAssocID="{FA9820DA-81FE-4A14-B0EA-B65CD7161892}" presName="textRect" presStyleLbl="revTx" presStyleIdx="0" presStyleCnt="4" custScaleX="149348">
        <dgm:presLayoutVars>
          <dgm:chMax val="1"/>
          <dgm:chPref val="1"/>
        </dgm:presLayoutVars>
      </dgm:prSet>
      <dgm:spPr/>
      <dgm:t>
        <a:bodyPr/>
        <a:lstStyle/>
        <a:p>
          <a:endParaRPr lang="en-US"/>
        </a:p>
      </dgm:t>
    </dgm:pt>
    <dgm:pt modelId="{31C29FDC-4EAC-421C-85D7-75F0109DA069}" type="pres">
      <dgm:prSet presAssocID="{A13B1399-C402-4A65-805A-4077B73F704E}" presName="sibTrans" presStyleCnt="0"/>
      <dgm:spPr/>
    </dgm:pt>
    <dgm:pt modelId="{BB66529C-2270-4196-BFCB-71AF1BBE96EB}" type="pres">
      <dgm:prSet presAssocID="{85CCB2CB-9E68-4B2C-9F1E-50CA45F3F484}" presName="compNode" presStyleCnt="0"/>
      <dgm:spPr/>
    </dgm:pt>
    <dgm:pt modelId="{3EC02099-2D14-4F0B-98D2-969D1935C96B}" type="pres">
      <dgm:prSet presAssocID="{85CCB2CB-9E68-4B2C-9F1E-50CA45F3F484}" presName="iconBgRect" presStyleLbl="bgShp" presStyleIdx="1" presStyleCnt="4"/>
      <dgm:spPr/>
    </dgm:pt>
    <dgm:pt modelId="{F7C6369C-F074-481D-877F-C3CA1C8B2601}" type="pres">
      <dgm:prSet presAssocID="{85CCB2CB-9E68-4B2C-9F1E-50CA45F3F484}" presName="iconRect" presStyleLbl="node1" presStyleIdx="1" presStyleCnt="4"/>
      <dgm:spPr>
        <a:blipFill rotWithShape="1">
          <a:blip xmlns:r="http://schemas.openxmlformats.org/officeDocument/2006/relationships" r:embed="rId2"/>
          <a:stretch>
            <a:fillRect/>
          </a:stretch>
        </a:blipFill>
        <a:ln>
          <a:noFill/>
        </a:ln>
      </dgm:spPr>
      <dgm:t>
        <a:bodyPr/>
        <a:lstStyle/>
        <a:p>
          <a:endParaRPr lang="en-US"/>
        </a:p>
      </dgm:t>
      <dgm:extLst/>
    </dgm:pt>
    <dgm:pt modelId="{90F176AB-80FF-420F-BF88-679C99DC0526}" type="pres">
      <dgm:prSet presAssocID="{85CCB2CB-9E68-4B2C-9F1E-50CA45F3F484}" presName="spaceRect" presStyleCnt="0"/>
      <dgm:spPr/>
    </dgm:pt>
    <dgm:pt modelId="{2E1E48B1-231B-40EC-9DEB-E9C62DB9B354}" type="pres">
      <dgm:prSet presAssocID="{85CCB2CB-9E68-4B2C-9F1E-50CA45F3F484}" presName="textRect" presStyleLbl="revTx" presStyleIdx="1" presStyleCnt="4" custScaleX="149348">
        <dgm:presLayoutVars>
          <dgm:chMax val="1"/>
          <dgm:chPref val="1"/>
        </dgm:presLayoutVars>
      </dgm:prSet>
      <dgm:spPr/>
      <dgm:t>
        <a:bodyPr/>
        <a:lstStyle/>
        <a:p>
          <a:endParaRPr lang="en-US"/>
        </a:p>
      </dgm:t>
    </dgm:pt>
    <dgm:pt modelId="{40F320B4-3B2A-499E-8008-E3C845BE8529}" type="pres">
      <dgm:prSet presAssocID="{EC882073-29DC-49E2-8D0C-CE87001FF601}" presName="sibTrans" presStyleCnt="0"/>
      <dgm:spPr/>
    </dgm:pt>
    <dgm:pt modelId="{97C7AAAE-BF17-4136-8CB3-3B81D8C1FB63}" type="pres">
      <dgm:prSet presAssocID="{438D9AB5-4B71-4E86-91B8-CCD3C6E465FA}" presName="compNode" presStyleCnt="0"/>
      <dgm:spPr/>
    </dgm:pt>
    <dgm:pt modelId="{3B05B3D7-3CA4-4213-988D-5520E9FCAC06}" type="pres">
      <dgm:prSet presAssocID="{438D9AB5-4B71-4E86-91B8-CCD3C6E465FA}" presName="iconBgRect" presStyleLbl="bgShp" presStyleIdx="2" presStyleCnt="4"/>
      <dgm:spPr/>
    </dgm:pt>
    <dgm:pt modelId="{D20C6F1C-67EB-49A3-8A6A-77FE6F4E2581}" type="pres">
      <dgm:prSet presAssocID="{438D9AB5-4B71-4E86-91B8-CCD3C6E465FA}" presName="iconRect" presStyleLbl="node1" presStyleIdx="2" presStyleCnt="4"/>
      <dgm:spPr>
        <a:blipFill rotWithShape="1">
          <a:blip xmlns:r="http://schemas.openxmlformats.org/officeDocument/2006/relationships" r:embed="rId3"/>
          <a:stretch>
            <a:fillRect/>
          </a:stretch>
        </a:blipFill>
        <a:ln>
          <a:noFill/>
        </a:ln>
      </dgm:spPr>
      <dgm:t>
        <a:bodyPr/>
        <a:lstStyle/>
        <a:p>
          <a:endParaRPr lang="en-US"/>
        </a:p>
      </dgm:t>
      <dgm:extLst/>
    </dgm:pt>
    <dgm:pt modelId="{960854BB-8EB9-47EF-9355-8D47AD054958}" type="pres">
      <dgm:prSet presAssocID="{438D9AB5-4B71-4E86-91B8-CCD3C6E465FA}" presName="spaceRect" presStyleCnt="0"/>
      <dgm:spPr/>
    </dgm:pt>
    <dgm:pt modelId="{74A5C5D9-1529-4C00-8952-5702A3EBEB99}" type="pres">
      <dgm:prSet presAssocID="{438D9AB5-4B71-4E86-91B8-CCD3C6E465FA}" presName="textRect" presStyleLbl="revTx" presStyleIdx="2" presStyleCnt="4" custScaleX="149348">
        <dgm:presLayoutVars>
          <dgm:chMax val="1"/>
          <dgm:chPref val="1"/>
        </dgm:presLayoutVars>
      </dgm:prSet>
      <dgm:spPr/>
      <dgm:t>
        <a:bodyPr/>
        <a:lstStyle/>
        <a:p>
          <a:endParaRPr lang="en-US"/>
        </a:p>
      </dgm:t>
    </dgm:pt>
    <dgm:pt modelId="{3131E9F9-356B-4609-AC65-F2A855C818FA}" type="pres">
      <dgm:prSet presAssocID="{3E2CAA1F-C879-4840-8802-68DBCC5220D2}" presName="sibTrans" presStyleCnt="0"/>
      <dgm:spPr/>
    </dgm:pt>
    <dgm:pt modelId="{D8743F52-E4D6-4D15-838C-369E27080496}" type="pres">
      <dgm:prSet presAssocID="{9248FD18-E683-4541-9EB2-A0B551436FFB}" presName="compNode" presStyleCnt="0"/>
      <dgm:spPr/>
    </dgm:pt>
    <dgm:pt modelId="{CB636E1E-A841-49EB-A5DF-AEA92F5B90A0}" type="pres">
      <dgm:prSet presAssocID="{9248FD18-E683-4541-9EB2-A0B551436FFB}" presName="iconBgRect" presStyleLbl="bgShp" presStyleIdx="3" presStyleCnt="4"/>
      <dgm:spPr/>
    </dgm:pt>
    <dgm:pt modelId="{59D6C5FB-B8FF-4B57-B22D-AEAC08728B7D}" type="pres">
      <dgm:prSet presAssocID="{9248FD18-E683-4541-9EB2-A0B551436FFB}" presName="iconRect" presStyleLbl="node1" presStyleIdx="3" presStyleCnt="4"/>
      <dgm:spPr>
        <a:blipFill rotWithShape="1">
          <a:blip xmlns:r="http://schemas.openxmlformats.org/officeDocument/2006/relationships" r:embed="rId4"/>
          <a:stretch>
            <a:fillRect/>
          </a:stretch>
        </a:blipFill>
        <a:ln>
          <a:noFill/>
        </a:ln>
      </dgm:spPr>
      <dgm:t>
        <a:bodyPr/>
        <a:lstStyle/>
        <a:p>
          <a:endParaRPr lang="en-US"/>
        </a:p>
      </dgm:t>
      <dgm:extLst/>
    </dgm:pt>
    <dgm:pt modelId="{03EF90FF-C7D4-4034-8D59-1D749DDA41F9}" type="pres">
      <dgm:prSet presAssocID="{9248FD18-E683-4541-9EB2-A0B551436FFB}" presName="spaceRect" presStyleCnt="0"/>
      <dgm:spPr/>
    </dgm:pt>
    <dgm:pt modelId="{8E2D07B9-A1AB-4FA9-8A07-1D52AC3E3ADB}" type="pres">
      <dgm:prSet presAssocID="{9248FD18-E683-4541-9EB2-A0B551436FFB}" presName="textRect" presStyleLbl="revTx" presStyleIdx="3" presStyleCnt="4" custScaleX="132372">
        <dgm:presLayoutVars>
          <dgm:chMax val="1"/>
          <dgm:chPref val="1"/>
        </dgm:presLayoutVars>
      </dgm:prSet>
      <dgm:spPr/>
      <dgm:t>
        <a:bodyPr/>
        <a:lstStyle/>
        <a:p>
          <a:endParaRPr lang="en-US"/>
        </a:p>
      </dgm:t>
    </dgm:pt>
  </dgm:ptLst>
  <dgm:cxnLst>
    <dgm:cxn modelId="{3928EBAB-04A1-4240-8E73-7CC5509250D4}" type="presOf" srcId="{438D9AB5-4B71-4E86-91B8-CCD3C6E465FA}" destId="{74A5C5D9-1529-4C00-8952-5702A3EBEB99}" srcOrd="0" destOrd="0" presId="urn:microsoft.com/office/officeart/2018/5/layout/IconCircleLabelList"/>
    <dgm:cxn modelId="{F6E91711-457D-4C3A-BAE0-58FEF02D3010}" type="presOf" srcId="{9248FD18-E683-4541-9EB2-A0B551436FFB}" destId="{8E2D07B9-A1AB-4FA9-8A07-1D52AC3E3ADB}" srcOrd="0" destOrd="0" presId="urn:microsoft.com/office/officeart/2018/5/layout/IconCircleLabelList"/>
    <dgm:cxn modelId="{30268320-F02B-4006-B150-097885F597AB}" srcId="{A9082322-65D9-4EF8-8969-CB4FCD55B155}" destId="{85CCB2CB-9E68-4B2C-9F1E-50CA45F3F484}" srcOrd="1" destOrd="0" parTransId="{89638BAF-E3B3-4EC2-AD89-CF04956EB1D9}" sibTransId="{EC882073-29DC-49E2-8D0C-CE87001FF601}"/>
    <dgm:cxn modelId="{94C77C83-4E62-41E8-BBFF-3A926E5F2A54}" srcId="{A9082322-65D9-4EF8-8969-CB4FCD55B155}" destId="{9248FD18-E683-4541-9EB2-A0B551436FFB}" srcOrd="3" destOrd="0" parTransId="{925B2FF4-17B9-40B4-A5F2-C21ED5F20620}" sibTransId="{B62A2653-BEB5-458F-B551-D0A4AA3032AA}"/>
    <dgm:cxn modelId="{23140E73-5C02-4E29-B677-CB0A65051E68}" srcId="{A9082322-65D9-4EF8-8969-CB4FCD55B155}" destId="{FA9820DA-81FE-4A14-B0EA-B65CD7161892}" srcOrd="0" destOrd="0" parTransId="{7D86F940-3817-4F21-B70B-CDF9B2814FB6}" sibTransId="{A13B1399-C402-4A65-805A-4077B73F704E}"/>
    <dgm:cxn modelId="{E3E2B8B4-605D-4B42-BDED-255AB0E3103D}" type="presOf" srcId="{FA9820DA-81FE-4A14-B0EA-B65CD7161892}" destId="{7ECCB9B7-3229-4D84-88AF-537C55717936}" srcOrd="0" destOrd="0" presId="urn:microsoft.com/office/officeart/2018/5/layout/IconCircleLabelList"/>
    <dgm:cxn modelId="{B349604F-E5CF-4B20-9A83-A1E8837EECEE}" srcId="{A9082322-65D9-4EF8-8969-CB4FCD55B155}" destId="{438D9AB5-4B71-4E86-91B8-CCD3C6E465FA}" srcOrd="2" destOrd="0" parTransId="{0990FD5A-F3E8-49F8-AD75-18A09DFB88C9}" sibTransId="{3E2CAA1F-C879-4840-8802-68DBCC5220D2}"/>
    <dgm:cxn modelId="{E52E2580-A2A2-41C6-9C23-44EBAFEADA93}" type="presOf" srcId="{A9082322-65D9-4EF8-8969-CB4FCD55B155}" destId="{5F6296FB-6623-49F0-A37B-32D5293F3A75}" srcOrd="0" destOrd="0" presId="urn:microsoft.com/office/officeart/2018/5/layout/IconCircleLabelList"/>
    <dgm:cxn modelId="{D1061536-E86B-4197-AB33-83869653E5A4}" type="presOf" srcId="{85CCB2CB-9E68-4B2C-9F1E-50CA45F3F484}" destId="{2E1E48B1-231B-40EC-9DEB-E9C62DB9B354}" srcOrd="0" destOrd="0" presId="urn:microsoft.com/office/officeart/2018/5/layout/IconCircleLabelList"/>
    <dgm:cxn modelId="{E9B6D60B-EE8A-4E87-8A00-D8E904FC0544}" type="presParOf" srcId="{5F6296FB-6623-49F0-A37B-32D5293F3A75}" destId="{85DA380E-3FD6-4279-8ECB-35FD817107C7}" srcOrd="0" destOrd="0" presId="urn:microsoft.com/office/officeart/2018/5/layout/IconCircleLabelList"/>
    <dgm:cxn modelId="{B0F87955-5377-4F1D-8921-88E53579D482}" type="presParOf" srcId="{85DA380E-3FD6-4279-8ECB-35FD817107C7}" destId="{E5D0A7DB-F870-4289-A176-74DC8634D49F}" srcOrd="0" destOrd="0" presId="urn:microsoft.com/office/officeart/2018/5/layout/IconCircleLabelList"/>
    <dgm:cxn modelId="{0CBE1D9D-C93C-40F8-B710-76BF1DE224D9}" type="presParOf" srcId="{85DA380E-3FD6-4279-8ECB-35FD817107C7}" destId="{926532A6-7EC2-48FB-9700-1C2608E2063C}" srcOrd="1" destOrd="0" presId="urn:microsoft.com/office/officeart/2018/5/layout/IconCircleLabelList"/>
    <dgm:cxn modelId="{AB1A43E9-7456-48D3-88B2-52C2ADBF9E09}" type="presParOf" srcId="{85DA380E-3FD6-4279-8ECB-35FD817107C7}" destId="{51E7910C-A987-431D-A3B3-AFE18209A9A2}" srcOrd="2" destOrd="0" presId="urn:microsoft.com/office/officeart/2018/5/layout/IconCircleLabelList"/>
    <dgm:cxn modelId="{6080838C-CA5D-4505-A6F2-92051A3DEB22}" type="presParOf" srcId="{85DA380E-3FD6-4279-8ECB-35FD817107C7}" destId="{7ECCB9B7-3229-4D84-88AF-537C55717936}" srcOrd="3" destOrd="0" presId="urn:microsoft.com/office/officeart/2018/5/layout/IconCircleLabelList"/>
    <dgm:cxn modelId="{D5262C0E-799D-47C5-8514-639D9EA5D21D}" type="presParOf" srcId="{5F6296FB-6623-49F0-A37B-32D5293F3A75}" destId="{31C29FDC-4EAC-421C-85D7-75F0109DA069}" srcOrd="1" destOrd="0" presId="urn:microsoft.com/office/officeart/2018/5/layout/IconCircleLabelList"/>
    <dgm:cxn modelId="{C1FD4445-8252-449D-A9A3-29D325ED309C}" type="presParOf" srcId="{5F6296FB-6623-49F0-A37B-32D5293F3A75}" destId="{BB66529C-2270-4196-BFCB-71AF1BBE96EB}" srcOrd="2" destOrd="0" presId="urn:microsoft.com/office/officeart/2018/5/layout/IconCircleLabelList"/>
    <dgm:cxn modelId="{930D56C5-D09E-4419-BE3B-6FA1D45629A4}" type="presParOf" srcId="{BB66529C-2270-4196-BFCB-71AF1BBE96EB}" destId="{3EC02099-2D14-4F0B-98D2-969D1935C96B}" srcOrd="0" destOrd="0" presId="urn:microsoft.com/office/officeart/2018/5/layout/IconCircleLabelList"/>
    <dgm:cxn modelId="{DB603AA3-2F43-4AD4-AAA1-B7BED4D41E3F}" type="presParOf" srcId="{BB66529C-2270-4196-BFCB-71AF1BBE96EB}" destId="{F7C6369C-F074-481D-877F-C3CA1C8B2601}" srcOrd="1" destOrd="0" presId="urn:microsoft.com/office/officeart/2018/5/layout/IconCircleLabelList"/>
    <dgm:cxn modelId="{2A54E254-47AA-4B6C-BD71-C810A1EA7384}" type="presParOf" srcId="{BB66529C-2270-4196-BFCB-71AF1BBE96EB}" destId="{90F176AB-80FF-420F-BF88-679C99DC0526}" srcOrd="2" destOrd="0" presId="urn:microsoft.com/office/officeart/2018/5/layout/IconCircleLabelList"/>
    <dgm:cxn modelId="{B6049173-0FE6-4A67-B887-897661D37E09}" type="presParOf" srcId="{BB66529C-2270-4196-BFCB-71AF1BBE96EB}" destId="{2E1E48B1-231B-40EC-9DEB-E9C62DB9B354}" srcOrd="3" destOrd="0" presId="urn:microsoft.com/office/officeart/2018/5/layout/IconCircleLabelList"/>
    <dgm:cxn modelId="{6EC21CE0-4253-4782-9808-F096FBDBBCBF}" type="presParOf" srcId="{5F6296FB-6623-49F0-A37B-32D5293F3A75}" destId="{40F320B4-3B2A-499E-8008-E3C845BE8529}" srcOrd="3" destOrd="0" presId="urn:microsoft.com/office/officeart/2018/5/layout/IconCircleLabelList"/>
    <dgm:cxn modelId="{D37BD34A-2391-4770-8C05-D0F72AB53A39}" type="presParOf" srcId="{5F6296FB-6623-49F0-A37B-32D5293F3A75}" destId="{97C7AAAE-BF17-4136-8CB3-3B81D8C1FB63}" srcOrd="4" destOrd="0" presId="urn:microsoft.com/office/officeart/2018/5/layout/IconCircleLabelList"/>
    <dgm:cxn modelId="{EE886E27-1CB2-4FF1-8543-9787040DEDED}" type="presParOf" srcId="{97C7AAAE-BF17-4136-8CB3-3B81D8C1FB63}" destId="{3B05B3D7-3CA4-4213-988D-5520E9FCAC06}" srcOrd="0" destOrd="0" presId="urn:microsoft.com/office/officeart/2018/5/layout/IconCircleLabelList"/>
    <dgm:cxn modelId="{60F77FEB-3AD3-49C2-8311-2A474D0D6DFC}" type="presParOf" srcId="{97C7AAAE-BF17-4136-8CB3-3B81D8C1FB63}" destId="{D20C6F1C-67EB-49A3-8A6A-77FE6F4E2581}" srcOrd="1" destOrd="0" presId="urn:microsoft.com/office/officeart/2018/5/layout/IconCircleLabelList"/>
    <dgm:cxn modelId="{C1FBC55B-A424-433A-806F-985D36FA72A7}" type="presParOf" srcId="{97C7AAAE-BF17-4136-8CB3-3B81D8C1FB63}" destId="{960854BB-8EB9-47EF-9355-8D47AD054958}" srcOrd="2" destOrd="0" presId="urn:microsoft.com/office/officeart/2018/5/layout/IconCircleLabelList"/>
    <dgm:cxn modelId="{003C712C-CA2F-4D75-9DB7-855B273EEFF0}" type="presParOf" srcId="{97C7AAAE-BF17-4136-8CB3-3B81D8C1FB63}" destId="{74A5C5D9-1529-4C00-8952-5702A3EBEB99}" srcOrd="3" destOrd="0" presId="urn:microsoft.com/office/officeart/2018/5/layout/IconCircleLabelList"/>
    <dgm:cxn modelId="{D0B8E083-B7F7-4651-A066-A854E585B00C}" type="presParOf" srcId="{5F6296FB-6623-49F0-A37B-32D5293F3A75}" destId="{3131E9F9-356B-4609-AC65-F2A855C818FA}" srcOrd="5" destOrd="0" presId="urn:microsoft.com/office/officeart/2018/5/layout/IconCircleLabelList"/>
    <dgm:cxn modelId="{B7BEC187-DB4F-4B76-950C-4AF72A9D1947}" type="presParOf" srcId="{5F6296FB-6623-49F0-A37B-32D5293F3A75}" destId="{D8743F52-E4D6-4D15-838C-369E27080496}" srcOrd="6" destOrd="0" presId="urn:microsoft.com/office/officeart/2018/5/layout/IconCircleLabelList"/>
    <dgm:cxn modelId="{C2309D6D-5D0A-4B67-8980-826213932939}" type="presParOf" srcId="{D8743F52-E4D6-4D15-838C-369E27080496}" destId="{CB636E1E-A841-49EB-A5DF-AEA92F5B90A0}" srcOrd="0" destOrd="0" presId="urn:microsoft.com/office/officeart/2018/5/layout/IconCircleLabelList"/>
    <dgm:cxn modelId="{47EEBE5D-C4A4-4269-A448-D826101F8933}" type="presParOf" srcId="{D8743F52-E4D6-4D15-838C-369E27080496}" destId="{59D6C5FB-B8FF-4B57-B22D-AEAC08728B7D}" srcOrd="1" destOrd="0" presId="urn:microsoft.com/office/officeart/2018/5/layout/IconCircleLabelList"/>
    <dgm:cxn modelId="{97D8B400-AD01-4CE0-A1C0-13B78623169B}" type="presParOf" srcId="{D8743F52-E4D6-4D15-838C-369E27080496}" destId="{03EF90FF-C7D4-4034-8D59-1D749DDA41F9}" srcOrd="2" destOrd="0" presId="urn:microsoft.com/office/officeart/2018/5/layout/IconCircleLabelList"/>
    <dgm:cxn modelId="{9FDD0838-7A43-4BDD-8BD8-79526EECBD9E}" type="presParOf" srcId="{D8743F52-E4D6-4D15-838C-369E27080496}" destId="{8E2D07B9-A1AB-4FA9-8A07-1D52AC3E3AD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245894" y="1056886"/>
          <a:ext cx="752730" cy="7527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406311" y="1217304"/>
          <a:ext cx="431894" cy="43189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5328" y="2035337"/>
          <a:ext cx="1222313" cy="1294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100000"/>
            </a:lnSpc>
            <a:spcBef>
              <a:spcPct val="0"/>
            </a:spcBef>
            <a:spcAft>
              <a:spcPct val="35000"/>
            </a:spcAft>
            <a:defRPr cap="all"/>
          </a:pPr>
          <a:r>
            <a:rPr lang="en-US" sz="2200" kern="1200" smtClean="0">
              <a:latin typeface="Tahoma" panose="020B0604030504040204" pitchFamily="34" charset="0"/>
              <a:ea typeface="Tahoma" panose="020B0604030504040204" pitchFamily="34" charset="0"/>
              <a:cs typeface="Tahoma" panose="020B0604030504040204" pitchFamily="34" charset="0"/>
            </a:rPr>
            <a:t>Biến đổi wavelet</a:t>
          </a:r>
          <a:endParaRPr lang="en-US" sz="2200" kern="1200" dirty="0">
            <a:latin typeface="Tahoma" panose="020B0604030504040204" pitchFamily="34" charset="0"/>
            <a:ea typeface="Tahoma" panose="020B0604030504040204" pitchFamily="34" charset="0"/>
            <a:cs typeface="Tahoma" panose="020B0604030504040204" pitchFamily="34" charset="0"/>
          </a:endParaRPr>
        </a:p>
      </dsp:txBody>
      <dsp:txXfrm>
        <a:off x="5328" y="2035337"/>
        <a:ext cx="1222313" cy="1294841"/>
      </dsp:txXfrm>
    </dsp:sp>
    <dsp:sp modelId="{C4618682-3912-4E72-999D-4BF5CD06322D}">
      <dsp:nvSpPr>
        <dsp:cNvPr id="0" name=""/>
        <dsp:cNvSpPr/>
      </dsp:nvSpPr>
      <dsp:spPr>
        <a:xfrm>
          <a:off x="1695825" y="1056506"/>
          <a:ext cx="752730" cy="7527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1856243" y="1216924"/>
          <a:ext cx="431894" cy="43189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1452335" y="2034197"/>
          <a:ext cx="1233984" cy="1296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Phân tích thành phần chính</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452335" y="2034197"/>
        <a:ext cx="1233984" cy="1296361"/>
      </dsp:txXfrm>
    </dsp:sp>
    <dsp:sp modelId="{1F290E81-B7E4-40F0-A220-DB97594D9AE3}">
      <dsp:nvSpPr>
        <dsp:cNvPr id="0" name=""/>
        <dsp:cNvSpPr/>
      </dsp:nvSpPr>
      <dsp:spPr>
        <a:xfrm>
          <a:off x="3145757" y="1061255"/>
          <a:ext cx="752730" cy="7527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3306175" y="1221673"/>
          <a:ext cx="431894" cy="43189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2902267"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Trích chọn đặc trưng</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2902267" y="2048442"/>
        <a:ext cx="1233984" cy="1277366"/>
      </dsp:txXfrm>
    </dsp:sp>
    <dsp:sp modelId="{17388459-6EB8-4F5E-BF5C-9EB4EB9F5789}">
      <dsp:nvSpPr>
        <dsp:cNvPr id="0" name=""/>
        <dsp:cNvSpPr/>
      </dsp:nvSpPr>
      <dsp:spPr>
        <a:xfrm>
          <a:off x="4595688" y="1061255"/>
          <a:ext cx="752730" cy="7527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4756106" y="1221673"/>
          <a:ext cx="431894" cy="43189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4352199"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Mô hình hồi quy tuyến tính và log-linear</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4352199" y="2048442"/>
        <a:ext cx="1233984" cy="1277366"/>
      </dsp:txXfrm>
    </dsp:sp>
    <dsp:sp modelId="{21D2485F-A179-4312-960D-B04D23F73093}">
      <dsp:nvSpPr>
        <dsp:cNvPr id="0" name=""/>
        <dsp:cNvSpPr/>
      </dsp:nvSpPr>
      <dsp:spPr>
        <a:xfrm>
          <a:off x="6045620" y="1061255"/>
          <a:ext cx="752730" cy="7527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6206038" y="1221673"/>
          <a:ext cx="431894" cy="43189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5804993"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Biểu đồ tần suất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5804993" y="2048442"/>
        <a:ext cx="1233984" cy="1277366"/>
      </dsp:txXfrm>
    </dsp:sp>
    <dsp:sp modelId="{0AB51DB3-FA7A-49A1-9279-DF574109EA3F}">
      <dsp:nvSpPr>
        <dsp:cNvPr id="0" name=""/>
        <dsp:cNvSpPr/>
      </dsp:nvSpPr>
      <dsp:spPr>
        <a:xfrm>
          <a:off x="7495552" y="1061255"/>
          <a:ext cx="752730" cy="7527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EACD3-EC09-4E0D-A9F0-D3FE940B81A6}">
      <dsp:nvSpPr>
        <dsp:cNvPr id="0" name=""/>
        <dsp:cNvSpPr/>
      </dsp:nvSpPr>
      <dsp:spPr>
        <a:xfrm>
          <a:off x="7655970" y="1221673"/>
          <a:ext cx="431894" cy="431894"/>
        </a:xfrm>
        <a:prstGeom prst="rect">
          <a:avLst/>
        </a:prstGeom>
        <a:blipFill rotWithShape="1">
          <a:blip xmlns:r="http://schemas.openxmlformats.org/officeDocument/2006/relationships" r:embed="rId11"/>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57C6F-F5A1-4BDB-9541-558F2FA304CA}">
      <dsp:nvSpPr>
        <dsp:cNvPr id="0" name=""/>
        <dsp:cNvSpPr/>
      </dsp:nvSpPr>
      <dsp:spPr>
        <a:xfrm>
          <a:off x="7254925"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Phân Cụm</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7254925" y="2048442"/>
        <a:ext cx="1233984" cy="1277366"/>
      </dsp:txXfrm>
    </dsp:sp>
    <dsp:sp modelId="{87C6534C-1BBA-46DA-8D13-43C138172662}">
      <dsp:nvSpPr>
        <dsp:cNvPr id="0" name=""/>
        <dsp:cNvSpPr/>
      </dsp:nvSpPr>
      <dsp:spPr>
        <a:xfrm>
          <a:off x="8945483" y="1061255"/>
          <a:ext cx="752730" cy="7527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3C6FA-FDA4-44BB-9775-CD2EF9EDA706}">
      <dsp:nvSpPr>
        <dsp:cNvPr id="0" name=""/>
        <dsp:cNvSpPr/>
      </dsp:nvSpPr>
      <dsp:spPr>
        <a:xfrm>
          <a:off x="9105901" y="1221673"/>
          <a:ext cx="431894" cy="431894"/>
        </a:xfrm>
        <a:prstGeom prst="rect">
          <a:avLst/>
        </a:prstGeom>
        <a:blipFill rotWithShape="1">
          <a:blip xmlns:r="http://schemas.openxmlformats.org/officeDocument/2006/relationships" r:embed="rId12"/>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E1A67-3B8A-4FB0-BF20-2E3CA345619B}">
      <dsp:nvSpPr>
        <dsp:cNvPr id="0" name=""/>
        <dsp:cNvSpPr/>
      </dsp:nvSpPr>
      <dsp:spPr>
        <a:xfrm>
          <a:off x="8704856"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Lấy Mẫu</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8704856" y="2048442"/>
        <a:ext cx="1233984" cy="1277366"/>
      </dsp:txXfrm>
    </dsp:sp>
    <dsp:sp modelId="{1B0850B3-0AED-49EA-BB8B-E1AC207F9F2E}">
      <dsp:nvSpPr>
        <dsp:cNvPr id="0" name=""/>
        <dsp:cNvSpPr/>
      </dsp:nvSpPr>
      <dsp:spPr>
        <a:xfrm>
          <a:off x="10395415" y="1061255"/>
          <a:ext cx="752730" cy="7527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7D789-C7F1-4D43-A7EF-A3B94F6F290F}">
      <dsp:nvSpPr>
        <dsp:cNvPr id="0" name=""/>
        <dsp:cNvSpPr/>
      </dsp:nvSpPr>
      <dsp:spPr>
        <a:xfrm>
          <a:off x="10555833" y="1221673"/>
          <a:ext cx="431894" cy="431894"/>
        </a:xfrm>
        <a:prstGeom prst="rect">
          <a:avLst/>
        </a:prstGeom>
        <a:blipFill rotWithShape="1">
          <a:blip xmlns:r="http://schemas.openxmlformats.org/officeDocument/2006/relationships" r:embed="rId13"/>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7B5F7-0D7D-49A6-8953-8594060536EF}">
      <dsp:nvSpPr>
        <dsp:cNvPr id="0" name=""/>
        <dsp:cNvSpPr/>
      </dsp:nvSpPr>
      <dsp:spPr>
        <a:xfrm>
          <a:off x="10154788" y="2048442"/>
          <a:ext cx="1233984" cy="1277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latin typeface="Tahoma" panose="020B0604030504040204" pitchFamily="34" charset="0"/>
              <a:ea typeface="Tahoma" panose="020B0604030504040204" pitchFamily="34" charset="0"/>
              <a:cs typeface="Tahoma" panose="020B0604030504040204" pitchFamily="34" charset="0"/>
            </a:rPr>
            <a:t>Tổng hợp khối dữ liệu</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0154788" y="2048442"/>
        <a:ext cx="1233984" cy="1277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0A7DB-F870-4289-A176-74DC8634D49F}">
      <dsp:nvSpPr>
        <dsp:cNvPr id="0" name=""/>
        <dsp:cNvSpPr/>
      </dsp:nvSpPr>
      <dsp:spPr>
        <a:xfrm>
          <a:off x="777213" y="730097"/>
          <a:ext cx="1072265" cy="10722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532A6-7EC2-48FB-9700-1C2608E2063C}">
      <dsp:nvSpPr>
        <dsp:cNvPr id="0" name=""/>
        <dsp:cNvSpPr/>
      </dsp:nvSpPr>
      <dsp:spPr>
        <a:xfrm>
          <a:off x="1005729" y="958613"/>
          <a:ext cx="615234" cy="615234"/>
        </a:xfrm>
        <a:prstGeom prst="rect">
          <a:avLst/>
        </a:prstGeom>
        <a:blipFill rotWithShape="1">
          <a:blip xmlns:r="http://schemas.openxmlformats.org/officeDocument/2006/relationships" r:embed="rId1"/>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CCB9B7-3229-4D84-88AF-537C55717936}">
      <dsp:nvSpPr>
        <dsp:cNvPr id="0" name=""/>
        <dsp:cNvSpPr/>
      </dsp:nvSpPr>
      <dsp:spPr>
        <a:xfrm>
          <a:off x="717"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e SAS (www.sas.com)</a:t>
          </a:r>
          <a:endParaRPr lang="en-US" sz="2400" kern="1200" dirty="0"/>
        </a:p>
      </dsp:txBody>
      <dsp:txXfrm>
        <a:off x="717" y="2136347"/>
        <a:ext cx="2625257" cy="786070"/>
      </dsp:txXfrm>
    </dsp:sp>
    <dsp:sp modelId="{3EC02099-2D14-4F0B-98D2-969D1935C96B}">
      <dsp:nvSpPr>
        <dsp:cNvPr id="0" name=""/>
        <dsp:cNvSpPr/>
      </dsp:nvSpPr>
      <dsp:spPr>
        <a:xfrm>
          <a:off x="3710088" y="730097"/>
          <a:ext cx="1072265" cy="10722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6369C-F074-481D-877F-C3CA1C8B2601}">
      <dsp:nvSpPr>
        <dsp:cNvPr id="0" name=""/>
        <dsp:cNvSpPr/>
      </dsp:nvSpPr>
      <dsp:spPr>
        <a:xfrm>
          <a:off x="3938604" y="958613"/>
          <a:ext cx="615234" cy="615234"/>
        </a:xfrm>
        <a:prstGeom prst="rect">
          <a:avLst/>
        </a:prstGeom>
        <a:blipFill rotWithShape="1">
          <a:blip xmlns:r="http://schemas.openxmlformats.org/officeDocument/2006/relationships" r:embed="rId2"/>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E48B1-231B-40EC-9DEB-E9C62DB9B354}">
      <dsp:nvSpPr>
        <dsp:cNvPr id="0" name=""/>
        <dsp:cNvSpPr/>
      </dsp:nvSpPr>
      <dsp:spPr>
        <a:xfrm>
          <a:off x="2933592"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SPSS (www.spss.com)</a:t>
          </a:r>
          <a:endParaRPr lang="en-US" sz="2400" kern="1200" dirty="0"/>
        </a:p>
      </dsp:txBody>
      <dsp:txXfrm>
        <a:off x="2933592" y="2136347"/>
        <a:ext cx="2625257" cy="786070"/>
      </dsp:txXfrm>
    </dsp:sp>
    <dsp:sp modelId="{3B05B3D7-3CA4-4213-988D-5520E9FCAC06}">
      <dsp:nvSpPr>
        <dsp:cNvPr id="0" name=""/>
        <dsp:cNvSpPr/>
      </dsp:nvSpPr>
      <dsp:spPr>
        <a:xfrm>
          <a:off x="6642963" y="730097"/>
          <a:ext cx="1072265" cy="10722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C6F1C-67EB-49A3-8A6A-77FE6F4E2581}">
      <dsp:nvSpPr>
        <dsp:cNvPr id="0" name=""/>
        <dsp:cNvSpPr/>
      </dsp:nvSpPr>
      <dsp:spPr>
        <a:xfrm>
          <a:off x="6871479" y="958613"/>
          <a:ext cx="615234" cy="615234"/>
        </a:xfrm>
        <a:prstGeom prst="rect">
          <a:avLst/>
        </a:prstGeom>
        <a:blipFill rotWithShape="1">
          <a:blip xmlns:r="http://schemas.openxmlformats.org/officeDocument/2006/relationships" r:embed="rId3"/>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A5C5D9-1529-4C00-8952-5702A3EBEB99}">
      <dsp:nvSpPr>
        <dsp:cNvPr id="0" name=""/>
        <dsp:cNvSpPr/>
      </dsp:nvSpPr>
      <dsp:spPr>
        <a:xfrm>
          <a:off x="5866467" y="2136347"/>
          <a:ext cx="2625257"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S-Plus (www.insightful.com)</a:t>
          </a:r>
          <a:endParaRPr lang="en-US" sz="2400" kern="1200" dirty="0"/>
        </a:p>
      </dsp:txBody>
      <dsp:txXfrm>
        <a:off x="5866467" y="2136347"/>
        <a:ext cx="2625257" cy="786070"/>
      </dsp:txXfrm>
    </dsp:sp>
    <dsp:sp modelId="{CB636E1E-A841-49EB-A5DF-AEA92F5B90A0}">
      <dsp:nvSpPr>
        <dsp:cNvPr id="0" name=""/>
        <dsp:cNvSpPr/>
      </dsp:nvSpPr>
      <dsp:spPr>
        <a:xfrm>
          <a:off x="9426635" y="730097"/>
          <a:ext cx="1072265" cy="10722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6C5FB-B8FF-4B57-B22D-AEAC08728B7D}">
      <dsp:nvSpPr>
        <dsp:cNvPr id="0" name=""/>
        <dsp:cNvSpPr/>
      </dsp:nvSpPr>
      <dsp:spPr>
        <a:xfrm>
          <a:off x="9655151" y="958613"/>
          <a:ext cx="615234" cy="615234"/>
        </a:xfrm>
        <a:prstGeom prst="rect">
          <a:avLst/>
        </a:prstGeom>
        <a:blipFill rotWithShape="1">
          <a:blip xmlns:r="http://schemas.openxmlformats.org/officeDocument/2006/relationships" r:embed="rId4"/>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2D07B9-A1AB-4FA9-8A07-1D52AC3E3ADB}">
      <dsp:nvSpPr>
        <dsp:cNvPr id="0" name=""/>
        <dsp:cNvSpPr/>
      </dsp:nvSpPr>
      <dsp:spPr>
        <a:xfrm>
          <a:off x="8799342" y="2136347"/>
          <a:ext cx="2326851" cy="786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smtClean="0"/>
            <a:t>Numerical Recipes in C</a:t>
          </a:r>
          <a:endParaRPr lang="en-US" sz="2400" kern="1200" dirty="0"/>
        </a:p>
      </dsp:txBody>
      <dsp:txXfrm>
        <a:off x="8799342" y="2136347"/>
        <a:ext cx="2326851" cy="7860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10/10/2022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10/10/2022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Hãy tưởng tượng rằng bạn đã chọn dữ liệu từ kho dữ liệu AllElectronics để phân tích.</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Bộ dữ liệu có thể sẽ rất lớn! Phân tích và khai thác dữ liệu phức tạp trên một lượng lớn dữ liệu có thể mất nhiều thời gian, khiến việc phân tích như vậy không thực tế hoặc không khả thi.</a:t>
            </a:r>
          </a:p>
          <a:p>
            <a:r>
              <a:rPr lang="en-US" sz="1200" kern="1200" smtClean="0">
                <a:solidFill>
                  <a:schemeClr val="tx1"/>
                </a:solidFill>
                <a:effectLst/>
                <a:latin typeface="+mn-lt"/>
                <a:ea typeface="+mn-ea"/>
                <a:cs typeface="+mn-cs"/>
              </a:rPr>
              <a:t>Từ</a:t>
            </a:r>
            <a:r>
              <a:rPr lang="en-US" sz="1200" kern="1200" baseline="0" smtClean="0">
                <a:solidFill>
                  <a:schemeClr val="tx1"/>
                </a:solidFill>
                <a:effectLst/>
                <a:latin typeface="+mn-lt"/>
                <a:ea typeface="+mn-ea"/>
                <a:cs typeface="+mn-cs"/>
              </a:rPr>
              <a:t> đó các kỹ thuật giảm thiểu dữ liệu ra đời. V</a:t>
            </a:r>
            <a:r>
              <a:rPr lang="en-US" sz="1200" kern="1200" smtClean="0">
                <a:solidFill>
                  <a:schemeClr val="tx1"/>
                </a:solidFill>
                <a:effectLst/>
                <a:latin typeface="+mn-lt"/>
                <a:ea typeface="+mn-ea"/>
                <a:cs typeface="+mn-cs"/>
              </a:rPr>
              <a:t>iệc khai thác trên tập dữ liệu giảm sẽ hiệu quả hơn nhưng vẫn tạo ra</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kết quả phân tích giống nhau (hoặc gần giống nhau).</a:t>
            </a:r>
          </a:p>
          <a:p>
            <a:r>
              <a:rPr lang="en-US" sz="1200" kern="1200" smtClean="0">
                <a:solidFill>
                  <a:schemeClr val="tx1"/>
                </a:solidFill>
                <a:effectLst/>
                <a:latin typeface="+mn-lt"/>
                <a:ea typeface="+mn-ea"/>
                <a:cs typeface="+mn-cs"/>
              </a:rPr>
              <a:t> Trong phần này, chúng em</a:t>
            </a:r>
            <a:r>
              <a:rPr lang="en-US" sz="1200" kern="1200" baseline="0" smtClean="0">
                <a:solidFill>
                  <a:schemeClr val="tx1"/>
                </a:solidFill>
                <a:effectLst/>
                <a:latin typeface="+mn-lt"/>
                <a:ea typeface="+mn-ea"/>
                <a:cs typeface="+mn-cs"/>
              </a:rPr>
              <a:t> xin</a:t>
            </a:r>
            <a:r>
              <a:rPr lang="en-US" sz="1200" kern="1200" smtClean="0">
                <a:solidFill>
                  <a:schemeClr val="tx1"/>
                </a:solidFill>
                <a:effectLst/>
                <a:latin typeface="+mn-lt"/>
                <a:ea typeface="+mn-ea"/>
                <a:cs typeface="+mn-cs"/>
              </a:rPr>
              <a:t> trình bày tổng quan về của các chiến lược giảm thiểu dữ liệu, tiếp theo là xem xét kỹ hơn các kỹ thuật riêng lẻ.</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365525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248294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28794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61781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179969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18</a:t>
            </a:fld>
            <a:endParaRPr lang="en-US" noProof="0" dirty="0"/>
          </a:p>
        </p:txBody>
      </p:sp>
    </p:spTree>
    <p:extLst>
      <p:ext uri="{BB962C8B-B14F-4D97-AF65-F5344CB8AC3E}">
        <p14:creationId xmlns:p14="http://schemas.microsoft.com/office/powerpoint/2010/main" val="3051440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extLst>
      <p:ext uri="{BB962C8B-B14F-4D97-AF65-F5344CB8AC3E}">
        <p14:creationId xmlns:p14="http://schemas.microsoft.com/office/powerpoint/2010/main" val="2637909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20</a:t>
            </a:fld>
            <a:endParaRPr lang="en-US" noProof="0" dirty="0"/>
          </a:p>
        </p:txBody>
      </p:sp>
    </p:spTree>
    <p:extLst>
      <p:ext uri="{BB962C8B-B14F-4D97-AF65-F5344CB8AC3E}">
        <p14:creationId xmlns:p14="http://schemas.microsoft.com/office/powerpoint/2010/main" val="66056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23</a:t>
            </a:fld>
            <a:endParaRPr lang="en-US" noProof="0" dirty="0"/>
          </a:p>
        </p:txBody>
      </p:sp>
    </p:spTree>
    <p:extLst>
      <p:ext uri="{BB962C8B-B14F-4D97-AF65-F5344CB8AC3E}">
        <p14:creationId xmlns:p14="http://schemas.microsoft.com/office/powerpoint/2010/main" val="408360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gồm 6 nội dung lớn.</a:t>
            </a:r>
            <a:endParaRPr lang="en-US" smtClean="0"/>
          </a:p>
        </p:txBody>
      </p:sp>
      <p:sp>
        <p:nvSpPr>
          <p:cNvPr id="4" name="Slide Number Placeholder 3"/>
          <p:cNvSpPr>
            <a:spLocks noGrp="1"/>
          </p:cNvSpPr>
          <p:nvPr>
            <p:ph type="sldNum" sz="quarter" idx="10"/>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1927083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Tác dụng của biểu đồ :</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Biểu đồ có hiệu quả cao trong việc xấp xỉ cả dữ liệu thưa thớt và dày đặc, như cũng như dữ liệu có độ lệch cao và thống nhất. Các biểu đồ được mô tả trước đây cho đĩa đơn thuộc tính có thể được mở rộng cho nhiều thuộc tính. Biểu đồ đa chiều có thể nắm bắt sự phụ thuộc giữa các thuộc tính. Những biểu đồ này đã được tìm thấy có hiệu quả trong xấp xỉ dữ liệu với tối đa năm thuộc tính. Cần có thêm các nghiên cứu liên quan đến hiệu quả của biểu đồ đa chiều cho tính chiều cao.</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Singleton buckets rất hữu ích để lưu trữ các ngoại lệ tần số cao.</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25</a:t>
            </a:fld>
            <a:endParaRPr lang="en-US" noProof="0" dirty="0"/>
          </a:p>
        </p:txBody>
      </p:sp>
    </p:spTree>
    <p:extLst>
      <p:ext uri="{BB962C8B-B14F-4D97-AF65-F5344CB8AC3E}">
        <p14:creationId xmlns:p14="http://schemas.microsoft.com/office/powerpoint/2010/main" val="3256421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“Đọc slide 2”</a:t>
            </a:r>
            <a:r>
              <a:rPr lang="en-US" sz="1200" kern="1200" smtClean="0">
                <a:solidFill>
                  <a:schemeClr val="tx1"/>
                </a:solidFill>
                <a:effectLst/>
                <a:latin typeface="+mn-lt"/>
                <a:ea typeface="+mn-ea"/>
                <a:cs typeface="+mn-cs"/>
              </a:rPr>
              <a:t> “:là một phương pháp chọn n đơn vị trong số N lần lượt sao cho ở bất kỳ giai đoạn nào của lựa chọn, bất kỳ đơn vị nào trong số các đơn vị còn lại đều có cơ hội được chọn như nhau, tức là 1 / N</a:t>
            </a:r>
            <a:endParaRPr lang="vi-VN" sz="1200" kern="1200" smtClean="0">
              <a:solidFill>
                <a:schemeClr val="tx1"/>
              </a:solidFill>
              <a:effectLst/>
              <a:latin typeface="+mn-lt"/>
              <a:ea typeface="+mn-ea"/>
              <a:cs typeface="+mn-cs"/>
            </a:endParaRPr>
          </a:p>
          <a:p>
            <a:endParaRPr lang="en-US" baseline="0" smtClean="0"/>
          </a:p>
          <a:p>
            <a:r>
              <a:rPr lang="en-US" sz="1200" kern="1200" smtClean="0">
                <a:solidFill>
                  <a:schemeClr val="tx1"/>
                </a:solidFill>
                <a:effectLst/>
                <a:latin typeface="+mn-lt"/>
                <a:ea typeface="+mn-ea"/>
                <a:cs typeface="+mn-cs"/>
              </a:rPr>
              <a:t>VD: Khi một ví dụ (bản ghi) được lấy mẫu, nó sẽ được loại khỏi tập dữ</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liệu ban đầu (sẽ không thể được chọn thêm một lần nào nữa)</a:t>
            </a:r>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28</a:t>
            </a:fld>
            <a:endParaRPr lang="en-US" noProof="0" dirty="0"/>
          </a:p>
        </p:txBody>
      </p:sp>
    </p:spTree>
    <p:extLst>
      <p:ext uri="{BB962C8B-B14F-4D97-AF65-F5344CB8AC3E}">
        <p14:creationId xmlns:p14="http://schemas.microsoft.com/office/powerpoint/2010/main" val="2505834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“Đọc silde</a:t>
            </a:r>
            <a:r>
              <a:rPr lang="en-US" sz="1200" kern="1200" baseline="0" smtClean="0">
                <a:solidFill>
                  <a:schemeClr val="tx1"/>
                </a:solidFill>
                <a:effectLst/>
                <a:latin typeface="+mn-lt"/>
                <a:ea typeface="+mn-ea"/>
                <a:cs typeface="+mn-cs"/>
              </a:rPr>
              <a:t> 1”: </a:t>
            </a:r>
            <a:r>
              <a:rPr lang="en-US" sz="1200" kern="1200" smtClean="0">
                <a:solidFill>
                  <a:schemeClr val="tx1"/>
                </a:solidFill>
                <a:effectLst/>
                <a:latin typeface="+mn-lt"/>
                <a:ea typeface="+mn-ea"/>
                <a:cs typeface="+mn-cs"/>
              </a:rPr>
              <a:t>là phương pháp chọn lần lượt n đơn vị trong số N đơn vị sao cho ở mỗi giai đoạn lựa chọn, mỗi đơn vị đều có cơ hội được chọn như nhau, tức là 1 / N</a:t>
            </a:r>
          </a:p>
          <a:p>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VD: Khi một ví dụ (bản ghi) được lấy mẫu, nó không bị loại khỏi tập dữ liệu ban đầu (có thể được chọn nhiều hơn một lần)</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 2” </a:t>
            </a:r>
            <a:r>
              <a:rPr lang="en-US" sz="1200" kern="1200" smtClean="0">
                <a:solidFill>
                  <a:schemeClr val="tx1"/>
                </a:solidFill>
                <a:effectLst/>
                <a:latin typeface="+mn-lt"/>
                <a:ea typeface="+mn-ea"/>
                <a:cs typeface="+mn-cs"/>
              </a:rPr>
              <a:t>): là phương pháp tổ chức chọn mẫu, trong đó số đơn vị mẫu được chọn không phải là đơn lẻ mà cùng một lúc chọn ra một khối đơn vị.</a:t>
            </a:r>
          </a:p>
          <a:p>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29</a:t>
            </a:fld>
            <a:endParaRPr lang="en-US" noProof="0" dirty="0"/>
          </a:p>
        </p:txBody>
      </p:sp>
    </p:spTree>
    <p:extLst>
      <p:ext uri="{BB962C8B-B14F-4D97-AF65-F5344CB8AC3E}">
        <p14:creationId xmlns:p14="http://schemas.microsoft.com/office/powerpoint/2010/main" val="3945780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toàn bộ”</a:t>
            </a:r>
          </a:p>
          <a:p>
            <a:r>
              <a:rPr lang="en-US" sz="1200" kern="1200" smtClean="0">
                <a:solidFill>
                  <a:schemeClr val="tx1"/>
                </a:solidFill>
                <a:effectLst/>
                <a:latin typeface="+mn-lt"/>
                <a:ea typeface="+mn-ea"/>
                <a:cs typeface="+mn-cs"/>
              </a:rPr>
              <a:t>Ví dụ: Chọn mẫu điều tra cá nhân hộ gia đình</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1: lựa chọn ngẫu nhiên một số huyện.</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2: các hộ gia đình được lựa chọn trong các huyện vừa được chọn.</a:t>
            </a:r>
            <a:endParaRPr lang="vi-VN"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oBước 3: Tất cả cá nhân từ hộ được chọn.</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30</a:t>
            </a:fld>
            <a:endParaRPr lang="en-US" noProof="0" dirty="0"/>
          </a:p>
        </p:txBody>
      </p:sp>
    </p:spTree>
    <p:extLst>
      <p:ext uri="{BB962C8B-B14F-4D97-AF65-F5344CB8AC3E}">
        <p14:creationId xmlns:p14="http://schemas.microsoft.com/office/powerpoint/2010/main" val="637557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“Đọc</a:t>
            </a:r>
            <a:r>
              <a:rPr lang="en-US" baseline="0" smtClean="0"/>
              <a:t> slilde mới”</a:t>
            </a:r>
            <a:r>
              <a:rPr lang="en-US" sz="1200" kern="1200" smtClean="0">
                <a:solidFill>
                  <a:schemeClr val="tx1"/>
                </a:solidFill>
                <a:effectLst/>
                <a:latin typeface="+mn-lt"/>
                <a:ea typeface="+mn-ea"/>
                <a:cs typeface="+mn-cs"/>
              </a:rPr>
              <a:t> là phương pháp mà các đơn vị mẫu được chọn khi tổng thể chung đã được phân chia thành các tầng theo tiêu chuẩn liên quan trực tiếp đến mục đích nghiên cứu. Việc chọn các đơn vị từ các tổ được tiến hành theo phương pháp chọn ngẫu nhiên.</a:t>
            </a:r>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31</a:t>
            </a:fld>
            <a:endParaRPr lang="en-US" noProof="0" dirty="0"/>
          </a:p>
        </p:txBody>
      </p:sp>
    </p:spTree>
    <p:extLst>
      <p:ext uri="{BB962C8B-B14F-4D97-AF65-F5344CB8AC3E}">
        <p14:creationId xmlns:p14="http://schemas.microsoft.com/office/powerpoint/2010/main" val="1434031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32</a:t>
            </a:fld>
            <a:endParaRPr lang="en-US" noProof="0" dirty="0"/>
          </a:p>
        </p:txBody>
      </p:sp>
    </p:spTree>
    <p:extLst>
      <p:ext uri="{BB962C8B-B14F-4D97-AF65-F5344CB8AC3E}">
        <p14:creationId xmlns:p14="http://schemas.microsoft.com/office/powerpoint/2010/main" val="1946850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Hãy tưởng tượng rằng bạn đã thu thập dữ liệu để phân tích. Dữ liệu này bao gồm doanh số bán hàng của AllElectronics mỗi quý, trong các năm 2008 đến 2010. Tuy nhiên, bạn quan tâm đến doanh số hàng năm (tổng mỗi năm), hơn là tổng mỗi quý. Do đó, dữ liệu có thể được tổng hợp để dữ liệu kết quả tóm tắt tổng doanh số bán hàng mỗi năm thay vì mỗi quý.</a:t>
            </a:r>
          </a:p>
          <a:p>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Dữ liệu bán hàng cho một nhánh nhất định của AllElectronics trong các năm từ 2008 đến 2010. Ở bên trái, doanh số bán hàng được hiển thị theo quý. Ở bên phải, dữ liệu được tổng hợp để cung cấp doanh số hàng năm.</a:t>
            </a:r>
          </a:p>
          <a:p>
            <a:pPr marL="171450" indent="-171450">
              <a:buFontTx/>
              <a:buChar char="-"/>
            </a:pP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34</a:t>
            </a:fld>
            <a:endParaRPr lang="en-US" noProof="0" dirty="0"/>
          </a:p>
        </p:txBody>
      </p:sp>
    </p:spTree>
    <p:extLst>
      <p:ext uri="{BB962C8B-B14F-4D97-AF65-F5344CB8AC3E}">
        <p14:creationId xmlns:p14="http://schemas.microsoft.com/office/powerpoint/2010/main" val="1448483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37</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Đọc</a:t>
            </a:r>
            <a:r>
              <a:rPr lang="en-US" baseline="0" smtClean="0"/>
              <a:t> bên slide”</a:t>
            </a:r>
          </a:p>
          <a:p>
            <a:r>
              <a:rPr lang="en-US" sz="1200" kern="1200" smtClean="0">
                <a:solidFill>
                  <a:schemeClr val="tx1"/>
                </a:solidFill>
                <a:effectLst/>
                <a:latin typeface="+mn-lt"/>
                <a:ea typeface="+mn-ea"/>
                <a:cs typeface="+mn-cs"/>
              </a:rPr>
              <a:t>Ví</a:t>
            </a:r>
            <a:r>
              <a:rPr lang="en-US" sz="1200" kern="1200" baseline="0" smtClean="0">
                <a:solidFill>
                  <a:schemeClr val="tx1"/>
                </a:solidFill>
                <a:effectLst/>
                <a:latin typeface="+mn-lt"/>
                <a:ea typeface="+mn-ea"/>
                <a:cs typeface="+mn-cs"/>
              </a:rPr>
              <a:t> dụ: </a:t>
            </a:r>
            <a:r>
              <a:rPr lang="en-US" sz="1200" kern="1200" smtClean="0">
                <a:solidFill>
                  <a:schemeClr val="tx1"/>
                </a:solidFill>
                <a:effectLst/>
                <a:latin typeface="+mn-lt"/>
                <a:ea typeface="+mn-ea"/>
                <a:cs typeface="+mn-cs"/>
              </a:rPr>
              <a:t>Hai vectơ có cùng độ dài. Khi áp dụng kỹ thuật này để giảm dữ liệu, chúng ta coi mỗi bộ giá trị như một vectơ dữ liệu n chiều là  X =(x</a:t>
            </a:r>
            <a:r>
              <a:rPr lang="en-US" sz="1200" kern="1200" baseline="-25000" smtClean="0">
                <a:solidFill>
                  <a:schemeClr val="tx1"/>
                </a:solidFill>
                <a:effectLst/>
                <a:latin typeface="+mn-lt"/>
                <a:ea typeface="+mn-ea"/>
                <a:cs typeface="+mn-cs"/>
              </a:rPr>
              <a:t>1</a:t>
            </a:r>
            <a:r>
              <a:rPr lang="en-US" sz="1200" kern="1200" smtClean="0">
                <a:solidFill>
                  <a:schemeClr val="tx1"/>
                </a:solidFill>
                <a:effectLst/>
                <a:latin typeface="+mn-lt"/>
                <a:ea typeface="+mn-ea"/>
                <a:cs typeface="+mn-cs"/>
              </a:rPr>
              <a:t>, x</a:t>
            </a:r>
            <a:r>
              <a:rPr lang="en-US" sz="1200" kern="1200" baseline="-25000" smtClean="0">
                <a:solidFill>
                  <a:schemeClr val="tx1"/>
                </a:solidFill>
                <a:effectLst/>
                <a:latin typeface="+mn-lt"/>
                <a:ea typeface="+mn-ea"/>
                <a:cs typeface="+mn-cs"/>
              </a:rPr>
              <a:t>2</a:t>
            </a:r>
            <a:r>
              <a:rPr lang="en-US" sz="1200" kern="1200" smtClean="0">
                <a:solidFill>
                  <a:schemeClr val="tx1"/>
                </a:solidFill>
                <a:effectLst/>
                <a:latin typeface="+mn-lt"/>
                <a:ea typeface="+mn-ea"/>
                <a:cs typeface="+mn-cs"/>
              </a:rPr>
              <a:t>, …, x</a:t>
            </a:r>
            <a:r>
              <a:rPr lang="en-US" sz="1200" kern="1200" baseline="-25000" smtClean="0">
                <a:solidFill>
                  <a:schemeClr val="tx1"/>
                </a:solidFill>
                <a:effectLst/>
                <a:latin typeface="+mn-lt"/>
                <a:ea typeface="+mn-ea"/>
                <a:cs typeface="+mn-cs"/>
              </a:rPr>
              <a:t>n</a:t>
            </a:r>
            <a:r>
              <a:rPr lang="en-US" sz="1200" kern="1200" smtClean="0">
                <a:solidFill>
                  <a:schemeClr val="tx1"/>
                </a:solidFill>
                <a:effectLst/>
                <a:latin typeface="+mn-lt"/>
                <a:ea typeface="+mn-ea"/>
                <a:cs typeface="+mn-cs"/>
              </a:rPr>
              <a:t> ), mô tả n phép đo được thực hiện trên bộ từ n cơ sở dữ liệu thuộc tính.</a:t>
            </a:r>
          </a:p>
          <a:p>
            <a:r>
              <a:rPr lang="en-US" sz="1200" kern="1200" smtClean="0">
                <a:solidFill>
                  <a:schemeClr val="tx1"/>
                </a:solidFill>
                <a:effectLst/>
                <a:latin typeface="+mn-lt"/>
                <a:ea typeface="+mn-ea"/>
                <a:cs typeface="+mn-cs"/>
              </a:rPr>
              <a:t>Câu</a:t>
            </a:r>
            <a:r>
              <a:rPr lang="en-US" sz="1200" kern="1200" baseline="0" smtClean="0">
                <a:solidFill>
                  <a:schemeClr val="tx1"/>
                </a:solidFill>
                <a:effectLst/>
                <a:latin typeface="+mn-lt"/>
                <a:ea typeface="+mn-ea"/>
                <a:cs typeface="+mn-cs"/>
              </a:rPr>
              <a:t> hỏi đặt ra là: </a:t>
            </a:r>
            <a:r>
              <a:rPr lang="en-US" sz="1200" kern="1200" smtClean="0">
                <a:solidFill>
                  <a:schemeClr val="tx1"/>
                </a:solidFill>
                <a:effectLst/>
                <a:latin typeface="+mn-lt"/>
                <a:ea typeface="+mn-ea"/>
                <a:cs typeface="+mn-cs"/>
              </a:rPr>
              <a:t>Làm thế nào kỹ thuật này có thể hữu ích cho việc giảm dữ liệu nếu dữ liệu được chuyển đổi wavelet là có cùng độ dài với dữ liệu gốc?</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r>
              <a:rPr lang="en-US" sz="1200" kern="1200" smtClean="0">
                <a:solidFill>
                  <a:schemeClr val="tx1"/>
                </a:solidFill>
                <a:effectLst/>
                <a:latin typeface="+mn-lt"/>
                <a:ea typeface="+mn-ea"/>
                <a:cs typeface="+mn-cs"/>
              </a:rPr>
              <a:t>”</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127709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67579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 1</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So sánh</a:t>
            </a:r>
            <a:r>
              <a:rPr lang="en-US" sz="1200" kern="1200" baseline="0" smtClean="0">
                <a:solidFill>
                  <a:schemeClr val="tx1"/>
                </a:solidFill>
                <a:effectLst/>
                <a:latin typeface="+mn-lt"/>
                <a:ea typeface="+mn-ea"/>
                <a:cs typeface="+mn-cs"/>
              </a:rPr>
              <a:t> DWT và DFT thì n</a:t>
            </a:r>
            <a:r>
              <a:rPr lang="en-US" sz="1200" kern="1200" smtClean="0">
                <a:solidFill>
                  <a:schemeClr val="tx1"/>
                </a:solidFill>
                <a:effectLst/>
                <a:latin typeface="+mn-lt"/>
                <a:ea typeface="+mn-ea"/>
                <a:cs typeface="+mn-cs"/>
              </a:rPr>
              <a:t>ếu cùng một số hệ số được giữ lại cho một DWT và DFT của một vectơ dữ liệu nhất định, phiên bản DWT sẽ cung cấp giá trị gần đúng chính xác hơn của dữ liệu gốc. DWT yêu cầu ít hơn không gian hơn DFT. Không giống như DFT, các wavelet khá bản địa hóa trong không gian, góp phần để bảo tồn các chi tiết nhỏ.</a:t>
            </a:r>
          </a:p>
          <a:p>
            <a:r>
              <a:rPr lang="en-US" sz="1200" kern="1200" smtClean="0">
                <a:solidFill>
                  <a:schemeClr val="tx1"/>
                </a:solidFill>
                <a:effectLst/>
                <a:latin typeface="+mn-lt"/>
                <a:ea typeface="+mn-ea"/>
                <a:cs typeface="+mn-cs"/>
              </a:rPr>
              <a:t>Từ</a:t>
            </a:r>
            <a:r>
              <a:rPr lang="en-US" sz="1200" kern="1200" baseline="0" smtClean="0">
                <a:solidFill>
                  <a:schemeClr val="tx1"/>
                </a:solidFill>
                <a:effectLst/>
                <a:latin typeface="+mn-lt"/>
                <a:ea typeface="+mn-ea"/>
                <a:cs typeface="+mn-cs"/>
              </a:rPr>
              <a:t> đó rút ra kết luận “Đọc slide”</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101041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Giả sử rằng dữ liệu được giảm bớt bao gồm các bộ giá trị hoặc vectơ dữ liệu được mô tả bởi n thuộc tính hoặc thứ nguyên.</a:t>
            </a:r>
          </a:p>
          <a:p>
            <a:r>
              <a:rPr lang="en-US" sz="1200" kern="1200" smtClean="0">
                <a:solidFill>
                  <a:schemeClr val="tx1"/>
                </a:solidFill>
                <a:effectLst/>
                <a:latin typeface="+mn-lt"/>
                <a:ea typeface="+mn-ea"/>
                <a:cs typeface="+mn-cs"/>
              </a:rPr>
              <a:t>“Đọc</a:t>
            </a:r>
            <a:r>
              <a:rPr lang="en-US" sz="1200" kern="1200" baseline="0" smtClean="0">
                <a:solidFill>
                  <a:schemeClr val="tx1"/>
                </a:solidFill>
                <a:effectLst/>
                <a:latin typeface="+mn-lt"/>
                <a:ea typeface="+mn-ea"/>
                <a:cs typeface="+mn-cs"/>
              </a:rPr>
              <a:t> slide</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PCA “kết hợp” bản chất của các thuộc tính bằng cách tạo một tập hợp biến thay thế nhỏ hơn</a:t>
            </a:r>
            <a:r>
              <a:rPr lang="en-US" sz="1200" kern="1200" baseline="0" smtClean="0">
                <a:solidFill>
                  <a:schemeClr val="tx1"/>
                </a:solidFill>
                <a:effectLst/>
                <a:latin typeface="+mn-lt"/>
                <a:ea typeface="+mn-ea"/>
                <a:cs typeface="+mn-cs"/>
              </a:rPr>
              <a:t> d</a:t>
            </a:r>
            <a:r>
              <a:rPr lang="en-US" sz="1200" kern="1200" smtClean="0">
                <a:solidFill>
                  <a:schemeClr val="tx1"/>
                </a:solidFill>
                <a:effectLst/>
                <a:latin typeface="+mn-lt"/>
                <a:ea typeface="+mn-ea"/>
                <a:cs typeface="+mn-cs"/>
              </a:rPr>
              <a:t>ữ liệu ban đầu sau đó có thể được chiếu vào tập hợp nhỏ hơn này.</a:t>
            </a:r>
            <a:endParaRPr lang="vi-VN" sz="1200" kern="120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r>
              <a:rPr lang="en-US" smtClean="0"/>
              <a:t>”</a:t>
            </a: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3555639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a:t>
            </a:r>
            <a:r>
              <a:rPr lang="en-US" smtClean="0"/>
              <a:t>lide</a:t>
            </a:r>
            <a:r>
              <a:rPr lang="en-US" baseline="0" smtClean="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Bước này giúp đảm bảo rằng các thuộc tính có miền lớn sẽ không lấn át các thuộc tính có miền nhỏ hơn.</a:t>
            </a:r>
            <a:endParaRPr lang="vi-VN" sz="1200" kern="1200" smtClean="0">
              <a:solidFill>
                <a:schemeClr val="tx1"/>
              </a:solidFill>
              <a:effectLst/>
              <a:latin typeface="+mn-lt"/>
              <a:ea typeface="+mn-ea"/>
              <a:cs typeface="+mn-cs"/>
            </a:endParaRPr>
          </a:p>
          <a:p>
            <a:r>
              <a:rPr lang="en-US" smtClean="0"/>
              <a:t>“Đọc slide 2”</a:t>
            </a:r>
            <a:endParaRPr lang="vi-VN"/>
          </a:p>
        </p:txBody>
      </p:sp>
      <p:sp>
        <p:nvSpPr>
          <p:cNvPr id="4" name="Slide Number Placeholder 3"/>
          <p:cNvSpPr>
            <a:spLocks noGrp="1"/>
          </p:cNvSpPr>
          <p:nvPr>
            <p:ph type="sldNum" sz="quarter" idx="10"/>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382117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“Đọc</a:t>
            </a:r>
            <a:r>
              <a:rPr lang="en-US" baseline="0" smtClean="0"/>
              <a:t> slide”</a:t>
            </a:r>
          </a:p>
        </p:txBody>
      </p:sp>
      <p:sp>
        <p:nvSpPr>
          <p:cNvPr id="4" name="Slide Number Placeholder 3"/>
          <p:cNvSpPr>
            <a:spLocks noGrp="1"/>
          </p:cNvSpPr>
          <p:nvPr>
            <p:ph type="sldNum" sz="quarter" idx="10"/>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35340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10/10/2022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458984" y="812800"/>
            <a:ext cx="5713841" cy="486860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10/10/2022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smtClean="0"/>
              <a:t>Click to edit Master title style</a:t>
            </a:r>
            <a:endParaRPr lang="en-US" noProof="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smtClean="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smtClean="0"/>
              <a:t>Click to edit Master title style</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smtClean="0"/>
              <a:t>Click to edit Master title style</a:t>
            </a:r>
            <a:endParaRPr lang="en-US" noProof="0"/>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10/10/2022</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10/10/2022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10/10/2022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10/10/2022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smtClean="0"/>
              <a:t>Click to edit Master title style</a:t>
            </a:r>
            <a:endParaRPr lang="en-US" noProof="0"/>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10/10/2022</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10/10/2022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10/10/2022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10/10/2022</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smtClean="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10/10/2022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10/10/2022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10/10/2022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10/10/2022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10/10/2022</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10" Type="http://schemas.openxmlformats.org/officeDocument/2006/relationships/image" Target="../media/image21.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12.xml"/><Relationship Id="rId11" Type="http://schemas.openxmlformats.org/officeDocument/2006/relationships/image" Target="../media/image11.svg"/><Relationship Id="rId5" Type="http://schemas.openxmlformats.org/officeDocument/2006/relationships/image" Target="../media/image12.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 Target="slide34.xml"/><Relationship Id="rId1" Type="http://schemas.openxmlformats.org/officeDocument/2006/relationships/slideLayout" Target="../slideLayouts/slideLayout14.xml"/><Relationship Id="rId4" Type="http://schemas.openxmlformats.org/officeDocument/2006/relationships/slide" Target="slide3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slide" Target="slide3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28.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8.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 xmlns:adec="http://schemas.microsoft.com/office/drawing/2017/decorative" val="0"/>
              </a:ext>
            </a:extLst>
          </p:cNvPr>
          <p:cNvSpPr>
            <a:spLocks noGrp="1"/>
          </p:cNvSpPr>
          <p:nvPr>
            <p:ph type="ctrTitle"/>
          </p:nvPr>
        </p:nvSpPr>
        <p:spPr>
          <a:xfrm>
            <a:off x="6988996" y="1366462"/>
            <a:ext cx="4702996" cy="1715877"/>
          </a:xfrm>
        </p:spPr>
        <p:txBody>
          <a:bodyPr>
            <a:normAutofit/>
          </a:bodyPr>
          <a:lstStyle/>
          <a:p>
            <a:r>
              <a:rPr lang="en-US" sz="6600" smtClean="0"/>
              <a:t>Giảm dữ liệu</a:t>
            </a:r>
            <a:endParaRPr lang="en-US" sz="6600"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8469860" y="809802"/>
            <a:ext cx="1741267" cy="556660"/>
          </a:xfrm>
        </p:spPr>
        <p:txBody>
          <a:bodyPr/>
          <a:lstStyle/>
          <a:p>
            <a:r>
              <a:rPr lang="en-US" sz="2800" b="1" smtClean="0">
                <a:latin typeface="+mj-lt"/>
              </a:rPr>
              <a:t>Nhóm 6</a:t>
            </a:r>
            <a:endParaRPr lang="en-US" sz="2800" b="1" dirty="0">
              <a:latin typeface="+mj-lt"/>
            </a:endParaRPr>
          </a:p>
        </p:txBody>
      </p:sp>
      <p:sp>
        <p:nvSpPr>
          <p:cNvPr id="9" name="Subtitle 2">
            <a:extLst>
              <a:ext uri="{FF2B5EF4-FFF2-40B4-BE49-F238E27FC236}">
                <a16:creationId xmlns:a16="http://schemas.microsoft.com/office/drawing/2014/main" id="{565124A8-7554-4DB8-896F-F9946B9CF1F9}"/>
              </a:ext>
            </a:extLst>
          </p:cNvPr>
          <p:cNvSpPr txBox="1">
            <a:spLocks/>
          </p:cNvSpPr>
          <p:nvPr/>
        </p:nvSpPr>
        <p:spPr bwMode="gray">
          <a:xfrm>
            <a:off x="7646383" y="394412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Nguyễn Thị Ngũ</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7" name="Oval 16"/>
          <p:cNvSpPr/>
          <p:nvPr/>
        </p:nvSpPr>
        <p:spPr>
          <a:xfrm>
            <a:off x="6988996" y="387157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8" name="Rectangle 17" descr="Ribbon"/>
          <p:cNvSpPr/>
          <p:nvPr/>
        </p:nvSpPr>
        <p:spPr>
          <a:xfrm>
            <a:off x="7074265" y="397282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Subtitle 2">
            <a:extLst>
              <a:ext uri="{FF2B5EF4-FFF2-40B4-BE49-F238E27FC236}">
                <a16:creationId xmlns:a16="http://schemas.microsoft.com/office/drawing/2014/main" id="{565124A8-7554-4DB8-896F-F9946B9CF1F9}"/>
              </a:ext>
            </a:extLst>
          </p:cNvPr>
          <p:cNvSpPr txBox="1">
            <a:spLocks/>
          </p:cNvSpPr>
          <p:nvPr/>
        </p:nvSpPr>
        <p:spPr bwMode="gray">
          <a:xfrm>
            <a:off x="7646383" y="4490191"/>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Bùi Văn Hùng</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0" name="Oval 19"/>
          <p:cNvSpPr/>
          <p:nvPr/>
        </p:nvSpPr>
        <p:spPr>
          <a:xfrm>
            <a:off x="6988996" y="4417644"/>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21" name="Rectangle 20" descr="Ribbon"/>
          <p:cNvSpPr/>
          <p:nvPr/>
        </p:nvSpPr>
        <p:spPr>
          <a:xfrm>
            <a:off x="7074265" y="4518887"/>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Subtitle 2">
            <a:extLst>
              <a:ext uri="{FF2B5EF4-FFF2-40B4-BE49-F238E27FC236}">
                <a16:creationId xmlns:a16="http://schemas.microsoft.com/office/drawing/2014/main" id="{565124A8-7554-4DB8-896F-F9946B9CF1F9}"/>
              </a:ext>
            </a:extLst>
          </p:cNvPr>
          <p:cNvSpPr txBox="1">
            <a:spLocks/>
          </p:cNvSpPr>
          <p:nvPr/>
        </p:nvSpPr>
        <p:spPr bwMode="gray">
          <a:xfrm>
            <a:off x="7646383" y="505537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Ngô Trung Hiếu</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6" name="Oval 25"/>
          <p:cNvSpPr/>
          <p:nvPr/>
        </p:nvSpPr>
        <p:spPr>
          <a:xfrm>
            <a:off x="6988996" y="498282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27" name="Rectangle 26" descr="Ribbon"/>
          <p:cNvSpPr/>
          <p:nvPr/>
        </p:nvSpPr>
        <p:spPr>
          <a:xfrm>
            <a:off x="7074265" y="508407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8" name="Subtitle 2">
            <a:extLst>
              <a:ext uri="{FF2B5EF4-FFF2-40B4-BE49-F238E27FC236}">
                <a16:creationId xmlns:a16="http://schemas.microsoft.com/office/drawing/2014/main" id="{565124A8-7554-4DB8-896F-F9946B9CF1F9}"/>
              </a:ext>
            </a:extLst>
          </p:cNvPr>
          <p:cNvSpPr txBox="1">
            <a:spLocks/>
          </p:cNvSpPr>
          <p:nvPr/>
        </p:nvSpPr>
        <p:spPr bwMode="gray">
          <a:xfrm>
            <a:off x="7646383" y="5642181"/>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Đào Nhật Tân</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Oval 28"/>
          <p:cNvSpPr/>
          <p:nvPr/>
        </p:nvSpPr>
        <p:spPr>
          <a:xfrm>
            <a:off x="6988996" y="5569634"/>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30" name="Rectangle 29" descr="Ribbon"/>
          <p:cNvSpPr/>
          <p:nvPr/>
        </p:nvSpPr>
        <p:spPr>
          <a:xfrm>
            <a:off x="7074265" y="5670877"/>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1" name="Subtitle 2">
            <a:extLst>
              <a:ext uri="{FF2B5EF4-FFF2-40B4-BE49-F238E27FC236}">
                <a16:creationId xmlns:a16="http://schemas.microsoft.com/office/drawing/2014/main" id="{565124A8-7554-4DB8-896F-F9946B9CF1F9}"/>
              </a:ext>
            </a:extLst>
          </p:cNvPr>
          <p:cNvSpPr txBox="1">
            <a:spLocks/>
          </p:cNvSpPr>
          <p:nvPr/>
        </p:nvSpPr>
        <p:spPr bwMode="gray">
          <a:xfrm>
            <a:off x="7646383" y="621694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smtClean="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Đoàn Huy Tuấn Hải</a:t>
            </a:r>
            <a:endParaRPr lang="en-US" sz="18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2" name="Oval 31"/>
          <p:cNvSpPr/>
          <p:nvPr/>
        </p:nvSpPr>
        <p:spPr>
          <a:xfrm>
            <a:off x="6988996" y="6144397"/>
            <a:ext cx="399229" cy="404788"/>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33" name="Rectangle 32" descr="Ribbon"/>
          <p:cNvSpPr/>
          <p:nvPr/>
        </p:nvSpPr>
        <p:spPr>
          <a:xfrm>
            <a:off x="7074265" y="6245640"/>
            <a:ext cx="229066" cy="232256"/>
          </a:xfrm>
          <a:prstGeom prst="rect">
            <a:avLst/>
          </a:prstGeom>
          <a:blipFill>
            <a:blip r:embed="rId4"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7229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512000" y="585830"/>
            <a:ext cx="924207" cy="924948"/>
          </a:xfrm>
          <a:prstGeom prst="rect">
            <a:avLst/>
          </a:prstGeom>
        </p:spPr>
      </p:pic>
      <p:pic>
        <p:nvPicPr>
          <p:cNvPr id="4"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294967295"/>
          </p:nvPr>
        </p:nvPicPr>
        <p:blipFill rotWithShape="1">
          <a:blip r:embed="rId4" cstate="screen">
            <a:extLst>
              <a:ext uri="{28A0092B-C50C-407E-A947-70E740481C1C}">
                <a14:useLocalDpi xmlns:a14="http://schemas.microsoft.com/office/drawing/2010/main"/>
              </a:ext>
            </a:extLst>
          </a:blip>
          <a:srcRect/>
          <a:stretch/>
        </p:blipFill>
        <p:spPr>
          <a:xfrm>
            <a:off x="10972799" y="2785980"/>
            <a:ext cx="910712" cy="911442"/>
          </a:xfrm>
          <a:prstGeom prst="rect">
            <a:avLst/>
          </a:prstGeom>
        </p:spPr>
      </p:pic>
      <p:sp>
        <p:nvSpPr>
          <p:cNvPr id="8" name="Isosceles Triangle 7">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6777041" flipH="1">
            <a:off x="1903642" y="391618"/>
            <a:ext cx="390346" cy="1098045"/>
          </a:xfrm>
          <a:prstGeom prst="triangle">
            <a:avLst>
              <a:gd name="adj" fmla="val 0"/>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9" name="Rectangle 8"/>
          <p:cNvSpPr/>
          <p:nvPr/>
        </p:nvSpPr>
        <p:spPr>
          <a:xfrm>
            <a:off x="2220034" y="626577"/>
            <a:ext cx="8752765" cy="1564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Dữ liệu đầu vào được chuẩn hóa để mỗi thuộc tính nằm trong cùng một phạm </a:t>
            </a:r>
            <a:r>
              <a:rPr lang="en-US" sz="2800" smtClean="0">
                <a:solidFill>
                  <a:schemeClr val="tx1"/>
                </a:solidFill>
              </a:rPr>
              <a:t>vi.</a:t>
            </a:r>
            <a:endParaRPr lang="vi-VN" sz="3200">
              <a:solidFill>
                <a:schemeClr val="tx1"/>
              </a:solidFill>
            </a:endParaRPr>
          </a:p>
        </p:txBody>
      </p:sp>
      <p:sp>
        <p:nvSpPr>
          <p:cNvPr id="10" name="Isosceles Triangle 9">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108599" flipH="1">
            <a:off x="9906282" y="2979148"/>
            <a:ext cx="713388" cy="1436548"/>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1" name="Rectangle 10"/>
          <p:cNvSpPr/>
          <p:nvPr/>
        </p:nvSpPr>
        <p:spPr>
          <a:xfrm>
            <a:off x="702107" y="3189771"/>
            <a:ext cx="9129441" cy="28381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PCA tính k vectơ trực chuẩn cung cấp cơ sở cho dữ </a:t>
            </a:r>
            <a:r>
              <a:rPr lang="en-US" sz="2800" smtClean="0">
                <a:solidFill>
                  <a:schemeClr val="tx1"/>
                </a:solidFill>
              </a:rPr>
              <a:t>liệu chuẩn hóa </a:t>
            </a:r>
            <a:r>
              <a:rPr lang="en-US" sz="2800">
                <a:solidFill>
                  <a:schemeClr val="tx1"/>
                </a:solidFill>
              </a:rPr>
              <a:t>đầu </a:t>
            </a:r>
            <a:r>
              <a:rPr lang="en-US" sz="2800" smtClean="0">
                <a:solidFill>
                  <a:schemeClr val="tx1"/>
                </a:solidFill>
              </a:rPr>
              <a:t>vào. </a:t>
            </a:r>
            <a:r>
              <a:rPr lang="en-US" sz="2800">
                <a:solidFill>
                  <a:schemeClr val="tx1"/>
                </a:solidFill>
              </a:rPr>
              <a:t>Đây là các vectơ đơn vị mà mỗi điểm theo phương vuông góc với các vectơ khác. Các vectơ này được gọi là các thành phần chính. Dữ liệu đầu vào là sự kết hợp tuyến tính của các thành phần chính.</a:t>
            </a:r>
            <a:endParaRPr lang="vi-VN" sz="2800">
              <a:solidFill>
                <a:schemeClr val="tx1"/>
              </a:solidFill>
            </a:endParaRPr>
          </a:p>
        </p:txBody>
      </p:sp>
    </p:spTree>
    <p:extLst>
      <p:ext uri="{BB962C8B-B14F-4D97-AF65-F5344CB8AC3E}">
        <p14:creationId xmlns:p14="http://schemas.microsoft.com/office/powerpoint/2010/main" val="287645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0786528" y="3423684"/>
            <a:ext cx="909286" cy="910015"/>
          </a:xfrm>
          <a:prstGeom prst="rect">
            <a:avLst/>
          </a:prstGeom>
        </p:spPr>
      </p:pic>
      <p:sp>
        <p:nvSpPr>
          <p:cNvPr id="8" name="Isosceles Triangle 7">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16777041" flipH="1">
            <a:off x="1903642" y="391618"/>
            <a:ext cx="390346" cy="1098045"/>
          </a:xfrm>
          <a:prstGeom prst="triangle">
            <a:avLst>
              <a:gd name="adj" fmla="val 0"/>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0" name="Isosceles Triangle 9">
            <a:extLst>
              <a:ext uri="{FF2B5EF4-FFF2-40B4-BE49-F238E27FC236}">
                <a16:creationId xmlns:a16="http://schemas.microsoft.com/office/drawing/2014/main" id="{2651CFC8-4C75-4552-B304-9F0895B0DDAD}"/>
              </a:ext>
              <a:ext uri="{C183D7F6-B498-43B3-948B-1728B52AA6E4}">
                <adec:decorative xmlns="" xmlns:adec="http://schemas.microsoft.com/office/drawing/2017/decorative" val="1"/>
              </a:ext>
            </a:extLst>
          </p:cNvPr>
          <p:cNvSpPr/>
          <p:nvPr/>
        </p:nvSpPr>
        <p:spPr>
          <a:xfrm rot="4108599" flipH="1">
            <a:off x="9834573" y="2902315"/>
            <a:ext cx="333477" cy="1362042"/>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13" name="Rectangle 12"/>
          <p:cNvSpPr/>
          <p:nvPr/>
        </p:nvSpPr>
        <p:spPr>
          <a:xfrm>
            <a:off x="2098815" y="788213"/>
            <a:ext cx="9596999" cy="2293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Các thành phần chính được sắp xếp theo thứ tự giảm dần “mức độ quan trọng” hoặc độ mạnh. Các thành phần chính về cơ bản đóng vai trò như một tập hợp các trục mới cho dữ liệu, cung cấp thông tin quan trọng về phương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sai.</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512646" y="3698697"/>
            <a:ext cx="9652904" cy="26622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PCA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có thể được áp dụng cho các thuộc tính có thứ tự và không có thứ tự, đồng thời có thể xử lý dữ liệu thưa thớt và dữ liệu lệch. Dữ liệu đa chiều của nhiều hơn hai chiều có thể được xử lý bằng cách giảm vấn đề xuống hai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chiều.</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294967295"/>
          </p:nvPr>
        </p:nvPicPr>
        <p:blipFill>
          <a:blip r:embed="rId4" cstate="screen">
            <a:extLst>
              <a:ext uri="{28A0092B-C50C-407E-A947-70E740481C1C}">
                <a14:useLocalDpi xmlns:a14="http://schemas.microsoft.com/office/drawing/2010/main"/>
              </a:ext>
            </a:extLst>
          </a:blip>
          <a:srcRect/>
          <a:stretch>
            <a:fillRect/>
          </a:stretch>
        </p:blipFill>
        <p:spPr>
          <a:xfrm>
            <a:off x="522920" y="440528"/>
            <a:ext cx="937827" cy="938579"/>
          </a:xfrm>
          <a:prstGeom prst="rect">
            <a:avLst/>
          </a:prstGeom>
        </p:spPr>
      </p:pic>
    </p:spTree>
    <p:extLst>
      <p:ext uri="{BB962C8B-B14F-4D97-AF65-F5344CB8AC3E}">
        <p14:creationId xmlns:p14="http://schemas.microsoft.com/office/powerpoint/2010/main" val="32884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664499" y="943429"/>
            <a:ext cx="6099410"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Trích chọn đặc trưng làm giảm kích thước tập dữ liệu bằng cách loại bỏ các thuộc tính (hoặc thứ nguyên) không liên quan hoặc dư thừa</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0388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869983" y="943430"/>
            <a:ext cx="6099410" cy="3977366"/>
          </a:xfrm>
        </p:spPr>
        <p:txBody>
          <a:bodyPr>
            <a:norm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Mục </a:t>
            </a:r>
            <a:r>
              <a:rPr lang="en-US" sz="2800">
                <a:latin typeface="Tahoma" panose="020B0604030504040204" pitchFamily="34" charset="0"/>
                <a:ea typeface="Tahoma" panose="020B0604030504040204" pitchFamily="34" charset="0"/>
                <a:cs typeface="Tahoma" panose="020B0604030504040204" pitchFamily="34" charset="0"/>
              </a:rPr>
              <a:t>tiêu của Trích chọn đặc trưng là tìm một tập hợp tối thiểu các thuộc tính sao cho phân phối xác suất kết quả của các lớp dữ liệu càng gần với phân phối ban đầu càng tốt bằng cách sử dụng tất cả các thuộc tính</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586499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a:xfrm>
            <a:off x="907265" y="1874851"/>
            <a:ext cx="3068833" cy="2093975"/>
          </a:xfrm>
        </p:spPr>
        <p:txBody>
          <a:bodyPr/>
          <a:lstStyle/>
          <a:p>
            <a:r>
              <a:rPr lang="en-US" smtClean="0"/>
              <a:t>3. Trích chọn đặc trưng</a:t>
            </a:r>
            <a:endParaRPr lang="en-US" dirty="0"/>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a:xfrm>
            <a:off x="5849435" y="1231107"/>
            <a:ext cx="6099410" cy="3977366"/>
          </a:xfrm>
        </p:spPr>
        <p:txBody>
          <a:bodyPr>
            <a:norm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Khai </a:t>
            </a:r>
            <a:r>
              <a:rPr lang="en-US" sz="2800">
                <a:latin typeface="Tahoma" panose="020B0604030504040204" pitchFamily="34" charset="0"/>
                <a:ea typeface="Tahoma" panose="020B0604030504040204" pitchFamily="34" charset="0"/>
                <a:cs typeface="Tahoma" panose="020B0604030504040204" pitchFamily="34" charset="0"/>
              </a:rPr>
              <a:t>thác trên một tập hợp các thuộc tính giảm có một lợi ích bổ </a:t>
            </a:r>
            <a:r>
              <a:rPr lang="en-US" sz="2800" smtClean="0">
                <a:latin typeface="Tahoma" panose="020B0604030504040204" pitchFamily="34" charset="0"/>
                <a:ea typeface="Tahoma" panose="020B0604030504040204" pitchFamily="34" charset="0"/>
                <a:cs typeface="Tahoma" panose="020B0604030504040204" pitchFamily="34" charset="0"/>
              </a:rPr>
              <a:t>sung:</a:t>
            </a:r>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Nó </a:t>
            </a:r>
            <a:r>
              <a:rPr lang="en-US" sz="2800">
                <a:latin typeface="Tahoma" panose="020B0604030504040204" pitchFamily="34" charset="0"/>
                <a:ea typeface="Tahoma" panose="020B0604030504040204" pitchFamily="34" charset="0"/>
                <a:cs typeface="Tahoma" panose="020B0604030504040204" pitchFamily="34" charset="0"/>
              </a:rPr>
              <a:t>làm giảm số lượng các thuộc tính xuất hiện trong các mẫu đã phát hiện, giúp làm cho các mẫu dễ hiểu hơn.</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14380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107912" y="572107"/>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14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5784915">
            <a:off x="5966959" y="1794996"/>
            <a:ext cx="908781" cy="1632445"/>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0" y="2061823"/>
            <a:ext cx="5085708" cy="4647202"/>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Thủ tục bắt đầu với một tập hợp rỗng các thuộc tính là tập hợp đã rút </a:t>
            </a:r>
            <a:r>
              <a:rPr lang="en-US" sz="24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gọn. Các </a:t>
            </a: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thuộc tính gốc tốt nhất được xác định và thêm vào tập hợp đã rút gọn. </a:t>
            </a:r>
            <a:r>
              <a:rPr lang="en-US" sz="24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Ở </a:t>
            </a:r>
            <a:r>
              <a:rPr lang="en-US"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mỗi bước hoặc lần lặp tiếp theo, các thuộc tính gốc tốt nhất còn lại sẽ được thêm vào tập hợp.</a:t>
            </a:r>
            <a:endParaRPr lang="vi-VN" sz="24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3618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4582035">
            <a:off x="5674485" y="1853663"/>
            <a:ext cx="908781" cy="2243749"/>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0" y="2061823"/>
            <a:ext cx="4561726" cy="4164316"/>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Thủ tục bắt đầu với tập hợp đầy đủ các thuộc tính. Ở mỗi bước, nó loại bỏ thuộc tính xấu nhất còn lại trong tập hợp.</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755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6856591">
            <a:off x="5903521" y="4586719"/>
            <a:ext cx="908781" cy="1625874"/>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770671" y="2061823"/>
            <a:ext cx="4890499" cy="3938285"/>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Tại mỗi bước, thủ tục chọn thuộc tính tốt nhất và loại bỏ thuộc tính xấu nhất trong số các thuộc tính còn lại.</a:t>
            </a:r>
            <a:endParaRPr lang="vi-VN" sz="36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9036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Isosceles Triangle 5"/>
          <p:cNvSpPr/>
          <p:nvPr/>
        </p:nvSpPr>
        <p:spPr>
          <a:xfrm rot="16800311">
            <a:off x="5517409" y="4933824"/>
            <a:ext cx="908781" cy="2154983"/>
          </a:xfrm>
          <a:prstGeom prst="triangle">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
        <p:nvSpPr>
          <p:cNvPr id="13" name="Rectangle 12"/>
          <p:cNvSpPr/>
          <p:nvPr/>
        </p:nvSpPr>
        <p:spPr>
          <a:xfrm>
            <a:off x="6072027" y="1777429"/>
            <a:ext cx="5907640" cy="4931596"/>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smtClean="0">
                <a:latin typeface="Tahoma" panose="020B0604030504040204" pitchFamily="34" charset="0"/>
                <a:ea typeface="Tahoma" panose="020B0604030504040204" pitchFamily="34" charset="0"/>
                <a:cs typeface="Tahoma" panose="020B0604030504040204" pitchFamily="34" charset="0"/>
              </a:rPr>
              <a:t>- Các </a:t>
            </a:r>
            <a:r>
              <a:rPr lang="en-US" sz="2400">
                <a:latin typeface="Tahoma" panose="020B0604030504040204" pitchFamily="34" charset="0"/>
                <a:ea typeface="Tahoma" panose="020B0604030504040204" pitchFamily="34" charset="0"/>
                <a:cs typeface="Tahoma" panose="020B0604030504040204" pitchFamily="34" charset="0"/>
              </a:rPr>
              <a:t>thuật toán cây quyết định ban </a:t>
            </a:r>
            <a:r>
              <a:rPr lang="en-US" sz="2400" smtClean="0">
                <a:latin typeface="Tahoma" panose="020B0604030504040204" pitchFamily="34" charset="0"/>
                <a:ea typeface="Tahoma" panose="020B0604030504040204" pitchFamily="34" charset="0"/>
                <a:cs typeface="Tahoma" panose="020B0604030504040204" pitchFamily="34" charset="0"/>
              </a:rPr>
              <a:t>đầu </a:t>
            </a:r>
            <a:r>
              <a:rPr lang="en-US" sz="2400">
                <a:latin typeface="Tahoma" panose="020B0604030504040204" pitchFamily="34" charset="0"/>
                <a:ea typeface="Tahoma" panose="020B0604030504040204" pitchFamily="34" charset="0"/>
                <a:cs typeface="Tahoma" panose="020B0604030504040204" pitchFamily="34" charset="0"/>
              </a:rPr>
              <a:t>được dùng để phân loại. </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 Quy </a:t>
            </a:r>
            <a:r>
              <a:rPr lang="en-US" sz="2400">
                <a:latin typeface="Tahoma" panose="020B0604030504040204" pitchFamily="34" charset="0"/>
                <a:ea typeface="Tahoma" panose="020B0604030504040204" pitchFamily="34" charset="0"/>
                <a:cs typeface="Tahoma" panose="020B0604030504040204" pitchFamily="34" charset="0"/>
              </a:rPr>
              <a:t>nạp cây quyết định xây dựng một sơ đồ giống như cấu trúc trong đó mỗi nút bên trong (không phải lá) biểu thị một bài kiểm tra trên một thuộc tính, mỗi nhánh tương ứng với một kết quả của bài kiểm tra và mỗi nút bên ngoài (lá) biểu thị một dự đoán lớp. </a:t>
            </a:r>
            <a:endParaRPr lang="en-US" sz="2400" smtClean="0">
              <a:latin typeface="Tahoma" panose="020B0604030504040204" pitchFamily="34" charset="0"/>
              <a:ea typeface="Tahoma" panose="020B0604030504040204" pitchFamily="34" charset="0"/>
              <a:cs typeface="Tahoma" panose="020B0604030504040204" pitchFamily="34" charset="0"/>
            </a:endParaRPr>
          </a:p>
          <a:p>
            <a:r>
              <a:rPr lang="en-US" sz="2400" smtClean="0">
                <a:latin typeface="Tahoma" panose="020B0604030504040204" pitchFamily="34" charset="0"/>
                <a:ea typeface="Tahoma" panose="020B0604030504040204" pitchFamily="34" charset="0"/>
                <a:cs typeface="Tahoma" panose="020B0604030504040204" pitchFamily="34" charset="0"/>
              </a:rPr>
              <a:t>- Tại </a:t>
            </a:r>
            <a:r>
              <a:rPr lang="en-US" sz="2400">
                <a:latin typeface="Tahoma" panose="020B0604030504040204" pitchFamily="34" charset="0"/>
                <a:ea typeface="Tahoma" panose="020B0604030504040204" pitchFamily="34" charset="0"/>
                <a:cs typeface="Tahoma" panose="020B0604030504040204" pitchFamily="34" charset="0"/>
              </a:rPr>
              <a:t>mỗi nút, thuật toán chọn thuộc tính "tốt nhất" để phân vùng dữ liệu thành các lớp riêng lẻ.</a:t>
            </a:r>
            <a:endParaRPr lang="vi-VN" sz="32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925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smtClean="0">
                <a:latin typeface="Tahoma" panose="020B0604030504040204" pitchFamily="34" charset="0"/>
                <a:ea typeface="Tahoma" panose="020B0604030504040204" pitchFamily="34" charset="0"/>
                <a:cs typeface="Tahoma" panose="020B0604030504040204" pitchFamily="34" charset="0"/>
              </a:rPr>
              <a:t>NỘI DUNG</a:t>
            </a:r>
            <a:endParaRPr lang="en-IN"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1892657689"/>
              </p:ext>
            </p:extLst>
          </p:nvPr>
        </p:nvGraphicFramePr>
        <p:xfrm>
          <a:off x="472612" y="1520576"/>
          <a:ext cx="11394040" cy="438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63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graphicEl>
                                              <a:dgm id="{005524FB-3A0E-4BA5-B04E-59FC2E252AEB}"/>
                                            </p:graphicEl>
                                          </p:spTgt>
                                        </p:tgtEl>
                                        <p:attrNameLst>
                                          <p:attrName>style.visibility</p:attrName>
                                        </p:attrNameLst>
                                      </p:cBhvr>
                                      <p:to>
                                        <p:strVal val="visible"/>
                                      </p:to>
                                    </p:set>
                                    <p:anim calcmode="lin" valueType="num">
                                      <p:cBhvr additive="base">
                                        <p:cTn id="7" dur="500" fill="hold"/>
                                        <p:tgtEl>
                                          <p:spTgt spid="9">
                                            <p:graphicEl>
                                              <a:dgm id="{005524FB-3A0E-4BA5-B04E-59FC2E252A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graphicEl>
                                              <a:dgm id="{005524FB-3A0E-4BA5-B04E-59FC2E252AE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graphicEl>
                                              <a:dgm id="{6A28B40A-85CB-44CF-9E81-3063936285E3}"/>
                                            </p:graphicEl>
                                          </p:spTgt>
                                        </p:tgtEl>
                                        <p:attrNameLst>
                                          <p:attrName>style.visibility</p:attrName>
                                        </p:attrNameLst>
                                      </p:cBhvr>
                                      <p:to>
                                        <p:strVal val="visible"/>
                                      </p:to>
                                    </p:set>
                                    <p:anim calcmode="lin" valueType="num">
                                      <p:cBhvr additive="base">
                                        <p:cTn id="11" dur="500" fill="hold"/>
                                        <p:tgtEl>
                                          <p:spTgt spid="9">
                                            <p:graphicEl>
                                              <a:dgm id="{6A28B40A-85CB-44CF-9E81-3063936285E3}"/>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graphicEl>
                                              <a:dgm id="{6A28B40A-85CB-44CF-9E81-3063936285E3}"/>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graphicEl>
                                              <a:dgm id="{1A451185-6747-4E77-A3B3-9CCD7AC625EB}"/>
                                            </p:graphicEl>
                                          </p:spTgt>
                                        </p:tgtEl>
                                        <p:attrNameLst>
                                          <p:attrName>style.visibility</p:attrName>
                                        </p:attrNameLst>
                                      </p:cBhvr>
                                      <p:to>
                                        <p:strVal val="visible"/>
                                      </p:to>
                                    </p:set>
                                    <p:anim calcmode="lin" valueType="num">
                                      <p:cBhvr additive="base">
                                        <p:cTn id="15" dur="500" fill="hold"/>
                                        <p:tgtEl>
                                          <p:spTgt spid="9">
                                            <p:graphicEl>
                                              <a:dgm id="{1A451185-6747-4E77-A3B3-9CCD7AC625EB}"/>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graphicEl>
                                              <a:dgm id="{1A451185-6747-4E77-A3B3-9CCD7AC625EB}"/>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graphicEl>
                                              <a:dgm id="{C4618682-3912-4E72-999D-4BF5CD06322D}"/>
                                            </p:graphicEl>
                                          </p:spTgt>
                                        </p:tgtEl>
                                        <p:attrNameLst>
                                          <p:attrName>style.visibility</p:attrName>
                                        </p:attrNameLst>
                                      </p:cBhvr>
                                      <p:to>
                                        <p:strVal val="visible"/>
                                      </p:to>
                                    </p:set>
                                    <p:anim calcmode="lin" valueType="num">
                                      <p:cBhvr additive="base">
                                        <p:cTn id="21" dur="500" fill="hold"/>
                                        <p:tgtEl>
                                          <p:spTgt spid="9">
                                            <p:graphicEl>
                                              <a:dgm id="{C4618682-3912-4E72-999D-4BF5CD06322D}"/>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graphicEl>
                                              <a:dgm id="{C4618682-3912-4E72-999D-4BF5CD06322D}"/>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graphicEl>
                                              <a:dgm id="{172F9AEA-3377-4AFB-BDDB-45672D648ACC}"/>
                                            </p:graphicEl>
                                          </p:spTgt>
                                        </p:tgtEl>
                                        <p:attrNameLst>
                                          <p:attrName>style.visibility</p:attrName>
                                        </p:attrNameLst>
                                      </p:cBhvr>
                                      <p:to>
                                        <p:strVal val="visible"/>
                                      </p:to>
                                    </p:set>
                                    <p:anim calcmode="lin" valueType="num">
                                      <p:cBhvr additive="base">
                                        <p:cTn id="25" dur="500" fill="hold"/>
                                        <p:tgtEl>
                                          <p:spTgt spid="9">
                                            <p:graphicEl>
                                              <a:dgm id="{172F9AEA-3377-4AFB-BDDB-45672D648AC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graphicEl>
                                              <a:dgm id="{172F9AEA-3377-4AFB-BDDB-45672D648ACC}"/>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graphicEl>
                                              <a:dgm id="{7CEA8AF0-CDCB-4FBD-8FCB-A8EECB922CE0}"/>
                                            </p:graphicEl>
                                          </p:spTgt>
                                        </p:tgtEl>
                                        <p:attrNameLst>
                                          <p:attrName>style.visibility</p:attrName>
                                        </p:attrNameLst>
                                      </p:cBhvr>
                                      <p:to>
                                        <p:strVal val="visible"/>
                                      </p:to>
                                    </p:set>
                                    <p:anim calcmode="lin" valueType="num">
                                      <p:cBhvr additive="base">
                                        <p:cTn id="29" dur="500" fill="hold"/>
                                        <p:tgtEl>
                                          <p:spTgt spid="9">
                                            <p:graphicEl>
                                              <a:dgm id="{7CEA8AF0-CDCB-4FBD-8FCB-A8EECB922CE0}"/>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graphicEl>
                                              <a:dgm id="{7CEA8AF0-CDCB-4FBD-8FCB-A8EECB922CE0}"/>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graphicEl>
                                              <a:dgm id="{1F290E81-B7E4-40F0-A220-DB97594D9AE3}"/>
                                            </p:graphicEl>
                                          </p:spTgt>
                                        </p:tgtEl>
                                        <p:attrNameLst>
                                          <p:attrName>style.visibility</p:attrName>
                                        </p:attrNameLst>
                                      </p:cBhvr>
                                      <p:to>
                                        <p:strVal val="visible"/>
                                      </p:to>
                                    </p:set>
                                    <p:anim calcmode="lin" valueType="num">
                                      <p:cBhvr additive="base">
                                        <p:cTn id="35" dur="500" fill="hold"/>
                                        <p:tgtEl>
                                          <p:spTgt spid="9">
                                            <p:graphicEl>
                                              <a:dgm id="{1F290E81-B7E4-40F0-A220-DB97594D9AE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graphicEl>
                                              <a:dgm id="{1F290E81-B7E4-40F0-A220-DB97594D9AE3}"/>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graphicEl>
                                              <a:dgm id="{9FDBD919-83B2-43D2-B22A-C1D340DD896A}"/>
                                            </p:graphicEl>
                                          </p:spTgt>
                                        </p:tgtEl>
                                        <p:attrNameLst>
                                          <p:attrName>style.visibility</p:attrName>
                                        </p:attrNameLst>
                                      </p:cBhvr>
                                      <p:to>
                                        <p:strVal val="visible"/>
                                      </p:to>
                                    </p:set>
                                    <p:anim calcmode="lin" valueType="num">
                                      <p:cBhvr additive="base">
                                        <p:cTn id="39" dur="500" fill="hold"/>
                                        <p:tgtEl>
                                          <p:spTgt spid="9">
                                            <p:graphicEl>
                                              <a:dgm id="{9FDBD919-83B2-43D2-B22A-C1D340DD896A}"/>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graphicEl>
                                              <a:dgm id="{9FDBD919-83B2-43D2-B22A-C1D340DD896A}"/>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graphicEl>
                                              <a:dgm id="{3F410A1B-B3E5-49A9-AA89-AAA8A26BCB24}"/>
                                            </p:graphicEl>
                                          </p:spTgt>
                                        </p:tgtEl>
                                        <p:attrNameLst>
                                          <p:attrName>style.visibility</p:attrName>
                                        </p:attrNameLst>
                                      </p:cBhvr>
                                      <p:to>
                                        <p:strVal val="visible"/>
                                      </p:to>
                                    </p:set>
                                    <p:anim calcmode="lin" valueType="num">
                                      <p:cBhvr additive="base">
                                        <p:cTn id="43" dur="500" fill="hold"/>
                                        <p:tgtEl>
                                          <p:spTgt spid="9">
                                            <p:graphicEl>
                                              <a:dgm id="{3F410A1B-B3E5-49A9-AA89-AAA8A26BCB24}"/>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graphicEl>
                                              <a:dgm id="{3F410A1B-B3E5-49A9-AA89-AAA8A26BCB24}"/>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graphicEl>
                                              <a:dgm id="{958D9CF1-097F-4361-ABD4-11EB84ECFAE9}"/>
                                            </p:graphicEl>
                                          </p:spTgt>
                                        </p:tgtEl>
                                        <p:attrNameLst>
                                          <p:attrName>style.visibility</p:attrName>
                                        </p:attrNameLst>
                                      </p:cBhvr>
                                      <p:to>
                                        <p:strVal val="visible"/>
                                      </p:to>
                                    </p:set>
                                    <p:anim calcmode="lin" valueType="num">
                                      <p:cBhvr additive="base">
                                        <p:cTn id="49" dur="500" fill="hold"/>
                                        <p:tgtEl>
                                          <p:spTgt spid="9">
                                            <p:graphicEl>
                                              <a:dgm id="{958D9CF1-097F-4361-ABD4-11EB84ECFAE9}"/>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graphicEl>
                                              <a:dgm id="{958D9CF1-097F-4361-ABD4-11EB84ECFAE9}"/>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graphicEl>
                                              <a:dgm id="{17388459-6EB8-4F5E-BF5C-9EB4EB9F5789}"/>
                                            </p:graphicEl>
                                          </p:spTgt>
                                        </p:tgtEl>
                                        <p:attrNameLst>
                                          <p:attrName>style.visibility</p:attrName>
                                        </p:attrNameLst>
                                      </p:cBhvr>
                                      <p:to>
                                        <p:strVal val="visible"/>
                                      </p:to>
                                    </p:set>
                                    <p:anim calcmode="lin" valueType="num">
                                      <p:cBhvr additive="base">
                                        <p:cTn id="53" dur="500" fill="hold"/>
                                        <p:tgtEl>
                                          <p:spTgt spid="9">
                                            <p:graphicEl>
                                              <a:dgm id="{17388459-6EB8-4F5E-BF5C-9EB4EB9F578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graphicEl>
                                              <a:dgm id="{17388459-6EB8-4F5E-BF5C-9EB4EB9F5789}"/>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graphicEl>
                                              <a:dgm id="{FE08D94C-0979-4A7E-9611-4E89C272E0B9}"/>
                                            </p:graphicEl>
                                          </p:spTgt>
                                        </p:tgtEl>
                                        <p:attrNameLst>
                                          <p:attrName>style.visibility</p:attrName>
                                        </p:attrNameLst>
                                      </p:cBhvr>
                                      <p:to>
                                        <p:strVal val="visible"/>
                                      </p:to>
                                    </p:set>
                                    <p:anim calcmode="lin" valueType="num">
                                      <p:cBhvr additive="base">
                                        <p:cTn id="57" dur="500" fill="hold"/>
                                        <p:tgtEl>
                                          <p:spTgt spid="9">
                                            <p:graphicEl>
                                              <a:dgm id="{FE08D94C-0979-4A7E-9611-4E89C272E0B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graphicEl>
                                              <a:dgm id="{FE08D94C-0979-4A7E-9611-4E89C272E0B9}"/>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
                                            <p:graphicEl>
                                              <a:dgm id="{E71EB1C6-24EC-4328-9469-745343CCA869}"/>
                                            </p:graphicEl>
                                          </p:spTgt>
                                        </p:tgtEl>
                                        <p:attrNameLst>
                                          <p:attrName>style.visibility</p:attrName>
                                        </p:attrNameLst>
                                      </p:cBhvr>
                                      <p:to>
                                        <p:strVal val="visible"/>
                                      </p:to>
                                    </p:set>
                                    <p:anim calcmode="lin" valueType="num">
                                      <p:cBhvr additive="base">
                                        <p:cTn id="63" dur="500" fill="hold"/>
                                        <p:tgtEl>
                                          <p:spTgt spid="9">
                                            <p:graphicEl>
                                              <a:dgm id="{E71EB1C6-24EC-4328-9469-745343CCA869}"/>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graphicEl>
                                              <a:dgm id="{E71EB1C6-24EC-4328-9469-745343CCA869}"/>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graphicEl>
                                              <a:dgm id="{21D2485F-A179-4312-960D-B04D23F73093}"/>
                                            </p:graphicEl>
                                          </p:spTgt>
                                        </p:tgtEl>
                                        <p:attrNameLst>
                                          <p:attrName>style.visibility</p:attrName>
                                        </p:attrNameLst>
                                      </p:cBhvr>
                                      <p:to>
                                        <p:strVal val="visible"/>
                                      </p:to>
                                    </p:set>
                                    <p:anim calcmode="lin" valueType="num">
                                      <p:cBhvr additive="base">
                                        <p:cTn id="67" dur="500" fill="hold"/>
                                        <p:tgtEl>
                                          <p:spTgt spid="9">
                                            <p:graphicEl>
                                              <a:dgm id="{21D2485F-A179-4312-960D-B04D23F73093}"/>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graphicEl>
                                              <a:dgm id="{21D2485F-A179-4312-960D-B04D23F73093}"/>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graphicEl>
                                              <a:dgm id="{1BA5D214-334E-4BA2-B451-DC551C28264B}"/>
                                            </p:graphicEl>
                                          </p:spTgt>
                                        </p:tgtEl>
                                        <p:attrNameLst>
                                          <p:attrName>style.visibility</p:attrName>
                                        </p:attrNameLst>
                                      </p:cBhvr>
                                      <p:to>
                                        <p:strVal val="visible"/>
                                      </p:to>
                                    </p:set>
                                    <p:anim calcmode="lin" valueType="num">
                                      <p:cBhvr additive="base">
                                        <p:cTn id="71" dur="500" fill="hold"/>
                                        <p:tgtEl>
                                          <p:spTgt spid="9">
                                            <p:graphicEl>
                                              <a:dgm id="{1BA5D214-334E-4BA2-B451-DC551C28264B}"/>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graphicEl>
                                              <a:dgm id="{1BA5D214-334E-4BA2-B451-DC551C28264B}"/>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graphicEl>
                                              <a:dgm id="{BA5EACD3-EC09-4E0D-A9F0-D3FE940B81A6}"/>
                                            </p:graphicEl>
                                          </p:spTgt>
                                        </p:tgtEl>
                                        <p:attrNameLst>
                                          <p:attrName>style.visibility</p:attrName>
                                        </p:attrNameLst>
                                      </p:cBhvr>
                                      <p:to>
                                        <p:strVal val="visible"/>
                                      </p:to>
                                    </p:set>
                                    <p:anim calcmode="lin" valueType="num">
                                      <p:cBhvr additive="base">
                                        <p:cTn id="77" dur="500" fill="hold"/>
                                        <p:tgtEl>
                                          <p:spTgt spid="9">
                                            <p:graphicEl>
                                              <a:dgm id="{BA5EACD3-EC09-4E0D-A9F0-D3FE940B81A6}"/>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graphicEl>
                                              <a:dgm id="{BA5EACD3-EC09-4E0D-A9F0-D3FE940B81A6}"/>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
                                            <p:graphicEl>
                                              <a:dgm id="{0AB51DB3-FA7A-49A1-9279-DF574109EA3F}"/>
                                            </p:graphicEl>
                                          </p:spTgt>
                                        </p:tgtEl>
                                        <p:attrNameLst>
                                          <p:attrName>style.visibility</p:attrName>
                                        </p:attrNameLst>
                                      </p:cBhvr>
                                      <p:to>
                                        <p:strVal val="visible"/>
                                      </p:to>
                                    </p:set>
                                    <p:anim calcmode="lin" valueType="num">
                                      <p:cBhvr additive="base">
                                        <p:cTn id="81" dur="500" fill="hold"/>
                                        <p:tgtEl>
                                          <p:spTgt spid="9">
                                            <p:graphicEl>
                                              <a:dgm id="{0AB51DB3-FA7A-49A1-9279-DF574109EA3F}"/>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9">
                                            <p:graphicEl>
                                              <a:dgm id="{0AB51DB3-FA7A-49A1-9279-DF574109EA3F}"/>
                                            </p:graphic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
                                            <p:graphicEl>
                                              <a:dgm id="{BA757C6F-F5A1-4BDB-9541-558F2FA304CA}"/>
                                            </p:graphicEl>
                                          </p:spTgt>
                                        </p:tgtEl>
                                        <p:attrNameLst>
                                          <p:attrName>style.visibility</p:attrName>
                                        </p:attrNameLst>
                                      </p:cBhvr>
                                      <p:to>
                                        <p:strVal val="visible"/>
                                      </p:to>
                                    </p:set>
                                    <p:anim calcmode="lin" valueType="num">
                                      <p:cBhvr additive="base">
                                        <p:cTn id="85" dur="500" fill="hold"/>
                                        <p:tgtEl>
                                          <p:spTgt spid="9">
                                            <p:graphicEl>
                                              <a:dgm id="{BA757C6F-F5A1-4BDB-9541-558F2FA304CA}"/>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graphicEl>
                                              <a:dgm id="{BA757C6F-F5A1-4BDB-9541-558F2FA304CA}"/>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9">
                                            <p:graphicEl>
                                              <a:dgm id="{87C6534C-1BBA-46DA-8D13-43C138172662}"/>
                                            </p:graphicEl>
                                          </p:spTgt>
                                        </p:tgtEl>
                                        <p:attrNameLst>
                                          <p:attrName>style.visibility</p:attrName>
                                        </p:attrNameLst>
                                      </p:cBhvr>
                                      <p:to>
                                        <p:strVal val="visible"/>
                                      </p:to>
                                    </p:set>
                                    <p:anim calcmode="lin" valueType="num">
                                      <p:cBhvr additive="base">
                                        <p:cTn id="91" dur="500" fill="hold"/>
                                        <p:tgtEl>
                                          <p:spTgt spid="9">
                                            <p:graphicEl>
                                              <a:dgm id="{87C6534C-1BBA-46DA-8D13-43C138172662}"/>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graphicEl>
                                              <a:dgm id="{87C6534C-1BBA-46DA-8D13-43C138172662}"/>
                                            </p:graphic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
                                            <p:graphicEl>
                                              <a:dgm id="{88E3C6FA-FDA4-44BB-9775-CD2EF9EDA706}"/>
                                            </p:graphicEl>
                                          </p:spTgt>
                                        </p:tgtEl>
                                        <p:attrNameLst>
                                          <p:attrName>style.visibility</p:attrName>
                                        </p:attrNameLst>
                                      </p:cBhvr>
                                      <p:to>
                                        <p:strVal val="visible"/>
                                      </p:to>
                                    </p:set>
                                    <p:anim calcmode="lin" valueType="num">
                                      <p:cBhvr additive="base">
                                        <p:cTn id="95" dur="500" fill="hold"/>
                                        <p:tgtEl>
                                          <p:spTgt spid="9">
                                            <p:graphicEl>
                                              <a:dgm id="{88E3C6FA-FDA4-44BB-9775-CD2EF9EDA706}"/>
                                            </p:graphic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graphicEl>
                                              <a:dgm id="{88E3C6FA-FDA4-44BB-9775-CD2EF9EDA706}"/>
                                            </p:graphic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
                                            <p:graphicEl>
                                              <a:dgm id="{BE0E1A67-3B8A-4FB0-BF20-2E3CA345619B}"/>
                                            </p:graphicEl>
                                          </p:spTgt>
                                        </p:tgtEl>
                                        <p:attrNameLst>
                                          <p:attrName>style.visibility</p:attrName>
                                        </p:attrNameLst>
                                      </p:cBhvr>
                                      <p:to>
                                        <p:strVal val="visible"/>
                                      </p:to>
                                    </p:set>
                                    <p:anim calcmode="lin" valueType="num">
                                      <p:cBhvr additive="base">
                                        <p:cTn id="99" dur="500" fill="hold"/>
                                        <p:tgtEl>
                                          <p:spTgt spid="9">
                                            <p:graphicEl>
                                              <a:dgm id="{BE0E1A67-3B8A-4FB0-BF20-2E3CA345619B}"/>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
                                            <p:graphicEl>
                                              <a:dgm id="{BE0E1A67-3B8A-4FB0-BF20-2E3CA345619B}"/>
                                            </p:graphic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9">
                                            <p:graphicEl>
                                              <a:dgm id="{1B0850B3-0AED-49EA-BB8B-E1AC207F9F2E}"/>
                                            </p:graphicEl>
                                          </p:spTgt>
                                        </p:tgtEl>
                                        <p:attrNameLst>
                                          <p:attrName>style.visibility</p:attrName>
                                        </p:attrNameLst>
                                      </p:cBhvr>
                                      <p:to>
                                        <p:strVal val="visible"/>
                                      </p:to>
                                    </p:set>
                                    <p:anim calcmode="lin" valueType="num">
                                      <p:cBhvr additive="base">
                                        <p:cTn id="105" dur="500" fill="hold"/>
                                        <p:tgtEl>
                                          <p:spTgt spid="9">
                                            <p:graphicEl>
                                              <a:dgm id="{1B0850B3-0AED-49EA-BB8B-E1AC207F9F2E}"/>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9">
                                            <p:graphicEl>
                                              <a:dgm id="{1B0850B3-0AED-49EA-BB8B-E1AC207F9F2E}"/>
                                            </p:graphic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9">
                                            <p:graphicEl>
                                              <a:dgm id="{FC57D789-C7F1-4D43-A7EF-A3B94F6F290F}"/>
                                            </p:graphicEl>
                                          </p:spTgt>
                                        </p:tgtEl>
                                        <p:attrNameLst>
                                          <p:attrName>style.visibility</p:attrName>
                                        </p:attrNameLst>
                                      </p:cBhvr>
                                      <p:to>
                                        <p:strVal val="visible"/>
                                      </p:to>
                                    </p:set>
                                    <p:anim calcmode="lin" valueType="num">
                                      <p:cBhvr additive="base">
                                        <p:cTn id="109" dur="500" fill="hold"/>
                                        <p:tgtEl>
                                          <p:spTgt spid="9">
                                            <p:graphicEl>
                                              <a:dgm id="{FC57D789-C7F1-4D43-A7EF-A3B94F6F290F}"/>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9">
                                            <p:graphicEl>
                                              <a:dgm id="{FC57D789-C7F1-4D43-A7EF-A3B94F6F290F}"/>
                                            </p:graphic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
                                            <p:graphicEl>
                                              <a:dgm id="{6997B5F7-0D7D-49A6-8953-8594060536EF}"/>
                                            </p:graphicEl>
                                          </p:spTgt>
                                        </p:tgtEl>
                                        <p:attrNameLst>
                                          <p:attrName>style.visibility</p:attrName>
                                        </p:attrNameLst>
                                      </p:cBhvr>
                                      <p:to>
                                        <p:strVal val="visible"/>
                                      </p:to>
                                    </p:set>
                                    <p:anim calcmode="lin" valueType="num">
                                      <p:cBhvr additive="base">
                                        <p:cTn id="113" dur="500" fill="hold"/>
                                        <p:tgtEl>
                                          <p:spTgt spid="9">
                                            <p:graphicEl>
                                              <a:dgm id="{6997B5F7-0D7D-49A6-8953-8594060536EF}"/>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9">
                                            <p:graphicEl>
                                              <a:dgm id="{6997B5F7-0D7D-49A6-8953-8594060536E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658130" y="1959080"/>
            <a:ext cx="5316810" cy="3935685"/>
          </a:xfrm>
        </p:spPr>
        <p:txBody>
          <a:bodyPr>
            <a:noAutofit/>
          </a:bodyPr>
          <a:lstStyle/>
          <a:p>
            <a:r>
              <a:rPr lang="en-US" sz="2800">
                <a:latin typeface="Tahoma" panose="020B0604030504040204" pitchFamily="34" charset="0"/>
                <a:ea typeface="Tahoma" panose="020B0604030504040204" pitchFamily="34" charset="0"/>
                <a:cs typeface="Tahoma" panose="020B0604030504040204" pitchFamily="34" charset="0"/>
              </a:rPr>
              <a:t>Lựa trọn chuyển tiếp từng bước (Stepwise forward selection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Lược bỏ ngược từng bước (Stepwise backward elimination</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Kết hợp giữa “Lựa trọn chuyển tiếp” và “Lược bỏ ngược</a:t>
            </a:r>
            <a:r>
              <a:rPr lang="en-US" sz="2800" smtClean="0">
                <a:latin typeface="Tahoma" panose="020B0604030504040204" pitchFamily="34" charset="0"/>
                <a:ea typeface="Tahoma" panose="020B0604030504040204" pitchFamily="34" charset="0"/>
                <a:cs typeface="Tahoma" panose="020B0604030504040204" pitchFamily="34" charset="0"/>
              </a:rPr>
              <a:t>”</a:t>
            </a:r>
          </a:p>
          <a:p>
            <a:r>
              <a:rPr lang="en-US" sz="2800">
                <a:latin typeface="Tahoma" panose="020B0604030504040204" pitchFamily="34" charset="0"/>
                <a:ea typeface="Tahoma" panose="020B0604030504040204" pitchFamily="34" charset="0"/>
                <a:cs typeface="Tahoma" panose="020B0604030504040204" pitchFamily="34" charset="0"/>
              </a:rPr>
              <a:t>Cảm ứng cây quyết định (Decision tree induction)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097280" y="540209"/>
            <a:ext cx="10705672" cy="954107"/>
          </a:xfrm>
          <a:prstGeom prst="rect">
            <a:avLst/>
          </a:prstGeom>
          <a:noFill/>
        </p:spPr>
        <p:txBody>
          <a:bodyPr wrap="square" rtlCol="0">
            <a:spAutoFit/>
          </a:bodyPr>
          <a:lstStyle/>
          <a:p>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Các </a:t>
            </a:r>
            <a:r>
              <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phương pháp suy nghiệm cơ bản của việc lựa chọn tập hợp con thuộc tính bao gồm các kỹ thuật sau đây</a:t>
            </a:r>
            <a:r>
              <a:rPr lang="en-US" sz="2800" smtClean="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endParaRPr lang="en-US" sz="2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6277509" y="1866613"/>
            <a:ext cx="5753530" cy="4616648"/>
          </a:xfrm>
          <a:prstGeom prst="rect">
            <a:avLst/>
          </a:prstGeom>
        </p:spPr>
        <p:txBody>
          <a:bodyPr wrap="square">
            <a:spAutoFit/>
          </a:bodyPr>
          <a:lstStyle/>
          <a:p>
            <a:pPr>
              <a:lnSpc>
                <a:spcPct val="150000"/>
              </a:lnSpc>
            </a:pP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=&gt; Trong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một số trường hợp, chúng tôi có thể muốn tạo các thuộc tính mới dựa trên các thuộc tính khác. Việc xây dựng thuộc tính như vậy có thể giúp cải thiện độ chính xác và sự hiểu biết về cấu trúc trong dữ liệu có chiều cao.</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34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1" y="811401"/>
            <a:ext cx="5917915" cy="3977366"/>
          </a:xfrm>
        </p:spPr>
        <p:txBody>
          <a:bodyPr>
            <a:normAutofit fontScale="85000" lnSpcReduction="20000"/>
          </a:bodyPr>
          <a:lstStyle/>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Trong hồi quy tuyến tính, dữ liệu được mô hình hóa theo một đường thẳng. Biến y (biến phản hồi), có thể được mô hình hóa như một hàm tuyến tính của một biến khác biến ngẫu nhiên, x (được gọi là biến dự đoán), với phương </a:t>
            </a:r>
            <a:r>
              <a:rPr lang="en-US" sz="2800" smtClean="0">
                <a:latin typeface="Tahoma" panose="020B0604030504040204" pitchFamily="34" charset="0"/>
                <a:ea typeface="Tahoma" panose="020B0604030504040204" pitchFamily="34" charset="0"/>
                <a:cs typeface="Tahoma" panose="020B0604030504040204" pitchFamily="34" charset="0"/>
              </a:rPr>
              <a:t>trình y </a:t>
            </a:r>
            <a:r>
              <a:rPr lang="en-US" sz="2800">
                <a:latin typeface="Tahoma" panose="020B0604030504040204" pitchFamily="34" charset="0"/>
                <a:ea typeface="Tahoma" panose="020B0604030504040204" pitchFamily="34" charset="0"/>
                <a:cs typeface="Tahoma" panose="020B0604030504040204" pitchFamily="34" charset="0"/>
              </a:rPr>
              <a:t>= ax + b</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4. Mô hình hồi quy tuyến tính và log-linear</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9590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1" y="811401"/>
            <a:ext cx="5917915" cy="3977366"/>
          </a:xfrm>
        </p:spPr>
        <p:txBody>
          <a:bodyPr>
            <a:noAutofit/>
          </a:bodyPr>
          <a:lstStyle/>
          <a:p>
            <a:pPr>
              <a:lnSpc>
                <a:spcPct val="170000"/>
              </a:lnSpc>
            </a:pPr>
            <a:r>
              <a:rPr lang="en-US" sz="2800" smtClean="0">
                <a:latin typeface="Tahoma" panose="020B0604030504040204" pitchFamily="34" charset="0"/>
                <a:ea typeface="Tahoma" panose="020B0604030504040204" pitchFamily="34" charset="0"/>
                <a:cs typeface="Tahoma" panose="020B0604030504040204" pitchFamily="34" charset="0"/>
              </a:rPr>
              <a:t>Log-linear là </a:t>
            </a:r>
            <a:r>
              <a:rPr lang="en-US" sz="2800">
                <a:latin typeface="Tahoma" panose="020B0604030504040204" pitchFamily="34" charset="0"/>
                <a:ea typeface="Tahoma" panose="020B0604030504040204" pitchFamily="34" charset="0"/>
                <a:cs typeface="Tahoma" panose="020B0604030504040204" pitchFamily="34" charset="0"/>
              </a:rPr>
              <a:t>một phần mở rộng của hồi quy tuyến tính (cơ bản), cho phép một biến phản hồi, y được mô hình hóa như một hàm tuyến tính của hai hoặc nhiều biến dự </a:t>
            </a:r>
            <a:r>
              <a:rPr lang="en-US" sz="2800" smtClean="0">
                <a:latin typeface="Tahoma" panose="020B0604030504040204" pitchFamily="34" charset="0"/>
                <a:ea typeface="Tahoma" panose="020B0604030504040204" pitchFamily="34" charset="0"/>
                <a:cs typeface="Tahoma" panose="020B0604030504040204" pitchFamily="34" charset="0"/>
              </a:rPr>
              <a:t>đoán.</a:t>
            </a:r>
            <a:endParaRPr lang="vi-VN" sz="32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4. Mô hình hồi quy tuyến tính và log-linear</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
        <p:nvSpPr>
          <p:cNvPr id="2" name="Rectangle 1"/>
          <p:cNvSpPr/>
          <p:nvPr/>
        </p:nvSpPr>
        <p:spPr>
          <a:xfrm>
            <a:off x="3226085" y="5509988"/>
            <a:ext cx="8625161" cy="954107"/>
          </a:xfrm>
          <a:prstGeom prst="rect">
            <a:avLst/>
          </a:prstGeom>
        </p:spPr>
        <p:txBody>
          <a:bodyPr wrap="square">
            <a:spAutoFit/>
          </a:bodyPr>
          <a:lstStyle/>
          <a:p>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		=&gt; Các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mô hình log-linear cũng hữu ích cho việc giảm tính chiều hướng và làm mịn dữ </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liệu.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81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13E22E-01DB-414D-9831-64C0E2A8B3ED}"/>
              </a:ext>
            </a:extLst>
          </p:cNvPr>
          <p:cNvSpPr>
            <a:spLocks noGrp="1"/>
          </p:cNvSpPr>
          <p:nvPr>
            <p:ph type="title"/>
          </p:nvPr>
        </p:nvSpPr>
        <p:spPr>
          <a:xfrm>
            <a:off x="1096963" y="1130157"/>
            <a:ext cx="10851883" cy="1777430"/>
          </a:xfrm>
        </p:spPr>
        <p:txBody>
          <a:bodyPr>
            <a:noAutofit/>
          </a:bodyPr>
          <a:lstStyle/>
          <a:p>
            <a:pPr>
              <a:lnSpc>
                <a:spcPct val="150000"/>
              </a:lnSpc>
            </a:pPr>
            <a:r>
              <a:rPr lang="en-US" sz="2800" b="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 </a:t>
            </a:r>
            <a:r>
              <a:rPr lang="en-US" sz="2800" b="0">
                <a:solidFill>
                  <a:schemeClr val="tx1"/>
                </a:solidFill>
                <a:latin typeface="Tahoma" panose="020B0604030504040204" pitchFamily="34" charset="0"/>
                <a:ea typeface="Tahoma" panose="020B0604030504040204" pitchFamily="34" charset="0"/>
                <a:cs typeface="Tahoma" panose="020B0604030504040204" pitchFamily="34" charset="0"/>
              </a:rPr>
              <a:t>Cả hai mô hình hồi quy và log-linear đều có thể được sử dụng trên dữ liệu thưa thớt, mặc dù chúng ứng dụng có thể bị hạn chế. Trong khi cả hai phương pháp đều có thể xử lý dữ liệu bị lệch, hồi quy làm đặc biệt tốt</a:t>
            </a:r>
            <a:r>
              <a:rPr lang="en-US" sz="2800" b="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8" name="Content Placeholder 7" descr="This is agenda slide with icons and texts">
            <a:extLst>
              <a:ext uri="{FF2B5EF4-FFF2-40B4-BE49-F238E27FC236}">
                <a16:creationId xmlns:a16="http://schemas.microsoft.com/office/drawing/2014/main" id="{8DB202CD-67CB-4F55-926C-FEA75DA63B38}"/>
              </a:ext>
            </a:extLst>
          </p:cNvPr>
          <p:cNvGraphicFramePr>
            <a:graphicFrameLocks noGrp="1"/>
          </p:cNvGraphicFramePr>
          <p:nvPr>
            <p:ph idx="1"/>
            <p:extLst>
              <p:ext uri="{D42A27DB-BD31-4B8C-83A1-F6EECF244321}">
                <p14:modId xmlns:p14="http://schemas.microsoft.com/office/powerpoint/2010/main" val="2032298566"/>
              </p:ext>
            </p:extLst>
          </p:nvPr>
        </p:nvGraphicFramePr>
        <p:xfrm>
          <a:off x="647272" y="2989780"/>
          <a:ext cx="11126912" cy="3652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05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graphicEl>
                                              <a:dgm id="{E5D0A7DB-F870-4289-A176-74DC8634D49F}"/>
                                            </p:graphicEl>
                                          </p:spTgt>
                                        </p:tgtEl>
                                        <p:attrNameLst>
                                          <p:attrName>style.visibility</p:attrName>
                                        </p:attrNameLst>
                                      </p:cBhvr>
                                      <p:to>
                                        <p:strVal val="visible"/>
                                      </p:to>
                                    </p:set>
                                    <p:anim calcmode="lin" valueType="num">
                                      <p:cBhvr additive="base">
                                        <p:cTn id="12" dur="500" fill="hold"/>
                                        <p:tgtEl>
                                          <p:spTgt spid="18">
                                            <p:graphicEl>
                                              <a:dgm id="{E5D0A7DB-F870-4289-A176-74DC8634D49F}"/>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
                                            <p:graphicEl>
                                              <a:dgm id="{E5D0A7DB-F870-4289-A176-74DC8634D49F}"/>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8">
                                            <p:graphicEl>
                                              <a:dgm id="{926532A6-7EC2-48FB-9700-1C2608E2063C}"/>
                                            </p:graphicEl>
                                          </p:spTgt>
                                        </p:tgtEl>
                                        <p:attrNameLst>
                                          <p:attrName>style.visibility</p:attrName>
                                        </p:attrNameLst>
                                      </p:cBhvr>
                                      <p:to>
                                        <p:strVal val="visible"/>
                                      </p:to>
                                    </p:set>
                                    <p:anim calcmode="lin" valueType="num">
                                      <p:cBhvr additive="base">
                                        <p:cTn id="16" dur="500" fill="hold"/>
                                        <p:tgtEl>
                                          <p:spTgt spid="18">
                                            <p:graphicEl>
                                              <a:dgm id="{926532A6-7EC2-48FB-9700-1C2608E2063C}"/>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18">
                                            <p:graphicEl>
                                              <a:dgm id="{926532A6-7EC2-48FB-9700-1C2608E2063C}"/>
                                            </p:graphic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8">
                                            <p:graphicEl>
                                              <a:dgm id="{7ECCB9B7-3229-4D84-88AF-537C55717936}"/>
                                            </p:graphicEl>
                                          </p:spTgt>
                                        </p:tgtEl>
                                        <p:attrNameLst>
                                          <p:attrName>style.visibility</p:attrName>
                                        </p:attrNameLst>
                                      </p:cBhvr>
                                      <p:to>
                                        <p:strVal val="visible"/>
                                      </p:to>
                                    </p:set>
                                    <p:anim calcmode="lin" valueType="num">
                                      <p:cBhvr additive="base">
                                        <p:cTn id="20" dur="500" fill="hold"/>
                                        <p:tgtEl>
                                          <p:spTgt spid="18">
                                            <p:graphicEl>
                                              <a:dgm id="{7ECCB9B7-3229-4D84-88AF-537C55717936}"/>
                                            </p:graphicEl>
                                          </p:spTgt>
                                        </p:tgtEl>
                                        <p:attrNameLst>
                                          <p:attrName>ppt_x</p:attrName>
                                        </p:attrNameLst>
                                      </p:cBhvr>
                                      <p:tavLst>
                                        <p:tav tm="0">
                                          <p:val>
                                            <p:strVal val="#ppt_x"/>
                                          </p:val>
                                        </p:tav>
                                        <p:tav tm="100000">
                                          <p:val>
                                            <p:strVal val="#ppt_x"/>
                                          </p:val>
                                        </p:tav>
                                      </p:tavLst>
                                    </p:anim>
                                    <p:anim calcmode="lin" valueType="num">
                                      <p:cBhvr additive="base">
                                        <p:cTn id="21" dur="500" fill="hold"/>
                                        <p:tgtEl>
                                          <p:spTgt spid="18">
                                            <p:graphicEl>
                                              <a:dgm id="{7ECCB9B7-3229-4D84-88AF-537C55717936}"/>
                                            </p:graphic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8">
                                            <p:graphicEl>
                                              <a:dgm id="{3EC02099-2D14-4F0B-98D2-969D1935C96B}"/>
                                            </p:graphicEl>
                                          </p:spTgt>
                                        </p:tgtEl>
                                        <p:attrNameLst>
                                          <p:attrName>style.visibility</p:attrName>
                                        </p:attrNameLst>
                                      </p:cBhvr>
                                      <p:to>
                                        <p:strVal val="visible"/>
                                      </p:to>
                                    </p:set>
                                    <p:anim calcmode="lin" valueType="num">
                                      <p:cBhvr additive="base">
                                        <p:cTn id="24" dur="500" fill="hold"/>
                                        <p:tgtEl>
                                          <p:spTgt spid="18">
                                            <p:graphicEl>
                                              <a:dgm id="{3EC02099-2D14-4F0B-98D2-969D1935C96B}"/>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
                                            <p:graphicEl>
                                              <a:dgm id="{3EC02099-2D14-4F0B-98D2-969D1935C96B}"/>
                                            </p:graphic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graphicEl>
                                              <a:dgm id="{F7C6369C-F074-481D-877F-C3CA1C8B2601}"/>
                                            </p:graphicEl>
                                          </p:spTgt>
                                        </p:tgtEl>
                                        <p:attrNameLst>
                                          <p:attrName>style.visibility</p:attrName>
                                        </p:attrNameLst>
                                      </p:cBhvr>
                                      <p:to>
                                        <p:strVal val="visible"/>
                                      </p:to>
                                    </p:set>
                                    <p:anim calcmode="lin" valueType="num">
                                      <p:cBhvr additive="base">
                                        <p:cTn id="28" dur="500" fill="hold"/>
                                        <p:tgtEl>
                                          <p:spTgt spid="18">
                                            <p:graphicEl>
                                              <a:dgm id="{F7C6369C-F074-481D-877F-C3CA1C8B2601}"/>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18">
                                            <p:graphicEl>
                                              <a:dgm id="{F7C6369C-F074-481D-877F-C3CA1C8B2601}"/>
                                            </p:graphic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8">
                                            <p:graphicEl>
                                              <a:dgm id="{2E1E48B1-231B-40EC-9DEB-E9C62DB9B354}"/>
                                            </p:graphicEl>
                                          </p:spTgt>
                                        </p:tgtEl>
                                        <p:attrNameLst>
                                          <p:attrName>style.visibility</p:attrName>
                                        </p:attrNameLst>
                                      </p:cBhvr>
                                      <p:to>
                                        <p:strVal val="visible"/>
                                      </p:to>
                                    </p:set>
                                    <p:anim calcmode="lin" valueType="num">
                                      <p:cBhvr additive="base">
                                        <p:cTn id="32" dur="500" fill="hold"/>
                                        <p:tgtEl>
                                          <p:spTgt spid="18">
                                            <p:graphicEl>
                                              <a:dgm id="{2E1E48B1-231B-40EC-9DEB-E9C62DB9B354}"/>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
                                            <p:graphicEl>
                                              <a:dgm id="{2E1E48B1-231B-40EC-9DEB-E9C62DB9B354}"/>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8">
                                            <p:graphicEl>
                                              <a:dgm id="{3B05B3D7-3CA4-4213-988D-5520E9FCAC06}"/>
                                            </p:graphicEl>
                                          </p:spTgt>
                                        </p:tgtEl>
                                        <p:attrNameLst>
                                          <p:attrName>style.visibility</p:attrName>
                                        </p:attrNameLst>
                                      </p:cBhvr>
                                      <p:to>
                                        <p:strVal val="visible"/>
                                      </p:to>
                                    </p:set>
                                    <p:anim calcmode="lin" valueType="num">
                                      <p:cBhvr additive="base">
                                        <p:cTn id="36" dur="500" fill="hold"/>
                                        <p:tgtEl>
                                          <p:spTgt spid="18">
                                            <p:graphicEl>
                                              <a:dgm id="{3B05B3D7-3CA4-4213-988D-5520E9FCAC06}"/>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
                                            <p:graphicEl>
                                              <a:dgm id="{3B05B3D7-3CA4-4213-988D-5520E9FCAC06}"/>
                                            </p:graphic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graphicEl>
                                              <a:dgm id="{D20C6F1C-67EB-49A3-8A6A-77FE6F4E2581}"/>
                                            </p:graphicEl>
                                          </p:spTgt>
                                        </p:tgtEl>
                                        <p:attrNameLst>
                                          <p:attrName>style.visibility</p:attrName>
                                        </p:attrNameLst>
                                      </p:cBhvr>
                                      <p:to>
                                        <p:strVal val="visible"/>
                                      </p:to>
                                    </p:set>
                                    <p:anim calcmode="lin" valueType="num">
                                      <p:cBhvr additive="base">
                                        <p:cTn id="40" dur="500" fill="hold"/>
                                        <p:tgtEl>
                                          <p:spTgt spid="18">
                                            <p:graphicEl>
                                              <a:dgm id="{D20C6F1C-67EB-49A3-8A6A-77FE6F4E2581}"/>
                                            </p:graphic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
                                            <p:graphicEl>
                                              <a:dgm id="{D20C6F1C-67EB-49A3-8A6A-77FE6F4E2581}"/>
                                            </p:graphic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8">
                                            <p:graphicEl>
                                              <a:dgm id="{74A5C5D9-1529-4C00-8952-5702A3EBEB99}"/>
                                            </p:graphicEl>
                                          </p:spTgt>
                                        </p:tgtEl>
                                        <p:attrNameLst>
                                          <p:attrName>style.visibility</p:attrName>
                                        </p:attrNameLst>
                                      </p:cBhvr>
                                      <p:to>
                                        <p:strVal val="visible"/>
                                      </p:to>
                                    </p:set>
                                    <p:anim calcmode="lin" valueType="num">
                                      <p:cBhvr additive="base">
                                        <p:cTn id="44" dur="500" fill="hold"/>
                                        <p:tgtEl>
                                          <p:spTgt spid="18">
                                            <p:graphicEl>
                                              <a:dgm id="{74A5C5D9-1529-4C00-8952-5702A3EBEB99}"/>
                                            </p:graphicEl>
                                          </p:spTgt>
                                        </p:tgtEl>
                                        <p:attrNameLst>
                                          <p:attrName>ppt_x</p:attrName>
                                        </p:attrNameLst>
                                      </p:cBhvr>
                                      <p:tavLst>
                                        <p:tav tm="0">
                                          <p:val>
                                            <p:strVal val="#ppt_x"/>
                                          </p:val>
                                        </p:tav>
                                        <p:tav tm="100000">
                                          <p:val>
                                            <p:strVal val="#ppt_x"/>
                                          </p:val>
                                        </p:tav>
                                      </p:tavLst>
                                    </p:anim>
                                    <p:anim calcmode="lin" valueType="num">
                                      <p:cBhvr additive="base">
                                        <p:cTn id="45" dur="500" fill="hold"/>
                                        <p:tgtEl>
                                          <p:spTgt spid="18">
                                            <p:graphicEl>
                                              <a:dgm id="{74A5C5D9-1529-4C00-8952-5702A3EBEB99}"/>
                                            </p:graphic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graphicEl>
                                              <a:dgm id="{CB636E1E-A841-49EB-A5DF-AEA92F5B90A0}"/>
                                            </p:graphicEl>
                                          </p:spTgt>
                                        </p:tgtEl>
                                        <p:attrNameLst>
                                          <p:attrName>style.visibility</p:attrName>
                                        </p:attrNameLst>
                                      </p:cBhvr>
                                      <p:to>
                                        <p:strVal val="visible"/>
                                      </p:to>
                                    </p:set>
                                    <p:anim calcmode="lin" valueType="num">
                                      <p:cBhvr additive="base">
                                        <p:cTn id="48" dur="500" fill="hold"/>
                                        <p:tgtEl>
                                          <p:spTgt spid="18">
                                            <p:graphicEl>
                                              <a:dgm id="{CB636E1E-A841-49EB-A5DF-AEA92F5B90A0}"/>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18">
                                            <p:graphicEl>
                                              <a:dgm id="{CB636E1E-A841-49EB-A5DF-AEA92F5B90A0}"/>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8">
                                            <p:graphicEl>
                                              <a:dgm id="{59D6C5FB-B8FF-4B57-B22D-AEAC08728B7D}"/>
                                            </p:graphicEl>
                                          </p:spTgt>
                                        </p:tgtEl>
                                        <p:attrNameLst>
                                          <p:attrName>style.visibility</p:attrName>
                                        </p:attrNameLst>
                                      </p:cBhvr>
                                      <p:to>
                                        <p:strVal val="visible"/>
                                      </p:to>
                                    </p:set>
                                    <p:anim calcmode="lin" valueType="num">
                                      <p:cBhvr additive="base">
                                        <p:cTn id="52" dur="500" fill="hold"/>
                                        <p:tgtEl>
                                          <p:spTgt spid="18">
                                            <p:graphicEl>
                                              <a:dgm id="{59D6C5FB-B8FF-4B57-B22D-AEAC08728B7D}"/>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
                                            <p:graphicEl>
                                              <a:dgm id="{59D6C5FB-B8FF-4B57-B22D-AEAC08728B7D}"/>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8">
                                            <p:graphicEl>
                                              <a:dgm id="{8E2D07B9-A1AB-4FA9-8A07-1D52AC3E3ADB}"/>
                                            </p:graphicEl>
                                          </p:spTgt>
                                        </p:tgtEl>
                                        <p:attrNameLst>
                                          <p:attrName>style.visibility</p:attrName>
                                        </p:attrNameLst>
                                      </p:cBhvr>
                                      <p:to>
                                        <p:strVal val="visible"/>
                                      </p:to>
                                    </p:set>
                                    <p:anim calcmode="lin" valueType="num">
                                      <p:cBhvr additive="base">
                                        <p:cTn id="56" dur="500" fill="hold"/>
                                        <p:tgtEl>
                                          <p:spTgt spid="18">
                                            <p:graphicEl>
                                              <a:dgm id="{8E2D07B9-A1AB-4FA9-8A07-1D52AC3E3ADB}"/>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18">
                                            <p:graphicEl>
                                              <a:dgm id="{8E2D07B9-A1AB-4FA9-8A07-1D52AC3E3AD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8" grpId="0" uiExpand="1">
        <p:bldSub>
          <a:bldDgm/>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4601" y="1322037"/>
            <a:ext cx="6138291" cy="3977366"/>
          </a:xfrm>
        </p:spPr>
        <p:txBody>
          <a:bodyPr>
            <a:noAutofit/>
          </a:bodyPr>
          <a:lstStyle/>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Biểu đồ tần suất sử dụng binning để phân phối dữ liệu gần đúng và là một dạng phổ biến giảm dữ </a:t>
            </a:r>
            <a:r>
              <a:rPr lang="en-US" sz="2800" smtClean="0">
                <a:latin typeface="Tahoma" panose="020B0604030504040204" pitchFamily="34" charset="0"/>
                <a:ea typeface="Tahoma" panose="020B0604030504040204" pitchFamily="34" charset="0"/>
                <a:cs typeface="Tahoma" panose="020B0604030504040204" pitchFamily="34" charset="0"/>
              </a:rPr>
              <a:t>liệu.</a:t>
            </a:r>
          </a:p>
          <a:p>
            <a:pPr>
              <a:lnSpc>
                <a:spcPct val="170000"/>
              </a:lnSpc>
            </a:pPr>
            <a:r>
              <a:rPr lang="en-US" sz="2800">
                <a:latin typeface="Tahoma" panose="020B0604030504040204" pitchFamily="34" charset="0"/>
                <a:ea typeface="Tahoma" panose="020B0604030504040204" pitchFamily="34" charset="0"/>
                <a:cs typeface="Tahoma" panose="020B0604030504040204" pitchFamily="34" charset="0"/>
              </a:rPr>
              <a:t>Nếu mỗi vùng lưu trữ chỉ đại diện cho một cặp giá trị/tần suất thuộc tính duy nhất, thì biểu tượng buckets được gọi là singleton </a:t>
            </a:r>
            <a:r>
              <a:rPr lang="en-US" sz="2800" smtClean="0">
                <a:latin typeface="Tahoma" panose="020B0604030504040204" pitchFamily="34" charset="0"/>
                <a:ea typeface="Tahoma" panose="020B0604030504040204" pitchFamily="34" charset="0"/>
                <a:cs typeface="Tahoma" panose="020B0604030504040204" pitchFamily="34" charset="0"/>
              </a:rPr>
              <a:t>buckets.</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5. Biều đồ tần suất</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797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9D11D0-1CA9-42D5-AF43-178886E1686D}"/>
              </a:ext>
            </a:extLst>
          </p:cNvPr>
          <p:cNvSpPr>
            <a:spLocks noGrp="1"/>
          </p:cNvSpPr>
          <p:nvPr>
            <p:ph type="title"/>
          </p:nvPr>
        </p:nvSpPr>
        <p:spPr>
          <a:xfrm>
            <a:off x="3068577" y="778380"/>
            <a:ext cx="6054846" cy="634336"/>
          </a:xfrm>
        </p:spPr>
        <p:txBody>
          <a:bodyPr/>
          <a:lstStyle/>
          <a:p>
            <a:r>
              <a:rPr lang="en-US" smtClean="0"/>
              <a:t>Ví dụ</a:t>
            </a:r>
            <a:endParaRPr lang="en-US" dirty="0"/>
          </a:p>
        </p:txBody>
      </p:sp>
      <p:sp>
        <p:nvSpPr>
          <p:cNvPr id="25" name="Rectangle 24">
            <a:extLst>
              <a:ext uri="{FF2B5EF4-FFF2-40B4-BE49-F238E27FC236}">
                <a16:creationId xmlns:a16="http://schemas.microsoft.com/office/drawing/2014/main" id="{D447B9F0-E0A0-4BBE-B121-CB430CF0BAAD}"/>
              </a:ext>
              <a:ext uri="{C183D7F6-B498-43B3-948B-1728B52AA6E4}">
                <adec:decorative xmlns="" xmlns:adec="http://schemas.microsoft.com/office/drawing/2017/decorative" val="1"/>
              </a:ext>
            </a:extLst>
          </p:cNvPr>
          <p:cNvSpPr/>
          <p:nvPr/>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stretch>
            <a:fillRect/>
          </a:stretch>
        </p:blipFill>
        <p:spPr>
          <a:xfrm>
            <a:off x="736315" y="732861"/>
            <a:ext cx="4314762" cy="3576798"/>
          </a:xfrm>
          <a:prstGeom prst="rect">
            <a:avLst/>
          </a:prstGeom>
        </p:spPr>
      </p:pic>
      <p:pic>
        <p:nvPicPr>
          <p:cNvPr id="5" name="Picture 4"/>
          <p:cNvPicPr>
            <a:picLocks noChangeAspect="1"/>
          </p:cNvPicPr>
          <p:nvPr/>
        </p:nvPicPr>
        <p:blipFill>
          <a:blip r:embed="rId4"/>
          <a:stretch>
            <a:fillRect/>
          </a:stretch>
        </p:blipFill>
        <p:spPr>
          <a:xfrm>
            <a:off x="6614160" y="1315297"/>
            <a:ext cx="4662862" cy="2994362"/>
          </a:xfrm>
          <a:prstGeom prst="rect">
            <a:avLst/>
          </a:prstGeom>
        </p:spPr>
      </p:pic>
      <p:sp>
        <p:nvSpPr>
          <p:cNvPr id="7" name="Rectangle 6"/>
          <p:cNvSpPr/>
          <p:nvPr/>
        </p:nvSpPr>
        <p:spPr>
          <a:xfrm>
            <a:off x="294526" y="4355178"/>
            <a:ext cx="6096000" cy="646331"/>
          </a:xfrm>
          <a:prstGeom prst="rect">
            <a:avLst/>
          </a:prstGeom>
        </p:spPr>
        <p:txBody>
          <a:bodyPr wrap="square">
            <a:spAutoFit/>
          </a:bodyPr>
          <a:lstStyle/>
          <a:p>
            <a:r>
              <a:rPr lang="en-US" smtClean="0">
                <a:latin typeface="Tahoma" panose="020B0604030504040204" pitchFamily="34" charset="0"/>
                <a:ea typeface="Tahoma" panose="020B0604030504040204" pitchFamily="34" charset="0"/>
                <a:cs typeface="Tahoma" panose="020B0604030504040204" pitchFamily="34" charset="0"/>
              </a:rPr>
              <a:t>Hình 1: Biểu </a:t>
            </a:r>
            <a:r>
              <a:rPr lang="en-US">
                <a:latin typeface="Tahoma" panose="020B0604030504040204" pitchFamily="34" charset="0"/>
                <a:ea typeface="Tahoma" panose="020B0604030504040204" pitchFamily="34" charset="0"/>
                <a:cs typeface="Tahoma" panose="020B0604030504040204" pitchFamily="34" charset="0"/>
              </a:rPr>
              <a:t>đồ tần suất cho </a:t>
            </a:r>
            <a:r>
              <a:rPr lang="en-US" smtClean="0">
                <a:latin typeface="Tahoma" panose="020B0604030504040204" pitchFamily="34" charset="0"/>
                <a:ea typeface="Tahoma" panose="020B0604030504040204" pitchFamily="34" charset="0"/>
                <a:cs typeface="Tahoma" panose="020B0604030504040204" pitchFamily="34" charset="0"/>
              </a:rPr>
              <a:t>giá, sử dụng các </a:t>
            </a:r>
            <a:r>
              <a:rPr lang="en-US">
                <a:latin typeface="Tahoma" panose="020B0604030504040204" pitchFamily="34" charset="0"/>
                <a:ea typeface="Tahoma" panose="020B0604030504040204" pitchFamily="34" charset="0"/>
                <a:cs typeface="Tahoma" panose="020B0604030504040204" pitchFamily="34" charset="0"/>
              </a:rPr>
              <a:t>singleton </a:t>
            </a:r>
            <a:r>
              <a:rPr lang="en-US" smtClean="0">
                <a:latin typeface="Tahoma" panose="020B0604030504040204" pitchFamily="34" charset="0"/>
                <a:ea typeface="Tahoma" panose="020B0604030504040204" pitchFamily="34" charset="0"/>
                <a:cs typeface="Tahoma" panose="020B0604030504040204" pitchFamily="34" charset="0"/>
              </a:rPr>
              <a:t>buckets lưu </a:t>
            </a:r>
            <a:r>
              <a:rPr lang="en-US">
                <a:latin typeface="Tahoma" panose="020B0604030504040204" pitchFamily="34" charset="0"/>
                <a:ea typeface="Tahoma" panose="020B0604030504040204" pitchFamily="34" charset="0"/>
                <a:cs typeface="Tahoma" panose="020B0604030504040204" pitchFamily="34" charset="0"/>
              </a:rPr>
              <a:t>trữ đại diện cho </a:t>
            </a:r>
            <a:r>
              <a:rPr lang="en-US" smtClean="0">
                <a:latin typeface="Tahoma" panose="020B0604030504040204" pitchFamily="34" charset="0"/>
                <a:ea typeface="Tahoma" panose="020B0604030504040204" pitchFamily="34" charset="0"/>
                <a:cs typeface="Tahoma" panose="020B0604030504040204" pitchFamily="34" charset="0"/>
              </a:rPr>
              <a:t>số lượng giá/ </a:t>
            </a:r>
            <a:r>
              <a:rPr lang="en-US">
                <a:latin typeface="Tahoma" panose="020B0604030504040204" pitchFamily="34" charset="0"/>
                <a:ea typeface="Tahoma" panose="020B0604030504040204" pitchFamily="34" charset="0"/>
                <a:cs typeface="Tahoma" panose="020B0604030504040204" pitchFamily="34" charset="0"/>
              </a:rPr>
              <a:t>cặp tần số.</a:t>
            </a:r>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6614159" y="4308594"/>
            <a:ext cx="5468249" cy="923330"/>
          </a:xfrm>
          <a:prstGeom prst="rect">
            <a:avLst/>
          </a:prstGeom>
        </p:spPr>
        <p:txBody>
          <a:bodyPr wrap="square">
            <a:spAutoFit/>
          </a:bodyPr>
          <a:lstStyle/>
          <a:p>
            <a:r>
              <a:rPr lang="en-US" smtClean="0">
                <a:latin typeface="Tahoma" panose="020B0604030504040204" pitchFamily="34" charset="0"/>
                <a:ea typeface="Tahoma" panose="020B0604030504040204" pitchFamily="34" charset="0"/>
                <a:cs typeface="Tahoma" panose="020B0604030504040204" pitchFamily="34" charset="0"/>
              </a:rPr>
              <a:t>Hình 2: Biểu </a:t>
            </a:r>
            <a:r>
              <a:rPr lang="en-US">
                <a:latin typeface="Tahoma" panose="020B0604030504040204" pitchFamily="34" charset="0"/>
                <a:ea typeface="Tahoma" panose="020B0604030504040204" pitchFamily="34" charset="0"/>
                <a:cs typeface="Tahoma" panose="020B0604030504040204" pitchFamily="34" charset="0"/>
              </a:rPr>
              <a:t>đồ </a:t>
            </a:r>
            <a:r>
              <a:rPr lang="en-US" smtClean="0">
                <a:latin typeface="Tahoma" panose="020B0604030504040204" pitchFamily="34" charset="0"/>
                <a:ea typeface="Tahoma" panose="020B0604030504040204" pitchFamily="34" charset="0"/>
                <a:cs typeface="Tahoma" panose="020B0604030504040204" pitchFamily="34" charset="0"/>
              </a:rPr>
              <a:t>có chiều </a:t>
            </a:r>
            <a:r>
              <a:rPr lang="en-US">
                <a:latin typeface="Tahoma" panose="020B0604030504040204" pitchFamily="34" charset="0"/>
                <a:ea typeface="Tahoma" panose="020B0604030504040204" pitchFamily="34" charset="0"/>
                <a:cs typeface="Tahoma" panose="020B0604030504040204" pitchFamily="34" charset="0"/>
              </a:rPr>
              <a:t>rộng </a:t>
            </a:r>
            <a:r>
              <a:rPr lang="en-US" smtClean="0">
                <a:latin typeface="Tahoma" panose="020B0604030504040204" pitchFamily="34" charset="0"/>
                <a:ea typeface="Tahoma" panose="020B0604030504040204" pitchFamily="34" charset="0"/>
                <a:cs typeface="Tahoma" panose="020B0604030504040204" pitchFamily="34" charset="0"/>
              </a:rPr>
              <a:t>bằng nhau về giá, </a:t>
            </a:r>
            <a:r>
              <a:rPr lang="en-US">
                <a:latin typeface="Tahoma" panose="020B0604030504040204" pitchFamily="34" charset="0"/>
                <a:ea typeface="Tahoma" panose="020B0604030504040204" pitchFamily="34" charset="0"/>
                <a:cs typeface="Tahoma" panose="020B0604030504040204" pitchFamily="34" charset="0"/>
              </a:rPr>
              <a:t>trong đó các giá trị được tổng hợp để mỗi vùng lưu trữ có một chiều rộng đồng nhất là 10$.</a:t>
            </a:r>
            <a:endParaRPr lang="vi-VN">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1095911" y="5252472"/>
            <a:ext cx="11075541" cy="1297150"/>
          </a:xfrm>
          <a:prstGeom prst="rect">
            <a:avLst/>
          </a:prstGeom>
        </p:spPr>
        <p:txBody>
          <a:bodyPr wrap="square">
            <a:spAutoFit/>
          </a:bodyPr>
          <a:lstStyle/>
          <a:p>
            <a:pPr>
              <a:lnSpc>
                <a:spcPct val="150000"/>
              </a:lnSpc>
            </a:pP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Các vùng lưu trữ được xác định như thế nào và các giá trị thuộc tính được phân vùng như thế nào?</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5" name="Picture 14"/>
          <p:cNvPicPr>
            <a:picLocks noChangeAspect="1"/>
          </p:cNvPicPr>
          <p:nvPr/>
        </p:nvPicPr>
        <p:blipFill>
          <a:blip r:embed="rId5"/>
          <a:stretch>
            <a:fillRect/>
          </a:stretch>
        </p:blipFill>
        <p:spPr>
          <a:xfrm>
            <a:off x="383569" y="5360309"/>
            <a:ext cx="561503" cy="658830"/>
          </a:xfrm>
          <a:prstGeom prst="rect">
            <a:avLst/>
          </a:prstGeom>
        </p:spPr>
      </p:pic>
      <p:sp>
        <p:nvSpPr>
          <p:cNvPr id="22" name="Rectangle 21"/>
          <p:cNvSpPr/>
          <p:nvPr/>
        </p:nvSpPr>
        <p:spPr>
          <a:xfrm>
            <a:off x="1099349" y="5366956"/>
            <a:ext cx="9870010"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Có một số quy tắc phân vùng, bao gồm những điều sau đây:</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633498" y="6042437"/>
            <a:ext cx="3953326" cy="523220"/>
          </a:xfrm>
          <a:prstGeom prst="rect">
            <a:avLst/>
          </a:prstGeom>
        </p:spPr>
        <p:txBody>
          <a:bodyPr wrap="non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 Chiều </a:t>
            </a:r>
            <a:r>
              <a:rPr lang="en-US" sz="2800">
                <a:latin typeface="Tahoma" panose="020B0604030504040204" pitchFamily="34" charset="0"/>
                <a:ea typeface="Tahoma" panose="020B0604030504040204" pitchFamily="34" charset="0"/>
                <a:cs typeface="Tahoma" panose="020B0604030504040204" pitchFamily="34" charset="0"/>
              </a:rPr>
              <a:t>rộng bằng nhau</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27" name="Rectangle 26"/>
          <p:cNvSpPr/>
          <p:nvPr/>
        </p:nvSpPr>
        <p:spPr>
          <a:xfrm>
            <a:off x="4791271" y="6055252"/>
            <a:ext cx="7411003" cy="523220"/>
          </a:xfrm>
          <a:prstGeom prst="rect">
            <a:avLst/>
          </a:prstGeom>
        </p:spPr>
        <p:txBody>
          <a:bodyPr wrap="non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 Tần </a:t>
            </a:r>
            <a:r>
              <a:rPr lang="en-US" sz="2800">
                <a:latin typeface="Tahoma" panose="020B0604030504040204" pitchFamily="34" charset="0"/>
                <a:ea typeface="Tahoma" panose="020B0604030504040204" pitchFamily="34" charset="0"/>
                <a:cs typeface="Tahoma" panose="020B0604030504040204" pitchFamily="34" charset="0"/>
              </a:rPr>
              <a:t>số bằng nhau (hoặc độ sâu bằng nhau)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058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 calcmode="lin" valueType="num">
                                      <p:cBhvr additive="base">
                                        <p:cTn id="45"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27">
                                            <p:txEl>
                                              <p:pRg st="0" end="0"/>
                                            </p:txEl>
                                          </p:spTgt>
                                        </p:tgtEl>
                                        <p:attrNameLst>
                                          <p:attrName>style.visibility</p:attrName>
                                        </p:attrNameLst>
                                      </p:cBhvr>
                                      <p:to>
                                        <p:strVal val="visible"/>
                                      </p:to>
                                    </p:set>
                                    <p:anim calcmode="lin" valueType="num">
                                      <p:cBhvr additive="base">
                                        <p:cTn id="5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14" grpId="1"/>
      <p:bldP spid="22" grpId="0" build="p"/>
      <p:bldP spid="23" grpId="0" build="p"/>
      <p:bldP spid="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4077" y="943429"/>
            <a:ext cx="5917915" cy="3977366"/>
          </a:xfrm>
        </p:spPr>
        <p:txBody>
          <a:bodyPr>
            <a:noAutofit/>
          </a:bodyPr>
          <a:lstStyle/>
          <a:p>
            <a:pPr>
              <a:lnSpc>
                <a:spcPct val="170000"/>
              </a:lnSpc>
            </a:pPr>
            <a:r>
              <a:rPr lang="en-US">
                <a:latin typeface="Tahoma" panose="020B0604030504040204" pitchFamily="34" charset="0"/>
                <a:ea typeface="Tahoma" panose="020B0604030504040204" pitchFamily="34" charset="0"/>
                <a:cs typeface="Tahoma" panose="020B0604030504040204" pitchFamily="34" charset="0"/>
              </a:rPr>
              <a:t>Kỹ thuật phân cụm coi các bộ dữ liệu là các đối tượng. Chúng phân vùng các đối tượng thành các nhóm hoặc cụm để các đối tượng trong một cụm là “tương tự” với nhau và “không giống” với các đối tượng trong các cụm khác.</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a:t>6</a:t>
            </a:r>
            <a:r>
              <a:rPr lang="en-US" smtClean="0"/>
              <a:t>. Kỹ thuật phân cụm</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11297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343" y="1241141"/>
            <a:ext cx="5917915"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Sự giống nhau thường được định nghĩa về mức độ “gần” của các đối tượng trong không gian, dựa trên một hàm khoảng cách</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a:t>
            </a:r>
            <a:r>
              <a:rPr lang="en-US" sz="2800">
                <a:latin typeface="Tahoma" panose="020B0604030504040204" pitchFamily="34" charset="0"/>
                <a:ea typeface="Tahoma" panose="020B0604030504040204" pitchFamily="34" charset="0"/>
                <a:cs typeface="Tahoma" panose="020B0604030504040204" pitchFamily="34" charset="0"/>
              </a:rPr>
              <a:t>Chất lượng” của một cụm có thể được biểu thị bằng đường kính của nó, khoảng cách tối đa giữa hai đối tượng bất kỳ trong cụm.</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a:t>6</a:t>
            </a:r>
            <a:r>
              <a:rPr lang="en-US" smtClean="0"/>
              <a:t>. Kỹ thuật phân cụm</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39377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1897" y="1327631"/>
            <a:ext cx="6918961" cy="4039537"/>
          </a:xfrm>
        </p:spPr>
        <p:txBody>
          <a:bodyPr>
            <a:noAutofit/>
          </a:bodyPr>
          <a:lstStyle/>
          <a:p>
            <a:pPr marL="457200" indent="-457200">
              <a:lnSpc>
                <a:spcPct val="170000"/>
              </a:lnSpc>
              <a:buFont typeface="+mj-lt"/>
              <a:buAutoNum type="arabicPeriod"/>
            </a:pPr>
            <a:r>
              <a:rPr lang="en-US" sz="2800">
                <a:latin typeface="Tahoma" panose="020B0604030504040204" pitchFamily="34" charset="0"/>
                <a:ea typeface="Tahoma" panose="020B0604030504040204" pitchFamily="34" charset="0"/>
                <a:cs typeface="Tahoma" panose="020B0604030504040204" pitchFamily="34" charset="0"/>
              </a:rPr>
              <a:t>Lấy mẫu (Sampling) có thể được sử dụng như một kỹ thuật giảm dữ liệu vì nó cho phép một tập dữ liệu lớn được biểu diễn bằng một mẫu dữ liệu ngẫu nhiên nhỏ hơn nhiều (hoặc tập hợp con</a:t>
            </a:r>
            <a:r>
              <a:rPr lang="en-US" sz="2800" smtClean="0">
                <a:latin typeface="Tahoma" panose="020B0604030504040204" pitchFamily="34" charset="0"/>
                <a:ea typeface="Tahoma" panose="020B0604030504040204" pitchFamily="34" charset="0"/>
                <a:cs typeface="Tahoma" panose="020B0604030504040204" pitchFamily="34" charset="0"/>
              </a:rPr>
              <a:t>).</a:t>
            </a:r>
          </a:p>
          <a:p>
            <a:pPr marL="457200" indent="-457200">
              <a:lnSpc>
                <a:spcPct val="170000"/>
              </a:lnSpc>
              <a:buFont typeface="+mj-lt"/>
              <a:buAutoNum type="arabicPeriod"/>
            </a:pPr>
            <a:r>
              <a:rPr lang="en-US" sz="2800">
                <a:latin typeface="Tahoma" panose="020B0604030504040204" pitchFamily="34" charset="0"/>
                <a:ea typeface="Tahoma" panose="020B0604030504040204" pitchFamily="34" charset="0"/>
                <a:cs typeface="Tahoma" panose="020B0604030504040204" pitchFamily="34" charset="0"/>
              </a:rPr>
              <a:t>Lấy mẫu ngẫu nhiên không thay thế (SRSWOR) (Simple random sample without </a:t>
            </a:r>
            <a:r>
              <a:rPr lang="en-US" sz="2800" smtClean="0">
                <a:latin typeface="Tahoma" panose="020B0604030504040204" pitchFamily="34" charset="0"/>
                <a:ea typeface="Tahoma" panose="020B0604030504040204" pitchFamily="34" charset="0"/>
                <a:cs typeface="Tahoma" panose="020B0604030504040204" pitchFamily="34" charset="0"/>
              </a:rPr>
              <a:t>replacement).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317127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4077" y="902332"/>
            <a:ext cx="6166286" cy="4039537"/>
          </a:xfrm>
        </p:spPr>
        <p:txBody>
          <a:bodyPr>
            <a:noAutofit/>
          </a:bodyPr>
          <a:lstStyle/>
          <a:p>
            <a:pPr marL="0" indent="0">
              <a:lnSpc>
                <a:spcPct val="170000"/>
              </a:lnSpc>
              <a:buNone/>
            </a:pPr>
            <a:r>
              <a:rPr lang="en-US" sz="2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3.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ngẫu nhiên có thay </a:t>
            </a:r>
            <a:r>
              <a:rPr lang="en-US" sz="2800" smtClean="0">
                <a:latin typeface="Tahoma" panose="020B0604030504040204" pitchFamily="34" charset="0"/>
                <a:ea typeface="Tahoma" panose="020B0604030504040204" pitchFamily="34" charset="0"/>
                <a:cs typeface="Tahoma" panose="020B0604030504040204" pitchFamily="34" charset="0"/>
              </a:rPr>
              <a:t>thế (</a:t>
            </a:r>
            <a:r>
              <a:rPr lang="en-US" sz="2800">
                <a:latin typeface="Tahoma" panose="020B0604030504040204" pitchFamily="34" charset="0"/>
                <a:ea typeface="Tahoma" panose="020B0604030504040204" pitchFamily="34" charset="0"/>
                <a:cs typeface="Tahoma" panose="020B0604030504040204" pitchFamily="34" charset="0"/>
              </a:rPr>
              <a:t>Simple random sampling with </a:t>
            </a:r>
            <a:r>
              <a:rPr lang="en-US" sz="2800" smtClean="0">
                <a:latin typeface="Tahoma" panose="020B0604030504040204" pitchFamily="34" charset="0"/>
                <a:ea typeface="Tahoma" panose="020B0604030504040204" pitchFamily="34" charset="0"/>
                <a:cs typeface="Tahoma" panose="020B0604030504040204" pitchFamily="34" charset="0"/>
              </a:rPr>
              <a:t>replacement).</a:t>
            </a:r>
          </a:p>
          <a:p>
            <a:pPr marL="0" indent="0">
              <a:lnSpc>
                <a:spcPct val="170000"/>
              </a:lnSpc>
              <a:buNone/>
            </a:pPr>
            <a:r>
              <a:rPr lang="en-US" sz="28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4.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cả khối  (cluster sampling</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9562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normAutofit/>
          </a:bodyPr>
          <a:lstStyle/>
          <a:p>
            <a:r>
              <a:rPr lang="en-US" sz="4800" smtClean="0"/>
              <a:t>1. Biến đổi wavelet</a:t>
            </a:r>
            <a:endParaRPr lang="en-US" sz="4800" dirty="0"/>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104208" y="2521597"/>
            <a:ext cx="499424" cy="499424"/>
          </a:xfrm>
          <a:prstGeom prst="rect">
            <a:avLst/>
          </a:prstGeom>
          <a: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9" name="Rectangle 28" descr="Checkmark">
            <a:extLst>
              <a:ext uri="{FF2B5EF4-FFF2-40B4-BE49-F238E27FC236}">
                <a16:creationId xmlns:a16="http://schemas.microsoft.com/office/drawing/2014/main" id="{9C6EFB52-3349-4B07-BB85-12C3EA673CEA}"/>
              </a:ext>
            </a:extLst>
          </p:cNvPr>
          <p:cNvSpPr/>
          <p:nvPr/>
        </p:nvSpPr>
        <p:spPr>
          <a:xfrm>
            <a:off x="5104208" y="834552"/>
            <a:ext cx="373900" cy="394492"/>
          </a:xfrm>
          <a:prstGeom prst="rect">
            <a:avLst/>
          </a:prstGeom>
          <a: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sp>
      <p:sp>
        <p:nvSpPr>
          <p:cNvPr id="31" name="Rectangle 30" descr="Help">
            <a:extLst>
              <a:ext uri="{FF2B5EF4-FFF2-40B4-BE49-F238E27FC236}">
                <a16:creationId xmlns:a16="http://schemas.microsoft.com/office/drawing/2014/main" id="{B15A1DA1-0781-4F05-ADA9-ADBE27A12E44}"/>
              </a:ext>
            </a:extLst>
          </p:cNvPr>
          <p:cNvSpPr/>
          <p:nvPr/>
        </p:nvSpPr>
        <p:spPr>
          <a:xfrm>
            <a:off x="5050570" y="4313575"/>
            <a:ext cx="499424" cy="499424"/>
          </a:xfrm>
          <a:prstGeom prst="rect">
            <a:avLst/>
          </a:prstGeom>
          <a: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2" name="TextBox 1"/>
          <p:cNvSpPr txBox="1"/>
          <p:nvPr/>
        </p:nvSpPr>
        <p:spPr>
          <a:xfrm>
            <a:off x="5603632" y="678688"/>
            <a:ext cx="6078728" cy="1384995"/>
          </a:xfrm>
          <a:prstGeom prst="rect">
            <a:avLst/>
          </a:prstGeom>
          <a:noFill/>
        </p:spPr>
        <p:txBody>
          <a:bodyPr wrap="square" rtlCol="0">
            <a:spAutoFit/>
          </a:bodyPr>
          <a:lstStyle/>
          <a:p>
            <a:r>
              <a:rPr lang="vi-VN" sz="2800" smtClean="0">
                <a:latin typeface="Tahoma" panose="020B0604030504040204" pitchFamily="34" charset="0"/>
                <a:ea typeface="Tahoma" panose="020B0604030504040204" pitchFamily="34" charset="0"/>
                <a:cs typeface="Tahoma" panose="020B0604030504040204" pitchFamily="34" charset="0"/>
              </a:rPr>
              <a:t>Discrete </a:t>
            </a:r>
            <a:r>
              <a:rPr lang="vi-VN" sz="2800">
                <a:latin typeface="Tahoma" panose="020B0604030504040204" pitchFamily="34" charset="0"/>
                <a:ea typeface="Tahoma" panose="020B0604030504040204" pitchFamily="34" charset="0"/>
                <a:cs typeface="Tahoma" panose="020B0604030504040204" pitchFamily="34" charset="0"/>
              </a:rPr>
              <a:t>wavelet transform</a:t>
            </a:r>
            <a:r>
              <a:rPr lang="en-US" sz="2800">
                <a:latin typeface="Tahoma" panose="020B0604030504040204" pitchFamily="34" charset="0"/>
                <a:ea typeface="Tahoma" panose="020B0604030504040204" pitchFamily="34" charset="0"/>
                <a:cs typeface="Tahoma" panose="020B0604030504040204" pitchFamily="34" charset="0"/>
              </a:rPr>
              <a:t> - Biến đổi wavelet rời rạc (DWT): là một kỹ thuật xử lý tín hiệu tuyến </a:t>
            </a:r>
            <a:r>
              <a:rPr lang="en-US" sz="2800" smtClean="0">
                <a:latin typeface="Tahoma" panose="020B0604030504040204" pitchFamily="34" charset="0"/>
                <a:ea typeface="Tahoma" panose="020B0604030504040204" pitchFamily="34" charset="0"/>
                <a:cs typeface="Tahoma" panose="020B0604030504040204" pitchFamily="34" charset="0"/>
              </a:rPr>
              <a:t>tính.</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p:nvSpPr>
        <p:spPr>
          <a:xfrm>
            <a:off x="5603632" y="4076376"/>
            <a:ext cx="6387628" cy="2246769"/>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D</a:t>
            </a:r>
            <a:r>
              <a:rPr lang="en-US" sz="2800" smtClean="0">
                <a:latin typeface="Tahoma" panose="020B0604030504040204" pitchFamily="34" charset="0"/>
                <a:ea typeface="Tahoma" panose="020B0604030504040204" pitchFamily="34" charset="0"/>
                <a:cs typeface="Tahoma" panose="020B0604030504040204" pitchFamily="34" charset="0"/>
              </a:rPr>
              <a:t>ữ liệu wavelet </a:t>
            </a:r>
            <a:r>
              <a:rPr lang="en-US" sz="2800">
                <a:latin typeface="Tahoma" panose="020B0604030504040204" pitchFamily="34" charset="0"/>
                <a:ea typeface="Tahoma" panose="020B0604030504040204" pitchFamily="34" charset="0"/>
                <a:cs typeface="Tahoma" panose="020B0604030504040204" pitchFamily="34" charset="0"/>
              </a:rPr>
              <a:t>đã chuyển đổi có thể bị cắt bớt. Một xấp xỉ được nén của dữ liệu có thể là được giữ lại bằng cách chỉ lưu trữ một phần nhỏ của hệ số mạnh nhất trong số các hệ số wavelet. </a:t>
            </a:r>
            <a:endParaRPr lang="en-US" sz="2800" smtClean="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5603632" y="2377532"/>
            <a:ext cx="6078728"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Được áp dụng khi cần chuyển đổi dữ liệu của vector X thành một vector khác X’ , của hệ số wavelet.</a:t>
            </a:r>
          </a:p>
        </p:txBody>
      </p:sp>
    </p:spTree>
    <p:extLst>
      <p:ext uri="{BB962C8B-B14F-4D97-AF65-F5344CB8AC3E}">
        <p14:creationId xmlns:p14="http://schemas.microsoft.com/office/powerpoint/2010/main" val="26673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0260" y="1107309"/>
            <a:ext cx="9087118" cy="523220"/>
          </a:xfrm>
          <a:prstGeom prst="rect">
            <a:avLst/>
          </a:prstGeom>
        </p:spPr>
        <p:txBody>
          <a:bodyPr wrap="square">
            <a:spAutoFit/>
          </a:bodyPr>
          <a:lstStyle/>
          <a:p>
            <a:r>
              <a:rPr lang="en-US" sz="2800">
                <a:latin typeface="Tahoma" panose="020B0604030504040204" pitchFamily="34" charset="0"/>
                <a:ea typeface="Tahoma" panose="020B0604030504040204" pitchFamily="34" charset="0"/>
                <a:cs typeface="Tahoma" panose="020B0604030504040204" pitchFamily="34" charset="0"/>
              </a:rPr>
              <a:t>Tiến hành chọn mẫu cả khối:</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7" name="Oval 6"/>
          <p:cNvSpPr/>
          <p:nvPr/>
        </p:nvSpPr>
        <p:spPr>
          <a:xfrm>
            <a:off x="360535" y="2777052"/>
            <a:ext cx="3297065" cy="329609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ổng thể chung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được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 chia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thành các khối (như làng, xã, phường</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Oval 11"/>
          <p:cNvSpPr/>
          <p:nvPr/>
        </p:nvSpPr>
        <p:spPr>
          <a:xfrm>
            <a:off x="4922874" y="2647507"/>
            <a:ext cx="3391786" cy="34256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C</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họn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ngẫu nhiên một số </a:t>
            </a:r>
            <a:r>
              <a:rPr lang="en-US" sz="2800" smtClean="0">
                <a:solidFill>
                  <a:schemeClr val="tx1"/>
                </a:solidFill>
                <a:latin typeface="Tahoma" panose="020B0604030504040204" pitchFamily="34" charset="0"/>
                <a:ea typeface="Tahoma" panose="020B0604030504040204" pitchFamily="34" charset="0"/>
                <a:cs typeface="Tahoma" panose="020B0604030504040204" pitchFamily="34" charset="0"/>
              </a:rPr>
              <a:t>khối và </a:t>
            </a: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điều tra tất cả các đơn vị trong khối đã chọn</a:t>
            </a:r>
            <a:endParaRPr lang="vi-VN" sz="28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ight Arrow 7"/>
          <p:cNvSpPr/>
          <p:nvPr/>
        </p:nvSpPr>
        <p:spPr>
          <a:xfrm>
            <a:off x="4082900" y="4178595"/>
            <a:ext cx="637954" cy="393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p:cNvSpPr/>
          <p:nvPr/>
        </p:nvSpPr>
        <p:spPr>
          <a:xfrm>
            <a:off x="8431623" y="1086043"/>
            <a:ext cx="3710852" cy="3970318"/>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=&gt; Thường </a:t>
            </a:r>
            <a:r>
              <a:rPr lang="en-US" sz="2800">
                <a:latin typeface="Tahoma" panose="020B0604030504040204" pitchFamily="34" charset="0"/>
                <a:ea typeface="Tahoma" panose="020B0604030504040204" pitchFamily="34" charset="0"/>
                <a:cs typeface="Tahoma" panose="020B0604030504040204" pitchFamily="34" charset="0"/>
              </a:rPr>
              <a:t>dùng phương pháp này khi không có sẵn danh sách đầy đủ của các đơn vị trong tổng thể cần nghiên </a:t>
            </a:r>
            <a:r>
              <a:rPr lang="en-US" sz="2800" smtClean="0">
                <a:latin typeface="Tahoma" panose="020B0604030504040204" pitchFamily="34" charset="0"/>
                <a:ea typeface="Tahoma" panose="020B0604030504040204" pitchFamily="34" charset="0"/>
                <a:cs typeface="Tahoma" panose="020B0604030504040204" pitchFamily="34" charset="0"/>
              </a:rPr>
              <a:t>cứu.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337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2" grpId="0" animBg="1"/>
      <p:bldP spid="8"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352" y="1290951"/>
            <a:ext cx="6030930" cy="4039537"/>
          </a:xfrm>
        </p:spPr>
        <p:txBody>
          <a:bodyPr>
            <a:noAutofit/>
          </a:bodyPr>
          <a:lstStyle/>
          <a:p>
            <a:pPr marL="0" indent="0">
              <a:lnSpc>
                <a:spcPct val="170000"/>
              </a:lnSpc>
              <a:buNone/>
            </a:pPr>
            <a:r>
              <a:rPr lang="en-US" sz="2800" smtClean="0">
                <a:solidFill>
                  <a:srgbClr val="00B0F0"/>
                </a:solidFill>
                <a:latin typeface="Tahoma" panose="020B0604030504040204" pitchFamily="34" charset="0"/>
                <a:ea typeface="Tahoma" panose="020B0604030504040204" pitchFamily="34" charset="0"/>
                <a:cs typeface="Tahoma" panose="020B0604030504040204" pitchFamily="34" charset="0"/>
              </a:rPr>
              <a:t>3.  </a:t>
            </a: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ngẫu nhiên có thay </a:t>
            </a:r>
            <a:r>
              <a:rPr lang="en-US" sz="2800" smtClean="0">
                <a:latin typeface="Tahoma" panose="020B0604030504040204" pitchFamily="34" charset="0"/>
                <a:ea typeface="Tahoma" panose="020B0604030504040204" pitchFamily="34" charset="0"/>
                <a:cs typeface="Tahoma" panose="020B0604030504040204" pitchFamily="34" charset="0"/>
              </a:rPr>
              <a:t>thế (</a:t>
            </a:r>
            <a:r>
              <a:rPr lang="en-US" sz="2800">
                <a:latin typeface="Tahoma" panose="020B0604030504040204" pitchFamily="34" charset="0"/>
                <a:ea typeface="Tahoma" panose="020B0604030504040204" pitchFamily="34" charset="0"/>
                <a:cs typeface="Tahoma" panose="020B0604030504040204" pitchFamily="34" charset="0"/>
              </a:rPr>
              <a:t>Simple random sampling with </a:t>
            </a:r>
            <a:r>
              <a:rPr lang="en-US" sz="2800" smtClean="0">
                <a:latin typeface="Tahoma" panose="020B0604030504040204" pitchFamily="34" charset="0"/>
                <a:ea typeface="Tahoma" panose="020B0604030504040204" pitchFamily="34" charset="0"/>
                <a:cs typeface="Tahoma" panose="020B0604030504040204" pitchFamily="34" charset="0"/>
              </a:rPr>
              <a:t>replacement).</a:t>
            </a:r>
          </a:p>
          <a:p>
            <a:pPr marL="514350" indent="-514350">
              <a:lnSpc>
                <a:spcPct val="170000"/>
              </a:lnSpc>
              <a:buAutoNum type="arabicPeriod" startAt="4"/>
            </a:pP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cả khối  (cluster sampling</a:t>
            </a:r>
            <a:r>
              <a:rPr lang="en-US" sz="2800" smtClean="0">
                <a:latin typeface="Tahoma" panose="020B0604030504040204" pitchFamily="34" charset="0"/>
                <a:ea typeface="Tahoma" panose="020B0604030504040204" pitchFamily="34" charset="0"/>
                <a:cs typeface="Tahoma" panose="020B0604030504040204" pitchFamily="34" charset="0"/>
              </a:rPr>
              <a:t>).</a:t>
            </a:r>
          </a:p>
          <a:p>
            <a:pPr marL="457200" indent="-457200">
              <a:lnSpc>
                <a:spcPct val="170000"/>
              </a:lnSpc>
              <a:buAutoNum type="arabicPeriod" startAt="5"/>
            </a:pPr>
            <a:r>
              <a:rPr lang="en-US" sz="2800" smtClean="0">
                <a:latin typeface="Tahoma" panose="020B0604030504040204" pitchFamily="34" charset="0"/>
                <a:ea typeface="Tahoma" panose="020B0604030504040204" pitchFamily="34" charset="0"/>
                <a:cs typeface="Tahoma" panose="020B0604030504040204" pitchFamily="34" charset="0"/>
              </a:rPr>
              <a:t>Lấy </a:t>
            </a:r>
            <a:r>
              <a:rPr lang="en-US" sz="2800">
                <a:latin typeface="Tahoma" panose="020B0604030504040204" pitchFamily="34" charset="0"/>
                <a:ea typeface="Tahoma" panose="020B0604030504040204" pitchFamily="34" charset="0"/>
                <a:cs typeface="Tahoma" panose="020B0604030504040204" pitchFamily="34" charset="0"/>
              </a:rPr>
              <a:t>mẫu phân tầng (Statified sampling</a:t>
            </a:r>
            <a:r>
              <a:rPr lang="en-US" sz="2800" smtClean="0">
                <a:latin typeface="Tahoma" panose="020B0604030504040204" pitchFamily="34" charset="0"/>
                <a:ea typeface="Tahoma" panose="020B0604030504040204" pitchFamily="34" charset="0"/>
                <a:cs typeface="Tahoma" panose="020B0604030504040204" pitchFamily="34" charset="0"/>
              </a:rPr>
              <a:t>).</a:t>
            </a:r>
          </a:p>
        </p:txBody>
      </p:sp>
      <p:sp>
        <p:nvSpPr>
          <p:cNvPr id="6" name="Title 5">
            <a:extLst>
              <a:ext uri="{FF2B5EF4-FFF2-40B4-BE49-F238E27FC236}">
                <a16:creationId xmlns:a16="http://schemas.microsoft.com/office/drawing/2014/main" id="{5690374C-1A59-4A71-8148-5C0E026A3A75}"/>
              </a:ext>
            </a:extLst>
          </p:cNvPr>
          <p:cNvSpPr txBox="1">
            <a:spLocks/>
          </p:cNvSpPr>
          <p:nvPr/>
        </p:nvSpPr>
        <p:spPr>
          <a:xfrm>
            <a:off x="907265" y="1874851"/>
            <a:ext cx="3068833" cy="2093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50" baseline="0">
                <a:solidFill>
                  <a:srgbClr val="FFFFFF"/>
                </a:solidFill>
                <a:latin typeface="+mn-lt"/>
                <a:ea typeface="+mj-ea"/>
                <a:cs typeface="+mj-cs"/>
              </a:defRPr>
            </a:lvl1pPr>
          </a:lstStyle>
          <a:p>
            <a:r>
              <a:rPr lang="en-US" smtClean="0"/>
              <a:t>7. Lấy mẫu</a:t>
            </a:r>
            <a:endParaRPr lang="en-US" dirty="0"/>
          </a:p>
        </p:txBody>
      </p:sp>
      <p:sp>
        <p:nvSpPr>
          <p:cNvPr id="7"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91195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014" y="893158"/>
            <a:ext cx="9144000" cy="5262979"/>
          </a:xfrm>
          <a:prstGeom prst="rect">
            <a:avLst/>
          </a:prstGeom>
        </p:spPr>
        <p:txBody>
          <a:bodyPr wrap="square">
            <a:sp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Ư</a:t>
            </a:r>
            <a:r>
              <a:rPr lang="en-US" sz="2800" smtClean="0">
                <a:latin typeface="Tahoma" panose="020B0604030504040204" pitchFamily="34" charset="0"/>
                <a:ea typeface="Tahoma" panose="020B0604030504040204" pitchFamily="34" charset="0"/>
                <a:cs typeface="Tahoma" panose="020B0604030504040204" pitchFamily="34" charset="0"/>
              </a:rPr>
              <a:t>u </a:t>
            </a:r>
            <a:r>
              <a:rPr lang="en-US" sz="2800">
                <a:latin typeface="Tahoma" panose="020B0604030504040204" pitchFamily="34" charset="0"/>
                <a:ea typeface="Tahoma" panose="020B0604030504040204" pitchFamily="34" charset="0"/>
                <a:cs typeface="Tahoma" panose="020B0604030504040204" pitchFamily="34" charset="0"/>
              </a:rPr>
              <a:t>điểm của việc lấy mẫu để giảm dữ liệu là chi phí lấy mẫu tỷ lệ với kích thước của mẫu. </a:t>
            </a:r>
            <a:endParaRPr lang="en-US" sz="28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=&gt; Do </a:t>
            </a:r>
            <a:r>
              <a:rPr lang="en-US" sz="2800">
                <a:latin typeface="Tahoma" panose="020B0604030504040204" pitchFamily="34" charset="0"/>
                <a:ea typeface="Tahoma" panose="020B0604030504040204" pitchFamily="34" charset="0"/>
                <a:cs typeface="Tahoma" panose="020B0604030504040204" pitchFamily="34" charset="0"/>
              </a:rPr>
              <a:t>đó, độ phức tạp của việc lấy mẫu có khả năng ảnh hưởng đến kích thước của dữ liệu. Đối với kích thước mẫu cố định, độ phức tạp của việc lấy mẫu chỉ tăng tuyến tính khi số thứ nguyên dữ </a:t>
            </a:r>
            <a:r>
              <a:rPr lang="en-US" sz="2800" smtClean="0">
                <a:latin typeface="Tahoma" panose="020B0604030504040204" pitchFamily="34" charset="0"/>
                <a:ea typeface="Tahoma" panose="020B0604030504040204" pitchFamily="34" charset="0"/>
                <a:cs typeface="Tahoma" panose="020B0604030504040204" pitchFamily="34" charset="0"/>
              </a:rPr>
              <a:t>liệu n </a:t>
            </a:r>
            <a:r>
              <a:rPr lang="en-US" sz="2800">
                <a:latin typeface="Tahoma" panose="020B0604030504040204" pitchFamily="34" charset="0"/>
                <a:ea typeface="Tahoma" panose="020B0604030504040204" pitchFamily="34" charset="0"/>
                <a:cs typeface="Tahoma" panose="020B0604030504040204" pitchFamily="34" charset="0"/>
              </a:rPr>
              <a:t>tăng lên, trong khi các kỹ thuật sử dụng biểu </a:t>
            </a:r>
            <a:r>
              <a:rPr lang="en-US" sz="2800" smtClean="0">
                <a:latin typeface="Tahoma" panose="020B0604030504040204" pitchFamily="34" charset="0"/>
                <a:ea typeface="Tahoma" panose="020B0604030504040204" pitchFamily="34" charset="0"/>
                <a:cs typeface="Tahoma" panose="020B0604030504040204" pitchFamily="34" charset="0"/>
              </a:rPr>
              <a:t>đồ, </a:t>
            </a:r>
            <a:r>
              <a:rPr lang="en-US" sz="2800">
                <a:latin typeface="Tahoma" panose="020B0604030504040204" pitchFamily="34" charset="0"/>
                <a:ea typeface="Tahoma" panose="020B0604030504040204" pitchFamily="34" charset="0"/>
                <a:cs typeface="Tahoma" panose="020B0604030504040204" pitchFamily="34" charset="0"/>
              </a:rPr>
              <a:t>tăng theo cấp số nhân ở n.</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809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hlinkClick r:id="rId2" action="ppaction://hlinksldjump"/>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954772" y="1603124"/>
            <a:ext cx="6435630" cy="1943481"/>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Khái </a:t>
            </a:r>
            <a:r>
              <a:rPr lang="en-US" sz="2800">
                <a:latin typeface="Tahoma" panose="020B0604030504040204" pitchFamily="34" charset="0"/>
                <a:ea typeface="Tahoma" panose="020B0604030504040204" pitchFamily="34" charset="0"/>
                <a:cs typeface="Tahoma" panose="020B0604030504040204" pitchFamily="34" charset="0"/>
              </a:rPr>
              <a:t>niệm phân cấp có thể tồn tại cho mỗi thuộc tính, cho phép phân tích dữ liệu ở nhiều mức trừu tượng. </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954772" y="3603222"/>
            <a:ext cx="6974958" cy="3236142"/>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Các </a:t>
            </a:r>
            <a:r>
              <a:rPr lang="en-US" sz="2800">
                <a:latin typeface="Tahoma" panose="020B0604030504040204" pitchFamily="34" charset="0"/>
                <a:ea typeface="Tahoma" panose="020B0604030504040204" pitchFamily="34" charset="0"/>
                <a:cs typeface="Tahoma" panose="020B0604030504040204" pitchFamily="34" charset="0"/>
              </a:rPr>
              <a:t>khối dữ liệu cung cấp khả năng truy cập nhanh vào dữ liệu tóm tắt, được tính toán </a:t>
            </a:r>
            <a:r>
              <a:rPr lang="en-US" sz="2800" smtClean="0">
                <a:latin typeface="Tahoma" panose="020B0604030504040204" pitchFamily="34" charset="0"/>
                <a:ea typeface="Tahoma" panose="020B0604030504040204" pitchFamily="34" charset="0"/>
                <a:cs typeface="Tahoma" panose="020B0604030504040204" pitchFamily="34" charset="0"/>
              </a:rPr>
              <a:t>trước do </a:t>
            </a:r>
            <a:r>
              <a:rPr lang="en-US" sz="2800">
                <a:latin typeface="Tahoma" panose="020B0604030504040204" pitchFamily="34" charset="0"/>
                <a:ea typeface="Tahoma" panose="020B0604030504040204" pitchFamily="34" charset="0"/>
                <a:cs typeface="Tahoma" panose="020B0604030504040204" pitchFamily="34" charset="0"/>
              </a:rPr>
              <a:t>đó mang lại lợi ích cho quá trình xử lý phân tích trực tuyến cũng như khai thác dữ liệu</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3" name="Right Arrow 2">
            <a:hlinkClick r:id="rId4" action="ppaction://hlinksldjump"/>
          </p:cNvPr>
          <p:cNvSpPr/>
          <p:nvPr/>
        </p:nvSpPr>
        <p:spPr>
          <a:xfrm>
            <a:off x="11174819" y="6368899"/>
            <a:ext cx="584790" cy="3854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2276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145535" y="953145"/>
            <a:ext cx="3912781" cy="2975918"/>
          </a:xfrm>
          <a:prstGeom prst="rect">
            <a:avLst/>
          </a:prstGeom>
        </p:spPr>
      </p:pic>
      <p:sp>
        <p:nvSpPr>
          <p:cNvPr id="6" name="Rectangle 5"/>
          <p:cNvSpPr/>
          <p:nvPr/>
        </p:nvSpPr>
        <p:spPr>
          <a:xfrm>
            <a:off x="5274621" y="3244334"/>
            <a:ext cx="1642757" cy="369332"/>
          </a:xfrm>
          <a:prstGeom prst="rect">
            <a:avLst/>
          </a:prstGeom>
        </p:spPr>
        <p:txBody>
          <a:bodyPr wrap="none">
            <a:spAutoFit/>
          </a:bodyPr>
          <a:lstStyle/>
          <a:p>
            <a:r>
              <a:rPr lang="en-US" cap="all" spc="200">
                <a:solidFill>
                  <a:srgbClr val="FFFFFF"/>
                </a:solidFill>
              </a:rPr>
              <a:t>Questions?</a:t>
            </a:r>
            <a:endParaRPr lang="en-US" cap="all" spc="200" dirty="0">
              <a:solidFill>
                <a:srgbClr val="FFFFFF"/>
              </a:solidFill>
            </a:endParaRPr>
          </a:p>
        </p:txBody>
      </p:sp>
      <p:pic>
        <p:nvPicPr>
          <p:cNvPr id="7" name="Picture 6"/>
          <p:cNvPicPr>
            <a:picLocks noChangeAspect="1"/>
          </p:cNvPicPr>
          <p:nvPr/>
        </p:nvPicPr>
        <p:blipFill>
          <a:blip r:embed="rId4"/>
          <a:stretch>
            <a:fillRect/>
          </a:stretch>
        </p:blipFill>
        <p:spPr>
          <a:xfrm>
            <a:off x="840966" y="1165796"/>
            <a:ext cx="4205498" cy="2674368"/>
          </a:xfrm>
          <a:prstGeom prst="rect">
            <a:avLst/>
          </a:prstGeom>
        </p:spPr>
      </p:pic>
      <p:sp>
        <p:nvSpPr>
          <p:cNvPr id="8" name="Rectangle 7"/>
          <p:cNvSpPr/>
          <p:nvPr/>
        </p:nvSpPr>
        <p:spPr>
          <a:xfrm>
            <a:off x="2242062" y="307948"/>
            <a:ext cx="8785308" cy="523220"/>
          </a:xfrm>
          <a:prstGeom prst="rect">
            <a:avLst/>
          </a:prstGeom>
        </p:spPr>
        <p:txBody>
          <a:bodyPr wrap="square">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Doanh </a:t>
            </a:r>
            <a:r>
              <a:rPr lang="en-US" sz="2800">
                <a:latin typeface="Tahoma" panose="020B0604030504040204" pitchFamily="34" charset="0"/>
                <a:ea typeface="Tahoma" panose="020B0604030504040204" pitchFamily="34" charset="0"/>
                <a:cs typeface="Tahoma" panose="020B0604030504040204" pitchFamily="34" charset="0"/>
              </a:rPr>
              <a:t>số bán hàng </a:t>
            </a:r>
            <a:r>
              <a:rPr lang="en-US" sz="2800" smtClean="0">
                <a:latin typeface="Tahoma" panose="020B0604030504040204" pitchFamily="34" charset="0"/>
                <a:ea typeface="Tahoma" panose="020B0604030504040204" pitchFamily="34" charset="0"/>
                <a:cs typeface="Tahoma" panose="020B0604030504040204" pitchFamily="34" charset="0"/>
              </a:rPr>
              <a:t>của AllElectronics </a:t>
            </a:r>
            <a:r>
              <a:rPr lang="en-US" sz="2800">
                <a:latin typeface="Tahoma" panose="020B0604030504040204" pitchFamily="34" charset="0"/>
                <a:ea typeface="Tahoma" panose="020B0604030504040204" pitchFamily="34" charset="0"/>
                <a:cs typeface="Tahoma" panose="020B0604030504040204" pitchFamily="34" charset="0"/>
              </a:rPr>
              <a:t>mỗi </a:t>
            </a:r>
            <a:r>
              <a:rPr lang="en-US" sz="2800" smtClean="0">
                <a:latin typeface="Tahoma" panose="020B0604030504040204" pitchFamily="34" charset="0"/>
                <a:ea typeface="Tahoma" panose="020B0604030504040204" pitchFamily="34" charset="0"/>
                <a:cs typeface="Tahoma" panose="020B0604030504040204" pitchFamily="34" charset="0"/>
              </a:rPr>
              <a:t>quý.</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99086" y="4051040"/>
            <a:ext cx="6435630" cy="707886"/>
          </a:xfrm>
          <a:prstGeom prst="rect">
            <a:avLst/>
          </a:prstGeom>
        </p:spPr>
        <p:txBody>
          <a:bodyPr wrap="square">
            <a:spAutoFit/>
          </a:bodyPr>
          <a:lstStyle/>
          <a:p>
            <a:r>
              <a:rPr lang="en-US" sz="2000" smtClean="0">
                <a:latin typeface="Tahoma" panose="020B0604030504040204" pitchFamily="34" charset="0"/>
                <a:ea typeface="Tahoma" panose="020B0604030504040204" pitchFamily="34" charset="0"/>
                <a:cs typeface="Tahoma" panose="020B0604030504040204" pitchFamily="34" charset="0"/>
              </a:rPr>
              <a:t>Hình 1: Dữ </a:t>
            </a:r>
            <a:r>
              <a:rPr lang="en-US" sz="2000">
                <a:latin typeface="Tahoma" panose="020B0604030504040204" pitchFamily="34" charset="0"/>
                <a:ea typeface="Tahoma" panose="020B0604030504040204" pitchFamily="34" charset="0"/>
                <a:cs typeface="Tahoma" panose="020B0604030504040204" pitchFamily="34" charset="0"/>
              </a:rPr>
              <a:t>liệu bán hàng cho một nhánh nhất định của AllElectronics trong các năm từ 2008 đến 2010</a:t>
            </a:r>
            <a:endParaRPr lang="vi-VN" sz="200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7145535" y="4051040"/>
            <a:ext cx="5073568" cy="707886"/>
          </a:xfrm>
          <a:prstGeom prst="rect">
            <a:avLst/>
          </a:prstGeom>
        </p:spPr>
        <p:txBody>
          <a:bodyPr wrap="square">
            <a:spAutoFit/>
          </a:bodyPr>
          <a:lstStyle/>
          <a:p>
            <a:r>
              <a:rPr lang="en-US" sz="2000" smtClean="0">
                <a:latin typeface="Tahoma" panose="020B0604030504040204" pitchFamily="34" charset="0"/>
                <a:ea typeface="Tahoma" panose="020B0604030504040204" pitchFamily="34" charset="0"/>
                <a:cs typeface="Tahoma" panose="020B0604030504040204" pitchFamily="34" charset="0"/>
              </a:rPr>
              <a:t>Hình 2: Một </a:t>
            </a:r>
            <a:r>
              <a:rPr lang="en-US" sz="2000">
                <a:latin typeface="Tahoma" panose="020B0604030504040204" pitchFamily="34" charset="0"/>
                <a:ea typeface="Tahoma" panose="020B0604030504040204" pitchFamily="34" charset="0"/>
                <a:cs typeface="Tahoma" panose="020B0604030504040204" pitchFamily="34" charset="0"/>
              </a:rPr>
              <a:t>khối dữ liệu bán hàng tại AllElectronics</a:t>
            </a:r>
            <a:endParaRPr lang="vi-VN" sz="200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1163232" y="5055425"/>
            <a:ext cx="10511317" cy="1376724"/>
          </a:xfrm>
          <a:prstGeom prst="rect">
            <a:avLst/>
          </a:prstGeom>
        </p:spPr>
        <p:txBody>
          <a:bodyPr wrap="square">
            <a:spAutoFit/>
          </a:bodyPr>
          <a:lstStyle/>
          <a:p>
            <a:pPr>
              <a:lnSpc>
                <a:spcPct val="107000"/>
              </a:lnSpc>
              <a:spcAft>
                <a:spcPts val="800"/>
              </a:spcAft>
            </a:pPr>
            <a:r>
              <a:rPr lang="en-US" sz="2600">
                <a:latin typeface="Tahoma" panose="020B0604030504040204" pitchFamily="34" charset="0"/>
                <a:ea typeface="Tahoma" panose="020B0604030504040204" pitchFamily="34" charset="0"/>
                <a:cs typeface="Tahoma" panose="020B0604030504040204" pitchFamily="34" charset="0"/>
              </a:rPr>
              <a:t>Hình 3.11 cho thấy một khối dữ liệu để phân tích đa chiều dữ liệu bán hàng liên quan đến doanh số hàng năm trên mỗi loại mặt hàng cho mỗi chi nhánh của AllElectronics. </a:t>
            </a:r>
            <a:endParaRPr lang="vi-VN" sz="260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1163232" y="5196300"/>
            <a:ext cx="10360690" cy="1376724"/>
          </a:xfrm>
          <a:prstGeom prst="rect">
            <a:avLst/>
          </a:prstGeom>
        </p:spPr>
        <p:txBody>
          <a:bodyPr wrap="square">
            <a:spAutoFit/>
          </a:bodyPr>
          <a:lstStyle/>
          <a:p>
            <a:pPr>
              <a:lnSpc>
                <a:spcPct val="107000"/>
              </a:lnSpc>
              <a:spcAft>
                <a:spcPts val="800"/>
              </a:spcAft>
            </a:pPr>
            <a:r>
              <a:rPr lang="en-US" sz="2600">
                <a:latin typeface="Tahoma" panose="020B0604030504040204" pitchFamily="34" charset="0"/>
                <a:ea typeface="Tahoma" panose="020B0604030504040204" pitchFamily="34" charset="0"/>
                <a:cs typeface="Tahoma" panose="020B0604030504040204" pitchFamily="34" charset="0"/>
              </a:rPr>
              <a:t>Mỗi ô chứa một giá trị dữ liệu tổng hợp, tương ứng với điểm dữ liệu trong không gian đa chiều. (Để dễ đọc, chỉ một số giá trị ô được hiển thị.) </a:t>
            </a:r>
            <a:endParaRPr lang="vi-VN" sz="2600">
              <a:latin typeface="Tahoma" panose="020B0604030504040204" pitchFamily="34" charset="0"/>
              <a:ea typeface="Tahoma" panose="020B0604030504040204" pitchFamily="34" charset="0"/>
              <a:cs typeface="Tahoma" panose="020B0604030504040204" pitchFamily="34" charset="0"/>
            </a:endParaRPr>
          </a:p>
        </p:txBody>
      </p:sp>
      <p:sp>
        <p:nvSpPr>
          <p:cNvPr id="14" name="Right Arrow 13"/>
          <p:cNvSpPr/>
          <p:nvPr/>
        </p:nvSpPr>
        <p:spPr>
          <a:xfrm>
            <a:off x="188454" y="5255090"/>
            <a:ext cx="779109" cy="3376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p:cNvSpPr/>
          <p:nvPr/>
        </p:nvSpPr>
        <p:spPr>
          <a:xfrm>
            <a:off x="177821" y="4972919"/>
            <a:ext cx="170121" cy="5360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5-Point Star 15">
            <a:hlinkClick r:id="rId5" action="ppaction://hlinksldjump"/>
          </p:cNvPr>
          <p:cNvSpPr/>
          <p:nvPr/>
        </p:nvSpPr>
        <p:spPr>
          <a:xfrm>
            <a:off x="11227982" y="202019"/>
            <a:ext cx="591879" cy="467832"/>
          </a:xfrm>
          <a:prstGeom prst="star5">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18416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1" grpId="1"/>
      <p:bldP spid="12" grpId="0"/>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007934" y="1805143"/>
            <a:ext cx="6996223" cy="4616648"/>
          </a:xfrm>
          <a:prstGeom prst="rect">
            <a:avLst/>
          </a:prstGeom>
        </p:spPr>
        <p:txBody>
          <a:bodyPr wrap="square">
            <a:sp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Khối </a:t>
            </a:r>
            <a:r>
              <a:rPr lang="en-US" sz="2800">
                <a:latin typeface="Tahoma" panose="020B0604030504040204" pitchFamily="34" charset="0"/>
                <a:ea typeface="Tahoma" panose="020B0604030504040204" pitchFamily="34" charset="0"/>
                <a:cs typeface="Tahoma" panose="020B0604030504040204" pitchFamily="34" charset="0"/>
              </a:rPr>
              <a:t>được tạo ra ở mức trừu tượng thấp nhất được gọi là hình khối cơ sở(base cuboid). </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Khối </a:t>
            </a:r>
            <a:r>
              <a:rPr lang="en-US" sz="2800">
                <a:latin typeface="Tahoma" panose="020B0604030504040204" pitchFamily="34" charset="0"/>
                <a:ea typeface="Tahoma" panose="020B0604030504040204" pitchFamily="34" charset="0"/>
                <a:cs typeface="Tahoma" panose="020B0604030504040204" pitchFamily="34" charset="0"/>
              </a:rPr>
              <a:t>cơ sở phải tương ứng với một thực thể như bán hàng hoặc khách hàng</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Một </a:t>
            </a:r>
            <a:r>
              <a:rPr lang="en-US" sz="2800">
                <a:latin typeface="Tahoma" panose="020B0604030504040204" pitchFamily="34" charset="0"/>
                <a:ea typeface="Tahoma" panose="020B0604030504040204" pitchFamily="34" charset="0"/>
                <a:cs typeface="Tahoma" panose="020B0604030504040204" pitchFamily="34" charset="0"/>
              </a:rPr>
              <a:t>khối lập phương ở mức trừu tượng cao nhất là khối chóp. </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5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899" b="7899"/>
          <a:stretch/>
        </p:blipFill>
        <p:spPr>
          <a:xfrm>
            <a:off x="0" y="0"/>
            <a:ext cx="4654296" cy="6858000"/>
          </a:xfrm>
          <a:prstGeom prst="rect">
            <a:avLst/>
          </a:prstGeom>
        </p:spPr>
      </p:pic>
      <p:sp>
        <p:nvSpPr>
          <p:cNvPr id="6" name="Title 6">
            <a:extLst>
              <a:ext uri="{FF2B5EF4-FFF2-40B4-BE49-F238E27FC236}">
                <a16:creationId xmlns:a16="http://schemas.microsoft.com/office/drawing/2014/main" id="{36DB04AA-2B2C-4162-AD6D-1FF802682C3D}"/>
              </a:ext>
            </a:extLst>
          </p:cNvPr>
          <p:cNvSpPr>
            <a:spLocks noGrp="1"/>
          </p:cNvSpPr>
          <p:nvPr>
            <p:ph type="title"/>
          </p:nvPr>
        </p:nvSpPr>
        <p:spPr>
          <a:xfrm>
            <a:off x="4833531" y="563525"/>
            <a:ext cx="6832084" cy="791594"/>
          </a:xfrm>
        </p:spPr>
        <p:txBody>
          <a:bodyPr vert="horz" lIns="91440" tIns="45720" rIns="91440" bIns="45720" rtlCol="0" anchor="b">
            <a:normAutofit/>
          </a:bodyPr>
          <a:lstStyle/>
          <a:p>
            <a:r>
              <a:rPr lang="en-US" sz="440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8. Tổng hợp khối dữ liệu</a:t>
            </a:r>
            <a:endParaRPr lang="en-US" sz="4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4997301" y="1787334"/>
            <a:ext cx="6996223" cy="4616648"/>
          </a:xfrm>
          <a:prstGeom prst="rect">
            <a:avLst/>
          </a:prstGeom>
        </p:spPr>
        <p:txBody>
          <a:bodyPr wrap="square">
            <a:spAutoFit/>
          </a:bodyPr>
          <a:lstStyle/>
          <a:p>
            <a:pPr marL="457200" indent="-457200">
              <a:lnSpc>
                <a:spcPct val="150000"/>
              </a:lnSpc>
              <a:buFontTx/>
              <a:buChar char="-"/>
            </a:pPr>
            <a:r>
              <a:rPr lang="en-US" sz="2800" smtClean="0">
                <a:latin typeface="Tahoma" panose="020B0604030504040204" pitchFamily="34" charset="0"/>
                <a:ea typeface="Tahoma" panose="020B0604030504040204" pitchFamily="34" charset="0"/>
                <a:cs typeface="Tahoma" panose="020B0604030504040204" pitchFamily="34" charset="0"/>
              </a:rPr>
              <a:t>Các </a:t>
            </a:r>
            <a:r>
              <a:rPr lang="en-US" sz="2800">
                <a:latin typeface="Tahoma" panose="020B0604030504040204" pitchFamily="34" charset="0"/>
                <a:ea typeface="Tahoma" panose="020B0604030504040204" pitchFamily="34" charset="0"/>
                <a:cs typeface="Tahoma" panose="020B0604030504040204" pitchFamily="34" charset="0"/>
              </a:rPr>
              <a:t>khối dữ liệu được tạo cho các mức độ trừu tượng khác nhau thường được gọi là khối lập </a:t>
            </a:r>
            <a:r>
              <a:rPr lang="en-US" sz="2800" smtClean="0">
                <a:latin typeface="Tahoma" panose="020B0604030504040204" pitchFamily="34" charset="0"/>
                <a:ea typeface="Tahoma" panose="020B0604030504040204" pitchFamily="34" charset="0"/>
                <a:cs typeface="Tahoma" panose="020B0604030504040204" pitchFamily="34" charset="0"/>
              </a:rPr>
              <a:t>phương </a:t>
            </a:r>
          </a:p>
          <a:p>
            <a:pPr marL="457200" indent="-457200">
              <a:lnSpc>
                <a:spcPct val="150000"/>
              </a:lnSpc>
              <a:buFont typeface="Symbol" panose="05050102010706020507" pitchFamily="18" charset="2"/>
              <a:buChar char="Þ"/>
            </a:pPr>
            <a:r>
              <a:rPr lang="en-US" sz="2800" smtClean="0">
                <a:latin typeface="Tahoma" panose="020B0604030504040204" pitchFamily="34" charset="0"/>
                <a:ea typeface="Tahoma" panose="020B0604030504040204" pitchFamily="34" charset="0"/>
                <a:cs typeface="Tahoma" panose="020B0604030504040204" pitchFamily="34" charset="0"/>
              </a:rPr>
              <a:t>Khối </a:t>
            </a:r>
            <a:r>
              <a:rPr lang="en-US" sz="2800">
                <a:latin typeface="Tahoma" panose="020B0604030504040204" pitchFamily="34" charset="0"/>
                <a:ea typeface="Tahoma" panose="020B0604030504040204" pitchFamily="34" charset="0"/>
                <a:cs typeface="Tahoma" panose="020B0604030504040204" pitchFamily="34" charset="0"/>
              </a:rPr>
              <a:t>dữ liệu có thể đề cập đến một mạng các khối lập phương thay thế. </a:t>
            </a:r>
            <a:endParaRPr lang="vi-VN" sz="280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 Mỗi </a:t>
            </a:r>
            <a:r>
              <a:rPr lang="en-US" sz="2800">
                <a:latin typeface="Tahoma" panose="020B0604030504040204" pitchFamily="34" charset="0"/>
                <a:ea typeface="Tahoma" panose="020B0604030504040204" pitchFamily="34" charset="0"/>
                <a:cs typeface="Tahoma" panose="020B0604030504040204" pitchFamily="34" charset="0"/>
              </a:rPr>
              <a:t>mức trừu tượng cao hơn sẽ làm giảm thêm kích thước dữ liệu kết quả</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flipV="1">
            <a:off x="5124893" y="1509823"/>
            <a:ext cx="6540722" cy="318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59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4" name="Title 6">
            <a:extLst>
              <a:ext uri="{FF2B5EF4-FFF2-40B4-BE49-F238E27FC236}">
                <a16:creationId xmlns:a16="http://schemas.microsoft.com/office/drawing/2014/main" id="{5365BF64-4B30-4125-9A30-A1B08C80ED7D}"/>
              </a:ext>
            </a:extLst>
          </p:cNvPr>
          <p:cNvSpPr txBox="1">
            <a:spLocks/>
          </p:cNvSpPr>
          <p:nvPr/>
        </p:nvSpPr>
        <p:spPr>
          <a:xfrm>
            <a:off x="3489604" y="4401880"/>
            <a:ext cx="5622497" cy="16740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1" kern="1200" spc="-50" baseline="0">
                <a:solidFill>
                  <a:srgbClr val="FFFFFF"/>
                </a:solidFill>
                <a:latin typeface="+mn-lt"/>
                <a:ea typeface="+mj-ea"/>
                <a:cs typeface="+mj-cs"/>
              </a:defRPr>
            </a:lvl1pPr>
          </a:lstStyle>
          <a:p>
            <a:r>
              <a:rPr lang="en-US" sz="9600" smtClean="0">
                <a:latin typeface="+mj-lt"/>
              </a:rPr>
              <a:t>Thank you</a:t>
            </a:r>
            <a:endParaRPr lang="en-US" sz="9600" dirty="0">
              <a:latin typeface="+mj-lt"/>
            </a:endParaRPr>
          </a:p>
        </p:txBody>
      </p:sp>
      <p:sp>
        <p:nvSpPr>
          <p:cNvPr id="9" name="Title 6">
            <a:extLst>
              <a:ext uri="{FF2B5EF4-FFF2-40B4-BE49-F238E27FC236}">
                <a16:creationId xmlns:a16="http://schemas.microsoft.com/office/drawing/2014/main" id="{5365BF64-4B30-4125-9A30-A1B08C80ED7D}"/>
              </a:ext>
            </a:extLst>
          </p:cNvPr>
          <p:cNvSpPr txBox="1">
            <a:spLocks/>
          </p:cNvSpPr>
          <p:nvPr/>
        </p:nvSpPr>
        <p:spPr>
          <a:xfrm>
            <a:off x="3350326" y="5763424"/>
            <a:ext cx="5704015" cy="8163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400" b="1" kern="1200" spc="-50" baseline="0">
                <a:solidFill>
                  <a:srgbClr val="FFFFFF"/>
                </a:solidFill>
                <a:latin typeface="+mn-lt"/>
                <a:ea typeface="+mj-ea"/>
                <a:cs typeface="+mj-cs"/>
              </a:defRPr>
            </a:lvl1pPr>
          </a:lstStyle>
          <a:p>
            <a:r>
              <a:rPr lang="en-US" sz="3200" cap="all" spc="200"/>
              <a:t>Questions?</a:t>
            </a:r>
            <a:endParaRPr lang="en-US" sz="3200" cap="all" spc="200" dirty="0"/>
          </a:p>
        </p:txBody>
      </p:sp>
    </p:spTree>
    <p:extLst>
      <p:ext uri="{BB962C8B-B14F-4D97-AF65-F5344CB8AC3E}">
        <p14:creationId xmlns:p14="http://schemas.microsoft.com/office/powerpoint/2010/main" val="16640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2666606" y="233500"/>
            <a:ext cx="2338335" cy="1007895"/>
          </a:xfrm>
        </p:spPr>
        <p:txBody>
          <a:bodyPr vert="horz" lIns="91440" tIns="45720" rIns="91440" bIns="45720" rtlCol="0" anchor="b">
            <a:normAutofit/>
          </a:bodyPr>
          <a:lstStyle/>
          <a:p>
            <a:r>
              <a:rPr lang="en-US" sz="4800" smtClean="0">
                <a:solidFill>
                  <a:schemeClr val="tx1">
                    <a:lumMod val="75000"/>
                    <a:lumOff val="25000"/>
                  </a:schemeClr>
                </a:solidFill>
              </a:rPr>
              <a:t>Ví dụ</a:t>
            </a:r>
            <a:endParaRPr lang="en-US" sz="4800" dirty="0">
              <a:solidFill>
                <a:schemeClr val="tx1">
                  <a:lumMod val="75000"/>
                  <a:lumOff val="25000"/>
                </a:schemeClr>
              </a:solidFill>
            </a:endParaRP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7442790" y="0"/>
            <a:ext cx="4749209" cy="6965879"/>
          </a:xfrm>
          <a:prstGeom prst="rect">
            <a:avLst/>
          </a:prstGeom>
        </p:spPr>
      </p:pic>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330434" y="1273294"/>
            <a:ext cx="7144256" cy="3760891"/>
          </a:xfrm>
        </p:spPr>
        <p:txBody>
          <a:bodyPr vert="horz" lIns="0" tIns="45720" rIns="0" bIns="45720" rtlCol="0">
            <a:noAutofit/>
          </a:bodyPr>
          <a:lstStyle/>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 Tất </a:t>
            </a:r>
            <a:r>
              <a:rPr lang="en-US" sz="2800">
                <a:latin typeface="Tahoma" panose="020B0604030504040204" pitchFamily="34" charset="0"/>
                <a:ea typeface="Tahoma" panose="020B0604030504040204" pitchFamily="34" charset="0"/>
                <a:cs typeface="Tahoma" panose="020B0604030504040204" pitchFamily="34" charset="0"/>
              </a:rPr>
              <a:t>cả các hệ số wavelet lớn </a:t>
            </a:r>
            <a:r>
              <a:rPr lang="en-US" sz="2800" smtClean="0">
                <a:latin typeface="Tahoma" panose="020B0604030504040204" pitchFamily="34" charset="0"/>
                <a:ea typeface="Tahoma" panose="020B0604030504040204" pitchFamily="34" charset="0"/>
                <a:cs typeface="Tahoma" panose="020B0604030504040204" pitchFamily="34" charset="0"/>
              </a:rPr>
              <a:t>hơn </a:t>
            </a:r>
            <a:r>
              <a:rPr lang="en-US" sz="2800">
                <a:latin typeface="Tahoma" panose="020B0604030504040204" pitchFamily="34" charset="0"/>
                <a:ea typeface="Tahoma" panose="020B0604030504040204" pitchFamily="34" charset="0"/>
                <a:cs typeface="Tahoma" panose="020B0604030504040204" pitchFamily="34" charset="0"/>
              </a:rPr>
              <a:t>số ngưỡng do người dùng chỉ định có thể giữ lại. Tất cả các hệ số khác được đặt thành 0. </a:t>
            </a:r>
            <a:endParaRPr lang="en-US" sz="2800" smtClean="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Do </a:t>
            </a:r>
            <a:r>
              <a:rPr lang="en-US" sz="2800">
                <a:latin typeface="Tahoma" panose="020B0604030504040204" pitchFamily="34" charset="0"/>
                <a:ea typeface="Tahoma" panose="020B0604030504040204" pitchFamily="34" charset="0"/>
                <a:cs typeface="Tahoma" panose="020B0604030504040204" pitchFamily="34" charset="0"/>
              </a:rPr>
              <a:t>đó, biểu diễn dữ liệu kết quả là rất thưa thớt, do đó các hoạt động có thể tận dụng sự thưa thớt dữ liệu được tính toán rất nhanh nếu được thực hiện trong không gian wavelet. </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483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smtClean="0"/>
              <a:t>1. Biến đổi wavelet</a:t>
            </a:r>
            <a:endParaRPr lang="en-US" dirty="0"/>
          </a:p>
        </p:txBody>
      </p:sp>
      <p:sp>
        <p:nvSpPr>
          <p:cNvPr id="29" name="Rectangle 28" descr="Checkmark">
            <a:extLst>
              <a:ext uri="{FF2B5EF4-FFF2-40B4-BE49-F238E27FC236}">
                <a16:creationId xmlns:a16="http://schemas.microsoft.com/office/drawing/2014/main" id="{9C6EFB52-3349-4B07-BB85-12C3EA673CEA}"/>
              </a:ext>
            </a:extLst>
          </p:cNvPr>
          <p:cNvSpPr/>
          <p:nvPr/>
        </p:nvSpPr>
        <p:spPr>
          <a:xfrm>
            <a:off x="5120035" y="834552"/>
            <a:ext cx="373900" cy="394492"/>
          </a:xfrm>
          <a:prstGeom prst="rect">
            <a:avLst/>
          </a:prstGeom>
          <a: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sp>
      <p:sp>
        <p:nvSpPr>
          <p:cNvPr id="2" name="TextBox 1"/>
          <p:cNvSpPr txBox="1"/>
          <p:nvPr/>
        </p:nvSpPr>
        <p:spPr>
          <a:xfrm>
            <a:off x="5900264" y="699236"/>
            <a:ext cx="6078728" cy="1815882"/>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DWT có liên quan chặt chẽ đến phép biến đổi Fourier rời rạc </a:t>
            </a:r>
            <a:r>
              <a:rPr lang="en-US" sz="2800" smtClean="0">
                <a:latin typeface="Tahoma" panose="020B0604030504040204" pitchFamily="34" charset="0"/>
                <a:ea typeface="Tahoma" panose="020B0604030504040204" pitchFamily="34" charset="0"/>
                <a:cs typeface="Tahoma" panose="020B0604030504040204" pitchFamily="34" charset="0"/>
              </a:rPr>
              <a:t>(DFT)-một </a:t>
            </a:r>
            <a:r>
              <a:rPr lang="en-US" sz="2800">
                <a:latin typeface="Tahoma" panose="020B0604030504040204" pitchFamily="34" charset="0"/>
                <a:ea typeface="Tahoma" panose="020B0604030504040204" pitchFamily="34" charset="0"/>
                <a:cs typeface="Tahoma" panose="020B0604030504040204" pitchFamily="34" charset="0"/>
              </a:rPr>
              <a:t>kỹ thuật xử lý tín hiệu liên quan đến sin và </a:t>
            </a:r>
            <a:r>
              <a:rPr lang="en-US" sz="2800" smtClean="0">
                <a:latin typeface="Tahoma" panose="020B0604030504040204" pitchFamily="34" charset="0"/>
                <a:ea typeface="Tahoma" panose="020B0604030504040204" pitchFamily="34" charset="0"/>
                <a:cs typeface="Tahoma" panose="020B0604030504040204" pitchFamily="34" charset="0"/>
              </a:rPr>
              <a:t>cosin.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6230365" y="3717490"/>
            <a:ext cx="958980"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DWT</a:t>
            </a:r>
            <a:endParaRPr lang="vi-VN" sz="2800"/>
          </a:p>
        </p:txBody>
      </p:sp>
      <p:sp>
        <p:nvSpPr>
          <p:cNvPr id="4" name="Rectangle 3"/>
          <p:cNvSpPr/>
          <p:nvPr/>
        </p:nvSpPr>
        <p:spPr>
          <a:xfrm>
            <a:off x="10368046" y="3726009"/>
            <a:ext cx="830933" cy="523220"/>
          </a:xfrm>
          <a:prstGeom prst="rect">
            <a:avLst/>
          </a:prstGeom>
        </p:spPr>
        <p:txBody>
          <a:bodyPr wrap="none">
            <a:spAutoFit/>
          </a:bodyPr>
          <a:lstStyle/>
          <a:p>
            <a:r>
              <a:rPr lang="en-US" sz="2800">
                <a:latin typeface="Tahoma" panose="020B0604030504040204" pitchFamily="34" charset="0"/>
                <a:ea typeface="Tahoma" panose="020B0604030504040204" pitchFamily="34" charset="0"/>
                <a:cs typeface="Tahoma" panose="020B0604030504040204" pitchFamily="34" charset="0"/>
              </a:rPr>
              <a:t>DFT</a:t>
            </a:r>
            <a:endParaRPr lang="vi-VN" sz="2800"/>
          </a:p>
        </p:txBody>
      </p:sp>
      <p:cxnSp>
        <p:nvCxnSpPr>
          <p:cNvPr id="6" name="Straight Arrow Connector 5"/>
          <p:cNvCxnSpPr>
            <a:endCxn id="3" idx="0"/>
          </p:cNvCxnSpPr>
          <p:nvPr/>
        </p:nvCxnSpPr>
        <p:spPr>
          <a:xfrm flipH="1">
            <a:off x="6709855" y="2515118"/>
            <a:ext cx="1694406" cy="120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2"/>
            <a:endCxn id="4" idx="0"/>
          </p:cNvCxnSpPr>
          <p:nvPr/>
        </p:nvCxnSpPr>
        <p:spPr>
          <a:xfrm>
            <a:off x="8939628" y="2515118"/>
            <a:ext cx="1843885" cy="121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900264" y="5181472"/>
            <a:ext cx="5144678" cy="523220"/>
          </a:xfrm>
          <a:prstGeom prst="rect">
            <a:avLst/>
          </a:prstGeom>
        </p:spPr>
        <p:txBody>
          <a:bodyPr wrap="none">
            <a:spAutoFit/>
          </a:bodyPr>
          <a:lstStyle/>
          <a:p>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=&gt;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DWT đạt được tốt hơn </a:t>
            </a:r>
            <a:r>
              <a:rPr lang="en-US" sz="2800" smtClean="0">
                <a:solidFill>
                  <a:srgbClr val="FF0000"/>
                </a:solidFill>
                <a:latin typeface="Tahoma" panose="020B0604030504040204" pitchFamily="34" charset="0"/>
                <a:ea typeface="Tahoma" panose="020B0604030504040204" pitchFamily="34" charset="0"/>
                <a:cs typeface="Tahoma" panose="020B0604030504040204" pitchFamily="34" charset="0"/>
              </a:rPr>
              <a:t>DFT</a:t>
            </a:r>
            <a:endParaRPr lang="vi-VN" sz="280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19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6963" y="1006867"/>
            <a:ext cx="2868981" cy="648299"/>
          </a:xfrm>
        </p:spPr>
        <p:txBody>
          <a:bodyPr>
            <a:noAutofit/>
          </a:bodyPr>
          <a:lstStyle/>
          <a:p>
            <a:r>
              <a:rPr lang="en-US" sz="3200" smtClean="0"/>
              <a:t>Phương pháp: </a:t>
            </a:r>
            <a:endParaRPr lang="en-IN" sz="3200" dirty="0"/>
          </a:p>
        </p:txBody>
      </p:sp>
      <p:sp>
        <p:nvSpPr>
          <p:cNvPr id="4" name="Oval 3"/>
          <p:cNvSpPr/>
          <p:nvPr/>
        </p:nvSpPr>
        <p:spPr>
          <a:xfrm>
            <a:off x="231962" y="2034810"/>
            <a:ext cx="1730001" cy="1689776"/>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6" name="Rectangle 5" descr="Database"/>
          <p:cNvSpPr/>
          <p:nvPr/>
        </p:nvSpPr>
        <p:spPr>
          <a:xfrm>
            <a:off x="619525" y="2367481"/>
            <a:ext cx="992623" cy="969543"/>
          </a:xfrm>
          <a:prstGeom prst="rect">
            <a:avLst/>
          </a:prstGeom>
          <a:blipFill>
            <a:blip r:embed="rId2">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Oval 6"/>
          <p:cNvSpPr/>
          <p:nvPr/>
        </p:nvSpPr>
        <p:spPr>
          <a:xfrm>
            <a:off x="231962" y="4428709"/>
            <a:ext cx="1730001" cy="16897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Crane"/>
          <p:cNvSpPr/>
          <p:nvPr/>
        </p:nvSpPr>
        <p:spPr>
          <a:xfrm>
            <a:off x="619525" y="4761380"/>
            <a:ext cx="992623" cy="969543"/>
          </a:xfrm>
          <a:prstGeom prst="rect">
            <a:avLst/>
          </a:prstGeom>
          <a:blipFill>
            <a:blip r:embed="rId4">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2285999" y="2159754"/>
            <a:ext cx="8941634" cy="1815882"/>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1. Độ dài L </a:t>
            </a:r>
            <a:r>
              <a:rPr lang="en-US" sz="2800">
                <a:latin typeface="Tahoma" panose="020B0604030504040204" pitchFamily="34" charset="0"/>
                <a:ea typeface="Tahoma" panose="020B0604030504040204" pitchFamily="34" charset="0"/>
                <a:cs typeface="Tahoma" panose="020B0604030504040204" pitchFamily="34" charset="0"/>
              </a:rPr>
              <a:t>của </a:t>
            </a:r>
            <a:r>
              <a:rPr lang="en-US" sz="2800" smtClean="0">
                <a:latin typeface="Tahoma" panose="020B0604030504040204" pitchFamily="34" charset="0"/>
                <a:ea typeface="Tahoma" panose="020B0604030504040204" pitchFamily="34" charset="0"/>
                <a:cs typeface="Tahoma" panose="020B0604030504040204" pitchFamily="34" charset="0"/>
              </a:rPr>
              <a:t>vectơ </a:t>
            </a:r>
            <a:r>
              <a:rPr lang="en-US" sz="2800">
                <a:latin typeface="Tahoma" panose="020B0604030504040204" pitchFamily="34" charset="0"/>
                <a:ea typeface="Tahoma" panose="020B0604030504040204" pitchFamily="34" charset="0"/>
                <a:cs typeface="Tahoma" panose="020B0604030504040204" pitchFamily="34" charset="0"/>
              </a:rPr>
              <a:t>dữ liệu đầu vào phải là lũy thừa nguyên của 2. Điều kiện </a:t>
            </a:r>
            <a:r>
              <a:rPr lang="en-US" sz="2800" smtClean="0">
                <a:latin typeface="Tahoma" panose="020B0604030504040204" pitchFamily="34" charset="0"/>
                <a:ea typeface="Tahoma" panose="020B0604030504040204" pitchFamily="34" charset="0"/>
                <a:cs typeface="Tahoma" panose="020B0604030504040204" pitchFamily="34" charset="0"/>
              </a:rPr>
              <a:t>này có </a:t>
            </a:r>
            <a:r>
              <a:rPr lang="en-US" sz="2800">
                <a:latin typeface="Tahoma" panose="020B0604030504040204" pitchFamily="34" charset="0"/>
                <a:ea typeface="Tahoma" panose="020B0604030504040204" pitchFamily="34" charset="0"/>
                <a:cs typeface="Tahoma" panose="020B0604030504040204" pitchFamily="34" charset="0"/>
              </a:rPr>
              <a:t>thể được đáp ứng bằng cách đệm </a:t>
            </a:r>
            <a:r>
              <a:rPr lang="en-US" sz="2800" smtClean="0">
                <a:latin typeface="Tahoma" panose="020B0604030504040204" pitchFamily="34" charset="0"/>
                <a:ea typeface="Tahoma" panose="020B0604030504040204" pitchFamily="34" charset="0"/>
                <a:cs typeface="Tahoma" panose="020B0604030504040204" pitchFamily="34" charset="0"/>
              </a:rPr>
              <a:t>vectơ </a:t>
            </a:r>
            <a:r>
              <a:rPr lang="en-US" sz="2800">
                <a:latin typeface="Tahoma" panose="020B0604030504040204" pitchFamily="34" charset="0"/>
                <a:ea typeface="Tahoma" panose="020B0604030504040204" pitchFamily="34" charset="0"/>
                <a:cs typeface="Tahoma" panose="020B0604030504040204" pitchFamily="34" charset="0"/>
              </a:rPr>
              <a:t>dữ liệu bằng các số </a:t>
            </a:r>
            <a:r>
              <a:rPr lang="en-US" sz="2800" smtClean="0">
                <a:latin typeface="Tahoma" panose="020B0604030504040204" pitchFamily="34" charset="0"/>
                <a:ea typeface="Tahoma" panose="020B0604030504040204" pitchFamily="34" charset="0"/>
                <a:cs typeface="Tahoma" panose="020B0604030504040204" pitchFamily="34" charset="0"/>
              </a:rPr>
              <a:t>0 khi </a:t>
            </a:r>
            <a:r>
              <a:rPr lang="en-US" sz="2800">
                <a:latin typeface="Tahoma" panose="020B0604030504040204" pitchFamily="34" charset="0"/>
                <a:ea typeface="Tahoma" panose="020B0604030504040204" pitchFamily="34" charset="0"/>
                <a:cs typeface="Tahoma" panose="020B0604030504040204" pitchFamily="34" charset="0"/>
              </a:rPr>
              <a:t>cần thiết (L ≥ n</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2286000" y="4143379"/>
            <a:ext cx="9286408" cy="2246769"/>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2. Mỗi </a:t>
            </a:r>
            <a:r>
              <a:rPr lang="en-US" sz="2800">
                <a:latin typeface="Tahoma" panose="020B0604030504040204" pitchFamily="34" charset="0"/>
                <a:ea typeface="Tahoma" panose="020B0604030504040204" pitchFamily="34" charset="0"/>
                <a:cs typeface="Tahoma" panose="020B0604030504040204" pitchFamily="34" charset="0"/>
              </a:rPr>
              <a:t>phép biến đổi liên quan đến việc áp dụng hai hàm. </a:t>
            </a:r>
            <a:endParaRPr lang="en-US" sz="2800" smtClean="0">
              <a:latin typeface="Tahoma" panose="020B0604030504040204" pitchFamily="34" charset="0"/>
              <a:ea typeface="Tahoma" panose="020B0604030504040204" pitchFamily="34" charset="0"/>
              <a:cs typeface="Tahoma" panose="020B0604030504040204" pitchFamily="34" charset="0"/>
            </a:endParaRP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Áp </a:t>
            </a:r>
            <a:r>
              <a:rPr lang="en-US" sz="2800">
                <a:latin typeface="Tahoma" panose="020B0604030504040204" pitchFamily="34" charset="0"/>
                <a:ea typeface="Tahoma" panose="020B0604030504040204" pitchFamily="34" charset="0"/>
                <a:cs typeface="Tahoma" panose="020B0604030504040204" pitchFamily="34" charset="0"/>
              </a:rPr>
              <a:t>dụng một </a:t>
            </a:r>
            <a:r>
              <a:rPr lang="en-US" sz="2800" smtClean="0">
                <a:latin typeface="Tahoma" panose="020B0604030504040204" pitchFamily="34" charset="0"/>
                <a:ea typeface="Tahoma" panose="020B0604030504040204" pitchFamily="34" charset="0"/>
                <a:cs typeface="Tahoma" panose="020B0604030504040204" pitchFamily="34" charset="0"/>
              </a:rPr>
              <a:t>số cách </a:t>
            </a:r>
            <a:r>
              <a:rPr lang="en-US" sz="2800">
                <a:latin typeface="Tahoma" panose="020B0604030504040204" pitchFamily="34" charset="0"/>
                <a:ea typeface="Tahoma" panose="020B0604030504040204" pitchFamily="34" charset="0"/>
                <a:cs typeface="Tahoma" panose="020B0604030504040204" pitchFamily="34" charset="0"/>
              </a:rPr>
              <a:t>làm mịn dữ liệu, chẳng hạn như tổng hoặc trung bình có trọng số. </a:t>
            </a:r>
            <a:endParaRPr lang="en-US" sz="2800" smtClean="0">
              <a:latin typeface="Tahoma" panose="020B0604030504040204" pitchFamily="34" charset="0"/>
              <a:ea typeface="Tahoma" panose="020B0604030504040204" pitchFamily="34" charset="0"/>
              <a:cs typeface="Tahoma" panose="020B0604030504040204" pitchFamily="34" charset="0"/>
            </a:endParaRP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smtClean="0">
                <a:latin typeface="Tahoma" panose="020B0604030504040204" pitchFamily="34" charset="0"/>
                <a:ea typeface="Tahoma" panose="020B0604030504040204" pitchFamily="34" charset="0"/>
                <a:cs typeface="Tahoma" panose="020B0604030504040204" pitchFamily="34" charset="0"/>
              </a:rPr>
              <a:t>+ Thực </a:t>
            </a:r>
            <a:r>
              <a:rPr lang="en-US" sz="2800">
                <a:latin typeface="Tahoma" panose="020B0604030504040204" pitchFamily="34" charset="0"/>
                <a:ea typeface="Tahoma" panose="020B0604030504040204" pitchFamily="34" charset="0"/>
                <a:cs typeface="Tahoma" panose="020B0604030504040204" pitchFamily="34" charset="0"/>
              </a:rPr>
              <a:t>hiện một sự khác biệt có trọng số, hoạt động để làm nổi bật các tính năng chi tiết của dữ liệu.</a:t>
            </a:r>
            <a:endParaRPr lang="vi-VN" sz="2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15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DA682D-7AC5-48E0-993B-AB3F027355C3}"/>
              </a:ext>
            </a:extLst>
          </p:cNvPr>
          <p:cNvSpPr>
            <a:spLocks noGrp="1"/>
          </p:cNvSpPr>
          <p:nvPr>
            <p:ph type="title"/>
          </p:nvPr>
        </p:nvSpPr>
        <p:spPr>
          <a:xfrm>
            <a:off x="1096963" y="1006867"/>
            <a:ext cx="2354837" cy="648299"/>
          </a:xfrm>
        </p:spPr>
        <p:txBody>
          <a:bodyPr>
            <a:normAutofit fontScale="90000"/>
          </a:bodyPr>
          <a:lstStyle/>
          <a:p>
            <a:r>
              <a:rPr lang="en-US" sz="3200" smtClean="0"/>
              <a:t>Phương pháp: </a:t>
            </a:r>
            <a:endParaRPr lang="en-IN" sz="3200" dirty="0"/>
          </a:p>
        </p:txBody>
      </p:sp>
      <p:sp>
        <p:nvSpPr>
          <p:cNvPr id="4" name="Oval 3"/>
          <p:cNvSpPr/>
          <p:nvPr/>
        </p:nvSpPr>
        <p:spPr>
          <a:xfrm>
            <a:off x="291097" y="1942969"/>
            <a:ext cx="1400393" cy="132122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Oval 6"/>
          <p:cNvSpPr/>
          <p:nvPr/>
        </p:nvSpPr>
        <p:spPr>
          <a:xfrm>
            <a:off x="242477" y="3628098"/>
            <a:ext cx="1485454" cy="141173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1" name="Rectangle 10" descr="City"/>
          <p:cNvSpPr/>
          <p:nvPr/>
        </p:nvSpPr>
        <p:spPr>
          <a:xfrm>
            <a:off x="572639" y="2185465"/>
            <a:ext cx="803504" cy="758081"/>
          </a:xfrm>
          <a:prstGeom prst="rect">
            <a:avLst/>
          </a:prstGeom>
          <a:blipFill>
            <a:blip r:embed="rId2"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2153599" y="1804746"/>
            <a:ext cx="9584745"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3. Hai </a:t>
            </a:r>
            <a:r>
              <a:rPr lang="en-US" sz="2800">
                <a:latin typeface="Tahoma" panose="020B0604030504040204" pitchFamily="34" charset="0"/>
                <a:ea typeface="Tahoma" panose="020B0604030504040204" pitchFamily="34" charset="0"/>
                <a:cs typeface="Tahoma" panose="020B0604030504040204" pitchFamily="34" charset="0"/>
              </a:rPr>
              <a:t>hàm được áp dụng cho các cặp điểm dữ liệu trong X, nghĩa là cho tất cả các </a:t>
            </a:r>
            <a:r>
              <a:rPr lang="en-US" sz="2800" smtClean="0">
                <a:latin typeface="Tahoma" panose="020B0604030504040204" pitchFamily="34" charset="0"/>
                <a:ea typeface="Tahoma" panose="020B0604030504040204" pitchFamily="34" charset="0"/>
                <a:cs typeface="Tahoma" panose="020B0604030504040204" pitchFamily="34" charset="0"/>
              </a:rPr>
              <a:t>cặp số </a:t>
            </a:r>
            <a:r>
              <a:rPr lang="en-US" sz="2800">
                <a:latin typeface="Tahoma" panose="020B0604030504040204" pitchFamily="34" charset="0"/>
                <a:ea typeface="Tahoma" panose="020B0604030504040204" pitchFamily="34" charset="0"/>
                <a:cs typeface="Tahoma" panose="020B0604030504040204" pitchFamily="34" charset="0"/>
              </a:rPr>
              <a:t>đo (x</a:t>
            </a:r>
            <a:r>
              <a:rPr lang="en-US" sz="2800" baseline="-25000">
                <a:latin typeface="Tahoma" panose="020B0604030504040204" pitchFamily="34" charset="0"/>
                <a:ea typeface="Tahoma" panose="020B0604030504040204" pitchFamily="34" charset="0"/>
                <a:cs typeface="Tahoma" panose="020B0604030504040204" pitchFamily="34" charset="0"/>
              </a:rPr>
              <a:t>2i</a:t>
            </a:r>
            <a:r>
              <a:rPr lang="en-US" sz="2800">
                <a:latin typeface="Tahoma" panose="020B0604030504040204" pitchFamily="34" charset="0"/>
                <a:ea typeface="Tahoma" panose="020B0604030504040204" pitchFamily="34" charset="0"/>
                <a:cs typeface="Tahoma" panose="020B0604030504040204" pitchFamily="34" charset="0"/>
              </a:rPr>
              <a:t>,x</a:t>
            </a:r>
            <a:r>
              <a:rPr lang="en-US" sz="2800" baseline="-25000">
                <a:latin typeface="Tahoma" panose="020B0604030504040204" pitchFamily="34" charset="0"/>
                <a:ea typeface="Tahoma" panose="020B0604030504040204" pitchFamily="34" charset="0"/>
                <a:cs typeface="Tahoma" panose="020B0604030504040204" pitchFamily="34" charset="0"/>
              </a:rPr>
              <a:t>2i+1</a:t>
            </a:r>
            <a:r>
              <a:rPr lang="en-US" sz="2800" smtClean="0">
                <a:latin typeface="Tahoma" panose="020B0604030504040204" pitchFamily="34" charset="0"/>
                <a:ea typeface="Tahoma" panose="020B0604030504040204" pitchFamily="34" charset="0"/>
                <a:cs typeface="Tahoma" panose="020B0604030504040204" pitchFamily="34" charset="0"/>
              </a:rPr>
              <a:t>). </a:t>
            </a:r>
            <a:r>
              <a:rPr lang="en-US" sz="2800">
                <a:latin typeface="Tahoma" panose="020B0604030504040204" pitchFamily="34" charset="0"/>
                <a:ea typeface="Tahoma" panose="020B0604030504040204" pitchFamily="34" charset="0"/>
                <a:cs typeface="Tahoma" panose="020B0604030504040204" pitchFamily="34" charset="0"/>
              </a:rPr>
              <a:t>Điều này dẫn đến hai tập dữ liệu có độ dài L = </a:t>
            </a:r>
            <a:r>
              <a:rPr lang="en-US" sz="2800" smtClean="0">
                <a:latin typeface="Tahoma" panose="020B0604030504040204" pitchFamily="34" charset="0"/>
                <a:ea typeface="Tahoma" panose="020B0604030504040204" pitchFamily="34" charset="0"/>
                <a:cs typeface="Tahoma" panose="020B0604030504040204" pitchFamily="34" charset="0"/>
              </a:rPr>
              <a:t>2.</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2153599" y="3601672"/>
            <a:ext cx="9765499"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4. </a:t>
            </a:r>
            <a:r>
              <a:rPr lang="en-US" sz="2800">
                <a:latin typeface="Tahoma" panose="020B0604030504040204" pitchFamily="34" charset="0"/>
                <a:ea typeface="Tahoma" panose="020B0604030504040204" pitchFamily="34" charset="0"/>
                <a:cs typeface="Tahoma" panose="020B0604030504040204" pitchFamily="34" charset="0"/>
              </a:rPr>
              <a:t>Hai hàm được áp dụng đệ quy cho các tập dữ liệu thu được </a:t>
            </a:r>
            <a:r>
              <a:rPr lang="en-US" sz="2800" smtClean="0">
                <a:latin typeface="Tahoma" panose="020B0604030504040204" pitchFamily="34" charset="0"/>
                <a:ea typeface="Tahoma" panose="020B0604030504040204" pitchFamily="34" charset="0"/>
                <a:cs typeface="Tahoma" panose="020B0604030504040204" pitchFamily="34" charset="0"/>
              </a:rPr>
              <a:t>trong vòng </a:t>
            </a:r>
            <a:r>
              <a:rPr lang="en-US" sz="2800">
                <a:latin typeface="Tahoma" panose="020B0604030504040204" pitchFamily="34" charset="0"/>
                <a:ea typeface="Tahoma" panose="020B0604030504040204" pitchFamily="34" charset="0"/>
                <a:cs typeface="Tahoma" panose="020B0604030504040204" pitchFamily="34" charset="0"/>
              </a:rPr>
              <a:t>lặp, cho đến khi các tập dữ liệu kết quả thu được có độ dài 2.</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2153599" y="5327299"/>
            <a:ext cx="9765499" cy="1384995"/>
          </a:xfrm>
          <a:prstGeom prst="rect">
            <a:avLst/>
          </a:prstGeom>
          <a:noFill/>
        </p:spPr>
        <p:txBody>
          <a:bodyPr wrap="square" rtlCol="0">
            <a:spAutoFit/>
          </a:bodyPr>
          <a:lstStyle/>
          <a:p>
            <a:r>
              <a:rPr lang="en-US" sz="2800" smtClean="0">
                <a:latin typeface="Tahoma" panose="020B0604030504040204" pitchFamily="34" charset="0"/>
                <a:ea typeface="Tahoma" panose="020B0604030504040204" pitchFamily="34" charset="0"/>
                <a:cs typeface="Tahoma" panose="020B0604030504040204" pitchFamily="34" charset="0"/>
              </a:rPr>
              <a:t>5. </a:t>
            </a:r>
            <a:r>
              <a:rPr lang="en-US" sz="2800">
                <a:latin typeface="Tahoma" panose="020B0604030504040204" pitchFamily="34" charset="0"/>
                <a:ea typeface="Tahoma" panose="020B0604030504040204" pitchFamily="34" charset="0"/>
                <a:cs typeface="Tahoma" panose="020B0604030504040204" pitchFamily="34" charset="0"/>
              </a:rPr>
              <a:t>Các giá trị đã chọn từ các tập dữ liệu thu được trong các lần lặp trước đó được chỉ </a:t>
            </a:r>
            <a:r>
              <a:rPr lang="en-US" sz="2800" smtClean="0">
                <a:latin typeface="Tahoma" panose="020B0604030504040204" pitchFamily="34" charset="0"/>
                <a:ea typeface="Tahoma" panose="020B0604030504040204" pitchFamily="34" charset="0"/>
                <a:cs typeface="Tahoma" panose="020B0604030504040204" pitchFamily="34" charset="0"/>
              </a:rPr>
              <a:t>định hệ </a:t>
            </a:r>
            <a:r>
              <a:rPr lang="en-US" sz="2800">
                <a:latin typeface="Tahoma" panose="020B0604030504040204" pitchFamily="34" charset="0"/>
                <a:ea typeface="Tahoma" panose="020B0604030504040204" pitchFamily="34" charset="0"/>
                <a:cs typeface="Tahoma" panose="020B0604030504040204" pitchFamily="34" charset="0"/>
              </a:rPr>
              <a:t>số wavelet của dữ liệu được biến đổi</a:t>
            </a:r>
            <a:r>
              <a:rPr lang="en-US" sz="2800" smtClean="0">
                <a:latin typeface="Tahoma" panose="020B0604030504040204" pitchFamily="34" charset="0"/>
                <a:ea typeface="Tahoma" panose="020B0604030504040204" pitchFamily="34" charset="0"/>
                <a:cs typeface="Tahoma" panose="020B0604030504040204" pitchFamily="34" charset="0"/>
              </a:rPr>
              <a:t>.</a:t>
            </a:r>
            <a:endParaRPr lang="vi-VN" sz="280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descr="Database"/>
          <p:cNvSpPr/>
          <p:nvPr/>
        </p:nvSpPr>
        <p:spPr>
          <a:xfrm>
            <a:off x="563816" y="3925018"/>
            <a:ext cx="810803" cy="752648"/>
          </a:xfrm>
          <a:prstGeom prst="rect">
            <a:avLst/>
          </a:prstGeom>
          <a:blipFill>
            <a:blip r:embed="rId8"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Oval 15"/>
          <p:cNvSpPr/>
          <p:nvPr/>
        </p:nvSpPr>
        <p:spPr>
          <a:xfrm>
            <a:off x="327538" y="5336752"/>
            <a:ext cx="1400393" cy="132122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7" name="Rectangle 16" descr="Crane"/>
          <p:cNvSpPr/>
          <p:nvPr/>
        </p:nvSpPr>
        <p:spPr>
          <a:xfrm>
            <a:off x="709979" y="5624623"/>
            <a:ext cx="773968" cy="748654"/>
          </a:xfrm>
          <a:prstGeom prst="rect">
            <a:avLst/>
          </a:prstGeom>
          <a:blipFill>
            <a:blip r:embed="rId9" cstate="print">
              <a:extLst>
                <a:ext uri="{28A0092B-C50C-407E-A947-70E740481C1C}">
                  <a14:useLocalDpi xmlns:a14="http://schemas.microsoft.com/office/drawing/2010/main" val="0"/>
                </a:ext>
                <a:ext uri="{96DAC541-7B7A-43D3-8B79-37D633B846F1}">
                  <asvg:svgBlip xmlns:lc="http://schemas.openxmlformats.org/drawingml/2006/lockedCanvas" xmlns:asvg="http://schemas.microsoft.com/office/drawing/2016/SVG/main" xmlns:dgm="http://schemas.openxmlformats.org/drawingml/2006/diagram" xmlns=""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4735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66307" y="2012715"/>
            <a:ext cx="3516595" cy="2093975"/>
          </a:xfrm>
        </p:spPr>
        <p:txBody>
          <a:bodyPr>
            <a:noAutofit/>
          </a:bodyPr>
          <a:lstStyle/>
          <a:p>
            <a:r>
              <a:rPr lang="en-US" sz="5400" smtClean="0"/>
              <a:t>2. Phép phân tích thành phần chính</a:t>
            </a:r>
            <a:endParaRPr lang="en-US" sz="5400" dirty="0"/>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05293" y="892044"/>
            <a:ext cx="6177600" cy="3977366"/>
          </a:xfrm>
        </p:spPr>
        <p:txBody>
          <a:bodyPr>
            <a:noAutofit/>
          </a:bodyPr>
          <a:lstStyle/>
          <a:p>
            <a:pPr>
              <a:lnSpc>
                <a:spcPct val="150000"/>
              </a:lnSpc>
            </a:pPr>
            <a:r>
              <a:rPr lang="en-US" sz="2800" smtClean="0">
                <a:latin typeface="Tahoma" panose="020B0604030504040204" pitchFamily="34" charset="0"/>
                <a:ea typeface="Tahoma" panose="020B0604030504040204" pitchFamily="34" charset="0"/>
                <a:cs typeface="Tahoma" panose="020B0604030504040204" pitchFamily="34" charset="0"/>
              </a:rPr>
              <a:t>Phép phân tích thành phần chính (PCA) tìm kiếm k vectơ trực giao n-chiều có thể được sử dụng tốt nhất để biểu diễn dữ liệu, trong đó k ≤ n.</a:t>
            </a:r>
            <a:endParaRPr lang="vi-VN" sz="2800" smtClean="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800" smtClean="0">
                <a:latin typeface="Tahoma" panose="020B0604030504040204" pitchFamily="34" charset="0"/>
                <a:ea typeface="Tahoma" panose="020B0604030504040204" pitchFamily="34" charset="0"/>
                <a:cs typeface="Tahoma" panose="020B0604030504040204" pitchFamily="34" charset="0"/>
              </a:rPr>
              <a:t>=&gt; Do đó, dữ liệu ban đầu được chiếu vào một không gian nhỏ hơn nhiều, dẫn đến giảm kích thước.</a:t>
            </a:r>
            <a:endParaRPr lang="vi-VN" sz="280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3"/>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566307" y="2012715"/>
            <a:ext cx="3516595" cy="2093975"/>
          </a:xfrm>
        </p:spPr>
        <p:txBody>
          <a:bodyPr>
            <a:noAutofit/>
          </a:bodyPr>
          <a:lstStyle/>
          <a:p>
            <a:r>
              <a:rPr lang="en-US" sz="5400" smtClean="0"/>
              <a:t>2. Phép phân tích thành phần chính</a:t>
            </a:r>
            <a:endParaRPr lang="en-US" sz="5400" dirty="0"/>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05294" y="1345066"/>
            <a:ext cx="6177600" cy="3977366"/>
          </a:xfrm>
        </p:spPr>
        <p:txBody>
          <a:bodyPr>
            <a:noAutofit/>
          </a:bodyPr>
          <a:lstStyle/>
          <a:p>
            <a:pPr>
              <a:lnSpc>
                <a:spcPct val="150000"/>
              </a:lnSpc>
            </a:pPr>
            <a:r>
              <a:rPr lang="en-US" sz="2800">
                <a:latin typeface="Tahoma" panose="020B0604030504040204" pitchFamily="34" charset="0"/>
                <a:ea typeface="Tahoma" panose="020B0604030504040204" pitchFamily="34" charset="0"/>
                <a:cs typeface="Tahoma" panose="020B0604030504040204" pitchFamily="34" charset="0"/>
              </a:rPr>
              <a:t>PCA thường tiết lộ các mối quan hệ mà trước đây không bị nghi ngờ và do đó cho phép các diễn giải mà thông thường không dẫn đến kết quả.</a:t>
            </a:r>
            <a:endParaRPr lang="en-US" sz="2800" dirty="0">
              <a:latin typeface="Tahoma" panose="020B0604030504040204" pitchFamily="34" charset="0"/>
              <a:ea typeface="Tahoma" panose="020B0604030504040204" pitchFamily="34" charset="0"/>
              <a:cs typeface="Tahoma" panose="020B0604030504040204" pitchFamily="34" charset="0"/>
            </a:endParaRP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3"/>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26880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purl.org/dc/terms/"/>
    <ds:schemaRef ds:uri="71af3243-3dd4-4a8d-8c0d-dd76da1f02a5"/>
    <ds:schemaRef ds:uri="16c05727-aa75-4e4a-9b5f-8a80a1165891"/>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3870</Words>
  <Application>Microsoft Office PowerPoint</Application>
  <PresentationFormat>Widescreen</PresentationFormat>
  <Paragraphs>219</Paragraphs>
  <Slides>37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SimSun</vt:lpstr>
      <vt:lpstr>Arial</vt:lpstr>
      <vt:lpstr>Calibri</vt:lpstr>
      <vt:lpstr>Calibri Light</vt:lpstr>
      <vt:lpstr>Lucida Sans</vt:lpstr>
      <vt:lpstr>Symbol</vt:lpstr>
      <vt:lpstr>Tahoma</vt:lpstr>
      <vt:lpstr>Wingdings</vt:lpstr>
      <vt:lpstr>RetrospectVTI</vt:lpstr>
      <vt:lpstr>Giảm dữ liệu</vt:lpstr>
      <vt:lpstr>NỘI DUNG</vt:lpstr>
      <vt:lpstr>1. Biến đổi wavelet</vt:lpstr>
      <vt:lpstr>Ví dụ</vt:lpstr>
      <vt:lpstr>1. Biến đổi wavelet</vt:lpstr>
      <vt:lpstr>Phương pháp: </vt:lpstr>
      <vt:lpstr>Phương pháp: </vt:lpstr>
      <vt:lpstr>2. Phép phân tích thành phần chính</vt:lpstr>
      <vt:lpstr>2. Phép phân tích thành phần chính</vt:lpstr>
      <vt:lpstr>PowerPoint Presentation</vt:lpstr>
      <vt:lpstr>PowerPoint Presentation</vt:lpstr>
      <vt:lpstr>3. Trích chọn đặc trưng</vt:lpstr>
      <vt:lpstr>3. Trích chọn đặc trưng</vt:lpstr>
      <vt:lpstr>3. Trích chọn đặc trưng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Cả hai mô hình hồi quy và log-linear đều có thể được sử dụng trên dữ liệu thưa thớt, mặc dù chúng ứng dụng có thể bị hạn chế. Trong khi cả hai phương pháp đều có thể xử lý dữ liệu bị lệch, hồi quy làm đặc biệt tốt.</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Tổng hợp khối dữ liệu</vt:lpstr>
      <vt:lpstr>PowerPoint Presentation</vt:lpstr>
      <vt:lpstr>8. Tổng hợp khối dữ liệu</vt:lpstr>
      <vt:lpstr>8. Tổng hợp khối dữ liệu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2022-10-07T16:20:11Z</dcterms:created>
  <dcterms:modified xsi:type="dcterms:W3CDTF">2022-10-10T07:37:41Z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