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0" r:id="rId4"/>
  </p:sldMasterIdLst>
  <p:notesMasterIdLst>
    <p:notesMasterId r:id="rId13"/>
  </p:notesMasterIdLst>
  <p:sldIdLst>
    <p:sldId id="256" r:id="rId5"/>
    <p:sldId id="277" r:id="rId6"/>
    <p:sldId id="279" r:id="rId7"/>
    <p:sldId id="280" r:id="rId8"/>
    <p:sldId id="283" r:id="rId9"/>
    <p:sldId id="282" r:id="rId10"/>
    <p:sldId id="284" r:id="rId11"/>
    <p:sldId id="281" r:id="rId12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uc Hoang" initials="D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6FDFF"/>
    <a:srgbClr val="B7CBCD"/>
    <a:srgbClr val="FF0000"/>
    <a:srgbClr val="30A383"/>
    <a:srgbClr val="1481B8"/>
    <a:srgbClr val="D6E1E2"/>
    <a:srgbClr val="30A484"/>
    <a:srgbClr val="1F5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8330" autoAdjust="0"/>
  </p:normalViewPr>
  <p:slideViewPr>
    <p:cSldViewPr>
      <p:cViewPr varScale="1">
        <p:scale>
          <a:sx n="69" d="100"/>
          <a:sy n="69" d="100"/>
        </p:scale>
        <p:origin x="1786" y="5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DE437-CB40-417D-AC35-4A7E5D913317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A99E3-C20F-455C-83E5-A8FDD3319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08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F95ED8-7807-40AF-95AA-C805AF1ED7E0}" type="slidenum">
              <a:rPr lang="en-US" smtClean="0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4618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1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/>
            </a:lvl1pPr>
          </a:lstStyle>
          <a:p>
            <a:fld id="{7855289C-09C2-4FA6-9DE7-15D89A7144DF}" type="datetime1">
              <a:rPr lang="vi-VN" smtClean="0"/>
              <a:t>24/05/2025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200"/>
            </a:lvl1pPr>
          </a:lstStyle>
          <a:p>
            <a:r>
              <a:rPr lang="en-US" dirty="0" err="1"/>
              <a:t>ĐATN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7501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1400530"/>
          </a:xfrm>
        </p:spPr>
        <p:txBody>
          <a:bodyPr/>
          <a:lstStyle>
            <a:lvl1pPr>
              <a:defRPr sz="32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2052925"/>
            <a:ext cx="8191746" cy="4195481"/>
          </a:xfrm>
        </p:spPr>
        <p:txBody>
          <a:bodyPr/>
          <a:lstStyle>
            <a:lvl1pPr>
              <a:defRPr sz="3200"/>
            </a:lvl1pPr>
            <a:lvl2pPr marL="457200">
              <a:defRPr sz="2800"/>
            </a:lvl2pPr>
            <a:lvl3pPr marL="640080">
              <a:defRPr sz="2600"/>
            </a:lvl3pPr>
            <a:lvl4pPr marL="914400">
              <a:defRPr sz="2400"/>
            </a:lvl4pPr>
            <a:lvl5pPr marL="1188720"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2"/>
          <p:cNvSpPr>
            <a:spLocks noGrp="1"/>
          </p:cNvSpPr>
          <p:nvPr>
            <p:ph type="dt" sz="half" idx="10"/>
          </p:nvPr>
        </p:nvSpPr>
        <p:spPr>
          <a:xfrm>
            <a:off x="7956376" y="6476970"/>
            <a:ext cx="1134285" cy="266739"/>
          </a:xfrm>
        </p:spPr>
        <p:txBody>
          <a:bodyPr/>
          <a:lstStyle/>
          <a:p>
            <a:fld id="{3BD01B09-9BFA-4E25-B6F7-A45121277496}" type="datetime1">
              <a:rPr lang="vi-VN" smtClean="0"/>
              <a:t>24/05/2025</a:t>
            </a:fld>
            <a:endParaRPr lang="en-US" dirty="0"/>
          </a:p>
        </p:txBody>
      </p:sp>
      <p:sp>
        <p:nvSpPr>
          <p:cNvPr id="9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614" y="6515049"/>
            <a:ext cx="3859795" cy="228660"/>
          </a:xfrm>
        </p:spPr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6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672026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A4BE-6657-4382-B365-D7D11ABF647C}" type="datetime1">
              <a:rPr lang="vi-VN" smtClean="0"/>
              <a:t>24/05/2025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77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7D00D-E689-41A8-94DE-0AE5FDCE360B}" type="datetime1">
              <a:rPr lang="vi-VN" smtClean="0"/>
              <a:t>24/05/2025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19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9879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8191746" cy="69028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10" y="1412777"/>
            <a:ext cx="8191746" cy="48356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56376" y="6476970"/>
            <a:ext cx="1134285" cy="26673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7F032A-4D12-4362-8B1C-673C2DC6E831}" type="datetime1">
              <a:rPr lang="vi-VN" smtClean="0"/>
              <a:t>24/05/2025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14" y="6515049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 dirty="0" err="1"/>
              <a:t>ĐATN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NGÀNH</a:t>
            </a:r>
            <a:r>
              <a:rPr lang="en-US" dirty="0"/>
              <a:t> </a:t>
            </a:r>
            <a:r>
              <a:rPr lang="en-US" dirty="0" err="1"/>
              <a:t>CNPM</a:t>
            </a:r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0" y="6515079"/>
            <a:ext cx="511057" cy="266739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3470C9-F765-9462-883D-B284687D7164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6336" y="-457200"/>
            <a:ext cx="1971302" cy="197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8380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31" r:id="rId1"/>
    <p:sldLayoutId id="2147483832" r:id="rId2"/>
    <p:sldLayoutId id="2147483836" r:id="rId3"/>
    <p:sldLayoutId id="2147483838" r:id="rId4"/>
    <p:sldLayoutId id="2147483837" r:id="rId5"/>
  </p:sldLayoutIdLst>
  <p:hf hdr="0"/>
  <p:txStyles>
    <p:titleStyle>
      <a:lvl1pPr algn="l" defTabSz="457207" rtl="0" eaLnBrk="1" latinLnBrk="0" hangingPunct="1">
        <a:spcBef>
          <a:spcPct val="0"/>
        </a:spcBef>
        <a:buNone/>
        <a:defRPr sz="3200" b="0" i="0" kern="1200" cap="all" baseline="0">
          <a:solidFill>
            <a:schemeClr val="tx2"/>
          </a:solidFill>
          <a:latin typeface="Arial" panose="020B0604020202020204" pitchFamily="34" charset="0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15616" y="194828"/>
            <a:ext cx="7239000" cy="1207666"/>
          </a:xfrm>
        </p:spPr>
        <p:txBody>
          <a:bodyPr/>
          <a:lstStyle/>
          <a:p>
            <a:pPr algn="ctr"/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Khoa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thông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tin</a:t>
            </a:r>
            <a:br>
              <a:rPr lang="en-US" sz="2800" cap="all" dirty="0">
                <a:latin typeface="Times New Roman" pitchFamily="18" charset="0"/>
                <a:cs typeface="Times New Roman" pitchFamily="18" charset="0"/>
              </a:rPr>
            </a:b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Bộ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môn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công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nghệ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phần</a:t>
            </a:r>
            <a:r>
              <a:rPr lang="en-US" sz="2800" cap="all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cap="all" dirty="0" err="1">
                <a:latin typeface="Times New Roman" pitchFamily="18" charset="0"/>
                <a:cs typeface="Times New Roman" pitchFamily="18" charset="0"/>
              </a:rPr>
              <a:t>mềm</a:t>
            </a:r>
            <a:endParaRPr lang="en-US" sz="2800" cap="all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745" y="4462805"/>
            <a:ext cx="4248224" cy="2062539"/>
          </a:xfrm>
        </p:spPr>
        <p:txBody>
          <a:bodyPr>
            <a:normAutofit fontScale="70000" lnSpcReduction="20000"/>
          </a:bodyPr>
          <a:lstStyle/>
          <a:p>
            <a:pPr algn="r">
              <a:lnSpc>
                <a:spcPct val="90000"/>
              </a:lnSpc>
            </a:pP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Sinh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(MSSV):</a:t>
            </a:r>
          </a:p>
          <a:p>
            <a:pPr algn="r">
              <a:lnSpc>
                <a:spcPct val="90000"/>
              </a:lnSpc>
            </a:pPr>
            <a:endParaRPr lang="en-GB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90000"/>
              </a:lnSpc>
            </a:pPr>
            <a:endParaRPr lang="en-GB" sz="2800" dirty="0">
              <a:solidFill>
                <a:srgbClr val="FFFF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r">
              <a:lnSpc>
                <a:spcPct val="90000"/>
              </a:lnSpc>
            </a:pP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r">
              <a:lnSpc>
                <a:spcPct val="90000"/>
              </a:lnSpc>
            </a:pP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algn="r">
              <a:lnSpc>
                <a:spcPct val="90000"/>
              </a:lnSpc>
            </a:pP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</p:txBody>
      </p:sp>
      <p:sp>
        <p:nvSpPr>
          <p:cNvPr id="3" name="Rectangle 2"/>
          <p:cNvSpPr/>
          <p:nvPr/>
        </p:nvSpPr>
        <p:spPr>
          <a:xfrm>
            <a:off x="-7248" y="1556792"/>
            <a:ext cx="9144000" cy="18283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cap="all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PHÁT TRIỂN ỨNG DỤNG MOBILE QUẢN LÝ TÀI CHÍNH CÁ NHÂN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566568" y="4462805"/>
            <a:ext cx="4248224" cy="2062539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l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7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marR="0">
              <a:buNone/>
            </a:pP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Trần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Huy Hoàng 2221050450</a:t>
            </a:r>
          </a:p>
          <a:p>
            <a:pPr marL="0" marR="0">
              <a:buNone/>
            </a:pP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Nguyễn Văn Thịnh 2121050902</a:t>
            </a:r>
          </a:p>
          <a:p>
            <a:pPr marL="0" marR="0">
              <a:buNone/>
            </a:pP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Nguyễn Mạnh Tùng 2021050709</a:t>
            </a:r>
          </a:p>
          <a:p>
            <a:pPr>
              <a:buNone/>
            </a:pPr>
            <a:r>
              <a:rPr lang="en-US" sz="1800" dirty="0" err="1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Trần</a:t>
            </a:r>
            <a:r>
              <a:rPr lang="en-US" sz="1800" dirty="0">
                <a:solidFill>
                  <a:srgbClr val="FFFF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Xuân Thành 2121051109</a:t>
            </a:r>
          </a:p>
          <a:p>
            <a:pPr>
              <a:buNone/>
            </a:pPr>
            <a:r>
              <a:rPr lang="en-GB" sz="2800" dirty="0" err="1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ThS</a:t>
            </a:r>
            <a:r>
              <a:rPr lang="en-GB" sz="2800" dirty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. NGÔ NGỌC ANH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73149"/>
            <a:ext cx="7392988" cy="56356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dung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24386" y="167497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endParaRPr lang="en-US">
              <a:solidFill>
                <a:srgbClr val="000066"/>
              </a:solidFill>
              <a:latin typeface="Verdana"/>
            </a:endParaRPr>
          </a:p>
        </p:txBody>
      </p:sp>
      <p:grpSp>
        <p:nvGrpSpPr>
          <p:cNvPr id="6" name="Group 88"/>
          <p:cNvGrpSpPr>
            <a:grpSpLocks/>
          </p:cNvGrpSpPr>
          <p:nvPr/>
        </p:nvGrpSpPr>
        <p:grpSpPr bwMode="auto">
          <a:xfrm>
            <a:off x="685800" y="1293975"/>
            <a:ext cx="8457931" cy="739775"/>
            <a:chOff x="940" y="1680"/>
            <a:chExt cx="7457" cy="653"/>
          </a:xfrm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358" y="1793"/>
              <a:ext cx="6484" cy="436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8" name="AutoShape 63"/>
            <p:cNvSpPr>
              <a:spLocks noChangeArrowheads="1"/>
            </p:cNvSpPr>
            <p:nvPr/>
          </p:nvSpPr>
          <p:spPr bwMode="gray">
            <a:xfrm>
              <a:off x="1022" y="1680"/>
              <a:ext cx="662" cy="653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9" name="Text Box 64"/>
            <p:cNvSpPr txBox="1">
              <a:spLocks noChangeArrowheads="1"/>
            </p:cNvSpPr>
            <p:nvPr/>
          </p:nvSpPr>
          <p:spPr bwMode="gray">
            <a:xfrm>
              <a:off x="940" y="1789"/>
              <a:ext cx="7457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1252538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/>
                <a:t>Giới</a:t>
              </a:r>
              <a:r>
                <a:rPr lang="en-US" sz="2800" dirty="0"/>
                <a:t> </a:t>
              </a:r>
              <a:r>
                <a:rPr lang="en-US" sz="2800" dirty="0" err="1"/>
                <a:t>thiệu</a:t>
              </a:r>
              <a:r>
                <a:rPr lang="en-US" sz="2800" dirty="0"/>
                <a:t> </a:t>
              </a:r>
              <a:r>
                <a:rPr lang="en-US" sz="2800" dirty="0" err="1"/>
                <a:t>đề</a:t>
              </a:r>
              <a:r>
                <a:rPr lang="en-US" sz="2800" dirty="0"/>
                <a:t> </a:t>
              </a:r>
              <a:r>
                <a:rPr lang="en-US" sz="2800" dirty="0" err="1"/>
                <a:t>tài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gray">
            <a:xfrm>
              <a:off x="1213" y="1824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1</a:t>
              </a:r>
            </a:p>
          </p:txBody>
        </p:sp>
      </p:grpSp>
      <p:grpSp>
        <p:nvGrpSpPr>
          <p:cNvPr id="11" name="Group 87"/>
          <p:cNvGrpSpPr>
            <a:grpSpLocks/>
          </p:cNvGrpSpPr>
          <p:nvPr/>
        </p:nvGrpSpPr>
        <p:grpSpPr bwMode="auto">
          <a:xfrm>
            <a:off x="778807" y="2183094"/>
            <a:ext cx="7825641" cy="739775"/>
            <a:chOff x="997" y="2478"/>
            <a:chExt cx="6944" cy="653"/>
          </a:xfrm>
        </p:grpSpPr>
        <p:sp>
          <p:nvSpPr>
            <p:cNvPr id="12" name="AutoShape 67"/>
            <p:cNvSpPr>
              <a:spLocks noChangeArrowheads="1"/>
            </p:cNvSpPr>
            <p:nvPr/>
          </p:nvSpPr>
          <p:spPr bwMode="gray">
            <a:xfrm>
              <a:off x="1365" y="2591"/>
              <a:ext cx="6477" cy="43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3" name="AutoShape 68"/>
            <p:cNvSpPr>
              <a:spLocks noChangeArrowheads="1"/>
            </p:cNvSpPr>
            <p:nvPr/>
          </p:nvSpPr>
          <p:spPr bwMode="gray">
            <a:xfrm>
              <a:off x="997" y="2478"/>
              <a:ext cx="662" cy="653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4" name="Text Box 69"/>
            <p:cNvSpPr txBox="1">
              <a:spLocks noChangeArrowheads="1"/>
            </p:cNvSpPr>
            <p:nvPr/>
          </p:nvSpPr>
          <p:spPr bwMode="gray">
            <a:xfrm>
              <a:off x="1585" y="2624"/>
              <a:ext cx="6356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/>
                <a:t>Mục</a:t>
              </a:r>
              <a:r>
                <a:rPr lang="en-US" sz="2800" dirty="0"/>
                <a:t> </a:t>
              </a:r>
              <a:r>
                <a:rPr lang="en-US" sz="2800" dirty="0" err="1"/>
                <a:t>tiêu</a:t>
              </a:r>
              <a:r>
                <a:rPr lang="en-US" sz="2800" dirty="0"/>
                <a:t> </a:t>
              </a:r>
              <a:r>
                <a:rPr lang="en-US" sz="2800" dirty="0" err="1"/>
                <a:t>nghiên</a:t>
              </a:r>
              <a:r>
                <a:rPr lang="en-US" sz="2800" dirty="0"/>
                <a:t> </a:t>
              </a:r>
              <a:r>
                <a:rPr lang="en-US" sz="2800" dirty="0" err="1"/>
                <a:t>cứu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15" name="Text Box 82"/>
            <p:cNvSpPr txBox="1">
              <a:spLocks noChangeArrowheads="1"/>
            </p:cNvSpPr>
            <p:nvPr/>
          </p:nvSpPr>
          <p:spPr bwMode="gray">
            <a:xfrm>
              <a:off x="1189" y="2620"/>
              <a:ext cx="258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>
                  <a:solidFill>
                    <a:srgbClr val="FFFFFF"/>
                  </a:solidFill>
                </a:rPr>
                <a:t>2</a:t>
              </a:r>
            </a:p>
          </p:txBody>
        </p:sp>
      </p:grpSp>
      <p:grpSp>
        <p:nvGrpSpPr>
          <p:cNvPr id="16" name="Group 86"/>
          <p:cNvGrpSpPr>
            <a:grpSpLocks/>
          </p:cNvGrpSpPr>
          <p:nvPr/>
        </p:nvGrpSpPr>
        <p:grpSpPr bwMode="auto">
          <a:xfrm>
            <a:off x="778807" y="4221088"/>
            <a:ext cx="7753632" cy="739775"/>
            <a:chOff x="1728" y="3276"/>
            <a:chExt cx="6784" cy="653"/>
          </a:xfrm>
        </p:grpSpPr>
        <p:sp>
          <p:nvSpPr>
            <p:cNvPr id="17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6416" cy="436"/>
            </a:xfrm>
            <a:prstGeom prst="roundRect">
              <a:avLst>
                <a:gd name="adj" fmla="val 16667"/>
              </a:avLst>
            </a:prstGeom>
            <a:solidFill>
              <a:schemeClr val="hlink"/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8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19" name="Text Box 74"/>
            <p:cNvSpPr txBox="1">
              <a:spLocks noChangeArrowheads="1"/>
            </p:cNvSpPr>
            <p:nvPr/>
          </p:nvSpPr>
          <p:spPr bwMode="gray">
            <a:xfrm>
              <a:off x="2316" y="3442"/>
              <a:ext cx="617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hlink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b="1" dirty="0">
                  <a:solidFill>
                    <a:srgbClr val="FFFFFF"/>
                  </a:solidFill>
                </a:rPr>
                <a:t>DEMO</a:t>
              </a:r>
            </a:p>
          </p:txBody>
        </p:sp>
        <p:sp>
          <p:nvSpPr>
            <p:cNvPr id="21" name="Text Box 83"/>
            <p:cNvSpPr txBox="1">
              <a:spLocks noChangeArrowheads="1"/>
            </p:cNvSpPr>
            <p:nvPr/>
          </p:nvSpPr>
          <p:spPr bwMode="gray">
            <a:xfrm>
              <a:off x="1912" y="3408"/>
              <a:ext cx="273" cy="3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</a:rPr>
                <a:t>4</a:t>
              </a:r>
            </a:p>
          </p:txBody>
        </p:sp>
      </p:grpSp>
      <p:grpSp>
        <p:nvGrpSpPr>
          <p:cNvPr id="23" name="Group 86"/>
          <p:cNvGrpSpPr>
            <a:grpSpLocks/>
          </p:cNvGrpSpPr>
          <p:nvPr/>
        </p:nvGrpSpPr>
        <p:grpSpPr bwMode="auto">
          <a:xfrm>
            <a:off x="778806" y="3193857"/>
            <a:ext cx="7753633" cy="739775"/>
            <a:chOff x="1728" y="3276"/>
            <a:chExt cx="6784" cy="653"/>
          </a:xfrm>
          <a:solidFill>
            <a:srgbClr val="92D050"/>
          </a:solidFill>
        </p:grpSpPr>
        <p:sp>
          <p:nvSpPr>
            <p:cNvPr id="24" name="AutoShape 72"/>
            <p:cNvSpPr>
              <a:spLocks noChangeArrowheads="1"/>
            </p:cNvSpPr>
            <p:nvPr/>
          </p:nvSpPr>
          <p:spPr bwMode="gray">
            <a:xfrm>
              <a:off x="2096" y="3389"/>
              <a:ext cx="6416" cy="436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25" name="AutoShape 73"/>
            <p:cNvSpPr>
              <a:spLocks noChangeArrowheads="1"/>
            </p:cNvSpPr>
            <p:nvPr/>
          </p:nvSpPr>
          <p:spPr bwMode="gray">
            <a:xfrm>
              <a:off x="1728" y="3276"/>
              <a:ext cx="662" cy="653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1900">
                <a:solidFill>
                  <a:srgbClr val="000066"/>
                </a:solidFill>
                <a:latin typeface="Arial" charset="0"/>
              </a:endParaRPr>
            </a:p>
          </p:txBody>
        </p:sp>
        <p:sp>
          <p:nvSpPr>
            <p:cNvPr id="26" name="Text Box 74"/>
            <p:cNvSpPr txBox="1">
              <a:spLocks noChangeArrowheads="1"/>
            </p:cNvSpPr>
            <p:nvPr/>
          </p:nvSpPr>
          <p:spPr bwMode="gray">
            <a:xfrm>
              <a:off x="2330" y="3424"/>
              <a:ext cx="6171" cy="4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marL="50800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800" dirty="0" err="1"/>
                <a:t>Thiết</a:t>
              </a:r>
              <a:r>
                <a:rPr lang="en-US" sz="2800" dirty="0"/>
                <a:t> </a:t>
              </a:r>
              <a:r>
                <a:rPr lang="en-US" sz="2800" dirty="0" err="1"/>
                <a:t>kế</a:t>
              </a:r>
              <a:r>
                <a:rPr lang="en-US" sz="2800" dirty="0"/>
                <a:t> </a:t>
              </a:r>
              <a:r>
                <a:rPr lang="en-US" sz="2800" dirty="0" err="1"/>
                <a:t>hệ</a:t>
              </a:r>
              <a:r>
                <a:rPr lang="en-US" sz="2800" dirty="0"/>
                <a:t> </a:t>
              </a:r>
              <a:r>
                <a:rPr lang="en-US" sz="2800" dirty="0" err="1"/>
                <a:t>thống</a:t>
              </a:r>
              <a:endParaRPr lang="en-US" sz="2800" b="1" dirty="0">
                <a:solidFill>
                  <a:srgbClr val="FFFFFF"/>
                </a:solidFill>
              </a:endParaRPr>
            </a:p>
          </p:txBody>
        </p:sp>
        <p:sp>
          <p:nvSpPr>
            <p:cNvPr id="27" name="Text Box 83"/>
            <p:cNvSpPr txBox="1">
              <a:spLocks noChangeArrowheads="1"/>
            </p:cNvSpPr>
            <p:nvPr/>
          </p:nvSpPr>
          <p:spPr bwMode="gray">
            <a:xfrm>
              <a:off x="1920" y="3408"/>
              <a:ext cx="258" cy="365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92457" dir="9843276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8415" tIns="34208" rIns="68415" bIns="34208">
              <a:spAutoFit/>
            </a:bodyPr>
            <a:lstStyle>
              <a:lvl1pPr defTabSz="684213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341313" defTabSz="684213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684213" defTabSz="684213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025525" defTabSz="684213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1368425" defTabSz="684213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18256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2828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27400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197225" defTabSz="684213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solidFill>
                    <a:srgbClr val="FFFFFF"/>
                  </a:solidFill>
                </a:rPr>
                <a:t>3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32CC-CCC0-4F72-B15C-9F1CE024F690}" type="datetime1">
              <a:rPr lang="vi-VN" smtClean="0"/>
              <a:t>24/05/2025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484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52538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 err="1"/>
              <a:t>Giới</a:t>
            </a:r>
            <a:r>
              <a:rPr lang="en-US" sz="3200" dirty="0"/>
              <a:t> </a:t>
            </a:r>
            <a:r>
              <a:rPr lang="en-US" sz="3200" dirty="0" err="1"/>
              <a:t>thiệu</a:t>
            </a:r>
            <a:r>
              <a:rPr lang="en-US" sz="3200" dirty="0"/>
              <a:t> </a:t>
            </a:r>
            <a:r>
              <a:rPr lang="en-US" sz="3200" dirty="0" err="1"/>
              <a:t>đề</a:t>
            </a:r>
            <a:r>
              <a:rPr lang="en-US" sz="3200" dirty="0"/>
              <a:t> </a:t>
            </a:r>
            <a:r>
              <a:rPr lang="en-US" sz="3200" dirty="0" err="1"/>
              <a:t>tài</a:t>
            </a:r>
            <a:endParaRPr lang="en-US" sz="32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340769"/>
            <a:ext cx="8191746" cy="4907638"/>
          </a:xfrm>
        </p:spPr>
        <p:txBody>
          <a:bodyPr>
            <a:normAutofit/>
          </a:bodyPr>
          <a:lstStyle/>
          <a:p>
            <a:pPr marL="171445" lvl="1" indent="0">
              <a:buNone/>
            </a:pPr>
            <a:r>
              <a:rPr lang="vi-VN" b="1" dirty="0"/>
              <a:t>Mục đích:</a:t>
            </a:r>
            <a:br>
              <a:rPr lang="vi-VN" dirty="0"/>
            </a:br>
            <a:r>
              <a:rPr lang="vi-VN" dirty="0"/>
              <a:t>Giúp người dùng ghi chép, phân loại và theo dõi thu nhập - chi tiêu nhanh, dễ dàng và trực quan. Thống kê theo ngày, tháng, năm để quản lý tài chính hiệu quả.</a:t>
            </a:r>
            <a:endParaRPr lang="en-US" dirty="0"/>
          </a:p>
          <a:p>
            <a:pPr marL="171445" lvl="1" indent="0">
              <a:buNone/>
            </a:pPr>
            <a:r>
              <a:rPr lang="vi-VN" b="1" dirty="0"/>
              <a:t>Phạm vi:</a:t>
            </a:r>
            <a:br>
              <a:rPr lang="vi-VN" dirty="0"/>
            </a:br>
            <a:r>
              <a:rPr lang="vi-VN" dirty="0"/>
              <a:t>Ứng dụng chạy trên </a:t>
            </a:r>
            <a:r>
              <a:rPr lang="vi-VN" dirty="0" err="1"/>
              <a:t>Android</a:t>
            </a:r>
            <a:r>
              <a:rPr lang="vi-VN" dirty="0"/>
              <a:t> &amp; </a:t>
            </a:r>
            <a:r>
              <a:rPr lang="vi-VN" dirty="0" err="1"/>
              <a:t>iOS</a:t>
            </a:r>
            <a:r>
              <a:rPr lang="vi-VN" dirty="0"/>
              <a:t>, lưu trữ dữ liệu cục bộ bằng </a:t>
            </a:r>
            <a:r>
              <a:rPr lang="vi-VN" dirty="0" err="1"/>
              <a:t>Hive</a:t>
            </a:r>
            <a:r>
              <a:rPr lang="vi-VN" dirty="0"/>
              <a:t>, đảm bảo an toàn, nhanh chóng và hoạt động </a:t>
            </a:r>
            <a:r>
              <a:rPr lang="vi-VN" dirty="0" err="1"/>
              <a:t>offline</a:t>
            </a:r>
            <a:r>
              <a:rPr lang="vi-VN" dirty="0"/>
              <a:t>.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69B-FDB5-4466-BB51-CBA224CE8AC8}" type="datetime1">
              <a:rPr lang="vi-VN" smtClean="0"/>
              <a:t>24/05/2025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ĐATN CHUYÊN NGÀNH CNPM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Mục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4710" y="1340769"/>
            <a:ext cx="8191746" cy="4907638"/>
          </a:xfrm>
        </p:spPr>
        <p:txBody>
          <a:bodyPr/>
          <a:lstStyle/>
          <a:p>
            <a:pPr>
              <a:buNone/>
            </a:pPr>
            <a:r>
              <a:rPr lang="vi-VN" dirty="0"/>
              <a:t>Phát triển ứng dụng </a:t>
            </a:r>
            <a:r>
              <a:rPr lang="vi-VN" dirty="0" err="1"/>
              <a:t>mobile</a:t>
            </a:r>
            <a:r>
              <a:rPr lang="vi-VN" dirty="0"/>
              <a:t> giúp: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Quản lý thu nhập và chi tiêu cá nhân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Hiển thị tổng quan tài chính dễ hiểu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vi-VN" dirty="0"/>
              <a:t>Lưu trữ và theo dõi giao dịch chi tiết</a:t>
            </a:r>
            <a:endParaRPr lang="en-US" dirty="0"/>
          </a:p>
          <a:p>
            <a:pPr>
              <a:buNone/>
            </a:pP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r>
              <a:rPr lang="en-US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err="1"/>
              <a:t>Thêm</a:t>
            </a:r>
            <a:r>
              <a:rPr lang="en-US" dirty="0"/>
              <a:t>, </a:t>
            </a:r>
            <a:r>
              <a:rPr lang="en-US" dirty="0" err="1"/>
              <a:t>sửa</a:t>
            </a:r>
            <a:r>
              <a:rPr lang="en-US" dirty="0"/>
              <a:t>, </a:t>
            </a:r>
            <a:r>
              <a:rPr lang="en-US" dirty="0" err="1"/>
              <a:t>xóa</a:t>
            </a:r>
            <a:r>
              <a:rPr lang="en-US" dirty="0"/>
              <a:t> </a:t>
            </a:r>
            <a:r>
              <a:rPr lang="en-US" dirty="0" err="1"/>
              <a:t>thu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/chi </a:t>
            </a:r>
            <a:r>
              <a:rPr lang="en-US" dirty="0" err="1"/>
              <a:t>tiêu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Xem </a:t>
            </a:r>
            <a:r>
              <a:rPr lang="en-US" dirty="0" err="1"/>
              <a:t>danh</a:t>
            </a:r>
            <a:r>
              <a:rPr lang="en-US" dirty="0"/>
              <a:t> </a:t>
            </a:r>
            <a:r>
              <a:rPr lang="en-US" dirty="0" err="1"/>
              <a:t>sách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dịch</a:t>
            </a:r>
            <a:r>
              <a:rPr lang="en-US" dirty="0"/>
              <a:t> </a:t>
            </a:r>
            <a:r>
              <a:rPr lang="en-US" dirty="0" err="1"/>
              <a:t>theo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/</a:t>
            </a:r>
            <a:r>
              <a:rPr lang="en-US" dirty="0" err="1"/>
              <a:t>tháng</a:t>
            </a:r>
            <a:r>
              <a:rPr lang="en-US" dirty="0"/>
              <a:t>/</a:t>
            </a:r>
            <a:r>
              <a:rPr lang="en-US" dirty="0" err="1"/>
              <a:t>năm</a:t>
            </a:r>
            <a:endParaRPr lang="en-US" dirty="0"/>
          </a:p>
          <a:p>
            <a:pPr marL="0" indent="0">
              <a:buNone/>
            </a:pPr>
            <a:endParaRPr lang="vi-V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24/05/2025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7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551B3E3D-A48F-0901-78DD-B028A4A6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Thiết</a:t>
            </a:r>
            <a:r>
              <a:rPr lang="en-US" sz="3200" dirty="0"/>
              <a:t> </a:t>
            </a:r>
            <a:r>
              <a:rPr lang="en-US" sz="3200" dirty="0" err="1"/>
              <a:t>kế</a:t>
            </a:r>
            <a:r>
              <a:rPr lang="en-US" sz="3200" dirty="0"/>
              <a:t> </a:t>
            </a:r>
            <a:r>
              <a:rPr lang="en-US" sz="3200" dirty="0" err="1"/>
              <a:t>hệ</a:t>
            </a:r>
            <a:r>
              <a:rPr lang="en-US" sz="3200" dirty="0"/>
              <a:t> </a:t>
            </a:r>
            <a:r>
              <a:rPr lang="en-US" sz="3200" dirty="0" err="1"/>
              <a:t>thống</a:t>
            </a:r>
            <a:br>
              <a:rPr lang="en-US" sz="3200" b="1" dirty="0">
                <a:solidFill>
                  <a:srgbClr val="FFFFFF"/>
                </a:solidFill>
              </a:rPr>
            </a:br>
            <a:endParaRPr lang="en-US" dirty="0"/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DDB87D53-D8D1-8466-7C6A-F2F5D8A07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10" y="2052925"/>
            <a:ext cx="8191746" cy="4352357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7AAE4242-4C1D-A57E-BA06-A19BA6167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24/05/2025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F4EA6B26-3C0B-C7B2-30D6-48816E611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D9A87A4F-A727-CEBD-A87E-AC94760D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B403B6F-335D-EAA8-21E4-37A802238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711" y="2119891"/>
            <a:ext cx="8401146" cy="420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12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AC939E18-6EA8-1399-9210-370AA08E3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diện</a:t>
            </a:r>
            <a:endParaRPr lang="en-US" dirty="0"/>
          </a:p>
        </p:txBody>
      </p:sp>
      <p:pic>
        <p:nvPicPr>
          <p:cNvPr id="8" name="Chỗ dành sẵn cho Nội dung 7">
            <a:extLst>
              <a:ext uri="{FF2B5EF4-FFF2-40B4-BE49-F238E27FC236}">
                <a16:creationId xmlns:a16="http://schemas.microsoft.com/office/drawing/2014/main" id="{31243A4A-7B43-9503-9779-C3667F1EF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4247" y="1945079"/>
            <a:ext cx="1992125" cy="4195762"/>
          </a:xfrm>
        </p:spPr>
      </p:pic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EAA8FBCE-0161-E08D-1037-E19785F7C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24/05/2025</a:t>
            </a:fld>
            <a:endParaRPr lang="en-US" dirty="0"/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7C3356BD-CE8F-776E-389B-82EFE2181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ĐATN CHUYÊN NGÀNH CNPM</a:t>
            </a:r>
            <a:endParaRPr lang="en-US" dirty="0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F4582F83-FAA9-B69C-6314-33C386CD7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2" name="Hình ảnh 11">
            <a:extLst>
              <a:ext uri="{FF2B5EF4-FFF2-40B4-BE49-F238E27FC236}">
                <a16:creationId xmlns:a16="http://schemas.microsoft.com/office/drawing/2014/main" id="{366521C7-FF83-3D7C-1530-FE12AFC74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4520" y="1946855"/>
            <a:ext cx="1992125" cy="4239523"/>
          </a:xfrm>
          <a:prstGeom prst="rect">
            <a:avLst/>
          </a:prstGeom>
        </p:spPr>
      </p:pic>
      <p:pic>
        <p:nvPicPr>
          <p:cNvPr id="16" name="Hình ảnh 15">
            <a:extLst>
              <a:ext uri="{FF2B5EF4-FFF2-40B4-BE49-F238E27FC236}">
                <a16:creationId xmlns:a16="http://schemas.microsoft.com/office/drawing/2014/main" id="{4ADE9B9C-64D5-71A8-D4C1-01EA0FFF5E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4793" y="1945079"/>
            <a:ext cx="1992125" cy="423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948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DF19BAF3-7E20-4B9D-B544-BABAEEA1F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3027759" cy="418831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50648F4-ABCD-4DF0-8641-76CFB2354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141809" cy="2365453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989BE678-777B-482A-A616-FEDC47B162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56759" y="1676400"/>
            <a:ext cx="211455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F1EB4BD-9C7E-4AA3-9681-C7EB0DA625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5999559" y="0"/>
            <a:ext cx="1202540" cy="114140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4AAE3AA-3759-4D28-B0EF-575F25A51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6454408" y="6096000"/>
            <a:ext cx="745301" cy="7620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28BE0C3-2102-4820-B88B-A448B184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8" name="Picture 7" descr="Target with various rings of accuracy">
            <a:extLst>
              <a:ext uri="{FF2B5EF4-FFF2-40B4-BE49-F238E27FC236}">
                <a16:creationId xmlns:a16="http://schemas.microsoft.com/office/drawing/2014/main" id="{79020539-583F-AEA9-E979-E667F445630F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l="11000" r="-1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êu đề 1">
            <a:extLst>
              <a:ext uri="{FF2B5EF4-FFF2-40B4-BE49-F238E27FC236}">
                <a16:creationId xmlns:a16="http://schemas.microsoft.com/office/drawing/2014/main" id="{9207D3EA-FF90-090E-DF33-88AC044A1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16" y="1447800"/>
            <a:ext cx="6619243" cy="33295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457200"/>
            <a:r>
              <a:rPr lang="en-US" sz="7200" dirty="0">
                <a:latin typeface="+mj-lt"/>
              </a:rPr>
              <a:t>demo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85E190-58DD-42DD-A4A8-401E15C92A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8359" y="0"/>
            <a:ext cx="51435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Chỗ dành sẵn cho Số hiệu Bản chiếu 5">
            <a:extLst>
              <a:ext uri="{FF2B5EF4-FFF2-40B4-BE49-F238E27FC236}">
                <a16:creationId xmlns:a16="http://schemas.microsoft.com/office/drawing/2014/main" id="{828F09ED-72A7-2D7A-BB94-E01659D0C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64405" y="295729"/>
            <a:ext cx="628649" cy="76768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spcAft>
                <a:spcPts val="600"/>
              </a:spcAft>
            </a:pPr>
            <a:fld id="{D57F1E4F-1CFF-5643-939E-217C01CDF565}" type="slidenum">
              <a:rPr lang="en-US" sz="2800" smtClean="0">
                <a:solidFill>
                  <a:schemeClr val="tx1">
                    <a:tint val="75000"/>
                  </a:schemeClr>
                </a:solidFill>
                <a:latin typeface="+mn-lt"/>
              </a:rPr>
              <a:pPr algn="ctr">
                <a:spcAft>
                  <a:spcPts val="600"/>
                </a:spcAft>
              </a:pPr>
              <a:t>7</a:t>
            </a:fld>
            <a:endParaRPr lang="en-US" sz="28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  <p:sp>
        <p:nvSpPr>
          <p:cNvPr id="4" name="Chỗ dành sẵn cho Ngày tháng 3">
            <a:extLst>
              <a:ext uri="{FF2B5EF4-FFF2-40B4-BE49-F238E27FC236}">
                <a16:creationId xmlns:a16="http://schemas.microsoft.com/office/drawing/2014/main" id="{83B3DFBE-4D2B-F8A0-114A-A98CAA919B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5400000">
            <a:off x="7616729" y="1790701"/>
            <a:ext cx="742949" cy="30479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3BD01B09-9BFA-4E25-B6F7-A45121277496}" type="datetime1">
              <a:rPr lang="en-US" sz="800" smtClean="0">
                <a:latin typeface="+mn-lt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5/24/2025</a:t>
            </a:fld>
            <a:endParaRPr lang="en-US" sz="800">
              <a:latin typeface="+mn-lt"/>
            </a:endParaRPr>
          </a:p>
        </p:txBody>
      </p:sp>
      <p:sp>
        <p:nvSpPr>
          <p:cNvPr id="5" name="Chỗ dành sẵn cho Chân trang 4">
            <a:extLst>
              <a:ext uri="{FF2B5EF4-FFF2-40B4-BE49-F238E27FC236}">
                <a16:creationId xmlns:a16="http://schemas.microsoft.com/office/drawing/2014/main" id="{65AB1854-49D0-278F-CD67-B753A847B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6713679" y="3225297"/>
            <a:ext cx="2894847" cy="304801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spcAft>
                <a:spcPts val="600"/>
              </a:spcAft>
            </a:pPr>
            <a:r>
              <a:rPr lang="en-US" b="0" i="0" kern="1200">
                <a:solidFill>
                  <a:schemeClr val="tx1">
                    <a:tint val="75000"/>
                    <a:alpha val="60000"/>
                  </a:schemeClr>
                </a:solidFill>
                <a:latin typeface="+mn-lt"/>
                <a:ea typeface="+mn-ea"/>
                <a:cs typeface="+mn-cs"/>
              </a:rPr>
              <a:t>ĐATN CHUYÊN NGÀNH CNPM</a:t>
            </a:r>
          </a:p>
        </p:txBody>
      </p:sp>
    </p:spTree>
    <p:extLst>
      <p:ext uri="{BB962C8B-B14F-4D97-AF65-F5344CB8AC3E}">
        <p14:creationId xmlns:p14="http://schemas.microsoft.com/office/powerpoint/2010/main" val="25208554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866442" y="476672"/>
            <a:ext cx="7449974" cy="3329581"/>
          </a:xfrm>
        </p:spPr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367768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663775013FB54C9860C7C6D75FE473" ma:contentTypeVersion="11" ma:contentTypeDescription="Create a new document." ma:contentTypeScope="" ma:versionID="288190df011ae5d154a43efb92828cfe">
  <xsd:schema xmlns:xsd="http://www.w3.org/2001/XMLSchema" xmlns:xs="http://www.w3.org/2001/XMLSchema" xmlns:p="http://schemas.microsoft.com/office/2006/metadata/properties" xmlns:ns2="50867489-1c99-496c-a165-c090cf7a07be" xmlns:ns3="5558d721-3fbf-44c4-b149-433381a1bb4d" targetNamespace="http://schemas.microsoft.com/office/2006/metadata/properties" ma:root="true" ma:fieldsID="db0a410351a699d7add539a559c6001d" ns2:_="" ns3:_="">
    <xsd:import namespace="50867489-1c99-496c-a165-c090cf7a07be"/>
    <xsd:import namespace="5558d721-3fbf-44c4-b149-433381a1bb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867489-1c99-496c-a165-c090cf7a07b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7c4f28ad-64bb-42c4-9fe1-28e8126d24b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58d721-3fbf-44c4-b149-433381a1bb4d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e1c79285-317d-4624-aac2-700eac393cc0}" ma:internalName="TaxCatchAll" ma:showField="CatchAllData" ma:web="5558d721-3fbf-44c4-b149-433381a1bb4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558d721-3fbf-44c4-b149-433381a1bb4d" xsi:nil="true"/>
    <lcf76f155ced4ddcb4097134ff3c332f xmlns="50867489-1c99-496c-a165-c090cf7a07b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F7804B9-26E7-4B02-ACD2-97409CA36FB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E5C6938-7255-487A-845D-052E3DC85A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867489-1c99-496c-a165-c090cf7a07be"/>
    <ds:schemaRef ds:uri="5558d721-3fbf-44c4-b149-433381a1bb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144F9B2-001F-413E-8F41-331BDAFB0C12}">
  <ds:schemaRefs>
    <ds:schemaRef ds:uri="http://schemas.microsoft.com/office/2006/metadata/properties"/>
    <ds:schemaRef ds:uri="http://schemas.microsoft.com/office/infopath/2007/PartnerControls"/>
    <ds:schemaRef ds:uri="5558d721-3fbf-44c4-b149-433381a1bb4d"/>
    <ds:schemaRef ds:uri="50867489-1c99-496c-a165-c090cf7a07b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347</TotalTime>
  <Words>272</Words>
  <Application>Microsoft Office PowerPoint</Application>
  <PresentationFormat>Trình chiếu Trên màn hình (4:3)</PresentationFormat>
  <Paragraphs>57</Paragraphs>
  <Slides>8</Slides>
  <Notes>2</Notes>
  <HiddenSlides>0</HiddenSlides>
  <MMClips>0</MMClips>
  <ScaleCrop>false</ScaleCrop>
  <HeadingPairs>
    <vt:vector size="6" baseType="variant">
      <vt:variant>
        <vt:lpstr>Phông được Dùng</vt:lpstr>
      </vt:variant>
      <vt:variant>
        <vt:i4>5</vt:i4>
      </vt:variant>
      <vt:variant>
        <vt:lpstr>Chủ đề</vt:lpstr>
      </vt:variant>
      <vt:variant>
        <vt:i4>1</vt:i4>
      </vt:variant>
      <vt:variant>
        <vt:lpstr>Tiêu đề Bản chiếu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Verdana</vt:lpstr>
      <vt:lpstr>Wingdings 3</vt:lpstr>
      <vt:lpstr>Ion</vt:lpstr>
      <vt:lpstr>Khoa Công nghệ thông tin Bộ môn công nghệ phần mềm</vt:lpstr>
      <vt:lpstr>Nội dung</vt:lpstr>
      <vt:lpstr>Giới thiệu đề tài</vt:lpstr>
      <vt:lpstr>Mục tiêu nghiên cứu</vt:lpstr>
      <vt:lpstr>Thiết kế hệ thống </vt:lpstr>
      <vt:lpstr>Thiết kế giao diện</vt:lpstr>
      <vt:lpstr>demo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Thiết kế giao diện trang web bán hoa, phân tích ưu nhược điểm của giao diện đó</dc:title>
  <dc:creator>DIEU HUONG</dc:creator>
  <cp:lastModifiedBy>Hoang Tran Huy</cp:lastModifiedBy>
  <cp:revision>59</cp:revision>
  <dcterms:created xsi:type="dcterms:W3CDTF">2015-11-28T13:17:56Z</dcterms:created>
  <dcterms:modified xsi:type="dcterms:W3CDTF">2025-05-24T04:03:27Z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0x0101000A663775013FB54C9860C7C6D75FE473</vt:lpwstr>
  </property>
</Properties>
</file>