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84" r:id="rId6"/>
    <p:sldId id="285" r:id="rId7"/>
    <p:sldId id="286" r:id="rId8"/>
    <p:sldId id="288" r:id="rId9"/>
    <p:sldId id="299" r:id="rId10"/>
    <p:sldId id="261" r:id="rId11"/>
    <p:sldId id="270" r:id="rId12"/>
    <p:sldId id="263" r:id="rId13"/>
    <p:sldId id="292" r:id="rId14"/>
    <p:sldId id="293" r:id="rId15"/>
    <p:sldId id="296" r:id="rId16"/>
    <p:sldId id="294" r:id="rId17"/>
    <p:sldId id="295" r:id="rId18"/>
    <p:sldId id="262" r:id="rId19"/>
    <p:sldId id="264" r:id="rId20"/>
    <p:sldId id="298" r:id="rId21"/>
  </p:sldIdLst>
  <p:sldSz cx="9144000" cy="5143500" type="screen16x9"/>
  <p:notesSz cx="6858000" cy="9144000"/>
  <p:embeddedFontLst>
    <p:embeddedFont>
      <p:font typeface="Muli Light" charset="0"/>
      <p:regular r:id="rId23"/>
      <p:bold r:id="rId24"/>
      <p:italic r:id="rId25"/>
      <p:boldItalic r:id="rId26"/>
    </p:embeddedFont>
    <p:embeddedFont>
      <p:font typeface="Lucida Sans Unicode" pitchFamily="34" charset="0"/>
      <p:regular r:id="rId27"/>
    </p:embeddedFont>
    <p:embeddedFont>
      <p:font typeface="Poppins" charset="0"/>
      <p:regular r:id="rId28"/>
      <p:bold r:id="rId29"/>
      <p:italic r:id="rId30"/>
      <p:boldItalic r:id="rId31"/>
    </p:embeddedFont>
    <p:embeddedFont>
      <p:font typeface="Poppins Light" charset="0"/>
      <p:regular r:id="rId32"/>
      <p:bold r:id="rId33"/>
      <p:italic r:id="rId34"/>
      <p:boldItalic r:id="rId35"/>
    </p:embeddedFont>
    <p:embeddedFont>
      <p:font typeface="Microsoft YaHei" pitchFamily="34" charset="-122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422A9C0-0245-4293-9330-DE698A0A4583}">
  <a:tblStyle styleId="{9422A9C0-0245-4293-9330-DE698A0A45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>
        <p:scale>
          <a:sx n="103" d="100"/>
          <a:sy n="103" d="100"/>
        </p:scale>
        <p:origin x="-390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45570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8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762000" y="819150"/>
            <a:ext cx="7162800" cy="16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vi-VN" sz="2800" dirty="0" smtClean="0">
                <a:solidFill>
                  <a:schemeClr val="tx1"/>
                </a:solidFill>
                <a:latin typeface="Muli Light" charset="0"/>
              </a:rPr>
              <a:t>CÔNG CỤ PHÁT TRIỂN PHẦN MỀM</a:t>
            </a:r>
            <a:br>
              <a:rPr lang="vi-VN" sz="2800" dirty="0" smtClean="0">
                <a:solidFill>
                  <a:schemeClr val="tx1"/>
                </a:solidFill>
                <a:latin typeface="Muli Light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Muli Light" charset="0"/>
              </a:rPr>
              <a:t>WEBSITE </a:t>
            </a:r>
            <a:r>
              <a:rPr lang="en-US" sz="2800" dirty="0">
                <a:solidFill>
                  <a:schemeClr val="tx1"/>
                </a:solidFill>
                <a:latin typeface="Muli Light" charset="0"/>
              </a:rPr>
              <a:t>BÁN </a:t>
            </a:r>
            <a:r>
              <a:rPr lang="en-US" sz="2800" dirty="0" smtClean="0">
                <a:solidFill>
                  <a:schemeClr val="tx1"/>
                </a:solidFill>
                <a:latin typeface="Muli Light" charset="0"/>
              </a:rPr>
              <a:t>HÀNG </a:t>
            </a:r>
            <a:r>
              <a:rPr lang="en-US" sz="2800" dirty="0">
                <a:solidFill>
                  <a:schemeClr val="tx1"/>
                </a:solidFill>
                <a:latin typeface="Muli Light" charset="0"/>
              </a:rPr>
              <a:t>ĐIỆN </a:t>
            </a:r>
            <a:r>
              <a:rPr lang="en-US" sz="2800" dirty="0" smtClean="0">
                <a:solidFill>
                  <a:schemeClr val="tx1"/>
                </a:solidFill>
                <a:latin typeface="Muli Light" charset="0"/>
              </a:rPr>
              <a:t>TỬ</a:t>
            </a:r>
            <a:br>
              <a:rPr lang="en-US" sz="2800" dirty="0" smtClean="0">
                <a:solidFill>
                  <a:schemeClr val="tx1"/>
                </a:solidFill>
                <a:latin typeface="Muli Light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Muli Light" charset="0"/>
              </a:rPr>
              <a:t>PHP</a:t>
            </a:r>
            <a:br>
              <a:rPr lang="en-US" sz="2800" dirty="0" smtClean="0">
                <a:solidFill>
                  <a:schemeClr val="tx1"/>
                </a:solidFill>
                <a:latin typeface="Muli Light" charset="0"/>
              </a:rPr>
            </a:br>
            <a:r>
              <a:rPr lang="en-US" sz="2800" dirty="0">
                <a:latin typeface="Muli Light" charset="0"/>
              </a:rPr>
              <a:t> </a:t>
            </a:r>
            <a:endParaRPr lang="en-US" sz="1800" dirty="0">
              <a:solidFill>
                <a:schemeClr val="tx1"/>
              </a:solidFill>
              <a:latin typeface="Muli Light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285999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2419350"/>
            <a:ext cx="5867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Muli Light" charset="0"/>
              </a:rPr>
              <a:t>G</a:t>
            </a:r>
            <a:r>
              <a:rPr lang="en-US" sz="2000" dirty="0" smtClean="0">
                <a:solidFill>
                  <a:schemeClr val="tx1"/>
                </a:solidFill>
                <a:latin typeface="Muli Light" charset="0"/>
              </a:rPr>
              <a:t>iáo viên </a:t>
            </a:r>
            <a:r>
              <a:rPr lang="en-US" sz="2000" dirty="0">
                <a:solidFill>
                  <a:schemeClr val="tx1"/>
                </a:solidFill>
                <a:latin typeface="Muli Light" charset="0"/>
              </a:rPr>
              <a:t>hướng dẫn</a:t>
            </a:r>
            <a:r>
              <a:rPr lang="en-US" sz="2000" dirty="0" smtClean="0">
                <a:solidFill>
                  <a:schemeClr val="tx1"/>
                </a:solidFill>
                <a:latin typeface="Muli Light" charset="0"/>
              </a:rPr>
              <a:t>: </a:t>
            </a:r>
            <a:r>
              <a:rPr lang="vi-VN" sz="2000" dirty="0" smtClean="0">
                <a:solidFill>
                  <a:schemeClr val="tx1"/>
                </a:solidFill>
                <a:latin typeface="Muli Light" charset="0"/>
              </a:rPr>
              <a:t>	</a:t>
            </a:r>
            <a:r>
              <a:rPr lang="vi-VN" sz="2000" dirty="0" smtClean="0"/>
              <a:t>Nguyễn </a:t>
            </a:r>
            <a:r>
              <a:rPr lang="en-US" sz="2000" dirty="0" smtClean="0"/>
              <a:t>H</a:t>
            </a:r>
            <a:r>
              <a:rPr lang="vi-VN" sz="2000" dirty="0" smtClean="0"/>
              <a:t>ồ </a:t>
            </a:r>
            <a:r>
              <a:rPr lang="en-US" sz="2000" dirty="0"/>
              <a:t>M</a:t>
            </a:r>
            <a:r>
              <a:rPr lang="vi-VN" sz="2000" dirty="0" smtClean="0"/>
              <a:t>inh Đức</a:t>
            </a:r>
          </a:p>
          <a:p>
            <a:endParaRPr lang="en-US" sz="2000" dirty="0" smtClean="0">
              <a:solidFill>
                <a:schemeClr val="tx1"/>
              </a:solidFill>
              <a:latin typeface="Muli Light" charset="0"/>
            </a:endParaRPr>
          </a:p>
          <a:p>
            <a:r>
              <a:rPr lang="en-US" sz="2000" dirty="0" smtClean="0">
                <a:latin typeface="Muli Light" charset="0"/>
              </a:rPr>
              <a:t>Sinh </a:t>
            </a:r>
            <a:r>
              <a:rPr lang="en-US" sz="2000" dirty="0">
                <a:latin typeface="Muli Light" charset="0"/>
              </a:rPr>
              <a:t>viên thực hiện: </a:t>
            </a:r>
            <a:r>
              <a:rPr lang="vi-VN" sz="2000" dirty="0" smtClean="0">
                <a:latin typeface="Muli Light" charset="0"/>
              </a:rPr>
              <a:t>	</a:t>
            </a:r>
            <a:r>
              <a:rPr lang="en-US" sz="2000" dirty="0" smtClean="0">
                <a:latin typeface="Muli Light" charset="0"/>
              </a:rPr>
              <a:t>Đặng </a:t>
            </a:r>
            <a:r>
              <a:rPr lang="en-US" sz="2000" dirty="0">
                <a:latin typeface="Muli Light" charset="0"/>
              </a:rPr>
              <a:t>Hữu </a:t>
            </a:r>
            <a:r>
              <a:rPr lang="en-US" sz="2000" dirty="0" smtClean="0">
                <a:latin typeface="Muli Light" charset="0"/>
              </a:rPr>
              <a:t>Nam</a:t>
            </a:r>
          </a:p>
          <a:p>
            <a:r>
              <a:rPr lang="en-US" sz="2000" dirty="0">
                <a:latin typeface="Muli Light" charset="0"/>
              </a:rPr>
              <a:t>	</a:t>
            </a:r>
            <a:r>
              <a:rPr lang="en-US" sz="2000" dirty="0" smtClean="0">
                <a:latin typeface="Muli Light" charset="0"/>
              </a:rPr>
              <a:t>		</a:t>
            </a:r>
            <a:r>
              <a:rPr lang="vi-VN" sz="2000" dirty="0" smtClean="0">
                <a:latin typeface="Muli Light" charset="0"/>
              </a:rPr>
              <a:t>Đỗ Gia Huy</a:t>
            </a:r>
          </a:p>
          <a:p>
            <a:r>
              <a:rPr lang="vi-VN" sz="2000" dirty="0">
                <a:latin typeface="Muli Light" charset="0"/>
              </a:rPr>
              <a:t>	</a:t>
            </a:r>
            <a:r>
              <a:rPr lang="vi-VN" sz="2000" dirty="0" smtClean="0">
                <a:latin typeface="Muli Light" charset="0"/>
              </a:rPr>
              <a:t>		Trần Anh Kiệt</a:t>
            </a:r>
            <a:endParaRPr lang="en-US" sz="2000" dirty="0">
              <a:latin typeface="Muli Light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0;p15"/>
          <p:cNvSpPr txBox="1">
            <a:spLocks/>
          </p:cNvSpPr>
          <p:nvPr/>
        </p:nvSpPr>
        <p:spPr>
          <a:xfrm>
            <a:off x="914400" y="0"/>
            <a:ext cx="8229600" cy="54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lvl="0">
              <a:buClr>
                <a:schemeClr val="dk1"/>
              </a:buClr>
              <a:buSzPct val="46000"/>
            </a:pPr>
            <a:r>
              <a:rPr lang="en-US" sz="3200" dirty="0">
                <a:solidFill>
                  <a:schemeClr val="tx1"/>
                </a:solidFill>
                <a:latin typeface="Muli Light" charset="0"/>
              </a:rPr>
              <a:t>3. </a:t>
            </a:r>
            <a:r>
              <a:rPr lang="vi-VN" sz="3200" dirty="0">
                <a:solidFill>
                  <a:schemeClr val="tx1"/>
                </a:solidFill>
                <a:latin typeface="Muli Light" charset="0"/>
              </a:rPr>
              <a:t>Công cụ thực hiện </a:t>
            </a:r>
            <a:endParaRPr lang="en-US" sz="3200" dirty="0">
              <a:solidFill>
                <a:schemeClr val="tx1"/>
              </a:solidFill>
              <a:latin typeface="Muli Light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0" y="552450"/>
            <a:ext cx="9144000" cy="38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Slide Number Placeholder 1"/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fld id="{00000000-1234-1234-1234-123412341234}" type="slidenum">
              <a:rPr lang="e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10</a:t>
            </a:fld>
            <a:endParaRPr lang="e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 descr="PHP – Wikipedia tiếng Việ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29103"/>
            <a:ext cx="3276600" cy="173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MySql Vector Logo - Download Free SVG Icon | Worldvector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MySql Vector Logo - Download Free SVG Icon | Worldvector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MySQL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76550"/>
            <a:ext cx="2667000" cy="137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ile:Bootstrap logo.svg - Wikimedia Comm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76121"/>
            <a:ext cx="1442562" cy="144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86D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ctrTitle" idx="4294967295"/>
          </p:nvPr>
        </p:nvSpPr>
        <p:spPr>
          <a:xfrm>
            <a:off x="609600" y="821342"/>
            <a:ext cx="8534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i Light" charset="0"/>
              </a:rPr>
              <a:t>4. KẾT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i Light" charset="0"/>
              </a:rPr>
              <a:t>QUẢ THỰC NGHIỆM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uli Light" charset="0"/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11</a:t>
            </a:fld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Muli Light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914400" y="742950"/>
            <a:ext cx="5181600" cy="419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Chức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năng của người dùng (User): 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Đăng nhập, Đăng Kí.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Xem, sửa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thông tin cá nhân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Cho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phép đặt mua hàng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Xem </a:t>
            </a:r>
            <a:r>
              <a:rPr lang="vi-V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sản phẩm.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Google Shape;70;p15"/>
          <p:cNvSpPr txBox="1">
            <a:spLocks/>
          </p:cNvSpPr>
          <p:nvPr/>
        </p:nvSpPr>
        <p:spPr>
          <a:xfrm>
            <a:off x="914400" y="0"/>
            <a:ext cx="8229600" cy="54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lvl="0">
              <a:buClr>
                <a:schemeClr val="dk1"/>
              </a:buClr>
              <a:buSzPct val="46000"/>
            </a:pPr>
            <a:r>
              <a:rPr lang="en-US" sz="3200" dirty="0">
                <a:solidFill>
                  <a:schemeClr val="tx1"/>
                </a:solidFill>
                <a:latin typeface="Muli Light" charset="0"/>
              </a:rPr>
              <a:t>4. </a:t>
            </a:r>
            <a:r>
              <a:rPr lang="vi-VN" sz="3200" dirty="0">
                <a:solidFill>
                  <a:schemeClr val="tx1"/>
                </a:solidFill>
                <a:latin typeface="Muli Light" charset="0"/>
              </a:rPr>
              <a:t>Kết quả </a:t>
            </a:r>
            <a:r>
              <a:rPr lang="en-US" sz="3200" dirty="0">
                <a:solidFill>
                  <a:schemeClr val="tx1"/>
                </a:solidFill>
                <a:latin typeface="Muli Light" charset="0"/>
              </a:rPr>
              <a:t>thực nghiệm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0" y="552450"/>
            <a:ext cx="9144000" cy="38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Slide Number Placeholder 1"/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fld id="{00000000-1234-1234-1234-123412341234}" type="slidenum">
              <a:rPr lang="e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12</a:t>
            </a:fld>
            <a:endParaRPr lang="e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5;p21"/>
          <p:cNvSpPr txBox="1">
            <a:spLocks noGrp="1"/>
          </p:cNvSpPr>
          <p:nvPr>
            <p:ph type="body" idx="1"/>
          </p:nvPr>
        </p:nvSpPr>
        <p:spPr>
          <a:xfrm>
            <a:off x="914400" y="590550"/>
            <a:ext cx="8229600" cy="419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Chức năng quản lý (Admin):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Thông tin loại sản phẩm: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Thêm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xóa, sửa thông tin của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loại,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sản phẩm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Thông 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tin hóa đơn: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Hiển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thị chi tiết thông tin từng hóa đơn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Thông 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tin người dùng: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Thêm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xóa, sửa thông tin của người dùng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Tìm kiếm người dùng, sản phẩm,....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Google Shape;70;p15"/>
          <p:cNvSpPr txBox="1">
            <a:spLocks/>
          </p:cNvSpPr>
          <p:nvPr/>
        </p:nvSpPr>
        <p:spPr>
          <a:xfrm>
            <a:off x="914400" y="0"/>
            <a:ext cx="8229600" cy="54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lvl="0">
              <a:buClr>
                <a:schemeClr val="dk1"/>
              </a:buClr>
              <a:buSzPct val="46000"/>
            </a:pPr>
            <a:r>
              <a:rPr lang="en-US" sz="3200" dirty="0">
                <a:solidFill>
                  <a:schemeClr val="tx1"/>
                </a:solidFill>
                <a:latin typeface="Muli Light" charset="0"/>
              </a:rPr>
              <a:t>4. </a:t>
            </a:r>
            <a:r>
              <a:rPr lang="vi-VN" sz="3200" dirty="0">
                <a:solidFill>
                  <a:schemeClr val="tx1"/>
                </a:solidFill>
                <a:latin typeface="Muli Light" charset="0"/>
              </a:rPr>
              <a:t>Kết quả </a:t>
            </a:r>
            <a:r>
              <a:rPr lang="en-US" sz="3200" dirty="0">
                <a:solidFill>
                  <a:schemeClr val="tx1"/>
                </a:solidFill>
                <a:latin typeface="Muli Light" charset="0"/>
              </a:rPr>
              <a:t>thực nghiệm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552450"/>
            <a:ext cx="9144000" cy="38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Slide Number Placeholder 1"/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fld id="{00000000-1234-1234-1234-123412341234}" type="slidenum">
              <a:rPr lang="e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13</a:t>
            </a:fld>
            <a:endParaRPr lang="e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155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;p15"/>
          <p:cNvSpPr txBox="1">
            <a:spLocks/>
          </p:cNvSpPr>
          <p:nvPr/>
        </p:nvSpPr>
        <p:spPr>
          <a:xfrm>
            <a:off x="914400" y="0"/>
            <a:ext cx="8229600" cy="54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lvl="0">
              <a:buClr>
                <a:schemeClr val="dk1"/>
              </a:buClr>
              <a:buSzPct val="46000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4.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Một số giao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diện Website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552450"/>
            <a:ext cx="9144000" cy="38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Slide Number Placeholder 1"/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fld id="{00000000-1234-1234-1234-123412341234}" type="slidenum">
              <a:rPr lang="e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14</a:t>
            </a:fld>
            <a:endParaRPr lang="e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57300" y="971550"/>
            <a:ext cx="6629400" cy="35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8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;p15"/>
          <p:cNvSpPr txBox="1">
            <a:spLocks/>
          </p:cNvSpPr>
          <p:nvPr/>
        </p:nvSpPr>
        <p:spPr>
          <a:xfrm>
            <a:off x="914400" y="0"/>
            <a:ext cx="8229600" cy="54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lvl="0">
              <a:buClr>
                <a:schemeClr val="dk1"/>
              </a:buClr>
              <a:buSzPct val="46000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4.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Một số giao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diện Website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552450"/>
            <a:ext cx="9144000" cy="38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Slide Number Placeholder 1"/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fld id="{00000000-1234-1234-1234-123412341234}" type="slidenum">
              <a:rPr lang="e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15</a:t>
            </a:fld>
            <a:endParaRPr lang="e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859472"/>
            <a:ext cx="6400800" cy="387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69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;p15"/>
          <p:cNvSpPr txBox="1">
            <a:spLocks/>
          </p:cNvSpPr>
          <p:nvPr/>
        </p:nvSpPr>
        <p:spPr>
          <a:xfrm>
            <a:off x="914400" y="0"/>
            <a:ext cx="8229600" cy="54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lvl="0">
              <a:buClr>
                <a:schemeClr val="dk1"/>
              </a:buClr>
              <a:buSzPct val="46000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4.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Một số giao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diện Website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552450"/>
            <a:ext cx="9144000" cy="38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Slide Number Placeholder 1"/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fld id="{00000000-1234-1234-1234-123412341234}" type="slidenum">
              <a:rPr lang="e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16</a:t>
            </a:fld>
            <a:endParaRPr lang="e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04900" y="733136"/>
            <a:ext cx="6934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68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;p15"/>
          <p:cNvSpPr txBox="1">
            <a:spLocks/>
          </p:cNvSpPr>
          <p:nvPr/>
        </p:nvSpPr>
        <p:spPr>
          <a:xfrm>
            <a:off x="914400" y="0"/>
            <a:ext cx="8229600" cy="54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lvl="0">
              <a:buClr>
                <a:schemeClr val="dk1"/>
              </a:buClr>
              <a:buSzPct val="46000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4.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Một số giao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diện Website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552450"/>
            <a:ext cx="9144000" cy="38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Slide Number Placeholder 1"/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fld id="{00000000-1234-1234-1234-123412341234}" type="slidenum">
              <a:rPr lang="e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17</a:t>
            </a:fld>
            <a:endParaRPr lang="e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819150"/>
            <a:ext cx="7162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24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85800" y="1333707"/>
            <a:ext cx="5856495" cy="13123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  <a:ea typeface="Microsoft YaHei" pitchFamily="34" charset="-122"/>
                <a:cs typeface="Lucida Sans Unicode" pitchFamily="34" charset="0"/>
              </a:rPr>
              <a:t>5. KẾT </a:t>
            </a:r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  <a:ea typeface="Microsoft YaHei" pitchFamily="34" charset="-122"/>
                <a:cs typeface="Lucida Sans Unicode" pitchFamily="34" charset="0"/>
              </a:rPr>
              <a:t>LUẬN </a:t>
            </a:r>
            <a:endParaRPr sz="7200" dirty="0">
              <a:solidFill>
                <a:schemeClr val="tx1">
                  <a:lumMod val="95000"/>
                  <a:lumOff val="5000"/>
                </a:schemeClr>
              </a:solidFill>
              <a:latin typeface="Muli Light" charset="0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533725" y="2557783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676375" y="821743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448777" y="1575189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fld id="{00000000-1234-1234-1234-123412341234}" type="slidenum">
              <a:rPr lang="e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18</a:t>
            </a:fld>
            <a:endParaRPr lang="e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0;p15"/>
          <p:cNvSpPr txBox="1">
            <a:spLocks/>
          </p:cNvSpPr>
          <p:nvPr/>
        </p:nvSpPr>
        <p:spPr>
          <a:xfrm>
            <a:off x="914400" y="0"/>
            <a:ext cx="8229600" cy="54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lvl="0">
              <a:buClr>
                <a:schemeClr val="dk1"/>
              </a:buClr>
              <a:buSzPct val="46000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  <a:ea typeface="Microsoft YaHei" pitchFamily="34" charset="-122"/>
                <a:cs typeface="Lucida Sans Unicode" pitchFamily="34" charset="0"/>
              </a:rPr>
              <a:t>5. KẾT LUẬN 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Muli Light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0" y="552450"/>
            <a:ext cx="9144000" cy="38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Google Shape;125;p21"/>
          <p:cNvSpPr txBox="1">
            <a:spLocks noGrp="1"/>
          </p:cNvSpPr>
          <p:nvPr>
            <p:ph type="body" idx="1"/>
          </p:nvPr>
        </p:nvSpPr>
        <p:spPr>
          <a:xfrm>
            <a:off x="914400" y="742950"/>
            <a:ext cx="7840534" cy="419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vi-V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Những điểm đã đạt được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Giao diện thân thiện</a:t>
            </a:r>
          </a:p>
          <a:p>
            <a:pPr lvl="1">
              <a:buFont typeface="Arial" pitchFamily="34" charset="0"/>
              <a:buChar char="•"/>
            </a:pPr>
            <a:r>
              <a:rPr lang="vi-V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Website đã đáp ứng </a:t>
            </a:r>
            <a:r>
              <a:rPr lang="vi-V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được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những</a:t>
            </a:r>
            <a:r>
              <a:rPr lang="vi-V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vi-V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yêu cầu </a:t>
            </a:r>
            <a:r>
              <a:rPr lang="vi-V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cơ </a:t>
            </a:r>
            <a:r>
              <a:rPr lang="vi-V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bản của quá trình bán hàng như quản lý sản </a:t>
            </a:r>
            <a:r>
              <a:rPr lang="vi-V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phẩm, </a:t>
            </a:r>
            <a:r>
              <a:rPr lang="vi-V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quản lý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hóa đơn,....</a:t>
            </a:r>
          </a:p>
          <a:p>
            <a:pPr lvl="0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Hướng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phát triển và mở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rộng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Thêm quản lý đặt hàng.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Thống nhất các chức năng lại với nhau.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.....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fld id="{00000000-1234-1234-1234-123412341234}" type="slidenum">
              <a:rPr lang="e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19</a:t>
            </a:fld>
            <a:endParaRPr lang="e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8229600" cy="5490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tx1"/>
                </a:solidFill>
                <a:latin typeface="Muli Light" charset="0"/>
              </a:rPr>
              <a:t>NỘI DUNG ĐỒ ÁN</a:t>
            </a:r>
            <a:endParaRPr sz="3200" dirty="0">
              <a:solidFill>
                <a:schemeClr val="tx1"/>
              </a:solidFill>
              <a:latin typeface="Muli Light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914400" y="742950"/>
            <a:ext cx="8153400" cy="33850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ct val="46000"/>
              <a:buNone/>
            </a:pPr>
            <a:r>
              <a:rPr lang="en-US" sz="3200" dirty="0" smtClean="0">
                <a:solidFill>
                  <a:schemeClr val="tx1"/>
                </a:solidFill>
                <a:latin typeface="Muli Light" charset="0"/>
              </a:rPr>
              <a:t>1. </a:t>
            </a:r>
            <a:r>
              <a:rPr lang="vi-VN" sz="3200" dirty="0" smtClean="0">
                <a:solidFill>
                  <a:schemeClr val="tx1"/>
                </a:solidFill>
                <a:latin typeface="Muli Light" charset="0"/>
              </a:rPr>
              <a:t>Lý </a:t>
            </a:r>
            <a:r>
              <a:rPr lang="vi-VN" sz="3200" dirty="0">
                <a:solidFill>
                  <a:schemeClr val="tx1"/>
                </a:solidFill>
                <a:latin typeface="Muli Light" charset="0"/>
              </a:rPr>
              <a:t>do chọn đề tài, mục </a:t>
            </a:r>
            <a:r>
              <a:rPr lang="vi-VN" sz="3200" dirty="0" smtClean="0">
                <a:solidFill>
                  <a:schemeClr val="tx1"/>
                </a:solidFill>
                <a:latin typeface="Muli Light" charset="0"/>
              </a:rPr>
              <a:t>đích</a:t>
            </a:r>
            <a:endParaRPr lang="en-US" sz="3200" dirty="0" smtClean="0">
              <a:solidFill>
                <a:schemeClr val="tx1"/>
              </a:solidFill>
              <a:latin typeface="Muli Light" charset="0"/>
            </a:endParaRPr>
          </a:p>
          <a:p>
            <a:pPr marL="0" lvl="0" indent="0">
              <a:buClr>
                <a:schemeClr val="dk1"/>
              </a:buClr>
              <a:buSzPct val="46000"/>
              <a:buNone/>
            </a:pPr>
            <a:r>
              <a:rPr lang="en-US" sz="3200" dirty="0" smtClean="0">
                <a:solidFill>
                  <a:schemeClr val="tx1"/>
                </a:solidFill>
                <a:latin typeface="Muli Light" charset="0"/>
              </a:rPr>
              <a:t>2. </a:t>
            </a:r>
            <a:r>
              <a:rPr lang="vi-VN" sz="3200" dirty="0" smtClean="0">
                <a:solidFill>
                  <a:schemeClr val="tx1"/>
                </a:solidFill>
                <a:latin typeface="Muli Light" charset="0"/>
              </a:rPr>
              <a:t>Phân </a:t>
            </a:r>
            <a:r>
              <a:rPr lang="vi-VN" sz="3200" dirty="0">
                <a:solidFill>
                  <a:schemeClr val="tx1"/>
                </a:solidFill>
                <a:latin typeface="Muli Light" charset="0"/>
              </a:rPr>
              <a:t>tích và thiết kế hệ thống </a:t>
            </a:r>
            <a:endParaRPr lang="en-US" sz="3200" dirty="0" smtClean="0">
              <a:solidFill>
                <a:schemeClr val="tx1"/>
              </a:solidFill>
              <a:latin typeface="Muli Light" charset="0"/>
            </a:endParaRPr>
          </a:p>
          <a:p>
            <a:pPr marL="0" lvl="0" indent="0">
              <a:buClr>
                <a:schemeClr val="dk1"/>
              </a:buClr>
              <a:buSzPct val="46000"/>
              <a:buNone/>
            </a:pPr>
            <a:r>
              <a:rPr lang="en-US" sz="3200" dirty="0" smtClean="0">
                <a:solidFill>
                  <a:schemeClr val="tx1"/>
                </a:solidFill>
                <a:latin typeface="Muli Light" charset="0"/>
              </a:rPr>
              <a:t>3. </a:t>
            </a:r>
            <a:r>
              <a:rPr lang="vi-VN" sz="3200" dirty="0" smtClean="0">
                <a:solidFill>
                  <a:schemeClr val="tx1"/>
                </a:solidFill>
                <a:latin typeface="Muli Light" charset="0"/>
              </a:rPr>
              <a:t>Công </a:t>
            </a:r>
            <a:r>
              <a:rPr lang="vi-VN" sz="3200" dirty="0">
                <a:solidFill>
                  <a:schemeClr val="tx1"/>
                </a:solidFill>
                <a:latin typeface="Muli Light" charset="0"/>
              </a:rPr>
              <a:t>cụ thực hiện </a:t>
            </a:r>
            <a:endParaRPr lang="en-US" sz="3200" dirty="0">
              <a:solidFill>
                <a:schemeClr val="tx1"/>
              </a:solidFill>
              <a:latin typeface="Muli Light" charset="0"/>
            </a:endParaRPr>
          </a:p>
          <a:p>
            <a:pPr marL="0" lvl="0" indent="0">
              <a:buClr>
                <a:schemeClr val="dk1"/>
              </a:buClr>
              <a:buSzPct val="46000"/>
              <a:buNone/>
            </a:pPr>
            <a:r>
              <a:rPr lang="en-US" sz="3200" dirty="0" smtClean="0">
                <a:solidFill>
                  <a:schemeClr val="tx1"/>
                </a:solidFill>
                <a:latin typeface="Muli Light" charset="0"/>
              </a:rPr>
              <a:t>4. </a:t>
            </a:r>
            <a:r>
              <a:rPr lang="vi-VN" sz="3200" dirty="0" smtClean="0">
                <a:solidFill>
                  <a:schemeClr val="tx1"/>
                </a:solidFill>
                <a:latin typeface="Muli Light" charset="0"/>
              </a:rPr>
              <a:t>Kết quả </a:t>
            </a:r>
            <a:r>
              <a:rPr lang="en-US" sz="3200" dirty="0" smtClean="0">
                <a:solidFill>
                  <a:schemeClr val="tx1"/>
                </a:solidFill>
                <a:latin typeface="Muli Light" charset="0"/>
              </a:rPr>
              <a:t>thực nghiệm</a:t>
            </a:r>
          </a:p>
          <a:p>
            <a:pPr marL="0" lvl="0" indent="0">
              <a:buClr>
                <a:schemeClr val="dk1"/>
              </a:buClr>
              <a:buSzPct val="46000"/>
              <a:buNone/>
            </a:pPr>
            <a:r>
              <a:rPr lang="en-US" sz="3200" dirty="0" smtClean="0">
                <a:solidFill>
                  <a:schemeClr val="tx1"/>
                </a:solidFill>
                <a:latin typeface="Muli Light" charset="0"/>
              </a:rPr>
              <a:t>5. Tổng kết</a:t>
            </a:r>
            <a:endParaRPr sz="3200" dirty="0">
              <a:solidFill>
                <a:schemeClr val="tx1"/>
              </a:solidFill>
              <a:latin typeface="Muli Light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fld>
            <a:endParaRPr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0" y="552450"/>
            <a:ext cx="9144000" cy="38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02;p36"/>
          <p:cNvSpPr txBox="1">
            <a:spLocks/>
          </p:cNvSpPr>
          <p:nvPr/>
        </p:nvSpPr>
        <p:spPr>
          <a:xfrm>
            <a:off x="0" y="2326350"/>
            <a:ext cx="9144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vi-VN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CẢM ƠN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 </a:t>
            </a:r>
          </a:p>
          <a:p>
            <a:pPr algn="ctr"/>
            <a:r>
              <a:rPr lang="en-US" sz="4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Thầy Cô và các bạn đã theo dõi </a:t>
            </a:r>
          </a:p>
          <a:p>
            <a:pPr algn="ctr"/>
            <a:r>
              <a:rPr lang="en-US" sz="4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và lắng nghe. </a:t>
            </a:r>
            <a:endParaRPr lang="vi-VN" sz="4000" b="0" dirty="0">
              <a:solidFill>
                <a:schemeClr val="tx1">
                  <a:lumMod val="95000"/>
                  <a:lumOff val="5000"/>
                </a:schemeClr>
              </a:solidFill>
              <a:latin typeface="Muli Light" charset="0"/>
            </a:endParaRPr>
          </a:p>
        </p:txBody>
      </p:sp>
      <p:sp>
        <p:nvSpPr>
          <p:cNvPr id="9" name="Google Shape;305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chemeClr val="tx1">
                    <a:lumMod val="95000"/>
                    <a:lumOff val="5000"/>
                  </a:schemeClr>
                </a:solidFill>
              </a:rPr>
              <a:t>20</a:t>
            </a:fld>
            <a:endParaRPr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625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;p15"/>
          <p:cNvSpPr txBox="1">
            <a:spLocks/>
          </p:cNvSpPr>
          <p:nvPr/>
        </p:nvSpPr>
        <p:spPr>
          <a:xfrm>
            <a:off x="914400" y="0"/>
            <a:ext cx="8229600" cy="5490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buClr>
                <a:schemeClr val="dk1"/>
              </a:buClr>
              <a:buSzPct val="46000"/>
              <a:buNone/>
            </a:pPr>
            <a:r>
              <a:rPr lang="en-US" sz="3200" b="1" dirty="0">
                <a:solidFill>
                  <a:schemeClr val="tx1"/>
                </a:solidFill>
                <a:latin typeface="Muli Light" charset="0"/>
              </a:rPr>
              <a:t>1. </a:t>
            </a:r>
            <a:r>
              <a:rPr lang="vi-VN" sz="3200" b="1" dirty="0">
                <a:solidFill>
                  <a:schemeClr val="tx1"/>
                </a:solidFill>
                <a:latin typeface="Muli Light" charset="0"/>
              </a:rPr>
              <a:t>Lý do chọn đề tài, mục đích</a:t>
            </a:r>
            <a:endParaRPr lang="en-US" sz="3200" b="1" dirty="0">
              <a:solidFill>
                <a:schemeClr val="tx1"/>
              </a:solidFill>
              <a:latin typeface="Muli Light" charset="0"/>
            </a:endParaRPr>
          </a:p>
        </p:txBody>
      </p:sp>
      <p:sp>
        <p:nvSpPr>
          <p:cNvPr id="6" name="Google Shape;72;p15"/>
          <p:cNvSpPr txBox="1">
            <a:spLocks/>
          </p:cNvSpPr>
          <p:nvPr/>
        </p:nvSpPr>
        <p:spPr>
          <a:xfrm>
            <a:off x="914400" y="666750"/>
            <a:ext cx="7772400" cy="44767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92D050"/>
              </a:buClr>
              <a:buSzPct val="46000"/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Lý do: </a:t>
            </a:r>
          </a:p>
          <a:p>
            <a:pPr>
              <a:buClr>
                <a:schemeClr val="dk1"/>
              </a:buClr>
              <a:buSzPct val="46000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- Hàng điện tử sử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dụng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nhiều nên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v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iệc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lên mạng tìm kiếm và mua sản phẩm trở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nên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khá gần gũi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với xã hội ngày nay.</a:t>
            </a:r>
          </a:p>
          <a:p>
            <a:pPr>
              <a:buClr>
                <a:schemeClr val="dk1"/>
              </a:buClr>
              <a:buSzPct val="46000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-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V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iệc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áp dụng Website trong việc phát triển kinh doanh của cửa hàng trở nên rất phổ biến và hiệu quả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Muli Light" charset="0"/>
            </a:endParaRPr>
          </a:p>
          <a:p>
            <a:pPr>
              <a:buClr>
                <a:schemeClr val="dk1"/>
              </a:buClr>
              <a:buSzPct val="46000"/>
            </a:pPr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Muli Light" charset="0"/>
            </a:endParaRPr>
          </a:p>
          <a:p>
            <a:pPr>
              <a:buClr>
                <a:schemeClr val="dk1"/>
              </a:buClr>
              <a:buSzPct val="46000"/>
            </a:pPr>
            <a:r>
              <a:rPr lang="vi-V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Mục </a:t>
            </a:r>
            <a:r>
              <a:rPr lang="vi-V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đích xây dựng: </a:t>
            </a:r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Muli Light" charset="0"/>
            </a:endParaRPr>
          </a:p>
          <a:p>
            <a:pPr>
              <a:buClr>
                <a:schemeClr val="dk1"/>
              </a:buClr>
              <a:buSzPct val="46000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- </a:t>
            </a:r>
            <a:r>
              <a:rPr lang="vi-V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Xây </a:t>
            </a: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dựng kênh bán hàng cho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cửa hàng</a:t>
            </a:r>
            <a:r>
              <a:rPr lang="vi-V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. 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Muli Light" charset="0"/>
            </a:endParaRPr>
          </a:p>
          <a:p>
            <a:pPr>
              <a:buClr>
                <a:schemeClr val="dk1"/>
              </a:buClr>
              <a:buSzPct val="46000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- </a:t>
            </a:r>
            <a:r>
              <a:rPr lang="vi-V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Phát </a:t>
            </a: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triển thương hiệu </a:t>
            </a:r>
            <a:r>
              <a:rPr lang="vi-V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cho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 cửa hàng. </a:t>
            </a:r>
          </a:p>
          <a:p>
            <a:pPr>
              <a:buClr>
                <a:schemeClr val="dk1"/>
              </a:buClr>
              <a:buSzPct val="46000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- </a:t>
            </a:r>
            <a:r>
              <a:rPr lang="vi-V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Chăm </a:t>
            </a: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sóc, hỗ trợ khách </a:t>
            </a:r>
            <a:r>
              <a:rPr lang="vi-V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hàng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Muli Light" charset="0"/>
            </a:endParaRPr>
          </a:p>
          <a:p>
            <a:pPr>
              <a:buClr>
                <a:schemeClr val="dk1"/>
              </a:buClr>
              <a:buSzPct val="46000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 </a:t>
            </a:r>
            <a:endParaRPr lang="vi-VN" sz="2400" dirty="0">
              <a:solidFill>
                <a:schemeClr val="tx1">
                  <a:lumMod val="95000"/>
                  <a:lumOff val="5000"/>
                </a:schemeClr>
              </a:solidFill>
              <a:latin typeface="Muli Light" charset="0"/>
            </a:endParaRPr>
          </a:p>
        </p:txBody>
      </p:sp>
      <p:sp>
        <p:nvSpPr>
          <p:cNvPr id="7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3</a:t>
            </a:fld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Muli Light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0" y="552450"/>
            <a:ext cx="9144000" cy="38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;p15"/>
          <p:cNvSpPr txBox="1">
            <a:spLocks/>
          </p:cNvSpPr>
          <p:nvPr/>
        </p:nvSpPr>
        <p:spPr>
          <a:xfrm>
            <a:off x="914400" y="0"/>
            <a:ext cx="8229600" cy="54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lvl="0">
              <a:buClr>
                <a:schemeClr val="dk1"/>
              </a:buClr>
              <a:buSzPct val="46000"/>
            </a:pPr>
            <a:r>
              <a:rPr lang="en-US" sz="3200" dirty="0">
                <a:solidFill>
                  <a:schemeClr val="tx1"/>
                </a:solidFill>
                <a:latin typeface="Muli Light" charset="0"/>
              </a:rPr>
              <a:t>2. </a:t>
            </a:r>
            <a:r>
              <a:rPr lang="vi-VN" sz="3200" dirty="0">
                <a:solidFill>
                  <a:schemeClr val="tx1"/>
                </a:solidFill>
                <a:latin typeface="Muli Light" charset="0"/>
              </a:rPr>
              <a:t>Phân tích và thiết kế hệ thống </a:t>
            </a:r>
            <a:endParaRPr lang="en-US" sz="3200" dirty="0">
              <a:solidFill>
                <a:schemeClr val="tx1"/>
              </a:solidFill>
              <a:latin typeface="Muli Light" charset="0"/>
            </a:endParaRPr>
          </a:p>
        </p:txBody>
      </p:sp>
      <p:sp>
        <p:nvSpPr>
          <p:cNvPr id="7" name="Google Shape;72;p15"/>
          <p:cNvSpPr txBox="1">
            <a:spLocks/>
          </p:cNvSpPr>
          <p:nvPr/>
        </p:nvSpPr>
        <p:spPr>
          <a:xfrm>
            <a:off x="914400" y="742950"/>
            <a:ext cx="8153400" cy="338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Font typeface="Muli Light"/>
              <a:buNone/>
              <a:defRPr sz="1800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Font typeface="Muli Light"/>
              <a:buNone/>
              <a:defRPr sz="1800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Font typeface="Muli Light"/>
              <a:buNone/>
              <a:defRPr sz="1800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Font typeface="Muli Light"/>
              <a:buNone/>
              <a:defRPr sz="1800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Font typeface="Muli Light"/>
              <a:buNone/>
              <a:defRPr sz="1800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Font typeface="Muli Light"/>
              <a:buNone/>
              <a:defRPr sz="1800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Font typeface="Muli Light"/>
              <a:buNone/>
              <a:defRPr sz="1800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Font typeface="Muli Light"/>
              <a:buNone/>
              <a:defRPr sz="1800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Font typeface="Muli Light"/>
              <a:buNone/>
              <a:defRPr sz="1800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dk1"/>
              </a:buClr>
              <a:buSzPct val="46000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2.1 Sơ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đồ phân rã chức năng (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BFD)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ct val="46000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2.2 Sơ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đồ xử lý luồng dữ liệu (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DFD)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ct val="46000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2.3 Sơ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đồ thực thể kết hợp (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ERD)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ct val="46000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2.4 Sơ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đồ thực thể các mối liên kết 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Muli Light" charset="0"/>
            </a:endParaRPr>
          </a:p>
        </p:txBody>
      </p:sp>
      <p:sp>
        <p:nvSpPr>
          <p:cNvPr id="8" name="Google Shape;74;p15"/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Muli Light" charset="0"/>
              </a:rPr>
              <a:pPr algn="r"/>
              <a:t>4</a:t>
            </a:fld>
            <a:endParaRPr lang="en">
              <a:latin typeface="Muli Light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552450"/>
            <a:ext cx="9144000" cy="38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5</a:t>
            </a:fld>
            <a:endParaRPr lang="en" b="1" dirty="0">
              <a:solidFill>
                <a:schemeClr val="tx1">
                  <a:lumMod val="95000"/>
                  <a:lumOff val="5000"/>
                </a:schemeClr>
              </a:solidFill>
              <a:latin typeface="Muli Light" charset="0"/>
            </a:endParaRPr>
          </a:p>
        </p:txBody>
      </p:sp>
      <p:sp>
        <p:nvSpPr>
          <p:cNvPr id="3" name="Google Shape;70;p15"/>
          <p:cNvSpPr txBox="1">
            <a:spLocks/>
          </p:cNvSpPr>
          <p:nvPr/>
        </p:nvSpPr>
        <p:spPr>
          <a:xfrm>
            <a:off x="914400" y="0"/>
            <a:ext cx="8229600" cy="54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Clr>
                <a:schemeClr val="dk1"/>
              </a:buClr>
              <a:buSzPct val="46000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2.1 Sơ đồ phân rã chức năng (BFD)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552450"/>
            <a:ext cx="9144000" cy="38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35445"/>
            <a:ext cx="6934200" cy="428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516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fld id="{00000000-1234-1234-1234-123412341234}" type="slidenum">
              <a:rPr lang="e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6</a:t>
            </a:fld>
            <a:endParaRPr lang="e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Google Shape;70;p15"/>
          <p:cNvSpPr txBox="1">
            <a:spLocks/>
          </p:cNvSpPr>
          <p:nvPr/>
        </p:nvSpPr>
        <p:spPr>
          <a:xfrm>
            <a:off x="914400" y="0"/>
            <a:ext cx="8229600" cy="54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Clr>
                <a:schemeClr val="dk1"/>
              </a:buClr>
              <a:buSzPct val="46000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2.2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Sơ đồ xử lý luồng dữ liệu (DFD)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552450"/>
            <a:ext cx="9144000" cy="38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" y="742950"/>
            <a:ext cx="8154987" cy="433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913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7</a:t>
            </a:fld>
            <a:endParaRPr lang="en" b="1">
              <a:solidFill>
                <a:schemeClr val="tx1">
                  <a:lumMod val="95000"/>
                  <a:lumOff val="5000"/>
                </a:schemeClr>
              </a:solidFill>
              <a:latin typeface="Muli Light" charset="0"/>
            </a:endParaRPr>
          </a:p>
        </p:txBody>
      </p:sp>
      <p:sp>
        <p:nvSpPr>
          <p:cNvPr id="3" name="Google Shape;70;p15"/>
          <p:cNvSpPr txBox="1">
            <a:spLocks/>
          </p:cNvSpPr>
          <p:nvPr/>
        </p:nvSpPr>
        <p:spPr>
          <a:xfrm>
            <a:off x="0" y="0"/>
            <a:ext cx="9144000" cy="54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Clr>
                <a:schemeClr val="dk1"/>
              </a:buClr>
              <a:buSzPct val="46000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2.3 Sơ đồ thực thể kết hợp (ERD)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552450"/>
            <a:ext cx="9144000" cy="38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5" y="726209"/>
            <a:ext cx="7926387" cy="4207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349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8</a:t>
            </a:fld>
            <a:endParaRPr lang="en" b="1" dirty="0">
              <a:solidFill>
                <a:schemeClr val="tx1">
                  <a:lumMod val="95000"/>
                  <a:lumOff val="5000"/>
                </a:schemeClr>
              </a:solidFill>
              <a:latin typeface="Muli Light" charset="0"/>
            </a:endParaRPr>
          </a:p>
        </p:txBody>
      </p:sp>
      <p:sp>
        <p:nvSpPr>
          <p:cNvPr id="3" name="Google Shape;70;p15"/>
          <p:cNvSpPr txBox="1">
            <a:spLocks/>
          </p:cNvSpPr>
          <p:nvPr/>
        </p:nvSpPr>
        <p:spPr>
          <a:xfrm>
            <a:off x="914400" y="0"/>
            <a:ext cx="8229600" cy="54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Clr>
                <a:schemeClr val="dk1"/>
              </a:buClr>
              <a:buSzPct val="46000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2.4 Sơ đồ thực thể các mối liên kết 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552450"/>
            <a:ext cx="9144000" cy="38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4400" y="81915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1800" dirty="0">
                <a:latin typeface="Muli Light" charset="0"/>
              </a:rPr>
              <a:t>Xét hai thực thể </a:t>
            </a:r>
            <a:r>
              <a:rPr lang="en-US" sz="1800" b="1" dirty="0">
                <a:latin typeface="Muli Light" charset="0"/>
              </a:rPr>
              <a:t>user</a:t>
            </a:r>
            <a:r>
              <a:rPr lang="en-US" sz="1800" dirty="0">
                <a:latin typeface="Muli Light" charset="0"/>
              </a:rPr>
              <a:t> và </a:t>
            </a:r>
            <a:r>
              <a:rPr lang="en-US" sz="1800" b="1" dirty="0">
                <a:latin typeface="Muli Light" charset="0"/>
              </a:rPr>
              <a:t>order</a:t>
            </a:r>
            <a:endParaRPr lang="en-US" sz="1800" dirty="0">
              <a:latin typeface="Muli Light" charset="0"/>
            </a:endParaRPr>
          </a:p>
          <a:p>
            <a:endParaRPr lang="en-US" dirty="0">
              <a:latin typeface="Muli Light" charset="0"/>
            </a:endParaRP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752600" y="1461075"/>
            <a:ext cx="4860927" cy="483870"/>
            <a:chOff x="0" y="0"/>
            <a:chExt cx="48609" cy="4838"/>
          </a:xfrm>
        </p:grpSpPr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>
              <a:off x="0" y="1238"/>
              <a:ext cx="10800" cy="3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Muli Light" charset="0"/>
                  <a:ea typeface="Times New Roman"/>
                </a:rPr>
                <a:t>user (User)</a:t>
              </a:r>
              <a:endParaRPr lang="en-US" sz="1200" dirty="0">
                <a:effectLst/>
                <a:latin typeface="Muli Light" charset="0"/>
                <a:ea typeface="Times New Roman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19812" y="1238"/>
              <a:ext cx="9000" cy="3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Muli Light" charset="0"/>
                  <a:ea typeface="Times New Roman"/>
                </a:rPr>
                <a:t>có</a:t>
              </a:r>
            </a:p>
          </p:txBody>
        </p:sp>
        <p:cxnSp>
          <p:nvCxnSpPr>
            <p:cNvPr id="17" name="AutoShape 5"/>
            <p:cNvCxnSpPr>
              <a:cxnSpLocks noChangeShapeType="1"/>
            </p:cNvCxnSpPr>
            <p:nvPr/>
          </p:nvCxnSpPr>
          <p:spPr bwMode="auto">
            <a:xfrm flipV="1">
              <a:off x="10858" y="3048"/>
              <a:ext cx="899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37814" y="1238"/>
              <a:ext cx="10795" cy="35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Muli Light" charset="0"/>
                  <a:ea typeface="Times New Roman"/>
                </a:rPr>
                <a:t>order</a:t>
              </a:r>
              <a:endParaRPr lang="en-US" sz="1200" dirty="0">
                <a:effectLst/>
                <a:latin typeface="Muli Light" charset="0"/>
                <a:ea typeface="Times New Roman"/>
              </a:endParaRP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33623" y="190"/>
              <a:ext cx="4191" cy="3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Muli Light" charset="0"/>
                  <a:ea typeface="Times New Roman"/>
                </a:rPr>
                <a:t>1,1</a:t>
              </a:r>
            </a:p>
          </p:txBody>
        </p:sp>
        <p:cxnSp>
          <p:nvCxnSpPr>
            <p:cNvPr id="20" name="AutoShape 6"/>
            <p:cNvCxnSpPr>
              <a:cxnSpLocks noChangeShapeType="1"/>
            </p:cNvCxnSpPr>
            <p:nvPr/>
          </p:nvCxnSpPr>
          <p:spPr bwMode="auto">
            <a:xfrm flipV="1">
              <a:off x="28765" y="2952"/>
              <a:ext cx="899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10858" y="0"/>
              <a:ext cx="4191" cy="3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Muli Light" charset="0"/>
                  <a:ea typeface="Times New Roman"/>
                </a:rPr>
                <a:t>1,n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14400" y="2238924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1800" dirty="0">
                <a:latin typeface="Muli Light" charset="0"/>
              </a:rPr>
              <a:t>Xét hai thực thể </a:t>
            </a:r>
            <a:r>
              <a:rPr lang="en-US" sz="1800" b="1" dirty="0" smtClean="0">
                <a:latin typeface="Muli Light" charset="0"/>
              </a:rPr>
              <a:t>user(admin)</a:t>
            </a:r>
            <a:r>
              <a:rPr lang="en-US" sz="1800" dirty="0" smtClean="0">
                <a:latin typeface="Muli Light" charset="0"/>
              </a:rPr>
              <a:t> và </a:t>
            </a:r>
            <a:r>
              <a:rPr lang="en-US" sz="1800" b="1" dirty="0" smtClean="0">
                <a:latin typeface="Muli Light" charset="0"/>
              </a:rPr>
              <a:t>user</a:t>
            </a:r>
            <a:endParaRPr lang="en-US" dirty="0">
              <a:latin typeface="Muli Light" charset="0"/>
            </a:endParaRP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752600" y="2813685"/>
            <a:ext cx="4860927" cy="483870"/>
            <a:chOff x="0" y="0"/>
            <a:chExt cx="48609" cy="4838"/>
          </a:xfrm>
        </p:grpSpPr>
        <p:sp>
          <p:nvSpPr>
            <p:cNvPr id="24" name="Text Box 3"/>
            <p:cNvSpPr txBox="1">
              <a:spLocks noChangeArrowheads="1"/>
            </p:cNvSpPr>
            <p:nvPr/>
          </p:nvSpPr>
          <p:spPr bwMode="auto">
            <a:xfrm>
              <a:off x="0" y="1238"/>
              <a:ext cx="10800" cy="3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Muli Light" charset="0"/>
                  <a:ea typeface="Times New Roman"/>
                </a:rPr>
                <a:t>user(admin)</a:t>
              </a:r>
              <a:endParaRPr lang="en-US" sz="1200" dirty="0">
                <a:effectLst/>
                <a:latin typeface="Muli Light" charset="0"/>
                <a:ea typeface="Times New Roman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19812" y="1238"/>
              <a:ext cx="9525" cy="3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Muli Light" charset="0"/>
                  <a:ea typeface="Times New Roman"/>
                </a:rPr>
                <a:t>QLKH</a:t>
              </a:r>
              <a:endParaRPr lang="en-US" sz="1200" dirty="0">
                <a:effectLst/>
                <a:latin typeface="Muli Light" charset="0"/>
                <a:ea typeface="Times New Roman"/>
              </a:endParaRPr>
            </a:p>
          </p:txBody>
        </p:sp>
        <p:cxnSp>
          <p:nvCxnSpPr>
            <p:cNvPr id="26" name="AutoShape 5"/>
            <p:cNvCxnSpPr>
              <a:cxnSpLocks noChangeShapeType="1"/>
            </p:cNvCxnSpPr>
            <p:nvPr/>
          </p:nvCxnSpPr>
          <p:spPr bwMode="auto">
            <a:xfrm flipV="1">
              <a:off x="10858" y="3048"/>
              <a:ext cx="899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37814" y="1238"/>
              <a:ext cx="10795" cy="35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Muli Light" charset="0"/>
                  <a:ea typeface="Times New Roman"/>
                </a:rPr>
                <a:t>user</a:t>
              </a:r>
              <a:endParaRPr lang="en-US" sz="1200" dirty="0">
                <a:effectLst/>
                <a:latin typeface="Muli Light" charset="0"/>
                <a:ea typeface="Times New Roman"/>
              </a:endParaRP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33623" y="190"/>
              <a:ext cx="4191" cy="3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Muli Light" charset="0"/>
                  <a:ea typeface="Times New Roman"/>
                </a:rPr>
                <a:t>1,1</a:t>
              </a:r>
            </a:p>
          </p:txBody>
        </p:sp>
        <p:cxnSp>
          <p:nvCxnSpPr>
            <p:cNvPr id="29" name="AutoShape 6"/>
            <p:cNvCxnSpPr>
              <a:cxnSpLocks noChangeShapeType="1"/>
              <a:stCxn id="25" idx="6"/>
            </p:cNvCxnSpPr>
            <p:nvPr/>
          </p:nvCxnSpPr>
          <p:spPr bwMode="auto">
            <a:xfrm flipV="1">
              <a:off x="29337" y="2952"/>
              <a:ext cx="8426" cy="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10858" y="0"/>
              <a:ext cx="4191" cy="3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Muli Light" charset="0"/>
                  <a:ea typeface="Times New Roman"/>
                </a:rPr>
                <a:t>1,n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14400" y="348615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rgbClr val="92D050"/>
              </a:buClr>
              <a:buFont typeface="Wingdings" pitchFamily="2" charset="2"/>
              <a:buChar char="v"/>
            </a:pPr>
            <a:r>
              <a:rPr lang="en-US" sz="1800" dirty="0">
                <a:latin typeface="Muli Light" charset="0"/>
              </a:rPr>
              <a:t>Xét hai thực thể </a:t>
            </a:r>
            <a:r>
              <a:rPr lang="en-US" sz="1800" b="1" dirty="0">
                <a:latin typeface="Muli Light" charset="0"/>
              </a:rPr>
              <a:t>user(admin)</a:t>
            </a:r>
            <a:r>
              <a:rPr lang="en-US" sz="1800" dirty="0">
                <a:latin typeface="Muli Light" charset="0"/>
              </a:rPr>
              <a:t> và </a:t>
            </a:r>
            <a:r>
              <a:rPr lang="en-US" sz="1800" b="1" dirty="0">
                <a:latin typeface="Muli Light" charset="0"/>
                <a:ea typeface="Times New Roman"/>
              </a:rPr>
              <a:t>products</a:t>
            </a:r>
            <a:endParaRPr lang="en-US" dirty="0">
              <a:latin typeface="Muli Light" charset="0"/>
            </a:endParaRPr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1798636" y="4019550"/>
            <a:ext cx="4860927" cy="483870"/>
            <a:chOff x="0" y="0"/>
            <a:chExt cx="48609" cy="4838"/>
          </a:xfrm>
        </p:grpSpPr>
        <p:sp>
          <p:nvSpPr>
            <p:cNvPr id="33" name="Text Box 3"/>
            <p:cNvSpPr txBox="1">
              <a:spLocks noChangeArrowheads="1"/>
            </p:cNvSpPr>
            <p:nvPr/>
          </p:nvSpPr>
          <p:spPr bwMode="auto">
            <a:xfrm>
              <a:off x="0" y="1238"/>
              <a:ext cx="10800" cy="3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 smtClean="0">
                <a:effectLst/>
                <a:latin typeface="Muli Light" charset="0"/>
                <a:ea typeface="Times New Roman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 smtClean="0">
                  <a:effectLst/>
                  <a:latin typeface="Muli Light" charset="0"/>
                  <a:ea typeface="Times New Roman"/>
                </a:rPr>
                <a:t>user(admin</a:t>
              </a:r>
              <a:r>
                <a:rPr lang="en-US" sz="1200" b="1" dirty="0">
                  <a:effectLst/>
                  <a:latin typeface="Muli Light" charset="0"/>
                  <a:ea typeface="Times New Roman"/>
                </a:rPr>
                <a:t>)</a:t>
              </a:r>
              <a:endParaRPr lang="en-US" sz="1200" dirty="0">
                <a:effectLst/>
                <a:latin typeface="Muli Light" charset="0"/>
                <a:ea typeface="Times New Roman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Muli Light" charset="0"/>
                  <a:ea typeface="Times New Roman"/>
                </a:rPr>
                <a:t> </a:t>
              </a:r>
              <a:endParaRPr lang="en-US" sz="1200" dirty="0">
                <a:effectLst/>
                <a:latin typeface="Muli Light" charset="0"/>
                <a:ea typeface="Times New Roman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9812" y="1238"/>
              <a:ext cx="9525" cy="3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Muli Light" charset="0"/>
                  <a:ea typeface="Times New Roman"/>
                </a:rPr>
                <a:t>QLSP</a:t>
              </a:r>
              <a:endParaRPr lang="en-US" sz="1200" dirty="0">
                <a:effectLst/>
                <a:latin typeface="Muli Light" charset="0"/>
                <a:ea typeface="Times New Roman"/>
              </a:endParaRPr>
            </a:p>
          </p:txBody>
        </p:sp>
        <p:cxnSp>
          <p:nvCxnSpPr>
            <p:cNvPr id="35" name="AutoShape 5"/>
            <p:cNvCxnSpPr>
              <a:cxnSpLocks noChangeShapeType="1"/>
            </p:cNvCxnSpPr>
            <p:nvPr/>
          </p:nvCxnSpPr>
          <p:spPr bwMode="auto">
            <a:xfrm flipV="1">
              <a:off x="10858" y="3048"/>
              <a:ext cx="899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37814" y="1238"/>
              <a:ext cx="10795" cy="35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/>
              <a:r>
                <a:rPr lang="en-US" sz="1200" b="1" dirty="0">
                  <a:latin typeface="Muli Light" charset="0"/>
                  <a:ea typeface="Times New Roman"/>
                </a:rPr>
                <a:t>products</a:t>
              </a:r>
              <a:endParaRPr lang="en-US" sz="1200" dirty="0">
                <a:effectLst/>
                <a:latin typeface="Muli Light" charset="0"/>
                <a:ea typeface="Times New Roman"/>
              </a:endParaRPr>
            </a:p>
          </p:txBody>
        </p:sp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33623" y="190"/>
              <a:ext cx="4191" cy="3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Muli Light" charset="0"/>
                  <a:ea typeface="Times New Roman"/>
                </a:rPr>
                <a:t>1,1</a:t>
              </a:r>
            </a:p>
          </p:txBody>
        </p:sp>
        <p:cxnSp>
          <p:nvCxnSpPr>
            <p:cNvPr id="38" name="AutoShape 6"/>
            <p:cNvCxnSpPr>
              <a:cxnSpLocks noChangeShapeType="1"/>
            </p:cNvCxnSpPr>
            <p:nvPr/>
          </p:nvCxnSpPr>
          <p:spPr bwMode="auto">
            <a:xfrm flipV="1">
              <a:off x="29337" y="2952"/>
              <a:ext cx="8426" cy="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Text Box 9"/>
            <p:cNvSpPr txBox="1">
              <a:spLocks noChangeArrowheads="1"/>
            </p:cNvSpPr>
            <p:nvPr/>
          </p:nvSpPr>
          <p:spPr bwMode="auto">
            <a:xfrm>
              <a:off x="10858" y="0"/>
              <a:ext cx="4191" cy="3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Muli Light" charset="0"/>
                  <a:ea typeface="Times New Roman"/>
                </a:rPr>
                <a:t>1,n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6948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9</a:t>
            </a:fld>
            <a:endParaRPr lang="en" b="1" dirty="0">
              <a:solidFill>
                <a:schemeClr val="tx1">
                  <a:lumMod val="95000"/>
                  <a:lumOff val="5000"/>
                </a:schemeClr>
              </a:solidFill>
              <a:latin typeface="Muli Light" charset="0"/>
            </a:endParaRPr>
          </a:p>
        </p:txBody>
      </p:sp>
      <p:sp>
        <p:nvSpPr>
          <p:cNvPr id="3" name="Google Shape;70;p15"/>
          <p:cNvSpPr txBox="1">
            <a:spLocks/>
          </p:cNvSpPr>
          <p:nvPr/>
        </p:nvSpPr>
        <p:spPr>
          <a:xfrm>
            <a:off x="914400" y="0"/>
            <a:ext cx="8229600" cy="54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Clr>
                <a:schemeClr val="dk1"/>
              </a:buClr>
              <a:buSzPct val="46000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uli Light" charset="0"/>
              </a:rPr>
              <a:t>2.4 Sơ đồ thực thể các mối liên kết 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552450"/>
            <a:ext cx="9144000" cy="38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4400" y="81915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1800" dirty="0">
                <a:latin typeface="Muli Light" charset="0"/>
              </a:rPr>
              <a:t>Xét hai thực thể </a:t>
            </a:r>
            <a:r>
              <a:rPr lang="en-US" sz="1800" b="1" dirty="0" smtClean="0">
                <a:latin typeface="Muli Light" charset="0"/>
              </a:rPr>
              <a:t>category </a:t>
            </a:r>
            <a:r>
              <a:rPr lang="en-US" sz="1800" dirty="0" smtClean="0">
                <a:latin typeface="Muli Light" charset="0"/>
              </a:rPr>
              <a:t>và </a:t>
            </a:r>
            <a:r>
              <a:rPr lang="en-US" sz="1800" b="1" dirty="0">
                <a:latin typeface="Muli Light" charset="0"/>
              </a:rPr>
              <a:t>products</a:t>
            </a:r>
            <a:endParaRPr lang="en-US" sz="1800" dirty="0">
              <a:latin typeface="Muli Light" charset="0"/>
            </a:endParaRPr>
          </a:p>
          <a:p>
            <a:endParaRPr lang="en-US" dirty="0">
              <a:latin typeface="Muli Light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14400" y="216408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rgbClr val="92D050"/>
              </a:buClr>
              <a:buFont typeface="Wingdings" pitchFamily="2" charset="2"/>
              <a:buChar char="v"/>
            </a:pPr>
            <a:r>
              <a:rPr lang="en-US" sz="1800" dirty="0">
                <a:latin typeface="Muli Light" charset="0"/>
              </a:rPr>
              <a:t>Xét hai thực thể </a:t>
            </a:r>
            <a:r>
              <a:rPr lang="en-US" sz="1800" b="1" dirty="0">
                <a:latin typeface="Muli Light" charset="0"/>
              </a:rPr>
              <a:t>user </a:t>
            </a:r>
            <a:r>
              <a:rPr lang="en-US" sz="1800" dirty="0">
                <a:latin typeface="Muli Light" charset="0"/>
              </a:rPr>
              <a:t>và </a:t>
            </a:r>
            <a:r>
              <a:rPr lang="en-US" sz="1800" b="1" dirty="0" smtClean="0">
                <a:latin typeface="+mn-lt"/>
              </a:rPr>
              <a:t>orders_info</a:t>
            </a:r>
            <a:endParaRPr lang="en-US" b="1" dirty="0">
              <a:latin typeface="+mn-lt"/>
            </a:endParaRPr>
          </a:p>
        </p:txBody>
      </p: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1798636" y="1285808"/>
            <a:ext cx="4860927" cy="483870"/>
            <a:chOff x="0" y="0"/>
            <a:chExt cx="48609" cy="4838"/>
          </a:xfrm>
        </p:grpSpPr>
        <p:sp>
          <p:nvSpPr>
            <p:cNvPr id="41" name="Text Box 3"/>
            <p:cNvSpPr txBox="1">
              <a:spLocks noChangeArrowheads="1"/>
            </p:cNvSpPr>
            <p:nvPr/>
          </p:nvSpPr>
          <p:spPr bwMode="auto">
            <a:xfrm>
              <a:off x="0" y="1238"/>
              <a:ext cx="10800" cy="3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indent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Muli Light" charset="0"/>
                  <a:ea typeface="Times New Roman"/>
                </a:rPr>
                <a:t>category</a:t>
              </a:r>
              <a:endParaRPr lang="en-US" sz="1200" dirty="0">
                <a:effectLst/>
                <a:latin typeface="Muli Light" charset="0"/>
                <a:ea typeface="Times New Roman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19812" y="1238"/>
              <a:ext cx="9525" cy="3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indent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 smtClean="0">
                  <a:effectLst/>
                  <a:latin typeface="Muli Light" charset="0"/>
                  <a:ea typeface="Times New Roman"/>
                </a:rPr>
                <a:t>thuộc</a:t>
              </a:r>
              <a:r>
                <a:rPr lang="vi-VN" sz="1200" b="1" dirty="0">
                  <a:effectLst/>
                  <a:latin typeface="Muli Light" charset="0"/>
                  <a:ea typeface="Times New Roman"/>
                </a:rPr>
                <a:t> </a:t>
              </a:r>
              <a:endParaRPr lang="en-US" sz="1200" dirty="0">
                <a:effectLst/>
                <a:latin typeface="Muli Light" charset="0"/>
                <a:ea typeface="Times New Roman"/>
              </a:endParaRPr>
            </a:p>
          </p:txBody>
        </p:sp>
        <p:cxnSp>
          <p:nvCxnSpPr>
            <p:cNvPr id="43" name="AutoShape 5"/>
            <p:cNvCxnSpPr>
              <a:cxnSpLocks noChangeShapeType="1"/>
            </p:cNvCxnSpPr>
            <p:nvPr/>
          </p:nvCxnSpPr>
          <p:spPr bwMode="auto">
            <a:xfrm flipV="1">
              <a:off x="10858" y="3048"/>
              <a:ext cx="899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37814" y="1238"/>
              <a:ext cx="10795" cy="35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b="1" dirty="0">
                  <a:latin typeface="Muli Light" charset="0"/>
                  <a:ea typeface="Times New Roman"/>
                </a:rPr>
                <a:t>products</a:t>
              </a:r>
              <a:endParaRPr lang="en-US" sz="1200" dirty="0">
                <a:effectLst/>
                <a:latin typeface="Muli Light" charset="0"/>
                <a:ea typeface="Times New Roman"/>
              </a:endParaRPr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33623" y="190"/>
              <a:ext cx="4191" cy="3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Muli Light" charset="0"/>
                  <a:ea typeface="Times New Roman"/>
                </a:rPr>
                <a:t>1,1</a:t>
              </a:r>
            </a:p>
          </p:txBody>
        </p:sp>
        <p:cxnSp>
          <p:nvCxnSpPr>
            <p:cNvPr id="46" name="AutoShape 6"/>
            <p:cNvCxnSpPr>
              <a:cxnSpLocks noChangeShapeType="1"/>
            </p:cNvCxnSpPr>
            <p:nvPr/>
          </p:nvCxnSpPr>
          <p:spPr bwMode="auto">
            <a:xfrm flipV="1">
              <a:off x="29337" y="2952"/>
              <a:ext cx="8426" cy="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10858" y="0"/>
              <a:ext cx="4191" cy="3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Muli Light" charset="0"/>
                  <a:ea typeface="Times New Roman"/>
                </a:rPr>
                <a:t>1,n</a:t>
              </a:r>
            </a:p>
          </p:txBody>
        </p:sp>
      </p:grp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1799385" y="2621280"/>
            <a:ext cx="4860927" cy="483870"/>
            <a:chOff x="0" y="0"/>
            <a:chExt cx="48609" cy="4838"/>
          </a:xfrm>
        </p:grpSpPr>
        <p:sp>
          <p:nvSpPr>
            <p:cNvPr id="57" name="Text Box 3"/>
            <p:cNvSpPr txBox="1">
              <a:spLocks noChangeArrowheads="1"/>
            </p:cNvSpPr>
            <p:nvPr/>
          </p:nvSpPr>
          <p:spPr bwMode="auto">
            <a:xfrm>
              <a:off x="0" y="1238"/>
              <a:ext cx="10800" cy="3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indent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200" b="1" dirty="0" smtClean="0">
                <a:effectLst/>
                <a:latin typeface="Muli Light" charset="0"/>
                <a:ea typeface="Times New Roman"/>
              </a:endParaRPr>
            </a:p>
            <a:p>
              <a:pPr marL="0" marR="0" indent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 smtClean="0">
                  <a:effectLst/>
                  <a:latin typeface="Muli Light" charset="0"/>
                  <a:ea typeface="Times New Roman"/>
                </a:rPr>
                <a:t>user(admin</a:t>
              </a:r>
              <a:r>
                <a:rPr lang="en-US" sz="1200" b="1" dirty="0">
                  <a:effectLst/>
                  <a:latin typeface="Muli Light" charset="0"/>
                  <a:ea typeface="Times New Roman"/>
                </a:rPr>
                <a:t>)</a:t>
              </a:r>
              <a:endParaRPr lang="en-US" sz="1200" dirty="0">
                <a:effectLst/>
                <a:latin typeface="Muli Light" charset="0"/>
                <a:ea typeface="Times New Roman"/>
              </a:endParaRPr>
            </a:p>
            <a:p>
              <a:pPr marL="0" marR="0" indent="45720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Muli Light" charset="0"/>
                  <a:ea typeface="Times New Roman"/>
                </a:rPr>
                <a:t> </a:t>
              </a:r>
              <a:endParaRPr lang="en-US" sz="1200" dirty="0">
                <a:effectLst/>
                <a:latin typeface="Muli Light" charset="0"/>
                <a:ea typeface="Times New Roman"/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9812" y="1238"/>
              <a:ext cx="9525" cy="3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indent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Muli Light" charset="0"/>
                  <a:ea typeface="Times New Roman"/>
                </a:rPr>
                <a:t>QLSP</a:t>
              </a:r>
              <a:endParaRPr lang="en-US" sz="1200" dirty="0">
                <a:effectLst/>
                <a:latin typeface="Muli Light" charset="0"/>
                <a:ea typeface="Times New Roman"/>
              </a:endParaRPr>
            </a:p>
          </p:txBody>
        </p:sp>
        <p:cxnSp>
          <p:nvCxnSpPr>
            <p:cNvPr id="59" name="AutoShape 5"/>
            <p:cNvCxnSpPr>
              <a:cxnSpLocks noChangeShapeType="1"/>
            </p:cNvCxnSpPr>
            <p:nvPr/>
          </p:nvCxnSpPr>
          <p:spPr bwMode="auto">
            <a:xfrm flipV="1">
              <a:off x="10858" y="3048"/>
              <a:ext cx="899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37814" y="1238"/>
              <a:ext cx="10795" cy="35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b="1" dirty="0"/>
                <a:t>orders_info</a:t>
              </a:r>
              <a:endParaRPr lang="en-US" sz="1200" dirty="0">
                <a:effectLst/>
                <a:latin typeface="Muli Light" charset="0"/>
                <a:ea typeface="Times New Roman"/>
              </a:endParaRPr>
            </a:p>
          </p:txBody>
        </p:sp>
        <p:cxnSp>
          <p:nvCxnSpPr>
            <p:cNvPr id="62" name="AutoShape 6"/>
            <p:cNvCxnSpPr>
              <a:cxnSpLocks noChangeShapeType="1"/>
            </p:cNvCxnSpPr>
            <p:nvPr/>
          </p:nvCxnSpPr>
          <p:spPr bwMode="auto">
            <a:xfrm flipV="1">
              <a:off x="29337" y="2952"/>
              <a:ext cx="8426" cy="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10858" y="0"/>
              <a:ext cx="4191" cy="3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Muli Light" charset="0"/>
                  <a:ea typeface="Times New Roman"/>
                </a:rPr>
                <a:t>1,n</a:t>
              </a:r>
            </a:p>
          </p:txBody>
        </p:sp>
      </p:grpSp>
      <p:sp>
        <p:nvSpPr>
          <p:cNvPr id="65" name="Text Box 8"/>
          <p:cNvSpPr txBox="1">
            <a:spLocks noChangeArrowheads="1"/>
          </p:cNvSpPr>
          <p:nvPr/>
        </p:nvSpPr>
        <p:spPr bwMode="auto">
          <a:xfrm>
            <a:off x="5161704" y="2602178"/>
            <a:ext cx="419102" cy="314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effectLst/>
                <a:latin typeface="Muli Light" charset="0"/>
                <a:ea typeface="Times New Roman"/>
              </a:rPr>
              <a:t>1,1</a:t>
            </a:r>
          </a:p>
        </p:txBody>
      </p:sp>
    </p:spTree>
    <p:extLst>
      <p:ext uri="{BB962C8B-B14F-4D97-AF65-F5344CB8AC3E}">
        <p14:creationId xmlns:p14="http://schemas.microsoft.com/office/powerpoint/2010/main" val="1893651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562</Words>
  <Application>Microsoft Office PowerPoint</Application>
  <PresentationFormat>On-screen Show (16:9)</PresentationFormat>
  <Paragraphs>119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Muli Light</vt:lpstr>
      <vt:lpstr>Lucida Sans Unicode</vt:lpstr>
      <vt:lpstr>Poppins</vt:lpstr>
      <vt:lpstr>Times New Roman</vt:lpstr>
      <vt:lpstr>Wingdings</vt:lpstr>
      <vt:lpstr>Poppins Light</vt:lpstr>
      <vt:lpstr>Microsoft YaHei</vt:lpstr>
      <vt:lpstr>Gower template</vt:lpstr>
      <vt:lpstr>CÔNG CỤ PHÁT TRIỂN PHẦN MỀM WEBSITE BÁN HÀNG ĐIỆN TỬ PHP  </vt:lpstr>
      <vt:lpstr>NỘI DUNG ĐỒ 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KẾT QUẢ THỰC NGHIỆM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KẾT LUẬN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NAM</cp:lastModifiedBy>
  <cp:revision>77</cp:revision>
  <dcterms:modified xsi:type="dcterms:W3CDTF">2020-06-09T11:41:47Z</dcterms:modified>
</cp:coreProperties>
</file>