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73" r:id="rId5"/>
    <p:sldId id="259" r:id="rId6"/>
    <p:sldId id="260" r:id="rId7"/>
    <p:sldId id="261" r:id="rId8"/>
    <p:sldId id="272"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3" d="100"/>
          <a:sy n="103" d="100"/>
        </p:scale>
        <p:origin x="8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85e4d08b2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85e4d08b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585e4d08b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85e4d08b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85e4d08b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85e4d08b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85e4d08b2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85e4d08b2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85e4d08b2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85e4d08b2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8193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59750" y="340425"/>
            <a:ext cx="5017500" cy="2550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Sử dụng Test Complete kiểm thử phần mềm quản lý nhà hàng</a:t>
            </a:r>
            <a:endParaRPr/>
          </a:p>
        </p:txBody>
      </p:sp>
      <p:sp>
        <p:nvSpPr>
          <p:cNvPr id="135" name="Google Shape;135;p13"/>
          <p:cNvSpPr txBox="1">
            <a:spLocks noGrp="1"/>
          </p:cNvSpPr>
          <p:nvPr>
            <p:ph type="subTitle" idx="1"/>
          </p:nvPr>
        </p:nvSpPr>
        <p:spPr>
          <a:xfrm>
            <a:off x="3581600" y="3803975"/>
            <a:ext cx="4699800" cy="67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dirty="0"/>
              <a:t>Nguyễn Tiến Huy, Trần Lệnh Phú</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457200" lvl="0" indent="-365760" algn="l" rtl="0">
              <a:spcBef>
                <a:spcPts val="0"/>
              </a:spcBef>
              <a:spcAft>
                <a:spcPts val="0"/>
              </a:spcAft>
              <a:buSzPct val="100000"/>
              <a:buAutoNum type="arabicPeriod"/>
            </a:pPr>
            <a:r>
              <a:rPr lang="vi"/>
              <a:t>Giới thiệu chung phần mềm Test Complete</a:t>
            </a:r>
            <a:endParaRPr/>
          </a:p>
        </p:txBody>
      </p:sp>
      <p:sp>
        <p:nvSpPr>
          <p:cNvPr id="142" name="Google Shape;142;p14"/>
          <p:cNvSpPr txBox="1">
            <a:spLocks noGrp="1"/>
          </p:cNvSpPr>
          <p:nvPr>
            <p:ph type="body" idx="1"/>
          </p:nvPr>
        </p:nvSpPr>
        <p:spPr>
          <a:xfrm>
            <a:off x="209600" y="1463950"/>
            <a:ext cx="7038900" cy="2495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vi"/>
              <a:t>TestComplete, được phát triển bởi SmartBear Software, cung cấp hỗ trợ cho các công nghệ như là: Net, Delphi, C++Builder, Java, Visual Basic, HTML5, Flash, Flex, Silverlight Desktop, hệ thống Web and Mobile. TestComplete giúp người kiểm thử phát triển các trường hợp thử nghiệm của họ bằng nhiều ngôn ngữ kịch bản khác nhau như JavaScript, Python, VBScript, Delphi Script, JavaScript.</a:t>
            </a:r>
            <a:endParaRPr/>
          </a:p>
        </p:txBody>
      </p:sp>
      <p:pic>
        <p:nvPicPr>
          <p:cNvPr id="3" name="Google Shape;136;p13">
            <a:extLst>
              <a:ext uri="{FF2B5EF4-FFF2-40B4-BE49-F238E27FC236}">
                <a16:creationId xmlns:a16="http://schemas.microsoft.com/office/drawing/2014/main" id="{FE80BC3B-4924-6A2B-4AF8-57D0F2EF9394}"/>
              </a:ext>
            </a:extLst>
          </p:cNvPr>
          <p:cNvPicPr preferRelativeResize="0"/>
          <p:nvPr/>
        </p:nvPicPr>
        <p:blipFill>
          <a:blip r:embed="rId3">
            <a:alphaModFix/>
          </a:blip>
          <a:stretch>
            <a:fillRect/>
          </a:stretch>
        </p:blipFill>
        <p:spPr>
          <a:xfrm>
            <a:off x="6444704" y="2809945"/>
            <a:ext cx="2438992" cy="21019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Tại sao lại sử dụng?</a:t>
            </a:r>
            <a:endParaRPr/>
          </a:p>
        </p:txBody>
      </p:sp>
      <p:sp>
        <p:nvSpPr>
          <p:cNvPr id="149" name="Google Shape;149;p15"/>
          <p:cNvSpPr txBox="1">
            <a:spLocks noGrp="1"/>
          </p:cNvSpPr>
          <p:nvPr>
            <p:ph type="body" idx="1"/>
          </p:nvPr>
        </p:nvSpPr>
        <p:spPr>
          <a:xfrm>
            <a:off x="313200" y="1307850"/>
            <a:ext cx="6643500" cy="34500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vi" sz="1500" dirty="0"/>
              <a:t>TestComplete cung cấp một loạt các khả năng tự động hóa thử </a:t>
            </a:r>
            <a:r>
              <a:rPr lang="vi-VN" sz="1500" dirty="0"/>
              <a:t>nghiệm chỉn chu.</a:t>
            </a:r>
          </a:p>
          <a:p>
            <a:pPr marL="0" lvl="0" indent="0" algn="l" rtl="0">
              <a:lnSpc>
                <a:spcPct val="200000"/>
              </a:lnSpc>
              <a:spcBef>
                <a:spcPts val="0"/>
              </a:spcBef>
              <a:spcAft>
                <a:spcPts val="0"/>
              </a:spcAft>
              <a:buNone/>
            </a:pPr>
            <a:r>
              <a:rPr lang="vi-VN" sz="1500" dirty="0"/>
              <a:t>Support nhiều ngôn ngữ kịch bản. Vd như: js, python, c++, c# ,....</a:t>
            </a:r>
          </a:p>
          <a:p>
            <a:pPr marL="0" lvl="0" indent="0" algn="l" rtl="0">
              <a:lnSpc>
                <a:spcPct val="200000"/>
              </a:lnSpc>
              <a:spcBef>
                <a:spcPts val="0"/>
              </a:spcBef>
              <a:spcAft>
                <a:spcPts val="0"/>
              </a:spcAft>
              <a:buNone/>
            </a:pPr>
            <a:r>
              <a:rPr lang="vi-VN" sz="1500" dirty="0"/>
              <a:t>Chỉ cần các kĩ năng lập trình cơ bản.</a:t>
            </a:r>
          </a:p>
          <a:p>
            <a:pPr marL="0" lvl="0" indent="0" algn="l" rtl="0">
              <a:lnSpc>
                <a:spcPct val="200000"/>
              </a:lnSpc>
              <a:spcBef>
                <a:spcPts val="0"/>
              </a:spcBef>
              <a:spcAft>
                <a:spcPts val="0"/>
              </a:spcAft>
              <a:buNone/>
            </a:pPr>
            <a:r>
              <a:rPr lang="vi-VN" sz="1500" dirty="0"/>
              <a:t>Dễ dàng cài đặt và sử dụng, thời gian tạo kịch bản nhanh.</a:t>
            </a:r>
          </a:p>
          <a:p>
            <a:pPr marL="0" lvl="0" indent="0" algn="l" rtl="0">
              <a:lnSpc>
                <a:spcPct val="200000"/>
              </a:lnSpc>
              <a:spcBef>
                <a:spcPts val="0"/>
              </a:spcBef>
              <a:spcAft>
                <a:spcPts val="0"/>
              </a:spcAft>
              <a:buNone/>
            </a:pPr>
            <a:r>
              <a:rPr lang="vi-VN" sz="1500" dirty="0"/>
              <a:t>Cộng đồng hỗ trợ và đội ngũ chăm sóc KH tận tâm.</a:t>
            </a:r>
            <a:endParaRPr sz="1500" dirty="0"/>
          </a:p>
          <a:p>
            <a:pPr marL="0" lvl="0" indent="0" algn="l" rtl="0">
              <a:spcBef>
                <a:spcPts val="1200"/>
              </a:spcBef>
              <a:spcAft>
                <a:spcPts val="1200"/>
              </a:spcAft>
              <a:buNone/>
            </a:pPr>
            <a:endParaRPr dirty="0"/>
          </a:p>
        </p:txBody>
      </p:sp>
      <p:pic>
        <p:nvPicPr>
          <p:cNvPr id="150" name="Google Shape;150;p15"/>
          <p:cNvPicPr preferRelativeResize="0"/>
          <p:nvPr/>
        </p:nvPicPr>
        <p:blipFill>
          <a:blip r:embed="rId3">
            <a:alphaModFix/>
          </a:blip>
          <a:stretch>
            <a:fillRect/>
          </a:stretch>
        </p:blipFill>
        <p:spPr>
          <a:xfrm>
            <a:off x="6995200" y="73475"/>
            <a:ext cx="2095500" cy="209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D0BD-C6EC-28AB-4589-CC2401F050C8}"/>
              </a:ext>
            </a:extLst>
          </p:cNvPr>
          <p:cNvSpPr>
            <a:spLocks noGrp="1"/>
          </p:cNvSpPr>
          <p:nvPr>
            <p:ph type="title"/>
          </p:nvPr>
        </p:nvSpPr>
        <p:spPr>
          <a:xfrm>
            <a:off x="1297500" y="393750"/>
            <a:ext cx="7038900" cy="400510"/>
          </a:xfrm>
        </p:spPr>
        <p:txBody>
          <a:bodyPr>
            <a:noAutofit/>
          </a:bodyPr>
          <a:lstStyle/>
          <a:p>
            <a:r>
              <a:rPr lang="vi-VN" sz="1800" dirty="0"/>
              <a:t>Nhược điểm</a:t>
            </a:r>
            <a:endParaRPr lang="en-US" sz="1800" dirty="0"/>
          </a:p>
        </p:txBody>
      </p:sp>
      <p:sp>
        <p:nvSpPr>
          <p:cNvPr id="3" name="Text Placeholder 2">
            <a:extLst>
              <a:ext uri="{FF2B5EF4-FFF2-40B4-BE49-F238E27FC236}">
                <a16:creationId xmlns:a16="http://schemas.microsoft.com/office/drawing/2014/main" id="{31543C37-BA42-E1C2-1DAC-6F3A0EFBBECC}"/>
              </a:ext>
            </a:extLst>
          </p:cNvPr>
          <p:cNvSpPr>
            <a:spLocks noGrp="1"/>
          </p:cNvSpPr>
          <p:nvPr>
            <p:ph type="body" idx="1"/>
          </p:nvPr>
        </p:nvSpPr>
        <p:spPr>
          <a:xfrm>
            <a:off x="1297500" y="1061238"/>
            <a:ext cx="7038900" cy="3417512"/>
          </a:xfrm>
        </p:spPr>
        <p:txBody>
          <a:bodyPr/>
          <a:lstStyle/>
          <a:p>
            <a:pPr>
              <a:lnSpc>
                <a:spcPct val="300000"/>
              </a:lnSpc>
            </a:pPr>
            <a:r>
              <a:rPr lang="vi-VN" dirty="0"/>
              <a:t>Không hề miễn phí, chỉ cho người dùng trial free thời hạn</a:t>
            </a:r>
          </a:p>
          <a:p>
            <a:pPr>
              <a:lnSpc>
                <a:spcPct val="300000"/>
              </a:lnSpc>
            </a:pPr>
            <a:r>
              <a:rPr lang="vi-VN" dirty="0"/>
              <a:t>Chỉ phát triển và sử dụng được trên nền tảng windows</a:t>
            </a:r>
          </a:p>
          <a:p>
            <a:pPr>
              <a:lnSpc>
                <a:spcPct val="300000"/>
              </a:lnSpc>
            </a:pPr>
            <a:r>
              <a:rPr lang="en-US" b="0" i="0" dirty="0">
                <a:solidFill>
                  <a:schemeClr val="bg1"/>
                </a:solidFill>
                <a:effectLst/>
                <a:latin typeface="Open Sans" panose="020B0606030504020204" pitchFamily="34" charset="0"/>
              </a:rPr>
              <a:t>Chi </a:t>
            </a:r>
            <a:r>
              <a:rPr lang="en-US" b="0" i="0" dirty="0" err="1">
                <a:solidFill>
                  <a:schemeClr val="bg1"/>
                </a:solidFill>
                <a:effectLst/>
                <a:latin typeface="Open Sans" panose="020B0606030504020204" pitchFamily="34" charset="0"/>
              </a:rPr>
              <a:t>phí</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đắt</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đỏ</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phí</a:t>
            </a:r>
            <a:r>
              <a:rPr lang="en-US" b="0" i="0" dirty="0">
                <a:solidFill>
                  <a:schemeClr val="bg1"/>
                </a:solidFill>
                <a:effectLst/>
                <a:latin typeface="Open Sans" panose="020B0606030504020204" pitchFamily="34" charset="0"/>
              </a:rPr>
              <a:t> license </a:t>
            </a:r>
            <a:r>
              <a:rPr lang="en-US" b="0" i="0" dirty="0" err="1">
                <a:solidFill>
                  <a:schemeClr val="bg1"/>
                </a:solidFill>
                <a:effectLst/>
                <a:latin typeface="Open Sans" panose="020B0606030504020204" pitchFamily="34" charset="0"/>
              </a:rPr>
              <a:t>và</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bảo</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trì</a:t>
            </a:r>
            <a:endParaRPr lang="en-US" b="0" i="0" dirty="0">
              <a:solidFill>
                <a:schemeClr val="bg1"/>
              </a:solidFill>
              <a:effectLst/>
              <a:latin typeface="Open Sans" panose="020B0606030504020204" pitchFamily="34" charset="0"/>
            </a:endParaRPr>
          </a:p>
          <a:p>
            <a:pPr>
              <a:lnSpc>
                <a:spcPct val="300000"/>
              </a:lnSpc>
            </a:pPr>
            <a:r>
              <a:rPr lang="en-US" b="0" i="0" dirty="0">
                <a:solidFill>
                  <a:schemeClr val="bg1"/>
                </a:solidFill>
                <a:effectLst/>
                <a:latin typeface="Open Sans" panose="020B0606030504020204" pitchFamily="34" charset="0"/>
              </a:rPr>
              <a:t>Chi </a:t>
            </a:r>
            <a:r>
              <a:rPr lang="en-US" b="0" i="0" dirty="0" err="1">
                <a:solidFill>
                  <a:schemeClr val="bg1"/>
                </a:solidFill>
                <a:effectLst/>
                <a:latin typeface="Open Sans" panose="020B0606030504020204" pitchFamily="34" charset="0"/>
              </a:rPr>
              <a:t>phí</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cao</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cho</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việc</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nâng</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cấp</a:t>
            </a:r>
            <a:r>
              <a:rPr lang="en-US" b="0" i="0" dirty="0">
                <a:solidFill>
                  <a:schemeClr val="bg1"/>
                </a:solidFill>
                <a:effectLst/>
                <a:latin typeface="Open Sans" panose="020B0606030504020204" pitchFamily="34" charset="0"/>
              </a:rPr>
              <a:t> </a:t>
            </a:r>
            <a:r>
              <a:rPr lang="en-US" b="0" i="0" dirty="0" err="1">
                <a:solidFill>
                  <a:schemeClr val="bg1"/>
                </a:solidFill>
                <a:effectLst/>
                <a:latin typeface="Open Sans" panose="020B0606030504020204" pitchFamily="34" charset="0"/>
              </a:rPr>
              <a:t>và</a:t>
            </a:r>
            <a:r>
              <a:rPr lang="en-US" b="0" i="0" dirty="0">
                <a:solidFill>
                  <a:schemeClr val="bg1"/>
                </a:solidFill>
                <a:effectLst/>
                <a:latin typeface="Open Sans" panose="020B0606030504020204" pitchFamily="34" charset="0"/>
              </a:rPr>
              <a:t> update </a:t>
            </a:r>
            <a:r>
              <a:rPr lang="en-US" b="0" i="0" dirty="0" err="1">
                <a:solidFill>
                  <a:schemeClr val="bg1"/>
                </a:solidFill>
                <a:effectLst/>
                <a:latin typeface="Open Sans" panose="020B0606030504020204" pitchFamily="34" charset="0"/>
              </a:rPr>
              <a:t>các</a:t>
            </a:r>
            <a:r>
              <a:rPr lang="en-US" b="0" i="0" dirty="0">
                <a:solidFill>
                  <a:schemeClr val="bg1"/>
                </a:solidFill>
                <a:effectLst/>
                <a:latin typeface="Open Sans" panose="020B0606030504020204" pitchFamily="34" charset="0"/>
              </a:rPr>
              <a:t> module</a:t>
            </a:r>
          </a:p>
          <a:p>
            <a:pPr>
              <a:buFontTx/>
              <a:buChar char="-"/>
            </a:pPr>
            <a:endParaRPr lang="en-US" dirty="0"/>
          </a:p>
        </p:txBody>
      </p:sp>
    </p:spTree>
    <p:extLst>
      <p:ext uri="{BB962C8B-B14F-4D97-AF65-F5344CB8AC3E}">
        <p14:creationId xmlns:p14="http://schemas.microsoft.com/office/powerpoint/2010/main" val="74926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564825" y="59175"/>
            <a:ext cx="7038900" cy="64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Yêu cầu cấu hình tối thiểu</a:t>
            </a:r>
            <a:endParaRPr/>
          </a:p>
        </p:txBody>
      </p:sp>
      <p:sp>
        <p:nvSpPr>
          <p:cNvPr id="156" name="Google Shape;156;p16"/>
          <p:cNvSpPr txBox="1">
            <a:spLocks noGrp="1"/>
          </p:cNvSpPr>
          <p:nvPr>
            <p:ph type="body" idx="1"/>
          </p:nvPr>
        </p:nvSpPr>
        <p:spPr>
          <a:xfrm>
            <a:off x="239200" y="1376550"/>
            <a:ext cx="7038900" cy="239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Hệ điều hành: Microsoft Windows XP Professional 32/64 bit.</a:t>
            </a:r>
            <a:endParaRPr/>
          </a:p>
          <a:p>
            <a:pPr marL="0" lvl="0" indent="0" algn="l" rtl="0">
              <a:spcBef>
                <a:spcPts val="1200"/>
              </a:spcBef>
              <a:spcAft>
                <a:spcPts val="0"/>
              </a:spcAft>
              <a:buNone/>
            </a:pPr>
            <a:r>
              <a:rPr lang="vi"/>
              <a:t>Chip: Intel Core 2 Duo 2 GHz hoặc cao hơn</a:t>
            </a:r>
            <a:endParaRPr/>
          </a:p>
          <a:p>
            <a:pPr marL="0" lvl="0" indent="0" algn="l" rtl="0">
              <a:spcBef>
                <a:spcPts val="1200"/>
              </a:spcBef>
              <a:spcAft>
                <a:spcPts val="0"/>
              </a:spcAft>
              <a:buNone/>
            </a:pPr>
            <a:r>
              <a:rPr lang="vi"/>
              <a:t>Ram: 2 GB RAM trên các hệ điều hành khác.</a:t>
            </a:r>
            <a:endParaRPr/>
          </a:p>
          <a:p>
            <a:pPr marL="0" lvl="0" indent="0" algn="l" rtl="0">
              <a:spcBef>
                <a:spcPts val="1200"/>
              </a:spcBef>
              <a:spcAft>
                <a:spcPts val="0"/>
              </a:spcAft>
              <a:buNone/>
            </a:pPr>
            <a:r>
              <a:rPr lang="vi"/>
              <a:t>Ổ đĩa cứng: 1 GB dung lượng trống để cài đặt</a:t>
            </a:r>
            <a:endParaRPr/>
          </a:p>
          <a:p>
            <a:pPr marL="0" lvl="0" indent="0" algn="l" rtl="0">
              <a:spcBef>
                <a:spcPts val="1200"/>
              </a:spcBef>
              <a:spcAft>
                <a:spcPts val="0"/>
              </a:spcAft>
              <a:buNone/>
            </a:pPr>
            <a:r>
              <a:rPr lang="vi"/>
              <a:t>Độ phân giải: 1024 × 768 or cao hơn.</a:t>
            </a:r>
            <a:endParaRPr/>
          </a:p>
          <a:p>
            <a:pPr marL="0" lvl="0" indent="0" algn="l" rtl="0">
              <a:spcBef>
                <a:spcPts val="1200"/>
              </a:spcBef>
              <a:spcAft>
                <a:spcPts val="0"/>
              </a:spcAft>
              <a:buNone/>
            </a:pPr>
            <a:r>
              <a:rPr lang="vi"/>
              <a:t>Chuột or thiết bị trỏ khác</a:t>
            </a:r>
            <a:endParaRPr/>
          </a:p>
          <a:p>
            <a:pPr marL="0" lvl="0" indent="0" algn="l" rtl="0">
              <a:spcBef>
                <a:spcPts val="1200"/>
              </a:spcBef>
              <a:spcAft>
                <a:spcPts val="1200"/>
              </a:spcAft>
              <a:buNone/>
            </a:pPr>
            <a:endParaRPr/>
          </a:p>
        </p:txBody>
      </p:sp>
      <p:pic>
        <p:nvPicPr>
          <p:cNvPr id="157" name="Google Shape;157;p16"/>
          <p:cNvPicPr preferRelativeResize="0"/>
          <p:nvPr/>
        </p:nvPicPr>
        <p:blipFill>
          <a:blip r:embed="rId3">
            <a:alphaModFix/>
          </a:blip>
          <a:stretch>
            <a:fillRect/>
          </a:stretch>
        </p:blipFill>
        <p:spPr>
          <a:xfrm>
            <a:off x="4798931" y="768300"/>
            <a:ext cx="4109870" cy="400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Cách cài đặt Test Complete</a:t>
            </a:r>
            <a:endParaRPr/>
          </a:p>
        </p:txBody>
      </p:sp>
      <p:sp>
        <p:nvSpPr>
          <p:cNvPr id="163" name="Google Shape;163;p17"/>
          <p:cNvSpPr txBox="1">
            <a:spLocks noGrp="1"/>
          </p:cNvSpPr>
          <p:nvPr>
            <p:ph type="body" idx="1"/>
          </p:nvPr>
        </p:nvSpPr>
        <p:spPr>
          <a:xfrm>
            <a:off x="83775" y="1426275"/>
            <a:ext cx="7038900" cy="3407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vi" sz="2284"/>
              <a:t>Download =&gt; TestComplete có thể được tải xuống từ trang chủ của SmartBear: https://smartbear.com/product/testcomplete/free-trial/</a:t>
            </a:r>
            <a:endParaRPr sz="2284"/>
          </a:p>
          <a:p>
            <a:pPr marL="0" lvl="0" indent="0" algn="l" rtl="0">
              <a:spcBef>
                <a:spcPts val="1200"/>
              </a:spcBef>
              <a:spcAft>
                <a:spcPts val="0"/>
              </a:spcAft>
              <a:buNone/>
            </a:pPr>
            <a:r>
              <a:rPr lang="vi" sz="2284"/>
              <a:t>Sau khi tải xuống, hãy làm theo các bước sau để cài đặt TestComplete</a:t>
            </a:r>
            <a:endParaRPr sz="2284"/>
          </a:p>
          <a:p>
            <a:pPr marL="0" lvl="0" indent="0" algn="l" rtl="0">
              <a:spcBef>
                <a:spcPts val="1200"/>
              </a:spcBef>
              <a:spcAft>
                <a:spcPts val="0"/>
              </a:spcAft>
              <a:buNone/>
            </a:pPr>
            <a:r>
              <a:rPr lang="vi" sz="2284"/>
              <a:t>1) Nhấp đúp vào gói cài đặt TestComplete đã tải xuống. Cài đặt phần mềm sẽ bắt đầu và thỏa thuận cấp phép sẽ được hiển thị.</a:t>
            </a:r>
            <a:endParaRPr sz="2284"/>
          </a:p>
          <a:p>
            <a:pPr marL="0" lvl="0" indent="0" algn="l" rtl="0">
              <a:spcBef>
                <a:spcPts val="1200"/>
              </a:spcBef>
              <a:spcAft>
                <a:spcPts val="0"/>
              </a:spcAft>
              <a:buNone/>
            </a:pPr>
            <a:r>
              <a:rPr lang="vi" sz="2284"/>
              <a:t>2) Chỉ định đường dẫn của thư mục mà bạn muốn cài đặt phần mềm.</a:t>
            </a:r>
            <a:endParaRPr sz="2284"/>
          </a:p>
          <a:p>
            <a:pPr marL="0" lvl="0" indent="0" algn="l" rtl="0">
              <a:spcBef>
                <a:spcPts val="1200"/>
              </a:spcBef>
              <a:spcAft>
                <a:spcPts val="0"/>
              </a:spcAft>
              <a:buNone/>
            </a:pPr>
            <a:r>
              <a:rPr lang="vi" sz="2284"/>
              <a:t>3) Bây giờ, hộp thoại chào mừng được hiển thị để yêu cầu kích hoạt giấy phép, chúng ta có thể bắt đầu bằng cách nhấp vào giấy phép dùng thử 30 ngày.</a:t>
            </a:r>
            <a:endParaRPr sz="2284"/>
          </a:p>
          <a:p>
            <a:pPr marL="0" lvl="0" indent="0" algn="l" rtl="0">
              <a:spcBef>
                <a:spcPts val="1200"/>
              </a:spcBef>
              <a:spcAft>
                <a:spcPts val="0"/>
              </a:spcAft>
              <a:buNone/>
            </a:pPr>
            <a:r>
              <a:rPr lang="vi" sz="2284"/>
              <a:t>4) Sau đó khởi động lại máy tính, chúng ta đã hoàn tất quá trình cài đặt TestComplete.</a:t>
            </a:r>
            <a:endParaRPr sz="2284"/>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64" name="Google Shape;164;p17"/>
          <p:cNvPicPr preferRelativeResize="0"/>
          <p:nvPr/>
        </p:nvPicPr>
        <p:blipFill>
          <a:blip r:embed="rId3">
            <a:alphaModFix/>
          </a:blip>
          <a:stretch>
            <a:fillRect/>
          </a:stretch>
        </p:blipFill>
        <p:spPr>
          <a:xfrm>
            <a:off x="6786450" y="88800"/>
            <a:ext cx="2294250" cy="1931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231775" y="75550"/>
            <a:ext cx="7038900" cy="62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Tạo Project trong TestComplete</a:t>
            </a:r>
            <a:endParaRPr/>
          </a:p>
        </p:txBody>
      </p:sp>
      <p:sp>
        <p:nvSpPr>
          <p:cNvPr id="170" name="Google Shape;170;p18"/>
          <p:cNvSpPr txBox="1">
            <a:spLocks noGrp="1"/>
          </p:cNvSpPr>
          <p:nvPr>
            <p:ph type="body" idx="1"/>
          </p:nvPr>
        </p:nvSpPr>
        <p:spPr>
          <a:xfrm>
            <a:off x="150375" y="1419600"/>
            <a:ext cx="3897900" cy="3723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vi" sz="4892"/>
              <a:t>Tạo Project trong TestComplete</a:t>
            </a:r>
            <a:endParaRPr sz="4892"/>
          </a:p>
          <a:p>
            <a:pPr marL="0" lvl="0" indent="0" algn="l" rtl="0">
              <a:spcBef>
                <a:spcPts val="1200"/>
              </a:spcBef>
              <a:spcAft>
                <a:spcPts val="0"/>
              </a:spcAft>
              <a:buNone/>
            </a:pPr>
            <a:r>
              <a:rPr lang="vi" sz="4892"/>
              <a:t>Khởi chạy ứng dụng và bạn sẽ thấy trang start.</a:t>
            </a:r>
            <a:endParaRPr sz="4892"/>
          </a:p>
          <a:p>
            <a:pPr marL="0" lvl="0" indent="0" algn="l" rtl="0">
              <a:spcBef>
                <a:spcPts val="1200"/>
              </a:spcBef>
              <a:spcAft>
                <a:spcPts val="0"/>
              </a:spcAft>
              <a:buNone/>
            </a:pPr>
            <a:r>
              <a:rPr lang="vi" sz="4892"/>
              <a:t>Làm theo các bước sau để tạo một Project mới.</a:t>
            </a:r>
            <a:endParaRPr sz="4892"/>
          </a:p>
          <a:p>
            <a:pPr marL="0" lvl="0" indent="0" algn="l" rtl="0">
              <a:spcBef>
                <a:spcPts val="1200"/>
              </a:spcBef>
              <a:spcAft>
                <a:spcPts val="0"/>
              </a:spcAft>
              <a:buNone/>
            </a:pPr>
            <a:r>
              <a:rPr lang="vi" sz="4892"/>
              <a:t>1) Chuyển đến tệp menu.</a:t>
            </a:r>
            <a:endParaRPr sz="4892"/>
          </a:p>
          <a:p>
            <a:pPr marL="0" lvl="0" indent="0" algn="l" rtl="0">
              <a:spcBef>
                <a:spcPts val="1200"/>
              </a:spcBef>
              <a:spcAft>
                <a:spcPts val="0"/>
              </a:spcAft>
              <a:buNone/>
            </a:pPr>
            <a:r>
              <a:rPr lang="vi" sz="4892"/>
              <a:t>2) Nhấp vào New Menu từ menu.</a:t>
            </a:r>
            <a:endParaRPr sz="4892"/>
          </a:p>
          <a:p>
            <a:pPr marL="0" lvl="0" indent="0" algn="l" rtl="0">
              <a:spcBef>
                <a:spcPts val="1200"/>
              </a:spcBef>
              <a:spcAft>
                <a:spcPts val="0"/>
              </a:spcAft>
              <a:buNone/>
            </a:pPr>
            <a:r>
              <a:rPr lang="vi" sz="4892"/>
              <a:t>3) Nhấp vào New Project.</a:t>
            </a:r>
            <a:endParaRPr sz="4892"/>
          </a:p>
          <a:p>
            <a:pPr marL="0" lvl="0" indent="0" algn="l" rtl="0">
              <a:spcBef>
                <a:spcPts val="1200"/>
              </a:spcBef>
              <a:spcAft>
                <a:spcPts val="0"/>
              </a:spcAft>
              <a:buNone/>
            </a:pPr>
            <a:r>
              <a:rPr lang="vi" sz="4892"/>
              <a:t>4) Hoặc bằng cách khác, bạn có thể sử dụng phím tắt (shift + ctrl + N) để tạo New Project.</a:t>
            </a:r>
            <a:endParaRPr sz="4892"/>
          </a:p>
          <a:p>
            <a:pPr marL="0" lvl="0" indent="0" algn="l" rtl="0">
              <a:spcBef>
                <a:spcPts val="1200"/>
              </a:spcBef>
              <a:spcAft>
                <a:spcPts val="0"/>
              </a:spcAft>
              <a:buNone/>
            </a:pPr>
            <a:r>
              <a:rPr lang="vi" sz="4892"/>
              <a:t>5) Một cửa sổ sẽ xuất hiện, và bạn đặt tên cho Project.</a:t>
            </a:r>
            <a:endParaRPr sz="4892"/>
          </a:p>
          <a:p>
            <a:pPr marL="0" lvl="0" indent="0" algn="l" rtl="0">
              <a:spcBef>
                <a:spcPts val="1200"/>
              </a:spcBef>
              <a:spcAft>
                <a:spcPts val="0"/>
              </a:spcAft>
              <a:buNone/>
            </a:pPr>
            <a:r>
              <a:rPr lang="vi" sz="4892"/>
              <a:t>6) Nhấp vào Finish</a:t>
            </a:r>
            <a:endParaRPr sz="4892"/>
          </a:p>
          <a:p>
            <a:pPr marL="0" lvl="0" indent="0" algn="l" rtl="0">
              <a:spcBef>
                <a:spcPts val="1200"/>
              </a:spcBef>
              <a:spcAft>
                <a:spcPts val="0"/>
              </a:spcAft>
              <a:buNone/>
            </a:pPr>
            <a:r>
              <a:rPr lang="vi" sz="4892"/>
              <a:t>7) Vậy là chúng ta đã tạo xong first Project trong TestComplete.</a:t>
            </a:r>
            <a:endParaRPr sz="4892"/>
          </a:p>
          <a:p>
            <a:pPr marL="0" lvl="0" indent="0" algn="l" rtl="0">
              <a:spcBef>
                <a:spcPts val="1200"/>
              </a:spcBef>
              <a:spcAft>
                <a:spcPts val="1200"/>
              </a:spcAft>
              <a:buNone/>
            </a:pPr>
            <a:endParaRPr/>
          </a:p>
        </p:txBody>
      </p:sp>
      <p:pic>
        <p:nvPicPr>
          <p:cNvPr id="171" name="Google Shape;171;p18"/>
          <p:cNvPicPr preferRelativeResize="0"/>
          <p:nvPr/>
        </p:nvPicPr>
        <p:blipFill>
          <a:blip r:embed="rId3">
            <a:alphaModFix/>
          </a:blip>
          <a:stretch>
            <a:fillRect/>
          </a:stretch>
        </p:blipFill>
        <p:spPr>
          <a:xfrm>
            <a:off x="4514450" y="887825"/>
            <a:ext cx="4514425" cy="399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AF88DA-42FF-30AA-CD63-0C129DD72AC9}"/>
              </a:ext>
            </a:extLst>
          </p:cNvPr>
          <p:cNvSpPr>
            <a:spLocks noGrp="1"/>
          </p:cNvSpPr>
          <p:nvPr>
            <p:ph type="body" idx="1"/>
          </p:nvPr>
        </p:nvSpPr>
        <p:spPr>
          <a:xfrm>
            <a:off x="812725" y="3717670"/>
            <a:ext cx="6936000" cy="1111505"/>
          </a:xfrm>
        </p:spPr>
        <p:txBody>
          <a:bodyPr>
            <a:noAutofit/>
          </a:bodyPr>
          <a:lstStyle/>
          <a:p>
            <a:pPr algn="ctr"/>
            <a:r>
              <a:rPr lang="en-US" sz="1800" dirty="0"/>
              <a:t>CẢM ƠN CÔ VÀ CÁC BẠN ĐÃ LẮNG NGHE BUỔI THUYẾT TRÌNH CỦA NHÓM EM NGÀY HÔM NAY!</a:t>
            </a:r>
          </a:p>
        </p:txBody>
      </p:sp>
      <p:pic>
        <p:nvPicPr>
          <p:cNvPr id="1032" name="Picture 8" descr="Bear Kissing Gif - IceGif">
            <a:extLst>
              <a:ext uri="{FF2B5EF4-FFF2-40B4-BE49-F238E27FC236}">
                <a16:creationId xmlns:a16="http://schemas.microsoft.com/office/drawing/2014/main" id="{84467F45-BE60-37D9-6BC6-8FBF6D29D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275" y="533956"/>
            <a:ext cx="6020042" cy="3183714"/>
          </a:xfrm>
          <a:prstGeom prst="rect">
            <a:avLst/>
          </a:prstGeom>
          <a:noFill/>
          <a:ln>
            <a:noFill/>
          </a:ln>
        </p:spPr>
        <p:style>
          <a:lnRef idx="0">
            <a:scrgbClr r="0" g="0" b="0"/>
          </a:lnRef>
          <a:fillRef idx="0">
            <a:scrgbClr r="0" g="0" b="0"/>
          </a:fillRef>
          <a:effectRef idx="0">
            <a:scrgbClr r="0" g="0" b="0"/>
          </a:effectRef>
          <a:fontRef idx="minor">
            <a:schemeClr val="accent2"/>
          </a:fontRef>
        </p:style>
      </p:pic>
    </p:spTree>
    <p:extLst>
      <p:ext uri="{BB962C8B-B14F-4D97-AF65-F5344CB8AC3E}">
        <p14:creationId xmlns:p14="http://schemas.microsoft.com/office/powerpoint/2010/main" val="263095921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587</Words>
  <Application>Microsoft Office PowerPoint</Application>
  <PresentationFormat>On-screen Show (16:9)</PresentationFormat>
  <Paragraphs>41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Lato</vt:lpstr>
      <vt:lpstr>Open Sans</vt:lpstr>
      <vt:lpstr>Montserrat</vt:lpstr>
      <vt:lpstr>Arial</vt:lpstr>
      <vt:lpstr>Focus</vt:lpstr>
      <vt:lpstr>Sử dụng Test Complete kiểm thử phần mềm quản lý nhà hàng</vt:lpstr>
      <vt:lpstr>Giới thiệu chung phần mềm Test Complete</vt:lpstr>
      <vt:lpstr>Tại sao lại sử dụng?</vt:lpstr>
      <vt:lpstr>Nhược điểm</vt:lpstr>
      <vt:lpstr>Yêu cầu cấu hình tối thiểu</vt:lpstr>
      <vt:lpstr>Cách cài đặt Test Complete</vt:lpstr>
      <vt:lpstr>Tạo Project trong TestComplete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Sử dụng Test Complete kiểm thử phần mềm quản lý nhà hàng</dc:title>
  <cp:lastModifiedBy>phú</cp:lastModifiedBy>
  <cp:revision>4</cp:revision>
  <dcterms:modified xsi:type="dcterms:W3CDTF">2022-09-22T00:15:38Z</dcterms:modified>
</cp:coreProperties>
</file>