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8" r:id="rId1"/>
  </p:sldMasterIdLst>
  <p:notesMasterIdLst>
    <p:notesMasterId r:id="rId22"/>
  </p:notesMasterIdLst>
  <p:handoutMasterIdLst>
    <p:handoutMasterId r:id="rId23"/>
  </p:handoutMasterIdLst>
  <p:sldIdLst>
    <p:sldId id="264" r:id="rId2"/>
    <p:sldId id="369" r:id="rId3"/>
    <p:sldId id="375" r:id="rId4"/>
    <p:sldId id="275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73" r:id="rId15"/>
    <p:sldId id="368" r:id="rId16"/>
    <p:sldId id="374" r:id="rId17"/>
    <p:sldId id="348" r:id="rId18"/>
    <p:sldId id="371" r:id="rId19"/>
    <p:sldId id="370" r:id="rId20"/>
    <p:sldId id="372" r:id="rId21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778"/>
    <a:srgbClr val="AAC9B6"/>
    <a:srgbClr val="822433"/>
    <a:srgbClr val="830022"/>
    <a:srgbClr val="790022"/>
    <a:srgbClr val="78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168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="" xmlns:a16="http://schemas.microsoft.com/office/drawing/2014/main" id="{FBCEF5BD-9062-4AE7-9529-1D51F4A3D1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45E10B05-8D54-4011-85ED-79EBDA99325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276C47D9-2689-4CA5-BDCE-8FEC9A96931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3077" name="Rectangle 5">
            <a:extLst>
              <a:ext uri="{FF2B5EF4-FFF2-40B4-BE49-F238E27FC236}">
                <a16:creationId xmlns="" xmlns:a16="http://schemas.microsoft.com/office/drawing/2014/main" id="{821DEDFA-FD0E-4D38-866F-AC04DA1C549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826288FC-7E5E-4643-9D99-A7A03F319307}" type="slidenum">
              <a:rPr lang="it-IT" altLang="it-IT"/>
              <a:pPr/>
              <a:t>‹#›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2AA85238-D36E-405F-A4C5-7A67153B00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A1FDF647-1444-4D61-A29E-464A92DA1D0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4" name="Rectangle 4">
            <a:extLst>
              <a:ext uri="{FF2B5EF4-FFF2-40B4-BE49-F238E27FC236}">
                <a16:creationId xmlns="" xmlns:a16="http://schemas.microsoft.com/office/drawing/2014/main" id="{EC925821-30BE-48FE-9C94-1F10045619E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="" xmlns:a16="http://schemas.microsoft.com/office/drawing/2014/main" id="{94491163-3123-4FAC-BA41-A6267CD12C9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="" xmlns:a16="http://schemas.microsoft.com/office/drawing/2014/main" id="{45197E0D-E30D-466D-B44D-F97DD07B8B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it-IT" dirty="0"/>
          </a:p>
        </p:txBody>
      </p:sp>
      <p:sp>
        <p:nvSpPr>
          <p:cNvPr id="5127" name="Rectangle 7">
            <a:extLst>
              <a:ext uri="{FF2B5EF4-FFF2-40B4-BE49-F238E27FC236}">
                <a16:creationId xmlns="" xmlns:a16="http://schemas.microsoft.com/office/drawing/2014/main" id="{DE8C7427-9691-4F4E-8204-09397C8387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fld id="{10EA9754-797F-413B-B0DB-92DAAEE3E28C}" type="slidenum">
              <a:rPr lang="it-IT" altLang="it-IT"/>
              <a:pPr/>
              <a:t>‹#›</a:t>
            </a:fld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5652617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="" xmlns:a16="http://schemas.microsoft.com/office/drawing/2014/main" id="{B33C1083-BFEB-4C63-AFF6-080074BFEA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7985D4-8136-4FDB-A32A-1B70034D71F4}" type="slidenum">
              <a:rPr lang="it-IT" altLang="it-IT" sz="1200">
                <a:solidFill>
                  <a:schemeClr val="tx1"/>
                </a:solidFill>
                <a:latin typeface="Calibri" panose="020F0502020204030204" pitchFamily="34" charset="0"/>
              </a:rPr>
              <a:pPr/>
              <a:t>1</a:t>
            </a:fld>
            <a:endParaRPr lang="it-IT" altLang="it-IT" sz="12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="" xmlns:a16="http://schemas.microsoft.com/office/drawing/2014/main" id="{CD798B2B-71FE-473D-9073-D314DDBED8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7" name="Rectangle 3">
            <a:extLst>
              <a:ext uri="{FF2B5EF4-FFF2-40B4-BE49-F238E27FC236}">
                <a16:creationId xmlns="" xmlns:a16="http://schemas.microsoft.com/office/drawing/2014/main" id="{D0912498-859D-447C-A953-4BBAE5F1AF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it-IT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587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82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46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86563" y="980728"/>
            <a:ext cx="1889125" cy="4886672"/>
          </a:xfrm>
        </p:spPr>
        <p:txBody>
          <a:bodyPr vert="eaVert"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59631" y="980728"/>
            <a:ext cx="5374531" cy="4886672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263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221848" y="1752600"/>
            <a:ext cx="3597802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399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415659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1260029" y="1752600"/>
            <a:ext cx="7415659" cy="4114800"/>
          </a:xfrm>
        </p:spPr>
        <p:txBody>
          <a:bodyPr/>
          <a:lstStyle/>
          <a:p>
            <a:pPr lvl="0"/>
            <a:r>
              <a:rPr lang="it-IT" noProof="0" dirty="0"/>
              <a:t>Fare clic sull'icona per inserire una tabella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30819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olo e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052736"/>
            <a:ext cx="7559675" cy="504825"/>
          </a:xfrm>
        </p:spPr>
        <p:txBody>
          <a:bodyPr/>
          <a:lstStyle/>
          <a:p>
            <a:r>
              <a:rPr lang="it-IT" dirty="0"/>
              <a:t>Fare clic per modificare stile</a:t>
            </a:r>
            <a:endParaRPr lang="en-GB" dirty="0"/>
          </a:p>
        </p:txBody>
      </p:sp>
      <p:sp>
        <p:nvSpPr>
          <p:cNvPr id="3" name="Segnaposto grafico 2"/>
          <p:cNvSpPr>
            <a:spLocks noGrp="1"/>
          </p:cNvSpPr>
          <p:nvPr>
            <p:ph type="chart" idx="1"/>
          </p:nvPr>
        </p:nvSpPr>
        <p:spPr>
          <a:xfrm>
            <a:off x="1260029" y="1752600"/>
            <a:ext cx="7559675" cy="4114800"/>
          </a:xfrm>
        </p:spPr>
        <p:txBody>
          <a:bodyPr/>
          <a:lstStyle/>
          <a:p>
            <a:pPr lvl="0"/>
            <a:r>
              <a:rPr lang="it-IT" noProof="0" dirty="0"/>
              <a:t>Fare clic sull'icona per inserire un grafico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9155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58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4406900"/>
            <a:ext cx="723508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20886" y="2708920"/>
            <a:ext cx="7307089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704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9632" y="1752600"/>
            <a:ext cx="356001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72050" y="1752600"/>
            <a:ext cx="37036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04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87624" y="980728"/>
            <a:ext cx="7499176" cy="43691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87624" y="1535113"/>
            <a:ext cx="360040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87624" y="2276872"/>
            <a:ext cx="360040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932040" y="1535113"/>
            <a:ext cx="3754760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932040" y="2276872"/>
            <a:ext cx="3754760" cy="37744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76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1640" y="1125538"/>
            <a:ext cx="7344048" cy="504825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8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59632" y="1124744"/>
            <a:ext cx="22162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35896" y="1124744"/>
            <a:ext cx="5050903" cy="48965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59632" y="2361251"/>
            <a:ext cx="2205881" cy="3644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5686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980727"/>
            <a:ext cx="5486400" cy="37468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dirty="0"/>
              <a:t>Trascinare l'immagine su un segnaposto o fare clic sull'icona per aggiungerla</a:t>
            </a:r>
            <a:endParaRPr lang="en-GB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653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99959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>
            <a:extLst>
              <a:ext uri="{FF2B5EF4-FFF2-40B4-BE49-F238E27FC236}">
                <a16:creationId xmlns="" xmlns:a16="http://schemas.microsoft.com/office/drawing/2014/main" id="{9BF52893-DBF8-4CCD-8625-C81B86854FDB}"/>
              </a:ext>
            </a:extLst>
          </p:cNvPr>
          <p:cNvGrpSpPr>
            <a:grpSpLocks/>
          </p:cNvGrpSpPr>
          <p:nvPr/>
        </p:nvGrpSpPr>
        <p:grpSpPr bwMode="auto"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030" name="Rectangle 13">
              <a:extLst>
                <a:ext uri="{FF2B5EF4-FFF2-40B4-BE49-F238E27FC236}">
                  <a16:creationId xmlns="" xmlns:a16="http://schemas.microsoft.com/office/drawing/2014/main" id="{FDA76BA1-39DE-41AE-A2B7-A650AF0917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GB" altLang="it-IT" dirty="0">
                <a:latin typeface="Calibri" panose="020F0502020204030204" pitchFamily="34" charset="0"/>
              </a:endParaRPr>
            </a:p>
          </p:txBody>
        </p:sp>
        <p:sp>
          <p:nvSpPr>
            <p:cNvPr id="1031" name="Rectangle 14">
              <a:extLst>
                <a:ext uri="{FF2B5EF4-FFF2-40B4-BE49-F238E27FC236}">
                  <a16:creationId xmlns="" xmlns:a16="http://schemas.microsoft.com/office/drawing/2014/main" id="{72DBA01B-C832-4AE4-984F-0F020D517E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900">
                  <a:solidFill>
                    <a:schemeClr val="bg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GB" altLang="it-IT" dirty="0">
                <a:latin typeface="Calibri" panose="020F0502020204030204" pitchFamily="34" charset="0"/>
              </a:endParaRPr>
            </a:p>
          </p:txBody>
        </p:sp>
      </p:grpSp>
      <p:sp>
        <p:nvSpPr>
          <p:cNvPr id="1027" name="Rectangle 2">
            <a:extLst>
              <a:ext uri="{FF2B5EF4-FFF2-40B4-BE49-F238E27FC236}">
                <a16:creationId xmlns="" xmlns:a16="http://schemas.microsoft.com/office/drawing/2014/main" id="{6D0F144D-5920-4830-A3C4-11CC3C868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58888" y="1125538"/>
            <a:ext cx="741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="" xmlns:a16="http://schemas.microsoft.com/office/drawing/2014/main" id="{66AF2038-0EBC-4540-B971-9F265B4FF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752600"/>
            <a:ext cx="741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pic>
        <p:nvPicPr>
          <p:cNvPr id="1029" name="Immagine 5">
            <a:extLst>
              <a:ext uri="{FF2B5EF4-FFF2-40B4-BE49-F238E27FC236}">
                <a16:creationId xmlns="" xmlns:a16="http://schemas.microsoft.com/office/drawing/2014/main" id="{7ECC9721-D30E-49E0-B908-F6DC283824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25558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Calibri" charset="0"/>
          <a:ea typeface="MS PGothic" panose="020B0600070205080204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822433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22433"/>
        </a:buClr>
        <a:buChar char="•"/>
        <a:defRPr sz="2400">
          <a:solidFill>
            <a:srgbClr val="000000"/>
          </a:solidFill>
          <a:latin typeface="Calibri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Calibri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00"/>
          </a:solidFill>
          <a:latin typeface="Calibri"/>
          <a:ea typeface="MS PGothic" panose="020B0600070205080204" pitchFamily="34" charset="-128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00000"/>
          </a:solidFill>
          <a:latin typeface="Calibri"/>
          <a:ea typeface="MS PGothic" panose="020B0600070205080204" pitchFamily="34" charset="-128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Calibri"/>
          <a:ea typeface="MS PGothic" panose="020B0600070205080204" pitchFamily="34" charset="-128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olo 2">
            <a:extLst>
              <a:ext uri="{FF2B5EF4-FFF2-40B4-BE49-F238E27FC236}">
                <a16:creationId xmlns="" xmlns:a16="http://schemas.microsoft.com/office/drawing/2014/main" id="{9068C1DD-E22E-4EA6-878C-B8DA9C720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672" y="2060848"/>
            <a:ext cx="6369050" cy="720080"/>
          </a:xfrm>
        </p:spPr>
        <p:txBody>
          <a:bodyPr/>
          <a:lstStyle/>
          <a:p>
            <a:pPr algn="l" eaLnBrk="1" hangingPunct="1"/>
            <a:r>
              <a:rPr lang="it-IT" altLang="it-IT" sz="3200" b="0" smtClean="0">
                <a:solidFill>
                  <a:srgbClr val="000000"/>
                </a:solidFill>
                <a:latin typeface="Calibri" panose="020F0502020204030204" pitchFamily="34" charset="0"/>
              </a:rPr>
              <a:t>Lab Project - Networking </a:t>
            </a:r>
            <a:r>
              <a:rPr lang="it-IT" altLang="it-IT" sz="3200" b="0" dirty="0">
                <a:solidFill>
                  <a:srgbClr val="000000"/>
                </a:solidFill>
                <a:latin typeface="Calibri" panose="020F0502020204030204" pitchFamily="34" charset="0"/>
              </a:rPr>
              <a:t>for Big Data </a:t>
            </a:r>
            <a:r>
              <a:rPr lang="it-IT" altLang="it-IT" sz="1600" b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it-IT" altLang="it-IT" sz="1600" b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it-IT" altLang="it-IT" sz="16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itolo 2">
            <a:extLst>
              <a:ext uri="{FF2B5EF4-FFF2-40B4-BE49-F238E27FC236}">
                <a16:creationId xmlns="" xmlns:a16="http://schemas.microsoft.com/office/drawing/2014/main" id="{9068C1DD-E22E-4EA6-878C-B8DA9C72038A}"/>
              </a:ext>
            </a:extLst>
          </p:cNvPr>
          <p:cNvSpPr txBox="1">
            <a:spLocks/>
          </p:cNvSpPr>
          <p:nvPr/>
        </p:nvSpPr>
        <p:spPr bwMode="auto">
          <a:xfrm>
            <a:off x="2699792" y="2996952"/>
            <a:ext cx="525658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it-IT" altLang="it-IT" sz="2000" b="0" kern="0" smtClean="0">
                <a:solidFill>
                  <a:srgbClr val="000000"/>
                </a:solidFill>
                <a:latin typeface="Calibri" panose="020F0502020204030204" pitchFamily="34" charset="0"/>
              </a:rPr>
              <a:t>Tran Luong Bang  </a:t>
            </a:r>
            <a:r>
              <a:rPr lang="it-IT" altLang="it-IT" sz="2000" b="0" kern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  -   1956419</a:t>
            </a:r>
          </a:p>
          <a:p>
            <a:pPr algn="l" eaLnBrk="1" hangingPunct="1"/>
            <a:r>
              <a:rPr lang="it-IT" altLang="it-IT" sz="2000" b="0" kern="0" smtClean="0">
                <a:solidFill>
                  <a:srgbClr val="000000"/>
                </a:solidFill>
                <a:latin typeface="Calibri" panose="020F0502020204030204" pitchFamily="34" charset="0"/>
              </a:rPr>
              <a:t>Gaurav </a:t>
            </a:r>
            <a:r>
              <a:rPr lang="it-IT" altLang="it-IT" sz="2000" b="0" kern="0">
                <a:solidFill>
                  <a:srgbClr val="000000"/>
                </a:solidFill>
                <a:latin typeface="Calibri" panose="020F0502020204030204" pitchFamily="34" charset="0"/>
              </a:rPr>
              <a:t>Mohan </a:t>
            </a:r>
            <a:r>
              <a:rPr lang="it-IT" altLang="it-IT" sz="2000" b="0" kern="0" smtClean="0">
                <a:solidFill>
                  <a:srgbClr val="000000"/>
                </a:solidFill>
                <a:latin typeface="Calibri" panose="020F0502020204030204" pitchFamily="34" charset="0"/>
              </a:rPr>
              <a:t>Ramse   </a:t>
            </a:r>
            <a:r>
              <a:rPr lang="it-IT" altLang="it-IT" sz="2000" b="0" kern="0" smtClean="0">
                <a:solidFill>
                  <a:srgbClr val="000000"/>
                </a:solidFill>
                <a:latin typeface="Calibri" panose="020F0502020204030204" pitchFamily="34" charset="0"/>
              </a:rPr>
              <a:t>-   </a:t>
            </a:r>
            <a:r>
              <a:rPr lang="it-IT" altLang="it-IT" sz="2000" b="0" kern="0" smtClean="0">
                <a:solidFill>
                  <a:srgbClr val="000000"/>
                </a:solidFill>
                <a:latin typeface="Calibri" panose="020F0502020204030204" pitchFamily="34" charset="0"/>
              </a:rPr>
              <a:t>1965564</a:t>
            </a:r>
          </a:p>
          <a:p>
            <a:pPr algn="l" eaLnBrk="1" hangingPunct="1"/>
            <a:endParaRPr lang="it-IT" altLang="it-IT" sz="1600" b="0" kern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=""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sz="1400" smtClean="0"/>
              <a:t>6) </a:t>
            </a:r>
            <a:r>
              <a:rPr lang="it-IT" sz="1400"/>
              <a:t>GeoLocal Referenciation of the 5 sessions with the highest amount of traffic generated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988840"/>
            <a:ext cx="6743420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0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=""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sz="1400"/>
              <a:t>7</a:t>
            </a:r>
            <a:r>
              <a:rPr lang="en-US" sz="1400" smtClean="0"/>
              <a:t>) </a:t>
            </a:r>
            <a:r>
              <a:rPr lang="it-IT" sz="1400"/>
              <a:t>10 </a:t>
            </a:r>
            <a:r>
              <a:rPr lang="it-IT" sz="1400" smtClean="0"/>
              <a:t>Protocols </a:t>
            </a:r>
            <a:r>
              <a:rPr lang="it-IT" sz="1400"/>
              <a:t>mostly </a:t>
            </a:r>
            <a:r>
              <a:rPr lang="it-IT" sz="1400" smtClean="0"/>
              <a:t>used</a:t>
            </a:r>
            <a:r>
              <a:rPr lang="it-IT"/>
              <a:t/>
            </a:r>
            <a:br>
              <a:rPr lang="it-IT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44824"/>
            <a:ext cx="7272808" cy="389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3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=""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sz="1400" smtClean="0"/>
              <a:t>8) </a:t>
            </a:r>
            <a:r>
              <a:rPr lang="it-IT" sz="1400"/>
              <a:t>Port Scanner evaluation (10 Ports mostly used)</a:t>
            </a:r>
            <a:r>
              <a:rPr lang="it-IT"/>
              <a:t/>
            </a:r>
            <a:br>
              <a:rPr lang="it-IT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7848872" cy="424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88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=""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sz="1400"/>
              <a:t>9</a:t>
            </a:r>
            <a:r>
              <a:rPr lang="en-US" sz="1400" smtClean="0"/>
              <a:t>) </a:t>
            </a:r>
            <a:r>
              <a:rPr lang="it-IT" sz="1400"/>
              <a:t>InterArrival Time boxplot between TCP and UDP </a:t>
            </a:r>
            <a:r>
              <a:rPr lang="it-IT" sz="1400" smtClean="0"/>
              <a:t>Sessions</a:t>
            </a:r>
            <a:r>
              <a:rPr lang="it-IT"/>
              <a:t/>
            </a:r>
            <a:br>
              <a:rPr lang="it-IT"/>
            </a:br>
            <a:r>
              <a:rPr lang="it-IT"/>
              <a:t/>
            </a:r>
            <a:br>
              <a:rPr lang="it-IT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44824"/>
            <a:ext cx="7344816" cy="400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9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=""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sz="1400"/>
              <a:t>9</a:t>
            </a:r>
            <a:r>
              <a:rPr lang="en-US" sz="1400" smtClean="0"/>
              <a:t>) </a:t>
            </a:r>
            <a:r>
              <a:rPr lang="it-IT" sz="1400"/>
              <a:t>InterArrival Time boxplot between TCP and UDP </a:t>
            </a:r>
            <a:r>
              <a:rPr lang="it-IT" sz="1400" smtClean="0"/>
              <a:t>Sessions</a:t>
            </a:r>
            <a:r>
              <a:rPr lang="it-IT"/>
              <a:t/>
            </a:r>
            <a:br>
              <a:rPr lang="it-IT"/>
            </a:br>
            <a:r>
              <a:rPr lang="it-IT"/>
              <a:t/>
            </a:r>
            <a:br>
              <a:rPr lang="it-IT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44824"/>
            <a:ext cx="7200800" cy="389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6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=""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sz="1400" smtClean="0"/>
              <a:t>10) (Bonus) </a:t>
            </a:r>
            <a:r>
              <a:rPr lang="en-US" sz="1400" b="0"/>
              <a:t>Top 15 TTL most used</a:t>
            </a:r>
            <a:r>
              <a:rPr lang="en-US" b="0"/>
              <a:t/>
            </a:r>
            <a:br>
              <a:rPr lang="en-US" b="0"/>
            </a:br>
            <a:r>
              <a:rPr lang="it-IT"/>
              <a:t/>
            </a:r>
            <a:br>
              <a:rPr lang="it-IT"/>
            </a:br>
            <a:r>
              <a:rPr lang="it-IT"/>
              <a:t/>
            </a:r>
            <a:br>
              <a:rPr lang="it-IT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123298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3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=""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sz="1400" smtClean="0"/>
              <a:t>10) (Bonus) </a:t>
            </a:r>
            <a:r>
              <a:rPr lang="en-US" sz="1400" b="0" smtClean="0"/>
              <a:t>TTL</a:t>
            </a:r>
            <a:r>
              <a:rPr lang="en-US" b="0"/>
              <a:t/>
            </a:r>
            <a:br>
              <a:rPr lang="en-US" b="0"/>
            </a:br>
            <a:r>
              <a:rPr lang="it-IT"/>
              <a:t/>
            </a:r>
            <a:br>
              <a:rPr lang="it-IT"/>
            </a:br>
            <a:r>
              <a:rPr lang="it-IT"/>
              <a:t/>
            </a:r>
            <a:br>
              <a:rPr lang="it-IT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700808"/>
            <a:ext cx="4392488" cy="389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1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=""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smtClean="0">
                <a:latin typeface="Calibri" panose="020F0502020204030204" pitchFamily="34" charset="0"/>
              </a:rPr>
              <a:t>Machine Learning</a:t>
            </a:r>
            <a:endParaRPr lang="en-GB" altLang="it-IT" sz="4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85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=""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smtClean="0"/>
              <a:t>Problem</a:t>
            </a:r>
            <a:r>
              <a:rPr lang="en-US" b="0"/>
              <a:t/>
            </a:r>
            <a:br>
              <a:rPr lang="en-US" b="0"/>
            </a:br>
            <a:r>
              <a:rPr lang="it-IT"/>
              <a:t/>
            </a:r>
            <a:br>
              <a:rPr lang="it-IT"/>
            </a:br>
            <a:r>
              <a:rPr lang="it-IT"/>
              <a:t/>
            </a:r>
            <a:br>
              <a:rPr lang="it-IT"/>
            </a:br>
            <a:endParaRPr lang="en-US" dirty="0"/>
          </a:p>
        </p:txBody>
      </p:sp>
      <p:sp>
        <p:nvSpPr>
          <p:cNvPr id="22530" name="Segnaposto contenuto 2">
            <a:extLst>
              <a:ext uri="{FF2B5EF4-FFF2-40B4-BE49-F238E27FC236}">
                <a16:creationId xmlns=""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87624" y="1844824"/>
            <a:ext cx="7344816" cy="1080120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GB" altLang="it-IT" sz="1800" smtClean="0"/>
              <a:t>Using data given to predict the protocol TCP, UDP and ICMP for each new packet.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CFE5F78-E215-452E-B02D-49597153C527}"/>
              </a:ext>
            </a:extLst>
          </p:cNvPr>
          <p:cNvSpPr txBox="1">
            <a:spLocks/>
          </p:cNvSpPr>
          <p:nvPr/>
        </p:nvSpPr>
        <p:spPr bwMode="auto">
          <a:xfrm>
            <a:off x="1259632" y="3068960"/>
            <a:ext cx="7415659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kern="0" smtClean="0"/>
              <a:t>Data</a:t>
            </a:r>
            <a:r>
              <a:rPr lang="en-US" b="0" kern="0" smtClean="0"/>
              <a:t/>
            </a:r>
            <a:br>
              <a:rPr lang="en-US" b="0" kern="0" smtClean="0"/>
            </a:br>
            <a:r>
              <a:rPr lang="it-IT" kern="0" smtClean="0"/>
              <a:t/>
            </a:r>
            <a:br>
              <a:rPr lang="it-IT" kern="0" smtClean="0"/>
            </a:br>
            <a:r>
              <a:rPr lang="it-IT" kern="0" smtClean="0"/>
              <a:t/>
            </a:r>
            <a:br>
              <a:rPr lang="it-IT" kern="0" smtClean="0"/>
            </a:br>
            <a:endParaRPr lang="en-US" kern="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="" xmlns:a16="http://schemas.microsoft.com/office/drawing/2014/main" id="{2CB01D02-6D42-4E8D-8544-627F15ABE9F0}"/>
              </a:ext>
            </a:extLst>
          </p:cNvPr>
          <p:cNvSpPr txBox="1">
            <a:spLocks/>
          </p:cNvSpPr>
          <p:nvPr/>
        </p:nvSpPr>
        <p:spPr bwMode="auto">
          <a:xfrm>
            <a:off x="1187624" y="3645024"/>
            <a:ext cx="727280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4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3800" smtClean="0"/>
              <a:t>832,768</a:t>
            </a:r>
            <a:r>
              <a:rPr lang="en-GB" altLang="it-IT" sz="3800" kern="0" smtClean="0"/>
              <a:t> packets of the 1 million of packets from the available capture file.</a:t>
            </a:r>
          </a:p>
          <a:p>
            <a:pPr marL="0" indent="0">
              <a:buFontTx/>
              <a:buNone/>
            </a:pPr>
            <a:r>
              <a:rPr lang="en-GB" altLang="it-IT" sz="3800" kern="0" smtClean="0"/>
              <a:t> </a:t>
            </a:r>
          </a:p>
          <a:p>
            <a:r>
              <a:rPr lang="en-GB" altLang="it-IT" sz="3800" kern="0" smtClean="0"/>
              <a:t>Train and Validation data: 75% input data</a:t>
            </a:r>
          </a:p>
          <a:p>
            <a:r>
              <a:rPr lang="en-GB" altLang="it-IT" sz="3800" kern="0" smtClean="0"/>
              <a:t>Test dataset:  25% input data</a:t>
            </a:r>
          </a:p>
          <a:p>
            <a:pPr>
              <a:buFontTx/>
              <a:buChar char="-"/>
            </a:pPr>
            <a:endParaRPr lang="en-GB" altLang="it-IT" sz="3800" kern="0" smtClean="0"/>
          </a:p>
          <a:p>
            <a:r>
              <a:rPr lang="en-GB" altLang="it-IT" sz="3800" kern="0" smtClean="0"/>
              <a:t>Predictor Variables</a:t>
            </a:r>
            <a:r>
              <a:rPr lang="en-GB" altLang="it-IT" sz="3400" kern="0" smtClean="0"/>
              <a:t>:  </a:t>
            </a:r>
            <a:r>
              <a:rPr lang="en-US" sz="3400" smtClean="0"/>
              <a:t>{</a:t>
            </a:r>
            <a:r>
              <a:rPr lang="en-US" sz="3400"/>
              <a:t>IP Src, IP Dst, Protocol, src-port, </a:t>
            </a:r>
            <a:r>
              <a:rPr lang="en-US" sz="3400" smtClean="0"/>
              <a:t>dst-port, length, ttl, time}</a:t>
            </a:r>
          </a:p>
          <a:p>
            <a:r>
              <a:rPr lang="en-US" sz="3800" smtClean="0"/>
              <a:t>Target Variable:      </a:t>
            </a:r>
            <a:r>
              <a:rPr lang="en-US" sz="3400" smtClean="0"/>
              <a:t>{Protocol}</a:t>
            </a:r>
            <a:endParaRPr lang="en-US" sz="3400"/>
          </a:p>
          <a:p>
            <a:pPr marL="0" indent="0">
              <a:buFontTx/>
              <a:buNone/>
            </a:pPr>
            <a:endParaRPr lang="en-GB" altLang="it-IT" sz="2600" kern="0" smtClean="0"/>
          </a:p>
          <a:p>
            <a:pPr marL="0" indent="0">
              <a:buFontTx/>
              <a:buNone/>
            </a:pPr>
            <a:endParaRPr lang="en-GB" altLang="it-IT" sz="2800" kern="0" dirty="0"/>
          </a:p>
        </p:txBody>
      </p:sp>
    </p:spTree>
    <p:extLst>
      <p:ext uri="{BB962C8B-B14F-4D97-AF65-F5344CB8AC3E}">
        <p14:creationId xmlns:p14="http://schemas.microsoft.com/office/powerpoint/2010/main" val="360795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=""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smtClean="0"/>
              <a:t>Method </a:t>
            </a:r>
            <a:r>
              <a:rPr lang="en-US" b="0"/>
              <a:t/>
            </a:r>
            <a:br>
              <a:rPr lang="en-US" b="0"/>
            </a:br>
            <a:r>
              <a:rPr lang="it-IT"/>
              <a:t/>
            </a:r>
            <a:br>
              <a:rPr lang="it-IT"/>
            </a:br>
            <a:r>
              <a:rPr lang="it-IT"/>
              <a:t/>
            </a:r>
            <a:br>
              <a:rPr lang="it-IT"/>
            </a:br>
            <a:endParaRPr lang="en-US" dirty="0"/>
          </a:p>
        </p:txBody>
      </p:sp>
      <p:sp>
        <p:nvSpPr>
          <p:cNvPr id="22530" name="Segnaposto contenuto 2">
            <a:extLst>
              <a:ext uri="{FF2B5EF4-FFF2-40B4-BE49-F238E27FC236}">
                <a16:creationId xmlns="" xmlns:a16="http://schemas.microsoft.com/office/drawing/2014/main" id="{2CB01D02-6D42-4E8D-8544-627F15ABE9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87624" y="1628800"/>
            <a:ext cx="7534275" cy="1296144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GB" altLang="it-IT" sz="1800" smtClean="0"/>
              <a:t>To sovle this classification problem, we’ve used 2 machine learning algorithms SVM and </a:t>
            </a:r>
            <a:r>
              <a:rPr lang="en-GB" altLang="it-IT" sz="1800" smtClean="0"/>
              <a:t>Random Forest</a:t>
            </a:r>
            <a:r>
              <a:rPr lang="en-GB" altLang="it-IT" sz="1800" smtClean="0"/>
              <a:t>. </a:t>
            </a:r>
            <a:endParaRPr lang="en-GB" altLang="it-IT" sz="1800" smtClean="0"/>
          </a:p>
          <a:p>
            <a:pPr marL="0" indent="0">
              <a:buNone/>
            </a:pPr>
            <a:r>
              <a:rPr lang="en-GB" altLang="it-IT" sz="1800" smtClean="0"/>
              <a:t>Tuning the </a:t>
            </a:r>
            <a:r>
              <a:rPr lang="en-GB" altLang="it-IT" sz="1800" smtClean="0"/>
              <a:t>hyper-parameters </a:t>
            </a:r>
            <a:r>
              <a:rPr lang="en-GB" altLang="it-IT" sz="1800" smtClean="0"/>
              <a:t>by using </a:t>
            </a:r>
            <a:r>
              <a:rPr lang="en-GB" altLang="it-IT" sz="1800" smtClean="0"/>
              <a:t>RandomSearchCV and GridSearchCV</a:t>
            </a:r>
            <a:endParaRPr lang="en-GB" altLang="it-IT" sz="1800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ECFE5F78-E215-452E-B02D-49597153C527}"/>
              </a:ext>
            </a:extLst>
          </p:cNvPr>
          <p:cNvSpPr txBox="1">
            <a:spLocks/>
          </p:cNvSpPr>
          <p:nvPr/>
        </p:nvSpPr>
        <p:spPr bwMode="auto">
          <a:xfrm>
            <a:off x="1259632" y="2996952"/>
            <a:ext cx="7415659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kern="0" smtClean="0"/>
              <a:t>Data Preprocessing</a:t>
            </a:r>
            <a:r>
              <a:rPr lang="en-US" b="0" kern="0" smtClean="0"/>
              <a:t/>
            </a:r>
            <a:br>
              <a:rPr lang="en-US" b="0" kern="0" smtClean="0"/>
            </a:br>
            <a:r>
              <a:rPr lang="it-IT" kern="0" smtClean="0"/>
              <a:t/>
            </a:r>
            <a:br>
              <a:rPr lang="it-IT" kern="0" smtClean="0"/>
            </a:br>
            <a:r>
              <a:rPr lang="it-IT" kern="0" smtClean="0"/>
              <a:t/>
            </a:r>
            <a:br>
              <a:rPr lang="it-IT" kern="0" smtClean="0"/>
            </a:br>
            <a:endParaRPr lang="en-US" kern="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="" xmlns:a16="http://schemas.microsoft.com/office/drawing/2014/main" id="{2CB01D02-6D42-4E8D-8544-627F15ABE9F0}"/>
              </a:ext>
            </a:extLst>
          </p:cNvPr>
          <p:cNvSpPr txBox="1">
            <a:spLocks/>
          </p:cNvSpPr>
          <p:nvPr/>
        </p:nvSpPr>
        <p:spPr bwMode="auto">
          <a:xfrm>
            <a:off x="1187624" y="3573016"/>
            <a:ext cx="763284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22433"/>
              </a:buClr>
              <a:buChar char="•"/>
              <a:defRPr sz="2400">
                <a:solidFill>
                  <a:srgbClr val="000000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Calibri"/>
                <a:ea typeface="MS PGothic" panose="020B0600070205080204" pitchFamily="34" charset="-128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Char char="-"/>
            </a:pPr>
            <a:r>
              <a:rPr lang="en-GB" altLang="it-IT" sz="1800" kern="0" smtClean="0"/>
              <a:t>Missing Values</a:t>
            </a:r>
          </a:p>
          <a:p>
            <a:pPr>
              <a:buFontTx/>
              <a:buChar char="-"/>
            </a:pPr>
            <a:r>
              <a:rPr lang="en-GB" altLang="it-IT" sz="1800" kern="0" smtClean="0"/>
              <a:t>Duplicate packets</a:t>
            </a:r>
          </a:p>
          <a:p>
            <a:pPr>
              <a:buFontTx/>
              <a:buChar char="-"/>
            </a:pPr>
            <a:r>
              <a:rPr lang="en-GB" altLang="it-IT" sz="1800" kern="0" smtClean="0"/>
              <a:t>One-hot Encode</a:t>
            </a:r>
          </a:p>
          <a:p>
            <a:pPr>
              <a:buFontTx/>
              <a:buChar char="-"/>
            </a:pPr>
            <a:r>
              <a:rPr lang="en-US" sz="1800"/>
              <a:t>Dimentionality Reduction</a:t>
            </a:r>
          </a:p>
          <a:p>
            <a:pPr>
              <a:buFontTx/>
              <a:buChar char="-"/>
            </a:pPr>
            <a:r>
              <a:rPr lang="en-GB" altLang="it-IT" sz="1800" kern="0" smtClean="0"/>
              <a:t>Class Imbalance</a:t>
            </a:r>
          </a:p>
          <a:p>
            <a:pPr>
              <a:buFontTx/>
              <a:buChar char="-"/>
            </a:pPr>
            <a:endParaRPr lang="en-GB" altLang="it-IT" sz="2600" kern="0" dirty="0"/>
          </a:p>
        </p:txBody>
      </p:sp>
    </p:spTree>
    <p:extLst>
      <p:ext uri="{BB962C8B-B14F-4D97-AF65-F5344CB8AC3E}">
        <p14:creationId xmlns:p14="http://schemas.microsoft.com/office/powerpoint/2010/main" val="314613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olo 6">
            <a:extLst>
              <a:ext uri="{FF2B5EF4-FFF2-40B4-BE49-F238E27FC236}">
                <a16:creationId xmlns="" xmlns:a16="http://schemas.microsoft.com/office/drawing/2014/main" id="{DA856008-E8F8-4B36-9986-85893713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7772400" cy="938535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GB" altLang="it-IT" sz="4800" smtClean="0">
                <a:latin typeface="Calibri" panose="020F0502020204030204" pitchFamily="34" charset="0"/>
              </a:rPr>
              <a:t>Statistical Analysis</a:t>
            </a:r>
            <a:endParaRPr lang="en-GB" altLang="it-IT" sz="4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9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=""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200" y="116632"/>
            <a:ext cx="2592288" cy="504825"/>
          </a:xfrm>
        </p:spPr>
        <p:txBody>
          <a:bodyPr/>
          <a:lstStyle/>
          <a:p>
            <a:r>
              <a:rPr lang="en-US" smtClean="0"/>
              <a:t>Evaluation Metrics</a:t>
            </a:r>
            <a:r>
              <a:rPr lang="en-US" b="0"/>
              <a:t/>
            </a:r>
            <a:br>
              <a:rPr lang="en-US" b="0"/>
            </a:br>
            <a:r>
              <a:rPr lang="it-IT"/>
              <a:t/>
            </a:r>
            <a:br>
              <a:rPr lang="it-IT"/>
            </a:br>
            <a:r>
              <a:rPr lang="it-IT" smtClean="0"/>
              <a:t/>
            </a:r>
            <a:br>
              <a:rPr lang="it-IT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484784"/>
            <a:ext cx="3654644" cy="352839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ECFE5F78-E215-452E-B02D-49597153C527}"/>
              </a:ext>
            </a:extLst>
          </p:cNvPr>
          <p:cNvSpPr txBox="1">
            <a:spLocks/>
          </p:cNvSpPr>
          <p:nvPr/>
        </p:nvSpPr>
        <p:spPr bwMode="auto">
          <a:xfrm>
            <a:off x="3563888" y="836712"/>
            <a:ext cx="251912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kern="0" smtClean="0"/>
              <a:t>Confusion Matrix</a:t>
            </a:r>
            <a:endParaRPr lang="en-US" kern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12776"/>
            <a:ext cx="3744416" cy="361506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ECFE5F78-E215-452E-B02D-49597153C527}"/>
              </a:ext>
            </a:extLst>
          </p:cNvPr>
          <p:cNvSpPr txBox="1">
            <a:spLocks/>
          </p:cNvSpPr>
          <p:nvPr/>
        </p:nvSpPr>
        <p:spPr bwMode="auto">
          <a:xfrm>
            <a:off x="5796136" y="5301208"/>
            <a:ext cx="251912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it-IT"/>
              <a:t>Random Forest</a:t>
            </a:r>
            <a:endParaRPr lang="en-US" kern="0" dirty="0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ECFE5F78-E215-452E-B02D-49597153C527}"/>
              </a:ext>
            </a:extLst>
          </p:cNvPr>
          <p:cNvSpPr txBox="1">
            <a:spLocks/>
          </p:cNvSpPr>
          <p:nvPr/>
        </p:nvSpPr>
        <p:spPr bwMode="auto">
          <a:xfrm>
            <a:off x="827584" y="5301208"/>
            <a:ext cx="345638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kern="0" smtClean="0"/>
              <a:t>Support Vector Machine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294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=""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sz="1400" smtClean="0"/>
              <a:t>1) </a:t>
            </a:r>
            <a:r>
              <a:rPr lang="it-IT" sz="1400"/>
              <a:t>Extract 1 million of packets from the available data, </a:t>
            </a:r>
            <a:endParaRPr lang="en-US" sz="1400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ECFE5F78-E215-452E-B02D-49597153C527}"/>
              </a:ext>
            </a:extLst>
          </p:cNvPr>
          <p:cNvSpPr txBox="1">
            <a:spLocks/>
          </p:cNvSpPr>
          <p:nvPr/>
        </p:nvSpPr>
        <p:spPr bwMode="auto">
          <a:xfrm>
            <a:off x="784200" y="1916832"/>
            <a:ext cx="8036272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400" b="0">
                <a:solidFill>
                  <a:srgbClr val="000000"/>
                </a:solidFill>
                <a:latin typeface="Courier New" panose="02070309020205020404" pitchFamily="49" charset="0"/>
              </a:rPr>
              <a:t>file_name = </a:t>
            </a:r>
            <a:r>
              <a:rPr lang="en-US" sz="1400" b="0">
                <a:solidFill>
                  <a:srgbClr val="A31515"/>
                </a:solidFill>
                <a:latin typeface="Courier New" panose="02070309020205020404" pitchFamily="49" charset="0"/>
              </a:rPr>
              <a:t>'../input/nbd-project/data.pcap'</a:t>
            </a:r>
            <a:endParaRPr lang="en-US" sz="1400" b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400" b="0">
                <a:solidFill>
                  <a:srgbClr val="000000"/>
                </a:solidFill>
                <a:latin typeface="Courier New" panose="02070309020205020404" pitchFamily="49" charset="0"/>
              </a:rPr>
              <a:t>new_file_name = </a:t>
            </a:r>
            <a:r>
              <a:rPr lang="en-US" sz="1400" b="0">
                <a:solidFill>
                  <a:srgbClr val="A31515"/>
                </a:solidFill>
                <a:latin typeface="Courier New" panose="02070309020205020404" pitchFamily="49" charset="0"/>
              </a:rPr>
              <a:t>'./data_1m.pcap'</a:t>
            </a:r>
            <a:endParaRPr lang="en-US" sz="1400" b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kern="0" smtClean="0"/>
          </a:p>
          <a:p>
            <a:endParaRPr lang="en-US" sz="1400" kern="0"/>
          </a:p>
          <a:p>
            <a:r>
              <a:rPr lang="en-US" sz="1400" b="0" smtClean="0">
                <a:solidFill>
                  <a:srgbClr val="000000"/>
                </a:solidFill>
                <a:latin typeface="Courier New" panose="02070309020205020404" pitchFamily="49" charset="0"/>
              </a:rPr>
              <a:t>cmd</a:t>
            </a:r>
            <a:r>
              <a:rPr lang="en-US" sz="1400" b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0">
                <a:solidFill>
                  <a:srgbClr val="A31515"/>
                </a:solidFill>
                <a:latin typeface="Courier New" panose="02070309020205020404" pitchFamily="49" charset="0"/>
              </a:rPr>
              <a:t>'editcap -r '</a:t>
            </a:r>
            <a:r>
              <a:rPr lang="en-US" sz="1400" b="0">
                <a:solidFill>
                  <a:srgbClr val="000000"/>
                </a:solidFill>
                <a:latin typeface="Courier New" panose="02070309020205020404" pitchFamily="49" charset="0"/>
              </a:rPr>
              <a:t> + file_name +</a:t>
            </a:r>
            <a:r>
              <a:rPr lang="en-US" sz="1400" b="0">
                <a:solidFill>
                  <a:srgbClr val="A31515"/>
                </a:solidFill>
                <a:latin typeface="Courier New" panose="02070309020205020404" pitchFamily="49" charset="0"/>
              </a:rPr>
              <a:t>" "</a:t>
            </a:r>
            <a:r>
              <a:rPr lang="en-US" sz="1400" b="0">
                <a:solidFill>
                  <a:srgbClr val="000000"/>
                </a:solidFill>
                <a:latin typeface="Courier New" panose="02070309020205020404" pitchFamily="49" charset="0"/>
              </a:rPr>
              <a:t>+ new_file_name+ </a:t>
            </a:r>
            <a:r>
              <a:rPr lang="en-US" sz="1400" b="0">
                <a:solidFill>
                  <a:srgbClr val="A31515"/>
                </a:solidFill>
                <a:latin typeface="Courier New" panose="02070309020205020404" pitchFamily="49" charset="0"/>
              </a:rPr>
              <a:t>' '</a:t>
            </a:r>
            <a:r>
              <a:rPr lang="en-US" sz="1400" b="0">
                <a:solidFill>
                  <a:srgbClr val="000000"/>
                </a:solidFill>
                <a:latin typeface="Courier New" panose="02070309020205020404" pitchFamily="49" charset="0"/>
              </a:rPr>
              <a:t>+ </a:t>
            </a:r>
            <a:r>
              <a:rPr lang="en-US" sz="1400" b="0">
                <a:solidFill>
                  <a:srgbClr val="A31515"/>
                </a:solidFill>
                <a:latin typeface="Courier New" panose="02070309020205020404" pitchFamily="49" charset="0"/>
              </a:rPr>
              <a:t>" 0-1000000"</a:t>
            </a:r>
            <a:r>
              <a:rPr lang="en-US" sz="1400" b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n-US" sz="1400" kern="0" smtClean="0"/>
          </a:p>
        </p:txBody>
      </p:sp>
    </p:spTree>
    <p:extLst>
      <p:ext uri="{BB962C8B-B14F-4D97-AF65-F5344CB8AC3E}">
        <p14:creationId xmlns:p14="http://schemas.microsoft.com/office/powerpoint/2010/main" val="300779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=""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sz="1400" smtClean="0"/>
              <a:t>1) Extract general info from trace using capinfos</a:t>
            </a:r>
            <a:endParaRPr lang="en-US" sz="1400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ECFE5F78-E215-452E-B02D-49597153C527}"/>
              </a:ext>
            </a:extLst>
          </p:cNvPr>
          <p:cNvSpPr txBox="1">
            <a:spLocks/>
          </p:cNvSpPr>
          <p:nvPr/>
        </p:nvSpPr>
        <p:spPr bwMode="auto">
          <a:xfrm>
            <a:off x="1259632" y="1772816"/>
            <a:ext cx="748883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/>
                <a:ea typeface="MS PGothic" panose="020B0600070205080204" pitchFamily="34" charset="-128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Calibri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822433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kern="0" smtClean="0">
                <a:solidFill>
                  <a:schemeClr val="tx1"/>
                </a:solidFill>
              </a:rPr>
              <a:t>Number of packets in capture file</a:t>
            </a:r>
          </a:p>
          <a:p>
            <a:endParaRPr lang="en-US" sz="1400" kern="0" smtClean="0"/>
          </a:p>
          <a:p>
            <a:r>
              <a:rPr lang="en-US" sz="1400" b="0" smtClean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200" b="0" smtClean="0">
                <a:solidFill>
                  <a:srgbClr val="0000FF"/>
                </a:solidFill>
                <a:latin typeface="Courier New" panose="02070309020205020404" pitchFamily="49" charset="0"/>
              </a:rPr>
              <a:t>!</a:t>
            </a:r>
            <a:r>
              <a:rPr lang="en-US" sz="1200" b="0">
                <a:solidFill>
                  <a:srgbClr val="000000"/>
                </a:solidFill>
                <a:latin typeface="Courier New" panose="02070309020205020404" pitchFamily="49" charset="0"/>
              </a:rPr>
              <a:t> capinfos -c </a:t>
            </a:r>
            <a:r>
              <a:rPr lang="en-US" sz="1200" b="0">
                <a:solidFill>
                  <a:srgbClr val="A31515"/>
                </a:solidFill>
                <a:latin typeface="Courier New" panose="02070309020205020404" pitchFamily="49" charset="0"/>
              </a:rPr>
              <a:t>'./data_1m.pcap'</a:t>
            </a:r>
            <a:endParaRPr lang="en-US" sz="1200" b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kern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kern="0" smtClean="0">
                <a:solidFill>
                  <a:schemeClr val="tx1"/>
                </a:solidFill>
              </a:rPr>
              <a:t>The average data rate, in bit/sec</a:t>
            </a:r>
            <a:endParaRPr lang="en-US" sz="1400" b="0" ker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kern="0" smtClean="0"/>
          </a:p>
          <a:p>
            <a:r>
              <a:rPr lang="en-US" sz="1400" b="0" smtClean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200" b="0" smtClean="0">
                <a:solidFill>
                  <a:srgbClr val="0000FF"/>
                </a:solidFill>
                <a:latin typeface="Courier New" panose="02070309020205020404" pitchFamily="49" charset="0"/>
              </a:rPr>
              <a:t>!</a:t>
            </a:r>
            <a:r>
              <a:rPr lang="en-US" sz="1200" b="0">
                <a:solidFill>
                  <a:srgbClr val="000000"/>
                </a:solidFill>
                <a:latin typeface="Courier New" panose="02070309020205020404" pitchFamily="49" charset="0"/>
              </a:rPr>
              <a:t> capinfos -i </a:t>
            </a:r>
            <a:r>
              <a:rPr lang="en-US" sz="1200" b="0">
                <a:solidFill>
                  <a:srgbClr val="A31515"/>
                </a:solidFill>
                <a:latin typeface="Courier New" panose="02070309020205020404" pitchFamily="49" charset="0"/>
              </a:rPr>
              <a:t>'./data_1m.pcap</a:t>
            </a:r>
            <a:r>
              <a:rPr lang="en-US" sz="1200" b="0" smtClean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endParaRPr lang="en-US" sz="1200" kern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kern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kern="0" smtClean="0"/>
              <a:t>The average packet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kern="0"/>
          </a:p>
          <a:p>
            <a:r>
              <a:rPr lang="en-US" sz="1400" b="0" smtClean="0">
                <a:solidFill>
                  <a:srgbClr val="0000FF"/>
                </a:solidFill>
                <a:latin typeface="Courier New" panose="02070309020205020404" pitchFamily="49" charset="0"/>
              </a:rPr>
              <a:t>  </a:t>
            </a:r>
            <a:r>
              <a:rPr lang="en-US" sz="1200" b="0" smtClean="0">
                <a:solidFill>
                  <a:srgbClr val="0000FF"/>
                </a:solidFill>
                <a:latin typeface="Courier New" panose="02070309020205020404" pitchFamily="49" charset="0"/>
              </a:rPr>
              <a:t>!</a:t>
            </a:r>
            <a:r>
              <a:rPr lang="en-US" sz="1200" b="0">
                <a:solidFill>
                  <a:srgbClr val="000000"/>
                </a:solidFill>
                <a:latin typeface="Courier New" panose="02070309020205020404" pitchFamily="49" charset="0"/>
              </a:rPr>
              <a:t> capinfos -z </a:t>
            </a:r>
            <a:r>
              <a:rPr lang="en-US" sz="1200" b="0">
                <a:solidFill>
                  <a:srgbClr val="A31515"/>
                </a:solidFill>
                <a:latin typeface="Courier New" panose="02070309020205020404" pitchFamily="49" charset="0"/>
              </a:rPr>
              <a:t>'./data_1m.pcap'</a:t>
            </a:r>
            <a:endParaRPr lang="en-US" sz="1200" b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kern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kern="0" smtClean="0"/>
              <a:t>Generate all infos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kern="0" smtClean="0"/>
          </a:p>
          <a:p>
            <a:r>
              <a:rPr lang="en-US" sz="1400" b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400" b="0" smtClean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smtClean="0">
                <a:solidFill>
                  <a:srgbClr val="0000FF"/>
                </a:solidFill>
                <a:latin typeface="Courier New" panose="02070309020205020404" pitchFamily="49" charset="0"/>
              </a:rPr>
              <a:t>!</a:t>
            </a:r>
            <a:r>
              <a:rPr lang="en-US" sz="1200" b="0">
                <a:solidFill>
                  <a:srgbClr val="000000"/>
                </a:solidFill>
                <a:latin typeface="Courier New" panose="02070309020205020404" pitchFamily="49" charset="0"/>
              </a:rPr>
              <a:t> capinfos -A </a:t>
            </a:r>
            <a:r>
              <a:rPr lang="en-US" sz="1200" b="0">
                <a:solidFill>
                  <a:srgbClr val="A31515"/>
                </a:solidFill>
                <a:latin typeface="Courier New" panose="02070309020205020404" pitchFamily="49" charset="0"/>
              </a:rPr>
              <a:t>'./data_1m.pcap'</a:t>
            </a:r>
            <a:endParaRPr lang="en-US" sz="1200" b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140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=""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sz="1400"/>
              <a:t>2</a:t>
            </a:r>
            <a:r>
              <a:rPr lang="en-US" sz="1400" smtClean="0"/>
              <a:t>) Time Evaluation between Sequential and Parallel reading</a:t>
            </a:r>
            <a:br>
              <a:rPr lang="en-US" sz="1400" smtClean="0"/>
            </a:br>
            <a:r>
              <a:rPr lang="en-US" sz="1400" smtClean="0"/>
              <a:t/>
            </a:r>
            <a:br>
              <a:rPr lang="en-US" sz="1400" smtClean="0"/>
            </a:br>
            <a:r>
              <a:rPr lang="en-US" sz="1400" smtClean="0"/>
              <a:t>- Evaluation by executing on Kaggle Notebook with 4 CPUs and 16GB RAM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32856"/>
            <a:ext cx="6936660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4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=""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908720"/>
            <a:ext cx="7370216" cy="1296144"/>
          </a:xfrm>
        </p:spPr>
        <p:txBody>
          <a:bodyPr/>
          <a:lstStyle/>
          <a:p>
            <a:r>
              <a:rPr lang="en-US" sz="1400"/>
              <a:t>3) </a:t>
            </a:r>
            <a:r>
              <a:rPr lang="it-IT" sz="1400"/>
              <a:t>Extract the IP which generates the highest amount of sender traffic, evaluate the bit rate (0.1 sec) for the 6 IP addresses mostly used as endpoint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556792"/>
            <a:ext cx="6552728" cy="440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7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=""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sz="1400" smtClean="0"/>
              <a:t>4) Top 5 </a:t>
            </a:r>
            <a:r>
              <a:rPr lang="it-IT" sz="1400" smtClean="0"/>
              <a:t>Destination </a:t>
            </a:r>
            <a:r>
              <a:rPr lang="it-IT" sz="1400"/>
              <a:t>IP (received bytes</a:t>
            </a:r>
            <a:r>
              <a:rPr lang="it-IT" sz="1400" smtClean="0"/>
              <a:t>)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72816"/>
            <a:ext cx="7632848" cy="388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6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=""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sz="1400" smtClean="0"/>
              <a:t>4) </a:t>
            </a:r>
            <a:r>
              <a:rPr lang="it-IT" sz="1400" smtClean="0"/>
              <a:t>Top </a:t>
            </a:r>
            <a:r>
              <a:rPr lang="it-IT" sz="1400"/>
              <a:t>5 Source IP (sent bytes)</a:t>
            </a:r>
            <a:r>
              <a:rPr lang="it-IT"/>
              <a:t/>
            </a:r>
            <a:br>
              <a:rPr lang="it-IT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00808"/>
            <a:ext cx="774260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2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="" xmlns:a16="http://schemas.microsoft.com/office/drawing/2014/main" id="{ECFE5F78-E215-452E-B02D-4959715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232" y="1052736"/>
            <a:ext cx="7415659" cy="504825"/>
          </a:xfrm>
        </p:spPr>
        <p:txBody>
          <a:bodyPr/>
          <a:lstStyle/>
          <a:p>
            <a:r>
              <a:rPr lang="en-US" sz="1400"/>
              <a:t>5</a:t>
            </a:r>
            <a:r>
              <a:rPr lang="en-US" sz="1400" smtClean="0"/>
              <a:t>) </a:t>
            </a:r>
            <a:r>
              <a:rPr lang="it-IT" sz="1400" smtClean="0"/>
              <a:t>Evaluate </a:t>
            </a:r>
            <a:r>
              <a:rPr lang="it-IT" sz="1400"/>
              <a:t>bitRate considering all the trace with 3 different sampling rate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44824"/>
            <a:ext cx="6984776" cy="375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la sapienza 1">
        <a:dk1>
          <a:srgbClr val="000000"/>
        </a:dk1>
        <a:lt1>
          <a:srgbClr val="FFFFFF"/>
        </a:lt1>
        <a:dk2>
          <a:srgbClr val="FFFFFF"/>
        </a:dk2>
        <a:lt2>
          <a:srgbClr val="2D2015"/>
        </a:lt2>
        <a:accent1>
          <a:srgbClr val="7C7C7C"/>
        </a:accent1>
        <a:accent2>
          <a:srgbClr val="FFFF7E"/>
        </a:accent2>
        <a:accent3>
          <a:srgbClr val="FFFFFF"/>
        </a:accent3>
        <a:accent4>
          <a:srgbClr val="000000"/>
        </a:accent4>
        <a:accent5>
          <a:srgbClr val="BFBFBF"/>
        </a:accent5>
        <a:accent6>
          <a:srgbClr val="E7E772"/>
        </a:accent6>
        <a:hlink>
          <a:srgbClr val="066778"/>
        </a:hlink>
        <a:folHlink>
          <a:srgbClr val="8300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11461</TotalTime>
  <Words>318</Words>
  <Application>Microsoft Office PowerPoint</Application>
  <PresentationFormat>On-screen Show (4:3)</PresentationFormat>
  <Paragraphs>63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MS PGothic</vt:lpstr>
      <vt:lpstr>MS PGothic</vt:lpstr>
      <vt:lpstr>Arial</vt:lpstr>
      <vt:lpstr>Calibri</vt:lpstr>
      <vt:lpstr>Courier New</vt:lpstr>
      <vt:lpstr>Default Theme</vt:lpstr>
      <vt:lpstr>Lab Project - Networking for Big Data  </vt:lpstr>
      <vt:lpstr>Statistical Analysis</vt:lpstr>
      <vt:lpstr>1) Extract 1 million of packets from the available data, </vt:lpstr>
      <vt:lpstr>1) Extract general info from trace using capinfos</vt:lpstr>
      <vt:lpstr>2) Time Evaluation between Sequential and Parallel reading  - Evaluation by executing on Kaggle Notebook with 4 CPUs and 16GB RAM</vt:lpstr>
      <vt:lpstr>3) Extract the IP which generates the highest amount of sender traffic, evaluate the bit rate (0.1 sec) for the 6 IP addresses mostly used as endpoint</vt:lpstr>
      <vt:lpstr>4) Top 5 Destination IP (received bytes)</vt:lpstr>
      <vt:lpstr>4) Top 5 Source IP (sent bytes) </vt:lpstr>
      <vt:lpstr>5) Evaluate bitRate considering all the trace with 3 different sampling rate</vt:lpstr>
      <vt:lpstr>6) GeoLocal Referenciation of the 5 sessions with the highest amount of traffic generated</vt:lpstr>
      <vt:lpstr>7) 10 Protocols mostly used </vt:lpstr>
      <vt:lpstr>8) Port Scanner evaluation (10 Ports mostly used) </vt:lpstr>
      <vt:lpstr>9) InterArrival Time boxplot between TCP and UDP Sessions  </vt:lpstr>
      <vt:lpstr>9) InterArrival Time boxplot between TCP and UDP Sessions  </vt:lpstr>
      <vt:lpstr>10) (Bonus) Top 15 TTL most used   </vt:lpstr>
      <vt:lpstr>10) (Bonus) TTL   </vt:lpstr>
      <vt:lpstr>Machine Learning</vt:lpstr>
      <vt:lpstr>Problem   </vt:lpstr>
      <vt:lpstr>Method    </vt:lpstr>
      <vt:lpstr>Evaluation Metrics   </vt:lpstr>
    </vt:vector>
  </TitlesOfParts>
  <Manager/>
  <Company>- -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subject/>
  <dc:creator>- -</dc:creator>
  <cp:keywords/>
  <dc:description/>
  <cp:lastModifiedBy>Tran Bang</cp:lastModifiedBy>
  <cp:revision>177</cp:revision>
  <dcterms:created xsi:type="dcterms:W3CDTF">2006-11-20T16:13:10Z</dcterms:created>
  <dcterms:modified xsi:type="dcterms:W3CDTF">2021-07-07T19:13:58Z</dcterms:modified>
  <cp:category/>
</cp:coreProperties>
</file>