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Crimson Pro" charset="1" panose="00000000000000000000"/>
      <p:regular r:id="rId18"/>
    </p:embeddedFont>
    <p:embeddedFont>
      <p:font typeface="Crimson Pro Bold" charset="1" panose="000000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5891022" cy="10287000"/>
          </a:xfrm>
          <a:custGeom>
            <a:avLst/>
            <a:gdLst/>
            <a:ahLst/>
            <a:cxnLst/>
            <a:rect r="r" b="b" t="t" l="l"/>
            <a:pathLst>
              <a:path h="10287000" w="5891022">
                <a:moveTo>
                  <a:pt x="0" y="0"/>
                </a:moveTo>
                <a:lnTo>
                  <a:pt x="5891022" y="0"/>
                </a:lnTo>
                <a:lnTo>
                  <a:pt x="5891022" y="10287000"/>
                </a:lnTo>
                <a:lnTo>
                  <a:pt x="0" y="10287000"/>
                </a:lnTo>
                <a:lnTo>
                  <a:pt x="0" y="0"/>
                </a:lnTo>
                <a:close/>
              </a:path>
            </a:pathLst>
          </a:custGeom>
          <a:blipFill>
            <a:blip r:embed="rId2"/>
            <a:stretch>
              <a:fillRect l="-8207" t="0" r="-8207" b="0"/>
            </a:stretch>
          </a:blipFill>
        </p:spPr>
      </p:sp>
      <p:sp>
        <p:nvSpPr>
          <p:cNvPr name="TextBox 3" id="3"/>
          <p:cNvSpPr txBox="true"/>
          <p:nvPr/>
        </p:nvSpPr>
        <p:spPr>
          <a:xfrm rot="0">
            <a:off x="8360761" y="2865496"/>
            <a:ext cx="8107274" cy="3608070"/>
          </a:xfrm>
          <a:prstGeom prst="rect">
            <a:avLst/>
          </a:prstGeom>
        </p:spPr>
        <p:txBody>
          <a:bodyPr anchor="t" rtlCol="false" tIns="0" lIns="0" bIns="0" rIns="0">
            <a:spAutoFit/>
          </a:bodyPr>
          <a:lstStyle/>
          <a:p>
            <a:pPr algn="l">
              <a:lnSpc>
                <a:spcPts val="13800"/>
              </a:lnSpc>
            </a:pPr>
            <a:r>
              <a:rPr lang="en-US" sz="13800" spc="-276">
                <a:solidFill>
                  <a:srgbClr val="393939"/>
                </a:solidFill>
                <a:latin typeface="Crimson Pro"/>
              </a:rPr>
              <a:t>Báo cáo lập trình mạng</a:t>
            </a:r>
          </a:p>
        </p:txBody>
      </p:sp>
      <p:sp>
        <p:nvSpPr>
          <p:cNvPr name="TextBox 4" id="4"/>
          <p:cNvSpPr txBox="true"/>
          <p:nvPr/>
        </p:nvSpPr>
        <p:spPr>
          <a:xfrm rot="0">
            <a:off x="9115787" y="7223384"/>
            <a:ext cx="6597224" cy="622935"/>
          </a:xfrm>
          <a:prstGeom prst="rect">
            <a:avLst/>
          </a:prstGeom>
        </p:spPr>
        <p:txBody>
          <a:bodyPr anchor="t" rtlCol="false" tIns="0" lIns="0" bIns="0" rIns="0">
            <a:spAutoFit/>
          </a:bodyPr>
          <a:lstStyle/>
          <a:p>
            <a:pPr algn="l">
              <a:lnSpc>
                <a:spcPts val="5040"/>
              </a:lnSpc>
              <a:spcBef>
                <a:spcPct val="0"/>
              </a:spcBef>
            </a:pPr>
            <a:r>
              <a:rPr lang="en-US" sz="3600" spc="72">
                <a:solidFill>
                  <a:srgbClr val="393939"/>
                </a:solidFill>
                <a:latin typeface="Crimson Pro"/>
              </a:rPr>
              <a:t>Trần Mộc Cát Tường - 52100505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77" r="0" b="-9277"/>
            </a:stretch>
          </a:blipFill>
        </p:spPr>
      </p:sp>
      <p:sp>
        <p:nvSpPr>
          <p:cNvPr name="TextBox 3" id="3"/>
          <p:cNvSpPr txBox="true"/>
          <p:nvPr/>
        </p:nvSpPr>
        <p:spPr>
          <a:xfrm rot="0">
            <a:off x="1676400" y="7162800"/>
            <a:ext cx="11425013" cy="1066800"/>
          </a:xfrm>
          <a:prstGeom prst="rect">
            <a:avLst/>
          </a:prstGeom>
        </p:spPr>
        <p:txBody>
          <a:bodyPr anchor="t" rtlCol="false" tIns="0" lIns="0" bIns="0" rIns="0">
            <a:spAutoFit/>
          </a:bodyPr>
          <a:lstStyle/>
          <a:p>
            <a:pPr algn="l">
              <a:lnSpc>
                <a:spcPts val="8370"/>
              </a:lnSpc>
            </a:pPr>
            <a:r>
              <a:rPr lang="en-US" sz="6975">
                <a:solidFill>
                  <a:srgbClr val="FFFFFF"/>
                </a:solidFill>
                <a:latin typeface="Crimson Pro Bold"/>
              </a:rPr>
              <a:t>Kiến trúc JDBC</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393939"/>
        </a:solidFill>
      </p:bgPr>
    </p:bg>
    <p:spTree>
      <p:nvGrpSpPr>
        <p:cNvPr id="1" name=""/>
        <p:cNvGrpSpPr/>
        <p:nvPr/>
      </p:nvGrpSpPr>
      <p:grpSpPr>
        <a:xfrm>
          <a:off x="0" y="0"/>
          <a:ext cx="0" cy="0"/>
          <a:chOff x="0" y="0"/>
          <a:chExt cx="0" cy="0"/>
        </a:xfrm>
      </p:grpSpPr>
      <p:sp>
        <p:nvSpPr>
          <p:cNvPr name="Freeform 2" id="2"/>
          <p:cNvSpPr/>
          <p:nvPr/>
        </p:nvSpPr>
        <p:spPr>
          <a:xfrm flipH="false" flipV="false" rot="0">
            <a:off x="4758705" y="1028700"/>
            <a:ext cx="9825075" cy="8023096"/>
          </a:xfrm>
          <a:custGeom>
            <a:avLst/>
            <a:gdLst/>
            <a:ahLst/>
            <a:cxnLst/>
            <a:rect r="r" b="b" t="t" l="l"/>
            <a:pathLst>
              <a:path h="8023096" w="9825075">
                <a:moveTo>
                  <a:pt x="0" y="0"/>
                </a:moveTo>
                <a:lnTo>
                  <a:pt x="9825075" y="0"/>
                </a:lnTo>
                <a:lnTo>
                  <a:pt x="9825075" y="8023096"/>
                </a:lnTo>
                <a:lnTo>
                  <a:pt x="0" y="8023096"/>
                </a:lnTo>
                <a:lnTo>
                  <a:pt x="0" y="0"/>
                </a:lnTo>
                <a:close/>
              </a:path>
            </a:pathLst>
          </a:custGeom>
          <a:blipFill>
            <a:blip r:embed="rId2"/>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p:cSld>
    <p:bg>
      <p:bgPr>
        <a:solidFill>
          <a:srgbClr val="DFD4CB"/>
        </a:solidFill>
      </p:bgPr>
    </p:bg>
    <p:spTree>
      <p:nvGrpSpPr>
        <p:cNvPr id="1" name=""/>
        <p:cNvGrpSpPr/>
        <p:nvPr/>
      </p:nvGrpSpPr>
      <p:grpSpPr>
        <a:xfrm>
          <a:off x="0" y="0"/>
          <a:ext cx="0" cy="0"/>
          <a:chOff x="0" y="0"/>
          <a:chExt cx="0" cy="0"/>
        </a:xfrm>
      </p:grpSpPr>
      <p:sp>
        <p:nvSpPr>
          <p:cNvPr name="TextBox 2" id="2"/>
          <p:cNvSpPr txBox="true"/>
          <p:nvPr/>
        </p:nvSpPr>
        <p:spPr>
          <a:xfrm rot="0">
            <a:off x="1306446" y="1405082"/>
            <a:ext cx="14441353" cy="1038860"/>
          </a:xfrm>
          <a:prstGeom prst="rect">
            <a:avLst/>
          </a:prstGeom>
        </p:spPr>
        <p:txBody>
          <a:bodyPr anchor="t" rtlCol="false" tIns="0" lIns="0" bIns="0" rIns="0">
            <a:spAutoFit/>
          </a:bodyPr>
          <a:lstStyle/>
          <a:p>
            <a:pPr algn="l">
              <a:lnSpc>
                <a:spcPts val="4165"/>
              </a:lnSpc>
            </a:pPr>
            <a:r>
              <a:rPr lang="en-US" sz="2975" spc="59">
                <a:solidFill>
                  <a:srgbClr val="393939"/>
                </a:solidFill>
                <a:latin typeface="Crimson Pro"/>
              </a:rPr>
              <a:t>- JDBC API: Cho phép chương trình Java thực thi các câu lệnh SQL và truy xuất kết quả.</a:t>
            </a:r>
          </a:p>
          <a:p>
            <a:pPr algn="l" marL="0" indent="0" lvl="0">
              <a:lnSpc>
                <a:spcPts val="4165"/>
              </a:lnSpc>
            </a:pPr>
          </a:p>
        </p:txBody>
      </p:sp>
      <p:sp>
        <p:nvSpPr>
          <p:cNvPr name="TextBox 3" id="3"/>
          <p:cNvSpPr txBox="true"/>
          <p:nvPr/>
        </p:nvSpPr>
        <p:spPr>
          <a:xfrm rot="0">
            <a:off x="1306446" y="2377267"/>
            <a:ext cx="14701487" cy="2086610"/>
          </a:xfrm>
          <a:prstGeom prst="rect">
            <a:avLst/>
          </a:prstGeom>
        </p:spPr>
        <p:txBody>
          <a:bodyPr anchor="t" rtlCol="false" tIns="0" lIns="0" bIns="0" rIns="0">
            <a:spAutoFit/>
          </a:bodyPr>
          <a:lstStyle/>
          <a:p>
            <a:pPr algn="l">
              <a:lnSpc>
                <a:spcPts val="4165"/>
              </a:lnSpc>
            </a:pPr>
            <a:r>
              <a:rPr lang="en-US" sz="2975" spc="59">
                <a:solidFill>
                  <a:srgbClr val="393939"/>
                </a:solidFill>
                <a:latin typeface="Crimson Pro"/>
              </a:rPr>
              <a:t>- Driver Manager: Đóng vai trò quan trọng trong kiến trúc JDBC. Nó sử dụng một số quy trình điều khiển dành riêng cho cơ sở dữ liệu để kết nối hiệu quả các ứng dụng doanh nghiệp với database</a:t>
            </a:r>
          </a:p>
          <a:p>
            <a:pPr algn="l" marL="0" indent="0" lvl="0">
              <a:lnSpc>
                <a:spcPts val="4165"/>
              </a:lnSpc>
            </a:pPr>
          </a:p>
        </p:txBody>
      </p:sp>
      <p:sp>
        <p:nvSpPr>
          <p:cNvPr name="TextBox 4" id="4"/>
          <p:cNvSpPr txBox="true"/>
          <p:nvPr/>
        </p:nvSpPr>
        <p:spPr>
          <a:xfrm rot="0">
            <a:off x="1306446" y="4328795"/>
            <a:ext cx="14441353" cy="1562735"/>
          </a:xfrm>
          <a:prstGeom prst="rect">
            <a:avLst/>
          </a:prstGeom>
        </p:spPr>
        <p:txBody>
          <a:bodyPr anchor="t" rtlCol="false" tIns="0" lIns="0" bIns="0" rIns="0">
            <a:spAutoFit/>
          </a:bodyPr>
          <a:lstStyle/>
          <a:p>
            <a:pPr algn="l">
              <a:lnSpc>
                <a:spcPts val="4165"/>
              </a:lnSpc>
            </a:pPr>
            <a:r>
              <a:rPr lang="en-US" sz="2975" spc="59">
                <a:solidFill>
                  <a:srgbClr val="393939"/>
                </a:solidFill>
                <a:latin typeface="Crimson Pro"/>
              </a:rPr>
              <a:t>- JDBC Driver: Để giao tiếp với nguồn dữ liệu thông qua JDBC, bạn cần JDBC Driver để giao tiếp với nguồn dữ liệu tương ứng.</a:t>
            </a:r>
          </a:p>
          <a:p>
            <a:pPr algn="l" marL="0" indent="0" lvl="0">
              <a:lnSpc>
                <a:spcPts val="4165"/>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258800" y="0"/>
            <a:ext cx="5029200" cy="10287000"/>
          </a:xfrm>
          <a:custGeom>
            <a:avLst/>
            <a:gdLst/>
            <a:ahLst/>
            <a:cxnLst/>
            <a:rect r="r" b="b" t="t" l="l"/>
            <a:pathLst>
              <a:path h="10287000" w="5029200">
                <a:moveTo>
                  <a:pt x="0" y="0"/>
                </a:moveTo>
                <a:lnTo>
                  <a:pt x="5029200" y="0"/>
                </a:lnTo>
                <a:lnTo>
                  <a:pt x="5029200" y="10287000"/>
                </a:lnTo>
                <a:lnTo>
                  <a:pt x="0" y="10287000"/>
                </a:lnTo>
                <a:lnTo>
                  <a:pt x="0" y="0"/>
                </a:lnTo>
                <a:close/>
              </a:path>
            </a:pathLst>
          </a:custGeom>
          <a:blipFill>
            <a:blip r:embed="rId2"/>
            <a:stretch>
              <a:fillRect l="-81818" t="-17415" r="-2042" b="-17415"/>
            </a:stretch>
          </a:blipFill>
        </p:spPr>
      </p:sp>
      <p:sp>
        <p:nvSpPr>
          <p:cNvPr name="TextBox 3" id="3"/>
          <p:cNvSpPr txBox="true"/>
          <p:nvPr/>
        </p:nvSpPr>
        <p:spPr>
          <a:xfrm rot="0">
            <a:off x="1028700" y="4076700"/>
            <a:ext cx="11425013" cy="2124075"/>
          </a:xfrm>
          <a:prstGeom prst="rect">
            <a:avLst/>
          </a:prstGeom>
        </p:spPr>
        <p:txBody>
          <a:bodyPr anchor="t" rtlCol="false" tIns="0" lIns="0" bIns="0" rIns="0">
            <a:spAutoFit/>
          </a:bodyPr>
          <a:lstStyle/>
          <a:p>
            <a:pPr algn="l">
              <a:lnSpc>
                <a:spcPts val="8370"/>
              </a:lnSpc>
            </a:pPr>
            <a:r>
              <a:rPr lang="en-US" sz="6975">
                <a:solidFill>
                  <a:srgbClr val="393939"/>
                </a:solidFill>
                <a:latin typeface="Crimson Pro Bold"/>
              </a:rPr>
              <a:t>Tổng quan chương trình</a:t>
            </a:r>
          </a:p>
          <a:p>
            <a:pPr algn="l">
              <a:lnSpc>
                <a:spcPts val="837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25194" y="1206244"/>
            <a:ext cx="10049299" cy="5972504"/>
          </a:xfrm>
          <a:custGeom>
            <a:avLst/>
            <a:gdLst/>
            <a:ahLst/>
            <a:cxnLst/>
            <a:rect r="r" b="b" t="t" l="l"/>
            <a:pathLst>
              <a:path h="5972504" w="10049299">
                <a:moveTo>
                  <a:pt x="0" y="0"/>
                </a:moveTo>
                <a:lnTo>
                  <a:pt x="10049299" y="0"/>
                </a:lnTo>
                <a:lnTo>
                  <a:pt x="10049299" y="5972504"/>
                </a:lnTo>
                <a:lnTo>
                  <a:pt x="0" y="5972504"/>
                </a:lnTo>
                <a:lnTo>
                  <a:pt x="0" y="0"/>
                </a:lnTo>
                <a:close/>
              </a:path>
            </a:pathLst>
          </a:custGeom>
          <a:blipFill>
            <a:blip r:embed="rId2"/>
            <a:stretch>
              <a:fillRect l="0" t="0" r="0" b="0"/>
            </a:stretch>
          </a:blipFill>
        </p:spPr>
      </p:sp>
      <p:sp>
        <p:nvSpPr>
          <p:cNvPr name="TextBox 3" id="3"/>
          <p:cNvSpPr txBox="true"/>
          <p:nvPr/>
        </p:nvSpPr>
        <p:spPr>
          <a:xfrm rot="0">
            <a:off x="3318153" y="7564689"/>
            <a:ext cx="11651695" cy="433704"/>
          </a:xfrm>
          <a:prstGeom prst="rect">
            <a:avLst/>
          </a:prstGeom>
        </p:spPr>
        <p:txBody>
          <a:bodyPr anchor="t" rtlCol="false" tIns="0" lIns="0" bIns="0" rIns="0">
            <a:spAutoFit/>
          </a:bodyPr>
          <a:lstStyle/>
          <a:p>
            <a:pPr algn="ctr">
              <a:lnSpc>
                <a:spcPts val="3199"/>
              </a:lnSpc>
              <a:spcBef>
                <a:spcPct val="0"/>
              </a:spcBef>
            </a:pPr>
            <a:r>
              <a:rPr lang="en-US" sz="3199" spc="-63">
                <a:solidFill>
                  <a:srgbClr val="000000"/>
                </a:solidFill>
                <a:latin typeface="Crimson Pro Bold"/>
              </a:rPr>
              <a:t>Mô hình này được xây dựng dựa trên hai giao thức chính là UDP và TCP</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FD4CB"/>
        </a:solidFill>
      </p:bgPr>
    </p:bg>
    <p:spTree>
      <p:nvGrpSpPr>
        <p:cNvPr id="1" name=""/>
        <p:cNvGrpSpPr/>
        <p:nvPr/>
      </p:nvGrpSpPr>
      <p:grpSpPr>
        <a:xfrm>
          <a:off x="0" y="0"/>
          <a:ext cx="0" cy="0"/>
          <a:chOff x="0" y="0"/>
          <a:chExt cx="0" cy="0"/>
        </a:xfrm>
      </p:grpSpPr>
      <p:sp>
        <p:nvSpPr>
          <p:cNvPr name="TextBox 2" id="2"/>
          <p:cNvSpPr txBox="true"/>
          <p:nvPr/>
        </p:nvSpPr>
        <p:spPr>
          <a:xfrm rot="0">
            <a:off x="1332261" y="2985775"/>
            <a:ext cx="12478563" cy="2762250"/>
          </a:xfrm>
          <a:prstGeom prst="rect">
            <a:avLst/>
          </a:prstGeom>
        </p:spPr>
        <p:txBody>
          <a:bodyPr anchor="t" rtlCol="false" tIns="0" lIns="0" bIns="0" rIns="0">
            <a:spAutoFit/>
          </a:bodyPr>
          <a:lstStyle/>
          <a:p>
            <a:pPr algn="l">
              <a:lnSpc>
                <a:spcPts val="10800"/>
              </a:lnSpc>
            </a:pPr>
            <a:r>
              <a:rPr lang="en-US" sz="9000">
                <a:solidFill>
                  <a:srgbClr val="393939"/>
                </a:solidFill>
                <a:latin typeface="Crimson Pro"/>
              </a:rPr>
              <a:t>Tổng quan về UDP</a:t>
            </a:r>
          </a:p>
          <a:p>
            <a:pPr algn="l">
              <a:lnSpc>
                <a:spcPts val="10800"/>
              </a:lnSpc>
            </a:pPr>
          </a:p>
        </p:txBody>
      </p:sp>
      <p:sp>
        <p:nvSpPr>
          <p:cNvPr name="Freeform 3" id="3"/>
          <p:cNvSpPr/>
          <p:nvPr/>
        </p:nvSpPr>
        <p:spPr>
          <a:xfrm flipH="false" flipV="false" rot="0">
            <a:off x="1332261" y="1899925"/>
            <a:ext cx="670540" cy="509611"/>
          </a:xfrm>
          <a:custGeom>
            <a:avLst/>
            <a:gdLst/>
            <a:ahLst/>
            <a:cxnLst/>
            <a:rect r="r" b="b" t="t" l="l"/>
            <a:pathLst>
              <a:path h="509611" w="670540">
                <a:moveTo>
                  <a:pt x="0" y="0"/>
                </a:moveTo>
                <a:lnTo>
                  <a:pt x="670540" y="0"/>
                </a:lnTo>
                <a:lnTo>
                  <a:pt x="670540" y="509610"/>
                </a:lnTo>
                <a:lnTo>
                  <a:pt x="0" y="5096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FD4CB"/>
        </a:solidFill>
      </p:bgPr>
    </p:bg>
    <p:spTree>
      <p:nvGrpSpPr>
        <p:cNvPr id="1" name=""/>
        <p:cNvGrpSpPr/>
        <p:nvPr/>
      </p:nvGrpSpPr>
      <p:grpSpPr>
        <a:xfrm>
          <a:off x="0" y="0"/>
          <a:ext cx="0" cy="0"/>
          <a:chOff x="0" y="0"/>
          <a:chExt cx="0" cy="0"/>
        </a:xfrm>
      </p:grpSpPr>
      <p:sp>
        <p:nvSpPr>
          <p:cNvPr name="Freeform 2" id="2"/>
          <p:cNvSpPr/>
          <p:nvPr/>
        </p:nvSpPr>
        <p:spPr>
          <a:xfrm flipH="false" flipV="false" rot="0">
            <a:off x="5347689" y="698784"/>
            <a:ext cx="7592623" cy="5294855"/>
          </a:xfrm>
          <a:custGeom>
            <a:avLst/>
            <a:gdLst/>
            <a:ahLst/>
            <a:cxnLst/>
            <a:rect r="r" b="b" t="t" l="l"/>
            <a:pathLst>
              <a:path h="5294855" w="7592623">
                <a:moveTo>
                  <a:pt x="0" y="0"/>
                </a:moveTo>
                <a:lnTo>
                  <a:pt x="7592622" y="0"/>
                </a:lnTo>
                <a:lnTo>
                  <a:pt x="7592622" y="5294855"/>
                </a:lnTo>
                <a:lnTo>
                  <a:pt x="0" y="5294855"/>
                </a:lnTo>
                <a:lnTo>
                  <a:pt x="0" y="0"/>
                </a:lnTo>
                <a:close/>
              </a:path>
            </a:pathLst>
          </a:custGeom>
          <a:blipFill>
            <a:blip r:embed="rId2"/>
            <a:stretch>
              <a:fillRect l="0" t="0" r="0" b="0"/>
            </a:stretch>
          </a:blipFill>
        </p:spPr>
      </p:sp>
      <p:sp>
        <p:nvSpPr>
          <p:cNvPr name="TextBox 3" id="3"/>
          <p:cNvSpPr txBox="true"/>
          <p:nvPr/>
        </p:nvSpPr>
        <p:spPr>
          <a:xfrm rot="0">
            <a:off x="1028700" y="6671174"/>
            <a:ext cx="16206151" cy="1604818"/>
          </a:xfrm>
          <a:prstGeom prst="rect">
            <a:avLst/>
          </a:prstGeom>
        </p:spPr>
        <p:txBody>
          <a:bodyPr anchor="t" rtlCol="false" tIns="0" lIns="0" bIns="0" rIns="0">
            <a:spAutoFit/>
          </a:bodyPr>
          <a:lstStyle/>
          <a:p>
            <a:pPr algn="ctr">
              <a:lnSpc>
                <a:spcPts val="4253"/>
              </a:lnSpc>
              <a:spcBef>
                <a:spcPct val="0"/>
              </a:spcBef>
            </a:pPr>
            <a:r>
              <a:rPr lang="en-US" sz="3544">
                <a:solidFill>
                  <a:srgbClr val="000000"/>
                </a:solidFill>
                <a:latin typeface="Crimson Pro"/>
              </a:rPr>
              <a:t>UDP là viết tắt của User Datagram Protocol. UDP được sử dụng cho các ứng dụng yêu cầu tốc độ cao và thời gian phản hồi ngắn như phát video, trò chơi trực tuyến, hay dùng để truy vấn hệ thống tên miền (DNS)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406202" y="1550422"/>
            <a:ext cx="8365503" cy="7186156"/>
          </a:xfrm>
          <a:custGeom>
            <a:avLst/>
            <a:gdLst/>
            <a:ahLst/>
            <a:cxnLst/>
            <a:rect r="r" b="b" t="t" l="l"/>
            <a:pathLst>
              <a:path h="7186156" w="8365503">
                <a:moveTo>
                  <a:pt x="0" y="0"/>
                </a:moveTo>
                <a:lnTo>
                  <a:pt x="8365503" y="0"/>
                </a:lnTo>
                <a:lnTo>
                  <a:pt x="8365503" y="7186156"/>
                </a:lnTo>
                <a:lnTo>
                  <a:pt x="0" y="7186156"/>
                </a:lnTo>
                <a:lnTo>
                  <a:pt x="0" y="0"/>
                </a:lnTo>
                <a:close/>
              </a:path>
            </a:pathLst>
          </a:custGeom>
          <a:blipFill>
            <a:blip r:embed="rId2"/>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FD4CB"/>
        </a:solidFill>
      </p:bgPr>
    </p:bg>
    <p:spTree>
      <p:nvGrpSpPr>
        <p:cNvPr id="1" name=""/>
        <p:cNvGrpSpPr/>
        <p:nvPr/>
      </p:nvGrpSpPr>
      <p:grpSpPr>
        <a:xfrm>
          <a:off x="0" y="0"/>
          <a:ext cx="0" cy="0"/>
          <a:chOff x="0" y="0"/>
          <a:chExt cx="0" cy="0"/>
        </a:xfrm>
      </p:grpSpPr>
      <p:sp>
        <p:nvSpPr>
          <p:cNvPr name="TextBox 2" id="2"/>
          <p:cNvSpPr txBox="true"/>
          <p:nvPr/>
        </p:nvSpPr>
        <p:spPr>
          <a:xfrm rot="0">
            <a:off x="1332261" y="2985775"/>
            <a:ext cx="12478563" cy="2762250"/>
          </a:xfrm>
          <a:prstGeom prst="rect">
            <a:avLst/>
          </a:prstGeom>
        </p:spPr>
        <p:txBody>
          <a:bodyPr anchor="t" rtlCol="false" tIns="0" lIns="0" bIns="0" rIns="0">
            <a:spAutoFit/>
          </a:bodyPr>
          <a:lstStyle/>
          <a:p>
            <a:pPr algn="l">
              <a:lnSpc>
                <a:spcPts val="10800"/>
              </a:lnSpc>
            </a:pPr>
            <a:r>
              <a:rPr lang="en-US" sz="9000">
                <a:solidFill>
                  <a:srgbClr val="393939"/>
                </a:solidFill>
                <a:latin typeface="Crimson Pro"/>
              </a:rPr>
              <a:t>Tổng quan về TCP</a:t>
            </a:r>
          </a:p>
          <a:p>
            <a:pPr algn="l">
              <a:lnSpc>
                <a:spcPts val="10800"/>
              </a:lnSpc>
            </a:pPr>
          </a:p>
        </p:txBody>
      </p:sp>
      <p:sp>
        <p:nvSpPr>
          <p:cNvPr name="Freeform 3" id="3"/>
          <p:cNvSpPr/>
          <p:nvPr/>
        </p:nvSpPr>
        <p:spPr>
          <a:xfrm flipH="false" flipV="false" rot="0">
            <a:off x="1332261" y="1899925"/>
            <a:ext cx="670540" cy="509611"/>
          </a:xfrm>
          <a:custGeom>
            <a:avLst/>
            <a:gdLst/>
            <a:ahLst/>
            <a:cxnLst/>
            <a:rect r="r" b="b" t="t" l="l"/>
            <a:pathLst>
              <a:path h="509611" w="670540">
                <a:moveTo>
                  <a:pt x="0" y="0"/>
                </a:moveTo>
                <a:lnTo>
                  <a:pt x="670540" y="0"/>
                </a:lnTo>
                <a:lnTo>
                  <a:pt x="670540" y="509610"/>
                </a:lnTo>
                <a:lnTo>
                  <a:pt x="0" y="5096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p:cSld>
    <p:bg>
      <p:bgPr>
        <a:solidFill>
          <a:srgbClr val="393939"/>
        </a:solidFill>
      </p:bgPr>
    </p:bg>
    <p:spTree>
      <p:nvGrpSpPr>
        <p:cNvPr id="1" name=""/>
        <p:cNvGrpSpPr/>
        <p:nvPr/>
      </p:nvGrpSpPr>
      <p:grpSpPr>
        <a:xfrm>
          <a:off x="0" y="0"/>
          <a:ext cx="0" cy="0"/>
          <a:chOff x="0" y="0"/>
          <a:chExt cx="0" cy="0"/>
        </a:xfrm>
      </p:grpSpPr>
      <p:sp>
        <p:nvSpPr>
          <p:cNvPr name="TextBox 2" id="2"/>
          <p:cNvSpPr txBox="true"/>
          <p:nvPr/>
        </p:nvSpPr>
        <p:spPr>
          <a:xfrm rot="0">
            <a:off x="815863" y="2395309"/>
            <a:ext cx="6151579" cy="4942205"/>
          </a:xfrm>
          <a:prstGeom prst="rect">
            <a:avLst/>
          </a:prstGeom>
        </p:spPr>
        <p:txBody>
          <a:bodyPr anchor="t" rtlCol="false" tIns="0" lIns="0" bIns="0" rIns="0">
            <a:spAutoFit/>
          </a:bodyPr>
          <a:lstStyle/>
          <a:p>
            <a:pPr algn="l" marL="0" indent="0" lvl="0">
              <a:lnSpc>
                <a:spcPts val="6490"/>
              </a:lnSpc>
            </a:pPr>
            <a:r>
              <a:rPr lang="en-US" sz="5900">
                <a:solidFill>
                  <a:srgbClr val="FFFFFF"/>
                </a:solidFill>
                <a:latin typeface="Crimson Pro"/>
              </a:rPr>
              <a:t>Theo đúng bản chất của TCP, cần có một kết nối hai chiều trước khi server và client có thể trao đổi thông điệp với nhau</a:t>
            </a:r>
          </a:p>
        </p:txBody>
      </p:sp>
      <p:sp>
        <p:nvSpPr>
          <p:cNvPr name="TextBox 3" id="3"/>
          <p:cNvSpPr txBox="true"/>
          <p:nvPr/>
        </p:nvSpPr>
        <p:spPr>
          <a:xfrm rot="0">
            <a:off x="8305800" y="2878290"/>
            <a:ext cx="4054401" cy="628650"/>
          </a:xfrm>
          <a:prstGeom prst="rect">
            <a:avLst/>
          </a:prstGeom>
        </p:spPr>
        <p:txBody>
          <a:bodyPr anchor="t" rtlCol="false" tIns="0" lIns="0" bIns="0" rIns="0">
            <a:spAutoFit/>
          </a:bodyPr>
          <a:lstStyle/>
          <a:p>
            <a:pPr algn="l" marL="0" indent="0" lvl="0">
              <a:lnSpc>
                <a:spcPts val="4800"/>
              </a:lnSpc>
            </a:pPr>
            <a:r>
              <a:rPr lang="en-US" sz="4000">
                <a:solidFill>
                  <a:srgbClr val="DFD4CB"/>
                </a:solidFill>
                <a:latin typeface="Crimson Pro"/>
              </a:rPr>
              <a:t>01</a:t>
            </a:r>
          </a:p>
        </p:txBody>
      </p:sp>
      <p:sp>
        <p:nvSpPr>
          <p:cNvPr name="TextBox 4" id="4"/>
          <p:cNvSpPr txBox="true"/>
          <p:nvPr/>
        </p:nvSpPr>
        <p:spPr>
          <a:xfrm rot="0">
            <a:off x="13204899" y="3713563"/>
            <a:ext cx="4054401" cy="4666615"/>
          </a:xfrm>
          <a:prstGeom prst="rect">
            <a:avLst/>
          </a:prstGeom>
        </p:spPr>
        <p:txBody>
          <a:bodyPr anchor="t" rtlCol="false" tIns="0" lIns="0" bIns="0" rIns="0">
            <a:spAutoFit/>
          </a:bodyPr>
          <a:lstStyle/>
          <a:p>
            <a:pPr algn="l">
              <a:lnSpc>
                <a:spcPts val="3709"/>
              </a:lnSpc>
            </a:pPr>
            <a:r>
              <a:rPr lang="en-US" sz="2649">
                <a:solidFill>
                  <a:srgbClr val="FFFFFF"/>
                </a:solidFill>
                <a:latin typeface="Crimson Pro"/>
              </a:rPr>
              <a:t>- Tiếp đó, client gửi yêu cầu tới server bằng cách tạo một Socket TCP, kèm theo địa chỉ IP và port number của tiến trình tương ứng trên máy chủ. Khi client tạo Socket, TCP của client thiết lập kết nối với TCP của server và chờ server chấp nhận kết nối.</a:t>
            </a:r>
          </a:p>
          <a:p>
            <a:pPr algn="l" marL="0" indent="0" lvl="0">
              <a:lnSpc>
                <a:spcPts val="3709"/>
              </a:lnSpc>
            </a:pPr>
          </a:p>
        </p:txBody>
      </p:sp>
      <p:sp>
        <p:nvSpPr>
          <p:cNvPr name="TextBox 5" id="5"/>
          <p:cNvSpPr txBox="true"/>
          <p:nvPr/>
        </p:nvSpPr>
        <p:spPr>
          <a:xfrm rot="0">
            <a:off x="8305800" y="3747218"/>
            <a:ext cx="4054401" cy="2332990"/>
          </a:xfrm>
          <a:prstGeom prst="rect">
            <a:avLst/>
          </a:prstGeom>
        </p:spPr>
        <p:txBody>
          <a:bodyPr anchor="t" rtlCol="false" tIns="0" lIns="0" bIns="0" rIns="0">
            <a:spAutoFit/>
          </a:bodyPr>
          <a:lstStyle/>
          <a:p>
            <a:pPr algn="l">
              <a:lnSpc>
                <a:spcPts val="3709"/>
              </a:lnSpc>
            </a:pPr>
            <a:r>
              <a:rPr lang="en-US" sz="2649">
                <a:solidFill>
                  <a:srgbClr val="FFFFFF"/>
                </a:solidFill>
                <a:latin typeface="Crimson Pro"/>
              </a:rPr>
              <a:t>Đầu tiên, server tạo một Socket gắn với một cổng (port number) và chờ nhận yêu cầu từ client.</a:t>
            </a:r>
          </a:p>
          <a:p>
            <a:pPr algn="l" marL="0" indent="0" lvl="0">
              <a:lnSpc>
                <a:spcPts val="3709"/>
              </a:lnSpc>
            </a:pPr>
          </a:p>
        </p:txBody>
      </p:sp>
      <p:sp>
        <p:nvSpPr>
          <p:cNvPr name="TextBox 6" id="6"/>
          <p:cNvSpPr txBox="true"/>
          <p:nvPr/>
        </p:nvSpPr>
        <p:spPr>
          <a:xfrm rot="0">
            <a:off x="13204899" y="2878290"/>
            <a:ext cx="4054401" cy="628650"/>
          </a:xfrm>
          <a:prstGeom prst="rect">
            <a:avLst/>
          </a:prstGeom>
        </p:spPr>
        <p:txBody>
          <a:bodyPr anchor="t" rtlCol="false" tIns="0" lIns="0" bIns="0" rIns="0">
            <a:spAutoFit/>
          </a:bodyPr>
          <a:lstStyle/>
          <a:p>
            <a:pPr algn="l" marL="0" indent="0" lvl="0">
              <a:lnSpc>
                <a:spcPts val="4800"/>
              </a:lnSpc>
            </a:pPr>
            <a:r>
              <a:rPr lang="en-US" sz="4000">
                <a:solidFill>
                  <a:srgbClr val="DFD4CB"/>
                </a:solidFill>
                <a:latin typeface="Crimson Pro"/>
              </a:rPr>
              <a:t>02</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393939"/>
        </a:solidFill>
      </p:bgPr>
    </p:bg>
    <p:spTree>
      <p:nvGrpSpPr>
        <p:cNvPr id="1" name=""/>
        <p:cNvGrpSpPr/>
        <p:nvPr/>
      </p:nvGrpSpPr>
      <p:grpSpPr>
        <a:xfrm>
          <a:off x="0" y="0"/>
          <a:ext cx="0" cy="0"/>
          <a:chOff x="0" y="0"/>
          <a:chExt cx="0" cy="0"/>
        </a:xfrm>
      </p:grpSpPr>
      <p:sp>
        <p:nvSpPr>
          <p:cNvPr name="Freeform 2" id="2"/>
          <p:cNvSpPr/>
          <p:nvPr/>
        </p:nvSpPr>
        <p:spPr>
          <a:xfrm flipH="false" flipV="false" rot="0">
            <a:off x="5586059" y="1028700"/>
            <a:ext cx="7836056" cy="7760564"/>
          </a:xfrm>
          <a:custGeom>
            <a:avLst/>
            <a:gdLst/>
            <a:ahLst/>
            <a:cxnLst/>
            <a:rect r="r" b="b" t="t" l="l"/>
            <a:pathLst>
              <a:path h="7760564" w="7836056">
                <a:moveTo>
                  <a:pt x="0" y="0"/>
                </a:moveTo>
                <a:lnTo>
                  <a:pt x="7836056" y="0"/>
                </a:lnTo>
                <a:lnTo>
                  <a:pt x="7836056" y="7760564"/>
                </a:lnTo>
                <a:lnTo>
                  <a:pt x="0" y="7760564"/>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DAGFrz5s3Gk</dc:identifier>
  <dcterms:modified xsi:type="dcterms:W3CDTF">2011-08-01T06:04:30Z</dcterms:modified>
  <cp:revision>1</cp:revision>
  <dc:title>Báo cáo lập trình mạng</dc:title>
</cp:coreProperties>
</file>