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dirty="0"/>
              <a:t>Biểu đồ đường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percentStacked"/>
        <c:varyColors val="0"/>
        <c:ser>
          <c:idx val="0"/>
          <c:order val="0"/>
          <c:tx>
            <c:strRef>
              <c:f>Trang_tính1!$B$1</c:f>
              <c:strCache>
                <c:ptCount val="1"/>
                <c:pt idx="0">
                  <c:v>Vùng 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Trang_tính1!$A$2:$A$5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Trang_tính1!$B$2:$B$5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B5-4659-8B58-CD1D80D5A6B3}"/>
            </c:ext>
          </c:extLst>
        </c:ser>
        <c:ser>
          <c:idx val="1"/>
          <c:order val="1"/>
          <c:tx>
            <c:strRef>
              <c:f>Trang_tính1!$C$1</c:f>
              <c:strCache>
                <c:ptCount val="1"/>
                <c:pt idx="0">
                  <c:v>Vùng II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Trang_tính1!$A$2:$A$5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Trang_tính1!$C$2:$C$5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B5-4659-8B58-CD1D80D5A6B3}"/>
            </c:ext>
          </c:extLst>
        </c:ser>
        <c:ser>
          <c:idx val="2"/>
          <c:order val="2"/>
          <c:tx>
            <c:strRef>
              <c:f>Trang_tính1!$D$1</c:f>
              <c:strCache>
                <c:ptCount val="1"/>
                <c:pt idx="0">
                  <c:v>Vùng III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Trang_tính1!$A$2:$A$5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Trang_tính1!$D$2:$D$5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B5-4659-8B58-CD1D80D5A6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5693519"/>
        <c:axId val="1595704079"/>
      </c:lineChart>
      <c:catAx>
        <c:axId val="1595693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5704079"/>
        <c:crosses val="autoZero"/>
        <c:auto val="1"/>
        <c:lblAlgn val="ctr"/>
        <c:lblOffset val="100"/>
        <c:noMultiLvlLbl val="0"/>
      </c:catAx>
      <c:valAx>
        <c:axId val="1595704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5693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dirty="0"/>
              <a:t>Biểu đồ cột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Trang_tính1!$B$1</c:f>
              <c:strCache>
                <c:ptCount val="1"/>
                <c:pt idx="0">
                  <c:v>Vùng 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Trang_tính1!$A$2:$A$5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Trang_tính1!$B$2:$B$5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45-4B1F-AF26-198B5A125D17}"/>
            </c:ext>
          </c:extLst>
        </c:ser>
        <c:ser>
          <c:idx val="1"/>
          <c:order val="1"/>
          <c:tx>
            <c:strRef>
              <c:f>Trang_tính1!$C$1</c:f>
              <c:strCache>
                <c:ptCount val="1"/>
                <c:pt idx="0">
                  <c:v>Vùng II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Trang_tính1!$A$2:$A$5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Trang_tính1!$C$2:$C$5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45-4B1F-AF26-198B5A125D17}"/>
            </c:ext>
          </c:extLst>
        </c:ser>
        <c:ser>
          <c:idx val="2"/>
          <c:order val="2"/>
          <c:tx>
            <c:strRef>
              <c:f>Trang_tính1!$D$1</c:f>
              <c:strCache>
                <c:ptCount val="1"/>
                <c:pt idx="0">
                  <c:v>Vùng III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Trang_tính1!$A$2:$A$5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Trang_tính1!$D$2:$D$5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45-4B1F-AF26-198B5A125D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95707919"/>
        <c:axId val="1595693999"/>
      </c:barChart>
      <c:catAx>
        <c:axId val="1595707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5693999"/>
        <c:crosses val="autoZero"/>
        <c:auto val="1"/>
        <c:lblAlgn val="ctr"/>
        <c:lblOffset val="100"/>
        <c:noMultiLvlLbl val="0"/>
      </c:catAx>
      <c:valAx>
        <c:axId val="1595693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5707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dirty="0"/>
              <a:t>Biểu đồ phân tán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Trang_tính1!$B$1</c:f>
              <c:strCache>
                <c:ptCount val="1"/>
                <c:pt idx="0">
                  <c:v>Giá trị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Trang_tính1!$A$2:$A$12</c:f>
              <c:numCache>
                <c:formatCode>General</c:formatCode>
                <c:ptCount val="11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3</c:v>
                </c:pt>
                <c:pt idx="9">
                  <c:v>2</c:v>
                </c:pt>
                <c:pt idx="10">
                  <c:v>2</c:v>
                </c:pt>
              </c:numCache>
            </c:numRef>
          </c:xVal>
          <c:yVal>
            <c:numRef>
              <c:f>Trang_tính1!$B$2:$B$12</c:f>
              <c:numCache>
                <c:formatCode>General</c:formatCode>
                <c:ptCount val="11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  <c:pt idx="3">
                  <c:v>1</c:v>
                </c:pt>
                <c:pt idx="4">
                  <c:v>3</c:v>
                </c:pt>
                <c:pt idx="5">
                  <c:v>3.5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4</c:v>
                </c:pt>
                <c:pt idx="10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62D-44A0-8BC7-06E9CF9967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5686799"/>
        <c:axId val="1595687279"/>
      </c:scatterChart>
      <c:valAx>
        <c:axId val="15956867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5687279"/>
        <c:crosses val="autoZero"/>
        <c:crossBetween val="midCat"/>
      </c:valAx>
      <c:valAx>
        <c:axId val="1595687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568679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BEEA-721C-4761-B434-C1AB3F64C26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8E797D5-5CFE-43D1-86E2-F126EF4CE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6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BEEA-721C-4761-B434-C1AB3F64C26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797D5-5CFE-43D1-86E2-F126EF4CE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0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BEEA-721C-4761-B434-C1AB3F64C26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797D5-5CFE-43D1-86E2-F126EF4CEA2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9398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BEEA-721C-4761-B434-C1AB3F64C26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797D5-5CFE-43D1-86E2-F126EF4CE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BEEA-721C-4761-B434-C1AB3F64C26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797D5-5CFE-43D1-86E2-F126EF4CEA2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4629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BEEA-721C-4761-B434-C1AB3F64C26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797D5-5CFE-43D1-86E2-F126EF4CE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00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BEEA-721C-4761-B434-C1AB3F64C26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97D5-5CFE-43D1-86E2-F126EF4CE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32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BEEA-721C-4761-B434-C1AB3F64C26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97D5-5CFE-43D1-86E2-F126EF4CE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7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BEEA-721C-4761-B434-C1AB3F64C26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97D5-5CFE-43D1-86E2-F126EF4CE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4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BEEA-721C-4761-B434-C1AB3F64C26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797D5-5CFE-43D1-86E2-F126EF4CE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0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BEEA-721C-4761-B434-C1AB3F64C26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E797D5-5CFE-43D1-86E2-F126EF4CE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BEEA-721C-4761-B434-C1AB3F64C26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E797D5-5CFE-43D1-86E2-F126EF4CE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1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BEEA-721C-4761-B434-C1AB3F64C26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97D5-5CFE-43D1-86E2-F126EF4CE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2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BEEA-721C-4761-B434-C1AB3F64C26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97D5-5CFE-43D1-86E2-F126EF4CE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0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BEEA-721C-4761-B434-C1AB3F64C26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97D5-5CFE-43D1-86E2-F126EF4CE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27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BEEA-721C-4761-B434-C1AB3F64C26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797D5-5CFE-43D1-86E2-F126EF4CE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9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3BEEA-721C-4761-B434-C1AB3F64C26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8E797D5-5CFE-43D1-86E2-F126EF4CE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8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DEA5B07D-F5F4-44EC-4C3D-2D4074FFFCE1}"/>
              </a:ext>
            </a:extLst>
          </p:cNvPr>
          <p:cNvSpPr txBox="1"/>
          <p:nvPr/>
        </p:nvSpPr>
        <p:spPr>
          <a:xfrm>
            <a:off x="8091057" y="4913183"/>
            <a:ext cx="4613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 New Roman"/>
              </a:rPr>
              <a:t>Họ Và tên: Trần Ngọc Hành</a:t>
            </a:r>
          </a:p>
          <a:p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 New Roman"/>
              </a:rPr>
              <a:t>MSSV: 110122219</a:t>
            </a:r>
          </a:p>
          <a:p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 New Roman"/>
              </a:rPr>
              <a:t>Lớp: DA22TTA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 New Roman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EBDA45DA-32FE-CF3B-79B8-E0FC6FCE906F}"/>
              </a:ext>
            </a:extLst>
          </p:cNvPr>
          <p:cNvSpPr txBox="1"/>
          <p:nvPr/>
        </p:nvSpPr>
        <p:spPr>
          <a:xfrm>
            <a:off x="1679298" y="5282514"/>
            <a:ext cx="325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 New Roman"/>
              </a:rPr>
              <a:t>ThS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 New Roman"/>
              </a:rPr>
              <a:t>. Hà Thị Thúy Vi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 New Roman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DE47C820-5285-60AD-BE9A-AF84948B79C5}"/>
              </a:ext>
            </a:extLst>
          </p:cNvPr>
          <p:cNvSpPr txBox="1"/>
          <p:nvPr/>
        </p:nvSpPr>
        <p:spPr>
          <a:xfrm>
            <a:off x="914400" y="385226"/>
            <a:ext cx="103632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 New Roman"/>
              </a:rPr>
              <a:t>Tìm Hiểu </a:t>
            </a:r>
            <a:r>
              <a:rPr lang="vi-V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 New Roman"/>
              </a:rPr>
              <a:t>Jupyter</a:t>
            </a:r>
            <a:r>
              <a:rPr lang="vi-V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 New Roman"/>
              </a:rPr>
              <a:t> </a:t>
            </a:r>
            <a:r>
              <a:rPr lang="vi-V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 New Roman"/>
              </a:rPr>
              <a:t>Book</a:t>
            </a:r>
            <a:r>
              <a:rPr lang="vi-V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 New Roman"/>
              </a:rPr>
              <a:t> Và Biên Soạn Tài Liệu Hướng Dẫn Lập Trình Trực Quan Hóa Dữ Liệu Trên </a:t>
            </a:r>
            <a:r>
              <a:rPr lang="vi-V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 New Roman"/>
              </a:rPr>
              <a:t>Python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 New Roman"/>
            </a:endParaRPr>
          </a:p>
          <a:p>
            <a:endParaRPr lang="en-US" dirty="0"/>
          </a:p>
        </p:txBody>
      </p:sp>
      <p:pic>
        <p:nvPicPr>
          <p:cNvPr id="11" name="Hình ảnh 10" descr="Ảnh có chứa ảnh chụp màn hình, đồ điện tử, văn bản, Kỹ thuật điện&#10;&#10;Mô tả được tạo tự động">
            <a:extLst>
              <a:ext uri="{FF2B5EF4-FFF2-40B4-BE49-F238E27FC236}">
                <a16:creationId xmlns:a16="http://schemas.microsoft.com/office/drawing/2014/main" id="{64594D78-B5D2-7635-8615-20BDB7D1A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19" y="1933407"/>
            <a:ext cx="4286848" cy="2419688"/>
          </a:xfrm>
          <a:prstGeom prst="rect">
            <a:avLst/>
          </a:prstGeom>
        </p:spPr>
      </p:pic>
      <p:pic>
        <p:nvPicPr>
          <p:cNvPr id="13" name="Hình ảnh 12" descr="Ảnh có chứa Phông chữ, văn bản, Đồ họa, màu trắng&#10;&#10;Mô tả được tạo tự động">
            <a:extLst>
              <a:ext uri="{FF2B5EF4-FFF2-40B4-BE49-F238E27FC236}">
                <a16:creationId xmlns:a16="http://schemas.microsoft.com/office/drawing/2014/main" id="{3550050F-143A-F2BD-D26C-95790BF43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135" y="1933407"/>
            <a:ext cx="4305901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9445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E0B29DDE-F931-615B-2B5D-CF4E8C51601F}"/>
              </a:ext>
            </a:extLst>
          </p:cNvPr>
          <p:cNvSpPr txBox="1"/>
          <p:nvPr/>
        </p:nvSpPr>
        <p:spPr>
          <a:xfrm>
            <a:off x="1704108" y="706581"/>
            <a:ext cx="4294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 New Roman"/>
              </a:rPr>
              <a:t>Các loại biểu đồ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 New Roman"/>
            </a:endParaRPr>
          </a:p>
        </p:txBody>
      </p:sp>
      <p:graphicFrame>
        <p:nvGraphicFramePr>
          <p:cNvPr id="7" name="Biểu đồ 6">
            <a:extLst>
              <a:ext uri="{FF2B5EF4-FFF2-40B4-BE49-F238E27FC236}">
                <a16:creationId xmlns:a16="http://schemas.microsoft.com/office/drawing/2014/main" id="{728E0AA3-5236-C144-CE57-99AE29FD9A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0036312"/>
              </p:ext>
            </p:extLst>
          </p:nvPr>
        </p:nvGraphicFramePr>
        <p:xfrm>
          <a:off x="327890" y="1467809"/>
          <a:ext cx="3523672" cy="2743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Biểu đồ 9">
            <a:extLst>
              <a:ext uri="{FF2B5EF4-FFF2-40B4-BE49-F238E27FC236}">
                <a16:creationId xmlns:a16="http://schemas.microsoft.com/office/drawing/2014/main" id="{29B047FD-2C6A-9AFF-8226-9C81631958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9140638"/>
              </p:ext>
            </p:extLst>
          </p:nvPr>
        </p:nvGraphicFramePr>
        <p:xfrm>
          <a:off x="4260271" y="1467810"/>
          <a:ext cx="3962401" cy="2743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Biểu đồ 12">
            <a:extLst>
              <a:ext uri="{FF2B5EF4-FFF2-40B4-BE49-F238E27FC236}">
                <a16:creationId xmlns:a16="http://schemas.microsoft.com/office/drawing/2014/main" id="{066431FC-BDB4-2B08-3556-C97E2A006C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1477852"/>
              </p:ext>
            </p:extLst>
          </p:nvPr>
        </p:nvGraphicFramePr>
        <p:xfrm>
          <a:off x="8447865" y="1467810"/>
          <a:ext cx="3416245" cy="2743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4E4B517B-9CA6-1F15-F06A-81229B31DA5D}"/>
              </a:ext>
            </a:extLst>
          </p:cNvPr>
          <p:cNvSpPr txBox="1"/>
          <p:nvPr/>
        </p:nvSpPr>
        <p:spPr>
          <a:xfrm>
            <a:off x="207818" y="4743859"/>
            <a:ext cx="4052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dirty="0">
                <a:latin typeface="Times  New Roman"/>
              </a:rPr>
              <a:t>Hiển thị sự thay đổi của dữ liệu theo thời gian hoặc các biến số khác.</a:t>
            </a:r>
            <a:endParaRPr lang="en-US" sz="2000" dirty="0">
              <a:latin typeface="Times  New Roman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F613993D-B86D-5DE9-C705-5B99F697932A}"/>
              </a:ext>
            </a:extLst>
          </p:cNvPr>
          <p:cNvSpPr txBox="1"/>
          <p:nvPr/>
        </p:nvSpPr>
        <p:spPr>
          <a:xfrm>
            <a:off x="4821379" y="4743859"/>
            <a:ext cx="3401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dirty="0">
                <a:latin typeface="Times  New Roman"/>
              </a:rPr>
              <a:t>So sánh các giá trị của các nhóm khác nhau.</a:t>
            </a:r>
            <a:endParaRPr lang="en-US" sz="2000" dirty="0">
              <a:latin typeface="Times  New Roman"/>
            </a:endParaRP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B4199C22-502C-1483-FC57-79E957CC0B50}"/>
              </a:ext>
            </a:extLst>
          </p:cNvPr>
          <p:cNvSpPr txBox="1"/>
          <p:nvPr/>
        </p:nvSpPr>
        <p:spPr>
          <a:xfrm>
            <a:off x="9033164" y="4743859"/>
            <a:ext cx="2830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dirty="0">
                <a:latin typeface="Times  New Roman"/>
              </a:rPr>
              <a:t>Hiển thị mối quan hệ giữa hai biến số.</a:t>
            </a:r>
            <a:endParaRPr lang="en-US" sz="2000" dirty="0">
              <a:latin typeface="Times 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721573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43755370-FAB5-E59B-15FF-788A97EE3200}"/>
              </a:ext>
            </a:extLst>
          </p:cNvPr>
          <p:cNvSpPr txBox="1"/>
          <p:nvPr/>
        </p:nvSpPr>
        <p:spPr>
          <a:xfrm>
            <a:off x="1856509" y="651164"/>
            <a:ext cx="4239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 New Roman"/>
              </a:rPr>
              <a:t>Ứng dụng và ví dụ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 New Roman"/>
            </a:endParaRPr>
          </a:p>
        </p:txBody>
      </p:sp>
      <p:sp>
        <p:nvSpPr>
          <p:cNvPr id="20" name="Hình tự do: Hình 19">
            <a:extLst>
              <a:ext uri="{FF2B5EF4-FFF2-40B4-BE49-F238E27FC236}">
                <a16:creationId xmlns:a16="http://schemas.microsoft.com/office/drawing/2014/main" id="{50000EA8-E50D-A931-B081-65002E72D5F2}"/>
              </a:ext>
            </a:extLst>
          </p:cNvPr>
          <p:cNvSpPr/>
          <p:nvPr/>
        </p:nvSpPr>
        <p:spPr>
          <a:xfrm>
            <a:off x="1372177" y="2264223"/>
            <a:ext cx="1573356" cy="1530494"/>
          </a:xfrm>
          <a:custGeom>
            <a:avLst/>
            <a:gdLst>
              <a:gd name="connsiteX0" fmla="*/ 136814 w 1573356"/>
              <a:gd name="connsiteY0" fmla="*/ 0 h 1530494"/>
              <a:gd name="connsiteX1" fmla="*/ 0 w 1573356"/>
              <a:gd name="connsiteY1" fmla="*/ 0 h 1530494"/>
              <a:gd name="connsiteX2" fmla="*/ 0 w 1573356"/>
              <a:gd name="connsiteY2" fmla="*/ 1530495 h 1530494"/>
              <a:gd name="connsiteX3" fmla="*/ 1573357 w 1573356"/>
              <a:gd name="connsiteY3" fmla="*/ 1530495 h 1530494"/>
              <a:gd name="connsiteX4" fmla="*/ 1573357 w 1573356"/>
              <a:gd name="connsiteY4" fmla="*/ 1399309 h 1530494"/>
              <a:gd name="connsiteX5" fmla="*/ 136814 w 1573356"/>
              <a:gd name="connsiteY5" fmla="*/ 1399309 h 1530494"/>
              <a:gd name="connsiteX6" fmla="*/ 136814 w 1573356"/>
              <a:gd name="connsiteY6" fmla="*/ 0 h 153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3356" h="1530494">
                <a:moveTo>
                  <a:pt x="136814" y="0"/>
                </a:moveTo>
                <a:lnTo>
                  <a:pt x="0" y="0"/>
                </a:lnTo>
                <a:lnTo>
                  <a:pt x="0" y="1530495"/>
                </a:lnTo>
                <a:lnTo>
                  <a:pt x="1573357" y="1530495"/>
                </a:lnTo>
                <a:lnTo>
                  <a:pt x="1573357" y="1399309"/>
                </a:lnTo>
                <a:lnTo>
                  <a:pt x="136814" y="1399309"/>
                </a:lnTo>
                <a:lnTo>
                  <a:pt x="13681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Hình tự do: Hình 20">
            <a:extLst>
              <a:ext uri="{FF2B5EF4-FFF2-40B4-BE49-F238E27FC236}">
                <a16:creationId xmlns:a16="http://schemas.microsoft.com/office/drawing/2014/main" id="{AAE9F2B7-3AFE-6C4B-5209-AAF16DAA5352}"/>
              </a:ext>
            </a:extLst>
          </p:cNvPr>
          <p:cNvSpPr/>
          <p:nvPr/>
        </p:nvSpPr>
        <p:spPr>
          <a:xfrm rot="10800000">
            <a:off x="2603499" y="2320852"/>
            <a:ext cx="342034" cy="1268124"/>
          </a:xfrm>
          <a:custGeom>
            <a:avLst/>
            <a:gdLst>
              <a:gd name="connsiteX0" fmla="*/ 0 w 342034"/>
              <a:gd name="connsiteY0" fmla="*/ 0 h 1268124"/>
              <a:gd name="connsiteX1" fmla="*/ 342034 w 342034"/>
              <a:gd name="connsiteY1" fmla="*/ 0 h 1268124"/>
              <a:gd name="connsiteX2" fmla="*/ 342034 w 342034"/>
              <a:gd name="connsiteY2" fmla="*/ 1268124 h 1268124"/>
              <a:gd name="connsiteX3" fmla="*/ 0 w 342034"/>
              <a:gd name="connsiteY3" fmla="*/ 1268124 h 1268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034" h="1268124">
                <a:moveTo>
                  <a:pt x="0" y="0"/>
                </a:moveTo>
                <a:lnTo>
                  <a:pt x="342034" y="0"/>
                </a:lnTo>
                <a:lnTo>
                  <a:pt x="342034" y="1268124"/>
                </a:lnTo>
                <a:lnTo>
                  <a:pt x="0" y="1268124"/>
                </a:lnTo>
                <a:close/>
              </a:path>
            </a:pathLst>
          </a:custGeom>
          <a:solidFill>
            <a:srgbClr val="FF0000"/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2" name="Hình tự do: Hình 21">
            <a:extLst>
              <a:ext uri="{FF2B5EF4-FFF2-40B4-BE49-F238E27FC236}">
                <a16:creationId xmlns:a16="http://schemas.microsoft.com/office/drawing/2014/main" id="{1946EC33-EC21-EF00-6F6D-988A31707E36}"/>
              </a:ext>
            </a:extLst>
          </p:cNvPr>
          <p:cNvSpPr/>
          <p:nvPr/>
        </p:nvSpPr>
        <p:spPr>
          <a:xfrm rot="10800000">
            <a:off x="2124651" y="2758136"/>
            <a:ext cx="342034" cy="830839"/>
          </a:xfrm>
          <a:custGeom>
            <a:avLst/>
            <a:gdLst>
              <a:gd name="connsiteX0" fmla="*/ 0 w 342034"/>
              <a:gd name="connsiteY0" fmla="*/ 0 h 830839"/>
              <a:gd name="connsiteX1" fmla="*/ 342034 w 342034"/>
              <a:gd name="connsiteY1" fmla="*/ 0 h 830839"/>
              <a:gd name="connsiteX2" fmla="*/ 342034 w 342034"/>
              <a:gd name="connsiteY2" fmla="*/ 830840 h 830839"/>
              <a:gd name="connsiteX3" fmla="*/ 0 w 342034"/>
              <a:gd name="connsiteY3" fmla="*/ 830840 h 83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034" h="830839">
                <a:moveTo>
                  <a:pt x="0" y="0"/>
                </a:moveTo>
                <a:lnTo>
                  <a:pt x="342034" y="0"/>
                </a:lnTo>
                <a:lnTo>
                  <a:pt x="342034" y="830840"/>
                </a:lnTo>
                <a:lnTo>
                  <a:pt x="0" y="830840"/>
                </a:lnTo>
                <a:close/>
              </a:path>
            </a:pathLst>
          </a:custGeom>
          <a:solidFill>
            <a:srgbClr val="FFFF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3" name="Hình tự do: Hình 22">
            <a:extLst>
              <a:ext uri="{FF2B5EF4-FFF2-40B4-BE49-F238E27FC236}">
                <a16:creationId xmlns:a16="http://schemas.microsoft.com/office/drawing/2014/main" id="{DB91AC1B-0135-3FA2-7612-EDE265C84E8E}"/>
              </a:ext>
            </a:extLst>
          </p:cNvPr>
          <p:cNvSpPr/>
          <p:nvPr/>
        </p:nvSpPr>
        <p:spPr>
          <a:xfrm rot="10800000">
            <a:off x="1645804" y="3151692"/>
            <a:ext cx="342034" cy="437284"/>
          </a:xfrm>
          <a:custGeom>
            <a:avLst/>
            <a:gdLst>
              <a:gd name="connsiteX0" fmla="*/ 0 w 342034"/>
              <a:gd name="connsiteY0" fmla="*/ 0 h 437284"/>
              <a:gd name="connsiteX1" fmla="*/ 342034 w 342034"/>
              <a:gd name="connsiteY1" fmla="*/ 0 h 437284"/>
              <a:gd name="connsiteX2" fmla="*/ 342034 w 342034"/>
              <a:gd name="connsiteY2" fmla="*/ 437284 h 437284"/>
              <a:gd name="connsiteX3" fmla="*/ 0 w 342034"/>
              <a:gd name="connsiteY3" fmla="*/ 437284 h 43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034" h="437284">
                <a:moveTo>
                  <a:pt x="0" y="0"/>
                </a:moveTo>
                <a:lnTo>
                  <a:pt x="342034" y="0"/>
                </a:lnTo>
                <a:lnTo>
                  <a:pt x="342034" y="437284"/>
                </a:lnTo>
                <a:lnTo>
                  <a:pt x="0" y="437284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4" name="Hình tự do: Hình 23">
            <a:extLst>
              <a:ext uri="{FF2B5EF4-FFF2-40B4-BE49-F238E27FC236}">
                <a16:creationId xmlns:a16="http://schemas.microsoft.com/office/drawing/2014/main" id="{5FDAA8F7-29DE-CB98-6383-0193888A3028}"/>
              </a:ext>
            </a:extLst>
          </p:cNvPr>
          <p:cNvSpPr/>
          <p:nvPr/>
        </p:nvSpPr>
        <p:spPr>
          <a:xfrm>
            <a:off x="1636455" y="2320852"/>
            <a:ext cx="739021" cy="708618"/>
          </a:xfrm>
          <a:custGeom>
            <a:avLst/>
            <a:gdLst>
              <a:gd name="connsiteX0" fmla="*/ 739022 w 739021"/>
              <a:gd name="connsiteY0" fmla="*/ 300414 h 708618"/>
              <a:gd name="connsiteX1" fmla="*/ 739022 w 739021"/>
              <a:gd name="connsiteY1" fmla="*/ 0 h 708618"/>
              <a:gd name="connsiteX2" fmla="*/ 425718 w 739021"/>
              <a:gd name="connsiteY2" fmla="*/ 0 h 708618"/>
              <a:gd name="connsiteX3" fmla="*/ 550219 w 739021"/>
              <a:gd name="connsiteY3" fmla="*/ 119379 h 708618"/>
              <a:gd name="connsiteX4" fmla="*/ 0 w 739021"/>
              <a:gd name="connsiteY4" fmla="*/ 646962 h 708618"/>
              <a:gd name="connsiteX5" fmla="*/ 64302 w 739021"/>
              <a:gd name="connsiteY5" fmla="*/ 708619 h 708618"/>
              <a:gd name="connsiteX6" fmla="*/ 614521 w 739021"/>
              <a:gd name="connsiteY6" fmla="*/ 181254 h 708618"/>
              <a:gd name="connsiteX7" fmla="*/ 739022 w 739021"/>
              <a:gd name="connsiteY7" fmla="*/ 300414 h 70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021" h="708618">
                <a:moveTo>
                  <a:pt x="739022" y="300414"/>
                </a:moveTo>
                <a:lnTo>
                  <a:pt x="739022" y="0"/>
                </a:lnTo>
                <a:lnTo>
                  <a:pt x="425718" y="0"/>
                </a:lnTo>
                <a:lnTo>
                  <a:pt x="550219" y="119379"/>
                </a:lnTo>
                <a:lnTo>
                  <a:pt x="0" y="646962"/>
                </a:lnTo>
                <a:lnTo>
                  <a:pt x="64302" y="708619"/>
                </a:lnTo>
                <a:lnTo>
                  <a:pt x="614521" y="181254"/>
                </a:lnTo>
                <a:lnTo>
                  <a:pt x="739022" y="300414"/>
                </a:lnTo>
                <a:close/>
              </a:path>
            </a:pathLst>
          </a:custGeom>
          <a:solidFill>
            <a:srgbClr val="00B0F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14" name="Đồ họa 13" descr="Bar chart with solid fill">
            <a:extLst>
              <a:ext uri="{FF2B5EF4-FFF2-40B4-BE49-F238E27FC236}">
                <a16:creationId xmlns:a16="http://schemas.microsoft.com/office/drawing/2014/main" id="{D32A5A48-E3EA-51BD-5051-BC572E901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50213" y="2264223"/>
            <a:ext cx="1573355" cy="1530494"/>
          </a:xfrm>
          <a:prstGeom prst="rect">
            <a:avLst/>
          </a:prstGeom>
        </p:spPr>
      </p:pic>
      <p:pic>
        <p:nvPicPr>
          <p:cNvPr id="16" name="Đồ họa 15" descr="Pie chart with solid fill">
            <a:extLst>
              <a:ext uri="{FF2B5EF4-FFF2-40B4-BE49-F238E27FC236}">
                <a16:creationId xmlns:a16="http://schemas.microsoft.com/office/drawing/2014/main" id="{A32CE127-E5DD-FE44-4919-6172844E71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91745" y="2264223"/>
            <a:ext cx="1573355" cy="1530494"/>
          </a:xfrm>
          <a:prstGeom prst="rect">
            <a:avLst/>
          </a:prstGeom>
        </p:spPr>
      </p:pic>
      <p:pic>
        <p:nvPicPr>
          <p:cNvPr id="18" name="Đồ họa 17" descr="Upward trend with solid fill">
            <a:extLst>
              <a:ext uri="{FF2B5EF4-FFF2-40B4-BE49-F238E27FC236}">
                <a16:creationId xmlns:a16="http://schemas.microsoft.com/office/drawing/2014/main" id="{5B0F90DC-2BC8-DCB1-755D-CE4D354842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57543" y="2264224"/>
            <a:ext cx="1573356" cy="1530494"/>
          </a:xfrm>
          <a:prstGeom prst="rect">
            <a:avLst/>
          </a:prstGeom>
        </p:spPr>
      </p:pic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196BE56C-3E59-A9A9-EF1E-F607B4A67597}"/>
              </a:ext>
            </a:extLst>
          </p:cNvPr>
          <p:cNvSpPr txBox="1"/>
          <p:nvPr/>
        </p:nvSpPr>
        <p:spPr>
          <a:xfrm>
            <a:off x="1372177" y="4613564"/>
            <a:ext cx="9651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dirty="0">
                <a:latin typeface="Times  New Roman"/>
              </a:rPr>
              <a:t>Trực quan hóa dữ liệu được sử dụng rộng rãi trong các lĩnh vực như kinh doanh, khoa học, y tế và kỹ thuật. Nó giúp chúng ta hiểu rõ hơn về dữ liệu, đưa ra quyết định tốt hơn và truyền tải thông tin một cách hiệu quả.</a:t>
            </a:r>
            <a:endParaRPr lang="en-US" sz="2000" dirty="0">
              <a:latin typeface="Times 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654123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0BC979A5-9FB2-5C13-2291-EA98B42D90DA}"/>
              </a:ext>
            </a:extLst>
          </p:cNvPr>
          <p:cNvSpPr txBox="1"/>
          <p:nvPr/>
        </p:nvSpPr>
        <p:spPr>
          <a:xfrm>
            <a:off x="2507672" y="3103418"/>
            <a:ext cx="7716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 New Roman"/>
              </a:rPr>
              <a:t>Thanks</a:t>
            </a:r>
            <a:r>
              <a:rPr lang="vi-V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 New Roman"/>
              </a:rPr>
              <a:t> </a:t>
            </a:r>
            <a:r>
              <a:rPr lang="vi-V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 New Roman"/>
              </a:rPr>
              <a:t>For</a:t>
            </a:r>
            <a:r>
              <a:rPr lang="vi-V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 New Roman"/>
              </a:rPr>
              <a:t> </a:t>
            </a:r>
            <a:r>
              <a:rPr lang="vi-V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 New Roman"/>
              </a:rPr>
              <a:t>Watching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507322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ình ảnh 8">
            <a:extLst>
              <a:ext uri="{FF2B5EF4-FFF2-40B4-BE49-F238E27FC236}">
                <a16:creationId xmlns:a16="http://schemas.microsoft.com/office/drawing/2014/main" id="{52CD65A7-C720-E049-D1E2-2F4482934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001490" cy="6858000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2AFE8B48-3E8C-98E2-2BA2-AA38F513D7A7}"/>
              </a:ext>
            </a:extLst>
          </p:cNvPr>
          <p:cNvSpPr txBox="1"/>
          <p:nvPr/>
        </p:nvSpPr>
        <p:spPr>
          <a:xfrm>
            <a:off x="5306289" y="1434957"/>
            <a:ext cx="65809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000" dirty="0" err="1">
                <a:latin typeface="Times  New Roman"/>
              </a:rPr>
              <a:t>Jupyter</a:t>
            </a:r>
            <a:r>
              <a:rPr lang="vi-VN" sz="2000" dirty="0">
                <a:latin typeface="Times  New Roman"/>
              </a:rPr>
              <a:t> </a:t>
            </a:r>
            <a:r>
              <a:rPr lang="vi-VN" sz="2000" dirty="0" err="1">
                <a:latin typeface="Times  New Roman"/>
              </a:rPr>
              <a:t>Book</a:t>
            </a:r>
            <a:r>
              <a:rPr lang="vi-VN" sz="2000" dirty="0">
                <a:latin typeface="Times  New Roman"/>
              </a:rPr>
              <a:t> là một công cụ biên soạn tài liệu mạnh mẽ, cho phép bạn tạo ra những tài liệu trực quan và tương tác với mã </a:t>
            </a:r>
            <a:r>
              <a:rPr lang="vi-VN" sz="2000" dirty="0" err="1">
                <a:latin typeface="Times  New Roman"/>
              </a:rPr>
              <a:t>python</a:t>
            </a:r>
            <a:r>
              <a:rPr lang="vi-VN" sz="2000" dirty="0">
                <a:latin typeface="Times  New Roman"/>
              </a:rPr>
              <a:t>, hình ảnh và biểu đồ.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11F6F-0600-E622-C095-8B3832C20D9D}"/>
              </a:ext>
            </a:extLst>
          </p:cNvPr>
          <p:cNvSpPr txBox="1"/>
          <p:nvPr/>
        </p:nvSpPr>
        <p:spPr>
          <a:xfrm>
            <a:off x="5527961" y="2791691"/>
            <a:ext cx="63592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sz="2000" dirty="0">
                <a:latin typeface="Times  New Roman"/>
              </a:rPr>
              <a:t>Ưu điểm của </a:t>
            </a:r>
            <a:r>
              <a:rPr lang="vi-VN" sz="2000" dirty="0" err="1">
                <a:latin typeface="Times  New Roman"/>
              </a:rPr>
              <a:t>Jupyter</a:t>
            </a:r>
            <a:r>
              <a:rPr lang="vi-VN" sz="2000" dirty="0">
                <a:latin typeface="Times  New Roman"/>
              </a:rPr>
              <a:t> </a:t>
            </a:r>
            <a:r>
              <a:rPr lang="vi-VN" sz="2000" dirty="0" err="1">
                <a:latin typeface="Times  New Roman"/>
              </a:rPr>
              <a:t>book</a:t>
            </a:r>
            <a:endParaRPr lang="vi-VN" sz="2000" dirty="0">
              <a:latin typeface="Times  New Roman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sz="2000" dirty="0">
                <a:latin typeface="Times  New Roman"/>
              </a:rPr>
              <a:t>Cài đặt </a:t>
            </a:r>
            <a:r>
              <a:rPr lang="vi-VN" sz="2000" dirty="0" err="1">
                <a:latin typeface="Times  New Roman"/>
              </a:rPr>
              <a:t>Jupyter</a:t>
            </a:r>
            <a:r>
              <a:rPr lang="vi-VN" sz="2000" dirty="0">
                <a:latin typeface="Times  New Roman"/>
              </a:rPr>
              <a:t> </a:t>
            </a:r>
            <a:r>
              <a:rPr lang="vi-VN" sz="2000" dirty="0" err="1">
                <a:latin typeface="Times  New Roman"/>
              </a:rPr>
              <a:t>Book</a:t>
            </a:r>
            <a:endParaRPr lang="vi-VN" sz="2000" dirty="0">
              <a:latin typeface="Times  New Roman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sz="2000" dirty="0">
                <a:latin typeface="Times  New Roman"/>
              </a:rPr>
              <a:t>Cấu trúc tài liệu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sz="2000" dirty="0">
                <a:latin typeface="Times  New Roman"/>
              </a:rPr>
              <a:t>Chèn hình ảnh và Biểu đồ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sz="2000" dirty="0">
                <a:latin typeface="Times  New Roman"/>
              </a:rPr>
              <a:t>Xuất bản tài liệu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sz="2000" dirty="0">
                <a:latin typeface="Times  New Roman"/>
              </a:rPr>
              <a:t>Giới thiệu về </a:t>
            </a:r>
            <a:r>
              <a:rPr lang="vi-VN" sz="2000" dirty="0" err="1">
                <a:latin typeface="Times  New Roman"/>
              </a:rPr>
              <a:t>Python</a:t>
            </a:r>
            <a:r>
              <a:rPr lang="vi-VN" sz="2000" dirty="0">
                <a:latin typeface="Times  New Roman"/>
              </a:rPr>
              <a:t> và </a:t>
            </a:r>
            <a:r>
              <a:rPr lang="vi-VN" sz="2000" dirty="0" err="1">
                <a:latin typeface="Times  New Roman"/>
              </a:rPr>
              <a:t>Matplotlib</a:t>
            </a:r>
            <a:endParaRPr lang="vi-VN" sz="2000" dirty="0">
              <a:latin typeface="Times  New Roman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sz="2000" dirty="0">
                <a:latin typeface="Times  New Roman"/>
              </a:rPr>
              <a:t>Lập trình trực quan hóa dữ liệu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sz="2000" dirty="0">
                <a:latin typeface="Times  New Roman"/>
              </a:rPr>
              <a:t>Các loại biểu đồ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sz="2000" dirty="0">
                <a:latin typeface="Times  New Roman"/>
              </a:rPr>
              <a:t>Ứng dụng và ví dụ</a:t>
            </a:r>
            <a:endParaRPr lang="en-US" sz="2000" dirty="0">
              <a:latin typeface="Times 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212470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5" descr="Ảnh có chứa văn bản, máy tính xách tay, máy tính, người&#10;&#10;Mô tả được tạo tự động">
            <a:extLst>
              <a:ext uri="{FF2B5EF4-FFF2-40B4-BE49-F238E27FC236}">
                <a16:creationId xmlns:a16="http://schemas.microsoft.com/office/drawing/2014/main" id="{7E066584-1C2E-E601-510F-6481E5A1F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849092" cy="6857999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FC392013-750F-FB57-51A7-8C7B8669B169}"/>
              </a:ext>
            </a:extLst>
          </p:cNvPr>
          <p:cNvSpPr txBox="1"/>
          <p:nvPr/>
        </p:nvSpPr>
        <p:spPr>
          <a:xfrm>
            <a:off x="5708073" y="484865"/>
            <a:ext cx="5652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 New Roman"/>
              </a:rPr>
              <a:t>Ưu điểm của </a:t>
            </a:r>
            <a:r>
              <a:rPr lang="vi-V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 New Roman"/>
              </a:rPr>
              <a:t>Jupyter</a:t>
            </a:r>
            <a:r>
              <a:rPr lang="vi-V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 New Roman"/>
              </a:rPr>
              <a:t> </a:t>
            </a:r>
            <a:r>
              <a:rPr lang="vi-V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 New Roman"/>
              </a:rPr>
              <a:t>Book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 New Roman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4DA4CEE-4565-8F14-63D9-ADBA15977F18}"/>
              </a:ext>
            </a:extLst>
          </p:cNvPr>
          <p:cNvSpPr txBox="1"/>
          <p:nvPr/>
        </p:nvSpPr>
        <p:spPr>
          <a:xfrm>
            <a:off x="5351318" y="1565564"/>
            <a:ext cx="284711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Times  New Roman"/>
              </a:rPr>
              <a:t>Sử dụng dễ dàng </a:t>
            </a:r>
          </a:p>
          <a:p>
            <a:r>
              <a:rPr lang="vi-VN" sz="2000" dirty="0" err="1">
                <a:latin typeface="Times  New Roman"/>
              </a:rPr>
              <a:t>Jupyter</a:t>
            </a:r>
            <a:r>
              <a:rPr lang="vi-VN" sz="2000" dirty="0">
                <a:latin typeface="Times  New Roman"/>
              </a:rPr>
              <a:t> </a:t>
            </a:r>
            <a:r>
              <a:rPr lang="vi-VN" sz="2000" dirty="0" err="1">
                <a:latin typeface="Times  New Roman"/>
              </a:rPr>
              <a:t>Book</a:t>
            </a:r>
            <a:r>
              <a:rPr lang="vi-VN" sz="2000" dirty="0">
                <a:latin typeface="Times  New Roman"/>
              </a:rPr>
              <a:t> có giao diện trực quan và thân thiện với người dùng, giúp bạn dễ dàng tạo tài liệu.</a:t>
            </a:r>
            <a:endParaRPr lang="en-US" sz="2000" dirty="0">
              <a:latin typeface="Times  New Roman"/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3DF8BFC8-C955-C28D-39A9-D125665EF9D7}"/>
              </a:ext>
            </a:extLst>
          </p:cNvPr>
          <p:cNvSpPr/>
          <p:nvPr/>
        </p:nvSpPr>
        <p:spPr>
          <a:xfrm>
            <a:off x="5029198" y="1690252"/>
            <a:ext cx="249383" cy="2216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5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5C0960AF-50B6-C859-CE54-9CEBB0E9E771}"/>
              </a:ext>
            </a:extLst>
          </p:cNvPr>
          <p:cNvSpPr txBox="1"/>
          <p:nvPr/>
        </p:nvSpPr>
        <p:spPr>
          <a:xfrm>
            <a:off x="8950039" y="1585018"/>
            <a:ext cx="3241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Times  New Roman"/>
              </a:rPr>
              <a:t>Tương tác với mã </a:t>
            </a:r>
          </a:p>
          <a:p>
            <a:r>
              <a:rPr lang="vi-VN" sz="2000" dirty="0">
                <a:latin typeface="Times  New Roman"/>
              </a:rPr>
              <a:t>Kết hợp mã </a:t>
            </a:r>
            <a:r>
              <a:rPr lang="vi-VN" sz="2000" dirty="0" err="1">
                <a:latin typeface="Times  New Roman"/>
              </a:rPr>
              <a:t>python</a:t>
            </a:r>
            <a:r>
              <a:rPr lang="vi-VN" sz="2000" dirty="0">
                <a:latin typeface="Times  New Roman"/>
              </a:rPr>
              <a:t>, đầu ra, hình ảnh và văn bản để tạo ra những tài liệu tương tác.</a:t>
            </a:r>
            <a:endParaRPr lang="en-US" sz="2000" dirty="0">
              <a:latin typeface="Times  New Roman"/>
            </a:endParaRP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8E36EF76-04B1-8745-A973-F5E7B46B5C54}"/>
              </a:ext>
            </a:extLst>
          </p:cNvPr>
          <p:cNvSpPr/>
          <p:nvPr/>
        </p:nvSpPr>
        <p:spPr>
          <a:xfrm>
            <a:off x="8700656" y="1690249"/>
            <a:ext cx="249383" cy="2216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FA2D4A2C-8EBE-91DE-21AC-620CEC19814C}"/>
              </a:ext>
            </a:extLst>
          </p:cNvPr>
          <p:cNvSpPr txBox="1"/>
          <p:nvPr/>
        </p:nvSpPr>
        <p:spPr>
          <a:xfrm>
            <a:off x="5351317" y="3990106"/>
            <a:ext cx="313805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Times  New Roman"/>
              </a:rPr>
              <a:t>Hỗ trợ nhiều định dạng</a:t>
            </a:r>
          </a:p>
          <a:p>
            <a:r>
              <a:rPr lang="vi-VN" sz="2000" dirty="0" err="1">
                <a:latin typeface="Times  New Roman"/>
              </a:rPr>
              <a:t>Jupyter</a:t>
            </a:r>
            <a:r>
              <a:rPr lang="vi-VN" sz="2000" dirty="0">
                <a:latin typeface="Times  New Roman"/>
              </a:rPr>
              <a:t> </a:t>
            </a:r>
            <a:r>
              <a:rPr lang="vi-VN" sz="2000" dirty="0" err="1">
                <a:latin typeface="Times  New Roman"/>
              </a:rPr>
              <a:t>Book</a:t>
            </a:r>
            <a:r>
              <a:rPr lang="vi-VN" sz="2000" dirty="0">
                <a:latin typeface="Times  New Roman"/>
              </a:rPr>
              <a:t> và nhiều định dạng đầu vào, bao gồm </a:t>
            </a:r>
            <a:r>
              <a:rPr lang="vi-VN" sz="2000" dirty="0" err="1">
                <a:latin typeface="Times  New Roman"/>
              </a:rPr>
              <a:t>Markdown</a:t>
            </a:r>
            <a:r>
              <a:rPr lang="vi-VN" sz="2000" dirty="0">
                <a:latin typeface="Times  New Roman"/>
              </a:rPr>
              <a:t>, </a:t>
            </a:r>
            <a:r>
              <a:rPr lang="vi-VN" sz="2000" dirty="0" err="1">
                <a:latin typeface="Times  New Roman"/>
              </a:rPr>
              <a:t>Jupyter</a:t>
            </a:r>
            <a:r>
              <a:rPr lang="vi-VN" sz="2000" dirty="0">
                <a:latin typeface="Times  New Roman"/>
              </a:rPr>
              <a:t> </a:t>
            </a:r>
            <a:r>
              <a:rPr lang="vi-VN" sz="2000" dirty="0" err="1">
                <a:latin typeface="Times  New Roman"/>
              </a:rPr>
              <a:t>Notebook</a:t>
            </a:r>
            <a:r>
              <a:rPr lang="vi-VN" sz="2000" dirty="0">
                <a:latin typeface="Times  New Roman"/>
              </a:rPr>
              <a:t> và </a:t>
            </a:r>
            <a:r>
              <a:rPr lang="vi-VN" sz="2000" dirty="0" err="1">
                <a:latin typeface="Times  New Roman"/>
              </a:rPr>
              <a:t>Python</a:t>
            </a:r>
            <a:r>
              <a:rPr lang="vi-VN" sz="2000" dirty="0">
                <a:latin typeface="Times  New Roman"/>
              </a:rPr>
              <a:t> </a:t>
            </a:r>
            <a:r>
              <a:rPr lang="vi-VN" sz="2000" dirty="0" err="1">
                <a:latin typeface="Times  New Roman"/>
              </a:rPr>
              <a:t>code</a:t>
            </a:r>
            <a:r>
              <a:rPr lang="vi-VN" sz="2000" dirty="0">
                <a:latin typeface="Times  New Roman"/>
              </a:rPr>
              <a:t>.</a:t>
            </a:r>
            <a:endParaRPr lang="en-US" sz="2000" dirty="0">
              <a:latin typeface="Times  New Roman"/>
            </a:endParaRPr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51A23ACD-7946-F587-8E6C-7FFBC56BB875}"/>
              </a:ext>
            </a:extLst>
          </p:cNvPr>
          <p:cNvSpPr/>
          <p:nvPr/>
        </p:nvSpPr>
        <p:spPr>
          <a:xfrm>
            <a:off x="5060370" y="4100944"/>
            <a:ext cx="249383" cy="2216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1935D97E-D76F-83DF-9E95-A8C236CE2D1C}"/>
              </a:ext>
            </a:extLst>
          </p:cNvPr>
          <p:cNvSpPr txBox="1"/>
          <p:nvPr/>
        </p:nvSpPr>
        <p:spPr>
          <a:xfrm>
            <a:off x="8950038" y="3990106"/>
            <a:ext cx="32419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Times  New Roman"/>
              </a:rPr>
              <a:t>Xuất bản linh hoạt </a:t>
            </a:r>
          </a:p>
          <a:p>
            <a:r>
              <a:rPr lang="vi-VN" sz="2000" dirty="0">
                <a:latin typeface="Times  New Roman"/>
              </a:rPr>
              <a:t>Xuất bản tài liệu thành nhiều định dạng, bao gồm HTML, PDF, và EPUB.</a:t>
            </a:r>
            <a:endParaRPr lang="en-US" sz="2000" dirty="0">
              <a:latin typeface="Times  New Roman"/>
            </a:endParaRPr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F1A13802-EF01-77A7-F54D-0DEC837D1D00}"/>
              </a:ext>
            </a:extLst>
          </p:cNvPr>
          <p:cNvSpPr/>
          <p:nvPr/>
        </p:nvSpPr>
        <p:spPr>
          <a:xfrm>
            <a:off x="8700655" y="4100944"/>
            <a:ext cx="249383" cy="2216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1205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8B77EA63-938D-94B5-C57A-B18AC68DEC01}"/>
              </a:ext>
            </a:extLst>
          </p:cNvPr>
          <p:cNvSpPr txBox="1"/>
          <p:nvPr/>
        </p:nvSpPr>
        <p:spPr>
          <a:xfrm>
            <a:off x="1717964" y="692726"/>
            <a:ext cx="5888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 New Roman"/>
              </a:rPr>
              <a:t>Cài Đặt </a:t>
            </a:r>
            <a:r>
              <a:rPr lang="vi-V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 New Roman"/>
              </a:rPr>
              <a:t>Jupyter</a:t>
            </a:r>
            <a:r>
              <a:rPr lang="vi-V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 New Roman"/>
              </a:rPr>
              <a:t> </a:t>
            </a:r>
            <a:r>
              <a:rPr lang="vi-V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 New Roman"/>
              </a:rPr>
              <a:t>Book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 New Roman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FB729890-A7E9-A4F2-D470-44634C6BA090}"/>
              </a:ext>
            </a:extLst>
          </p:cNvPr>
          <p:cNvSpPr txBox="1"/>
          <p:nvPr/>
        </p:nvSpPr>
        <p:spPr>
          <a:xfrm>
            <a:off x="775855" y="1995050"/>
            <a:ext cx="61514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Times  New Roman"/>
              </a:rPr>
              <a:t>Yêu cầu hệ thống </a:t>
            </a:r>
            <a:endParaRPr lang="vi-VN" dirty="0"/>
          </a:p>
          <a:p>
            <a:r>
              <a:rPr lang="vi-VN" sz="2000" dirty="0" err="1">
                <a:latin typeface="Times  New Roman"/>
              </a:rPr>
              <a:t>Jupyter</a:t>
            </a:r>
            <a:r>
              <a:rPr lang="vi-VN" sz="2000" dirty="0">
                <a:latin typeface="Times  New Roman"/>
              </a:rPr>
              <a:t> </a:t>
            </a:r>
            <a:r>
              <a:rPr lang="vi-VN" sz="2000" dirty="0" err="1">
                <a:latin typeface="Times  New Roman"/>
              </a:rPr>
              <a:t>Book</a:t>
            </a:r>
            <a:r>
              <a:rPr lang="vi-VN" sz="2000" dirty="0">
                <a:latin typeface="Times  New Roman"/>
              </a:rPr>
              <a:t> yêu cầu </a:t>
            </a:r>
            <a:r>
              <a:rPr lang="vi-VN" sz="2000" dirty="0" err="1">
                <a:latin typeface="Times  New Roman"/>
              </a:rPr>
              <a:t>Python</a:t>
            </a:r>
            <a:r>
              <a:rPr lang="vi-VN" sz="2000" dirty="0">
                <a:latin typeface="Times  New Roman"/>
              </a:rPr>
              <a:t> 3.6 trở lên, bạn có thể sử dụng </a:t>
            </a:r>
            <a:r>
              <a:rPr lang="vi-VN" sz="2000" dirty="0" err="1">
                <a:latin typeface="Times  New Roman"/>
              </a:rPr>
              <a:t>pip</a:t>
            </a:r>
            <a:r>
              <a:rPr lang="vi-VN" sz="2000" dirty="0">
                <a:latin typeface="Times  New Roman"/>
              </a:rPr>
              <a:t> để cài đặt. </a:t>
            </a:r>
            <a:endParaRPr lang="en-US" sz="2000" dirty="0">
              <a:latin typeface="Times  New Roman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20D20E27-85BB-69C5-0FB0-069CE6E983A4}"/>
              </a:ext>
            </a:extLst>
          </p:cNvPr>
          <p:cNvSpPr txBox="1"/>
          <p:nvPr/>
        </p:nvSpPr>
        <p:spPr>
          <a:xfrm>
            <a:off x="6927272" y="1939634"/>
            <a:ext cx="49876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Times  New Roman"/>
              </a:rPr>
              <a:t>Cài đặt </a:t>
            </a:r>
          </a:p>
          <a:p>
            <a:r>
              <a:rPr lang="vi-VN" sz="2000" dirty="0">
                <a:latin typeface="Times  New Roman"/>
              </a:rPr>
              <a:t>Sủ dụng lệnh </a:t>
            </a:r>
            <a:r>
              <a:rPr lang="vi-VN" sz="2000" dirty="0" err="1">
                <a:latin typeface="Times  New Roman"/>
              </a:rPr>
              <a:t>pip</a:t>
            </a:r>
            <a:r>
              <a:rPr lang="vi-VN" sz="2000" dirty="0">
                <a:latin typeface="Times  New Roman"/>
              </a:rPr>
              <a:t> để cài đặt </a:t>
            </a:r>
            <a:r>
              <a:rPr lang="vi-VN" sz="2000" dirty="0" err="1">
                <a:latin typeface="Times  New Roman"/>
              </a:rPr>
              <a:t>Jupyter</a:t>
            </a:r>
            <a:r>
              <a:rPr lang="vi-VN" sz="2000" dirty="0">
                <a:latin typeface="Times  New Roman"/>
              </a:rPr>
              <a:t> </a:t>
            </a:r>
            <a:r>
              <a:rPr lang="vi-VN" sz="2000" dirty="0" err="1">
                <a:latin typeface="Times  New Roman"/>
              </a:rPr>
              <a:t>Book</a:t>
            </a:r>
            <a:r>
              <a:rPr lang="vi-VN" sz="2000" dirty="0">
                <a:latin typeface="Times  New Roman"/>
              </a:rPr>
              <a:t>: </a:t>
            </a:r>
            <a:r>
              <a:rPr lang="vi-VN" sz="2000" dirty="0" err="1">
                <a:latin typeface="Times  New Roman"/>
              </a:rPr>
              <a:t>pip</a:t>
            </a:r>
            <a:r>
              <a:rPr lang="vi-VN" sz="2000" dirty="0">
                <a:latin typeface="Times  New Roman"/>
              </a:rPr>
              <a:t> </a:t>
            </a:r>
            <a:r>
              <a:rPr lang="vi-VN" sz="2000" dirty="0" err="1">
                <a:latin typeface="Times  New Roman"/>
              </a:rPr>
              <a:t>install</a:t>
            </a:r>
            <a:r>
              <a:rPr lang="vi-VN" sz="2000" dirty="0">
                <a:latin typeface="Times  New Roman"/>
              </a:rPr>
              <a:t> </a:t>
            </a:r>
            <a:r>
              <a:rPr lang="vi-VN" sz="2000" dirty="0" err="1">
                <a:latin typeface="Times  New Roman"/>
              </a:rPr>
              <a:t>Jupyter-book</a:t>
            </a:r>
            <a:r>
              <a:rPr lang="vi-VN" sz="2000" dirty="0">
                <a:latin typeface="Times  New Roman"/>
              </a:rPr>
              <a:t>.</a:t>
            </a:r>
            <a:endParaRPr lang="en-US" sz="2000" dirty="0">
              <a:latin typeface="Times  New Roman"/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57E1BCCA-F251-4FF3-3006-F9E5D15CA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619" y="3429001"/>
            <a:ext cx="6151417" cy="27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6681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9944FFEA-3820-53E9-6D90-FDA1E484AD73}"/>
              </a:ext>
            </a:extLst>
          </p:cNvPr>
          <p:cNvSpPr txBox="1"/>
          <p:nvPr/>
        </p:nvSpPr>
        <p:spPr>
          <a:xfrm>
            <a:off x="1745673" y="651164"/>
            <a:ext cx="4350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 New Roman"/>
              </a:rPr>
              <a:t>Cấu Trúc Tài liệu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 New Roman"/>
            </a:endParaRPr>
          </a:p>
        </p:txBody>
      </p:sp>
      <p:sp>
        <p:nvSpPr>
          <p:cNvPr id="6" name="Mũi tên: Hình V 5">
            <a:extLst>
              <a:ext uri="{FF2B5EF4-FFF2-40B4-BE49-F238E27FC236}">
                <a16:creationId xmlns:a16="http://schemas.microsoft.com/office/drawing/2014/main" id="{E854F7B8-547C-A4E5-FA41-130283114781}"/>
              </a:ext>
            </a:extLst>
          </p:cNvPr>
          <p:cNvSpPr/>
          <p:nvPr/>
        </p:nvSpPr>
        <p:spPr>
          <a:xfrm>
            <a:off x="762000" y="1567005"/>
            <a:ext cx="1149928" cy="914400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Mũi tên: Hình V 6">
            <a:extLst>
              <a:ext uri="{FF2B5EF4-FFF2-40B4-BE49-F238E27FC236}">
                <a16:creationId xmlns:a16="http://schemas.microsoft.com/office/drawing/2014/main" id="{F8FDFE13-5F3D-FCED-26DE-A516B5FE8425}"/>
              </a:ext>
            </a:extLst>
          </p:cNvPr>
          <p:cNvSpPr/>
          <p:nvPr/>
        </p:nvSpPr>
        <p:spPr>
          <a:xfrm>
            <a:off x="762000" y="2812471"/>
            <a:ext cx="1149928" cy="914400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ũi tên: Hình V 7">
            <a:extLst>
              <a:ext uri="{FF2B5EF4-FFF2-40B4-BE49-F238E27FC236}">
                <a16:creationId xmlns:a16="http://schemas.microsoft.com/office/drawing/2014/main" id="{05DDAB19-E2FF-7994-1F3D-5D19822AE65E}"/>
              </a:ext>
            </a:extLst>
          </p:cNvPr>
          <p:cNvSpPr/>
          <p:nvPr/>
        </p:nvSpPr>
        <p:spPr>
          <a:xfrm>
            <a:off x="762000" y="4057937"/>
            <a:ext cx="1149928" cy="914400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Mũi tên: Hình V 8">
            <a:extLst>
              <a:ext uri="{FF2B5EF4-FFF2-40B4-BE49-F238E27FC236}">
                <a16:creationId xmlns:a16="http://schemas.microsoft.com/office/drawing/2014/main" id="{58C91628-815A-5657-FA97-1ED365B97DF3}"/>
              </a:ext>
            </a:extLst>
          </p:cNvPr>
          <p:cNvSpPr/>
          <p:nvPr/>
        </p:nvSpPr>
        <p:spPr>
          <a:xfrm>
            <a:off x="762000" y="5306290"/>
            <a:ext cx="1149928" cy="914400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4A4083E8-7F3E-96A8-549C-FA649053A0BB}"/>
              </a:ext>
            </a:extLst>
          </p:cNvPr>
          <p:cNvSpPr txBox="1"/>
          <p:nvPr/>
        </p:nvSpPr>
        <p:spPr>
          <a:xfrm>
            <a:off x="2244436" y="1567005"/>
            <a:ext cx="50430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Times  New Roman"/>
              </a:rPr>
              <a:t>Thư Mục Gốc</a:t>
            </a:r>
          </a:p>
          <a:p>
            <a:r>
              <a:rPr lang="vi-VN" sz="2000" dirty="0">
                <a:latin typeface="Times  New Roman"/>
              </a:rPr>
              <a:t>Thư mục gốc của dự án chứa tất cả các tệp cần thiết cho tài liệu của bạn.</a:t>
            </a:r>
          </a:p>
        </p:txBody>
      </p: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367BB9CA-5648-6FF5-4659-3D665F5E8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877" y="1816842"/>
            <a:ext cx="3753374" cy="3820058"/>
          </a:xfrm>
          <a:prstGeom prst="rect">
            <a:avLst/>
          </a:prstGeom>
        </p:spPr>
      </p:pic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FD5BFAC3-E43B-1A42-DF63-6E5020FCD2A0}"/>
              </a:ext>
            </a:extLst>
          </p:cNvPr>
          <p:cNvSpPr txBox="1"/>
          <p:nvPr/>
        </p:nvSpPr>
        <p:spPr>
          <a:xfrm>
            <a:off x="2244436" y="2792617"/>
            <a:ext cx="50430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Times  New Roman"/>
              </a:rPr>
              <a:t>Tệp _</a:t>
            </a:r>
            <a:r>
              <a:rPr lang="vi-VN" sz="2400" dirty="0" err="1">
                <a:latin typeface="Times  New Roman"/>
              </a:rPr>
              <a:t>config.yml</a:t>
            </a:r>
            <a:endParaRPr lang="vi-VN" sz="2400" dirty="0">
              <a:latin typeface="Times  New Roman"/>
            </a:endParaRPr>
          </a:p>
          <a:p>
            <a:r>
              <a:rPr lang="vi-VN" sz="2000" dirty="0">
                <a:latin typeface="Times  New Roman"/>
              </a:rPr>
              <a:t>Tệp cấu hình chính, chứa các tùy chọn và cài đặt cho tài liệu.</a:t>
            </a:r>
            <a:endParaRPr lang="en-US" sz="2000" dirty="0">
              <a:latin typeface="Times  New Roman"/>
            </a:endParaRP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494A847F-FAFD-E1B8-BC09-0E181CC2ECAB}"/>
              </a:ext>
            </a:extLst>
          </p:cNvPr>
          <p:cNvSpPr txBox="1"/>
          <p:nvPr/>
        </p:nvSpPr>
        <p:spPr>
          <a:xfrm>
            <a:off x="2244435" y="4049007"/>
            <a:ext cx="50430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Times  New Roman"/>
              </a:rPr>
              <a:t>Tệp index.md</a:t>
            </a:r>
          </a:p>
          <a:p>
            <a:r>
              <a:rPr lang="vi-VN" sz="2000" dirty="0">
                <a:latin typeface="Times  New Roman"/>
              </a:rPr>
              <a:t>Trang chủ của tài liệu, được hiển thị đầu tiên khi bạn xem tài liệu.</a:t>
            </a:r>
            <a:endParaRPr lang="en-US" sz="2000" dirty="0">
              <a:latin typeface="Times  New Roman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46C71ECE-21A4-BDE3-BF80-0ADC87A10603}"/>
              </a:ext>
            </a:extLst>
          </p:cNvPr>
          <p:cNvSpPr txBox="1"/>
          <p:nvPr/>
        </p:nvSpPr>
        <p:spPr>
          <a:xfrm>
            <a:off x="2244435" y="5305397"/>
            <a:ext cx="50430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Times  New Roman"/>
              </a:rPr>
              <a:t>Thư mục _</a:t>
            </a:r>
            <a:r>
              <a:rPr lang="vi-VN" sz="2400" dirty="0" err="1">
                <a:latin typeface="Times  New Roman"/>
              </a:rPr>
              <a:t>build</a:t>
            </a:r>
            <a:endParaRPr lang="vi-VN" sz="2400" dirty="0">
              <a:latin typeface="Times  New Roman"/>
            </a:endParaRPr>
          </a:p>
          <a:p>
            <a:r>
              <a:rPr lang="vi-VN" sz="2000" dirty="0">
                <a:latin typeface="Times   New Roman"/>
              </a:rPr>
              <a:t>Thư mục chứa các tệp đã tạo ra khi bạn xây dựng tài liệu.</a:t>
            </a:r>
          </a:p>
        </p:txBody>
      </p:sp>
    </p:spTree>
    <p:extLst>
      <p:ext uri="{BB962C8B-B14F-4D97-AF65-F5344CB8AC3E}">
        <p14:creationId xmlns:p14="http://schemas.microsoft.com/office/powerpoint/2010/main" val="187852579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340CF974-E028-5912-A91D-0E182E864E24}"/>
              </a:ext>
            </a:extLst>
          </p:cNvPr>
          <p:cNvSpPr txBox="1"/>
          <p:nvPr/>
        </p:nvSpPr>
        <p:spPr>
          <a:xfrm>
            <a:off x="1759527" y="65572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>
                <a:latin typeface="Times  New Roman"/>
              </a:rPr>
              <a:t>Chèn hình ảnh và Biểu đồ</a:t>
            </a:r>
            <a:endParaRPr lang="en-US" sz="3200" b="1" dirty="0">
              <a:latin typeface="Times  New Roman"/>
            </a:endParaRPr>
          </a:p>
        </p:txBody>
      </p:sp>
      <p:pic>
        <p:nvPicPr>
          <p:cNvPr id="3" name="Đồ họa 2" descr="Bar chart with solid fill">
            <a:extLst>
              <a:ext uri="{FF2B5EF4-FFF2-40B4-BE49-F238E27FC236}">
                <a16:creationId xmlns:a16="http://schemas.microsoft.com/office/drawing/2014/main" id="{B234B4AD-E20C-D037-E4D7-DE8F5A723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6176" y="4667953"/>
            <a:ext cx="422618" cy="422618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A7CDB59B-6115-214C-A1BF-CDD0ABF87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176" y="2824444"/>
            <a:ext cx="422618" cy="306398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ACD3A4BE-2B8C-6CE8-00AE-816FCF0EF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5940" y="2487166"/>
            <a:ext cx="4906060" cy="3258005"/>
          </a:xfrm>
          <a:prstGeom prst="rect">
            <a:avLst/>
          </a:prstGeom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01A763A7-7F8C-BE68-E34E-0C35A7D94EA6}"/>
              </a:ext>
            </a:extLst>
          </p:cNvPr>
          <p:cNvSpPr txBox="1"/>
          <p:nvPr/>
        </p:nvSpPr>
        <p:spPr>
          <a:xfrm>
            <a:off x="1759526" y="2703432"/>
            <a:ext cx="47175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Times  New Roman"/>
              </a:rPr>
              <a:t>Hình ảnh</a:t>
            </a:r>
          </a:p>
          <a:p>
            <a:r>
              <a:rPr lang="vi-VN" sz="2000" dirty="0">
                <a:latin typeface="Times  New Roman"/>
              </a:rPr>
              <a:t>Sử dụng cú pháp </a:t>
            </a:r>
            <a:r>
              <a:rPr lang="vi-VN" sz="2000" dirty="0" err="1">
                <a:latin typeface="Times  New Roman"/>
              </a:rPr>
              <a:t>Markdown</a:t>
            </a:r>
            <a:r>
              <a:rPr lang="vi-VN" sz="2000" dirty="0">
                <a:latin typeface="Times  New Roman"/>
              </a:rPr>
              <a:t> để chèn hình ảnh từ đĩa hoặc URL</a:t>
            </a:r>
            <a:r>
              <a:rPr lang="vi-VN" dirty="0">
                <a:latin typeface="Times  New Roman"/>
              </a:rPr>
              <a:t>.</a:t>
            </a:r>
            <a:endParaRPr lang="en-US" dirty="0">
              <a:latin typeface="Times  New Roman"/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C76AA7F0-EBF3-9FDF-A8EF-66F94A67BFC3}"/>
              </a:ext>
            </a:extLst>
          </p:cNvPr>
          <p:cNvSpPr txBox="1"/>
          <p:nvPr/>
        </p:nvSpPr>
        <p:spPr>
          <a:xfrm>
            <a:off x="1759526" y="4667953"/>
            <a:ext cx="4336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Times  New Roman"/>
              </a:rPr>
              <a:t>Biểu đồ </a:t>
            </a:r>
          </a:p>
          <a:p>
            <a:r>
              <a:rPr lang="vi-VN" sz="2000" dirty="0">
                <a:latin typeface="Times  New Roman"/>
              </a:rPr>
              <a:t>Sử dụng thư viện </a:t>
            </a:r>
            <a:r>
              <a:rPr lang="vi-VN" sz="2000" dirty="0" err="1">
                <a:latin typeface="Times  New Roman"/>
              </a:rPr>
              <a:t>Matplotlib</a:t>
            </a:r>
            <a:r>
              <a:rPr lang="vi-VN" sz="2000" dirty="0">
                <a:latin typeface="Times  New Roman"/>
              </a:rPr>
              <a:t> để tạo và chèn các biểu đồ vào tài liệu.</a:t>
            </a:r>
            <a:endParaRPr lang="en-US" sz="2000" dirty="0">
              <a:latin typeface="Times 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232189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m giác Cân 3">
            <a:extLst>
              <a:ext uri="{FF2B5EF4-FFF2-40B4-BE49-F238E27FC236}">
                <a16:creationId xmlns:a16="http://schemas.microsoft.com/office/drawing/2014/main" id="{1209DE6A-F21B-A685-4524-0FC32DA6B858}"/>
              </a:ext>
            </a:extLst>
          </p:cNvPr>
          <p:cNvSpPr/>
          <p:nvPr/>
        </p:nvSpPr>
        <p:spPr>
          <a:xfrm>
            <a:off x="346364" y="1731818"/>
            <a:ext cx="6733308" cy="4982925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5EEB9C20-D2BC-1DAB-5799-442F0771A3B7}"/>
              </a:ext>
            </a:extLst>
          </p:cNvPr>
          <p:cNvSpPr txBox="1"/>
          <p:nvPr/>
        </p:nvSpPr>
        <p:spPr>
          <a:xfrm>
            <a:off x="1759528" y="678874"/>
            <a:ext cx="3893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 New Roman"/>
              </a:rPr>
              <a:t>Xuất bản tài liệu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 New Roman"/>
            </a:endParaRPr>
          </a:p>
        </p:txBody>
      </p:sp>
      <p:cxnSp>
        <p:nvCxnSpPr>
          <p:cNvPr id="7" name="Đường nối Thẳng 6">
            <a:extLst>
              <a:ext uri="{FF2B5EF4-FFF2-40B4-BE49-F238E27FC236}">
                <a16:creationId xmlns:a16="http://schemas.microsoft.com/office/drawing/2014/main" id="{9E6CA4F4-05D0-BFF2-B2BB-8C0DA9153EEE}"/>
              </a:ext>
            </a:extLst>
          </p:cNvPr>
          <p:cNvCxnSpPr>
            <a:cxnSpLocks/>
          </p:cNvCxnSpPr>
          <p:nvPr/>
        </p:nvCxnSpPr>
        <p:spPr>
          <a:xfrm>
            <a:off x="2687782" y="3283527"/>
            <a:ext cx="95042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70147DD5-5897-40B2-F239-62380CC0299C}"/>
              </a:ext>
            </a:extLst>
          </p:cNvPr>
          <p:cNvCxnSpPr>
            <a:cxnSpLocks/>
          </p:cNvCxnSpPr>
          <p:nvPr/>
        </p:nvCxnSpPr>
        <p:spPr>
          <a:xfrm>
            <a:off x="1316182" y="5264727"/>
            <a:ext cx="10875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68363C57-9E80-3DD0-C361-9009EA58F122}"/>
              </a:ext>
            </a:extLst>
          </p:cNvPr>
          <p:cNvSpPr txBox="1"/>
          <p:nvPr/>
        </p:nvSpPr>
        <p:spPr>
          <a:xfrm>
            <a:off x="3477491" y="2452255"/>
            <a:ext cx="74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/>
              <a:t>1</a:t>
            </a:r>
            <a:endParaRPr lang="en-US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400C565D-69B5-2882-8D13-7184FF41A446}"/>
              </a:ext>
            </a:extLst>
          </p:cNvPr>
          <p:cNvSpPr txBox="1"/>
          <p:nvPr/>
        </p:nvSpPr>
        <p:spPr>
          <a:xfrm>
            <a:off x="3297382" y="4045527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/>
              <a:t>2</a:t>
            </a:r>
            <a:endParaRPr lang="en-US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B4AEACE1-8FB3-B0BF-0D8E-BB020A5573B1}"/>
              </a:ext>
            </a:extLst>
          </p:cNvPr>
          <p:cNvSpPr txBox="1"/>
          <p:nvPr/>
        </p:nvSpPr>
        <p:spPr>
          <a:xfrm>
            <a:off x="3435927" y="5883808"/>
            <a:ext cx="74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/>
              <a:t>3</a:t>
            </a:r>
            <a:endParaRPr lang="en-US" dirty="0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9B046593-87D5-FDFF-9A37-C4347F67022A}"/>
              </a:ext>
            </a:extLst>
          </p:cNvPr>
          <p:cNvSpPr txBox="1"/>
          <p:nvPr/>
        </p:nvSpPr>
        <p:spPr>
          <a:xfrm>
            <a:off x="4551218" y="2267620"/>
            <a:ext cx="60821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Times  New Roman"/>
              </a:rPr>
              <a:t>Xây dựng </a:t>
            </a:r>
            <a:endParaRPr lang="vi-VN" dirty="0">
              <a:latin typeface="Times  New Roman"/>
            </a:endParaRPr>
          </a:p>
          <a:p>
            <a:r>
              <a:rPr lang="vi-VN" sz="2000" dirty="0">
                <a:latin typeface="Times  New Roman"/>
              </a:rPr>
              <a:t>Sử dụng lệnh </a:t>
            </a:r>
            <a:r>
              <a:rPr lang="vi-VN" sz="2000" dirty="0" err="1">
                <a:latin typeface="Times  New Roman"/>
              </a:rPr>
              <a:t>jupyter-book</a:t>
            </a:r>
            <a:r>
              <a:rPr lang="vi-VN" sz="2000" dirty="0">
                <a:latin typeface="Times  New Roman"/>
              </a:rPr>
              <a:t> </a:t>
            </a:r>
            <a:r>
              <a:rPr lang="vi-VN" sz="2000" dirty="0" err="1">
                <a:latin typeface="Times  New Roman"/>
              </a:rPr>
              <a:t>build</a:t>
            </a:r>
            <a:r>
              <a:rPr lang="vi-VN" sz="2000" dirty="0">
                <a:latin typeface="Times  New Roman"/>
              </a:rPr>
              <a:t> . Để xây dựng tài liệu.</a:t>
            </a:r>
            <a:endParaRPr lang="en-US" sz="2000" dirty="0">
              <a:latin typeface="Times  New Roman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1B0465B5-238E-026D-50B1-6503F429BB49}"/>
              </a:ext>
            </a:extLst>
          </p:cNvPr>
          <p:cNvSpPr txBox="1"/>
          <p:nvPr/>
        </p:nvSpPr>
        <p:spPr>
          <a:xfrm>
            <a:off x="5815445" y="4070352"/>
            <a:ext cx="60821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Times  New Roman"/>
              </a:rPr>
              <a:t>Xem trước </a:t>
            </a:r>
          </a:p>
          <a:p>
            <a:r>
              <a:rPr lang="vi-VN" sz="2000" dirty="0">
                <a:latin typeface="Times  New Roman"/>
              </a:rPr>
              <a:t>Xem trước tài liệu được tạo trong trình duyệt </a:t>
            </a:r>
            <a:r>
              <a:rPr lang="vi-VN" sz="2000" dirty="0" err="1">
                <a:latin typeface="Times  New Roman"/>
              </a:rPr>
              <a:t>web</a:t>
            </a:r>
            <a:r>
              <a:rPr lang="vi-VN" dirty="0">
                <a:latin typeface="Times  New Roman"/>
              </a:rPr>
              <a:t>.</a:t>
            </a:r>
            <a:endParaRPr lang="en-US" dirty="0">
              <a:latin typeface="Times  New Roman"/>
            </a:endParaRP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55A049C8-56B3-FACD-8F3C-C24A3FA764C2}"/>
              </a:ext>
            </a:extLst>
          </p:cNvPr>
          <p:cNvSpPr txBox="1"/>
          <p:nvPr/>
        </p:nvSpPr>
        <p:spPr>
          <a:xfrm>
            <a:off x="7079672" y="5529865"/>
            <a:ext cx="52924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Times  New Roman"/>
              </a:rPr>
              <a:t>Xuất bản</a:t>
            </a:r>
          </a:p>
          <a:p>
            <a:r>
              <a:rPr lang="vi-VN" sz="2000" dirty="0">
                <a:latin typeface="Times  New Roman"/>
              </a:rPr>
              <a:t>Xuất bản tài liệu thành nhiều định dạng như HTML, PDF, EPUB.</a:t>
            </a:r>
            <a:endParaRPr lang="en-US" sz="2000" dirty="0">
              <a:latin typeface="Times 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7484603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31058B92-1882-DE8A-7F95-5E6FF718E83E}"/>
              </a:ext>
            </a:extLst>
          </p:cNvPr>
          <p:cNvSpPr txBox="1"/>
          <p:nvPr/>
        </p:nvSpPr>
        <p:spPr>
          <a:xfrm>
            <a:off x="1676400" y="651164"/>
            <a:ext cx="6386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 New Roman"/>
              </a:rPr>
              <a:t>Giới thiệu về </a:t>
            </a:r>
            <a:r>
              <a:rPr lang="vi-V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 New Roman"/>
              </a:rPr>
              <a:t>Python</a:t>
            </a:r>
            <a:r>
              <a:rPr lang="vi-V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 New Roman"/>
              </a:rPr>
              <a:t> và </a:t>
            </a:r>
            <a:r>
              <a:rPr lang="vi-V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 New Roman"/>
              </a:rPr>
              <a:t>Matplotlib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 New Roman"/>
            </a:endParaRP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695AFC36-D66D-C9EF-0564-792565514851}"/>
              </a:ext>
            </a:extLst>
          </p:cNvPr>
          <p:cNvSpPr/>
          <p:nvPr/>
        </p:nvSpPr>
        <p:spPr>
          <a:xfrm>
            <a:off x="471055" y="1620982"/>
            <a:ext cx="2064327" cy="12607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1</a:t>
            </a:r>
            <a:endParaRPr lang="en-US" dirty="0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2CE287C7-E60A-3E1F-C7B9-E6FFA3C497CE}"/>
              </a:ext>
            </a:extLst>
          </p:cNvPr>
          <p:cNvSpPr/>
          <p:nvPr/>
        </p:nvSpPr>
        <p:spPr>
          <a:xfrm>
            <a:off x="471055" y="3068783"/>
            <a:ext cx="3283527" cy="14200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2</a:t>
            </a:r>
            <a:endParaRPr lang="en-US" dirty="0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6EA163C0-57EB-977D-C591-AD5FCDC2BD82}"/>
              </a:ext>
            </a:extLst>
          </p:cNvPr>
          <p:cNvSpPr/>
          <p:nvPr/>
        </p:nvSpPr>
        <p:spPr>
          <a:xfrm>
            <a:off x="471055" y="4675912"/>
            <a:ext cx="4308763" cy="15309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3</a:t>
            </a:r>
            <a:endParaRPr lang="en-US" dirty="0"/>
          </a:p>
        </p:txBody>
      </p: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61C95E99-D114-CDFF-0030-BA2A94050B29}"/>
              </a:ext>
            </a:extLst>
          </p:cNvPr>
          <p:cNvCxnSpPr>
            <a:cxnSpLocks/>
          </p:cNvCxnSpPr>
          <p:nvPr/>
        </p:nvCxnSpPr>
        <p:spPr>
          <a:xfrm>
            <a:off x="3865418" y="4488874"/>
            <a:ext cx="8326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5E566826-7B4B-BE6B-B08D-5683A6C2F75F}"/>
              </a:ext>
            </a:extLst>
          </p:cNvPr>
          <p:cNvCxnSpPr>
            <a:cxnSpLocks/>
          </p:cNvCxnSpPr>
          <p:nvPr/>
        </p:nvCxnSpPr>
        <p:spPr>
          <a:xfrm>
            <a:off x="2646218" y="2881746"/>
            <a:ext cx="9545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Đường nối Thẳng 14">
            <a:extLst>
              <a:ext uri="{FF2B5EF4-FFF2-40B4-BE49-F238E27FC236}">
                <a16:creationId xmlns:a16="http://schemas.microsoft.com/office/drawing/2014/main" id="{3254C627-07CB-5A48-94B6-C616BD3A77FE}"/>
              </a:ext>
            </a:extLst>
          </p:cNvPr>
          <p:cNvCxnSpPr>
            <a:cxnSpLocks/>
          </p:cNvCxnSpPr>
          <p:nvPr/>
        </p:nvCxnSpPr>
        <p:spPr>
          <a:xfrm>
            <a:off x="4890655" y="6206836"/>
            <a:ext cx="7301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654F4AC0-E66A-6B1D-19F7-89EC84564090}"/>
              </a:ext>
            </a:extLst>
          </p:cNvPr>
          <p:cNvSpPr txBox="1"/>
          <p:nvPr/>
        </p:nvSpPr>
        <p:spPr>
          <a:xfrm>
            <a:off x="2646218" y="1845537"/>
            <a:ext cx="80217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err="1">
                <a:latin typeface="Times  New Roman"/>
              </a:rPr>
              <a:t>Python</a:t>
            </a:r>
            <a:endParaRPr lang="vi-VN" sz="2400" dirty="0">
              <a:latin typeface="Times  New Roman"/>
            </a:endParaRPr>
          </a:p>
          <a:p>
            <a:r>
              <a:rPr lang="vi-VN" sz="2000" dirty="0">
                <a:latin typeface="Times  New Roman"/>
              </a:rPr>
              <a:t>Ngôn Ngữ lập trình đa năng, được sử dụng rộng rãi trong khoa học dữ liệu.</a:t>
            </a:r>
            <a:endParaRPr lang="en-US" sz="2000" dirty="0">
              <a:latin typeface="Times  New Roman"/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3B8C3447-E5B8-391E-0EA5-BA04C5ED41A3}"/>
              </a:ext>
            </a:extLst>
          </p:cNvPr>
          <p:cNvSpPr txBox="1"/>
          <p:nvPr/>
        </p:nvSpPr>
        <p:spPr>
          <a:xfrm>
            <a:off x="3865418" y="3394107"/>
            <a:ext cx="77031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err="1">
                <a:latin typeface="Times  New Roman"/>
              </a:rPr>
              <a:t>Matplotlib</a:t>
            </a:r>
            <a:endParaRPr lang="vi-VN" sz="2400" dirty="0">
              <a:latin typeface="Times  New Roman"/>
            </a:endParaRPr>
          </a:p>
          <a:p>
            <a:r>
              <a:rPr lang="vi-VN" sz="2000" dirty="0">
                <a:latin typeface="Times  New Roman"/>
              </a:rPr>
              <a:t>Thư viện đồ họa </a:t>
            </a:r>
            <a:r>
              <a:rPr lang="vi-VN" sz="2000" dirty="0" err="1">
                <a:latin typeface="Times  New Roman"/>
              </a:rPr>
              <a:t>python</a:t>
            </a:r>
            <a:r>
              <a:rPr lang="vi-VN" sz="2000" dirty="0">
                <a:latin typeface="Times  New Roman"/>
              </a:rPr>
              <a:t> phổ biến cho việc trực quan hóa dữ liệu.</a:t>
            </a:r>
            <a:endParaRPr lang="en-US" sz="2000" dirty="0">
              <a:latin typeface="Times  New Roman"/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53C349D4-8AC1-6BD0-CD64-85F57A631E8C}"/>
              </a:ext>
            </a:extLst>
          </p:cNvPr>
          <p:cNvSpPr txBox="1"/>
          <p:nvPr/>
        </p:nvSpPr>
        <p:spPr>
          <a:xfrm>
            <a:off x="4890655" y="5056653"/>
            <a:ext cx="68995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Times  New Roman"/>
              </a:rPr>
              <a:t>Trực quan hóa dữ liệu</a:t>
            </a:r>
          </a:p>
          <a:p>
            <a:r>
              <a:rPr lang="vi-VN" sz="2000" dirty="0">
                <a:latin typeface="Times  New Roman"/>
              </a:rPr>
              <a:t>Biểu diễn dữ liệu một cách trực quan để dễ hiểu và phân tích. </a:t>
            </a:r>
            <a:endParaRPr lang="en-US" sz="2000" dirty="0">
              <a:latin typeface="Times 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95176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3994211-36B6-C3E3-1E92-870049C8194B}"/>
              </a:ext>
            </a:extLst>
          </p:cNvPr>
          <p:cNvSpPr txBox="1"/>
          <p:nvPr/>
        </p:nvSpPr>
        <p:spPr>
          <a:xfrm>
            <a:off x="1856509" y="651164"/>
            <a:ext cx="6386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 New Roman"/>
              </a:rPr>
              <a:t>Lập trình Trực quan hóa dữ liệu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 New Roman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4CEF249C-303B-F080-0B13-F246C353D95D}"/>
              </a:ext>
            </a:extLst>
          </p:cNvPr>
          <p:cNvSpPr txBox="1"/>
          <p:nvPr/>
        </p:nvSpPr>
        <p:spPr>
          <a:xfrm>
            <a:off x="616526" y="1951672"/>
            <a:ext cx="5209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000" dirty="0">
                <a:latin typeface="Times  New Roman"/>
              </a:rPr>
              <a:t>1</a:t>
            </a:r>
          </a:p>
          <a:p>
            <a:pPr algn="ctr"/>
            <a:r>
              <a:rPr lang="vi-VN" sz="2400" dirty="0">
                <a:latin typeface="Times  New Roman"/>
              </a:rPr>
              <a:t>Nhập dữ liệu</a:t>
            </a:r>
          </a:p>
          <a:p>
            <a:pPr algn="ctr"/>
            <a:r>
              <a:rPr lang="vi-VN" sz="2000" dirty="0">
                <a:latin typeface="Times  New Roman"/>
              </a:rPr>
              <a:t>Nhập dữ liệu từ các nguồn khác nhau như tệp CSV, JSON hoặc cơ sở dữ liệu.</a:t>
            </a:r>
            <a:endParaRPr lang="en-US" sz="2000" dirty="0">
              <a:latin typeface="Times  New Roman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FC3DFD26-C885-AC3F-6464-8DD768078261}"/>
              </a:ext>
            </a:extLst>
          </p:cNvPr>
          <p:cNvSpPr txBox="1"/>
          <p:nvPr/>
        </p:nvSpPr>
        <p:spPr>
          <a:xfrm>
            <a:off x="6733305" y="1885284"/>
            <a:ext cx="5209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000" dirty="0">
                <a:latin typeface="Times  New Roman"/>
              </a:rPr>
              <a:t>2</a:t>
            </a:r>
          </a:p>
          <a:p>
            <a:pPr algn="ctr"/>
            <a:r>
              <a:rPr lang="vi-VN" sz="2400" dirty="0">
                <a:latin typeface="Times  New Roman"/>
              </a:rPr>
              <a:t>Chuẩn bị dữ liệu</a:t>
            </a:r>
          </a:p>
          <a:p>
            <a:pPr algn="ctr"/>
            <a:r>
              <a:rPr lang="vi-VN" sz="2000" dirty="0">
                <a:latin typeface="Times  New Roman"/>
              </a:rPr>
              <a:t>Làm sạch, biến đổi và chuẩn bị dữ liệu cho trực quan hóa.</a:t>
            </a:r>
            <a:endParaRPr lang="en-US" sz="2000" dirty="0">
              <a:latin typeface="Times  New Roman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1C88616E-0C55-7B68-5D43-71936FBBBB9F}"/>
              </a:ext>
            </a:extLst>
          </p:cNvPr>
          <p:cNvSpPr txBox="1"/>
          <p:nvPr/>
        </p:nvSpPr>
        <p:spPr>
          <a:xfrm>
            <a:off x="678871" y="4206288"/>
            <a:ext cx="508461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000" dirty="0">
                <a:latin typeface="Times  New Roman"/>
              </a:rPr>
              <a:t>3</a:t>
            </a:r>
          </a:p>
          <a:p>
            <a:pPr algn="ctr"/>
            <a:r>
              <a:rPr lang="vi-VN" sz="2400" dirty="0">
                <a:latin typeface="Times  New Roman"/>
              </a:rPr>
              <a:t>Tạo biểu đồ </a:t>
            </a:r>
          </a:p>
          <a:p>
            <a:pPr algn="ctr"/>
            <a:r>
              <a:rPr lang="vi-VN" sz="2000" dirty="0">
                <a:latin typeface="Times  New Roman"/>
              </a:rPr>
              <a:t>Sử dụng các hàm </a:t>
            </a:r>
            <a:r>
              <a:rPr lang="vi-VN" sz="2000" dirty="0" err="1">
                <a:latin typeface="Times  New Roman"/>
              </a:rPr>
              <a:t>Matplotlib</a:t>
            </a:r>
            <a:r>
              <a:rPr lang="vi-VN" sz="2000" dirty="0">
                <a:latin typeface="Times  New Roman"/>
              </a:rPr>
              <a:t> để tạo các loại biểu đồ khác nhau.</a:t>
            </a:r>
            <a:endParaRPr lang="en-US" sz="2000" dirty="0">
              <a:latin typeface="Times  New Roman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91C3C27E-EC1A-01A3-4219-B57C09F3E52E}"/>
              </a:ext>
            </a:extLst>
          </p:cNvPr>
          <p:cNvSpPr txBox="1"/>
          <p:nvPr/>
        </p:nvSpPr>
        <p:spPr>
          <a:xfrm>
            <a:off x="6546267" y="4200794"/>
            <a:ext cx="558338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000" dirty="0">
                <a:latin typeface="Times  New Roman"/>
              </a:rPr>
              <a:t>4</a:t>
            </a:r>
          </a:p>
          <a:p>
            <a:pPr algn="ctr"/>
            <a:r>
              <a:rPr lang="vi-VN" sz="2400" dirty="0">
                <a:latin typeface="Times  New Roman"/>
              </a:rPr>
              <a:t>Tùy chỉnh</a:t>
            </a:r>
          </a:p>
          <a:p>
            <a:pPr algn="ctr"/>
            <a:r>
              <a:rPr lang="vi-VN" sz="2000" dirty="0">
                <a:latin typeface="Times  New Roman"/>
              </a:rPr>
              <a:t>Thêm nhãn, chú thích, màu sắc và kiểu dáng để làm cho biểu đồ dễ hiểu.</a:t>
            </a:r>
            <a:endParaRPr lang="en-US" sz="2000" dirty="0">
              <a:latin typeface="Times 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080962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Bó sợi">
  <a:themeElements>
    <a:clrScheme name="Bó sợi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ó sợi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ó sợi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515</TotalTime>
  <Words>716</Words>
  <Application>Microsoft Office PowerPoint</Application>
  <PresentationFormat>Màn hình rộng</PresentationFormat>
  <Paragraphs>90</Paragraphs>
  <Slides>12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12</vt:i4>
      </vt:variant>
    </vt:vector>
  </HeadingPairs>
  <TitlesOfParts>
    <vt:vector size="20" baseType="lpstr">
      <vt:lpstr>Arial</vt:lpstr>
      <vt:lpstr>Century Gothic</vt:lpstr>
      <vt:lpstr>Tahoma</vt:lpstr>
      <vt:lpstr>Times   New Roman</vt:lpstr>
      <vt:lpstr>Times  New Roman</vt:lpstr>
      <vt:lpstr>Wingdings</vt:lpstr>
      <vt:lpstr>Wingdings 3</vt:lpstr>
      <vt:lpstr>Bó sợi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4</cp:revision>
  <dcterms:created xsi:type="dcterms:W3CDTF">2025-01-14T07:00:00Z</dcterms:created>
  <dcterms:modified xsi:type="dcterms:W3CDTF">2025-01-14T15:40:19Z</dcterms:modified>
</cp:coreProperties>
</file>