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82" r:id="rId3"/>
    <p:sldId id="269" r:id="rId4"/>
    <p:sldId id="283" r:id="rId5"/>
    <p:sldId id="270" r:id="rId6"/>
    <p:sldId id="271" r:id="rId7"/>
    <p:sldId id="284" r:id="rId8"/>
    <p:sldId id="272" r:id="rId9"/>
    <p:sldId id="273" r:id="rId10"/>
    <p:sldId id="274" r:id="rId11"/>
    <p:sldId id="275" r:id="rId12"/>
    <p:sldId id="285" r:id="rId13"/>
    <p:sldId id="286" r:id="rId14"/>
    <p:sldId id="287" r:id="rId15"/>
    <p:sldId id="288" r:id="rId16"/>
    <p:sldId id="277" r:id="rId17"/>
    <p:sldId id="289" r:id="rId18"/>
    <p:sldId id="290" r:id="rId19"/>
    <p:sldId id="291" r:id="rId20"/>
    <p:sldId id="278" r:id="rId21"/>
    <p:sldId id="292" r:id="rId22"/>
    <p:sldId id="293" r:id="rId23"/>
    <p:sldId id="279" r:id="rId24"/>
    <p:sldId id="294" r:id="rId25"/>
    <p:sldId id="295"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an" initials="T" lastIdx="1" clrIdx="0">
    <p:extLst>
      <p:ext uri="{19B8F6BF-5375-455C-9EA6-DF929625EA0E}">
        <p15:presenceInfo xmlns:p15="http://schemas.microsoft.com/office/powerpoint/2012/main" xmlns="" userId="a9a745c508589e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4598" autoAdjust="0"/>
  </p:normalViewPr>
  <p:slideViewPr>
    <p:cSldViewPr snapToGrid="0">
      <p:cViewPr varScale="1">
        <p:scale>
          <a:sx n="83" d="100"/>
          <a:sy n="83" d="100"/>
        </p:scale>
        <p:origin x="-658" y="-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08D28-718A-42BB-B579-3BF7FB3789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1E06590-F6EE-41BB-9235-326D304893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FD0B7DE-DB25-4C5E-9A22-44F133384C95}"/>
              </a:ext>
            </a:extLst>
          </p:cNvPr>
          <p:cNvSpPr>
            <a:spLocks noGrp="1"/>
          </p:cNvSpPr>
          <p:nvPr>
            <p:ph type="dt" sz="half" idx="10"/>
          </p:nvPr>
        </p:nvSpPr>
        <p:spPr/>
        <p:txBody>
          <a:bodyPr/>
          <a:lstStyle/>
          <a:p>
            <a:fld id="{87FC9398-6C15-4E4D-93BC-AD9ECDE78EC9}" type="datetimeFigureOut">
              <a:rPr lang="en-US" smtClean="0"/>
              <a:pPr/>
              <a:t>1/15/2021</a:t>
            </a:fld>
            <a:endParaRPr lang="en-US"/>
          </a:p>
        </p:txBody>
      </p:sp>
      <p:sp>
        <p:nvSpPr>
          <p:cNvPr id="5" name="Footer Placeholder 4">
            <a:extLst>
              <a:ext uri="{FF2B5EF4-FFF2-40B4-BE49-F238E27FC236}">
                <a16:creationId xmlns:a16="http://schemas.microsoft.com/office/drawing/2014/main" xmlns="" id="{21F762B4-6D0F-4BBD-BA1D-356BEE497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9914B0D-8B5B-4719-947A-E1F47D516150}"/>
              </a:ext>
            </a:extLst>
          </p:cNvPr>
          <p:cNvSpPr>
            <a:spLocks noGrp="1"/>
          </p:cNvSpPr>
          <p:nvPr>
            <p:ph type="sldNum" sz="quarter" idx="12"/>
          </p:nvPr>
        </p:nvSpPr>
        <p:spPr/>
        <p:txBody>
          <a:bodyPr/>
          <a:lstStyle/>
          <a:p>
            <a:fld id="{05FF0466-75D1-4988-AAAE-46939B133B08}" type="slidenum">
              <a:rPr lang="en-US" smtClean="0"/>
              <a:pPr/>
              <a:t>‹#›</a:t>
            </a:fld>
            <a:endParaRPr lang="en-US"/>
          </a:p>
        </p:txBody>
      </p:sp>
    </p:spTree>
    <p:extLst>
      <p:ext uri="{BB962C8B-B14F-4D97-AF65-F5344CB8AC3E}">
        <p14:creationId xmlns:p14="http://schemas.microsoft.com/office/powerpoint/2010/main" xmlns="" val="352363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6EE14B-6714-44F5-848E-304C99B137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5BE50B3-467C-481F-A243-23BFAC50B3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79FE093-DEFD-4B2D-8026-CF4DBBCF7DB4}"/>
              </a:ext>
            </a:extLst>
          </p:cNvPr>
          <p:cNvSpPr>
            <a:spLocks noGrp="1"/>
          </p:cNvSpPr>
          <p:nvPr>
            <p:ph type="dt" sz="half" idx="10"/>
          </p:nvPr>
        </p:nvSpPr>
        <p:spPr/>
        <p:txBody>
          <a:bodyPr/>
          <a:lstStyle/>
          <a:p>
            <a:fld id="{87FC9398-6C15-4E4D-93BC-AD9ECDE78EC9}" type="datetimeFigureOut">
              <a:rPr lang="en-US" smtClean="0"/>
              <a:pPr/>
              <a:t>1/15/2021</a:t>
            </a:fld>
            <a:endParaRPr lang="en-US"/>
          </a:p>
        </p:txBody>
      </p:sp>
      <p:sp>
        <p:nvSpPr>
          <p:cNvPr id="5" name="Footer Placeholder 4">
            <a:extLst>
              <a:ext uri="{FF2B5EF4-FFF2-40B4-BE49-F238E27FC236}">
                <a16:creationId xmlns:a16="http://schemas.microsoft.com/office/drawing/2014/main" xmlns="" id="{20936CF2-1CD5-4096-91E8-039A89144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27E803C-DA31-45B9-B421-18C349295F07}"/>
              </a:ext>
            </a:extLst>
          </p:cNvPr>
          <p:cNvSpPr>
            <a:spLocks noGrp="1"/>
          </p:cNvSpPr>
          <p:nvPr>
            <p:ph type="sldNum" sz="quarter" idx="12"/>
          </p:nvPr>
        </p:nvSpPr>
        <p:spPr/>
        <p:txBody>
          <a:bodyPr/>
          <a:lstStyle/>
          <a:p>
            <a:fld id="{05FF0466-75D1-4988-AAAE-46939B133B08}" type="slidenum">
              <a:rPr lang="en-US" smtClean="0"/>
              <a:pPr/>
              <a:t>‹#›</a:t>
            </a:fld>
            <a:endParaRPr lang="en-US"/>
          </a:p>
        </p:txBody>
      </p:sp>
    </p:spTree>
    <p:extLst>
      <p:ext uri="{BB962C8B-B14F-4D97-AF65-F5344CB8AC3E}">
        <p14:creationId xmlns:p14="http://schemas.microsoft.com/office/powerpoint/2010/main" xmlns="" val="303466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FC5CB85-4A87-4CC9-BABD-348C26E9D4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B19F456-E5C5-4021-9ACB-131F678609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6C63628-6893-4219-A02D-A944FD62F7E8}"/>
              </a:ext>
            </a:extLst>
          </p:cNvPr>
          <p:cNvSpPr>
            <a:spLocks noGrp="1"/>
          </p:cNvSpPr>
          <p:nvPr>
            <p:ph type="dt" sz="half" idx="10"/>
          </p:nvPr>
        </p:nvSpPr>
        <p:spPr/>
        <p:txBody>
          <a:bodyPr/>
          <a:lstStyle/>
          <a:p>
            <a:fld id="{87FC9398-6C15-4E4D-93BC-AD9ECDE78EC9}" type="datetimeFigureOut">
              <a:rPr lang="en-US" smtClean="0"/>
              <a:pPr/>
              <a:t>1/15/2021</a:t>
            </a:fld>
            <a:endParaRPr lang="en-US"/>
          </a:p>
        </p:txBody>
      </p:sp>
      <p:sp>
        <p:nvSpPr>
          <p:cNvPr id="5" name="Footer Placeholder 4">
            <a:extLst>
              <a:ext uri="{FF2B5EF4-FFF2-40B4-BE49-F238E27FC236}">
                <a16:creationId xmlns:a16="http://schemas.microsoft.com/office/drawing/2014/main" xmlns="" id="{53B82E8B-0AF8-4937-98B4-4F8854705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7AFBC2C-8169-4572-B9F4-7BF209EC4F14}"/>
              </a:ext>
            </a:extLst>
          </p:cNvPr>
          <p:cNvSpPr>
            <a:spLocks noGrp="1"/>
          </p:cNvSpPr>
          <p:nvPr>
            <p:ph type="sldNum" sz="quarter" idx="12"/>
          </p:nvPr>
        </p:nvSpPr>
        <p:spPr/>
        <p:txBody>
          <a:bodyPr/>
          <a:lstStyle/>
          <a:p>
            <a:fld id="{05FF0466-75D1-4988-AAAE-46939B133B08}" type="slidenum">
              <a:rPr lang="en-US" smtClean="0"/>
              <a:pPr/>
              <a:t>‹#›</a:t>
            </a:fld>
            <a:endParaRPr lang="en-US"/>
          </a:p>
        </p:txBody>
      </p:sp>
    </p:spTree>
    <p:extLst>
      <p:ext uri="{BB962C8B-B14F-4D97-AF65-F5344CB8AC3E}">
        <p14:creationId xmlns:p14="http://schemas.microsoft.com/office/powerpoint/2010/main" xmlns="" val="765492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1625B-745B-47E9-BDBC-CE7B6EF8D9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022126E-FE66-4444-9A21-E785177D51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6A83383-EAFC-481F-B437-8E3AFD79787F}"/>
              </a:ext>
            </a:extLst>
          </p:cNvPr>
          <p:cNvSpPr>
            <a:spLocks noGrp="1"/>
          </p:cNvSpPr>
          <p:nvPr>
            <p:ph type="dt" sz="half" idx="10"/>
          </p:nvPr>
        </p:nvSpPr>
        <p:spPr/>
        <p:txBody>
          <a:bodyPr/>
          <a:lstStyle/>
          <a:p>
            <a:fld id="{87FC9398-6C15-4E4D-93BC-AD9ECDE78EC9}" type="datetimeFigureOut">
              <a:rPr lang="en-US" smtClean="0"/>
              <a:pPr/>
              <a:t>1/15/2021</a:t>
            </a:fld>
            <a:endParaRPr lang="en-US"/>
          </a:p>
        </p:txBody>
      </p:sp>
      <p:sp>
        <p:nvSpPr>
          <p:cNvPr id="5" name="Footer Placeholder 4">
            <a:extLst>
              <a:ext uri="{FF2B5EF4-FFF2-40B4-BE49-F238E27FC236}">
                <a16:creationId xmlns:a16="http://schemas.microsoft.com/office/drawing/2014/main" xmlns="" id="{D040A6D6-A49E-46F3-AAAE-E8D30D7BA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304716F-ACAF-42C6-8214-2046DED85B99}"/>
              </a:ext>
            </a:extLst>
          </p:cNvPr>
          <p:cNvSpPr>
            <a:spLocks noGrp="1"/>
          </p:cNvSpPr>
          <p:nvPr>
            <p:ph type="sldNum" sz="quarter" idx="12"/>
          </p:nvPr>
        </p:nvSpPr>
        <p:spPr/>
        <p:txBody>
          <a:bodyPr/>
          <a:lstStyle/>
          <a:p>
            <a:fld id="{05FF0466-75D1-4988-AAAE-46939B133B08}" type="slidenum">
              <a:rPr lang="en-US" smtClean="0"/>
              <a:pPr/>
              <a:t>‹#›</a:t>
            </a:fld>
            <a:endParaRPr lang="en-US"/>
          </a:p>
        </p:txBody>
      </p:sp>
    </p:spTree>
    <p:extLst>
      <p:ext uri="{BB962C8B-B14F-4D97-AF65-F5344CB8AC3E}">
        <p14:creationId xmlns:p14="http://schemas.microsoft.com/office/powerpoint/2010/main" xmlns="" val="1067029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01D3F-8A96-4299-B9B5-6D7BCFB45A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AA5D53D-A616-41ED-8DDB-66C898607A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0940341-94C1-4111-9B84-8AA72D5C3E34}"/>
              </a:ext>
            </a:extLst>
          </p:cNvPr>
          <p:cNvSpPr>
            <a:spLocks noGrp="1"/>
          </p:cNvSpPr>
          <p:nvPr>
            <p:ph type="dt" sz="half" idx="10"/>
          </p:nvPr>
        </p:nvSpPr>
        <p:spPr/>
        <p:txBody>
          <a:bodyPr/>
          <a:lstStyle/>
          <a:p>
            <a:fld id="{87FC9398-6C15-4E4D-93BC-AD9ECDE78EC9}" type="datetimeFigureOut">
              <a:rPr lang="en-US" smtClean="0"/>
              <a:pPr/>
              <a:t>1/15/2021</a:t>
            </a:fld>
            <a:endParaRPr lang="en-US"/>
          </a:p>
        </p:txBody>
      </p:sp>
      <p:sp>
        <p:nvSpPr>
          <p:cNvPr id="5" name="Footer Placeholder 4">
            <a:extLst>
              <a:ext uri="{FF2B5EF4-FFF2-40B4-BE49-F238E27FC236}">
                <a16:creationId xmlns:a16="http://schemas.microsoft.com/office/drawing/2014/main" xmlns="" id="{80561441-6268-4E05-8A9A-6F52D9DD7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5FF478C-21D2-42FB-826D-BE746A0B6C26}"/>
              </a:ext>
            </a:extLst>
          </p:cNvPr>
          <p:cNvSpPr>
            <a:spLocks noGrp="1"/>
          </p:cNvSpPr>
          <p:nvPr>
            <p:ph type="sldNum" sz="quarter" idx="12"/>
          </p:nvPr>
        </p:nvSpPr>
        <p:spPr/>
        <p:txBody>
          <a:bodyPr/>
          <a:lstStyle/>
          <a:p>
            <a:fld id="{05FF0466-75D1-4988-AAAE-46939B133B08}" type="slidenum">
              <a:rPr lang="en-US" smtClean="0"/>
              <a:pPr/>
              <a:t>‹#›</a:t>
            </a:fld>
            <a:endParaRPr lang="en-US"/>
          </a:p>
        </p:txBody>
      </p:sp>
    </p:spTree>
    <p:extLst>
      <p:ext uri="{BB962C8B-B14F-4D97-AF65-F5344CB8AC3E}">
        <p14:creationId xmlns:p14="http://schemas.microsoft.com/office/powerpoint/2010/main" xmlns="" val="107217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E2F6DF-8DA5-4EA7-B44A-1779A5A05A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9082188-49FF-4548-A02C-82BD5197BA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83B6739-7360-4E41-AB5C-279F5634C3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FC0A07B-E103-443B-8364-DA9B2A02ECE5}"/>
              </a:ext>
            </a:extLst>
          </p:cNvPr>
          <p:cNvSpPr>
            <a:spLocks noGrp="1"/>
          </p:cNvSpPr>
          <p:nvPr>
            <p:ph type="dt" sz="half" idx="10"/>
          </p:nvPr>
        </p:nvSpPr>
        <p:spPr/>
        <p:txBody>
          <a:bodyPr/>
          <a:lstStyle/>
          <a:p>
            <a:fld id="{87FC9398-6C15-4E4D-93BC-AD9ECDE78EC9}" type="datetimeFigureOut">
              <a:rPr lang="en-US" smtClean="0"/>
              <a:pPr/>
              <a:t>1/15/2021</a:t>
            </a:fld>
            <a:endParaRPr lang="en-US"/>
          </a:p>
        </p:txBody>
      </p:sp>
      <p:sp>
        <p:nvSpPr>
          <p:cNvPr id="6" name="Footer Placeholder 5">
            <a:extLst>
              <a:ext uri="{FF2B5EF4-FFF2-40B4-BE49-F238E27FC236}">
                <a16:creationId xmlns:a16="http://schemas.microsoft.com/office/drawing/2014/main" xmlns="" id="{AEF64DF2-FA36-4A9A-9D1A-53D7BF9EB8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5D856F4-FF4A-4B26-BEFE-8E86DD03FB48}"/>
              </a:ext>
            </a:extLst>
          </p:cNvPr>
          <p:cNvSpPr>
            <a:spLocks noGrp="1"/>
          </p:cNvSpPr>
          <p:nvPr>
            <p:ph type="sldNum" sz="quarter" idx="12"/>
          </p:nvPr>
        </p:nvSpPr>
        <p:spPr/>
        <p:txBody>
          <a:bodyPr/>
          <a:lstStyle/>
          <a:p>
            <a:fld id="{05FF0466-75D1-4988-AAAE-46939B133B08}" type="slidenum">
              <a:rPr lang="en-US" smtClean="0"/>
              <a:pPr/>
              <a:t>‹#›</a:t>
            </a:fld>
            <a:endParaRPr lang="en-US"/>
          </a:p>
        </p:txBody>
      </p:sp>
    </p:spTree>
    <p:extLst>
      <p:ext uri="{BB962C8B-B14F-4D97-AF65-F5344CB8AC3E}">
        <p14:creationId xmlns:p14="http://schemas.microsoft.com/office/powerpoint/2010/main" xmlns="" val="208900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2C9B30-D14B-4A22-B8CC-5DA850FC60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9E6785A-E2A4-4175-8111-2EE31BF7AD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1628E13-3F6A-4C1F-A4B0-2714B48472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373A219-3267-4912-A210-15B81362C2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A7E85E5-CE3F-4AC2-8F21-1A840EE516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97370E4-0AE1-4D1E-A988-7C045F3EE674}"/>
              </a:ext>
            </a:extLst>
          </p:cNvPr>
          <p:cNvSpPr>
            <a:spLocks noGrp="1"/>
          </p:cNvSpPr>
          <p:nvPr>
            <p:ph type="dt" sz="half" idx="10"/>
          </p:nvPr>
        </p:nvSpPr>
        <p:spPr/>
        <p:txBody>
          <a:bodyPr/>
          <a:lstStyle/>
          <a:p>
            <a:fld id="{87FC9398-6C15-4E4D-93BC-AD9ECDE78EC9}" type="datetimeFigureOut">
              <a:rPr lang="en-US" smtClean="0"/>
              <a:pPr/>
              <a:t>1/15/2021</a:t>
            </a:fld>
            <a:endParaRPr lang="en-US"/>
          </a:p>
        </p:txBody>
      </p:sp>
      <p:sp>
        <p:nvSpPr>
          <p:cNvPr id="8" name="Footer Placeholder 7">
            <a:extLst>
              <a:ext uri="{FF2B5EF4-FFF2-40B4-BE49-F238E27FC236}">
                <a16:creationId xmlns:a16="http://schemas.microsoft.com/office/drawing/2014/main" xmlns="" id="{7D82A288-F449-4A20-B7FD-E68B27A588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76070C8-F108-40BB-A0BD-514B2E63BE1C}"/>
              </a:ext>
            </a:extLst>
          </p:cNvPr>
          <p:cNvSpPr>
            <a:spLocks noGrp="1"/>
          </p:cNvSpPr>
          <p:nvPr>
            <p:ph type="sldNum" sz="quarter" idx="12"/>
          </p:nvPr>
        </p:nvSpPr>
        <p:spPr/>
        <p:txBody>
          <a:bodyPr/>
          <a:lstStyle/>
          <a:p>
            <a:fld id="{05FF0466-75D1-4988-AAAE-46939B133B08}" type="slidenum">
              <a:rPr lang="en-US" smtClean="0"/>
              <a:pPr/>
              <a:t>‹#›</a:t>
            </a:fld>
            <a:endParaRPr lang="en-US"/>
          </a:p>
        </p:txBody>
      </p:sp>
    </p:spTree>
    <p:extLst>
      <p:ext uri="{BB962C8B-B14F-4D97-AF65-F5344CB8AC3E}">
        <p14:creationId xmlns:p14="http://schemas.microsoft.com/office/powerpoint/2010/main" xmlns="" val="202113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D78D65-DC3E-4A56-8C1E-ABDC53238D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3F62334-0665-4DC2-AFA0-3DA9DD98B7F5}"/>
              </a:ext>
            </a:extLst>
          </p:cNvPr>
          <p:cNvSpPr>
            <a:spLocks noGrp="1"/>
          </p:cNvSpPr>
          <p:nvPr>
            <p:ph type="dt" sz="half" idx="10"/>
          </p:nvPr>
        </p:nvSpPr>
        <p:spPr/>
        <p:txBody>
          <a:bodyPr/>
          <a:lstStyle/>
          <a:p>
            <a:fld id="{87FC9398-6C15-4E4D-93BC-AD9ECDE78EC9}" type="datetimeFigureOut">
              <a:rPr lang="en-US" smtClean="0"/>
              <a:pPr/>
              <a:t>1/15/2021</a:t>
            </a:fld>
            <a:endParaRPr lang="en-US"/>
          </a:p>
        </p:txBody>
      </p:sp>
      <p:sp>
        <p:nvSpPr>
          <p:cNvPr id="4" name="Footer Placeholder 3">
            <a:extLst>
              <a:ext uri="{FF2B5EF4-FFF2-40B4-BE49-F238E27FC236}">
                <a16:creationId xmlns:a16="http://schemas.microsoft.com/office/drawing/2014/main" xmlns="" id="{21B036FE-E216-487B-990A-CA8FF83023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8222370-79B5-4912-AC10-6188D01B6032}"/>
              </a:ext>
            </a:extLst>
          </p:cNvPr>
          <p:cNvSpPr>
            <a:spLocks noGrp="1"/>
          </p:cNvSpPr>
          <p:nvPr>
            <p:ph type="sldNum" sz="quarter" idx="12"/>
          </p:nvPr>
        </p:nvSpPr>
        <p:spPr/>
        <p:txBody>
          <a:bodyPr/>
          <a:lstStyle/>
          <a:p>
            <a:fld id="{05FF0466-75D1-4988-AAAE-46939B133B08}" type="slidenum">
              <a:rPr lang="en-US" smtClean="0"/>
              <a:pPr/>
              <a:t>‹#›</a:t>
            </a:fld>
            <a:endParaRPr lang="en-US"/>
          </a:p>
        </p:txBody>
      </p:sp>
    </p:spTree>
    <p:extLst>
      <p:ext uri="{BB962C8B-B14F-4D97-AF65-F5344CB8AC3E}">
        <p14:creationId xmlns:p14="http://schemas.microsoft.com/office/powerpoint/2010/main" xmlns="" val="3792862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1E63C10-5150-48AF-85DB-D55336244A1D}"/>
              </a:ext>
            </a:extLst>
          </p:cNvPr>
          <p:cNvSpPr>
            <a:spLocks noGrp="1"/>
          </p:cNvSpPr>
          <p:nvPr>
            <p:ph type="dt" sz="half" idx="10"/>
          </p:nvPr>
        </p:nvSpPr>
        <p:spPr/>
        <p:txBody>
          <a:bodyPr/>
          <a:lstStyle/>
          <a:p>
            <a:fld id="{87FC9398-6C15-4E4D-93BC-AD9ECDE78EC9}" type="datetimeFigureOut">
              <a:rPr lang="en-US" smtClean="0"/>
              <a:pPr/>
              <a:t>1/15/2021</a:t>
            </a:fld>
            <a:endParaRPr lang="en-US"/>
          </a:p>
        </p:txBody>
      </p:sp>
      <p:sp>
        <p:nvSpPr>
          <p:cNvPr id="3" name="Footer Placeholder 2">
            <a:extLst>
              <a:ext uri="{FF2B5EF4-FFF2-40B4-BE49-F238E27FC236}">
                <a16:creationId xmlns:a16="http://schemas.microsoft.com/office/drawing/2014/main" xmlns="" id="{00A23B45-08E3-422A-8297-F6BDF0A4FF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F7AF666-C042-42C8-9E8B-D6A6ED1A2E64}"/>
              </a:ext>
            </a:extLst>
          </p:cNvPr>
          <p:cNvSpPr>
            <a:spLocks noGrp="1"/>
          </p:cNvSpPr>
          <p:nvPr>
            <p:ph type="sldNum" sz="quarter" idx="12"/>
          </p:nvPr>
        </p:nvSpPr>
        <p:spPr/>
        <p:txBody>
          <a:bodyPr/>
          <a:lstStyle/>
          <a:p>
            <a:fld id="{05FF0466-75D1-4988-AAAE-46939B133B08}" type="slidenum">
              <a:rPr lang="en-US" smtClean="0"/>
              <a:pPr/>
              <a:t>‹#›</a:t>
            </a:fld>
            <a:endParaRPr lang="en-US"/>
          </a:p>
        </p:txBody>
      </p:sp>
    </p:spTree>
    <p:extLst>
      <p:ext uri="{BB962C8B-B14F-4D97-AF65-F5344CB8AC3E}">
        <p14:creationId xmlns:p14="http://schemas.microsoft.com/office/powerpoint/2010/main" xmlns="" val="393154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451C1D-6AA2-4E26-A180-92E3EBCDAB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978829C-DB6D-4213-BB37-4CD03F929B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5C3C077-B78C-4D6F-B240-CA8AFE3101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5141512-3BD2-43CD-9E55-5BFE2813D755}"/>
              </a:ext>
            </a:extLst>
          </p:cNvPr>
          <p:cNvSpPr>
            <a:spLocks noGrp="1"/>
          </p:cNvSpPr>
          <p:nvPr>
            <p:ph type="dt" sz="half" idx="10"/>
          </p:nvPr>
        </p:nvSpPr>
        <p:spPr/>
        <p:txBody>
          <a:bodyPr/>
          <a:lstStyle/>
          <a:p>
            <a:fld id="{87FC9398-6C15-4E4D-93BC-AD9ECDE78EC9}" type="datetimeFigureOut">
              <a:rPr lang="en-US" smtClean="0"/>
              <a:pPr/>
              <a:t>1/15/2021</a:t>
            </a:fld>
            <a:endParaRPr lang="en-US"/>
          </a:p>
        </p:txBody>
      </p:sp>
      <p:sp>
        <p:nvSpPr>
          <p:cNvPr id="6" name="Footer Placeholder 5">
            <a:extLst>
              <a:ext uri="{FF2B5EF4-FFF2-40B4-BE49-F238E27FC236}">
                <a16:creationId xmlns:a16="http://schemas.microsoft.com/office/drawing/2014/main" xmlns="" id="{4BCB1D26-D12C-420D-8CFD-E9D246A972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3D7196C-0BA8-4E37-802E-9CDE5ADED080}"/>
              </a:ext>
            </a:extLst>
          </p:cNvPr>
          <p:cNvSpPr>
            <a:spLocks noGrp="1"/>
          </p:cNvSpPr>
          <p:nvPr>
            <p:ph type="sldNum" sz="quarter" idx="12"/>
          </p:nvPr>
        </p:nvSpPr>
        <p:spPr/>
        <p:txBody>
          <a:bodyPr/>
          <a:lstStyle/>
          <a:p>
            <a:fld id="{05FF0466-75D1-4988-AAAE-46939B133B08}" type="slidenum">
              <a:rPr lang="en-US" smtClean="0"/>
              <a:pPr/>
              <a:t>‹#›</a:t>
            </a:fld>
            <a:endParaRPr lang="en-US"/>
          </a:p>
        </p:txBody>
      </p:sp>
    </p:spTree>
    <p:extLst>
      <p:ext uri="{BB962C8B-B14F-4D97-AF65-F5344CB8AC3E}">
        <p14:creationId xmlns:p14="http://schemas.microsoft.com/office/powerpoint/2010/main" xmlns="" val="3047145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DFE6DA-848D-422F-9880-5E893EE3F5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5CD90FD-E517-4152-92AA-D01DF071F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3E25ADF-56F3-466F-BDF1-A3CCE3F1E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71AE090-58D2-475D-A9A3-7E999267682F}"/>
              </a:ext>
            </a:extLst>
          </p:cNvPr>
          <p:cNvSpPr>
            <a:spLocks noGrp="1"/>
          </p:cNvSpPr>
          <p:nvPr>
            <p:ph type="dt" sz="half" idx="10"/>
          </p:nvPr>
        </p:nvSpPr>
        <p:spPr/>
        <p:txBody>
          <a:bodyPr/>
          <a:lstStyle/>
          <a:p>
            <a:fld id="{87FC9398-6C15-4E4D-93BC-AD9ECDE78EC9}" type="datetimeFigureOut">
              <a:rPr lang="en-US" smtClean="0"/>
              <a:pPr/>
              <a:t>1/15/2021</a:t>
            </a:fld>
            <a:endParaRPr lang="en-US"/>
          </a:p>
        </p:txBody>
      </p:sp>
      <p:sp>
        <p:nvSpPr>
          <p:cNvPr id="6" name="Footer Placeholder 5">
            <a:extLst>
              <a:ext uri="{FF2B5EF4-FFF2-40B4-BE49-F238E27FC236}">
                <a16:creationId xmlns:a16="http://schemas.microsoft.com/office/drawing/2014/main" xmlns="" id="{3ACCC4D4-CECF-4F65-BC38-7B2BFE2A08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CCCF991-79B5-4C01-9518-099A01D67603}"/>
              </a:ext>
            </a:extLst>
          </p:cNvPr>
          <p:cNvSpPr>
            <a:spLocks noGrp="1"/>
          </p:cNvSpPr>
          <p:nvPr>
            <p:ph type="sldNum" sz="quarter" idx="12"/>
          </p:nvPr>
        </p:nvSpPr>
        <p:spPr/>
        <p:txBody>
          <a:bodyPr/>
          <a:lstStyle/>
          <a:p>
            <a:fld id="{05FF0466-75D1-4988-AAAE-46939B133B08}" type="slidenum">
              <a:rPr lang="en-US" smtClean="0"/>
              <a:pPr/>
              <a:t>‹#›</a:t>
            </a:fld>
            <a:endParaRPr lang="en-US"/>
          </a:p>
        </p:txBody>
      </p:sp>
    </p:spTree>
    <p:extLst>
      <p:ext uri="{BB962C8B-B14F-4D97-AF65-F5344CB8AC3E}">
        <p14:creationId xmlns:p14="http://schemas.microsoft.com/office/powerpoint/2010/main" xmlns="" val="155822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F074094-A955-4C83-9759-8ACEF1483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4C93F8D-DEEF-442B-B1D0-77AF8B235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6DD8FFB-4776-47AC-B95D-60A8EBD61A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C9398-6C15-4E4D-93BC-AD9ECDE78EC9}" type="datetimeFigureOut">
              <a:rPr lang="en-US" smtClean="0"/>
              <a:pPr/>
              <a:t>1/15/2021</a:t>
            </a:fld>
            <a:endParaRPr lang="en-US"/>
          </a:p>
        </p:txBody>
      </p:sp>
      <p:sp>
        <p:nvSpPr>
          <p:cNvPr id="5" name="Footer Placeholder 4">
            <a:extLst>
              <a:ext uri="{FF2B5EF4-FFF2-40B4-BE49-F238E27FC236}">
                <a16:creationId xmlns:a16="http://schemas.microsoft.com/office/drawing/2014/main" xmlns="" id="{D5AC3B53-922F-4E6E-AC76-5757425E0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D452538-CD5D-46F5-9B48-B43A1DB0F5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F0466-75D1-4988-AAAE-46939B133B08}" type="slidenum">
              <a:rPr lang="en-US" smtClean="0"/>
              <a:pPr/>
              <a:t>‹#›</a:t>
            </a:fld>
            <a:endParaRPr lang="en-US"/>
          </a:p>
        </p:txBody>
      </p:sp>
    </p:spTree>
    <p:extLst>
      <p:ext uri="{BB962C8B-B14F-4D97-AF65-F5344CB8AC3E}">
        <p14:creationId xmlns:p14="http://schemas.microsoft.com/office/powerpoint/2010/main" xmlns="" val="464685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vid-api.mmediagroup.fr/v1/cases" TargetMode="External"/><Relationship Id="rId2" Type="http://schemas.openxmlformats.org/officeDocument/2006/relationships/hyperlink" Target="https://github.com/public-apis/public-ap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6EDC78-6896-4DAD-AB10-1B823375F842}"/>
              </a:ext>
            </a:extLst>
          </p:cNvPr>
          <p:cNvSpPr>
            <a:spLocks noGrp="1"/>
          </p:cNvSpPr>
          <p:nvPr>
            <p:ph type="title"/>
          </p:nvPr>
        </p:nvSpPr>
        <p:spPr>
          <a:xfrm>
            <a:off x="838200" y="1713159"/>
            <a:ext cx="10515600" cy="1325563"/>
          </a:xfrm>
        </p:spPr>
        <p:txBody>
          <a:bodyPr>
            <a:normAutofit/>
          </a:bodyPr>
          <a:lstStyle/>
          <a:p>
            <a:pPr algn="ctr"/>
            <a:r>
              <a:rPr lang="en-US" sz="6000" b="1" dirty="0" err="1">
                <a:latin typeface="Times New Roman" panose="02020603050405020304" pitchFamily="18" charset="0"/>
                <a:cs typeface="Times New Roman" panose="02020603050405020304" pitchFamily="18" charset="0"/>
              </a:rPr>
              <a:t>Đồ</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án</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cuối</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kỳ</a:t>
            </a:r>
            <a:endParaRPr lang="en-US"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9AB279D-6882-4454-B038-FCED2EDB0B63}"/>
              </a:ext>
            </a:extLst>
          </p:cNvPr>
          <p:cNvSpPr>
            <a:spLocks noGrp="1"/>
          </p:cNvSpPr>
          <p:nvPr>
            <p:ph idx="1"/>
          </p:nvPr>
        </p:nvSpPr>
        <p:spPr>
          <a:xfrm>
            <a:off x="838200" y="2743200"/>
            <a:ext cx="10515600" cy="3433763"/>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môn</a:t>
            </a:r>
            <a:r>
              <a:rPr lang="en-US" dirty="0">
                <a:latin typeface="Times New Roman" panose="02020603050405020304" pitchFamily="18" charset="0"/>
                <a:cs typeface="Times New Roman" panose="02020603050405020304" pitchFamily="18" charset="0"/>
              </a:rPr>
              <a:t> khoa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Dự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COVID-19</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31:</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Tịnh</a:t>
            </a:r>
            <a:r>
              <a:rPr lang="en-US" dirty="0">
                <a:latin typeface="Times New Roman" panose="02020603050405020304" pitchFamily="18" charset="0"/>
                <a:cs typeface="Times New Roman" panose="02020603050405020304" pitchFamily="18" charset="0"/>
              </a:rPr>
              <a:t> - 18120597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- 18120600</a:t>
            </a:r>
          </a:p>
        </p:txBody>
      </p:sp>
    </p:spTree>
    <p:extLst>
      <p:ext uri="{BB962C8B-B14F-4D97-AF65-F5344CB8AC3E}">
        <p14:creationId xmlns:p14="http://schemas.microsoft.com/office/powerpoint/2010/main" xmlns="" val="4213245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35EBCBD8-61D3-4DE8-AC79-8D7447893E0F}"/>
              </a:ext>
            </a:extLst>
          </p:cNvPr>
          <p:cNvSpPr>
            <a:spLocks noGrp="1"/>
          </p:cNvSpPr>
          <p:nvPr>
            <p:ph type="title"/>
          </p:nvPr>
        </p:nvSpPr>
        <p:spPr>
          <a:xfrm>
            <a:off x="838200" y="883599"/>
            <a:ext cx="10515600" cy="1325563"/>
          </a:xfrm>
        </p:spPr>
        <p:txBody>
          <a:bodyPr>
            <a:normAutofit/>
          </a:bodyPr>
          <a:lstStyle/>
          <a:p>
            <a:pPr algn="ctr"/>
            <a:r>
              <a:rPr lang="en-US" sz="4000" b="1" i="1" dirty="0" err="1">
                <a:latin typeface="Times New Roman" panose="02020603050405020304" pitchFamily="18" charset="0"/>
                <a:cs typeface="Times New Roman" panose="02020603050405020304" pitchFamily="18" charset="0"/>
              </a:rPr>
              <a:t>Tiến</a:t>
            </a:r>
            <a:r>
              <a:rPr lang="en-US" sz="4000" b="1" i="1" dirty="0">
                <a:latin typeface="Times New Roman" panose="02020603050405020304" pitchFamily="18" charset="0"/>
                <a:cs typeface="Times New Roman" panose="02020603050405020304" pitchFamily="18" charset="0"/>
              </a:rPr>
              <a:t> </a:t>
            </a:r>
            <a:r>
              <a:rPr lang="en-US" sz="4000" b="1" i="1" dirty="0" err="1">
                <a:latin typeface="Times New Roman" panose="02020603050405020304" pitchFamily="18" charset="0"/>
                <a:cs typeface="Times New Roman" panose="02020603050405020304" pitchFamily="18" charset="0"/>
              </a:rPr>
              <a:t>hành</a:t>
            </a:r>
            <a:r>
              <a:rPr lang="en-US" sz="4000" b="1" i="1" dirty="0">
                <a:latin typeface="Times New Roman" panose="02020603050405020304" pitchFamily="18" charset="0"/>
                <a:cs typeface="Times New Roman" panose="02020603050405020304" pitchFamily="18" charset="0"/>
              </a:rPr>
              <a:t> </a:t>
            </a:r>
            <a:r>
              <a:rPr lang="en-US" sz="4000" b="1" i="1" dirty="0" err="1">
                <a:latin typeface="Times New Roman" panose="02020603050405020304" pitchFamily="18" charset="0"/>
                <a:cs typeface="Times New Roman" panose="02020603050405020304" pitchFamily="18" charset="0"/>
              </a:rPr>
              <a:t>tách</a:t>
            </a:r>
            <a:r>
              <a:rPr lang="en-US" sz="4000" b="1" i="1" dirty="0">
                <a:latin typeface="Times New Roman" panose="02020603050405020304" pitchFamily="18" charset="0"/>
                <a:cs typeface="Times New Roman" panose="02020603050405020304" pitchFamily="18" charset="0"/>
              </a:rPr>
              <a:t> </a:t>
            </a:r>
            <a:r>
              <a:rPr lang="en-US" sz="4000" b="1" i="1" dirty="0" err="1">
                <a:latin typeface="Times New Roman" panose="02020603050405020304" pitchFamily="18" charset="0"/>
                <a:cs typeface="Times New Roman" panose="02020603050405020304" pitchFamily="18" charset="0"/>
              </a:rPr>
              <a:t>các</a:t>
            </a:r>
            <a:r>
              <a:rPr lang="en-US" sz="4000" b="1" i="1" dirty="0">
                <a:latin typeface="Times New Roman" panose="02020603050405020304" pitchFamily="18" charset="0"/>
                <a:cs typeface="Times New Roman" panose="02020603050405020304" pitchFamily="18" charset="0"/>
              </a:rPr>
              <a:t> </a:t>
            </a:r>
            <a:r>
              <a:rPr lang="en-US" sz="4000" b="1" i="1" dirty="0" err="1">
                <a:latin typeface="Times New Roman" panose="02020603050405020304" pitchFamily="18" charset="0"/>
                <a:cs typeface="Times New Roman" panose="02020603050405020304" pitchFamily="18" charset="0"/>
              </a:rPr>
              <a:t>tập</a:t>
            </a:r>
            <a:endParaRPr lang="en-US" sz="4000" b="1" i="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xmlns="" id="{156D5A60-0919-4F13-A76C-D20A4E9627B5}"/>
              </a:ext>
            </a:extLst>
          </p:cNvPr>
          <p:cNvSpPr>
            <a:spLocks noGrp="1"/>
          </p:cNvSpPr>
          <p:nvPr>
            <p:ph idx="1"/>
          </p:nvPr>
        </p:nvSpPr>
        <p:spPr>
          <a:xfrm>
            <a:off x="696798" y="1844478"/>
            <a:ext cx="10515600" cy="4351338"/>
          </a:xfrm>
        </p:spPr>
        <p:txBody>
          <a:bodyPr>
            <a:normAutofit/>
          </a:bodyPr>
          <a:lstStyle/>
          <a:p>
            <a:pPr>
              <a:buFontTx/>
              <a:buChar char="-"/>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Tách</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thành</a:t>
            </a:r>
            <a:r>
              <a:rPr lang="en-US" sz="2400" dirty="0">
                <a:solidFill>
                  <a:srgbClr val="000000"/>
                </a:solidFill>
                <a:latin typeface="Times New Roman" panose="02020603050405020304" pitchFamily="18" charset="0"/>
                <a:cs typeface="Times New Roman" panose="02020603050405020304" pitchFamily="18" charset="0"/>
              </a:rPr>
              <a:t> 2 </a:t>
            </a:r>
            <a:r>
              <a:rPr lang="en-US" sz="2400" dirty="0" err="1">
                <a:solidFill>
                  <a:srgbClr val="000000"/>
                </a:solidFill>
                <a:latin typeface="Times New Roman" panose="02020603050405020304" pitchFamily="18" charset="0"/>
                <a:cs typeface="Times New Roman" panose="02020603050405020304" pitchFamily="18" charset="0"/>
              </a:rPr>
              <a:t>phần</a:t>
            </a:r>
            <a:r>
              <a:rPr lang="en-US" sz="2400" dirty="0">
                <a:solidFill>
                  <a:srgbClr val="000000"/>
                </a:solidFill>
                <a:latin typeface="Times New Roman" panose="02020603050405020304" pitchFamily="18" charset="0"/>
                <a:cs typeface="Times New Roman" panose="02020603050405020304" pitchFamily="18" charset="0"/>
              </a:rPr>
              <a:t> X </a:t>
            </a:r>
            <a:r>
              <a:rPr lang="en-US" sz="2400" dirty="0" err="1">
                <a:solidFill>
                  <a:srgbClr val="000000"/>
                </a:solidFill>
                <a:latin typeface="Times New Roman" panose="02020603050405020304" pitchFamily="18" charset="0"/>
                <a:cs typeface="Times New Roman" panose="02020603050405020304" pitchFamily="18" charset="0"/>
              </a:rPr>
              <a:t>và</a:t>
            </a:r>
            <a:r>
              <a:rPr lang="en-US" sz="2400" dirty="0">
                <a:solidFill>
                  <a:srgbClr val="000000"/>
                </a:solidFill>
                <a:latin typeface="Times New Roman" panose="02020603050405020304" pitchFamily="18" charset="0"/>
                <a:cs typeface="Times New Roman" panose="02020603050405020304" pitchFamily="18" charset="0"/>
              </a:rPr>
              <a:t> y. </a:t>
            </a:r>
            <a:r>
              <a:rPr lang="en-US" sz="2400" dirty="0" err="1">
                <a:solidFill>
                  <a:srgbClr val="000000"/>
                </a:solidFill>
                <a:latin typeface="Times New Roman" panose="02020603050405020304" pitchFamily="18" charset="0"/>
                <a:cs typeface="Times New Roman" panose="02020603050405020304" pitchFamily="18" charset="0"/>
              </a:rPr>
              <a:t>Với</a:t>
            </a:r>
            <a:r>
              <a:rPr lang="en-US" sz="2400" dirty="0">
                <a:solidFill>
                  <a:srgbClr val="000000"/>
                </a:solidFill>
                <a:latin typeface="Times New Roman" panose="02020603050405020304" pitchFamily="18" charset="0"/>
                <a:cs typeface="Times New Roman" panose="02020603050405020304" pitchFamily="18" charset="0"/>
              </a:rPr>
              <a:t> X </a:t>
            </a:r>
            <a:r>
              <a:rPr lang="en-US" sz="2400" dirty="0" err="1">
                <a:solidFill>
                  <a:srgbClr val="000000"/>
                </a:solidFill>
                <a:latin typeface="Times New Roman" panose="02020603050405020304" pitchFamily="18" charset="0"/>
                <a:cs typeface="Times New Roman" panose="02020603050405020304" pitchFamily="18" charset="0"/>
              </a:rPr>
              <a:t>là</a:t>
            </a:r>
            <a:r>
              <a:rPr lang="en-US" sz="2400" dirty="0">
                <a:solidFill>
                  <a:srgbClr val="000000"/>
                </a:solidFill>
                <a:latin typeface="Times New Roman" panose="02020603050405020304" pitchFamily="18" charset="0"/>
                <a:cs typeface="Times New Roman" panose="02020603050405020304" pitchFamily="18" charset="0"/>
              </a:rPr>
              <a:t> input, y </a:t>
            </a:r>
            <a:r>
              <a:rPr lang="en-US" sz="2400" dirty="0" err="1">
                <a:solidFill>
                  <a:srgbClr val="000000"/>
                </a:solidFill>
                <a:latin typeface="Times New Roman" panose="02020603050405020304" pitchFamily="18" charset="0"/>
                <a:cs typeface="Times New Roman" panose="02020603050405020304" pitchFamily="18" charset="0"/>
              </a:rPr>
              <a:t>là</a:t>
            </a:r>
            <a:r>
              <a:rPr lang="en-US" sz="2400" dirty="0">
                <a:solidFill>
                  <a:srgbClr val="000000"/>
                </a:solidFill>
                <a:latin typeface="Times New Roman" panose="02020603050405020304" pitchFamily="18" charset="0"/>
                <a:cs typeface="Times New Roman" panose="02020603050405020304" pitchFamily="18" charset="0"/>
              </a:rPr>
              <a:t> output.</a:t>
            </a:r>
          </a:p>
          <a:p>
            <a:pPr>
              <a:buFontTx/>
              <a:buChar char="-"/>
            </a:pPr>
            <a:r>
              <a:rPr lang="en-US" sz="2400" dirty="0">
                <a:solidFill>
                  <a:srgbClr val="000000"/>
                </a:solidFill>
                <a:latin typeface="Times New Roman" panose="02020603050405020304" pitchFamily="18" charset="0"/>
                <a:cs typeface="Times New Roman" panose="02020603050405020304" pitchFamily="18" charset="0"/>
              </a:rPr>
              <a:t>Chia </a:t>
            </a:r>
            <a:r>
              <a:rPr lang="en-US" sz="2400" dirty="0" err="1">
                <a:solidFill>
                  <a:srgbClr val="000000"/>
                </a:solidFill>
                <a:latin typeface="Times New Roman" panose="02020603050405020304" pitchFamily="18" charset="0"/>
                <a:cs typeface="Times New Roman" panose="02020603050405020304" pitchFamily="18" charset="0"/>
              </a:rPr>
              <a:t>tập</a:t>
            </a:r>
            <a:r>
              <a:rPr lang="en-US" sz="2400" dirty="0">
                <a:solidFill>
                  <a:srgbClr val="000000"/>
                </a:solidFill>
                <a:latin typeface="Times New Roman" panose="02020603050405020304" pitchFamily="18" charset="0"/>
                <a:cs typeface="Times New Roman" panose="02020603050405020304" pitchFamily="18" charset="0"/>
              </a:rPr>
              <a:t> test </a:t>
            </a:r>
            <a:r>
              <a:rPr lang="en-US" sz="2400" dirty="0" err="1">
                <a:solidFill>
                  <a:srgbClr val="000000"/>
                </a:solidFill>
                <a:latin typeface="Times New Roman" panose="02020603050405020304" pitchFamily="18" charset="0"/>
                <a:cs typeface="Times New Roman" panose="02020603050405020304" pitchFamily="18" charset="0"/>
              </a:rPr>
              <a:t>bằng</a:t>
            </a:r>
            <a:r>
              <a:rPr lang="en-US" sz="2400" dirty="0">
                <a:solidFill>
                  <a:srgbClr val="000000"/>
                </a:solidFill>
                <a:latin typeface="Times New Roman" panose="02020603050405020304" pitchFamily="18" charset="0"/>
                <a:cs typeface="Times New Roman" panose="02020603050405020304" pitchFamily="18" charset="0"/>
              </a:rPr>
              <a:t> 20% </a:t>
            </a:r>
            <a:r>
              <a:rPr lang="en-US" sz="2400" dirty="0" err="1">
                <a:solidFill>
                  <a:srgbClr val="000000"/>
                </a:solidFill>
                <a:latin typeface="Times New Roman" panose="02020603050405020304" pitchFamily="18" charset="0"/>
                <a:cs typeface="Times New Roman" panose="02020603050405020304" pitchFamily="18" charset="0"/>
              </a:rPr>
              <a:t>và</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tập</a:t>
            </a:r>
            <a:r>
              <a:rPr lang="en-US" sz="2400" dirty="0">
                <a:solidFill>
                  <a:srgbClr val="000000"/>
                </a:solidFill>
                <a:latin typeface="Times New Roman" panose="02020603050405020304" pitchFamily="18" charset="0"/>
                <a:cs typeface="Times New Roman" panose="02020603050405020304" pitchFamily="18" charset="0"/>
              </a:rPr>
              <a:t> train </a:t>
            </a:r>
            <a:r>
              <a:rPr lang="en-US" sz="2400" dirty="0" err="1">
                <a:solidFill>
                  <a:srgbClr val="000000"/>
                </a:solidFill>
                <a:latin typeface="Times New Roman" panose="02020603050405020304" pitchFamily="18" charset="0"/>
                <a:cs typeface="Times New Roman" panose="02020603050405020304" pitchFamily="18" charset="0"/>
              </a:rPr>
              <a:t>là</a:t>
            </a:r>
            <a:r>
              <a:rPr lang="en-US" sz="2400" dirty="0">
                <a:solidFill>
                  <a:srgbClr val="000000"/>
                </a:solidFill>
                <a:latin typeface="Times New Roman" panose="02020603050405020304" pitchFamily="18" charset="0"/>
                <a:cs typeface="Times New Roman" panose="02020603050405020304" pitchFamily="18" charset="0"/>
              </a:rPr>
              <a:t> 80%.</a:t>
            </a:r>
          </a:p>
          <a:p>
            <a:pPr marL="0" indent="0">
              <a:buNone/>
            </a:pPr>
            <a:endParaRPr lang="en-US" sz="2000" dirty="0">
              <a:solidFill>
                <a:srgbClr val="000000"/>
              </a:solidFill>
            </a:endParaRPr>
          </a:p>
        </p:txBody>
      </p:sp>
      <p:sp>
        <p:nvSpPr>
          <p:cNvPr id="10241" name="Rectangle 1"/>
          <p:cNvSpPr>
            <a:spLocks noChangeArrowheads="1"/>
          </p:cNvSpPr>
          <p:nvPr/>
        </p:nvSpPr>
        <p:spPr bwMode="auto">
          <a:xfrm>
            <a:off x="740664" y="3639312"/>
            <a:ext cx="10634472" cy="1477328"/>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400" b="0" i="0" u="none" cap="none" normalizeH="0" baseline="0" dirty="0" smtClean="0">
                <a:ln>
                  <a:noFill/>
                </a:ln>
                <a:solidFill>
                  <a:srgbClr val="000000"/>
                </a:solidFill>
                <a:effectLst/>
                <a:latin typeface="Times New Roman" pitchFamily="18" charset="0"/>
                <a:cs typeface="Times New Roman" pitchFamily="18" charset="0"/>
              </a:rPr>
              <a:t>-</a:t>
            </a:r>
            <a:r>
              <a:rPr kumimoji="0" lang="en-US" sz="2400" b="0" i="0" u="none" cap="none" normalizeH="0" baseline="0" dirty="0" err="1" smtClean="0">
                <a:ln>
                  <a:noFill/>
                </a:ln>
                <a:solidFill>
                  <a:srgbClr val="000000"/>
                </a:solidFill>
                <a:effectLst/>
                <a:latin typeface="Times New Roman" pitchFamily="18" charset="0"/>
                <a:cs typeface="Times New Roman" pitchFamily="18" charset="0"/>
              </a:rPr>
              <a:t>Từ</a:t>
            </a:r>
            <a:r>
              <a:rPr kumimoji="0" lang="en-US" sz="2400" b="0" i="0" u="non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cap="none" normalizeH="0" baseline="0" dirty="0" err="1" smtClean="0">
                <a:ln>
                  <a:noFill/>
                </a:ln>
                <a:solidFill>
                  <a:srgbClr val="000000"/>
                </a:solidFill>
                <a:effectLst/>
                <a:latin typeface="Times New Roman" pitchFamily="18" charset="0"/>
                <a:cs typeface="Times New Roman" pitchFamily="18" charset="0"/>
              </a:rPr>
              <a:t>tập</a:t>
            </a:r>
            <a:r>
              <a:rPr kumimoji="0" lang="en-US" sz="2400" b="0" i="0" u="none" cap="none" normalizeH="0" baseline="0" dirty="0" smtClean="0">
                <a:ln>
                  <a:noFill/>
                </a:ln>
                <a:solidFill>
                  <a:srgbClr val="000000"/>
                </a:solidFill>
                <a:effectLst/>
                <a:latin typeface="Times New Roman" pitchFamily="18" charset="0"/>
                <a:cs typeface="Times New Roman" pitchFamily="18" charset="0"/>
              </a:rPr>
              <a:t> train </a:t>
            </a:r>
            <a:r>
              <a:rPr kumimoji="0" lang="en-US" sz="2400" b="0" i="0" u="none" cap="none" normalizeH="0" baseline="0" dirty="0" err="1" smtClean="0">
                <a:ln>
                  <a:noFill/>
                </a:ln>
                <a:solidFill>
                  <a:srgbClr val="000000"/>
                </a:solidFill>
                <a:effectLst/>
                <a:latin typeface="Times New Roman" pitchFamily="18" charset="0"/>
                <a:cs typeface="Times New Roman" pitchFamily="18" charset="0"/>
              </a:rPr>
              <a:t>này</a:t>
            </a:r>
            <a:r>
              <a:rPr kumimoji="0" lang="en-US" sz="2400" b="0" i="0" u="non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cap="none" normalizeH="0" baseline="0" dirty="0" err="1" smtClean="0">
                <a:ln>
                  <a:noFill/>
                </a:ln>
                <a:solidFill>
                  <a:srgbClr val="000000"/>
                </a:solidFill>
                <a:effectLst/>
                <a:latin typeface="Times New Roman" pitchFamily="18" charset="0"/>
                <a:cs typeface="Times New Roman" pitchFamily="18" charset="0"/>
              </a:rPr>
              <a:t>em</a:t>
            </a:r>
            <a:r>
              <a:rPr kumimoji="0" lang="en-US" sz="2400" b="0" i="0" u="non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cap="none" normalizeH="0" baseline="0" dirty="0" err="1" smtClean="0">
                <a:ln>
                  <a:noFill/>
                </a:ln>
                <a:solidFill>
                  <a:srgbClr val="000000"/>
                </a:solidFill>
                <a:effectLst/>
                <a:latin typeface="Times New Roman" pitchFamily="18" charset="0"/>
                <a:cs typeface="Times New Roman" pitchFamily="18" charset="0"/>
              </a:rPr>
              <a:t>sẽ</a:t>
            </a:r>
            <a:r>
              <a:rPr kumimoji="0" lang="en-US" sz="2400" b="0" i="0" u="non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cap="none" normalizeH="0" baseline="0" dirty="0" err="1" smtClean="0">
                <a:ln>
                  <a:noFill/>
                </a:ln>
                <a:solidFill>
                  <a:srgbClr val="000000"/>
                </a:solidFill>
                <a:effectLst/>
                <a:latin typeface="Times New Roman" pitchFamily="18" charset="0"/>
                <a:cs typeface="Times New Roman" pitchFamily="18" charset="0"/>
              </a:rPr>
              <a:t>chia</a:t>
            </a:r>
            <a:r>
              <a:rPr kumimoji="0" lang="en-US" sz="2400" b="0" i="0" u="non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cap="none" normalizeH="0" baseline="0" dirty="0" err="1" smtClean="0">
                <a:ln>
                  <a:noFill/>
                </a:ln>
                <a:solidFill>
                  <a:srgbClr val="000000"/>
                </a:solidFill>
                <a:effectLst/>
                <a:latin typeface="Times New Roman" pitchFamily="18" charset="0"/>
                <a:cs typeface="Times New Roman" pitchFamily="18" charset="0"/>
              </a:rPr>
              <a:t>thành</a:t>
            </a:r>
            <a:r>
              <a:rPr kumimoji="0" lang="en-US" sz="2400" b="0" i="0" u="non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cap="none" normalizeH="0" baseline="0" dirty="0" err="1" smtClean="0">
                <a:ln>
                  <a:noFill/>
                </a:ln>
                <a:solidFill>
                  <a:srgbClr val="000000"/>
                </a:solidFill>
                <a:effectLst/>
                <a:latin typeface="Times New Roman" pitchFamily="18" charset="0"/>
                <a:cs typeface="Times New Roman" pitchFamily="18" charset="0"/>
              </a:rPr>
              <a:t>các</a:t>
            </a:r>
            <a:r>
              <a:rPr kumimoji="0" lang="en-US" sz="2400" b="0" i="0" u="non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cap="none" normalizeH="0" baseline="0" dirty="0" err="1" smtClean="0">
                <a:ln>
                  <a:noFill/>
                </a:ln>
                <a:solidFill>
                  <a:srgbClr val="000000"/>
                </a:solidFill>
                <a:effectLst/>
                <a:latin typeface="Times New Roman" pitchFamily="18" charset="0"/>
                <a:cs typeface="Times New Roman" pitchFamily="18" charset="0"/>
              </a:rPr>
              <a:t>phần</a:t>
            </a:r>
            <a:r>
              <a:rPr kumimoji="0" lang="en-US" sz="2400" b="0" i="0" u="non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cap="none" normalizeH="0" baseline="0" dirty="0" err="1" smtClean="0">
                <a:ln>
                  <a:noFill/>
                </a:ln>
                <a:solidFill>
                  <a:srgbClr val="000000"/>
                </a:solidFill>
                <a:effectLst/>
                <a:latin typeface="Times New Roman" pitchFamily="18" charset="0"/>
                <a:cs typeface="Times New Roman" pitchFamily="18" charset="0"/>
              </a:rPr>
              <a:t>khác</a:t>
            </a:r>
            <a:r>
              <a:rPr kumimoji="0" lang="en-US" sz="2400" b="0" i="0" u="non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cap="none" normalizeH="0" baseline="0" dirty="0" err="1" smtClean="0">
                <a:ln>
                  <a:noFill/>
                </a:ln>
                <a:solidFill>
                  <a:srgbClr val="000000"/>
                </a:solidFill>
                <a:effectLst/>
                <a:latin typeface="Times New Roman" pitchFamily="18" charset="0"/>
                <a:cs typeface="Times New Roman" pitchFamily="18" charset="0"/>
              </a:rPr>
              <a:t>nhau</a:t>
            </a:r>
            <a:r>
              <a:rPr kumimoji="0" lang="en-US" sz="2400" b="0" i="0" u="non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cap="none" normalizeH="0" baseline="0" dirty="0" err="1" smtClean="0">
                <a:ln>
                  <a:noFill/>
                </a:ln>
                <a:solidFill>
                  <a:srgbClr val="000000"/>
                </a:solidFill>
                <a:effectLst/>
                <a:latin typeface="Times New Roman" pitchFamily="18" charset="0"/>
                <a:cs typeface="Times New Roman" pitchFamily="18" charset="0"/>
              </a:rPr>
              <a:t>tùy</a:t>
            </a:r>
            <a:r>
              <a:rPr kumimoji="0" lang="en-US" sz="2400" b="0" i="0" u="non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cap="none" normalizeH="0" baseline="0" dirty="0" err="1" smtClean="0">
                <a:ln>
                  <a:noFill/>
                </a:ln>
                <a:solidFill>
                  <a:srgbClr val="000000"/>
                </a:solidFill>
                <a:effectLst/>
                <a:latin typeface="Times New Roman" pitchFamily="18" charset="0"/>
                <a:cs typeface="Times New Roman" pitchFamily="18" charset="0"/>
              </a:rPr>
              <a:t>thuộc</a:t>
            </a:r>
            <a:r>
              <a:rPr kumimoji="0" lang="en-US" sz="2400" b="0" i="0" u="non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cap="none" normalizeH="0" baseline="0" dirty="0" err="1" smtClean="0">
                <a:ln>
                  <a:noFill/>
                </a:ln>
                <a:solidFill>
                  <a:srgbClr val="000000"/>
                </a:solidFill>
                <a:effectLst/>
                <a:latin typeface="Times New Roman" pitchFamily="18" charset="0"/>
                <a:cs typeface="Times New Roman" pitchFamily="18" charset="0"/>
              </a:rPr>
              <a:t>vào</a:t>
            </a:r>
            <a:r>
              <a:rPr kumimoji="0" lang="en-US" sz="2400" b="0" i="0" u="non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cap="none" normalizeH="0" baseline="0" dirty="0" err="1" smtClean="0">
                <a:ln>
                  <a:noFill/>
                </a:ln>
                <a:solidFill>
                  <a:srgbClr val="000000"/>
                </a:solidFill>
                <a:effectLst/>
                <a:latin typeface="Times New Roman" pitchFamily="18" charset="0"/>
                <a:cs typeface="Times New Roman" pitchFamily="18" charset="0"/>
              </a:rPr>
              <a:t>mỗi</a:t>
            </a:r>
            <a:r>
              <a:rPr kumimoji="0" lang="en-US" sz="2400" b="0" i="0" u="non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cap="none" normalizeH="0" baseline="0" dirty="0" err="1" smtClean="0">
                <a:ln>
                  <a:noFill/>
                </a:ln>
                <a:solidFill>
                  <a:srgbClr val="000000"/>
                </a:solidFill>
                <a:effectLst/>
                <a:latin typeface="Times New Roman" pitchFamily="18" charset="0"/>
                <a:cs typeface="Times New Roman" pitchFamily="18" charset="0"/>
              </a:rPr>
              <a:t>phương</a:t>
            </a:r>
            <a:r>
              <a:rPr kumimoji="0" lang="en-US" sz="2400" b="0" i="0" u="non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cap="none" normalizeH="0" baseline="0" dirty="0" err="1" smtClean="0">
                <a:ln>
                  <a:noFill/>
                </a:ln>
                <a:solidFill>
                  <a:srgbClr val="000000"/>
                </a:solidFill>
                <a:effectLst/>
                <a:latin typeface="Times New Roman" pitchFamily="18" charset="0"/>
                <a:cs typeface="Times New Roman" pitchFamily="18" charset="0"/>
              </a:rPr>
              <a:t>pháp</a:t>
            </a:r>
            <a:r>
              <a:rPr kumimoji="0" lang="en-US" sz="2400" b="0" i="0" u="non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cap="none" normalizeH="0" baseline="0" dirty="0" err="1" smtClean="0">
                <a:ln>
                  <a:noFill/>
                </a:ln>
                <a:solidFill>
                  <a:srgbClr val="000000"/>
                </a:solidFill>
                <a:effectLst/>
                <a:latin typeface="Times New Roman" pitchFamily="18" charset="0"/>
                <a:cs typeface="Times New Roman" pitchFamily="18" charset="0"/>
              </a:rPr>
              <a:t>đánh</a:t>
            </a:r>
            <a:r>
              <a:rPr kumimoji="0" lang="en-US" sz="2400" b="0" i="0" u="none" cap="none" normalizeH="0" baseline="0" dirty="0" smtClean="0">
                <a:ln>
                  <a:noFill/>
                </a:ln>
                <a:solidFill>
                  <a:srgbClr val="000000"/>
                </a:solidFill>
                <a:effectLst/>
                <a:latin typeface="Times New Roman" pitchFamily="18" charset="0"/>
                <a:cs typeface="Times New Roman" pitchFamily="18" charset="0"/>
              </a:rPr>
              <a:t> </a:t>
            </a:r>
            <a:r>
              <a:rPr kumimoji="0" lang="en-US" sz="2400" b="0" i="0" u="none" cap="none" normalizeH="0" baseline="0" dirty="0" err="1" smtClean="0">
                <a:ln>
                  <a:noFill/>
                </a:ln>
                <a:solidFill>
                  <a:srgbClr val="000000"/>
                </a:solidFill>
                <a:effectLst/>
                <a:latin typeface="Times New Roman" pitchFamily="18" charset="0"/>
                <a:cs typeface="Times New Roman" pitchFamily="18" charset="0"/>
              </a:rPr>
              <a:t>giá</a:t>
            </a:r>
            <a:r>
              <a:rPr kumimoji="0" lang="en-US" sz="2400" b="0" i="0" u="none" cap="none" normalizeH="0" baseline="0" dirty="0" smtClean="0">
                <a:ln>
                  <a:noFill/>
                </a:ln>
                <a:solidFill>
                  <a:srgbClr val="000000"/>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2615359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AFBAB-B842-48B8-9F29-A5BEB5D54C88}"/>
              </a:ext>
            </a:extLst>
          </p:cNvPr>
          <p:cNvSpPr>
            <a:spLocks noGrp="1"/>
          </p:cNvSpPr>
          <p:nvPr>
            <p:ph type="title"/>
          </p:nvPr>
        </p:nvSpPr>
        <p:spPr>
          <a:xfrm>
            <a:off x="838200" y="770478"/>
            <a:ext cx="10515600" cy="1325563"/>
          </a:xfrm>
        </p:spPr>
        <p:txBody>
          <a:bodyPr/>
          <a:lstStyle/>
          <a:p>
            <a:pPr algn="ctr"/>
            <a:r>
              <a:rPr lang="vi-VN" b="1" i="1" dirty="0"/>
              <a:t>Phương </a:t>
            </a:r>
            <a:r>
              <a:rPr lang="vi-VN" b="1" i="1" dirty="0" err="1"/>
              <a:t>pháp</a:t>
            </a:r>
            <a:r>
              <a:rPr lang="vi-VN" b="1" i="1" dirty="0"/>
              <a:t> 1</a:t>
            </a:r>
            <a:endParaRPr lang="en-US" b="1" i="1" dirty="0"/>
          </a:p>
        </p:txBody>
      </p:sp>
      <p:sp>
        <p:nvSpPr>
          <p:cNvPr id="3" name="Content Placeholder 2">
            <a:extLst>
              <a:ext uri="{FF2B5EF4-FFF2-40B4-BE49-F238E27FC236}">
                <a16:creationId xmlns:a16="http://schemas.microsoft.com/office/drawing/2014/main" xmlns="" id="{D7F92511-4369-4060-B53B-79915BD60D08}"/>
              </a:ext>
            </a:extLst>
          </p:cNvPr>
          <p:cNvSpPr>
            <a:spLocks noGrp="1"/>
          </p:cNvSpPr>
          <p:nvPr>
            <p:ph idx="1"/>
          </p:nvPr>
        </p:nvSpPr>
        <p:spPr/>
        <p:txBody>
          <a:bodyPr>
            <a:normAutofit fontScale="92500" lnSpcReduction="20000"/>
          </a:bodyPr>
          <a:lstStyle/>
          <a:p>
            <a:endParaRPr lang="en-US" sz="2400"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Tiền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xử</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lý</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nhóm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xóa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nhóm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nghĩ</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ảnh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hưởng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đến</a:t>
            </a:r>
            <a:r>
              <a:rPr lang="en-US" sz="2400" dirty="0" smtClean="0">
                <a:latin typeface="Times New Roman" pitchFamily="18" charset="0"/>
                <a:cs typeface="Times New Roman" pitchFamily="18" charset="0"/>
              </a:rPr>
              <a:t> output.</a:t>
            </a: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 abbreviation: </a:t>
            </a:r>
            <a:r>
              <a:rPr lang="en-US" sz="2400" dirty="0" err="1" smtClean="0">
                <a:latin typeface="Times New Roman" pitchFamily="18" charset="0"/>
                <a:cs typeface="Times New Roman" pitchFamily="18" charset="0"/>
              </a:rPr>
              <a:t>cột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ý </a:t>
            </a:r>
            <a:r>
              <a:rPr lang="en-US" sz="2400" dirty="0" err="1" smtClean="0">
                <a:latin typeface="Times New Roman" pitchFamily="18" charset="0"/>
                <a:cs typeface="Times New Roman" pitchFamily="18" charset="0"/>
              </a:rPr>
              <a:t>nghĩa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tắt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 </a:t>
            </a:r>
            <a:r>
              <a:rPr lang="vi-VN" sz="2400" dirty="0" smtClean="0">
                <a:latin typeface="Times New Roman" pitchFamily="18" charset="0"/>
                <a:cs typeface="Times New Roman" pitchFamily="18" charset="0"/>
              </a:rPr>
              <a:t>capital_city: Giá trị tên thủ đô của quốc gia.</a:t>
            </a:r>
          </a:p>
          <a:p>
            <a:pPr>
              <a:buNone/>
            </a:pP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updated</a:t>
            </a:r>
            <a:r>
              <a:rPr lang="vi-VN" sz="2400" dirty="0" smtClean="0">
                <a:latin typeface="Times New Roman" pitchFamily="18" charset="0"/>
                <a:cs typeface="Times New Roman" pitchFamily="18" charset="0"/>
              </a:rPr>
              <a:t>: Thời gian cập nhật của dữ liệu, theo mình quan sát thì dữ liệu của các quốc gia hầu như đều được cập nhật có thời gian khá tương tự nhau.</a:t>
            </a:r>
          </a:p>
          <a:p>
            <a:r>
              <a:rPr lang="vi-VN" sz="2400" dirty="0" smtClean="0">
                <a:latin typeface="Times New Roman" pitchFamily="18" charset="0"/>
                <a:cs typeface="Times New Roman" pitchFamily="18" charset="0"/>
              </a:rPr>
              <a:t>Tiếp theo là 2 giá trị hiển thị vị trí của quốc gia. Theo mình nghĩ 2 giá trị này chỉ là hiển thị vị trí kinh độ,vĩ độ không ảnh hưởng đến số lượng người chết,mỗi quốc gia sẽ có 1 giá trị khác nhau.</a:t>
            </a:r>
          </a:p>
          <a:p>
            <a:r>
              <a:rPr lang="vi-VN" sz="2400" dirty="0" smtClean="0">
                <a:latin typeface="Times New Roman" pitchFamily="18" charset="0"/>
                <a:cs typeface="Times New Roman" pitchFamily="18" charset="0"/>
              </a:rPr>
              <a:t>lat: Giá trị vĩ độ của quốc gia.</a:t>
            </a:r>
          </a:p>
          <a:p>
            <a:r>
              <a:rPr lang="vi-VN" sz="2400" dirty="0" smtClean="0">
                <a:latin typeface="Times New Roman" pitchFamily="18" charset="0"/>
                <a:cs typeface="Times New Roman" pitchFamily="18" charset="0"/>
              </a:rPr>
              <a:t>long: Giá trị kinh độ của quốc </a:t>
            </a:r>
            <a:r>
              <a:rPr lang="vi-VN" sz="2400" dirty="0" smtClean="0">
                <a:latin typeface="Times New Roman" pitchFamily="18" charset="0"/>
                <a:cs typeface="Times New Roman" pitchFamily="18" charset="0"/>
              </a:rPr>
              <a:t>gia</a:t>
            </a:r>
            <a:endParaRPr lang="vi-VN" sz="2400" dirty="0">
              <a:latin typeface="Times New Roman" pitchFamily="18" charset="0"/>
              <a:cs typeface="Times New Roman" pitchFamily="18" charset="0"/>
            </a:endParaRPr>
          </a:p>
          <a:p>
            <a:r>
              <a:rPr lang="vi-VN" sz="2400" b="1" dirty="0">
                <a:latin typeface="Times New Roman" pitchFamily="18" charset="0"/>
                <a:cs typeface="Times New Roman" pitchFamily="18" charset="0"/>
              </a:rPr>
              <a:t>Mô hình </a:t>
            </a:r>
            <a:r>
              <a:rPr lang="vi-VN" sz="2400" dirty="0">
                <a:latin typeface="Times New Roman" pitchFamily="18" charset="0"/>
                <a:cs typeface="Times New Roman" pitchFamily="18" charset="0"/>
              </a:rPr>
              <a:t>: </a:t>
            </a:r>
            <a:r>
              <a:rPr lang="vi-VN" sz="2400" dirty="0" smtClean="0">
                <a:solidFill>
                  <a:srgbClr val="FF0000"/>
                </a:solidFill>
                <a:latin typeface="Times New Roman" pitchFamily="18" charset="0"/>
                <a:cs typeface="Times New Roman" pitchFamily="18" charset="0"/>
              </a:rPr>
              <a:t>MLP</a:t>
            </a:r>
            <a:r>
              <a:rPr lang="en-US" sz="2400" dirty="0" smtClean="0">
                <a:solidFill>
                  <a:srgbClr val="FF0000"/>
                </a:solidFill>
                <a:latin typeface="Times New Roman" pitchFamily="18" charset="0"/>
                <a:cs typeface="Times New Roman" pitchFamily="18" charset="0"/>
              </a:rPr>
              <a:t>Classifier</a:t>
            </a:r>
            <a:endParaRPr lang="vi-VN" sz="2400" dirty="0">
              <a:solidFill>
                <a:srgbClr val="FF0000"/>
              </a:solidFill>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xmlns="" val="604464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                           </a:t>
            </a:r>
            <a:r>
              <a:rPr lang="en-US" b="1" i="1" dirty="0" err="1" smtClean="0"/>
              <a:t>Phương</a:t>
            </a:r>
            <a:r>
              <a:rPr lang="en-US" b="1" i="1" dirty="0" smtClean="0"/>
              <a:t> </a:t>
            </a:r>
            <a:r>
              <a:rPr lang="en-US" b="1" i="1" dirty="0" err="1" smtClean="0"/>
              <a:t>pháp</a:t>
            </a:r>
            <a:r>
              <a:rPr lang="en-US" b="1" i="1" dirty="0" smtClean="0"/>
              <a:t> 1</a:t>
            </a:r>
            <a:endParaRPr lang="en-US" b="1" i="1" dirty="0"/>
          </a:p>
        </p:txBody>
      </p:sp>
      <p:sp>
        <p:nvSpPr>
          <p:cNvPr id="3" name="Content Placeholder 2"/>
          <p:cNvSpPr>
            <a:spLocks noGrp="1"/>
          </p:cNvSpPr>
          <p:nvPr>
            <p:ph idx="1"/>
          </p:nvPr>
        </p:nvSpPr>
        <p:spPr/>
        <p:txBody>
          <a:bodyPr>
            <a:normAutofit fontScale="85000" lnSpcReduction="10000"/>
          </a:bodyPr>
          <a:lstStyle/>
          <a:p>
            <a:r>
              <a:rPr lang="vi-VN" dirty="0" smtClean="0"/>
              <a:t>Sau khi loại bỏ các cột mà em nghĩ là không cần thiết thì chúng ta còn lại các cột </a:t>
            </a:r>
            <a:r>
              <a:rPr lang="vi-VN" dirty="0" smtClean="0"/>
              <a:t>sau</a:t>
            </a:r>
            <a:r>
              <a:rPr lang="en-US" dirty="0" smtClean="0"/>
              <a:t> </a:t>
            </a:r>
            <a:r>
              <a:rPr lang="en-US" dirty="0" err="1" smtClean="0"/>
              <a:t>đây</a:t>
            </a:r>
            <a:r>
              <a:rPr lang="en-US" dirty="0" smtClean="0"/>
              <a:t/>
            </a:r>
            <a:br>
              <a:rPr lang="en-US" dirty="0" smtClean="0"/>
            </a:br>
            <a:r>
              <a:rPr lang="vi-VN" dirty="0" smtClean="0"/>
              <a:t> confirmed,recovered,population,sq_km_area,life_expectancy,iso</a:t>
            </a:r>
            <a:r>
              <a:rPr lang="vi-VN" dirty="0" smtClean="0"/>
              <a:t>,</a:t>
            </a:r>
            <a:r>
              <a:rPr lang="en-US" dirty="0" smtClean="0"/>
              <a:t/>
            </a:r>
            <a:br>
              <a:rPr lang="en-US" dirty="0" smtClean="0"/>
            </a:br>
            <a:r>
              <a:rPr lang="vi-VN" dirty="0" smtClean="0"/>
              <a:t>elevation_in_meters</a:t>
            </a:r>
            <a:r>
              <a:rPr lang="vi-VN" dirty="0" smtClean="0"/>
              <a:t>.</a:t>
            </a:r>
          </a:p>
          <a:p>
            <a:r>
              <a:rPr lang="vi-VN" dirty="0" smtClean="0"/>
              <a:t>Trong đó:</a:t>
            </a:r>
          </a:p>
          <a:p>
            <a:pPr lvl="1"/>
            <a:r>
              <a:rPr lang="vi-VN" dirty="0" smtClean="0"/>
              <a:t>Các cột dạng số là confirmed,recovered,population,sq_km_area,life_expectancy,iso,elevation_in_meters.</a:t>
            </a:r>
          </a:p>
          <a:p>
            <a:pPr lvl="1"/>
            <a:r>
              <a:rPr lang="vi-VN" dirty="0" smtClean="0"/>
              <a:t>Các cột không phải dạng số là:</a:t>
            </a:r>
          </a:p>
          <a:p>
            <a:pPr lvl="2"/>
            <a:r>
              <a:rPr lang="vi-VN" dirty="0" smtClean="0"/>
              <a:t>loacation ta nhận thấy đây không phải là cột có thứ tự:</a:t>
            </a:r>
          </a:p>
          <a:p>
            <a:pPr lvl="3"/>
            <a:r>
              <a:rPr lang="vi-VN" dirty="0" smtClean="0"/>
              <a:t>Ta sẽ điền các giá trị thiếu bằng mode.</a:t>
            </a:r>
          </a:p>
          <a:p>
            <a:pPr lvl="3"/>
            <a:r>
              <a:rPr lang="vi-VN" dirty="0" smtClean="0"/>
              <a:t>Chuyển sang dạng số bằng phương pháp mã One-hot.</a:t>
            </a:r>
          </a:p>
          <a:p>
            <a:r>
              <a:rPr lang="vi-VN" dirty="0" smtClean="0"/>
              <a:t>Sau đó chúng ta sẽ dùng hàm chuẩn hóa StandardScaler của </a:t>
            </a:r>
            <a:r>
              <a:rPr lang="vi-VN" b="1" dirty="0" smtClean="0"/>
              <a:t>Sklearn</a:t>
            </a:r>
            <a:r>
              <a:rPr lang="vi-VN" dirty="0" smtClean="0"/>
              <a:t> để các thuật toán cực tiểu hóa hội tụ nhanh hơn.</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err="1" smtClean="0"/>
              <a:t>Phương</a:t>
            </a:r>
            <a:r>
              <a:rPr lang="en-US" b="1" dirty="0" smtClean="0"/>
              <a:t> </a:t>
            </a:r>
            <a:r>
              <a:rPr lang="en-US" b="1" dirty="0" err="1" smtClean="0"/>
              <a:t>pháp</a:t>
            </a:r>
            <a:r>
              <a:rPr lang="en-US" b="1" dirty="0" smtClean="0"/>
              <a:t> 1</a:t>
            </a:r>
            <a:endParaRPr lang="en-US" b="1" dirty="0"/>
          </a:p>
        </p:txBody>
      </p:sp>
      <p:sp>
        <p:nvSpPr>
          <p:cNvPr id="3" name="Content Placeholder 2"/>
          <p:cNvSpPr>
            <a:spLocks noGrp="1"/>
          </p:cNvSpPr>
          <p:nvPr>
            <p:ph idx="1"/>
          </p:nvPr>
        </p:nvSpPr>
        <p:spPr/>
        <p:txBody>
          <a:bodyPr>
            <a:normAutofit fontScale="70000" lnSpcReduction="20000"/>
          </a:bodyPr>
          <a:lstStyle/>
          <a:p>
            <a:pPr>
              <a:buNone/>
            </a:pPr>
            <a:r>
              <a:rPr lang="vi-VN" b="1" dirty="0" smtClean="0"/>
              <a:t/>
            </a:r>
            <a:br>
              <a:rPr lang="vi-VN" b="1" dirty="0" smtClean="0"/>
            </a:br>
            <a:r>
              <a:rPr lang="vi-VN" b="1" dirty="0" smtClean="0"/>
              <a:t>Tìm mô hình tốt </a:t>
            </a:r>
            <a:r>
              <a:rPr lang="vi-VN" b="1" dirty="0" smtClean="0"/>
              <a:t>nhất</a:t>
            </a:r>
            <a:endParaRPr lang="en-US" b="1" dirty="0" smtClean="0"/>
          </a:p>
          <a:p>
            <a:pPr>
              <a:buNone/>
            </a:pPr>
            <a:endParaRPr lang="vi-VN" b="1" dirty="0" smtClean="0"/>
          </a:p>
          <a:p>
            <a:r>
              <a:rPr lang="vi-VN" dirty="0" smtClean="0"/>
              <a:t>Em sử dụng mô hình </a:t>
            </a:r>
            <a:r>
              <a:rPr lang="vi-VN" b="1" dirty="0" smtClean="0"/>
              <a:t>Neural Net</a:t>
            </a:r>
            <a:r>
              <a:rPr lang="vi-VN" dirty="0" smtClean="0"/>
              <a:t> để phân lớp. Với các siêu tham số activation= </a:t>
            </a:r>
            <a:r>
              <a:rPr lang="vi-VN" b="1" dirty="0" smtClean="0"/>
              <a:t>'tanh'</a:t>
            </a:r>
            <a:r>
              <a:rPr lang="vi-VN" dirty="0" smtClean="0"/>
              <a:t>, solver= </a:t>
            </a:r>
            <a:r>
              <a:rPr lang="vi-VN" b="1" dirty="0" smtClean="0"/>
              <a:t>'lbfgs'</a:t>
            </a:r>
            <a:r>
              <a:rPr lang="vi-VN" dirty="0" smtClean="0"/>
              <a:t>, random_state= </a:t>
            </a:r>
            <a:r>
              <a:rPr lang="vi-VN" b="1" dirty="0" smtClean="0"/>
              <a:t>0</a:t>
            </a:r>
            <a:endParaRPr lang="en-US" b="1" dirty="0" smtClean="0"/>
          </a:p>
          <a:p>
            <a:pPr>
              <a:buNone/>
            </a:pPr>
            <a:endParaRPr lang="vi-VN" dirty="0" smtClean="0"/>
          </a:p>
          <a:p>
            <a:r>
              <a:rPr lang="vi-VN" dirty="0" smtClean="0"/>
              <a:t>Siêu tham số alpha (mức độ L2 regularization hay weight decay) của MLPClassifier với 5 giá trị khác nhau: 0.1, 1, 10, 100, 1000</a:t>
            </a:r>
            <a:r>
              <a:rPr lang="vi-VN" dirty="0" smtClean="0"/>
              <a:t>.</a:t>
            </a:r>
            <a:r>
              <a:rPr lang="en-US" dirty="0" smtClean="0"/>
              <a:t/>
            </a:r>
            <a:br>
              <a:rPr lang="en-US" dirty="0" smtClean="0"/>
            </a:br>
            <a:endParaRPr lang="vi-VN" dirty="0" smtClean="0"/>
          </a:p>
          <a:p>
            <a:r>
              <a:rPr lang="vi-VN" dirty="0" smtClean="0"/>
              <a:t>Siêu tham số max_iterlà số lần lặp tối đa với 5 giá trị 100,500,1000,2000,2500</a:t>
            </a:r>
          </a:p>
          <a:p>
            <a:r>
              <a:rPr lang="vi-VN" dirty="0" smtClean="0"/>
              <a:t>Siêu tham số hidden_layer_sizes </a:t>
            </a:r>
            <a:r>
              <a:rPr lang="vi-VN" dirty="0" smtClean="0"/>
              <a:t>là </a:t>
            </a:r>
            <a:r>
              <a:rPr lang="vi-VN" dirty="0" smtClean="0"/>
              <a:t>số lớp ẩn với 5 giá trị 100,500,1000,2000,2500</a:t>
            </a:r>
          </a:p>
          <a:p>
            <a:r>
              <a:rPr lang="vi-VN" dirty="0" smtClean="0"/>
              <a:t>Sau khi chạy thì có vài dòng thông báo màu </a:t>
            </a:r>
            <a:r>
              <a:rPr lang="vi-VN" b="1" dirty="0" smtClean="0">
                <a:solidFill>
                  <a:srgbClr val="FF0000"/>
                </a:solidFill>
              </a:rPr>
              <a:t>đỏ</a:t>
            </a:r>
            <a:r>
              <a:rPr lang="vi-VN" dirty="0" smtClean="0"/>
              <a:t>, đây chỉ là thông báo hiển thị chưa hội tụ(do iter max nhỏ).Em đã sử dụng thư viện </a:t>
            </a:r>
            <a:r>
              <a:rPr lang="vi-VN" b="1" dirty="0" smtClean="0">
                <a:solidFill>
                  <a:srgbClr val="FF0000"/>
                </a:solidFill>
              </a:rPr>
              <a:t>warnings</a:t>
            </a:r>
            <a:r>
              <a:rPr lang="vi-VN" dirty="0" smtClean="0">
                <a:solidFill>
                  <a:srgbClr val="FF0000"/>
                </a:solidFill>
              </a:rPr>
              <a:t> </a:t>
            </a:r>
            <a:r>
              <a:rPr lang="vi-VN" dirty="0" smtClean="0"/>
              <a:t>để ẩn nó đi.</a:t>
            </a:r>
          </a:p>
          <a:p>
            <a:r>
              <a:rPr lang="vi-VN" dirty="0" smtClean="0"/>
              <a:t>Tổng cộng có </a:t>
            </a:r>
            <a:r>
              <a:rPr lang="vi-VN" b="1" dirty="0" smtClean="0"/>
              <a:t>3</a:t>
            </a:r>
            <a:r>
              <a:rPr lang="vi-VN" dirty="0" smtClean="0"/>
              <a:t> vòng lặp for đẫn đến quá trình chạy hơi lâu(khoảng 30s).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err="1" smtClean="0"/>
              <a:t>Phương</a:t>
            </a:r>
            <a:r>
              <a:rPr lang="en-US" b="1" dirty="0" smtClean="0"/>
              <a:t> </a:t>
            </a:r>
            <a:r>
              <a:rPr lang="en-US" b="1" dirty="0" err="1" smtClean="0"/>
              <a:t>pháp</a:t>
            </a:r>
            <a:r>
              <a:rPr lang="en-US" b="1" dirty="0" smtClean="0"/>
              <a:t> 1-Kết </a:t>
            </a:r>
            <a:r>
              <a:rPr lang="en-US" b="1" dirty="0" err="1" smtClean="0"/>
              <a:t>quả</a:t>
            </a:r>
            <a:endParaRPr lang="en-US" b="1" dirty="0"/>
          </a:p>
        </p:txBody>
      </p:sp>
      <p:pic>
        <p:nvPicPr>
          <p:cNvPr id="29698" name="Picture 2"/>
          <p:cNvPicPr>
            <a:picLocks noGrp="1" noChangeAspect="1" noChangeArrowheads="1"/>
          </p:cNvPicPr>
          <p:nvPr>
            <p:ph idx="1"/>
          </p:nvPr>
        </p:nvPicPr>
        <p:blipFill>
          <a:blip r:embed="rId2"/>
          <a:srcRect/>
          <a:stretch>
            <a:fillRect/>
          </a:stretch>
        </p:blipFill>
        <p:spPr bwMode="auto">
          <a:xfrm>
            <a:off x="4868056" y="1834769"/>
            <a:ext cx="6698703" cy="4351338"/>
          </a:xfrm>
          <a:prstGeom prst="rect">
            <a:avLst/>
          </a:prstGeom>
          <a:noFill/>
          <a:ln w="9525">
            <a:noFill/>
            <a:miter lim="800000"/>
            <a:headEnd/>
            <a:tailEnd/>
          </a:ln>
          <a:effectLst/>
        </p:spPr>
      </p:pic>
      <p:sp>
        <p:nvSpPr>
          <p:cNvPr id="5" name="Rectangle 4"/>
          <p:cNvSpPr/>
          <p:nvPr/>
        </p:nvSpPr>
        <p:spPr>
          <a:xfrm>
            <a:off x="301752" y="3950208"/>
            <a:ext cx="3922776" cy="2308324"/>
          </a:xfrm>
          <a:prstGeom prst="rect">
            <a:avLst/>
          </a:prstGeom>
        </p:spPr>
        <p:txBody>
          <a:bodyPr wrap="square">
            <a:spAutoFit/>
          </a:bodyPr>
          <a:lstStyle/>
          <a:p>
            <a:r>
              <a:rPr lang="vi-VN" b="1" dirty="0" smtClean="0"/>
              <a:t>Đường </a:t>
            </a:r>
            <a:r>
              <a:rPr lang="vi-VN" b="1" dirty="0" smtClean="0">
                <a:solidFill>
                  <a:schemeClr val="accent1"/>
                </a:solidFill>
              </a:rPr>
              <a:t>màu xanh </a:t>
            </a:r>
            <a:r>
              <a:rPr lang="vi-VN" b="1" dirty="0" smtClean="0"/>
              <a:t>là giá trị </a:t>
            </a:r>
            <a:r>
              <a:rPr lang="vi-VN" b="1" dirty="0" smtClean="0"/>
              <a:t>validation_err</a:t>
            </a:r>
            <a:endParaRPr lang="en-US" b="1" dirty="0" smtClean="0"/>
          </a:p>
          <a:p>
            <a:endParaRPr lang="vi-VN" dirty="0" smtClean="0"/>
          </a:p>
          <a:p>
            <a:r>
              <a:rPr lang="vi-VN" b="1" dirty="0" smtClean="0"/>
              <a:t>Đường </a:t>
            </a:r>
            <a:r>
              <a:rPr lang="vi-VN" b="1" dirty="0" smtClean="0">
                <a:solidFill>
                  <a:srgbClr val="FF0000"/>
                </a:solidFill>
              </a:rPr>
              <a:t>màu đỏ </a:t>
            </a:r>
            <a:r>
              <a:rPr lang="vi-VN" b="1" dirty="0" smtClean="0"/>
              <a:t>là giá trị </a:t>
            </a:r>
            <a:r>
              <a:rPr lang="vi-VN" b="1" dirty="0" smtClean="0"/>
              <a:t>train_err</a:t>
            </a:r>
            <a:endParaRPr lang="en-US" b="1" dirty="0" smtClean="0"/>
          </a:p>
          <a:p>
            <a:endParaRPr lang="vi-VN" dirty="0" smtClean="0"/>
          </a:p>
          <a:p>
            <a:r>
              <a:rPr lang="vi-VN" b="1" dirty="0" smtClean="0"/>
              <a:t>Với các giá trị siêu tham số càng lớn, thì dữ liệu càng bị </a:t>
            </a:r>
            <a:r>
              <a:rPr lang="vi-VN" b="1" dirty="0" smtClean="0">
                <a:solidFill>
                  <a:srgbClr val="FF0000"/>
                </a:solidFill>
              </a:rPr>
              <a:t>OverFitting</a:t>
            </a:r>
            <a:endParaRPr lang="vi-VN" dirty="0">
              <a:solidFill>
                <a:srgbClr val="FF0000"/>
              </a:solidFill>
            </a:endParaRPr>
          </a:p>
        </p:txBody>
      </p:sp>
      <p:sp>
        <p:nvSpPr>
          <p:cNvPr id="29699" name="Rectangle 3"/>
          <p:cNvSpPr>
            <a:spLocks noChangeArrowheads="1"/>
          </p:cNvSpPr>
          <p:nvPr/>
        </p:nvSpPr>
        <p:spPr bwMode="auto">
          <a:xfrm>
            <a:off x="356616" y="1719072"/>
            <a:ext cx="3803904" cy="1477328"/>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rgbClr val="FF0000"/>
                </a:solidFill>
                <a:effectLst/>
                <a:latin typeface="Times New Roman" pitchFamily="18" charset="0"/>
                <a:cs typeface="Times New Roman" pitchFamily="18" charset="0"/>
              </a:rPr>
              <a:t>best_val_err</a:t>
            </a:r>
            <a:r>
              <a:rPr kumimoji="0" lang="en-US" sz="2400" b="1" i="0" u="none" strike="noStrike" cap="none" normalizeH="0" baseline="0" dirty="0" smtClean="0">
                <a:ln>
                  <a:noFill/>
                </a:ln>
                <a:solidFill>
                  <a:srgbClr val="FF0000"/>
                </a:solidFill>
                <a:effectLst/>
                <a:latin typeface="Times New Roman" pitchFamily="18" charset="0"/>
                <a:cs typeface="Times New Roman" pitchFamily="18" charset="0"/>
              </a:rPr>
              <a:t> 35.71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rgbClr val="FF0000"/>
                </a:solidFill>
                <a:effectLst/>
                <a:latin typeface="Times New Roman" pitchFamily="18" charset="0"/>
                <a:cs typeface="Times New Roman" pitchFamily="18" charset="0"/>
              </a:rPr>
              <a:t>best_alpha</a:t>
            </a:r>
            <a:r>
              <a:rPr kumimoji="0" lang="en-US" sz="2400" b="1" i="0" u="none" strike="noStrike" cap="none" normalizeH="0" baseline="0" dirty="0" smtClean="0">
                <a:ln>
                  <a:noFill/>
                </a:ln>
                <a:solidFill>
                  <a:srgbClr val="FF0000"/>
                </a:solidFill>
                <a:effectLst/>
                <a:latin typeface="Times New Roman" pitchFamily="18" charset="0"/>
                <a:cs typeface="Times New Roman" pitchFamily="18" charset="0"/>
              </a:rPr>
              <a:t> : 0.1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rgbClr val="FF0000"/>
                </a:solidFill>
                <a:effectLst/>
                <a:latin typeface="Times New Roman" pitchFamily="18" charset="0"/>
                <a:cs typeface="Times New Roman" pitchFamily="18" charset="0"/>
              </a:rPr>
              <a:t>best_iter</a:t>
            </a:r>
            <a:r>
              <a:rPr kumimoji="0" lang="en-US" sz="2400" b="1" i="0" u="none" strike="noStrike" cap="none" normalizeH="0" baseline="0" dirty="0" smtClean="0">
                <a:ln>
                  <a:noFill/>
                </a:ln>
                <a:solidFill>
                  <a:srgbClr val="FF0000"/>
                </a:solidFill>
                <a:effectLst/>
                <a:latin typeface="Times New Roman" pitchFamily="18" charset="0"/>
                <a:cs typeface="Times New Roman" pitchFamily="18" charset="0"/>
              </a:rPr>
              <a:t> : 500 </a:t>
            </a:r>
            <a:r>
              <a:rPr kumimoji="0" lang="en-US" sz="2400" b="1" i="0" u="none" strike="noStrike" cap="none" normalizeH="0" baseline="0" dirty="0" err="1" smtClean="0">
                <a:ln>
                  <a:noFill/>
                </a:ln>
                <a:solidFill>
                  <a:srgbClr val="FF0000"/>
                </a:solidFill>
                <a:effectLst/>
                <a:latin typeface="Times New Roman" pitchFamily="18" charset="0"/>
                <a:cs typeface="Times New Roman" pitchFamily="18" charset="0"/>
              </a:rPr>
              <a:t>best_hidden_layer</a:t>
            </a:r>
            <a:r>
              <a:rPr kumimoji="0" lang="en-US" sz="2400" b="1" i="0" u="none" strike="noStrike" cap="none" normalizeH="0" baseline="0" dirty="0" smtClean="0">
                <a:ln>
                  <a:noFill/>
                </a:ln>
                <a:solidFill>
                  <a:srgbClr val="FF0000"/>
                </a:solidFill>
                <a:effectLst/>
                <a:latin typeface="Times New Roman" pitchFamily="18" charset="0"/>
                <a:cs typeface="Times New Roman" pitchFamily="18" charset="0"/>
              </a:rPr>
              <a:t> 2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err="1" smtClean="0"/>
              <a:t>Phương</a:t>
            </a:r>
            <a:r>
              <a:rPr lang="en-US" b="1" dirty="0" smtClean="0"/>
              <a:t> </a:t>
            </a:r>
            <a:r>
              <a:rPr lang="en-US" b="1" dirty="0" err="1" smtClean="0"/>
              <a:t>pháp</a:t>
            </a:r>
            <a:r>
              <a:rPr lang="en-US" b="1" dirty="0" smtClean="0"/>
              <a:t> 1</a:t>
            </a:r>
            <a:endParaRPr lang="en-US" b="1" dirty="0"/>
          </a:p>
        </p:txBody>
      </p:sp>
      <p:sp>
        <p:nvSpPr>
          <p:cNvPr id="3" name="Content Placeholder 2"/>
          <p:cNvSpPr>
            <a:spLocks noGrp="1"/>
          </p:cNvSpPr>
          <p:nvPr>
            <p:ph idx="1"/>
          </p:nvPr>
        </p:nvSpPr>
        <p:spPr/>
        <p:txBody>
          <a:bodyPr/>
          <a:lstStyle/>
          <a:p>
            <a:r>
              <a:rPr lang="en-US" b="1" dirty="0" err="1" smtClean="0"/>
              <a:t>Kiểm</a:t>
            </a:r>
            <a:r>
              <a:rPr lang="en-US" b="1" dirty="0" smtClean="0"/>
              <a:t> </a:t>
            </a:r>
            <a:r>
              <a:rPr lang="en-US" b="1" dirty="0" err="1" smtClean="0"/>
              <a:t>tra</a:t>
            </a:r>
            <a:r>
              <a:rPr lang="en-US" b="1" dirty="0" smtClean="0"/>
              <a:t> </a:t>
            </a:r>
            <a:r>
              <a:rPr lang="en-US" b="1" dirty="0" err="1" smtClean="0"/>
              <a:t>cuối</a:t>
            </a:r>
            <a:r>
              <a:rPr lang="en-US" b="1" dirty="0" smtClean="0"/>
              <a:t> </a:t>
            </a:r>
            <a:r>
              <a:rPr lang="en-US" b="1" dirty="0" err="1" smtClean="0"/>
              <a:t>cùng</a:t>
            </a:r>
            <a:r>
              <a:rPr lang="en-US" b="1" dirty="0" smtClean="0"/>
              <a:t> </a:t>
            </a:r>
            <a:r>
              <a:rPr lang="en-US" b="1" dirty="0" err="1" smtClean="0"/>
              <a:t>của</a:t>
            </a:r>
            <a:r>
              <a:rPr lang="en-US" b="1" dirty="0" smtClean="0"/>
              <a:t> </a:t>
            </a:r>
            <a:r>
              <a:rPr lang="en-US" b="1" dirty="0" err="1" smtClean="0"/>
              <a:t>mô</a:t>
            </a:r>
            <a:r>
              <a:rPr lang="en-US" b="1" dirty="0" smtClean="0"/>
              <a:t> </a:t>
            </a:r>
            <a:r>
              <a:rPr lang="en-US" b="1" dirty="0" err="1" smtClean="0"/>
              <a:t>hình</a:t>
            </a:r>
            <a:r>
              <a:rPr lang="en-US" b="1" dirty="0" smtClean="0"/>
              <a:t> </a:t>
            </a:r>
            <a:r>
              <a:rPr lang="en-US" b="1" dirty="0" err="1" smtClean="0"/>
              <a:t>với</a:t>
            </a:r>
            <a:r>
              <a:rPr lang="en-US" b="1" dirty="0" smtClean="0"/>
              <a:t> </a:t>
            </a:r>
            <a:r>
              <a:rPr lang="en-US" b="1" dirty="0" err="1" smtClean="0"/>
              <a:t>tập</a:t>
            </a:r>
            <a:r>
              <a:rPr lang="en-US" b="1" dirty="0" smtClean="0"/>
              <a:t> </a:t>
            </a:r>
            <a:r>
              <a:rPr lang="en-US" b="1" dirty="0" smtClean="0"/>
              <a:t>test </a:t>
            </a:r>
            <a:br>
              <a:rPr lang="en-US" b="1" dirty="0" smtClean="0"/>
            </a:br>
            <a:r>
              <a:rPr lang="en-US" b="1" dirty="0" smtClean="0"/>
              <a:t/>
            </a:r>
            <a:br>
              <a:rPr lang="en-US" b="1" dirty="0" smtClean="0"/>
            </a:br>
            <a:r>
              <a:rPr lang="en-US" dirty="0" smtClean="0"/>
              <a:t>0.7142857142857143</a:t>
            </a:r>
          </a:p>
          <a:p>
            <a:endParaRPr lang="en-US" b="1" dirty="0" smtClean="0"/>
          </a:p>
          <a:p>
            <a:r>
              <a:rPr lang="en-US" sz="2000" b="1" dirty="0" err="1" smtClean="0">
                <a:solidFill>
                  <a:srgbClr val="FF0000"/>
                </a:solidFill>
              </a:rPr>
              <a:t>Nhận</a:t>
            </a:r>
            <a:r>
              <a:rPr lang="en-US" sz="2000" b="1" dirty="0" smtClean="0">
                <a:solidFill>
                  <a:srgbClr val="FF0000"/>
                </a:solidFill>
              </a:rPr>
              <a:t> </a:t>
            </a:r>
            <a:r>
              <a:rPr lang="en-US" sz="2000" b="1" dirty="0" err="1" smtClean="0">
                <a:solidFill>
                  <a:srgbClr val="FF0000"/>
                </a:solidFill>
              </a:rPr>
              <a:t>xét</a:t>
            </a:r>
            <a:r>
              <a:rPr lang="en-US" sz="2000" b="1" dirty="0" smtClean="0">
                <a:solidFill>
                  <a:srgbClr val="FF0000"/>
                </a:solidFill>
              </a:rPr>
              <a:t>: </a:t>
            </a:r>
            <a:r>
              <a:rPr lang="vi-VN" sz="2000" b="1" dirty="0" smtClean="0">
                <a:solidFill>
                  <a:srgbClr val="FF0000"/>
                </a:solidFill>
              </a:rPr>
              <a:t>Đây </a:t>
            </a:r>
            <a:r>
              <a:rPr lang="vi-VN" sz="2000" b="1" dirty="0" smtClean="0">
                <a:solidFill>
                  <a:srgbClr val="FF0000"/>
                </a:solidFill>
              </a:rPr>
              <a:t>là kết quả khá tốt đối với tập dữ liệu đầu vào của </a:t>
            </a:r>
            <a:r>
              <a:rPr lang="vi-VN" sz="2000" b="1" dirty="0" smtClean="0">
                <a:solidFill>
                  <a:srgbClr val="FF0000"/>
                </a:solidFill>
              </a:rPr>
              <a:t>em</a:t>
            </a:r>
            <a:r>
              <a:rPr lang="en-US" sz="2000" b="1" dirty="0" smtClean="0">
                <a:solidFill>
                  <a:srgbClr val="FF0000"/>
                </a:solidFill>
              </a:rPr>
              <a:t> </a:t>
            </a:r>
            <a:r>
              <a:rPr lang="vi-VN" sz="2000" b="1" dirty="0" smtClean="0">
                <a:solidFill>
                  <a:srgbClr val="FF0000"/>
                </a:solidFill>
              </a:rPr>
              <a:t>khá nhỏ</a:t>
            </a:r>
            <a:r>
              <a:rPr lang="en-US" sz="2000" b="1" dirty="0" smtClean="0">
                <a:solidFill>
                  <a:srgbClr val="FF0000"/>
                </a:solidFill>
              </a:rPr>
              <a:t>.</a:t>
            </a:r>
            <a:endParaRPr lang="en-US" sz="2000" b="1" dirty="0" smtClean="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7DC078-770F-4D1A-869B-E15A38E17C41}"/>
              </a:ext>
            </a:extLst>
          </p:cNvPr>
          <p:cNvSpPr>
            <a:spLocks noGrp="1"/>
          </p:cNvSpPr>
          <p:nvPr>
            <p:ph type="title"/>
          </p:nvPr>
        </p:nvSpPr>
        <p:spPr>
          <a:xfrm>
            <a:off x="838200" y="681037"/>
            <a:ext cx="10515600" cy="1325563"/>
          </a:xfrm>
        </p:spPr>
        <p:txBody>
          <a:bodyPr/>
          <a:lstStyle/>
          <a:p>
            <a:pPr algn="ctr"/>
            <a:r>
              <a:rPr lang="vi-VN" b="1" i="1" dirty="0">
                <a:latin typeface="Times New Roman" panose="02020603050405020304" pitchFamily="18" charset="0"/>
                <a:cs typeface="Times New Roman" panose="02020603050405020304" pitchFamily="18" charset="0"/>
              </a:rPr>
              <a:t>Phương </a:t>
            </a:r>
            <a:r>
              <a:rPr lang="vi-VN" b="1" i="1" dirty="0" err="1">
                <a:latin typeface="Times New Roman" panose="02020603050405020304" pitchFamily="18" charset="0"/>
                <a:cs typeface="Times New Roman" panose="02020603050405020304" pitchFamily="18" charset="0"/>
              </a:rPr>
              <a:t>pháp</a:t>
            </a:r>
            <a:r>
              <a:rPr lang="vi-VN" b="1" i="1"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2</a:t>
            </a:r>
          </a:p>
        </p:txBody>
      </p:sp>
      <p:sp>
        <p:nvSpPr>
          <p:cNvPr id="3" name="Content Placeholder 2">
            <a:extLst>
              <a:ext uri="{FF2B5EF4-FFF2-40B4-BE49-F238E27FC236}">
                <a16:creationId xmlns:a16="http://schemas.microsoft.com/office/drawing/2014/main" xmlns="" id="{861FC692-9E75-4C74-9CF6-339C9A74359E}"/>
              </a:ext>
            </a:extLst>
          </p:cNvPr>
          <p:cNvSpPr>
            <a:spLocks noGrp="1"/>
          </p:cNvSpPr>
          <p:nvPr>
            <p:ph idx="1"/>
          </p:nvPr>
        </p:nvSpPr>
        <p:spPr>
          <a:xfrm>
            <a:off x="838200" y="2271861"/>
            <a:ext cx="10515600" cy="3905102"/>
          </a:xfrm>
        </p:spPr>
        <p:txBody>
          <a:bodyPr/>
          <a:lstStyle/>
          <a:p>
            <a:r>
              <a:rPr lang="vi-VN" dirty="0" smtClean="0"/>
              <a:t>Về </a:t>
            </a:r>
            <a:r>
              <a:rPr lang="vi-VN" dirty="0" smtClean="0"/>
              <a:t>phần tiền xử lí em vẫn sử dụng cách tương tự với phương pháp đánh giá 1.</a:t>
            </a:r>
          </a:p>
          <a:p>
            <a:r>
              <a:rPr lang="vi-VN" dirty="0" smtClean="0"/>
              <a:t>Mô hình ở phương pháp 2 nhóm sử dụng là </a:t>
            </a:r>
            <a:r>
              <a:rPr lang="vi-VN" b="1" dirty="0" smtClean="0">
                <a:solidFill>
                  <a:srgbClr val="FF0000"/>
                </a:solidFill>
              </a:rPr>
              <a:t>SoftmaxRegression</a:t>
            </a:r>
            <a:endParaRPr lang="vi-VN" dirty="0" smtClean="0">
              <a:solidFill>
                <a:srgbClr val="FF0000"/>
              </a:solidFill>
            </a:endParaRPr>
          </a:p>
          <a:p>
            <a:r>
              <a:rPr lang="vi-VN" dirty="0" smtClean="0"/>
              <a:t>Theo kiến thức của em thì </a:t>
            </a:r>
            <a:r>
              <a:rPr lang="vi-VN" b="1" dirty="0" smtClean="0">
                <a:solidFill>
                  <a:srgbClr val="FF0000"/>
                </a:solidFill>
              </a:rPr>
              <a:t>SoftmaxRegression</a:t>
            </a:r>
            <a:r>
              <a:rPr lang="vi-VN" dirty="0" smtClean="0"/>
              <a:t> là một thuật toán phân loại áp dụng cho bài toán phân nhiều lớp, thích hợp với câu hỏi được đặt ra của em.</a:t>
            </a:r>
            <a:endParaRPr lang="vi-VN" dirty="0"/>
          </a:p>
        </p:txBody>
      </p:sp>
    </p:spTree>
    <p:extLst>
      <p:ext uri="{BB962C8B-B14F-4D97-AF65-F5344CB8AC3E}">
        <p14:creationId xmlns:p14="http://schemas.microsoft.com/office/powerpoint/2010/main" xmlns="" val="3943634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                        </a:t>
            </a:r>
            <a:r>
              <a:rPr lang="en-US" b="1" i="1" dirty="0" err="1" smtClean="0"/>
              <a:t>Phương</a:t>
            </a:r>
            <a:r>
              <a:rPr lang="en-US" b="1" i="1" dirty="0" smtClean="0"/>
              <a:t> </a:t>
            </a:r>
            <a:r>
              <a:rPr lang="en-US" b="1" i="1" dirty="0" err="1" smtClean="0"/>
              <a:t>pháp</a:t>
            </a:r>
            <a:r>
              <a:rPr lang="en-US" b="1" i="1" dirty="0" smtClean="0"/>
              <a:t> 2</a:t>
            </a:r>
            <a:endParaRPr lang="en-US" b="1" i="1" dirty="0"/>
          </a:p>
        </p:txBody>
      </p:sp>
      <p:sp>
        <p:nvSpPr>
          <p:cNvPr id="3" name="Content Placeholder 2"/>
          <p:cNvSpPr>
            <a:spLocks noGrp="1"/>
          </p:cNvSpPr>
          <p:nvPr>
            <p:ph idx="1"/>
          </p:nvPr>
        </p:nvSpPr>
        <p:spPr>
          <a:xfrm>
            <a:off x="838200" y="1435608"/>
            <a:ext cx="10515600" cy="5303519"/>
          </a:xfrm>
        </p:spPr>
        <p:txBody>
          <a:bodyPr>
            <a:normAutofit fontScale="77500" lnSpcReduction="20000"/>
          </a:bodyPr>
          <a:lstStyle/>
          <a:p>
            <a:r>
              <a:rPr lang="vi-VN" sz="3100" b="1" u="sng" dirty="0" smtClean="0">
                <a:latin typeface="+mj-lt"/>
              </a:rPr>
              <a:t>Tìm mô hình tốt nhất</a:t>
            </a:r>
          </a:p>
          <a:p>
            <a:r>
              <a:rPr lang="vi-VN" sz="3100" dirty="0" smtClean="0">
                <a:latin typeface="+mj-lt"/>
              </a:rPr>
              <a:t>Em sử dụng mô hình </a:t>
            </a:r>
            <a:r>
              <a:rPr lang="vi-VN" sz="3100" b="1" dirty="0" smtClean="0">
                <a:latin typeface="+mj-lt"/>
              </a:rPr>
              <a:t>SoftmaxRegression</a:t>
            </a:r>
            <a:r>
              <a:rPr lang="vi-VN" sz="3100" dirty="0" smtClean="0">
                <a:latin typeface="+mj-lt"/>
              </a:rPr>
              <a:t> để phân lớp. Với các siêu tham số </a:t>
            </a:r>
            <a:r>
              <a:rPr lang="vi-VN" sz="3100" b="1" dirty="0" smtClean="0">
                <a:latin typeface="+mj-lt"/>
              </a:rPr>
              <a:t>multi_class='multinomial'</a:t>
            </a:r>
            <a:r>
              <a:rPr lang="vi-VN" sz="3100" dirty="0" smtClean="0">
                <a:latin typeface="+mj-lt"/>
              </a:rPr>
              <a:t>, nếu để </a:t>
            </a:r>
            <a:r>
              <a:rPr lang="vi-VN" sz="3100" dirty="0" smtClean="0">
                <a:latin typeface="+mj-lt"/>
              </a:rPr>
              <a:t>multi_class</a:t>
            </a:r>
            <a:r>
              <a:rPr lang="en-US" sz="3100" dirty="0" smtClean="0">
                <a:latin typeface="+mj-lt"/>
              </a:rPr>
              <a:t> </a:t>
            </a:r>
            <a:r>
              <a:rPr lang="vi-VN" sz="3100" dirty="0" smtClean="0">
                <a:latin typeface="+mj-lt"/>
              </a:rPr>
              <a:t>mặc </a:t>
            </a:r>
            <a:r>
              <a:rPr lang="vi-VN" sz="3100" dirty="0" smtClean="0">
                <a:latin typeface="+mj-lt"/>
              </a:rPr>
              <a:t>định thì sẽ là mô hình LogisticRegression</a:t>
            </a:r>
            <a:r>
              <a:rPr lang="vi-VN" sz="3100" dirty="0" smtClean="0">
                <a:latin typeface="+mj-lt"/>
              </a:rPr>
              <a:t>.</a:t>
            </a:r>
            <a:r>
              <a:rPr lang="en-US" sz="3100" dirty="0" smtClean="0">
                <a:latin typeface="+mj-lt"/>
              </a:rPr>
              <a:t/>
            </a:r>
            <a:br>
              <a:rPr lang="en-US" sz="3100" dirty="0" smtClean="0">
                <a:latin typeface="+mj-lt"/>
              </a:rPr>
            </a:br>
            <a:endParaRPr lang="vi-VN" sz="3100" dirty="0" smtClean="0">
              <a:latin typeface="+mj-lt"/>
            </a:endParaRPr>
          </a:p>
          <a:p>
            <a:r>
              <a:rPr lang="vi-VN" sz="3100" dirty="0" smtClean="0">
                <a:latin typeface="+mj-lt"/>
              </a:rPr>
              <a:t>Siêu tham số C là số lớp của mô hình SoftmaxRegression với 6 giá trị khác nhau: 1, 10, 100, 1000, 10000, 100000. Lưu ý là nếu C càng lớn thì mô hình sẽ chạy càng lâu</a:t>
            </a:r>
            <a:r>
              <a:rPr lang="vi-VN" sz="3100" dirty="0" smtClean="0">
                <a:latin typeface="+mj-lt"/>
              </a:rPr>
              <a:t>.</a:t>
            </a:r>
            <a:r>
              <a:rPr lang="en-US" sz="3100" dirty="0" smtClean="0">
                <a:latin typeface="+mj-lt"/>
              </a:rPr>
              <a:t/>
            </a:r>
            <a:br>
              <a:rPr lang="en-US" sz="3100" dirty="0" smtClean="0">
                <a:latin typeface="+mj-lt"/>
              </a:rPr>
            </a:br>
            <a:endParaRPr lang="vi-VN" sz="3100" dirty="0" smtClean="0">
              <a:latin typeface="+mj-lt"/>
            </a:endParaRPr>
          </a:p>
          <a:p>
            <a:r>
              <a:rPr lang="vi-VN" sz="3100" dirty="0" smtClean="0">
                <a:latin typeface="+mj-lt"/>
              </a:rPr>
              <a:t>Siêu tham số </a:t>
            </a:r>
            <a:r>
              <a:rPr lang="vi-VN" sz="3100" dirty="0" smtClean="0">
                <a:latin typeface="+mj-lt"/>
              </a:rPr>
              <a:t>max_iter</a:t>
            </a:r>
            <a:r>
              <a:rPr lang="en-US" sz="3100" dirty="0" smtClean="0">
                <a:latin typeface="+mj-lt"/>
              </a:rPr>
              <a:t> </a:t>
            </a:r>
            <a:r>
              <a:rPr lang="vi-VN" sz="3100" dirty="0" smtClean="0">
                <a:latin typeface="+mj-lt"/>
              </a:rPr>
              <a:t>là </a:t>
            </a:r>
            <a:r>
              <a:rPr lang="vi-VN" sz="3100" dirty="0" smtClean="0">
                <a:latin typeface="+mj-lt"/>
              </a:rPr>
              <a:t>số lần lặp tối đa với 5 giá trị 100, 500, 1000, 2000, </a:t>
            </a:r>
            <a:r>
              <a:rPr lang="vi-VN" sz="3100" dirty="0" smtClean="0">
                <a:latin typeface="+mj-lt"/>
              </a:rPr>
              <a:t>2500</a:t>
            </a:r>
            <a:r>
              <a:rPr lang="en-US" sz="3100" dirty="0" smtClean="0">
                <a:latin typeface="+mj-lt"/>
              </a:rPr>
              <a:t/>
            </a:r>
            <a:br>
              <a:rPr lang="en-US" sz="3100" dirty="0" smtClean="0">
                <a:latin typeface="+mj-lt"/>
              </a:rPr>
            </a:br>
            <a:endParaRPr lang="en-US" sz="3100" dirty="0" smtClean="0">
              <a:latin typeface="+mj-lt"/>
            </a:endParaRPr>
          </a:p>
          <a:p>
            <a:r>
              <a:rPr lang="vi-VN" sz="3100" dirty="0" smtClean="0">
                <a:latin typeface="+mj-lt"/>
              </a:rPr>
              <a:t>Dùng 2 vòng lặp for để tìm giá trị C và max_iter tốt nhất cho mô hình</a:t>
            </a:r>
            <a:r>
              <a:rPr lang="vi-VN" sz="3100" dirty="0" smtClean="0">
                <a:latin typeface="+mj-lt"/>
              </a:rPr>
              <a:t>.</a:t>
            </a:r>
            <a:r>
              <a:rPr lang="en-US" sz="3100" dirty="0" smtClean="0">
                <a:latin typeface="+mj-lt"/>
              </a:rPr>
              <a:t/>
            </a:r>
            <a:br>
              <a:rPr lang="en-US" sz="3100" dirty="0" smtClean="0">
                <a:latin typeface="+mj-lt"/>
              </a:rPr>
            </a:br>
            <a:endParaRPr lang="vi-VN" sz="3100" dirty="0" smtClean="0">
              <a:latin typeface="+mj-lt"/>
            </a:endParaRPr>
          </a:p>
          <a:p>
            <a:r>
              <a:rPr lang="vi-VN" sz="3100" dirty="0" smtClean="0">
                <a:latin typeface="+mj-lt"/>
              </a:rPr>
              <a:t>Sau khi chạy thì có vài dòng thông báo màu đỏ, đây chỉ là thông báo hiển thị chưa hội tụ(do iter max nhỏ</a:t>
            </a:r>
            <a:r>
              <a:rPr lang="vi-VN" sz="3100" dirty="0" smtClean="0">
                <a:latin typeface="+mj-lt"/>
              </a:rPr>
              <a:t>).</a:t>
            </a:r>
            <a:r>
              <a:rPr lang="en-US" sz="3100" dirty="0" smtClean="0">
                <a:latin typeface="+mj-lt"/>
              </a:rPr>
              <a:t> </a:t>
            </a:r>
            <a:r>
              <a:rPr lang="vi-VN" sz="3100" dirty="0" smtClean="0">
                <a:latin typeface="+mj-lt"/>
              </a:rPr>
              <a:t>Em </a:t>
            </a:r>
            <a:r>
              <a:rPr lang="vi-VN" sz="3100" dirty="0" smtClean="0">
                <a:latin typeface="+mj-lt"/>
              </a:rPr>
              <a:t>đã sử dụng thư viện </a:t>
            </a:r>
            <a:r>
              <a:rPr lang="vi-VN" sz="3100" b="1" dirty="0" smtClean="0">
                <a:solidFill>
                  <a:srgbClr val="FF0000"/>
                </a:solidFill>
                <a:latin typeface="+mj-lt"/>
              </a:rPr>
              <a:t>warnings</a:t>
            </a:r>
            <a:r>
              <a:rPr lang="vi-VN" sz="3100" dirty="0" smtClean="0">
                <a:latin typeface="+mj-lt"/>
              </a:rPr>
              <a:t> để ẩn nó đi</a:t>
            </a:r>
            <a:r>
              <a:rPr lang="vi-VN" sz="3100" dirty="0" smtClean="0">
                <a:latin typeface="+mj-lt"/>
              </a:rPr>
              <a:t>.</a:t>
            </a:r>
            <a:r>
              <a:rPr lang="en-US" sz="3100" dirty="0" smtClean="0">
                <a:latin typeface="+mj-lt"/>
              </a:rPr>
              <a:t/>
            </a:r>
            <a:br>
              <a:rPr lang="en-US" sz="3100" dirty="0" smtClean="0">
                <a:latin typeface="+mj-lt"/>
              </a:rPr>
            </a:br>
            <a:endParaRPr lang="vi-VN" sz="3100" dirty="0" smtClean="0">
              <a:latin typeface="+mj-lt"/>
            </a:endParaRPr>
          </a:p>
          <a:p>
            <a:r>
              <a:rPr lang="vi-VN" sz="3100" dirty="0" smtClean="0">
                <a:latin typeface="+mj-lt"/>
              </a:rPr>
              <a:t>Sẽ có tất cả </a:t>
            </a:r>
            <a:r>
              <a:rPr lang="vi-VN" sz="3100" b="1" dirty="0" smtClean="0">
                <a:latin typeface="+mj-lt"/>
              </a:rPr>
              <a:t>30</a:t>
            </a:r>
            <a:r>
              <a:rPr lang="vi-VN" sz="3100" dirty="0" smtClean="0">
                <a:latin typeface="+mj-lt"/>
              </a:rPr>
              <a:t> lần chạy sau </a:t>
            </a:r>
            <a:r>
              <a:rPr lang="vi-VN" sz="3100" b="1" dirty="0" smtClean="0">
                <a:latin typeface="+mj-lt"/>
              </a:rPr>
              <a:t>2</a:t>
            </a:r>
            <a:r>
              <a:rPr lang="vi-VN" sz="3100" dirty="0" smtClean="0">
                <a:latin typeface="+mj-lt"/>
              </a:rPr>
              <a:t>vòng lặp.</a:t>
            </a:r>
          </a:p>
          <a:p>
            <a:endParaRPr lang="vi-VN"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Grp="1" noChangeAspect="1" noChangeArrowheads="1"/>
          </p:cNvPicPr>
          <p:nvPr>
            <p:ph idx="1"/>
          </p:nvPr>
        </p:nvPicPr>
        <p:blipFill>
          <a:blip r:embed="rId2"/>
          <a:srcRect/>
          <a:stretch>
            <a:fillRect/>
          </a:stretch>
        </p:blipFill>
        <p:spPr bwMode="auto">
          <a:xfrm>
            <a:off x="843460" y="585216"/>
            <a:ext cx="4706948" cy="6166473"/>
          </a:xfrm>
          <a:prstGeom prst="rect">
            <a:avLst/>
          </a:prstGeom>
          <a:noFill/>
          <a:ln w="9525">
            <a:noFill/>
            <a:miter lim="800000"/>
            <a:headEnd/>
            <a:tailEnd/>
          </a:ln>
          <a:effectLst/>
        </p:spPr>
      </p:pic>
      <p:sp>
        <p:nvSpPr>
          <p:cNvPr id="5" name="Rectangle 4"/>
          <p:cNvSpPr/>
          <p:nvPr/>
        </p:nvSpPr>
        <p:spPr>
          <a:xfrm>
            <a:off x="5644896" y="4412087"/>
            <a:ext cx="6096000" cy="923330"/>
          </a:xfrm>
          <a:prstGeom prst="rect">
            <a:avLst/>
          </a:prstGeom>
        </p:spPr>
        <p:txBody>
          <a:bodyPr>
            <a:spAutoFit/>
          </a:bodyPr>
          <a:lstStyle/>
          <a:p>
            <a:r>
              <a:rPr lang="vi-VN" b="1" dirty="0" smtClean="0"/>
              <a:t>Giá trị C càng lớn thì độ lỗi ở tập train hạ về 0 nhưng ở tập validation thì càng tăng =&gt; Mô hình đã bị OverFitting</a:t>
            </a:r>
            <a:endParaRPr lang="en-US" dirty="0"/>
          </a:p>
        </p:txBody>
      </p:sp>
      <p:sp>
        <p:nvSpPr>
          <p:cNvPr id="32771" name="Rectangle 3"/>
          <p:cNvSpPr>
            <a:spLocks noChangeArrowheads="1"/>
          </p:cNvSpPr>
          <p:nvPr/>
        </p:nvSpPr>
        <p:spPr bwMode="auto">
          <a:xfrm>
            <a:off x="6300216" y="1170432"/>
            <a:ext cx="4956048" cy="184665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rgbClr val="000000"/>
                </a:solidFill>
                <a:effectLst/>
                <a:latin typeface="Times New Roman" pitchFamily="18" charset="0"/>
                <a:cs typeface="Times New Roman" pitchFamily="18" charset="0"/>
              </a:rPr>
              <a:t>Các</a:t>
            </a:r>
            <a:r>
              <a:rPr kumimoji="0" lang="en-US" sz="2400" b="1" i="0" u="none" strike="noStrike" cap="none" normalizeH="0" dirty="0" smtClean="0">
                <a:ln>
                  <a:noFill/>
                </a:ln>
                <a:solidFill>
                  <a:srgbClr val="000000"/>
                </a:solidFill>
                <a:effectLst/>
                <a:latin typeface="Times New Roman" pitchFamily="18" charset="0"/>
                <a:cs typeface="Times New Roman" pitchFamily="18" charset="0"/>
              </a:rPr>
              <a:t> </a:t>
            </a:r>
            <a:r>
              <a:rPr kumimoji="0" lang="en-US" sz="2400" b="1" i="0" u="none" strike="noStrike" cap="none" normalizeH="0" dirty="0" err="1" smtClean="0">
                <a:ln>
                  <a:noFill/>
                </a:ln>
                <a:solidFill>
                  <a:srgbClr val="000000"/>
                </a:solidFill>
                <a:effectLst/>
                <a:latin typeface="Times New Roman" pitchFamily="18" charset="0"/>
                <a:cs typeface="Times New Roman" pitchFamily="18" charset="0"/>
              </a:rPr>
              <a:t>giá</a:t>
            </a:r>
            <a:r>
              <a:rPr kumimoji="0" lang="en-US" sz="2400" b="1" i="0" u="none" strike="noStrike" cap="none" normalizeH="0" dirty="0" smtClean="0">
                <a:ln>
                  <a:noFill/>
                </a:ln>
                <a:solidFill>
                  <a:srgbClr val="000000"/>
                </a:solidFill>
                <a:effectLst/>
                <a:latin typeface="Times New Roman" pitchFamily="18" charset="0"/>
                <a:cs typeface="Times New Roman" pitchFamily="18" charset="0"/>
              </a:rPr>
              <a:t> </a:t>
            </a:r>
            <a:r>
              <a:rPr kumimoji="0" lang="en-US" sz="2400" b="1" i="0" u="none" strike="noStrike" cap="none" normalizeH="0" dirty="0" err="1" smtClean="0">
                <a:ln>
                  <a:noFill/>
                </a:ln>
                <a:solidFill>
                  <a:srgbClr val="000000"/>
                </a:solidFill>
                <a:effectLst/>
                <a:latin typeface="Times New Roman" pitchFamily="18" charset="0"/>
                <a:cs typeface="Times New Roman" pitchFamily="18" charset="0"/>
              </a:rPr>
              <a:t>trị</a:t>
            </a:r>
            <a:r>
              <a:rPr kumimoji="0" lang="en-US" sz="2400" b="1" i="0" u="none" strike="noStrike" cap="none" normalizeH="0" dirty="0" smtClean="0">
                <a:ln>
                  <a:noFill/>
                </a:ln>
                <a:solidFill>
                  <a:srgbClr val="000000"/>
                </a:solidFill>
                <a:effectLst/>
                <a:latin typeface="Times New Roman" pitchFamily="18" charset="0"/>
                <a:cs typeface="Times New Roman" pitchFamily="18" charset="0"/>
              </a:rPr>
              <a:t> </a:t>
            </a:r>
            <a:r>
              <a:rPr kumimoji="0" lang="en-US" sz="2400" b="1" i="0" u="none" strike="noStrike" cap="none" normalizeH="0" dirty="0" err="1" smtClean="0">
                <a:ln>
                  <a:noFill/>
                </a:ln>
                <a:solidFill>
                  <a:srgbClr val="000000"/>
                </a:solidFill>
                <a:effectLst/>
                <a:latin typeface="Times New Roman" pitchFamily="18" charset="0"/>
                <a:cs typeface="Times New Roman" pitchFamily="18" charset="0"/>
              </a:rPr>
              <a:t>tốt</a:t>
            </a:r>
            <a:r>
              <a:rPr kumimoji="0" lang="en-US" sz="2400" b="1" i="0" u="none" strike="noStrike" cap="none" normalizeH="0" dirty="0" smtClean="0">
                <a:ln>
                  <a:noFill/>
                </a:ln>
                <a:solidFill>
                  <a:srgbClr val="000000"/>
                </a:solidFill>
                <a:effectLst/>
                <a:latin typeface="Times New Roman" pitchFamily="18" charset="0"/>
                <a:cs typeface="Times New Roman" pitchFamily="18" charset="0"/>
              </a:rPr>
              <a:t> </a:t>
            </a:r>
            <a:r>
              <a:rPr kumimoji="0" lang="en-US" sz="2400" b="1" i="0" u="none" strike="noStrike" cap="none" normalizeH="0" dirty="0" err="1" smtClean="0">
                <a:ln>
                  <a:noFill/>
                </a:ln>
                <a:solidFill>
                  <a:srgbClr val="000000"/>
                </a:solidFill>
                <a:effectLst/>
                <a:latin typeface="Times New Roman" pitchFamily="18" charset="0"/>
                <a:cs typeface="Times New Roman" pitchFamily="18" charset="0"/>
              </a:rPr>
              <a:t>nhất</a:t>
            </a:r>
            <a:r>
              <a:rPr kumimoji="0" lang="en-US" sz="2400" b="1" i="0" u="none" strike="noStrike" cap="none" normalizeH="0" dirty="0" smtClean="0">
                <a:ln>
                  <a:noFill/>
                </a:ln>
                <a:solidFill>
                  <a:srgbClr val="000000"/>
                </a:solidFill>
                <a:effectLst/>
                <a:latin typeface="Times New Roman" pitchFamily="18" charset="0"/>
                <a:cs typeface="Times New Roman" pitchFamily="18" charset="0"/>
              </a:rPr>
              <a:t> </a:t>
            </a:r>
            <a:r>
              <a:rPr kumimoji="0" lang="en-US" sz="2400" b="1" i="0" u="none" strike="noStrike" cap="none" normalizeH="0" dirty="0" err="1" smtClean="0">
                <a:ln>
                  <a:noFill/>
                </a:ln>
                <a:solidFill>
                  <a:srgbClr val="000000"/>
                </a:solidFill>
                <a:effectLst/>
                <a:latin typeface="Times New Roman" pitchFamily="18" charset="0"/>
                <a:cs typeface="Times New Roman" pitchFamily="18" charset="0"/>
              </a:rPr>
              <a:t>sau</a:t>
            </a:r>
            <a:r>
              <a:rPr kumimoji="0" lang="en-US" sz="2400" b="1" i="0" u="none" strike="noStrike" cap="none" normalizeH="0" dirty="0" smtClean="0">
                <a:ln>
                  <a:noFill/>
                </a:ln>
                <a:solidFill>
                  <a:srgbClr val="000000"/>
                </a:solidFill>
                <a:effectLst/>
                <a:latin typeface="Times New Roman" pitchFamily="18" charset="0"/>
                <a:cs typeface="Times New Roman" pitchFamily="18" charset="0"/>
              </a:rPr>
              <a:t> </a:t>
            </a:r>
            <a:r>
              <a:rPr kumimoji="0" lang="en-US" sz="2400" b="1" i="0" u="none" strike="noStrike" cap="none" normalizeH="0" dirty="0" err="1" smtClean="0">
                <a:ln>
                  <a:noFill/>
                </a:ln>
                <a:solidFill>
                  <a:srgbClr val="000000"/>
                </a:solidFill>
                <a:effectLst/>
                <a:latin typeface="Times New Roman" pitchFamily="18" charset="0"/>
                <a:cs typeface="Times New Roman" pitchFamily="18" charset="0"/>
              </a:rPr>
              <a:t>khi</a:t>
            </a:r>
            <a:r>
              <a:rPr kumimoji="0" lang="en-US" sz="2400" b="1" i="0" u="none" strike="noStrike" cap="none" normalizeH="0" dirty="0" smtClean="0">
                <a:ln>
                  <a:noFill/>
                </a:ln>
                <a:solidFill>
                  <a:srgbClr val="000000"/>
                </a:solidFill>
                <a:effectLst/>
                <a:latin typeface="Times New Roman" pitchFamily="18" charset="0"/>
                <a:cs typeface="Times New Roman" pitchFamily="18" charset="0"/>
              </a:rPr>
              <a:t> </a:t>
            </a:r>
            <a:r>
              <a:rPr kumimoji="0" lang="en-US" sz="2400" b="1" i="0" u="none" strike="noStrike" cap="none" normalizeH="0" dirty="0" err="1" smtClean="0">
                <a:ln>
                  <a:noFill/>
                </a:ln>
                <a:solidFill>
                  <a:srgbClr val="000000"/>
                </a:solidFill>
                <a:effectLst/>
                <a:latin typeface="Times New Roman" pitchFamily="18" charset="0"/>
                <a:cs typeface="Times New Roman" pitchFamily="18" charset="0"/>
              </a:rPr>
              <a:t>chạy</a:t>
            </a:r>
            <a:endParaRPr kumimoji="0" lang="en-US" sz="2400" b="1"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Times New Roman" pitchFamily="18" charset="0"/>
                <a:cs typeface="Times New Roman" pitchFamily="18" charset="0"/>
              </a:rPr>
              <a:t>best_val_err</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 32.14285714285714 </a:t>
            </a:r>
            <a:r>
              <a:rPr kumimoji="0" lang="en-US" sz="2400" b="0" i="0" u="none" strike="noStrike" cap="none" normalizeH="0" baseline="0" dirty="0" err="1" smtClean="0">
                <a:ln>
                  <a:noFill/>
                </a:ln>
                <a:solidFill>
                  <a:srgbClr val="000000"/>
                </a:solidFill>
                <a:effectLst/>
                <a:latin typeface="Times New Roman" pitchFamily="18" charset="0"/>
                <a:cs typeface="Times New Roman" pitchFamily="18" charset="0"/>
              </a:rPr>
              <a:t>best_C</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 100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Times New Roman" pitchFamily="18" charset="0"/>
                <a:cs typeface="Times New Roman" pitchFamily="18" charset="0"/>
              </a:rPr>
              <a:t>best_iter</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 500</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err="1" smtClean="0"/>
              <a:t>Phương</a:t>
            </a:r>
            <a:r>
              <a:rPr lang="en-US" b="1" dirty="0" smtClean="0"/>
              <a:t> </a:t>
            </a:r>
            <a:r>
              <a:rPr lang="en-US" b="1" dirty="0" err="1" smtClean="0"/>
              <a:t>pháp</a:t>
            </a:r>
            <a:r>
              <a:rPr lang="en-US" b="1" dirty="0" smtClean="0"/>
              <a:t> 2</a:t>
            </a:r>
            <a:endParaRPr lang="en-US" b="1" dirty="0"/>
          </a:p>
        </p:txBody>
      </p:sp>
      <p:sp>
        <p:nvSpPr>
          <p:cNvPr id="3" name="Content Placeholder 2"/>
          <p:cNvSpPr>
            <a:spLocks noGrp="1"/>
          </p:cNvSpPr>
          <p:nvPr>
            <p:ph idx="1"/>
          </p:nvPr>
        </p:nvSpPr>
        <p:spPr/>
        <p:txBody>
          <a:bodyPr/>
          <a:lstStyle/>
          <a:p>
            <a:r>
              <a:rPr lang="vi-VN" dirty="0" smtClean="0"/>
              <a:t>Kiểm tra cuối cùng với tập </a:t>
            </a:r>
            <a:r>
              <a:rPr lang="vi-VN" dirty="0" smtClean="0"/>
              <a:t>test</a:t>
            </a:r>
            <a:r>
              <a:rPr lang="en-US" dirty="0" smtClean="0"/>
              <a:t> :</a:t>
            </a:r>
            <a:r>
              <a:rPr lang="en-US" b="1" dirty="0" smtClean="0">
                <a:solidFill>
                  <a:srgbClr val="FF0000"/>
                </a:solidFill>
              </a:rPr>
              <a:t> 0.5428571428571428</a:t>
            </a:r>
            <a:endParaRPr lang="vi-VN" b="1" dirty="0" smtClean="0">
              <a:solidFill>
                <a:srgbClr val="FF0000"/>
              </a:solidFill>
            </a:endParaRPr>
          </a:p>
          <a:p>
            <a:r>
              <a:rPr lang="vi-VN" dirty="0" smtClean="0"/>
              <a:t>Kết quả so với phương pháp một(dùng Neural Net) là thấp hơn khá nhiều.</a:t>
            </a:r>
            <a:endParaRPr lang="vi-VN"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err="1" smtClean="0"/>
              <a:t>Mục</a:t>
            </a:r>
            <a:r>
              <a:rPr lang="en-US" b="1" dirty="0" smtClean="0"/>
              <a:t> </a:t>
            </a:r>
            <a:r>
              <a:rPr lang="en-US" b="1" dirty="0" err="1" smtClean="0"/>
              <a:t>lục</a:t>
            </a:r>
            <a:r>
              <a:rPr lang="en-US" b="1" dirty="0" smtClean="0"/>
              <a:t> </a:t>
            </a:r>
            <a:r>
              <a:rPr lang="en-US" b="1" dirty="0" err="1" smtClean="0"/>
              <a:t>bài</a:t>
            </a:r>
            <a:r>
              <a:rPr lang="en-US" b="1" dirty="0" smtClean="0"/>
              <a:t> </a:t>
            </a:r>
            <a:r>
              <a:rPr lang="en-US" b="1" dirty="0" err="1" smtClean="0"/>
              <a:t>làm</a:t>
            </a:r>
            <a:r>
              <a:rPr lang="en-US" b="1" dirty="0" smtClean="0"/>
              <a:t> </a:t>
            </a:r>
            <a:r>
              <a:rPr lang="en-US" b="1" dirty="0" err="1" smtClean="0"/>
              <a:t>của</a:t>
            </a:r>
            <a:r>
              <a:rPr lang="en-US" b="1" dirty="0" smtClean="0"/>
              <a:t> </a:t>
            </a:r>
            <a:r>
              <a:rPr lang="en-US" b="1" dirty="0" err="1" smtClean="0"/>
              <a:t>nhóm</a:t>
            </a:r>
            <a:endParaRPr lang="en-US" b="1" dirty="0"/>
          </a:p>
        </p:txBody>
      </p:sp>
      <p:pic>
        <p:nvPicPr>
          <p:cNvPr id="1026" name="Picture 2"/>
          <p:cNvPicPr>
            <a:picLocks noGrp="1" noChangeAspect="1" noChangeArrowheads="1"/>
          </p:cNvPicPr>
          <p:nvPr>
            <p:ph idx="1"/>
          </p:nvPr>
        </p:nvPicPr>
        <p:blipFill>
          <a:blip r:embed="rId2"/>
          <a:srcRect/>
          <a:stretch>
            <a:fillRect/>
          </a:stretch>
        </p:blipFill>
        <p:spPr bwMode="auto">
          <a:xfrm>
            <a:off x="2066544" y="1463040"/>
            <a:ext cx="8092439" cy="50566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2EE734-D0FD-4340-A533-1C96A684C452}"/>
              </a:ext>
            </a:extLst>
          </p:cNvPr>
          <p:cNvSpPr>
            <a:spLocks noGrp="1"/>
          </p:cNvSpPr>
          <p:nvPr>
            <p:ph type="title"/>
          </p:nvPr>
        </p:nvSpPr>
        <p:spPr>
          <a:xfrm>
            <a:off x="838200" y="118873"/>
            <a:ext cx="10515600" cy="960119"/>
          </a:xfrm>
        </p:spPr>
        <p:txBody>
          <a:bodyPr/>
          <a:lstStyle/>
          <a:p>
            <a:pPr algn="ctr"/>
            <a:r>
              <a:rPr lang="en-US" b="1" i="1" dirty="0" err="1">
                <a:latin typeface="Times New Roman" panose="02020603050405020304" pitchFamily="18" charset="0"/>
                <a:cs typeface="Times New Roman" panose="02020603050405020304" pitchFamily="18" charset="0"/>
              </a:rPr>
              <a:t>Phương</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pháp</a:t>
            </a:r>
            <a:r>
              <a:rPr lang="en-US" b="1" i="1" dirty="0">
                <a:latin typeface="Times New Roman" panose="02020603050405020304" pitchFamily="18" charset="0"/>
                <a:cs typeface="Times New Roman" panose="02020603050405020304" pitchFamily="18" charset="0"/>
              </a:rPr>
              <a:t> 3</a:t>
            </a:r>
          </a:p>
        </p:txBody>
      </p:sp>
      <p:sp>
        <p:nvSpPr>
          <p:cNvPr id="3" name="Content Placeholder 2">
            <a:extLst>
              <a:ext uri="{FF2B5EF4-FFF2-40B4-BE49-F238E27FC236}">
                <a16:creationId xmlns:a16="http://schemas.microsoft.com/office/drawing/2014/main" xmlns="" id="{3150AC79-E815-4A0A-A05C-5156E7954BDB}"/>
              </a:ext>
            </a:extLst>
          </p:cNvPr>
          <p:cNvSpPr>
            <a:spLocks noGrp="1"/>
          </p:cNvSpPr>
          <p:nvPr>
            <p:ph idx="1"/>
          </p:nvPr>
        </p:nvSpPr>
        <p:spPr>
          <a:xfrm>
            <a:off x="838200" y="868680"/>
            <a:ext cx="10515600" cy="5989320"/>
          </a:xfrm>
        </p:spPr>
        <p:txBody>
          <a:bodyPr>
            <a:normAutofit fontScale="85000" lnSpcReduction="20000"/>
          </a:bodyPr>
          <a:lstStyle/>
          <a:p>
            <a:r>
              <a:rPr lang="vi-VN" dirty="0" smtClean="0"/>
              <a:t>Ở phương pháp đánh giá 3, em sẽ thay đổi cách tiền xử lí của dữ liệu như sau.</a:t>
            </a:r>
          </a:p>
          <a:p>
            <a:r>
              <a:rPr lang="vi-VN" dirty="0" smtClean="0"/>
              <a:t>Ở phương pháp đánh giá 1, 2 em đã xóa 2 cột kinh độ( long), vĩ độ( lat) và giữ lại thuộc tính để xác định vị trí địa lí là loacation và continent.</a:t>
            </a:r>
          </a:p>
          <a:p>
            <a:r>
              <a:rPr lang="vi-VN" dirty="0" smtClean="0"/>
              <a:t>Trong phương pháp này nhóm sẽ làm ngược lại để thử nếu ta thay đổi tập dữ liệu thì kết quả dự đoán cột output có tăng lên hay không?</a:t>
            </a:r>
          </a:p>
          <a:p>
            <a:pPr lvl="1"/>
            <a:r>
              <a:rPr lang="vi-VN" dirty="0" smtClean="0"/>
              <a:t>Các cột sẽ xóa trong phương pháp này là:</a:t>
            </a:r>
          </a:p>
          <a:p>
            <a:pPr lvl="2"/>
            <a:r>
              <a:rPr lang="vi-VN" dirty="0" smtClean="0"/>
              <a:t>abbreviation: cột này có ý nghĩa là tên viết tắt của quốc gia.</a:t>
            </a:r>
          </a:p>
          <a:p>
            <a:pPr lvl="2"/>
            <a:r>
              <a:rPr lang="vi-VN" dirty="0" smtClean="0"/>
              <a:t>capital_city: Giá trị tên thủ đô của quốc gia.</a:t>
            </a:r>
          </a:p>
          <a:p>
            <a:pPr lvl="2"/>
            <a:r>
              <a:rPr lang="vi-VN" dirty="0" smtClean="0"/>
              <a:t>updated: Thời gian cập nhật của dữ liệu, theo mình quan sát thì dữ liệu của các quốc gia hầu như đều được cập nhật có thời gian khá tương tự nhau.</a:t>
            </a:r>
          </a:p>
          <a:p>
            <a:pPr lvl="1"/>
            <a:r>
              <a:rPr lang="vi-VN" dirty="0" smtClean="0"/>
              <a:t>Tiếp theo là 2 giá trị hiển thị vị trí của quốc gia:</a:t>
            </a:r>
          </a:p>
          <a:p>
            <a:pPr lvl="2"/>
            <a:r>
              <a:rPr lang="vi-VN" dirty="0" smtClean="0"/>
              <a:t>loacation: Khu vực quốc gia ở châu lục.</a:t>
            </a:r>
          </a:p>
          <a:p>
            <a:pPr lvl="2"/>
            <a:r>
              <a:rPr lang="vi-VN" dirty="0" smtClean="0"/>
              <a:t>continent: Lục địa của quốc gia.</a:t>
            </a:r>
          </a:p>
          <a:p>
            <a:pPr lvl="1"/>
            <a:r>
              <a:rPr lang="vi-VN" dirty="0" smtClean="0"/>
              <a:t>Ngoài ra sau lần tiền xử lí 1, thì chúng ta thấy thuộc tính elevation_in_meters có giá trị thiếu khá nhiều nên ở lần tiền xử lí lần 2 này, em quyết định xóa cột elevation_in_meters.</a:t>
            </a:r>
          </a:p>
          <a:p>
            <a:pPr lvl="1"/>
            <a:r>
              <a:rPr lang="vi-VN" dirty="0" smtClean="0"/>
              <a:t>Thuộc tính life_expectancy là giá trị hiển trị độ tuổi của quốc gia, em nghĩ chúng sẽ không liên quan đến một đại dịch như là </a:t>
            </a:r>
            <a:r>
              <a:rPr lang="vi-VN" b="1" dirty="0" smtClean="0">
                <a:solidFill>
                  <a:srgbClr val="FF0000"/>
                </a:solidFill>
              </a:rPr>
              <a:t>Covid-19</a:t>
            </a:r>
            <a:r>
              <a:rPr lang="vi-VN" dirty="0" smtClean="0"/>
              <a:t> cho lắm. Ví dụ là các nước như </a:t>
            </a:r>
            <a:r>
              <a:rPr lang="vi-VN" b="1" dirty="0" smtClean="0"/>
              <a:t>Mỹ</a:t>
            </a:r>
            <a:r>
              <a:rPr lang="vi-VN" dirty="0" smtClean="0"/>
              <a:t>,</a:t>
            </a:r>
            <a:r>
              <a:rPr lang="vi-VN" b="1" dirty="0" smtClean="0"/>
              <a:t>Pháp</a:t>
            </a:r>
            <a:r>
              <a:rPr lang="vi-VN" dirty="0" smtClean="0"/>
              <a:t>,</a:t>
            </a:r>
            <a:r>
              <a:rPr lang="vi-VN" b="1" dirty="0" smtClean="0"/>
              <a:t>Anh</a:t>
            </a:r>
            <a:r>
              <a:rPr lang="vi-VN" dirty="0" smtClean="0"/>
              <a:t>...</a:t>
            </a:r>
          </a:p>
          <a:p>
            <a:r>
              <a:rPr lang="vi-VN" dirty="0" smtClean="0"/>
              <a:t>Mô hình nhóm chọn là cả 2 </a:t>
            </a:r>
            <a:r>
              <a:rPr lang="vi-VN" b="1" dirty="0" smtClean="0">
                <a:solidFill>
                  <a:srgbClr val="FF0000"/>
                </a:solidFill>
              </a:rPr>
              <a:t>MLP</a:t>
            </a:r>
            <a:r>
              <a:rPr lang="en-US" b="1" dirty="0" smtClean="0">
                <a:solidFill>
                  <a:srgbClr val="FF0000"/>
                </a:solidFill>
              </a:rPr>
              <a:t>Classifier</a:t>
            </a:r>
            <a:r>
              <a:rPr lang="vi-VN" dirty="0" smtClean="0"/>
              <a:t> và </a:t>
            </a:r>
            <a:r>
              <a:rPr lang="vi-VN" b="1" dirty="0" smtClean="0">
                <a:solidFill>
                  <a:srgbClr val="FF0000"/>
                </a:solidFill>
              </a:rPr>
              <a:t>SoftmaxRegression</a:t>
            </a:r>
            <a:r>
              <a:rPr lang="vi-VN" dirty="0" smtClean="0"/>
              <a:t>.</a:t>
            </a:r>
            <a:endParaRPr lang="vi-VN" dirty="0"/>
          </a:p>
        </p:txBody>
      </p:sp>
    </p:spTree>
    <p:extLst>
      <p:ext uri="{BB962C8B-B14F-4D97-AF65-F5344CB8AC3E}">
        <p14:creationId xmlns:p14="http://schemas.microsoft.com/office/powerpoint/2010/main" xmlns="" val="1133885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err="1" smtClean="0"/>
              <a:t>Phương</a:t>
            </a:r>
            <a:r>
              <a:rPr lang="en-US" b="1" dirty="0" smtClean="0"/>
              <a:t> </a:t>
            </a:r>
            <a:r>
              <a:rPr lang="en-US" b="1" dirty="0" err="1" smtClean="0"/>
              <a:t>pháp</a:t>
            </a:r>
            <a:r>
              <a:rPr lang="en-US" b="1" dirty="0" smtClean="0"/>
              <a:t> 3</a:t>
            </a:r>
            <a:endParaRPr lang="en-US" b="1" dirty="0"/>
          </a:p>
        </p:txBody>
      </p:sp>
      <p:sp>
        <p:nvSpPr>
          <p:cNvPr id="3" name="Content Placeholder 2"/>
          <p:cNvSpPr>
            <a:spLocks noGrp="1"/>
          </p:cNvSpPr>
          <p:nvPr>
            <p:ph idx="1"/>
          </p:nvPr>
        </p:nvSpPr>
        <p:spPr/>
        <p:txBody>
          <a:bodyPr>
            <a:normAutofit/>
          </a:bodyPr>
          <a:lstStyle/>
          <a:p>
            <a:pPr>
              <a:buNone/>
            </a:pPr>
            <a:endParaRPr lang="en-US" b="1" dirty="0" smtClean="0"/>
          </a:p>
          <a:p>
            <a:pPr>
              <a:buNone/>
            </a:pPr>
            <a:r>
              <a:rPr lang="en-US" b="1" dirty="0" err="1" smtClean="0"/>
              <a:t>Mô</a:t>
            </a:r>
            <a:r>
              <a:rPr lang="en-US" b="1" dirty="0" smtClean="0"/>
              <a:t> </a:t>
            </a:r>
            <a:r>
              <a:rPr lang="en-US" b="1" dirty="0" err="1" smtClean="0"/>
              <a:t>hình</a:t>
            </a:r>
            <a:r>
              <a:rPr lang="en-US" b="1" dirty="0" smtClean="0"/>
              <a:t> </a:t>
            </a:r>
            <a:r>
              <a:rPr lang="en-US" b="1" dirty="0" err="1" smtClean="0"/>
              <a:t>MLPClassifier</a:t>
            </a:r>
            <a:r>
              <a:rPr lang="en-US" b="1" dirty="0" smtClean="0"/>
              <a:t> : </a:t>
            </a:r>
            <a:r>
              <a:rPr lang="vi-VN" dirty="0" smtClean="0"/>
              <a:t>Khi thay đổi tập dữ liệu thì với cùng 1 </a:t>
            </a:r>
            <a:r>
              <a:rPr lang="vi-VN" dirty="0" smtClean="0"/>
              <a:t>mô</a:t>
            </a:r>
            <a:r>
              <a:rPr lang="en-US" dirty="0" smtClean="0"/>
              <a:t/>
            </a:r>
            <a:br>
              <a:rPr lang="en-US" dirty="0" smtClean="0"/>
            </a:br>
            <a:r>
              <a:rPr lang="vi-VN" dirty="0" smtClean="0"/>
              <a:t> hình</a:t>
            </a:r>
            <a:r>
              <a:rPr lang="vi-VN" dirty="0" smtClean="0"/>
              <a:t> </a:t>
            </a:r>
            <a:r>
              <a:rPr lang="vi-VN" b="1" dirty="0" smtClean="0"/>
              <a:t>MLPClassifier</a:t>
            </a:r>
            <a:r>
              <a:rPr lang="vi-VN" dirty="0" smtClean="0"/>
              <a:t> , độ chính xác đã tăng lên từ </a:t>
            </a:r>
            <a:r>
              <a:rPr lang="vi-VN" b="1" dirty="0" smtClean="0"/>
              <a:t>0.71</a:t>
            </a:r>
            <a:r>
              <a:rPr lang="vi-VN" dirty="0" smtClean="0"/>
              <a:t> lên </a:t>
            </a:r>
            <a:r>
              <a:rPr lang="vi-VN" b="1" dirty="0" smtClean="0"/>
              <a:t>0.77</a:t>
            </a:r>
            <a:endParaRPr lang="en-US" b="1" dirty="0" smtClean="0"/>
          </a:p>
          <a:p>
            <a:pPr>
              <a:buNone/>
            </a:pPr>
            <a:endParaRPr lang="en-US" b="1" dirty="0" smtClean="0"/>
          </a:p>
          <a:p>
            <a:pPr>
              <a:buNone/>
            </a:pPr>
            <a:endParaRPr lang="en-US" b="1" dirty="0" smtClean="0"/>
          </a:p>
          <a:p>
            <a:pPr>
              <a:buNone/>
            </a:pPr>
            <a:r>
              <a:rPr lang="en-US" b="1" dirty="0" err="1" smtClean="0"/>
              <a:t>Mô</a:t>
            </a:r>
            <a:r>
              <a:rPr lang="en-US" b="1" dirty="0" smtClean="0"/>
              <a:t> </a:t>
            </a:r>
            <a:r>
              <a:rPr lang="en-US" b="1" dirty="0" err="1" smtClean="0"/>
              <a:t>hình</a:t>
            </a:r>
            <a:r>
              <a:rPr lang="en-US" b="1" dirty="0" smtClean="0"/>
              <a:t> </a:t>
            </a:r>
            <a:r>
              <a:rPr lang="en-US" b="1" dirty="0" err="1" smtClean="0"/>
              <a:t>SoftmaxRegression</a:t>
            </a:r>
            <a:r>
              <a:rPr lang="en-US" b="1" dirty="0" smtClean="0"/>
              <a:t>: </a:t>
            </a:r>
            <a:r>
              <a:rPr lang="en-US" dirty="0" err="1" smtClean="0"/>
              <a:t>Khi</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tập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thì</a:t>
            </a:r>
            <a:r>
              <a:rPr lang="en-US" dirty="0" smtClean="0"/>
              <a:t> </a:t>
            </a:r>
            <a:r>
              <a:rPr lang="en-US" dirty="0" err="1" smtClean="0"/>
              <a:t>với</a:t>
            </a:r>
            <a:r>
              <a:rPr lang="en-US" dirty="0" smtClean="0"/>
              <a:t> </a:t>
            </a:r>
            <a:r>
              <a:rPr lang="en-US" dirty="0" err="1" smtClean="0"/>
              <a:t>cùng</a:t>
            </a:r>
            <a:r>
              <a:rPr lang="en-US" dirty="0" smtClean="0"/>
              <a:t> </a:t>
            </a:r>
            <a:r>
              <a:rPr lang="en-US" dirty="0" err="1" smtClean="0"/>
              <a:t>một</a:t>
            </a:r>
            <a:r>
              <a:rPr lang="en-US" dirty="0" smtClean="0"/>
              <a:t> </a:t>
            </a:r>
            <a:r>
              <a:rPr lang="en-US" dirty="0" err="1" smtClean="0"/>
              <a:t>mô</a:t>
            </a:r>
            <a:r>
              <a:rPr lang="en-US" dirty="0" smtClean="0"/>
              <a:t> </a:t>
            </a:r>
            <a:r>
              <a:rPr lang="en-US" dirty="0" err="1" smtClean="0"/>
              <a:t>hình</a:t>
            </a:r>
            <a:r>
              <a:rPr lang="en-US" dirty="0" smtClean="0"/>
              <a:t> </a:t>
            </a:r>
            <a:r>
              <a:rPr lang="vi-VN" dirty="0" smtClean="0"/>
              <a:t>SoftmaxRegression </a:t>
            </a:r>
            <a:r>
              <a:rPr lang="en-US" dirty="0" smtClean="0"/>
              <a:t>,</a:t>
            </a:r>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đã</a:t>
            </a:r>
            <a:r>
              <a:rPr lang="en-US" dirty="0" smtClean="0"/>
              <a:t> </a:t>
            </a:r>
            <a:r>
              <a:rPr lang="en-US" dirty="0" err="1" smtClean="0"/>
              <a:t>tăng</a:t>
            </a:r>
            <a:r>
              <a:rPr lang="en-US" dirty="0" smtClean="0"/>
              <a:t> </a:t>
            </a:r>
            <a:r>
              <a:rPr lang="en-US" dirty="0" err="1" smtClean="0"/>
              <a:t>lên</a:t>
            </a:r>
            <a:r>
              <a:rPr lang="en-US" dirty="0" smtClean="0"/>
              <a:t>. </a:t>
            </a:r>
            <a:r>
              <a:rPr lang="en-US" dirty="0" err="1" smtClean="0"/>
              <a:t>Từ</a:t>
            </a:r>
            <a:r>
              <a:rPr lang="en-US" dirty="0" smtClean="0"/>
              <a:t> 0.54 </a:t>
            </a:r>
            <a:r>
              <a:rPr lang="en-US" dirty="0" err="1" smtClean="0"/>
              <a:t>lên</a:t>
            </a:r>
            <a:r>
              <a:rPr lang="en-US" dirty="0" smtClean="0"/>
              <a:t> 0.71</a:t>
            </a:r>
            <a:r>
              <a:rPr lang="en-US" dirty="0" smtClean="0"/>
              <a:t/>
            </a:r>
            <a:br>
              <a:rPr lang="en-US" dirty="0" smtClean="0"/>
            </a:br>
            <a:endParaRPr lang="en-US" b="1" dirty="0" smtClean="0"/>
          </a:p>
          <a:p>
            <a:pPr>
              <a:buNone/>
            </a:pP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err="1" smtClean="0"/>
              <a:t>Nhìn</a:t>
            </a:r>
            <a:r>
              <a:rPr lang="en-US" b="1" dirty="0" smtClean="0"/>
              <a:t> </a:t>
            </a:r>
            <a:r>
              <a:rPr lang="en-US" b="1" dirty="0" err="1" smtClean="0"/>
              <a:t>lại</a:t>
            </a:r>
            <a:r>
              <a:rPr lang="en-US" b="1" dirty="0" smtClean="0"/>
              <a:t> </a:t>
            </a:r>
            <a:r>
              <a:rPr lang="en-US" b="1" dirty="0" err="1" smtClean="0"/>
              <a:t>quá</a:t>
            </a:r>
            <a:r>
              <a:rPr lang="en-US" b="1" dirty="0" smtClean="0"/>
              <a:t> </a:t>
            </a:r>
            <a:r>
              <a:rPr lang="en-US" b="1" dirty="0" err="1" smtClean="0"/>
              <a:t>trình</a:t>
            </a:r>
            <a:r>
              <a:rPr lang="en-US" b="1" dirty="0" smtClean="0"/>
              <a:t> </a:t>
            </a:r>
            <a:r>
              <a:rPr lang="en-US" b="1" dirty="0" err="1" smtClean="0"/>
              <a:t>làm</a:t>
            </a:r>
            <a:r>
              <a:rPr lang="en-US" b="1" dirty="0" smtClean="0"/>
              <a:t> </a:t>
            </a:r>
            <a:r>
              <a:rPr lang="en-US" b="1" dirty="0" err="1" smtClean="0"/>
              <a:t>đồ</a:t>
            </a:r>
            <a:r>
              <a:rPr lang="en-US" b="1" dirty="0" smtClean="0"/>
              <a:t> </a:t>
            </a:r>
            <a:r>
              <a:rPr lang="en-US" b="1" dirty="0" err="1" smtClean="0"/>
              <a:t>án</a:t>
            </a:r>
            <a:r>
              <a:rPr lang="en-US" b="1" dirty="0" smtClean="0"/>
              <a:t> </a:t>
            </a:r>
            <a:endParaRPr lang="en-US" b="1"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680EBE-D82B-441D-8CCE-9BB0810F8444}"/>
              </a:ext>
            </a:extLst>
          </p:cNvPr>
          <p:cNvSpPr>
            <a:spLocks noGrp="1"/>
          </p:cNvSpPr>
          <p:nvPr>
            <p:ph type="title"/>
          </p:nvPr>
        </p:nvSpPr>
        <p:spPr>
          <a:xfrm>
            <a:off x="838200" y="902453"/>
            <a:ext cx="10515600" cy="1325563"/>
          </a:xfrm>
        </p:spPr>
        <p:txBody>
          <a:bodyPr/>
          <a:lstStyle/>
          <a:p>
            <a:pPr algn="ctr"/>
            <a:r>
              <a:rPr lang="en-US" b="1" i="1" dirty="0" err="1">
                <a:latin typeface="Times New Roman" panose="02020603050405020304" pitchFamily="18" charset="0"/>
                <a:cs typeface="Times New Roman" panose="02020603050405020304" pitchFamily="18" charset="0"/>
              </a:rPr>
              <a:t>Khó</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khăn</a:t>
            </a:r>
            <a:endParaRPr lang="en-US"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A423ECA-599A-4556-A997-3E52F41AA7DF}"/>
              </a:ext>
            </a:extLst>
          </p:cNvPr>
          <p:cNvSpPr>
            <a:spLocks noGrp="1"/>
          </p:cNvSpPr>
          <p:nvPr>
            <p:ph idx="1"/>
          </p:nvPr>
        </p:nvSpPr>
        <p:spPr>
          <a:xfrm>
            <a:off x="838200" y="2752627"/>
            <a:ext cx="10515600" cy="3424336"/>
          </a:xfrm>
        </p:spPr>
        <p:txBody>
          <a:bodyPr>
            <a:normAutofit/>
          </a:bodyPr>
          <a:lstStyle/>
          <a:p>
            <a:r>
              <a:rPr lang="vi-VN" b="1" dirty="0" err="1">
                <a:latin typeface="Times New Roman" panose="02020603050405020304" pitchFamily="18" charset="0"/>
                <a:cs typeface="Times New Roman" panose="02020603050405020304" pitchFamily="18" charset="0"/>
              </a:rPr>
              <a:t>Khó</a:t>
            </a:r>
            <a:r>
              <a:rPr lang="vi-VN" b="1" dirty="0">
                <a:latin typeface="Times New Roman" panose="02020603050405020304" pitchFamily="18" charset="0"/>
                <a:cs typeface="Times New Roman" panose="02020603050405020304" pitchFamily="18" charset="0"/>
              </a:rPr>
              <a:t> khăn 1</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r>
              <a:rPr lang="vi-VN" b="1" dirty="0" err="1">
                <a:latin typeface="Times New Roman" panose="02020603050405020304" pitchFamily="18" charset="0"/>
                <a:cs typeface="Times New Roman" panose="02020603050405020304" pitchFamily="18" charset="0"/>
              </a:rPr>
              <a:t>Khó</a:t>
            </a:r>
            <a:r>
              <a:rPr lang="vi-VN" b="1" dirty="0">
                <a:latin typeface="Times New Roman" panose="02020603050405020304" pitchFamily="18" charset="0"/>
                <a:cs typeface="Times New Roman" panose="02020603050405020304" pitchFamily="18" charset="0"/>
              </a:rPr>
              <a:t> khăn 2</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r>
              <a:rPr lang="vi-VN" b="1" dirty="0" err="1">
                <a:latin typeface="Times New Roman" panose="02020603050405020304" pitchFamily="18" charset="0"/>
                <a:cs typeface="Times New Roman" panose="02020603050405020304" pitchFamily="18" charset="0"/>
              </a:rPr>
              <a:t>Khó</a:t>
            </a:r>
            <a:r>
              <a:rPr lang="vi-VN" b="1" dirty="0">
                <a:latin typeface="Times New Roman" panose="02020603050405020304" pitchFamily="18" charset="0"/>
                <a:cs typeface="Times New Roman" panose="02020603050405020304" pitchFamily="18" charset="0"/>
              </a:rPr>
              <a:t> khăn 3</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11259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err="1" smtClean="0"/>
              <a:t>Các</a:t>
            </a:r>
            <a:r>
              <a:rPr lang="en-US" b="1" dirty="0" smtClean="0"/>
              <a:t> </a:t>
            </a:r>
            <a:r>
              <a:rPr lang="en-US" b="1" dirty="0" err="1" smtClean="0"/>
              <a:t>điều</a:t>
            </a:r>
            <a:r>
              <a:rPr lang="en-US" b="1" dirty="0" smtClean="0"/>
              <a:t> </a:t>
            </a:r>
            <a:r>
              <a:rPr lang="en-US" b="1" dirty="0" err="1" smtClean="0"/>
              <a:t>học</a:t>
            </a:r>
            <a:r>
              <a:rPr lang="en-US" b="1" dirty="0" smtClean="0"/>
              <a:t> </a:t>
            </a:r>
            <a:r>
              <a:rPr lang="en-US" b="1" dirty="0" err="1" smtClean="0"/>
              <a:t>được</a:t>
            </a:r>
            <a:r>
              <a:rPr lang="en-US" b="1" dirty="0" smtClean="0"/>
              <a:t> </a:t>
            </a:r>
            <a:endParaRPr lang="en-US" b="1" dirty="0"/>
          </a:p>
        </p:txBody>
      </p:sp>
      <p:sp>
        <p:nvSpPr>
          <p:cNvPr id="3" name="Content Placeholder 2"/>
          <p:cNvSpPr>
            <a:spLocks noGrp="1"/>
          </p:cNvSpPr>
          <p:nvPr>
            <p:ph idx="1"/>
          </p:nvPr>
        </p:nvSpPr>
        <p:spPr/>
        <p:txBody>
          <a:bodyPr/>
          <a:lstStyle/>
          <a:p>
            <a:r>
              <a:rPr lang="vi-VN" dirty="0" smtClean="0"/>
              <a:t>Hiểu được cách lấy dữ liệu từ 1 trang web thông qua API.</a:t>
            </a:r>
          </a:p>
          <a:p>
            <a:r>
              <a:rPr lang="vi-VN" dirty="0" smtClean="0"/>
              <a:t>Hiểu được sự quan trọng của siêu tham số của các mô hình học máy.</a:t>
            </a:r>
          </a:p>
          <a:p>
            <a:r>
              <a:rPr lang="vi-VN" dirty="0" smtClean="0"/>
              <a:t>Sự quan trọng của dữ liệu trong việc đào tạo các mô hình</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err="1" smtClean="0"/>
              <a:t>Dự</a:t>
            </a:r>
            <a:r>
              <a:rPr lang="en-US" b="1" dirty="0" smtClean="0"/>
              <a:t> </a:t>
            </a:r>
            <a:r>
              <a:rPr lang="en-US" b="1" dirty="0" err="1" smtClean="0"/>
              <a:t>định</a:t>
            </a:r>
            <a:r>
              <a:rPr lang="en-US" b="1" dirty="0" smtClean="0"/>
              <a:t> </a:t>
            </a:r>
            <a:r>
              <a:rPr lang="en-US" b="1" dirty="0" err="1" smtClean="0"/>
              <a:t>nếu</a:t>
            </a:r>
            <a:r>
              <a:rPr lang="en-US" b="1" dirty="0" smtClean="0"/>
              <a:t> </a:t>
            </a:r>
            <a:r>
              <a:rPr lang="en-US" b="1" dirty="0" err="1" smtClean="0"/>
              <a:t>có</a:t>
            </a:r>
            <a:r>
              <a:rPr lang="en-US" b="1" dirty="0" smtClean="0"/>
              <a:t> </a:t>
            </a:r>
            <a:r>
              <a:rPr lang="en-US" b="1" dirty="0" err="1" smtClean="0"/>
              <a:t>thời</a:t>
            </a:r>
            <a:r>
              <a:rPr lang="en-US" b="1" dirty="0" smtClean="0"/>
              <a:t> </a:t>
            </a:r>
            <a:r>
              <a:rPr lang="en-US" b="1" dirty="0" err="1" smtClean="0"/>
              <a:t>gian</a:t>
            </a:r>
            <a:r>
              <a:rPr lang="en-US" b="1" dirty="0" smtClean="0"/>
              <a:t> </a:t>
            </a:r>
            <a:r>
              <a:rPr lang="en-US" b="1" dirty="0" err="1" smtClean="0"/>
              <a:t>thêm</a:t>
            </a:r>
            <a:endParaRPr lang="en-US" b="1" dirty="0"/>
          </a:p>
        </p:txBody>
      </p:sp>
      <p:sp>
        <p:nvSpPr>
          <p:cNvPr id="3" name="Content Placeholder 2"/>
          <p:cNvSpPr>
            <a:spLocks noGrp="1"/>
          </p:cNvSpPr>
          <p:nvPr>
            <p:ph idx="1"/>
          </p:nvPr>
        </p:nvSpPr>
        <p:spPr/>
        <p:txBody>
          <a:bodyPr/>
          <a:lstStyle/>
          <a:p>
            <a:r>
              <a:rPr lang="vi-VN" dirty="0" smtClean="0"/>
              <a:t>Tận dụng thêm những đặc trưng của các thuộc tính để tạo ra nhiều cách tiền xử lí dữ liệu hơn, nhằm có thể tạo một phương pháp có thể tốt hơn 3 phương pháp trên</a:t>
            </a:r>
            <a:r>
              <a:rPr lang="vi-VN" dirty="0" smtClean="0"/>
              <a:t>.</a:t>
            </a:r>
            <a:endParaRPr lang="vi-VN"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D13D0F-4949-48F3-9BBB-BF4CE293EDE2}"/>
              </a:ext>
            </a:extLst>
          </p:cNvPr>
          <p:cNvSpPr>
            <a:spLocks noGrp="1"/>
          </p:cNvSpPr>
          <p:nvPr>
            <p:ph type="title"/>
          </p:nvPr>
        </p:nvSpPr>
        <p:spPr>
          <a:xfrm>
            <a:off x="838200" y="1128696"/>
            <a:ext cx="10515600" cy="1325563"/>
          </a:xfrm>
        </p:spPr>
        <p:txBody>
          <a:bodyPr/>
          <a:lstStyle/>
          <a:p>
            <a:pPr algn="ctr"/>
            <a:r>
              <a:rPr lang="en-US" b="1" i="1" dirty="0" err="1">
                <a:latin typeface="Times New Roman" panose="02020603050405020304" pitchFamily="18" charset="0"/>
                <a:cs typeface="Times New Roman" panose="02020603050405020304" pitchFamily="18" charset="0"/>
              </a:rPr>
              <a:t>Kết</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thúc</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đồ</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án</a:t>
            </a:r>
            <a:endParaRPr lang="en-US"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A50EDA3-178F-43FC-B2F8-280AF679107E}"/>
              </a:ext>
            </a:extLst>
          </p:cNvPr>
          <p:cNvSpPr>
            <a:spLocks noGrp="1"/>
          </p:cNvSpPr>
          <p:nvPr>
            <p:ph idx="1"/>
          </p:nvPr>
        </p:nvSpPr>
        <p:spPr>
          <a:xfrm>
            <a:off x="838200" y="2648931"/>
            <a:ext cx="10515600" cy="3528031"/>
          </a:xfrm>
        </p:spPr>
        <p:txBody>
          <a:bodyPr/>
          <a:lstStyle/>
          <a:p>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40804898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870F54-9E7A-43DC-A60A-C01144D36CA1}"/>
              </a:ext>
            </a:extLst>
          </p:cNvPr>
          <p:cNvSpPr>
            <a:spLocks noGrp="1"/>
          </p:cNvSpPr>
          <p:nvPr>
            <p:ph type="title"/>
          </p:nvPr>
        </p:nvSpPr>
        <p:spPr>
          <a:xfrm>
            <a:off x="838200" y="1162843"/>
            <a:ext cx="10515600" cy="1325563"/>
          </a:xfrm>
        </p:spPr>
        <p:txBody>
          <a:bodyPr/>
          <a:lstStyle/>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Tài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tham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khảo</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F3CCE4D-2565-4510-B85D-9B4B921B5AF2}"/>
              </a:ext>
            </a:extLst>
          </p:cNvPr>
          <p:cNvSpPr>
            <a:spLocks noGrp="1"/>
          </p:cNvSpPr>
          <p:nvPr>
            <p:ph idx="1"/>
          </p:nvPr>
        </p:nvSpPr>
        <p:spPr/>
        <p:txBody>
          <a:bodyPr/>
          <a:lstStyle/>
          <a:p>
            <a:endParaRPr lang="en-US" dirty="0"/>
          </a:p>
          <a:p>
            <a:r>
              <a:rPr lang="vi-VN" dirty="0" err="1"/>
              <a:t>Các</a:t>
            </a:r>
            <a:r>
              <a:rPr lang="vi-VN" dirty="0"/>
              <a:t> </a:t>
            </a:r>
            <a:r>
              <a:rPr lang="vi-VN" dirty="0" err="1"/>
              <a:t>File</a:t>
            </a:r>
            <a:r>
              <a:rPr lang="vi-VN" dirty="0"/>
              <a:t> </a:t>
            </a:r>
            <a:r>
              <a:rPr lang="vi-VN" dirty="0" err="1"/>
              <a:t>Demo</a:t>
            </a:r>
            <a:r>
              <a:rPr lang="vi-VN" dirty="0"/>
              <a:t> </a:t>
            </a:r>
            <a:r>
              <a:rPr lang="vi-VN" dirty="0" err="1"/>
              <a:t>của</a:t>
            </a:r>
            <a:r>
              <a:rPr lang="vi-VN" dirty="0"/>
              <a:t> </a:t>
            </a:r>
            <a:r>
              <a:rPr lang="vi-VN" dirty="0" err="1"/>
              <a:t>Thầy</a:t>
            </a:r>
            <a:r>
              <a:rPr lang="vi-VN" dirty="0"/>
              <a:t> </a:t>
            </a:r>
            <a:r>
              <a:rPr lang="vi-VN" dirty="0" err="1"/>
              <a:t>Trần</a:t>
            </a:r>
            <a:r>
              <a:rPr lang="vi-VN" dirty="0"/>
              <a:t> Trung Kiên trên </a:t>
            </a:r>
            <a:r>
              <a:rPr lang="vi-VN" dirty="0" err="1"/>
              <a:t>lớp</a:t>
            </a:r>
            <a:r>
              <a:rPr lang="vi-VN" dirty="0"/>
              <a:t>.</a:t>
            </a:r>
          </a:p>
          <a:p>
            <a:r>
              <a:rPr lang="vi-VN" dirty="0" err="1"/>
              <a:t>Cấu</a:t>
            </a:r>
            <a:r>
              <a:rPr lang="vi-VN" dirty="0"/>
              <a:t> </a:t>
            </a:r>
            <a:r>
              <a:rPr lang="vi-VN" dirty="0" err="1"/>
              <a:t>trúc</a:t>
            </a:r>
            <a:r>
              <a:rPr lang="vi-VN" dirty="0"/>
              <a:t> </a:t>
            </a:r>
            <a:r>
              <a:rPr lang="vi-VN" dirty="0" err="1"/>
              <a:t>trình</a:t>
            </a:r>
            <a:r>
              <a:rPr lang="vi-VN" dirty="0"/>
              <a:t> </a:t>
            </a:r>
            <a:r>
              <a:rPr lang="vi-VN" dirty="0" err="1"/>
              <a:t>bày</a:t>
            </a:r>
            <a:r>
              <a:rPr lang="vi-VN" dirty="0"/>
              <a:t> </a:t>
            </a:r>
            <a:r>
              <a:rPr lang="vi-VN" dirty="0" err="1"/>
              <a:t>được</a:t>
            </a:r>
            <a:r>
              <a:rPr lang="vi-VN" dirty="0"/>
              <a:t> </a:t>
            </a:r>
            <a:r>
              <a:rPr lang="vi-VN" dirty="0" err="1"/>
              <a:t>dựa</a:t>
            </a:r>
            <a:r>
              <a:rPr lang="vi-VN" dirty="0"/>
              <a:t> trên BT03.</a:t>
            </a:r>
          </a:p>
          <a:p>
            <a:r>
              <a:rPr lang="vi-VN" dirty="0" err="1"/>
              <a:t>scikit-learn</a:t>
            </a:r>
            <a:r>
              <a:rPr lang="vi-VN" dirty="0"/>
              <a:t> </a:t>
            </a:r>
            <a:r>
              <a:rPr lang="vi-VN" dirty="0" err="1"/>
              <a:t>documentation</a:t>
            </a:r>
            <a:r>
              <a:rPr lang="vi-VN" dirty="0"/>
              <a:t>.</a:t>
            </a:r>
          </a:p>
          <a:p>
            <a:r>
              <a:rPr lang="vi-VN" dirty="0" err="1"/>
              <a:t>pandas</a:t>
            </a:r>
            <a:r>
              <a:rPr lang="vi-VN" dirty="0"/>
              <a:t> </a:t>
            </a:r>
            <a:r>
              <a:rPr lang="vi-VN" dirty="0" err="1"/>
              <a:t>documentation</a:t>
            </a:r>
            <a:endParaRPr lang="en-US" dirty="0"/>
          </a:p>
          <a:p>
            <a:endParaRPr lang="en-US" dirty="0"/>
          </a:p>
        </p:txBody>
      </p:sp>
    </p:spTree>
    <p:extLst>
      <p:ext uri="{BB962C8B-B14F-4D97-AF65-F5344CB8AC3E}">
        <p14:creationId xmlns:p14="http://schemas.microsoft.com/office/powerpoint/2010/main" xmlns="" val="3564673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771B3-953A-4D65-BE0B-37E3C9E01658}"/>
              </a:ext>
            </a:extLst>
          </p:cNvPr>
          <p:cNvSpPr>
            <a:spLocks noGrp="1"/>
          </p:cNvSpPr>
          <p:nvPr>
            <p:ph type="title"/>
          </p:nvPr>
        </p:nvSpPr>
        <p:spPr/>
        <p:txBody>
          <a:bodyPr/>
          <a:lstStyle/>
          <a:p>
            <a:pPr algn="ctr"/>
            <a:r>
              <a:rPr lang="en-US" b="1" i="1" dirty="0" err="1" smtClean="0">
                <a:latin typeface="Times New Roman" panose="02020603050405020304" pitchFamily="18" charset="0"/>
                <a:cs typeface="Times New Roman" panose="02020603050405020304" pitchFamily="18" charset="0"/>
              </a:rPr>
              <a:t>Cách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lấy</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dữ</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liệu</a:t>
            </a:r>
            <a:endParaRPr lang="en-US"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5F71D18-B719-4FA1-A81C-75DF696A46E4}"/>
              </a:ext>
            </a:extLst>
          </p:cNvPr>
          <p:cNvSpPr>
            <a:spLocks noGrp="1"/>
          </p:cNvSpPr>
          <p:nvPr>
            <p:ph idx="1"/>
          </p:nvPr>
        </p:nvSpPr>
        <p:spPr>
          <a:xfrm>
            <a:off x="838200" y="2620652"/>
            <a:ext cx="10515600" cy="3556311"/>
          </a:xfrm>
        </p:spPr>
        <p:txBody>
          <a:bodyPr>
            <a:normAutofit fontScale="92500" lnSpcReduction="20000"/>
          </a:bodyPr>
          <a:lstStyle/>
          <a:p>
            <a:pPr marL="0" indent="0">
              <a:buNone/>
            </a:pP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Sử</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dụng</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dữ</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liệu</a:t>
            </a:r>
            <a:r>
              <a:rPr lang="en-US" sz="2800" dirty="0">
                <a:solidFill>
                  <a:srgbClr val="000000"/>
                </a:solidFill>
                <a:latin typeface="Times New Roman" panose="02020603050405020304" pitchFamily="18" charset="0"/>
                <a:cs typeface="Times New Roman" panose="02020603050405020304" pitchFamily="18" charset="0"/>
              </a:rPr>
              <a:t> API.</a:t>
            </a:r>
          </a:p>
          <a:p>
            <a:pPr marL="0" indent="0">
              <a:buNone/>
            </a:pPr>
            <a:r>
              <a:rPr lang="en-US" sz="2800" dirty="0">
                <a:solidFill>
                  <a:srgbClr val="000000"/>
                </a:solidFill>
                <a:latin typeface="Times New Roman" panose="02020603050405020304" pitchFamily="18" charset="0"/>
                <a:cs typeface="Times New Roman" panose="02020603050405020304" pitchFamily="18" charset="0"/>
              </a:rPr>
              <a:t>- </a:t>
            </a:r>
            <a:r>
              <a:rPr lang="en-US" b="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trang</a:t>
            </a:r>
            <a:r>
              <a:rPr lang="en-US" dirty="0" smtClean="0">
                <a:latin typeface="Times New Roman" pitchFamily="18" charset="0"/>
                <a:cs typeface="Times New Roman" pitchFamily="18" charset="0"/>
              </a:rPr>
              <a:t> web </a:t>
            </a:r>
            <a:r>
              <a:rPr lang="en-US" dirty="0" err="1" smtClean="0">
                <a:latin typeface="Times New Roman" pitchFamily="18" charset="0"/>
                <a:cs typeface="Times New Roman" pitchFamily="18" charset="0"/>
              </a:rPr>
              <a:t>hỗ</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trợ</a:t>
            </a:r>
            <a:r>
              <a:rPr lang="en-US" dirty="0" smtClean="0">
                <a:latin typeface="Times New Roman" pitchFamily="18" charset="0"/>
                <a:cs typeface="Times New Roman" pitchFamily="18" charset="0"/>
              </a:rPr>
              <a:t> API </a:t>
            </a:r>
            <a:r>
              <a:rPr lang="en-US" dirty="0" err="1" smtClean="0">
                <a:latin typeface="Times New Roman" pitchFamily="18" charset="0"/>
                <a:cs typeface="Times New Roman" pitchFamily="18" charset="0"/>
              </a:rPr>
              <a:t>miễn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phí</a:t>
            </a:r>
            <a:r>
              <a:rPr lang="en-US"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hlinkClick r:id="rId2"/>
              </a:rPr>
              <a:t>https://github.com/public-apis/public-apis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API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AirVisual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hiểu</a:t>
            </a:r>
            <a:r>
              <a:rPr lang="en-US" dirty="0" smtClean="0">
                <a:latin typeface="Times New Roman" pitchFamily="18" charset="0"/>
                <a:cs typeface="Times New Roman" pitchFamily="18" charset="0"/>
              </a:rPr>
              <a:t> &amp;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bụi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mịn</a:t>
            </a:r>
            <a:r>
              <a:rPr lang="en-US" dirty="0" smtClean="0">
                <a:latin typeface="Times New Roman" pitchFamily="18" charset="0"/>
                <a:cs typeface="Times New Roman" pitchFamily="18" charset="0"/>
              </a:rPr>
              <a:t> PM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biệt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Việt</a:t>
            </a:r>
            <a:r>
              <a:rPr lang="en-US" dirty="0" smtClean="0">
                <a:latin typeface="Times New Roman" pitchFamily="18" charset="0"/>
                <a:cs typeface="Times New Roman" pitchFamily="18" charset="0"/>
              </a:rPr>
              <a:t> Nam ). </a:t>
            </a:r>
            <a:r>
              <a:rPr lang="en-US" dirty="0" err="1" smtClean="0">
                <a:latin typeface="Times New Roman" pitchFamily="18" charset="0"/>
                <a:cs typeface="Times New Roman" pitchFamily="18" charset="0"/>
              </a:rPr>
              <a:t>Nhưng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AirVisual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hỗ</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khoản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miễn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tuyến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chúng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chuyển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đổi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 </a:t>
            </a:r>
            <a:endParaRPr lang="en-US" sz="28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sz="2800" dirty="0" err="1" smtClean="0">
                <a:solidFill>
                  <a:srgbClr val="000000"/>
                </a:solidFill>
                <a:latin typeface="Times New Roman" panose="02020603050405020304" pitchFamily="18" charset="0"/>
                <a:cs typeface="Times New Roman" panose="02020603050405020304" pitchFamily="18" charset="0"/>
              </a:rPr>
              <a:t>Mô</a:t>
            </a:r>
            <a:r>
              <a:rPr lang="en-US" sz="2800" dirty="0" smtClean="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hình</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covid</a:t>
            </a:r>
            <a:r>
              <a:rPr lang="en-US" sz="2800" dirty="0">
                <a:solidFill>
                  <a:srgbClr val="000000"/>
                </a:solidFill>
                <a:latin typeface="Times New Roman" panose="02020603050405020304" pitchFamily="18" charset="0"/>
                <a:cs typeface="Times New Roman" panose="02020603050405020304" pitchFamily="18" charset="0"/>
              </a:rPr>
              <a:t> 19 ở </a:t>
            </a:r>
            <a:r>
              <a:rPr lang="en-US" sz="2800" dirty="0" err="1">
                <a:solidFill>
                  <a:srgbClr val="000000"/>
                </a:solidFill>
                <a:latin typeface="Times New Roman" panose="02020603050405020304" pitchFamily="18" charset="0"/>
                <a:cs typeface="Times New Roman" panose="02020603050405020304" pitchFamily="18" charset="0"/>
              </a:rPr>
              <a:t>các</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nước</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trên</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thế</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giới</a:t>
            </a:r>
            <a:r>
              <a:rPr lang="en-US" sz="2800" dirty="0">
                <a:solidFill>
                  <a:srgbClr val="000000"/>
                </a:solidFill>
                <a:latin typeface="Times New Roman" panose="02020603050405020304" pitchFamily="18" charset="0"/>
                <a:cs typeface="Times New Roman" panose="02020603050405020304" pitchFamily="18" charset="0"/>
              </a:rPr>
              <a:t>:</a:t>
            </a:r>
          </a:p>
          <a:p>
            <a:pPr marL="0" indent="0">
              <a:buNone/>
            </a:pPr>
            <a:r>
              <a:rPr lang="en-US" b="0" i="0" u="none" strike="noStrike" dirty="0">
                <a:solidFill>
                  <a:srgbClr val="67AFE9"/>
                </a:solidFill>
                <a:effectLst/>
                <a:latin typeface="-apple-system"/>
                <a:hlinkClick r:id="rId3"/>
              </a:rPr>
              <a:t>https://covid-api.mmediagroup.fr/v1/cases</a:t>
            </a:r>
            <a:endParaRPr lang="en-US" b="0" i="0" dirty="0">
              <a:solidFill>
                <a:srgbClr val="D6D0C6"/>
              </a:solidFill>
              <a:effectLst/>
              <a:latin typeface="-apple-system"/>
            </a:endParaRPr>
          </a:p>
          <a:p>
            <a:pPr marL="0" indent="0">
              <a:buFontTx/>
              <a:buChar char="-"/>
            </a:pPr>
            <a:r>
              <a:rPr lang="vi-VN" sz="2800" dirty="0" smtClean="0">
                <a:solidFill>
                  <a:srgbClr val="000000"/>
                </a:solidFill>
                <a:latin typeface="Times New Roman" panose="02020603050405020304" pitchFamily="18" charset="0"/>
                <a:cs typeface="Times New Roman" panose="02020603050405020304" pitchFamily="18" charset="0"/>
              </a:rPr>
              <a:t>Dữ </a:t>
            </a:r>
            <a:r>
              <a:rPr lang="vi-VN" sz="2800" dirty="0">
                <a:solidFill>
                  <a:srgbClr val="000000"/>
                </a:solidFill>
                <a:latin typeface="Times New Roman" panose="02020603050405020304" pitchFamily="18" charset="0"/>
                <a:cs typeface="Times New Roman" panose="02020603050405020304" pitchFamily="18" charset="0"/>
              </a:rPr>
              <a:t>liệu được lấy và lưu vào file data.csv</a:t>
            </a:r>
            <a:r>
              <a:rPr lang="en-US" sz="2800" dirty="0" smtClean="0">
                <a:solidFill>
                  <a:srgbClr val="000000"/>
                </a:solidFill>
                <a:latin typeface="Times New Roman" panose="02020603050405020304" pitchFamily="18" charset="0"/>
                <a:cs typeface="Times New Roman" panose="02020603050405020304" pitchFamily="18" charset="0"/>
              </a:rPr>
              <a:t>.</a:t>
            </a:r>
          </a:p>
          <a:p>
            <a:pPr marL="0" indent="0">
              <a:buFontTx/>
              <a:buChar char="-"/>
            </a:pPr>
            <a:endParaRPr lang="vi-VN" sz="28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xmlns="" val="2284317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sau</a:t>
            </a:r>
            <a:r>
              <a:rPr lang="en-US" b="1" dirty="0" smtClean="0"/>
              <a:t> </a:t>
            </a:r>
            <a:r>
              <a:rPr lang="en-US" b="1" dirty="0" err="1" smtClean="0"/>
              <a:t>khi</a:t>
            </a:r>
            <a:r>
              <a:rPr lang="en-US" b="1" dirty="0" smtClean="0"/>
              <a:t> </a:t>
            </a:r>
            <a:r>
              <a:rPr lang="en-US" b="1" dirty="0" err="1" smtClean="0"/>
              <a:t>lấy</a:t>
            </a:r>
            <a:r>
              <a:rPr lang="en-US" b="1" dirty="0" smtClean="0"/>
              <a:t> </a:t>
            </a:r>
            <a:r>
              <a:rPr lang="en-US" b="1" dirty="0" err="1" smtClean="0"/>
              <a:t>về</a:t>
            </a:r>
            <a:endParaRPr lang="en-US" b="1" dirty="0"/>
          </a:p>
        </p:txBody>
      </p:sp>
      <p:pic>
        <p:nvPicPr>
          <p:cNvPr id="2050" name="Picture 2"/>
          <p:cNvPicPr>
            <a:picLocks noGrp="1" noChangeAspect="1" noChangeArrowheads="1"/>
          </p:cNvPicPr>
          <p:nvPr>
            <p:ph idx="1"/>
          </p:nvPr>
        </p:nvPicPr>
        <p:blipFill>
          <a:blip r:embed="rId2"/>
          <a:srcRect/>
          <a:stretch>
            <a:fillRect/>
          </a:stretch>
        </p:blipFill>
        <p:spPr bwMode="auto">
          <a:xfrm>
            <a:off x="140970" y="2161064"/>
            <a:ext cx="7274814" cy="300508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671627" y="2074545"/>
            <a:ext cx="4255197" cy="3457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3ED59B-304A-4430-9DBE-70922BEC463F}"/>
              </a:ext>
            </a:extLst>
          </p:cNvPr>
          <p:cNvSpPr>
            <a:spLocks noGrp="1"/>
          </p:cNvSpPr>
          <p:nvPr>
            <p:ph type="title"/>
          </p:nvPr>
        </p:nvSpPr>
        <p:spPr>
          <a:xfrm>
            <a:off x="838200" y="845892"/>
            <a:ext cx="10515600" cy="1325563"/>
          </a:xfrm>
        </p:spPr>
        <p:txBody>
          <a:bodyPr/>
          <a:lstStyle/>
          <a:p>
            <a:pPr algn="ctr"/>
            <a:r>
              <a:rPr lang="en-US" sz="4400" b="1" i="1" dirty="0" err="1">
                <a:solidFill>
                  <a:srgbClr val="3F3F3F"/>
                </a:solidFill>
                <a:latin typeface="Times New Roman" panose="02020603050405020304" pitchFamily="18" charset="0"/>
                <a:cs typeface="Times New Roman" panose="02020603050405020304" pitchFamily="18" charset="0"/>
              </a:rPr>
              <a:t>Khám</a:t>
            </a:r>
            <a:r>
              <a:rPr lang="en-US" sz="4400" b="1" i="1" dirty="0">
                <a:solidFill>
                  <a:srgbClr val="3F3F3F"/>
                </a:solidFill>
                <a:latin typeface="Times New Roman" panose="02020603050405020304" pitchFamily="18" charset="0"/>
                <a:cs typeface="Times New Roman" panose="02020603050405020304" pitchFamily="18" charset="0"/>
              </a:rPr>
              <a:t> </a:t>
            </a:r>
            <a:r>
              <a:rPr lang="en-US" sz="4400" b="1" i="1" dirty="0" err="1">
                <a:solidFill>
                  <a:srgbClr val="3F3F3F"/>
                </a:solidFill>
                <a:latin typeface="Times New Roman" panose="02020603050405020304" pitchFamily="18" charset="0"/>
                <a:cs typeface="Times New Roman" panose="02020603050405020304" pitchFamily="18" charset="0"/>
              </a:rPr>
              <a:t>phá</a:t>
            </a:r>
            <a:r>
              <a:rPr lang="en-US" sz="4400" b="1" i="1" dirty="0">
                <a:solidFill>
                  <a:srgbClr val="3F3F3F"/>
                </a:solidFill>
                <a:latin typeface="Times New Roman" panose="02020603050405020304" pitchFamily="18" charset="0"/>
                <a:cs typeface="Times New Roman" panose="02020603050405020304" pitchFamily="18" charset="0"/>
              </a:rPr>
              <a:t> </a:t>
            </a:r>
            <a:r>
              <a:rPr lang="en-US" sz="4400" b="1" i="1" dirty="0" err="1">
                <a:solidFill>
                  <a:srgbClr val="3F3F3F"/>
                </a:solidFill>
                <a:latin typeface="Times New Roman" panose="02020603050405020304" pitchFamily="18" charset="0"/>
                <a:cs typeface="Times New Roman" panose="02020603050405020304" pitchFamily="18" charset="0"/>
              </a:rPr>
              <a:t>dữ</a:t>
            </a:r>
            <a:r>
              <a:rPr lang="en-US" sz="4400" b="1" i="1" dirty="0">
                <a:solidFill>
                  <a:srgbClr val="3F3F3F"/>
                </a:solidFill>
                <a:latin typeface="Times New Roman" panose="02020603050405020304" pitchFamily="18" charset="0"/>
                <a:cs typeface="Times New Roman" panose="02020603050405020304" pitchFamily="18" charset="0"/>
              </a:rPr>
              <a:t> </a:t>
            </a:r>
            <a:r>
              <a:rPr lang="en-US" sz="4400" b="1" i="1" dirty="0" err="1">
                <a:solidFill>
                  <a:srgbClr val="3F3F3F"/>
                </a:solidFill>
                <a:latin typeface="Times New Roman" panose="02020603050405020304" pitchFamily="18" charset="0"/>
                <a:cs typeface="Times New Roman" panose="02020603050405020304" pitchFamily="18" charset="0"/>
              </a:rPr>
              <a:t>liệu</a:t>
            </a:r>
            <a:endParaRPr lang="en-US" dirty="0"/>
          </a:p>
        </p:txBody>
      </p:sp>
      <p:sp>
        <p:nvSpPr>
          <p:cNvPr id="3" name="Content Placeholder 2">
            <a:extLst>
              <a:ext uri="{FF2B5EF4-FFF2-40B4-BE49-F238E27FC236}">
                <a16:creationId xmlns:a16="http://schemas.microsoft.com/office/drawing/2014/main" xmlns="" id="{D8F20970-EF9A-4495-8930-A91DA78550B9}"/>
              </a:ext>
            </a:extLst>
          </p:cNvPr>
          <p:cNvSpPr>
            <a:spLocks noGrp="1"/>
          </p:cNvSpPr>
          <p:nvPr>
            <p:ph idx="1"/>
          </p:nvPr>
        </p:nvSpPr>
        <p:spPr>
          <a:xfrm>
            <a:off x="838200" y="2592371"/>
            <a:ext cx="10515600" cy="3584592"/>
          </a:xfrm>
        </p:spPr>
        <p:txBody>
          <a:bodyPr/>
          <a:lstStyle/>
          <a:p>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nhiêu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nhiêu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Ý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xmlns="" val="3500073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2E3277-50D4-4F0F-B628-2831DB6C41B4}"/>
              </a:ext>
            </a:extLst>
          </p:cNvPr>
          <p:cNvSpPr>
            <a:spLocks noGrp="1"/>
          </p:cNvSpPr>
          <p:nvPr>
            <p:ph type="title"/>
          </p:nvPr>
        </p:nvSpPr>
        <p:spPr>
          <a:xfrm>
            <a:off x="838200" y="1534048"/>
            <a:ext cx="10515600" cy="1325563"/>
          </a:xfrm>
        </p:spPr>
        <p:txBody>
          <a:bodyPr/>
          <a:lstStyle/>
          <a:p>
            <a:pPr algn="ctr"/>
            <a:r>
              <a:rPr lang="vi-VN" b="1" i="1" dirty="0"/>
              <a:t>Đưa ra câu </a:t>
            </a:r>
            <a:r>
              <a:rPr lang="vi-VN" b="1" i="1" dirty="0" err="1"/>
              <a:t>hỏi</a:t>
            </a:r>
            <a:endParaRPr lang="en-US" b="1" i="1" dirty="0"/>
          </a:p>
        </p:txBody>
      </p:sp>
      <p:sp>
        <p:nvSpPr>
          <p:cNvPr id="4" name="Content Placeholder 2">
            <a:extLst>
              <a:ext uri="{FF2B5EF4-FFF2-40B4-BE49-F238E27FC236}">
                <a16:creationId xmlns:a16="http://schemas.microsoft.com/office/drawing/2014/main" xmlns="" id="{8923EAFD-FC9E-43D5-ABAB-B183B59CA73E}"/>
              </a:ext>
            </a:extLst>
          </p:cNvPr>
          <p:cNvSpPr>
            <a:spLocks noGrp="1"/>
          </p:cNvSpPr>
          <p:nvPr>
            <p:ph idx="1"/>
          </p:nvPr>
        </p:nvSpPr>
        <p:spPr>
          <a:xfrm>
            <a:off x="838200" y="3195686"/>
            <a:ext cx="10515600" cy="3584591"/>
          </a:xfrm>
        </p:spPr>
        <p:txBody>
          <a:bodyPr vert="horz" lIns="91440" tIns="45720" rIns="91440" bIns="45720" rtlCol="0">
            <a:normAutofit/>
          </a:bodyPr>
          <a:lstStyle/>
          <a:p>
            <a:pPr marL="0" indent="0" algn="ctr">
              <a:buNone/>
            </a:pPr>
            <a:r>
              <a:rPr lang="en-US" sz="3200" dirty="0" err="1">
                <a:latin typeface="Times New Roman" panose="02020603050405020304" pitchFamily="18" charset="0"/>
                <a:cs typeface="Times New Roman" panose="02020603050405020304" pitchFamily="18" charset="0"/>
              </a:rPr>
              <a:t>Dự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đoán</a:t>
            </a:r>
            <a:r>
              <a:rPr lang="en-US" sz="3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lượng</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người</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chết</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vì</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covid</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của</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từng</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quốc</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gia</a:t>
            </a:r>
            <a:r>
              <a:rPr lang="en-US" sz="3200" kern="1200" dirty="0">
                <a:latin typeface="Times New Roman" panose="02020603050405020304" pitchFamily="18" charset="0"/>
                <a:cs typeface="Times New Roman" panose="02020603050405020304" pitchFamily="18" charset="0"/>
              </a:rPr>
              <a:t> </a:t>
            </a:r>
            <a:r>
              <a:rPr lang="en-US" sz="3200" kern="1200" dirty="0" smtClean="0">
                <a:latin typeface="Times New Roman" panose="02020603050405020304" pitchFamily="18" charset="0"/>
                <a:cs typeface="Times New Roman" panose="02020603050405020304" pitchFamily="18" charset="0"/>
              </a:rPr>
              <a:t>?</a:t>
            </a:r>
          </a:p>
          <a:p>
            <a:pPr marL="0" indent="0" algn="ctr">
              <a:buNone/>
            </a:pPr>
            <a:r>
              <a:rPr lang="en-US" sz="3200" dirty="0" err="1" smtClean="0">
                <a:latin typeface="Times New Roman" panose="02020603050405020304" pitchFamily="18" charset="0"/>
                <a:cs typeface="Times New Roman" panose="02020603050405020304" pitchFamily="18" charset="0"/>
              </a:rPr>
              <a:t>Cảm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hứng,ý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tưởng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của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câu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hỏi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này</a:t>
            </a:r>
            <a:r>
              <a:rPr lang="en-US" sz="3200" dirty="0" smtClean="0">
                <a:latin typeface="Times New Roman" panose="02020603050405020304" pitchFamily="18" charset="0"/>
                <a:cs typeface="Times New Roman" panose="02020603050405020304" pitchFamily="18" charset="0"/>
              </a:rPr>
              <a:t>.</a:t>
            </a:r>
            <a:endParaRPr lang="en-US" sz="3200" kern="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14574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736" y="365125"/>
            <a:ext cx="10037064" cy="137795"/>
          </a:xfrm>
        </p:spPr>
        <p:txBody>
          <a:bodyPr>
            <a:normAutofit fontScale="90000"/>
          </a:bodyPr>
          <a:lstStyle/>
          <a:p>
            <a:endParaRPr lang="en-US" dirty="0"/>
          </a:p>
        </p:txBody>
      </p:sp>
      <p:sp>
        <p:nvSpPr>
          <p:cNvPr id="3" name="Content Placeholder 2"/>
          <p:cNvSpPr>
            <a:spLocks noGrp="1"/>
          </p:cNvSpPr>
          <p:nvPr>
            <p:ph idx="1"/>
          </p:nvPr>
        </p:nvSpPr>
        <p:spPr>
          <a:xfrm>
            <a:off x="566928" y="822960"/>
            <a:ext cx="10786872" cy="5354003"/>
          </a:xfrm>
        </p:spPr>
        <p:txBody>
          <a:bodyPr>
            <a:normAutofit fontScale="92500"/>
          </a:bodyPr>
          <a:lstStyle/>
          <a:p>
            <a:r>
              <a:rPr lang="vi-VN" dirty="0" smtClean="0"/>
              <a:t>Câu hỏi nhóm em đặt ra là dự đoán số lượng người chết của mỗi quốc gia,cột </a:t>
            </a:r>
            <a:r>
              <a:rPr lang="vi-VN" b="1" dirty="0" smtClean="0"/>
              <a:t>output</a:t>
            </a:r>
            <a:r>
              <a:rPr lang="vi-VN" dirty="0" smtClean="0"/>
              <a:t> là deaths, cột này có nghĩa là số lượng người chết của các quốc gia. Nhưng vấn đề nhóm gặp phải đó là dữ liệu này quá ít. Chỉ có 147 quốc gia, bên cạnh đó dữ liệu này còn rời rạc. Dẫn đến việc dự đoán một con số chính xác có kết quả là khá tệ, nếu như không muốn nói là kết quả không đúng kết quả nào trong bộ test.</a:t>
            </a:r>
          </a:p>
          <a:p>
            <a:r>
              <a:rPr lang="vi-VN" dirty="0" smtClean="0"/>
              <a:t>Nhóm đã quyết định thay vì dự đoán một con số chính xác thì sẽ dự đoán một khoảng, các khoảng thì sẽ được trình bày ở phần phân tích dữ liệu phía dưới.</a:t>
            </a:r>
          </a:p>
          <a:p>
            <a:r>
              <a:rPr lang="vi-VN" dirty="0" smtClean="0"/>
              <a:t>Nguồn cảm hứng câu hỏi của nhóm được lấy từ một sự kiện đặc biệt nổi bật ở năm 2019 vừa qua.</a:t>
            </a:r>
          </a:p>
          <a:p>
            <a:r>
              <a:rPr lang="vi-VN" dirty="0" smtClean="0"/>
              <a:t>Trả lời câu hỏi sẽ giúp đoán được khoảng ca tử vong của một quốc gia dựa vào các số liệu dân số, diện tích, châu lục ... của quốc gia đó.</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B82374-CD8C-49D3-B59E-CD98D6355C78}"/>
              </a:ext>
            </a:extLst>
          </p:cNvPr>
          <p:cNvSpPr>
            <a:spLocks noGrp="1"/>
          </p:cNvSpPr>
          <p:nvPr>
            <p:ph type="title"/>
          </p:nvPr>
        </p:nvSpPr>
        <p:spPr>
          <a:xfrm>
            <a:off x="725079" y="274321"/>
            <a:ext cx="10515600" cy="740664"/>
          </a:xfrm>
        </p:spPr>
        <p:txBody>
          <a:bodyPr/>
          <a:lstStyle/>
          <a:p>
            <a:pPr algn="ctr"/>
            <a:r>
              <a:rPr lang="en-US" b="1" i="1" dirty="0">
                <a:latin typeface="Times New Roman" panose="02020603050405020304" pitchFamily="18" charset="0"/>
                <a:cs typeface="Times New Roman" panose="02020603050405020304" pitchFamily="18" charset="0"/>
              </a:rPr>
              <a:t>Visualize </a:t>
            </a:r>
            <a:r>
              <a:rPr lang="en-US" b="1" i="1" dirty="0" err="1">
                <a:latin typeface="Times New Roman" panose="02020603050405020304" pitchFamily="18" charset="0"/>
                <a:cs typeface="Times New Roman" panose="02020603050405020304" pitchFamily="18" charset="0"/>
              </a:rPr>
              <a:t>các</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cột</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quan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trọng</a:t>
            </a:r>
            <a:endParaRPr lang="en-US" b="1" i="1" dirty="0">
              <a:latin typeface="Times New Roman" panose="02020603050405020304" pitchFamily="18" charset="0"/>
              <a:cs typeface="Times New Roman" panose="02020603050405020304" pitchFamily="18" charset="0"/>
            </a:endParaRPr>
          </a:p>
        </p:txBody>
      </p:sp>
      <p:pic>
        <p:nvPicPr>
          <p:cNvPr id="4" name="Content Placeholder 10">
            <a:extLst>
              <a:ext uri="{FF2B5EF4-FFF2-40B4-BE49-F238E27FC236}">
                <a16:creationId xmlns:a16="http://schemas.microsoft.com/office/drawing/2014/main" xmlns="" id="{F55EEA17-9489-4AAA-A42B-0ED2302B1522}"/>
              </a:ext>
            </a:extLst>
          </p:cNvPr>
          <p:cNvPicPr>
            <a:picLocks noGrp="1" noChangeAspect="1"/>
          </p:cNvPicPr>
          <p:nvPr>
            <p:ph idx="1"/>
          </p:nvPr>
        </p:nvPicPr>
        <p:blipFill>
          <a:blip r:embed="rId2"/>
          <a:stretch>
            <a:fillRect/>
          </a:stretch>
        </p:blipFill>
        <p:spPr>
          <a:xfrm>
            <a:off x="260507" y="2612198"/>
            <a:ext cx="3845287" cy="2207931"/>
          </a:xfrm>
        </p:spPr>
      </p:pic>
      <p:pic>
        <p:nvPicPr>
          <p:cNvPr id="5" name="Picture 4">
            <a:extLst>
              <a:ext uri="{FF2B5EF4-FFF2-40B4-BE49-F238E27FC236}">
                <a16:creationId xmlns:a16="http://schemas.microsoft.com/office/drawing/2014/main" xmlns="" id="{405924AA-9535-4575-9F4B-B310FD17A09E}"/>
              </a:ext>
            </a:extLst>
          </p:cNvPr>
          <p:cNvPicPr>
            <a:picLocks noChangeAspect="1"/>
          </p:cNvPicPr>
          <p:nvPr/>
        </p:nvPicPr>
        <p:blipFill>
          <a:blip r:embed="rId3"/>
          <a:stretch>
            <a:fillRect/>
          </a:stretch>
        </p:blipFill>
        <p:spPr>
          <a:xfrm>
            <a:off x="4124082" y="2603054"/>
            <a:ext cx="4042414" cy="2207931"/>
          </a:xfrm>
          <a:prstGeom prst="rect">
            <a:avLst/>
          </a:prstGeom>
        </p:spPr>
      </p:pic>
      <p:pic>
        <p:nvPicPr>
          <p:cNvPr id="6" name="Picture 5">
            <a:extLst>
              <a:ext uri="{FF2B5EF4-FFF2-40B4-BE49-F238E27FC236}">
                <a16:creationId xmlns:a16="http://schemas.microsoft.com/office/drawing/2014/main" xmlns="" id="{8B4FBB08-AA31-4CE1-BF81-056B15A41314}"/>
              </a:ext>
            </a:extLst>
          </p:cNvPr>
          <p:cNvPicPr>
            <a:picLocks noChangeAspect="1"/>
          </p:cNvPicPr>
          <p:nvPr/>
        </p:nvPicPr>
        <p:blipFill>
          <a:blip r:embed="rId4"/>
          <a:stretch>
            <a:fillRect/>
          </a:stretch>
        </p:blipFill>
        <p:spPr>
          <a:xfrm>
            <a:off x="8216310" y="2584766"/>
            <a:ext cx="3822905" cy="2207931"/>
          </a:xfrm>
          <a:prstGeom prst="rect">
            <a:avLst/>
          </a:prstGeom>
        </p:spPr>
      </p:pic>
      <p:sp>
        <p:nvSpPr>
          <p:cNvPr id="7" name="TextBox 6">
            <a:extLst>
              <a:ext uri="{FF2B5EF4-FFF2-40B4-BE49-F238E27FC236}">
                <a16:creationId xmlns:a16="http://schemas.microsoft.com/office/drawing/2014/main" xmlns="" id="{D6FEE890-D50A-47E3-9823-3476F990E4CF}"/>
              </a:ext>
            </a:extLst>
          </p:cNvPr>
          <p:cNvSpPr txBox="1"/>
          <p:nvPr/>
        </p:nvSpPr>
        <p:spPr>
          <a:xfrm>
            <a:off x="1346339" y="1858844"/>
            <a:ext cx="147637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Population</a:t>
            </a:r>
          </a:p>
        </p:txBody>
      </p:sp>
      <p:sp>
        <p:nvSpPr>
          <p:cNvPr id="8" name="TextBox 7">
            <a:extLst>
              <a:ext uri="{FF2B5EF4-FFF2-40B4-BE49-F238E27FC236}">
                <a16:creationId xmlns:a16="http://schemas.microsoft.com/office/drawing/2014/main" xmlns="" id="{2915E378-09E0-413E-9C71-62287EE8A694}"/>
              </a:ext>
            </a:extLst>
          </p:cNvPr>
          <p:cNvSpPr txBox="1"/>
          <p:nvPr/>
        </p:nvSpPr>
        <p:spPr>
          <a:xfrm>
            <a:off x="5475839" y="1843903"/>
            <a:ext cx="121920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Confirmed</a:t>
            </a:r>
          </a:p>
        </p:txBody>
      </p:sp>
      <p:sp>
        <p:nvSpPr>
          <p:cNvPr id="9" name="TextBox 8">
            <a:extLst>
              <a:ext uri="{FF2B5EF4-FFF2-40B4-BE49-F238E27FC236}">
                <a16:creationId xmlns:a16="http://schemas.microsoft.com/office/drawing/2014/main" xmlns="" id="{3AEB62D6-BC4A-4F86-AF74-BD86B844F916}"/>
              </a:ext>
            </a:extLst>
          </p:cNvPr>
          <p:cNvSpPr txBox="1"/>
          <p:nvPr/>
        </p:nvSpPr>
        <p:spPr>
          <a:xfrm>
            <a:off x="9653970" y="1862191"/>
            <a:ext cx="121924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Recovered</a:t>
            </a:r>
          </a:p>
        </p:txBody>
      </p:sp>
      <p:sp>
        <p:nvSpPr>
          <p:cNvPr id="10" name="Rectangle 9"/>
          <p:cNvSpPr/>
          <p:nvPr/>
        </p:nvSpPr>
        <p:spPr>
          <a:xfrm>
            <a:off x="121920" y="4998642"/>
            <a:ext cx="3965448" cy="923330"/>
          </a:xfrm>
          <a:prstGeom prst="rect">
            <a:avLst/>
          </a:prstGeom>
        </p:spPr>
        <p:txBody>
          <a:bodyPr wrap="square">
            <a:spAutoFit/>
          </a:bodyPr>
          <a:lstStyle/>
          <a:p>
            <a:r>
              <a:rPr lang="vi-VN" dirty="0" smtClean="0"/>
              <a:t>Ở cột dân số, ta có thể thấy top 2 dân số có số dân vượt trội là </a:t>
            </a:r>
            <a:r>
              <a:rPr lang="vi-VN" b="1" dirty="0" smtClean="0"/>
              <a:t>Trung Quốc</a:t>
            </a:r>
            <a:r>
              <a:rPr lang="vi-VN" dirty="0" smtClean="0"/>
              <a:t>, </a:t>
            </a:r>
            <a:r>
              <a:rPr lang="vi-VN" b="1" dirty="0" smtClean="0"/>
              <a:t>Ấn Độ</a:t>
            </a:r>
            <a:endParaRPr lang="en-US" dirty="0"/>
          </a:p>
        </p:txBody>
      </p:sp>
      <p:sp>
        <p:nvSpPr>
          <p:cNvPr id="11" name="Rectangle 10"/>
          <p:cNvSpPr/>
          <p:nvPr/>
        </p:nvSpPr>
        <p:spPr>
          <a:xfrm>
            <a:off x="4008120" y="4892040"/>
            <a:ext cx="4157472" cy="2031325"/>
          </a:xfrm>
          <a:prstGeom prst="rect">
            <a:avLst/>
          </a:prstGeom>
        </p:spPr>
        <p:txBody>
          <a:bodyPr wrap="square">
            <a:spAutoFit/>
          </a:bodyPr>
          <a:lstStyle/>
          <a:p>
            <a:r>
              <a:rPr lang="vi-VN" dirty="0" smtClean="0"/>
              <a:t>Sau khi sử dụng đồ thị thì ta có thể thấy nước </a:t>
            </a:r>
            <a:r>
              <a:rPr lang="vi-VN" b="1" dirty="0" smtClean="0"/>
              <a:t>Mỹ</a:t>
            </a:r>
            <a:r>
              <a:rPr lang="vi-VN" dirty="0" smtClean="0"/>
              <a:t> có nhiều case </a:t>
            </a:r>
            <a:r>
              <a:rPr lang="vi-VN" i="1" dirty="0" smtClean="0"/>
              <a:t>Covid</a:t>
            </a:r>
            <a:r>
              <a:rPr lang="vi-VN" dirty="0" smtClean="0"/>
              <a:t> nhất tiếp theo là </a:t>
            </a:r>
            <a:r>
              <a:rPr lang="vi-VN" b="1" dirty="0" smtClean="0"/>
              <a:t>Ấn Độ</a:t>
            </a:r>
            <a:r>
              <a:rPr lang="vi-VN" dirty="0" smtClean="0"/>
              <a:t> và </a:t>
            </a:r>
            <a:r>
              <a:rPr lang="vi-VN" b="1" dirty="0" smtClean="0"/>
              <a:t>Brazil</a:t>
            </a:r>
            <a:r>
              <a:rPr lang="vi-VN" dirty="0" smtClean="0"/>
              <a:t>. Mặc dù là nước nảy sinh đầu tiên ra Covid-19 và có dân số đông nhất thế giới nhưng trong top 20 chúng ta không hề thấy </a:t>
            </a:r>
            <a:r>
              <a:rPr lang="vi-VN" b="1" dirty="0" smtClean="0"/>
              <a:t>Trung Quốc</a:t>
            </a:r>
            <a:r>
              <a:rPr lang="vi-VN" dirty="0" smtClean="0"/>
              <a:t>.</a:t>
            </a:r>
            <a:endParaRPr lang="en-US" dirty="0"/>
          </a:p>
        </p:txBody>
      </p:sp>
      <p:sp>
        <p:nvSpPr>
          <p:cNvPr id="12" name="Rectangle 11"/>
          <p:cNvSpPr/>
          <p:nvPr/>
        </p:nvSpPr>
        <p:spPr>
          <a:xfrm>
            <a:off x="8214643" y="4871947"/>
            <a:ext cx="3738545" cy="646331"/>
          </a:xfrm>
          <a:prstGeom prst="rect">
            <a:avLst/>
          </a:prstGeom>
        </p:spPr>
        <p:txBody>
          <a:bodyPr wrap="square">
            <a:spAutoFit/>
          </a:bodyPr>
          <a:lstStyle/>
          <a:p>
            <a:r>
              <a:rPr lang="vi-VN" dirty="0" smtClean="0"/>
              <a:t>Hiển thị 20 nước có số ca hồi phục nhiều nhất trong dữ liệu</a:t>
            </a:r>
            <a:endParaRPr lang="en-US" dirty="0"/>
          </a:p>
        </p:txBody>
      </p:sp>
    </p:spTree>
    <p:extLst>
      <p:ext uri="{BB962C8B-B14F-4D97-AF65-F5344CB8AC3E}">
        <p14:creationId xmlns:p14="http://schemas.microsoft.com/office/powerpoint/2010/main" xmlns="" val="4185516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4DD9F-D7D0-4CAF-81E0-967DC0410A48}"/>
              </a:ext>
            </a:extLst>
          </p:cNvPr>
          <p:cNvSpPr>
            <a:spLocks noGrp="1"/>
          </p:cNvSpPr>
          <p:nvPr>
            <p:ph type="title"/>
          </p:nvPr>
        </p:nvSpPr>
        <p:spPr>
          <a:xfrm>
            <a:off x="838200" y="0"/>
            <a:ext cx="10515600" cy="1325563"/>
          </a:xfrm>
        </p:spPr>
        <p:txBody>
          <a:bodyPr/>
          <a:lstStyle/>
          <a:p>
            <a:pPr algn="ctr"/>
            <a:r>
              <a:rPr lang="en-US" sz="4400" b="1" i="1" dirty="0">
                <a:latin typeface="Times New Roman" panose="02020603050405020304" pitchFamily="18" charset="0"/>
                <a:cs typeface="Times New Roman" panose="02020603050405020304" pitchFamily="18" charset="0"/>
              </a:rPr>
              <a:t>Visualize </a:t>
            </a:r>
            <a:r>
              <a:rPr lang="en-US" sz="4400" b="1" i="1" dirty="0" err="1">
                <a:latin typeface="Times New Roman" panose="02020603050405020304" pitchFamily="18" charset="0"/>
                <a:cs typeface="Times New Roman" panose="02020603050405020304" pitchFamily="18" charset="0"/>
              </a:rPr>
              <a:t>cột</a:t>
            </a:r>
            <a:r>
              <a:rPr lang="en-US" sz="4400" b="1" i="1" dirty="0">
                <a:latin typeface="Times New Roman" panose="02020603050405020304" pitchFamily="18" charset="0"/>
                <a:cs typeface="Times New Roman" panose="02020603050405020304" pitchFamily="18" charset="0"/>
              </a:rPr>
              <a:t> deaths</a:t>
            </a:r>
            <a:br>
              <a:rPr lang="en-US" sz="4400" b="1" i="1" dirty="0">
                <a:latin typeface="Times New Roman" panose="02020603050405020304" pitchFamily="18"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xmlns="" id="{472E1E18-9109-40B0-9794-6666E5901804}"/>
              </a:ext>
            </a:extLst>
          </p:cNvPr>
          <p:cNvPicPr>
            <a:picLocks noGrp="1" noChangeAspect="1"/>
          </p:cNvPicPr>
          <p:nvPr>
            <p:ph idx="1"/>
          </p:nvPr>
        </p:nvPicPr>
        <p:blipFill rotWithShape="1">
          <a:blip r:embed="rId2"/>
          <a:srcRect b="2050"/>
          <a:stretch/>
        </p:blipFill>
        <p:spPr>
          <a:xfrm>
            <a:off x="838200" y="662781"/>
            <a:ext cx="10515600" cy="3526730"/>
          </a:xfrm>
          <a:custGeom>
            <a:avLst/>
            <a:gdLst/>
            <a:ahLst/>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
        <p:nvSpPr>
          <p:cNvPr id="5" name="TextBox 4">
            <a:extLst>
              <a:ext uri="{FF2B5EF4-FFF2-40B4-BE49-F238E27FC236}">
                <a16:creationId xmlns:a16="http://schemas.microsoft.com/office/drawing/2014/main" xmlns="" id="{A0D83698-D545-432F-8B71-D0827C715B8A}"/>
              </a:ext>
            </a:extLst>
          </p:cNvPr>
          <p:cNvSpPr txBox="1"/>
          <p:nvPr/>
        </p:nvSpPr>
        <p:spPr>
          <a:xfrm>
            <a:off x="126956" y="4652906"/>
            <a:ext cx="12065044" cy="2031325"/>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Dựa</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vào</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biểu</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đồ,chúng</a:t>
            </a:r>
            <a:r>
              <a:rPr lang="vi-VN" sz="1800" dirty="0">
                <a:latin typeface="Times New Roman" panose="02020603050405020304" pitchFamily="18" charset="0"/>
                <a:cs typeface="Times New Roman" panose="02020603050405020304" pitchFamily="18" charset="0"/>
              </a:rPr>
              <a:t> ta </a:t>
            </a:r>
            <a:r>
              <a:rPr lang="vi-VN" sz="1800" dirty="0" err="1">
                <a:latin typeface="Times New Roman" panose="02020603050405020304" pitchFamily="18" charset="0"/>
                <a:cs typeface="Times New Roman" panose="02020603050405020304" pitchFamily="18" charset="0"/>
              </a:rPr>
              <a:t>có</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thể</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thấy</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số</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lượng</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tử</a:t>
            </a:r>
            <a:r>
              <a:rPr lang="vi-VN" sz="1800" dirty="0">
                <a:latin typeface="Times New Roman" panose="02020603050405020304" pitchFamily="18" charset="0"/>
                <a:cs typeface="Times New Roman" panose="02020603050405020304" pitchFamily="18" charset="0"/>
              </a:rPr>
              <a:t> vong </a:t>
            </a:r>
            <a:r>
              <a:rPr lang="vi-VN" sz="1800" dirty="0" err="1">
                <a:latin typeface="Times New Roman" panose="02020603050405020304" pitchFamily="18" charset="0"/>
                <a:cs typeface="Times New Roman" panose="02020603050405020304" pitchFamily="18" charset="0"/>
              </a:rPr>
              <a:t>của</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các</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quốc</a:t>
            </a:r>
            <a:r>
              <a:rPr lang="vi-VN" sz="1800" dirty="0">
                <a:latin typeface="Times New Roman" panose="02020603050405020304" pitchFamily="18" charset="0"/>
                <a:cs typeface="Times New Roman" panose="02020603050405020304" pitchFamily="18" charset="0"/>
              </a:rPr>
              <a:t> gia đa </a:t>
            </a:r>
            <a:r>
              <a:rPr lang="vi-VN" sz="1800" dirty="0" err="1">
                <a:latin typeface="Times New Roman" panose="02020603050405020304" pitchFamily="18" charset="0"/>
                <a:cs typeface="Times New Roman" panose="02020603050405020304" pitchFamily="18" charset="0"/>
              </a:rPr>
              <a:t>phần</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nằm</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dưới</a:t>
            </a:r>
            <a:r>
              <a:rPr lang="vi-VN" sz="1800" dirty="0">
                <a:latin typeface="Times New Roman" panose="02020603050405020304" pitchFamily="18" charset="0"/>
                <a:cs typeface="Times New Roman" panose="02020603050405020304" pitchFamily="18" charset="0"/>
              </a:rPr>
              <a:t> 5000. Nên </a:t>
            </a:r>
            <a:r>
              <a:rPr lang="en-US" sz="1800" dirty="0" err="1">
                <a:latin typeface="Times New Roman" panose="02020603050405020304" pitchFamily="18" charset="0"/>
                <a:cs typeface="Times New Roman" panose="02020603050405020304" pitchFamily="18" charset="0"/>
              </a:rPr>
              <a:t>tiến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hành</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sẽ</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chuyển</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dữ</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liệu</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cột</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deaths</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thành</a:t>
            </a:r>
            <a:r>
              <a:rPr lang="vi-VN" sz="1800" dirty="0">
                <a:latin typeface="Times New Roman" panose="02020603050405020304" pitchFamily="18" charset="0"/>
                <a:cs typeface="Times New Roman" panose="02020603050405020304" pitchFamily="18" charset="0"/>
              </a:rPr>
              <a:t> 5 </a:t>
            </a:r>
            <a:r>
              <a:rPr lang="vi-VN" sz="1800" dirty="0" err="1">
                <a:latin typeface="Times New Roman" panose="02020603050405020304" pitchFamily="18" charset="0"/>
                <a:cs typeface="Times New Roman" panose="02020603050405020304" pitchFamily="18" charset="0"/>
              </a:rPr>
              <a:t>khoảng</a:t>
            </a:r>
            <a:r>
              <a:rPr lang="vi-VN" sz="1800" dirty="0">
                <a:latin typeface="Times New Roman" panose="02020603050405020304" pitchFamily="18" charset="0"/>
                <a:cs typeface="Times New Roman" panose="02020603050405020304" pitchFamily="18" charset="0"/>
              </a:rPr>
              <a:t> như sau:</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0 -&gt; 100: Lưu </a:t>
            </a:r>
            <a:r>
              <a:rPr lang="en-US" sz="1800" dirty="0" err="1">
                <a:latin typeface="Times New Roman" panose="02020603050405020304" pitchFamily="18" charset="0"/>
                <a:cs typeface="Times New Roman" panose="02020603050405020304" pitchFamily="18" charset="0"/>
              </a:rPr>
              <a:t>thành</a:t>
            </a:r>
            <a:r>
              <a:rPr lang="vi-VN" sz="1800" dirty="0">
                <a:latin typeface="Times New Roman" panose="02020603050405020304" pitchFamily="18" charset="0"/>
                <a:cs typeface="Times New Roman" panose="02020603050405020304" pitchFamily="18" charset="0"/>
              </a:rPr>
              <a:t> 0</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100 -&gt; 500: Lưu </a:t>
            </a:r>
            <a:r>
              <a:rPr lang="en-US" sz="1800" dirty="0" err="1">
                <a:latin typeface="Times New Roman" panose="02020603050405020304" pitchFamily="18" charset="0"/>
                <a:cs typeface="Times New Roman" panose="02020603050405020304" pitchFamily="18" charset="0"/>
              </a:rPr>
              <a:t>thành</a:t>
            </a:r>
            <a:r>
              <a:rPr lang="vi-VN" sz="1800" dirty="0">
                <a:latin typeface="Times New Roman" panose="02020603050405020304" pitchFamily="18" charset="0"/>
                <a:cs typeface="Times New Roman" panose="02020603050405020304" pitchFamily="18" charset="0"/>
              </a:rPr>
              <a:t> 1</a:t>
            </a:r>
          </a:p>
          <a:p>
            <a:pPr marL="0" indent="0">
              <a:buNone/>
            </a:pPr>
            <a:r>
              <a:rPr lang="vi-VN" sz="1800" dirty="0">
                <a:latin typeface="Times New Roman" panose="02020603050405020304" pitchFamily="18" charset="0"/>
                <a:cs typeface="Times New Roman" panose="02020603050405020304" pitchFamily="18" charset="0"/>
              </a:rPr>
              <a:t>- 500 -&gt; 1500: Lưu </a:t>
            </a:r>
            <a:r>
              <a:rPr lang="en-US" sz="1800" dirty="0" err="1">
                <a:latin typeface="Times New Roman" panose="02020603050405020304" pitchFamily="18" charset="0"/>
                <a:cs typeface="Times New Roman" panose="02020603050405020304" pitchFamily="18" charset="0"/>
              </a:rPr>
              <a:t>thành</a:t>
            </a:r>
            <a:r>
              <a:rPr lang="vi-VN" sz="1800" dirty="0">
                <a:latin typeface="Times New Roman" panose="02020603050405020304" pitchFamily="18" charset="0"/>
                <a:cs typeface="Times New Roman" panose="02020603050405020304" pitchFamily="18" charset="0"/>
              </a:rPr>
              <a:t> 2</a:t>
            </a:r>
          </a:p>
          <a:p>
            <a:pPr marL="0" indent="0">
              <a:buNone/>
            </a:pPr>
            <a:r>
              <a:rPr lang="vi-VN" sz="1800" dirty="0">
                <a:latin typeface="Times New Roman" panose="02020603050405020304" pitchFamily="18" charset="0"/>
                <a:cs typeface="Times New Roman" panose="02020603050405020304" pitchFamily="18" charset="0"/>
              </a:rPr>
              <a:t>- 1500 -&gt; 5000: Lưu </a:t>
            </a:r>
            <a:r>
              <a:rPr lang="en-US" sz="1800" dirty="0" err="1">
                <a:latin typeface="Times New Roman" panose="02020603050405020304" pitchFamily="18" charset="0"/>
                <a:cs typeface="Times New Roman" panose="02020603050405020304" pitchFamily="18" charset="0"/>
              </a:rPr>
              <a:t>thành</a:t>
            </a:r>
            <a:r>
              <a:rPr lang="vi-VN" sz="1800" dirty="0">
                <a:latin typeface="Times New Roman" panose="02020603050405020304" pitchFamily="18" charset="0"/>
                <a:cs typeface="Times New Roman" panose="02020603050405020304" pitchFamily="18" charset="0"/>
              </a:rPr>
              <a:t> 3</a:t>
            </a:r>
          </a:p>
          <a:p>
            <a:pPr marL="0" indent="0">
              <a:buNone/>
            </a:pPr>
            <a:r>
              <a:rPr lang="vi-VN" sz="1800" dirty="0">
                <a:latin typeface="Times New Roman" panose="02020603050405020304" pitchFamily="18" charset="0"/>
                <a:cs typeface="Times New Roman" panose="02020603050405020304" pitchFamily="18" charset="0"/>
              </a:rPr>
              <a:t>- 5000 -&gt; </a:t>
            </a:r>
            <a:r>
              <a:rPr lang="vi-VN" sz="1800" dirty="0" err="1">
                <a:latin typeface="Times New Roman" panose="02020603050405020304" pitchFamily="18" charset="0"/>
                <a:cs typeface="Times New Roman" panose="02020603050405020304" pitchFamily="18" charset="0"/>
              </a:rPr>
              <a:t>Max</a:t>
            </a:r>
            <a:r>
              <a:rPr lang="vi-VN" sz="1800" dirty="0">
                <a:latin typeface="Times New Roman" panose="02020603050405020304" pitchFamily="18" charset="0"/>
                <a:cs typeface="Times New Roman" panose="02020603050405020304" pitchFamily="18" charset="0"/>
              </a:rPr>
              <a:t>:  Lưu </a:t>
            </a:r>
            <a:r>
              <a:rPr lang="en-US" sz="1800" dirty="0" err="1">
                <a:latin typeface="Times New Roman" panose="02020603050405020304" pitchFamily="18" charset="0"/>
                <a:cs typeface="Times New Roman" panose="02020603050405020304" pitchFamily="18" charset="0"/>
              </a:rPr>
              <a:t>thành</a:t>
            </a:r>
            <a:r>
              <a:rPr lang="vi-VN" sz="1800" dirty="0">
                <a:latin typeface="Times New Roman" panose="02020603050405020304" pitchFamily="18" charset="0"/>
                <a:cs typeface="Times New Roman" panose="02020603050405020304" pitchFamily="18" charset="0"/>
              </a:rPr>
              <a:t> 4</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54629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915</Words>
  <Application>Microsoft Office PowerPoint</Application>
  <PresentationFormat>Custom</PresentationFormat>
  <Paragraphs>150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Đồ án cuối kỳ</vt:lpstr>
      <vt:lpstr>           Mục lục bài làm của nhóm</vt:lpstr>
      <vt:lpstr>Cách lấy dữ liệu</vt:lpstr>
      <vt:lpstr>                   Dữ liệu sau khi lấy về</vt:lpstr>
      <vt:lpstr>Khám phá dữ liệu</vt:lpstr>
      <vt:lpstr>Đưa ra câu hỏi</vt:lpstr>
      <vt:lpstr>Slide 7</vt:lpstr>
      <vt:lpstr>Visualize các cột quan trọng</vt:lpstr>
      <vt:lpstr>Visualize cột deaths </vt:lpstr>
      <vt:lpstr>Tiến hành tách các tập</vt:lpstr>
      <vt:lpstr>Phương pháp 1</vt:lpstr>
      <vt:lpstr>                           Phương pháp 1</vt:lpstr>
      <vt:lpstr>                            Phương pháp 1</vt:lpstr>
      <vt:lpstr>                Phương pháp 1-Kết quả</vt:lpstr>
      <vt:lpstr>                          Phương pháp 1</vt:lpstr>
      <vt:lpstr>Phương pháp 2</vt:lpstr>
      <vt:lpstr>                        Phương pháp 2</vt:lpstr>
      <vt:lpstr>Slide 18</vt:lpstr>
      <vt:lpstr>                          Phương pháp 2</vt:lpstr>
      <vt:lpstr>Phương pháp 3</vt:lpstr>
      <vt:lpstr>                          Phương pháp 3</vt:lpstr>
      <vt:lpstr>                 Nhìn lại quá trình làm đồ án </vt:lpstr>
      <vt:lpstr>Khó khăn</vt:lpstr>
      <vt:lpstr>                    Các điều học được </vt:lpstr>
      <vt:lpstr>            Dự định nếu có thời gian thêm</vt:lpstr>
      <vt:lpstr>Kết thúc đồ án</vt:lpstr>
      <vt:lpstr>■  Tài liệu tham khảo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cuối kỳ</dc:title>
  <dc:creator>Toan</dc:creator>
  <cp:lastModifiedBy>ADMIN</cp:lastModifiedBy>
  <cp:revision>19</cp:revision>
  <dcterms:created xsi:type="dcterms:W3CDTF">2021-01-05T16:26:46Z</dcterms:created>
  <dcterms:modified xsi:type="dcterms:W3CDTF">2021-01-15T08:37:01Z</dcterms:modified>
</cp:coreProperties>
</file>