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66" r:id="rId5"/>
    <p:sldId id="260" r:id="rId6"/>
    <p:sldId id="299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71" r:id="rId16"/>
    <p:sldId id="298" r:id="rId17"/>
    <p:sldId id="273" r:id="rId18"/>
    <p:sldId id="274" r:id="rId19"/>
    <p:sldId id="301" r:id="rId20"/>
    <p:sldId id="275" r:id="rId21"/>
    <p:sldId id="276" r:id="rId22"/>
    <p:sldId id="277" r:id="rId23"/>
    <p:sldId id="278" r:id="rId24"/>
    <p:sldId id="279" r:id="rId25"/>
    <p:sldId id="300" r:id="rId26"/>
    <p:sldId id="280" r:id="rId27"/>
    <p:sldId id="311" r:id="rId28"/>
    <p:sldId id="282" r:id="rId29"/>
    <p:sldId id="306" r:id="rId30"/>
    <p:sldId id="283" r:id="rId31"/>
    <p:sldId id="285" r:id="rId32"/>
    <p:sldId id="303" r:id="rId33"/>
    <p:sldId id="286" r:id="rId34"/>
    <p:sldId id="290" r:id="rId35"/>
    <p:sldId id="287" r:id="rId36"/>
    <p:sldId id="312" r:id="rId37"/>
    <p:sldId id="284" r:id="rId38"/>
    <p:sldId id="307" r:id="rId39"/>
    <p:sldId id="292" r:id="rId40"/>
    <p:sldId id="293" r:id="rId41"/>
    <p:sldId id="294" r:id="rId42"/>
    <p:sldId id="295" r:id="rId43"/>
    <p:sldId id="296" r:id="rId44"/>
    <p:sldId id="297" r:id="rId45"/>
    <p:sldId id="309" r:id="rId46"/>
    <p:sldId id="310" r:id="rId47"/>
    <p:sldId id="471" r:id="rId48"/>
    <p:sldId id="472" r:id="rId49"/>
    <p:sldId id="473" r:id="rId50"/>
    <p:sldId id="474" r:id="rId51"/>
    <p:sldId id="475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2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62" autoAdjust="0"/>
    <p:restoredTop sz="96856" autoAdjust="0"/>
  </p:normalViewPr>
  <p:slideViewPr>
    <p:cSldViewPr snapToGrid="0">
      <p:cViewPr varScale="1">
        <p:scale>
          <a:sx n="118" d="100"/>
          <a:sy n="118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6CE28-9AD8-4C17-9BC7-02583D0E6F5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0F126-1AAC-4445-A547-3236EAF5A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30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ning.stdio.vn/trainees/practices/22/83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0F126-1AAC-4445-A547-3236EAF5A6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34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0F126-1AAC-4445-A547-3236EAF5A6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0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0F126-1AAC-4445-A547-3236EAF5A6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4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0F126-1AAC-4445-A547-3236EAF5A6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65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0F126-1AAC-4445-A547-3236EAF5A6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82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0F126-1AAC-4445-A547-3236EAF5A6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788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0F126-1AAC-4445-A547-3236EAF5A6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50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0F126-1AAC-4445-A547-3236EAF5A6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156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0F126-1AAC-4445-A547-3236EAF5A6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74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0F126-1AAC-4445-A547-3236EAF5A6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16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0F126-1AAC-4445-A547-3236EAF5A6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48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0F126-1AAC-4445-A547-3236EAF5A6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554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0F126-1AAC-4445-A547-3236EAF5A6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446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0F126-1AAC-4445-A547-3236EAF5A6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103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0F126-1AAC-4445-A547-3236EAF5A6E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10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0F126-1AAC-4445-A547-3236EAF5A6E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914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0F126-1AAC-4445-A547-3236EAF5A6E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160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0F126-1AAC-4445-A547-3236EAF5A6E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724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0F126-1AAC-4445-A547-3236EAF5A6E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588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0F126-1AAC-4445-A547-3236EAF5A6E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71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0F126-1AAC-4445-A547-3236EAF5A6E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473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0F126-1AAC-4445-A547-3236EAF5A6E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52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https://training.stdio.vn/trainees/practices/22/83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0F126-1AAC-4445-A547-3236EAF5A6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148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0F126-1AAC-4445-A547-3236EAF5A6E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422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0F126-1AAC-4445-A547-3236EAF5A6E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212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0F126-1AAC-4445-A547-3236EAF5A6E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826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0F126-1AAC-4445-A547-3236EAF5A6E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847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0F126-1AAC-4445-A547-3236EAF5A6E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362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0F126-1AAC-4445-A547-3236EAF5A6E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184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0F126-1AAC-4445-A547-3236EAF5A6E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212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0F126-1AAC-4445-A547-3236EAF5A6E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517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https://bugs.vn/9189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B8176-3C54-4DA9-857D-01EE796831CA}" type="slidenum">
              <a:rPr lang="vi-VN" smtClean="0"/>
              <a:t>51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6025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0F126-1AAC-4445-A547-3236EAF5A6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08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0F126-1AAC-4445-A547-3236EAF5A6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03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0F126-1AAC-4445-A547-3236EAF5A6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89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0F126-1AAC-4445-A547-3236EAF5A6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37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0F126-1AAC-4445-A547-3236EAF5A6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60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0F126-1AAC-4445-A547-3236EAF5A6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55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CA16F-0D2C-4F53-854C-C9F6029DD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C1423-A680-4AAF-A345-E7E58F2BC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331AA-58C8-4471-B066-23CAD2FF6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FCE7-0BF0-4304-A46B-13B974A7F79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6C2E8-7903-4885-BD30-EB8BB11B0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6C297-44C2-4F0B-A6B9-7FEB1D17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DC4B-A590-48D9-9E5E-359578C36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95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343CE-0408-4480-8558-2DE491DC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22A04-AA44-419E-B9DB-FB13A24BE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B622D-1EA2-4646-9CB6-34FA9168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FCE7-0BF0-4304-A46B-13B974A7F79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7B795-F696-469D-AA9D-E3FF8F105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4CDB5-C4E3-48BD-8A65-94F9809F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DC4B-A590-48D9-9E5E-359578C36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6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195F20-2357-4A7E-BEFA-328E122E2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6F7A31-88C7-46F7-BE0A-10853CD44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390EF-D957-4949-AFF4-F2D9A175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FCE7-0BF0-4304-A46B-13B974A7F79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34FDA-D1BA-472C-909C-2F820390B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BA038-F02E-4B02-8A68-A5804C3A6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DC4B-A590-48D9-9E5E-359578C36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2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CF7CE-37C7-4B0A-A553-ADC0C31D3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1FC6F-517F-4936-BAF1-51CF3A0D3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6C303-6B4C-4545-9BDD-E424BEF87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FCE7-0BF0-4304-A46B-13B974A7F79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6B5C-04AD-4C19-B49D-CC5592CEB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A609D-DDC5-43D0-AC24-E0B1265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DC4B-A590-48D9-9E5E-359578C36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C39CC-1E97-4BD0-A607-F9C886EC1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E4555-3B9B-4CEC-9CF3-D481394B9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6F03D-A103-4E79-B0D1-0EE1C7CED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FCE7-0BF0-4304-A46B-13B974A7F79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D864D-1BA3-4353-835F-72D18D47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281BB-3919-40E0-ABA8-EAE884EDD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DC4B-A590-48D9-9E5E-359578C36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4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48EC1-6255-4E7F-B6A7-856DB1A81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CE405-F6CD-4942-AAB3-0CF1BF442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5B5FE-9E9C-4DC2-8495-2B25C66CB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D5A46-7108-4D25-81D8-A7AE55FB7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FCE7-0BF0-4304-A46B-13B974A7F79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646E6-F2F9-4472-997D-12A324549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2A94F-45BC-4300-B215-CEC257FDE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DC4B-A590-48D9-9E5E-359578C36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1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A5DD-D451-417E-A661-AEA07F939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044C8-26DD-4C7C-BAD4-8528EEDDB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797BD-FA97-4F75-80BE-50F6C607F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88824B-EE83-4E4B-AE90-9373C2EBA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26221F-4D1D-4D6C-90F7-44FE94913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2FA8E2-EAF0-4311-A65D-72F3A50EA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FCE7-0BF0-4304-A46B-13B974A7F79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5C5C1-4F6E-4D97-8B8F-8E3E5F575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9A6C92-794D-4A03-8432-8DD74FE46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DC4B-A590-48D9-9E5E-359578C36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8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0E9ED-2E4B-43F4-90A6-52F79F029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79C2BA-688B-4DA2-A527-2C74044D1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FCE7-0BF0-4304-A46B-13B974A7F79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67CF8-E389-4E8A-8B23-66BAE6F9E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6941C-5AE4-4B6E-94D0-1590966B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DC4B-A590-48D9-9E5E-359578C36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1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AEDE0-0BF5-438D-8FDC-9C226F8A8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FCE7-0BF0-4304-A46B-13B974A7F79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CE1F1C-EFCB-4A4C-B1CE-671297EC7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4425B-F3C1-421D-BC4F-E32C52A63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DC4B-A590-48D9-9E5E-359578C36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63E66-F171-47D7-B441-7B5133778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669A8-8078-440C-B141-7AC6BEE8E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23B1C-AD76-49D3-B9D8-4E6AD5558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02DEB-77CC-496D-8D20-C8ED7DE44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FCE7-0BF0-4304-A46B-13B974A7F79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4CD36-5B06-4212-A42C-3B400518A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5FAA1-7830-49BA-A037-EA004219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DC4B-A590-48D9-9E5E-359578C36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7FDFA-C241-4084-9DB5-35B4FC52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9E73E0-6C86-4C53-AD69-958551E47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FF125-EB66-4556-B0A9-685671626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9E2B5-6BD0-4F63-85A9-56BB58C6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FCE7-0BF0-4304-A46B-13B974A7F79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CD895-1260-438D-B373-C854883AB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464FC-ADB3-4D0D-8407-9C2F3AF7E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DC4B-A590-48D9-9E5E-359578C36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8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8DAC47-5322-4A4F-9D2F-F00D527C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7465B-A352-4789-9862-DCF1EBDE1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008E0-CCBD-47B9-B1D7-CCE83FE0E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5FCE7-0BF0-4304-A46B-13B974A7F79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B6B4E-F42E-41F2-98AB-343CBC6B83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3BEF6-6933-436A-B7E3-42A4F4D3C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BDC4B-A590-48D9-9E5E-359578C36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2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98665-B351-41EA-9591-3B84F439D4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4D01D3-D6BD-47E4-AD0D-0C5B045BEE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https://training.stdio.vn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343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194B-931F-4315-9FD5-95EB8939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Variable - String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364B2C-7F09-49A6-BDB2-CF4496AE5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let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appName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“Translate”;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let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companyName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“Google”;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let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fullServiceName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companyName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+ “ “ +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appName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let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vsVersion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“Visual Studio Code ” + 2019;</a:t>
            </a:r>
          </a:p>
        </p:txBody>
      </p:sp>
    </p:spTree>
    <p:extLst>
      <p:ext uri="{BB962C8B-B14F-4D97-AF65-F5344CB8AC3E}">
        <p14:creationId xmlns:p14="http://schemas.microsoft.com/office/powerpoint/2010/main" val="3569165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194B-931F-4315-9FD5-95EB8939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Variable - Boolean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364B2C-7F09-49A6-BDB2-CF4496AE5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let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isExist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true;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let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wasSaved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false;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let number = 5;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let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isOddNumber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number % 2 == 0;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let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hashCode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“3ac039f9877b”;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let result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hashCode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== “45e2bd3ec28b”;</a:t>
            </a:r>
          </a:p>
        </p:txBody>
      </p:sp>
    </p:spTree>
    <p:extLst>
      <p:ext uri="{BB962C8B-B14F-4D97-AF65-F5344CB8AC3E}">
        <p14:creationId xmlns:p14="http://schemas.microsoft.com/office/powerpoint/2010/main" val="2479674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194B-931F-4315-9FD5-95EB8939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Variable - Object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364B2C-7F09-49A6-BDB2-CF4496AE5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1" u="sng" dirty="0">
                <a:solidFill>
                  <a:schemeClr val="bg1"/>
                </a:solidFill>
                <a:latin typeface="Calibri (Body)"/>
              </a:rPr>
              <a:t>ARRAY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let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postIds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[	“45e2bd3ec28b”,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			“28afa97e66e9”,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			“93da75f001c1”];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postIds.length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postIds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[0]);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postIds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[1]);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postIds.push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(“1403ba425bfa”);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postIds.length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6884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194B-931F-4315-9FD5-95EB8939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Variable - Object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364B2C-7F09-49A6-BDB2-CF4496AE5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1" u="sng" dirty="0">
                <a:solidFill>
                  <a:schemeClr val="bg1"/>
                </a:solidFill>
                <a:latin typeface="Calibri (Body)"/>
              </a:rPr>
              <a:t>OBJECT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let post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{	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id: “5ec22f99c899”,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title: “What Time Is It?”,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headline: “Develop your own world clock with React”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post.title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post.headline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8310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194B-931F-4315-9FD5-95EB8939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Variable - Object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364B2C-7F09-49A6-BDB2-CF4496AE5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b="1" u="sng" dirty="0">
                <a:solidFill>
                  <a:schemeClr val="bg1"/>
                </a:solidFill>
                <a:latin typeface="Calibri (Body)"/>
              </a:rPr>
              <a:t>OBJECT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let question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{	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id: “5ec22f99c899”,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title: “What Time Is It?”,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answers: [ 	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	{A: “3AM”},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	{B: “4AM”},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	{C: “5AM”},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	{D: “6AM”}]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key: “A”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31128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194B-931F-4315-9FD5-95EB8939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Variable - </a:t>
            </a:r>
            <a:r>
              <a:rPr lang="en-US" dirty="0" err="1">
                <a:solidFill>
                  <a:schemeClr val="bg1"/>
                </a:solidFill>
              </a:rPr>
              <a:t>typeof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364B2C-7F09-49A6-BDB2-CF4496AE5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let age = 25;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(age));			// number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let name = “Hoang”;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(name));			// string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let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isSpring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false;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isSpring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));		//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b="1" u="sng" dirty="0">
              <a:solidFill>
                <a:schemeClr val="bg1"/>
              </a:solidFill>
              <a:latin typeface="Calibri (Body)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let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uids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[123, 456, 789];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uids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));			// object</a:t>
            </a:r>
          </a:p>
          <a:p>
            <a:pPr marL="457200" lvl="1" indent="0">
              <a:buNone/>
            </a:pPr>
            <a:endParaRPr lang="en-US" b="1" u="sng" dirty="0">
              <a:solidFill>
                <a:schemeClr val="bg1"/>
              </a:solidFill>
              <a:latin typeface="Calibri (Body)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let student = {id: 1, name: “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Trung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”};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(student));		// object</a:t>
            </a:r>
          </a:p>
        </p:txBody>
      </p:sp>
    </p:spTree>
    <p:extLst>
      <p:ext uri="{BB962C8B-B14F-4D97-AF65-F5344CB8AC3E}">
        <p14:creationId xmlns:p14="http://schemas.microsoft.com/office/powerpoint/2010/main" val="409066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194B-931F-4315-9FD5-95EB8939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Variable practice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364B2C-7F09-49A6-BDB2-CF4496AE5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Provide a is 5, b is 6, write a program that take the summary of a and b. Log result to console.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Provide </a:t>
            </a:r>
            <a:r>
              <a:rPr lang="en-US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firstName</a:t>
            </a: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lastName</a:t>
            </a: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write a program that get </a:t>
            </a:r>
            <a:r>
              <a:rPr lang="en-US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fullName</a:t>
            </a: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Log result to console.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597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194B-931F-4315-9FD5-95EB8939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Condition – if/else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364B2C-7F09-49A6-BDB2-CF4496AE5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const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isSignedIn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true;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let features = [‘read’];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if 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isSignedIn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=== true) {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features.push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(‘create’);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features.push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(‘update’);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features.push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(‘delete’);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else {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features.push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(‘report’);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1EBE9B-349E-4A85-B2E7-2E14565F28B8}"/>
              </a:ext>
            </a:extLst>
          </p:cNvPr>
          <p:cNvSpPr txBox="1"/>
          <p:nvPr/>
        </p:nvSpPr>
        <p:spPr>
          <a:xfrm>
            <a:off x="9730946" y="5530632"/>
            <a:ext cx="1622854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==  </a:t>
            </a:r>
            <a:r>
              <a:rPr lang="en-US" dirty="0">
                <a:solidFill>
                  <a:schemeClr val="tx2"/>
                </a:solidFill>
              </a:rPr>
              <a:t> vs   </a:t>
            </a:r>
            <a:r>
              <a:rPr lang="en-US" b="1" dirty="0">
                <a:solidFill>
                  <a:schemeClr val="tx2"/>
                </a:solidFill>
              </a:rPr>
              <a:t>===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806477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194B-931F-4315-9FD5-95EB8939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Condition – switch/case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364B2C-7F09-49A6-BDB2-CF4496AE5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const gear = 3;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switch (gear) {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case -1: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console.log("Reverse");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break;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case 0: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console.log(“Neutral");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break;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case 1: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console.log("Gear 1");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break;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case 2: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console.log("Gear 2");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break;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default: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console.log(“Park");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break;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1716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194B-931F-4315-9FD5-95EB8939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Practice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364B2C-7F09-49A6-BDB2-CF4496AE5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Check whether number is odd or even?</a:t>
            </a:r>
            <a:endParaRPr lang="vi-VN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Check leap year?</a:t>
            </a:r>
            <a:endParaRPr lang="vi-VN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Check a date is valid?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Compute the date after and before (day, month, year).</a:t>
            </a:r>
            <a:endParaRPr lang="vi-VN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406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B864-E6BE-4281-98A5-24852016A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Installing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E7CF4-4364-400F-BB50-925A066FE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Install programming environment.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Visual Studio Code: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Code editor.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Node.js: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https://nodejs.org/en/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Platform</a:t>
            </a:r>
          </a:p>
        </p:txBody>
      </p:sp>
    </p:spTree>
    <p:extLst>
      <p:ext uri="{BB962C8B-B14F-4D97-AF65-F5344CB8AC3E}">
        <p14:creationId xmlns:p14="http://schemas.microsoft.com/office/powerpoint/2010/main" val="3288515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194B-931F-4315-9FD5-95EB8939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Loop – while-do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364B2C-7F09-49A6-BDB2-CF4496AE5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let left = 1;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let right = 1024;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while (left &lt; right) {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left *= 2;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right /= 2;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console.log("left", left);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console.log("right", right);</a:t>
            </a:r>
          </a:p>
        </p:txBody>
      </p:sp>
    </p:spTree>
    <p:extLst>
      <p:ext uri="{BB962C8B-B14F-4D97-AF65-F5344CB8AC3E}">
        <p14:creationId xmlns:p14="http://schemas.microsoft.com/office/powerpoint/2010/main" val="3412184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194B-931F-4315-9FD5-95EB8939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Loop – do-while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364B2C-7F09-49A6-BDB2-CF4496AE5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let left = 1;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let right = 1;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do {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left = left * 2;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right = right / 2;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 while (left &lt; right);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console.log("left", left);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console.log("right", right);</a:t>
            </a:r>
          </a:p>
        </p:txBody>
      </p:sp>
    </p:spTree>
    <p:extLst>
      <p:ext uri="{BB962C8B-B14F-4D97-AF65-F5344CB8AC3E}">
        <p14:creationId xmlns:p14="http://schemas.microsoft.com/office/powerpoint/2010/main" val="3846976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194B-931F-4315-9FD5-95EB8939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Loop – for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364B2C-7F09-49A6-BDB2-CF4496AE5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let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uids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[1, 2, 3, 4, 5, 6];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for (let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uids.length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++) {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console.log(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uids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]);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for (let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uid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of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uids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console.log(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uid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3415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194B-931F-4315-9FD5-95EB8939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Loop – for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364B2C-7F09-49A6-BDB2-CF4496AE5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let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uids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[1, 2, 3, 4, 5, 6];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let targets = [‘profile’, ‘group’, ‘page’];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let features = [‘invited’, ‘like’];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for (let x = 0; x &lt;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uids.length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 x++) {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for (let y = 0; y &lt;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targets.length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 y++) {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	for (let z = 0; z &lt;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features.length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 z++) {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		//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uids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[x], targets[y], features[z]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	}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}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6485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194B-931F-4315-9FD5-95EB8939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Loop – for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364B2C-7F09-49A6-BDB2-CF4496AE5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let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uids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[1, 2, 3, 4, 5, 6];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let targets = [‘profile’, ‘group’, ‘page’];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let features = [‘invited’, ‘like’];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for (let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uid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of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uids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for (let target of targets) {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	for (let feature of features) {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		//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uid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target, feature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	}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}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4073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194B-931F-4315-9FD5-95EB8939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Loop</a:t>
            </a:r>
            <a:r>
              <a:rPr lang="vi-VN" dirty="0">
                <a:solidFill>
                  <a:schemeClr val="bg1"/>
                </a:solidFill>
              </a:rPr>
              <a:t> practice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364B2C-7F09-49A6-BDB2-CF4496AE5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Compute </a:t>
            </a: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N!.</a:t>
            </a:r>
            <a:endParaRPr lang="vi-VN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Sum of number in array.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Check number is prime.</a:t>
            </a:r>
            <a:endParaRPr lang="vi-VN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vi-VN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294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194B-931F-4315-9FD5-95EB8939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Basic syntax – function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364B2C-7F09-49A6-BDB2-CF4496AE5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const words = [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{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en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: "one", content: "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một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" },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{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en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: "two", content: "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hai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" }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];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function 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getWordByEn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enWord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enWord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enWord.toLowerCase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endParaRPr lang="en-US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  for (let word of words) {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    if (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enWord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 === 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word.en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) return word;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endParaRPr lang="en-US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  return null;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getWordByEn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("two"));</a:t>
            </a:r>
          </a:p>
        </p:txBody>
      </p:sp>
    </p:spTree>
    <p:extLst>
      <p:ext uri="{BB962C8B-B14F-4D97-AF65-F5344CB8AC3E}">
        <p14:creationId xmlns:p14="http://schemas.microsoft.com/office/powerpoint/2010/main" val="1590482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194B-931F-4315-9FD5-95EB8939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Practice [*]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364B2C-7F09-49A6-BDB2-CF4496AE5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functions: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Check whether number is odd or even?</a:t>
            </a:r>
            <a:endParaRPr lang="vi-VN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Check leap year?</a:t>
            </a:r>
            <a:endParaRPr lang="vi-VN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Check a date is valid?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a function to compute the date after X day and before X day (day, month, year).</a:t>
            </a:r>
            <a:endParaRPr lang="vi-VN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vi-VN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348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194B-931F-4315-9FD5-95EB8939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String interpolation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364B2C-7F09-49A6-BDB2-CF4496AE5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173831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1" indent="0">
              <a:buNone/>
            </a:pPr>
            <a:r>
              <a:rPr lang="vi-VN" sz="1200" dirty="0">
                <a:latin typeface="Consolas" panose="020B0609020204030204" pitchFamily="49" charset="0"/>
              </a:rPr>
              <a:t>let firstName = "Trang";</a:t>
            </a:r>
          </a:p>
          <a:p>
            <a:pPr marL="0" lvl="1" indent="0">
              <a:buNone/>
            </a:pPr>
            <a:r>
              <a:rPr lang="vi-VN" sz="1200" dirty="0">
                <a:latin typeface="Consolas" panose="020B0609020204030204" pitchFamily="49" charset="0"/>
              </a:rPr>
              <a:t>let lastName = "Trần";</a:t>
            </a:r>
          </a:p>
          <a:p>
            <a:pPr marL="0" lvl="1" indent="0">
              <a:buNone/>
            </a:pPr>
            <a:r>
              <a:rPr lang="vi-VN" sz="1200" dirty="0">
                <a:latin typeface="Consolas" panose="020B0609020204030204" pitchFamily="49" charset="0"/>
              </a:rPr>
              <a:t>let email = "trang.tran@gmail.com";</a:t>
            </a:r>
          </a:p>
          <a:p>
            <a:pPr marL="0" lvl="1" indent="0">
              <a:buNone/>
            </a:pPr>
            <a:endParaRPr lang="vi-VN" sz="12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vi-VN" sz="1200" dirty="0">
                <a:latin typeface="Consolas" panose="020B0609020204030204" pitchFamily="49" charset="0"/>
              </a:rPr>
              <a:t>let text1 = </a:t>
            </a:r>
            <a:r>
              <a:rPr lang="vi-VN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"Chào " + firstName + " " + lastName + " thông tin khôi phục mật khẩu đã được gửi đến email " + email</a:t>
            </a:r>
            <a:r>
              <a:rPr lang="vi-VN" sz="1200" dirty="0">
                <a:latin typeface="Consolas" panose="020B0609020204030204" pitchFamily="49" charset="0"/>
              </a:rPr>
              <a:t>;</a:t>
            </a:r>
          </a:p>
          <a:p>
            <a:pPr marL="0" lvl="1" indent="0">
              <a:buNone/>
            </a:pPr>
            <a:r>
              <a:rPr lang="vi-VN" sz="1200" dirty="0">
                <a:latin typeface="Consolas" panose="020B0609020204030204" pitchFamily="49" charset="0"/>
              </a:rPr>
              <a:t>console.log(text1);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3222B8-0896-4C2C-8403-3D626D5EBC9F}"/>
              </a:ext>
            </a:extLst>
          </p:cNvPr>
          <p:cNvSpPr txBox="1">
            <a:spLocks/>
          </p:cNvSpPr>
          <p:nvPr/>
        </p:nvSpPr>
        <p:spPr>
          <a:xfrm>
            <a:off x="838200" y="3601995"/>
            <a:ext cx="10515600" cy="173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vi-VN" sz="1200" dirty="0">
                <a:latin typeface="Consolas" panose="020B0609020204030204" pitchFamily="49" charset="0"/>
              </a:rPr>
              <a:t>let firstName = "Trang";</a:t>
            </a:r>
          </a:p>
          <a:p>
            <a:pPr marL="0" lvl="1" indent="0">
              <a:buNone/>
            </a:pPr>
            <a:r>
              <a:rPr lang="vi-VN" sz="1200" dirty="0">
                <a:latin typeface="Consolas" panose="020B0609020204030204" pitchFamily="49" charset="0"/>
              </a:rPr>
              <a:t>let lastName = "Trần";</a:t>
            </a:r>
          </a:p>
          <a:p>
            <a:pPr marL="0" lvl="1" indent="0">
              <a:buNone/>
            </a:pPr>
            <a:r>
              <a:rPr lang="vi-VN" sz="1200" dirty="0">
                <a:latin typeface="Consolas" panose="020B0609020204030204" pitchFamily="49" charset="0"/>
              </a:rPr>
              <a:t>let email = "trang.tran@gmail.com";</a:t>
            </a:r>
          </a:p>
          <a:p>
            <a:pPr marL="0" lvl="1" indent="0">
              <a:buNone/>
            </a:pPr>
            <a:endParaRPr lang="vi-VN" sz="12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vi-VN" sz="1200" dirty="0">
                <a:latin typeface="Consolas" panose="020B0609020204030204" pitchFamily="49" charset="0"/>
              </a:rPr>
              <a:t>let text2 = </a:t>
            </a:r>
            <a:r>
              <a:rPr lang="vi-VN" sz="1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`Chào ${firstName + " " + lastName} thông tin khôi phục mật khẩu đã được gửi đến email ${email}`</a:t>
            </a:r>
            <a:r>
              <a:rPr lang="vi-VN" sz="1200" dirty="0">
                <a:latin typeface="Consolas" panose="020B0609020204030204" pitchFamily="49" charset="0"/>
              </a:rPr>
              <a:t>;</a:t>
            </a:r>
          </a:p>
          <a:p>
            <a:pPr marL="0" lvl="1" indent="0">
              <a:buNone/>
            </a:pPr>
            <a:r>
              <a:rPr lang="vi-VN" sz="1200" dirty="0">
                <a:latin typeface="Consolas" panose="020B0609020204030204" pitchFamily="49" charset="0"/>
              </a:rPr>
              <a:t>console.log(text2);</a:t>
            </a:r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762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194B-931F-4315-9FD5-95EB8939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0D493-978E-478C-B68A-8CFEE8814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Basic syntax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Log.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Variable / Data type.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Condition.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Loop.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Function.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String interpolation.</a:t>
            </a:r>
          </a:p>
          <a:p>
            <a:r>
              <a:rPr lang="en-US" dirty="0">
                <a:solidFill>
                  <a:schemeClr val="bg1"/>
                </a:solidFill>
              </a:rPr>
              <a:t>Advanced syntax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Arrow function.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ES6 class.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Modules.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callback – Promise – async/await.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70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789DF-E083-4CD1-8E87-1D1088A8A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Hello JavaScript &amp; 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21A19-01D0-4A4F-9A9F-9EC5A6CFB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Create folder </a:t>
            </a:r>
            <a:r>
              <a:rPr lang="en-US" dirty="0" err="1">
                <a:solidFill>
                  <a:schemeClr val="bg1"/>
                </a:solidFill>
              </a:rPr>
              <a:t>firstProject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Load </a:t>
            </a:r>
            <a:r>
              <a:rPr lang="en-US" dirty="0" err="1">
                <a:solidFill>
                  <a:schemeClr val="bg1"/>
                </a:solidFill>
              </a:rPr>
              <a:t>firstProject</a:t>
            </a:r>
            <a:r>
              <a:rPr lang="en-US" dirty="0">
                <a:solidFill>
                  <a:schemeClr val="bg1"/>
                </a:solidFill>
              </a:rPr>
              <a:t> into Visual Studio Code.</a:t>
            </a:r>
          </a:p>
          <a:p>
            <a:r>
              <a:rPr lang="en-US" dirty="0">
                <a:solidFill>
                  <a:schemeClr val="bg1"/>
                </a:solidFill>
              </a:rPr>
              <a:t>Create entry.js file.</a:t>
            </a:r>
          </a:p>
          <a:p>
            <a:r>
              <a:rPr lang="en-US" dirty="0">
                <a:solidFill>
                  <a:schemeClr val="bg1"/>
                </a:solidFill>
              </a:rPr>
              <a:t>Write code: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console.log(“Hello JavaScript &amp; Node.js”);</a:t>
            </a:r>
          </a:p>
          <a:p>
            <a:r>
              <a:rPr lang="en-US" dirty="0">
                <a:solidFill>
                  <a:schemeClr val="bg1"/>
                </a:solidFill>
              </a:rPr>
              <a:t>Open Terminal.</a:t>
            </a:r>
          </a:p>
          <a:p>
            <a:r>
              <a:rPr lang="en-US" dirty="0">
                <a:solidFill>
                  <a:schemeClr val="bg1"/>
                </a:solidFill>
              </a:rPr>
              <a:t>Run: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node entry.js</a:t>
            </a:r>
          </a:p>
        </p:txBody>
      </p:sp>
    </p:spTree>
    <p:extLst>
      <p:ext uri="{BB962C8B-B14F-4D97-AF65-F5344CB8AC3E}">
        <p14:creationId xmlns:p14="http://schemas.microsoft.com/office/powerpoint/2010/main" val="2394107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194B-931F-4315-9FD5-95EB8939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Arrow function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364B2C-7F09-49A6-BDB2-CF4496AE5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2897777" cy="274730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1" indent="0">
              <a:buNone/>
            </a:pPr>
            <a:endParaRPr lang="pt-BR" sz="12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function factorial(n) {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  let N = 1;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  for (let i = 1; i &lt;= n; i++)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      N *= i;</a:t>
            </a:r>
          </a:p>
          <a:p>
            <a:pPr marL="0" lvl="1" indent="0">
              <a:buNone/>
            </a:pPr>
            <a:endParaRPr lang="pt-BR" sz="12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  return N;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3222B8-0896-4C2C-8403-3D626D5EBC9F}"/>
              </a:ext>
            </a:extLst>
          </p:cNvPr>
          <p:cNvSpPr txBox="1">
            <a:spLocks/>
          </p:cNvSpPr>
          <p:nvPr/>
        </p:nvSpPr>
        <p:spPr>
          <a:xfrm>
            <a:off x="7169214" y="1690688"/>
            <a:ext cx="2897778" cy="27473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const factorial = </a:t>
            </a:r>
            <a:r>
              <a:rPr 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(n) =&gt; {</a:t>
            </a:r>
          </a:p>
          <a:p>
            <a:pPr marL="0" lvl="1" indent="0">
              <a:buNone/>
            </a:pPr>
            <a:r>
              <a:rPr 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    let N = 1;</a:t>
            </a:r>
          </a:p>
          <a:p>
            <a:pPr marL="0" lvl="1" indent="0">
              <a:buNone/>
            </a:pPr>
            <a:r>
              <a:rPr 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    for (let </a:t>
            </a:r>
            <a:r>
              <a:rPr lang="en-US" sz="1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 = 1; </a:t>
            </a:r>
            <a:r>
              <a:rPr lang="en-US" sz="1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 &lt;= n; </a:t>
            </a:r>
            <a:r>
              <a:rPr lang="en-US" sz="1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++)</a:t>
            </a:r>
          </a:p>
          <a:p>
            <a:pPr marL="0" lvl="1" indent="0">
              <a:buNone/>
            </a:pPr>
            <a:r>
              <a:rPr 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        N *= </a:t>
            </a:r>
            <a:r>
              <a:rPr lang="en-US" sz="1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;</a:t>
            </a:r>
          </a:p>
          <a:p>
            <a:pPr marL="0" lvl="1" indent="0">
              <a:buNone/>
            </a:pPr>
            <a:endParaRPr lang="en-US" sz="12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    return N;</a:t>
            </a:r>
          </a:p>
          <a:p>
            <a:pPr marL="0" lvl="1" indent="0">
              <a:buNone/>
            </a:pPr>
            <a:r>
              <a:rPr 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}</a:t>
            </a:r>
          </a:p>
          <a:p>
            <a:pPr marL="0" lvl="1" indent="0">
              <a:buNone/>
            </a:pPr>
            <a:endParaRPr lang="en-US" sz="12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lvl="1" indent="0">
              <a:buNone/>
            </a:pPr>
            <a:endParaRPr lang="en-US" sz="12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() =&gt; {}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1D030D-C634-43FB-8CC3-DB996F2ADDBF}"/>
              </a:ext>
            </a:extLst>
          </p:cNvPr>
          <p:cNvSpPr txBox="1">
            <a:spLocks/>
          </p:cNvSpPr>
          <p:nvPr/>
        </p:nvSpPr>
        <p:spPr>
          <a:xfrm>
            <a:off x="4003707" y="1690689"/>
            <a:ext cx="2897777" cy="27473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const factorial =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</a:rPr>
              <a:t>function(n) {</a:t>
            </a:r>
          </a:p>
          <a:p>
            <a:pPr marL="0" lvl="1" indent="0">
              <a:buNone/>
            </a:pP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</a:rPr>
              <a:t>    let N = 1;</a:t>
            </a:r>
          </a:p>
          <a:p>
            <a:pPr marL="0" lvl="1" indent="0">
              <a:buNone/>
            </a:pP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</a:rPr>
              <a:t>    for (let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</a:rPr>
              <a:t> = 1;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</a:rPr>
              <a:t> &lt;= n;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</a:rPr>
              <a:t>++)</a:t>
            </a:r>
          </a:p>
          <a:p>
            <a:pPr marL="0" lvl="1" indent="0">
              <a:buNone/>
            </a:pP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</a:rPr>
              <a:t>        N *=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</a:rPr>
              <a:t>;</a:t>
            </a:r>
          </a:p>
          <a:p>
            <a:pPr marL="0" lvl="1" indent="0">
              <a:buNone/>
            </a:pPr>
            <a:endParaRPr lang="en-US" sz="12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</a:rPr>
              <a:t>    return N;</a:t>
            </a:r>
          </a:p>
          <a:p>
            <a:pPr marL="0" lvl="1" indent="0">
              <a:buNone/>
            </a:pP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85667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194B-931F-4315-9FD5-95EB8939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class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364B2C-7F09-49A6-BDB2-CF4496AE5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5257800" cy="480218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</a:t>
            </a:r>
          </a:p>
          <a:p>
            <a:pPr marL="0" lvl="1" indent="0">
              <a:buNone/>
            </a:pPr>
            <a:r>
              <a:rPr lang="pt-BR" sz="1200" dirty="0">
                <a:solidFill>
                  <a:schemeClr val="accent2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latin typeface="Consolas" panose="020B0609020204030204" pitchFamily="49" charset="0"/>
              </a:rPr>
              <a:t> Post {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index;</a:t>
            </a:r>
          </a:p>
          <a:p>
            <a:pPr marL="0" lvl="1" indent="0">
              <a:buNone/>
            </a:pPr>
            <a:endParaRPr lang="pt-BR" sz="12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constructor() {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  this.id = 0;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  this.title = "Chính sách cá nhân";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  this.description = "";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  this.content = "";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  this.isPublished = true;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}</a:t>
            </a:r>
          </a:p>
          <a:p>
            <a:pPr marL="0" lvl="1" indent="0">
              <a:buNone/>
            </a:pPr>
            <a:endParaRPr lang="pt-BR" sz="12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toString() {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  return this.id + ":" + this.title;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}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3222B8-0896-4C2C-8403-3D626D5EBC9F}"/>
              </a:ext>
            </a:extLst>
          </p:cNvPr>
          <p:cNvSpPr txBox="1">
            <a:spLocks/>
          </p:cNvSpPr>
          <p:nvPr/>
        </p:nvSpPr>
        <p:spPr>
          <a:xfrm>
            <a:off x="6211330" y="1690688"/>
            <a:ext cx="5142470" cy="4802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let post = new Post();</a:t>
            </a:r>
          </a:p>
          <a:p>
            <a:pPr marL="0" lvl="1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console.log(post);</a:t>
            </a:r>
          </a:p>
          <a:p>
            <a:pPr marL="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console.log(</a:t>
            </a:r>
            <a:r>
              <a:rPr lang="en-US" sz="1200" dirty="0" err="1">
                <a:latin typeface="Consolas" panose="020B0609020204030204" pitchFamily="49" charset="0"/>
              </a:rPr>
              <a:t>post.toString</a:t>
            </a:r>
            <a:r>
              <a:rPr lang="en-US" sz="1200" dirty="0">
                <a:latin typeface="Consolas" panose="020B0609020204030204" pitchFamily="49" charset="0"/>
              </a:rPr>
              <a:t>());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7FEFF7-9011-431B-988C-5053280D9963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5257800" cy="4802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 panose="020B0604020202020204" pitchFamily="34" charset="0"/>
              <a:buNone/>
            </a:pPr>
            <a:r>
              <a:rPr lang="pt-BR" sz="1200" dirty="0">
                <a:latin typeface="Consolas" panose="020B0609020204030204" pitchFamily="49" charset="0"/>
              </a:rPr>
              <a:t> 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pt-BR" sz="1200" dirty="0">
                <a:solidFill>
                  <a:schemeClr val="accent2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latin typeface="Consolas" panose="020B0609020204030204" pitchFamily="49" charset="0"/>
              </a:rPr>
              <a:t> Post {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pt-BR" sz="1200" dirty="0">
                <a:latin typeface="Consolas" panose="020B0609020204030204" pitchFamily="49" charset="0"/>
              </a:rPr>
              <a:t>  constructor() {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pt-BR" sz="1200" dirty="0">
                <a:latin typeface="Consolas" panose="020B0609020204030204" pitchFamily="49" charset="0"/>
              </a:rPr>
              <a:t>    this.id = 0;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pt-BR" sz="1200" dirty="0">
                <a:latin typeface="Consolas" panose="020B0609020204030204" pitchFamily="49" charset="0"/>
              </a:rPr>
              <a:t>    this.title = "Chính sách cá nhân";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pt-BR" sz="1200" dirty="0">
                <a:latin typeface="Consolas" panose="020B0609020204030204" pitchFamily="49" charset="0"/>
              </a:rPr>
              <a:t>    this.description = "";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pt-BR" sz="1200" dirty="0">
                <a:latin typeface="Consolas" panose="020B0609020204030204" pitchFamily="49" charset="0"/>
              </a:rPr>
              <a:t>    this.content = "";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pt-BR" sz="1200" dirty="0">
                <a:latin typeface="Consolas" panose="020B0609020204030204" pitchFamily="49" charset="0"/>
              </a:rPr>
              <a:t>    this.isPublished = true;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pt-BR" sz="1200" dirty="0">
                <a:latin typeface="Consolas" panose="020B0609020204030204" pitchFamily="49" charset="0"/>
              </a:rPr>
              <a:t>  }</a:t>
            </a:r>
          </a:p>
          <a:p>
            <a:pPr marL="0" lvl="1" indent="0">
              <a:buFont typeface="Arial" panose="020B0604020202020204" pitchFamily="34" charset="0"/>
              <a:buNone/>
            </a:pPr>
            <a:endParaRPr lang="pt-BR" sz="1200" dirty="0">
              <a:latin typeface="Consolas" panose="020B0609020204030204" pitchFamily="49" charset="0"/>
            </a:endParaRPr>
          </a:p>
          <a:p>
            <a:pPr marL="0" lvl="1" indent="0">
              <a:buFont typeface="Arial" panose="020B0604020202020204" pitchFamily="34" charset="0"/>
              <a:buNone/>
            </a:pPr>
            <a:r>
              <a:rPr lang="pt-BR" sz="1200" dirty="0">
                <a:latin typeface="Consolas" panose="020B0609020204030204" pitchFamily="49" charset="0"/>
              </a:rPr>
              <a:t>  toString() {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pt-BR" sz="1200" dirty="0">
                <a:latin typeface="Consolas" panose="020B0609020204030204" pitchFamily="49" charset="0"/>
              </a:rPr>
              <a:t>return this.id + ":" + this.title;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pt-BR" sz="1200" dirty="0">
                <a:latin typeface="Consolas" panose="020B0609020204030204" pitchFamily="49" charset="0"/>
              </a:rPr>
              <a:t>  }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pt-BR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42445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194B-931F-4315-9FD5-95EB8939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class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364B2C-7F09-49A6-BDB2-CF4496AE5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4661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Design class Article with:</a:t>
            </a:r>
          </a:p>
          <a:p>
            <a:pPr lvl="2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_id</a:t>
            </a:r>
          </a:p>
          <a:p>
            <a:pPr lvl="2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</a:p>
          <a:p>
            <a:pPr lvl="2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headline</a:t>
            </a:r>
          </a:p>
          <a:p>
            <a:pPr lvl="2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seoDescription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description</a:t>
            </a:r>
          </a:p>
          <a:p>
            <a:pPr lvl="2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content</a:t>
            </a:r>
          </a:p>
          <a:p>
            <a:pPr lvl="2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isPublished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createdAt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slug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Write some method to:</a:t>
            </a:r>
          </a:p>
          <a:p>
            <a:pPr lvl="2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Create slug from title </a:t>
            </a:r>
          </a:p>
          <a:p>
            <a:pPr lvl="3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Lập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trình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React.js”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lap-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trinh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-react-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js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Kiểm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tra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tính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hợp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lệ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của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seoDescription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(&gt;= 160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ký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tự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).</a:t>
            </a:r>
          </a:p>
          <a:p>
            <a:pPr lvl="2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Serialize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đối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t</a:t>
            </a:r>
            <a:r>
              <a:rPr lang="vi-VN" dirty="0">
                <a:solidFill>
                  <a:schemeClr val="bg1"/>
                </a:solidFill>
                <a:latin typeface="Consolas" panose="020B0609020204030204" pitchFamily="49" charset="0"/>
              </a:rPr>
              <a:t>ư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ợng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này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99743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194B-931F-4315-9FD5-95EB8939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Modules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A103AD1-4CBB-445D-A436-8A7443C56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Core modules</a:t>
            </a:r>
          </a:p>
          <a:p>
            <a:r>
              <a:rPr lang="en-US" dirty="0">
                <a:solidFill>
                  <a:schemeClr val="bg1"/>
                </a:solidFill>
              </a:rPr>
              <a:t>Local modules</a:t>
            </a:r>
          </a:p>
          <a:p>
            <a:r>
              <a:rPr lang="en-US" dirty="0">
                <a:solidFill>
                  <a:schemeClr val="bg1"/>
                </a:solidFill>
              </a:rPr>
              <a:t>Third party modules</a:t>
            </a:r>
          </a:p>
        </p:txBody>
      </p:sp>
    </p:spTree>
    <p:extLst>
      <p:ext uri="{BB962C8B-B14F-4D97-AF65-F5344CB8AC3E}">
        <p14:creationId xmlns:p14="http://schemas.microsoft.com/office/powerpoint/2010/main" val="7089818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194B-931F-4315-9FD5-95EB8939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Modules – core module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A103AD1-4CBB-445D-A436-8A7443C56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http</a:t>
            </a:r>
          </a:p>
          <a:p>
            <a:r>
              <a:rPr lang="en-US" dirty="0" err="1">
                <a:solidFill>
                  <a:schemeClr val="bg1"/>
                </a:solidFill>
              </a:rPr>
              <a:t>url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querystring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path</a:t>
            </a:r>
          </a:p>
          <a:p>
            <a:r>
              <a:rPr lang="en-US" dirty="0">
                <a:solidFill>
                  <a:schemeClr val="bg1"/>
                </a:solidFill>
              </a:rPr>
              <a:t>fs</a:t>
            </a:r>
          </a:p>
          <a:p>
            <a:r>
              <a:rPr lang="en-US" dirty="0" err="1">
                <a:solidFill>
                  <a:schemeClr val="bg1"/>
                </a:solidFill>
              </a:rPr>
              <a:t>util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667842-50CE-4A2E-A71A-7AFC37D36C0C}"/>
              </a:ext>
            </a:extLst>
          </p:cNvPr>
          <p:cNvSpPr txBox="1">
            <a:spLocks/>
          </p:cNvSpPr>
          <p:nvPr/>
        </p:nvSpPr>
        <p:spPr>
          <a:xfrm>
            <a:off x="6096000" y="1600201"/>
            <a:ext cx="5257800" cy="33527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 panose="020B0604020202020204" pitchFamily="34" charset="0"/>
              <a:buNone/>
            </a:pPr>
            <a:r>
              <a:rPr lang="pt-BR" sz="1200" dirty="0">
                <a:solidFill>
                  <a:schemeClr val="accent6"/>
                </a:solidFill>
                <a:latin typeface="Consolas" panose="020B0609020204030204" pitchFamily="49" charset="0"/>
              </a:rPr>
              <a:t>var fs = require(‘fs’);</a:t>
            </a:r>
          </a:p>
          <a:p>
            <a:pPr marL="0" lvl="1" indent="0">
              <a:buFont typeface="Arial" panose="020B0604020202020204" pitchFamily="34" charset="0"/>
              <a:buNone/>
            </a:pPr>
            <a:endParaRPr lang="pt-BR" sz="12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fs.readFile("data.txt", function(err, data) {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console.log(data.toString());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});</a:t>
            </a:r>
          </a:p>
          <a:p>
            <a:pPr marL="0" lvl="1" indent="0">
              <a:buNone/>
            </a:pPr>
            <a:endParaRPr lang="pt-BR" sz="12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endParaRPr lang="pt-BR" sz="12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var data2 = "Nội dung";</a:t>
            </a:r>
          </a:p>
          <a:p>
            <a:pPr marL="0" lvl="1" indent="0">
              <a:buNone/>
            </a:pPr>
            <a:endParaRPr lang="pt-BR" sz="12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fs.writeFile(“data2.txt", data2, err =&gt; {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console.log("DONE!");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});</a:t>
            </a:r>
          </a:p>
          <a:p>
            <a:pPr marL="0" lvl="1" indent="0">
              <a:buFont typeface="Arial" panose="020B0604020202020204" pitchFamily="34" charset="0"/>
              <a:buNone/>
            </a:pPr>
            <a:endParaRPr lang="pt-BR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7815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194B-931F-4315-9FD5-95EB8939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Local module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9DB351-0A9C-444C-9FE8-53432EE4374F}"/>
              </a:ext>
            </a:extLst>
          </p:cNvPr>
          <p:cNvSpPr txBox="1">
            <a:spLocks/>
          </p:cNvSpPr>
          <p:nvPr/>
        </p:nvSpPr>
        <p:spPr>
          <a:xfrm>
            <a:off x="6211330" y="1690688"/>
            <a:ext cx="5142470" cy="386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var Math = require("./me/Math");</a:t>
            </a:r>
          </a:p>
          <a:p>
            <a:pPr marL="0" lvl="1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let value = </a:t>
            </a:r>
            <a:r>
              <a:rPr lang="en-US" sz="1200" dirty="0" err="1">
                <a:latin typeface="Consolas" panose="020B0609020204030204" pitchFamily="49" charset="0"/>
              </a:rPr>
              <a:t>Math.abs</a:t>
            </a:r>
            <a:r>
              <a:rPr lang="en-US" sz="1200" dirty="0">
                <a:latin typeface="Consolas" panose="020B0609020204030204" pitchFamily="49" charset="0"/>
              </a:rPr>
              <a:t>(-5);</a:t>
            </a:r>
          </a:p>
          <a:p>
            <a:pPr marL="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console.log(value);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CA9293D-6262-4775-A014-574F1AC24B61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5257800" cy="386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function abs(number) {</a:t>
            </a:r>
          </a:p>
          <a:p>
            <a:pPr marL="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return number &gt; 0 ? number : -number;</a:t>
            </a:r>
          </a:p>
          <a:p>
            <a:pPr marL="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pPr marL="0" lvl="1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function add(number1, number2) {</a:t>
            </a:r>
          </a:p>
          <a:p>
            <a:pPr marL="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return number1 + number2;</a:t>
            </a:r>
          </a:p>
          <a:p>
            <a:pPr marL="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pPr marL="0" lvl="1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sz="1200" dirty="0" err="1">
                <a:latin typeface="Consolas" panose="020B0609020204030204" pitchFamily="49" charset="0"/>
              </a:rPr>
              <a:t>module.exports</a:t>
            </a:r>
            <a:r>
              <a:rPr lang="en-US" sz="1200" dirty="0">
                <a:latin typeface="Consolas" panose="020B0609020204030204" pitchFamily="49" charset="0"/>
              </a:rPr>
              <a:t> = {</a:t>
            </a:r>
          </a:p>
          <a:p>
            <a:pPr marL="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abs: abs,</a:t>
            </a:r>
          </a:p>
          <a:p>
            <a:pPr marL="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add: add</a:t>
            </a:r>
          </a:p>
          <a:p>
            <a:pPr marL="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};</a:t>
            </a:r>
            <a:endParaRPr lang="pt-BR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6108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194B-931F-4315-9FD5-95EB8939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Practice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364B2C-7F09-49A6-BDB2-CF4496AE5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Move on function to external libs.js: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Check whether number is odd or even?</a:t>
            </a:r>
            <a:endParaRPr lang="vi-VN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Check leap year?</a:t>
            </a:r>
            <a:endParaRPr lang="vi-VN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Check a date is valid?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a function to compute the date after X day and before X day (day, month, year).</a:t>
            </a:r>
            <a:endParaRPr lang="vi-VN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vi-VN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0987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194B-931F-4315-9FD5-95EB8939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ES6 Modules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364B2C-7F09-49A6-BDB2-CF4496AE5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5257800" cy="480218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</a:t>
            </a:r>
          </a:p>
          <a:p>
            <a:pPr marL="0" lvl="1" indent="0">
              <a:buNone/>
            </a:pPr>
            <a:r>
              <a:rPr lang="pt-BR" sz="1200" dirty="0">
                <a:solidFill>
                  <a:schemeClr val="accent2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latin typeface="Consolas" panose="020B0609020204030204" pitchFamily="49" charset="0"/>
              </a:rPr>
              <a:t> Post {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index;</a:t>
            </a:r>
          </a:p>
          <a:p>
            <a:pPr marL="0" lvl="1" indent="0">
              <a:buNone/>
            </a:pPr>
            <a:endParaRPr lang="pt-BR" sz="12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constructor() {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  this.id = 0;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  this.title = "Chính sách cá nhân";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  this.description = "";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  this.content = "";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  this.isPublished = true;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}</a:t>
            </a:r>
          </a:p>
          <a:p>
            <a:pPr marL="0" lvl="1" indent="0">
              <a:buNone/>
            </a:pPr>
            <a:endParaRPr lang="pt-BR" sz="12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toString() {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  return this.id + ":" + this.title;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}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}</a:t>
            </a:r>
          </a:p>
          <a:p>
            <a:pPr marL="0" lvl="1" indent="0">
              <a:buNone/>
            </a:pPr>
            <a:endParaRPr lang="pt-BR" sz="12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function abs(number) </a:t>
            </a:r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pPr marL="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return number &gt; 0 ? number : -number;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}</a:t>
            </a:r>
            <a:endParaRPr lang="pt-BR" sz="12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endParaRPr lang="pt-BR" sz="12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export </a:t>
            </a:r>
            <a:r>
              <a:rPr lang="en-US" sz="1200" dirty="0">
                <a:latin typeface="Consolas" panose="020B0609020204030204" pitchFamily="49" charset="0"/>
              </a:rPr>
              <a:t>{ Post, abs }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3222B8-0896-4C2C-8403-3D626D5EBC9F}"/>
              </a:ext>
            </a:extLst>
          </p:cNvPr>
          <p:cNvSpPr txBox="1">
            <a:spLocks/>
          </p:cNvSpPr>
          <p:nvPr/>
        </p:nvSpPr>
        <p:spPr>
          <a:xfrm>
            <a:off x="6211330" y="1690688"/>
            <a:ext cx="5142470" cy="4802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import { Post, abs } from ‘./Post’;</a:t>
            </a:r>
          </a:p>
          <a:p>
            <a:pPr marL="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let post = new Post();</a:t>
            </a:r>
          </a:p>
          <a:p>
            <a:pPr marL="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console.log(post);</a:t>
            </a:r>
          </a:p>
          <a:p>
            <a:pPr marL="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console.log(</a:t>
            </a:r>
            <a:r>
              <a:rPr lang="en-US" sz="1200" dirty="0" err="1">
                <a:latin typeface="Consolas" panose="020B0609020204030204" pitchFamily="49" charset="0"/>
              </a:rPr>
              <a:t>post.toString</a:t>
            </a:r>
            <a:r>
              <a:rPr lang="en-US" sz="1200" dirty="0"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9749080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194B-931F-4315-9FD5-95EB8939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Async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A103AD1-4CBB-445D-A436-8A7443C56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Callback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Promise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Async/Await</a:t>
            </a:r>
          </a:p>
        </p:txBody>
      </p:sp>
    </p:spTree>
    <p:extLst>
      <p:ext uri="{BB962C8B-B14F-4D97-AF65-F5344CB8AC3E}">
        <p14:creationId xmlns:p14="http://schemas.microsoft.com/office/powerpoint/2010/main" val="16600437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194B-931F-4315-9FD5-95EB8939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Async - Callback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54918F-180A-47B2-99E9-32479BA47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5257800" cy="197605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1" indent="0">
              <a:buNone/>
            </a:pPr>
            <a:endParaRPr lang="pt-BR" sz="12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import * as fs from "fs";</a:t>
            </a:r>
          </a:p>
          <a:p>
            <a:pPr marL="0" lvl="1" indent="0">
              <a:buNone/>
            </a:pPr>
            <a:endParaRPr lang="pt-BR" sz="12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fs.readFile("data.txt", </a:t>
            </a:r>
            <a:r>
              <a:rPr lang="pt-BR" sz="1200" dirty="0">
                <a:solidFill>
                  <a:schemeClr val="accent6"/>
                </a:solidFill>
                <a:latin typeface="Consolas" panose="020B0609020204030204" pitchFamily="49" charset="0"/>
              </a:rPr>
              <a:t>(err, data) =&gt; {</a:t>
            </a:r>
          </a:p>
          <a:p>
            <a:pPr marL="0" lvl="1" indent="0">
              <a:buNone/>
            </a:pPr>
            <a:r>
              <a:rPr lang="pt-BR" sz="1200" dirty="0">
                <a:solidFill>
                  <a:schemeClr val="accent6"/>
                </a:solidFill>
                <a:latin typeface="Consolas" panose="020B0609020204030204" pitchFamily="49" charset="0"/>
              </a:rPr>
              <a:t>  console.log(data.toString());</a:t>
            </a:r>
          </a:p>
          <a:p>
            <a:pPr marL="0" lvl="1" indent="0">
              <a:buNone/>
            </a:pPr>
            <a:r>
              <a:rPr lang="pt-BR" sz="1200" dirty="0">
                <a:solidFill>
                  <a:schemeClr val="accent6"/>
                </a:solidFill>
                <a:latin typeface="Consolas" panose="020B0609020204030204" pitchFamily="49" charset="0"/>
              </a:rPr>
              <a:t>}</a:t>
            </a:r>
            <a:r>
              <a:rPr lang="pt-BR" sz="1200" dirty="0">
                <a:latin typeface="Consolas" panose="020B0609020204030204" pitchFamily="49" charset="0"/>
              </a:rPr>
              <a:t>);</a:t>
            </a:r>
          </a:p>
          <a:p>
            <a:pPr marL="0" lvl="1" indent="0">
              <a:buNone/>
            </a:pPr>
            <a:endParaRPr lang="pt-BR" sz="12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console.log("END");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522578-5903-48AA-A974-978BEAD38C72}"/>
              </a:ext>
            </a:extLst>
          </p:cNvPr>
          <p:cNvSpPr txBox="1">
            <a:spLocks/>
          </p:cNvSpPr>
          <p:nvPr/>
        </p:nvSpPr>
        <p:spPr>
          <a:xfrm>
            <a:off x="6281928" y="1690689"/>
            <a:ext cx="5071872" cy="197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pt-BR" sz="12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import * as fs from "fs";</a:t>
            </a:r>
          </a:p>
          <a:p>
            <a:pPr marL="0" lvl="1" indent="0">
              <a:buNone/>
            </a:pPr>
            <a:endParaRPr lang="pt-BR" sz="12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fs.readFile("data.txt", (err, data) =&gt; {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console.log(data.toString());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console.log("END");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E44B39A-BBC1-4B71-AD9B-25C816C09676}"/>
              </a:ext>
            </a:extLst>
          </p:cNvPr>
          <p:cNvSpPr txBox="1">
            <a:spLocks/>
          </p:cNvSpPr>
          <p:nvPr/>
        </p:nvSpPr>
        <p:spPr>
          <a:xfrm>
            <a:off x="838200" y="3781616"/>
            <a:ext cx="5257800" cy="282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pt-BR" sz="12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fs.readFile("data1.txt", function(err1, data1) {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console.log(data1.toString());</a:t>
            </a:r>
          </a:p>
          <a:p>
            <a:pPr marL="0" lvl="1" indent="0">
              <a:buNone/>
            </a:pPr>
            <a:endParaRPr lang="pt-BR" sz="12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fs.readFile("data2.txt", function(err2, data2) {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  console.log(data2.toString());</a:t>
            </a:r>
          </a:p>
          <a:p>
            <a:pPr marL="0" lvl="1" indent="0">
              <a:buNone/>
            </a:pPr>
            <a:endParaRPr lang="pt-BR" sz="12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  fs.readFile("data3.txt", function(err3, data3) {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    console.log(data3.toString());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  });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});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814506-B33A-4AF9-A78E-EBF73703A008}"/>
              </a:ext>
            </a:extLst>
          </p:cNvPr>
          <p:cNvSpPr txBox="1"/>
          <p:nvPr/>
        </p:nvSpPr>
        <p:spPr>
          <a:xfrm>
            <a:off x="3587262" y="6123543"/>
            <a:ext cx="235329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Callback Hell!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85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194B-931F-4315-9FD5-95EB8939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0D493-978E-478C-B68A-8CFEE8814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Basic syntax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Log.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Variable / Data type.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Condition.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Loop.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Function.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String interpolation.</a:t>
            </a:r>
          </a:p>
          <a:p>
            <a:r>
              <a:rPr lang="en-US" dirty="0">
                <a:solidFill>
                  <a:schemeClr val="bg1"/>
                </a:solidFill>
              </a:rPr>
              <a:t>Advanced syntax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Arrow function.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ES6 class.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Modules.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callback – Promise – async/await.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1176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194B-931F-4315-9FD5-95EB8939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Async - Promise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54918F-180A-47B2-99E9-32479BA47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5257800" cy="197605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new Promise((res1, rej1) =&gt; {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fs.readFile("data1.txt", (err1, data1) =&gt; {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  if (err1) rej1(err1);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  else res1(data1);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});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}).then(data1 =&gt; {</a:t>
            </a:r>
          </a:p>
          <a:p>
            <a:pPr marL="0" lvl="1" indent="0">
              <a:buNone/>
            </a:pPr>
            <a:endParaRPr lang="pt-BR" sz="12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522578-5903-48AA-A974-978BEAD38C72}"/>
              </a:ext>
            </a:extLst>
          </p:cNvPr>
          <p:cNvSpPr txBox="1">
            <a:spLocks/>
          </p:cNvSpPr>
          <p:nvPr/>
        </p:nvSpPr>
        <p:spPr>
          <a:xfrm>
            <a:off x="6281928" y="1690689"/>
            <a:ext cx="5071872" cy="3375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new Promise((res1, rej1) =&gt; {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fs.readFile("data1.txt", (err1, data1) =&gt; {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  if (err1) rej1(err1);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  else res1(data1);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});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}).then(data1 =&gt; {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return new Promise((res2, rej2) =&gt; {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  fs.readFile("data1.txt", (err2, data2) =&gt; {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    if (err2) rej2(err2);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    else res2(data2);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  });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}).then((data2) =&gt; {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console.log(“END”);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4776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194B-931F-4315-9FD5-95EB8939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Async - Promise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54918F-180A-47B2-99E9-32479BA47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5257800" cy="208578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1" indent="0">
              <a:buNone/>
            </a:pPr>
            <a:endParaRPr lang="pt-BR" sz="12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function readFilePromise(path) {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return new Promise((res, rej) =&gt; {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  fs.readFile(path, (err, data) =&gt; {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    if (err) rej(err);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    else res(data);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  });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});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522578-5903-48AA-A974-978BEAD38C72}"/>
              </a:ext>
            </a:extLst>
          </p:cNvPr>
          <p:cNvSpPr txBox="1">
            <a:spLocks/>
          </p:cNvSpPr>
          <p:nvPr/>
        </p:nvSpPr>
        <p:spPr>
          <a:xfrm>
            <a:off x="6281928" y="1690689"/>
            <a:ext cx="5071872" cy="3375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pt-BR" sz="12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readFilePromise("data1.txt")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.then(data =&gt; {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  console.log(data.toString());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  return readFilePromise("data1.txt");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})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.then(data =&gt; {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  console.log(data.toString());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  return readFilePromise("data1.txt");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1671768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194B-931F-4315-9FD5-95EB8939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Async - Promise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54918F-180A-47B2-99E9-32479BA47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5257800" cy="2277807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>
            <a:normAutofit/>
          </a:bodyPr>
          <a:lstStyle/>
          <a:p>
            <a:pPr marL="0" lvl="1" indent="0">
              <a:buNone/>
            </a:pPr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function readFilePromise(path) {</a:t>
            </a:r>
          </a:p>
          <a:p>
            <a:pPr marL="0" lvl="1" indent="0">
              <a:buNone/>
            </a:pP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return new Promise((res, rej) =&gt; {</a:t>
            </a:r>
          </a:p>
          <a:p>
            <a:pPr marL="0" lvl="1" indent="0">
              <a:buNone/>
            </a:pP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fs.readFile(path, (err, data) =&gt; {</a:t>
            </a:r>
          </a:p>
          <a:p>
            <a:pPr marL="0" lvl="1" indent="0">
              <a:buNone/>
            </a:pP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if (err) rej(err);</a:t>
            </a:r>
          </a:p>
          <a:p>
            <a:pPr marL="0" lvl="1" indent="0">
              <a:buNone/>
            </a:pP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else res(data);</a:t>
            </a:r>
          </a:p>
          <a:p>
            <a:pPr marL="0" lvl="1" indent="0">
              <a:buNone/>
            </a:pP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});</a:t>
            </a:r>
          </a:p>
          <a:p>
            <a:pPr marL="0" lvl="1" indent="0">
              <a:buNone/>
            </a:pP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});</a:t>
            </a:r>
          </a:p>
          <a:p>
            <a:pPr marL="0" lvl="1" indent="0">
              <a:buNone/>
            </a:pP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522578-5903-48AA-A974-978BEAD38C72}"/>
              </a:ext>
            </a:extLst>
          </p:cNvPr>
          <p:cNvSpPr txBox="1">
            <a:spLocks/>
          </p:cNvSpPr>
          <p:nvPr/>
        </p:nvSpPr>
        <p:spPr>
          <a:xfrm>
            <a:off x="6281928" y="1690689"/>
            <a:ext cx="5071872" cy="22778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let promise0 = </a:t>
            </a:r>
            <a:r>
              <a:rPr lang="en-US" sz="1200" dirty="0" err="1">
                <a:latin typeface="Consolas" panose="020B0609020204030204" pitchFamily="49" charset="0"/>
              </a:rPr>
              <a:t>readFilePromise</a:t>
            </a:r>
            <a:r>
              <a:rPr lang="en-US" sz="1200" dirty="0">
                <a:latin typeface="Consolas" panose="020B0609020204030204" pitchFamily="49" charset="0"/>
              </a:rPr>
              <a:t>("data1.txt");</a:t>
            </a:r>
          </a:p>
          <a:p>
            <a:pPr marL="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let promise1 = </a:t>
            </a:r>
            <a:r>
              <a:rPr lang="en-US" sz="1200" dirty="0" err="1">
                <a:latin typeface="Consolas" panose="020B0609020204030204" pitchFamily="49" charset="0"/>
              </a:rPr>
              <a:t>readFilePromise</a:t>
            </a:r>
            <a:r>
              <a:rPr lang="en-US" sz="1200" dirty="0">
                <a:latin typeface="Consolas" panose="020B0609020204030204" pitchFamily="49" charset="0"/>
              </a:rPr>
              <a:t>("data2.txt");</a:t>
            </a:r>
          </a:p>
          <a:p>
            <a:pPr marL="0" lvl="1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sz="1200" dirty="0" err="1">
                <a:latin typeface="Consolas" panose="020B0609020204030204" pitchFamily="49" charset="0"/>
              </a:rPr>
              <a:t>Promise.all</a:t>
            </a:r>
            <a:r>
              <a:rPr lang="en-US" sz="1200" dirty="0">
                <a:latin typeface="Consolas" panose="020B0609020204030204" pitchFamily="49" charset="0"/>
              </a:rPr>
              <a:t>([promise0, promise1]).then(</a:t>
            </a:r>
            <a:r>
              <a:rPr lang="en-US" sz="1200" dirty="0" err="1">
                <a:latin typeface="Consolas" panose="020B0609020204030204" pitchFamily="49" charset="0"/>
              </a:rPr>
              <a:t>datas</a:t>
            </a:r>
            <a:r>
              <a:rPr lang="en-US" sz="1200" dirty="0">
                <a:latin typeface="Consolas" panose="020B0609020204030204" pitchFamily="49" charset="0"/>
              </a:rPr>
              <a:t> =&gt; {</a:t>
            </a:r>
          </a:p>
          <a:p>
            <a:pPr marL="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console.log(</a:t>
            </a:r>
            <a:r>
              <a:rPr lang="en-US" sz="1200" dirty="0" err="1">
                <a:latin typeface="Consolas" panose="020B0609020204030204" pitchFamily="49" charset="0"/>
              </a:rPr>
              <a:t>datas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pPr marL="0" lvl="1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// TODO</a:t>
            </a:r>
          </a:p>
          <a:p>
            <a:pPr marL="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});</a:t>
            </a:r>
            <a:endParaRPr lang="pt-BR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0213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194B-931F-4315-9FD5-95EB8939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Async/Await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54918F-180A-47B2-99E9-32479BA47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5257800" cy="208578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>
            <a:normAutofit/>
          </a:bodyPr>
          <a:lstStyle/>
          <a:p>
            <a:pPr marL="0" lvl="1" indent="0">
              <a:buNone/>
            </a:pPr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function readFilePromise(path) {</a:t>
            </a:r>
          </a:p>
          <a:p>
            <a:pPr marL="0" lvl="1" indent="0">
              <a:buNone/>
            </a:pP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return new Promise((res, rej) =&gt; {</a:t>
            </a:r>
          </a:p>
          <a:p>
            <a:pPr marL="0" lvl="1" indent="0">
              <a:buNone/>
            </a:pP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fs.readFile(path, (err, data) =&gt; {</a:t>
            </a:r>
          </a:p>
          <a:p>
            <a:pPr marL="0" lvl="1" indent="0">
              <a:buNone/>
            </a:pP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if (err) rej(err);</a:t>
            </a:r>
          </a:p>
          <a:p>
            <a:pPr marL="0" lvl="1" indent="0">
              <a:buNone/>
            </a:pP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else res(data);</a:t>
            </a:r>
          </a:p>
          <a:p>
            <a:pPr marL="0" lvl="1" indent="0">
              <a:buNone/>
            </a:pP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});</a:t>
            </a:r>
          </a:p>
          <a:p>
            <a:pPr marL="0" lvl="1" indent="0">
              <a:buNone/>
            </a:pP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});</a:t>
            </a:r>
          </a:p>
          <a:p>
            <a:pPr marL="0" lvl="1" indent="0">
              <a:buNone/>
            </a:pP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522578-5903-48AA-A974-978BEAD38C72}"/>
              </a:ext>
            </a:extLst>
          </p:cNvPr>
          <p:cNvSpPr txBox="1">
            <a:spLocks/>
          </p:cNvSpPr>
          <p:nvPr/>
        </p:nvSpPr>
        <p:spPr>
          <a:xfrm>
            <a:off x="838200" y="3907021"/>
            <a:ext cx="5257799" cy="2855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pt-BR" sz="12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async function main() {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let data0 = await readFilePromise("data1.txt");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console.log(data0);</a:t>
            </a:r>
          </a:p>
          <a:p>
            <a:pPr marL="0" lvl="1" indent="0">
              <a:buNone/>
            </a:pPr>
            <a:endParaRPr lang="pt-BR" sz="12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let data1 = await readFilePromise("data2.txt");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console.log(data1);</a:t>
            </a:r>
          </a:p>
          <a:p>
            <a:pPr marL="0" lvl="1" indent="0">
              <a:buNone/>
            </a:pPr>
            <a:endParaRPr lang="pt-BR" sz="12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console.log("END!");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}</a:t>
            </a:r>
          </a:p>
          <a:p>
            <a:pPr marL="0" lvl="1" indent="0">
              <a:buNone/>
            </a:pPr>
            <a:endParaRPr lang="pt-BR" sz="12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main();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16F080-F982-429D-90A3-3309AD4C8847}"/>
              </a:ext>
            </a:extLst>
          </p:cNvPr>
          <p:cNvSpPr txBox="1">
            <a:spLocks/>
          </p:cNvSpPr>
          <p:nvPr/>
        </p:nvSpPr>
        <p:spPr>
          <a:xfrm>
            <a:off x="6233159" y="3907021"/>
            <a:ext cx="5257799" cy="2855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pt-BR" sz="12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async function main() {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let promise0 = readFilePromise("data1.txt");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let promise1 = readFilePromise("data2.txt");</a:t>
            </a:r>
          </a:p>
          <a:p>
            <a:pPr marL="0" lvl="1" indent="0">
              <a:buNone/>
            </a:pPr>
            <a:endParaRPr lang="pt-BR" sz="12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let datas = await Promise.all([promise0, promise1]);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console.log(datas);</a:t>
            </a:r>
          </a:p>
          <a:p>
            <a:pPr marL="0" lvl="1" indent="0">
              <a:buNone/>
            </a:pPr>
            <a:endParaRPr lang="pt-BR" sz="12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  console.log("END!");</a:t>
            </a: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}</a:t>
            </a:r>
          </a:p>
          <a:p>
            <a:pPr marL="0" lvl="1" indent="0">
              <a:buNone/>
            </a:pPr>
            <a:endParaRPr lang="pt-BR" sz="12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pt-BR" sz="1200" dirty="0">
                <a:latin typeface="Consolas" panose="020B0609020204030204" pitchFamily="49" charset="0"/>
              </a:rPr>
              <a:t>main();</a:t>
            </a:r>
          </a:p>
        </p:txBody>
      </p:sp>
    </p:spTree>
    <p:extLst>
      <p:ext uri="{BB962C8B-B14F-4D97-AF65-F5344CB8AC3E}">
        <p14:creationId xmlns:p14="http://schemas.microsoft.com/office/powerpoint/2010/main" val="26289377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194B-931F-4315-9FD5-95EB8939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Practice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A103AD1-4CBB-445D-A436-8A7443C56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Create project that download images.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 callback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 Promise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 async/non-async</a:t>
            </a:r>
          </a:p>
        </p:txBody>
      </p:sp>
    </p:spTree>
    <p:extLst>
      <p:ext uri="{BB962C8B-B14F-4D97-AF65-F5344CB8AC3E}">
        <p14:creationId xmlns:p14="http://schemas.microsoft.com/office/powerpoint/2010/main" val="34910277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9E22F8-364C-43AB-9550-1BAC17F3D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49C746-C62E-409E-8FC0-C4D12CCFF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608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194B-931F-4315-9FD5-95EB8939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HTML &amp; JavaScript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A103AD1-4CBB-445D-A436-8A7443C56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Link JavaScript to HTML.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Event for DOM.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Calculator project.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getElementById</a:t>
            </a:r>
            <a:r>
              <a:rPr lang="en-US" dirty="0">
                <a:solidFill>
                  <a:schemeClr val="bg1"/>
                </a:solidFill>
              </a:rPr>
              <a:t>…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7253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JavaScript - DOM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650" y="2162175"/>
            <a:ext cx="4629150" cy="2533650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27314" y="1814739"/>
            <a:ext cx="52686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buFont typeface="Arial" panose="020B0604020202020204" pitchFamily="34" charset="0"/>
              <a:buNone/>
            </a:pPr>
            <a:r>
              <a:rPr lang="vi-VN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 defTabSz="457200">
              <a:buFont typeface="Arial" panose="020B0604020202020204" pitchFamily="34" charset="0"/>
              <a:buNone/>
            </a:pPr>
            <a:r>
              <a:rPr lang="vi-VN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&lt;head&gt;</a:t>
            </a:r>
          </a:p>
          <a:p>
            <a:pPr marL="0" indent="0" defTabSz="457200">
              <a:buFont typeface="Arial" panose="020B0604020202020204" pitchFamily="34" charset="0"/>
              <a:buNone/>
            </a:pPr>
            <a:r>
              <a:rPr lang="vi-VN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&lt;title&gt;</a:t>
            </a:r>
          </a:p>
          <a:p>
            <a:pPr marL="0" indent="0" defTabSz="457200">
              <a:buFont typeface="Arial" panose="020B0604020202020204" pitchFamily="34" charset="0"/>
              <a:buNone/>
            </a:pPr>
            <a:r>
              <a:rPr lang="vi-VN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	My title</a:t>
            </a:r>
          </a:p>
          <a:p>
            <a:pPr marL="0" indent="0" defTabSz="457200">
              <a:buFont typeface="Arial" panose="020B0604020202020204" pitchFamily="34" charset="0"/>
              <a:buNone/>
            </a:pPr>
            <a:r>
              <a:rPr lang="vi-VN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&lt;/title&gt;</a:t>
            </a:r>
          </a:p>
          <a:p>
            <a:pPr marL="0" indent="0" defTabSz="457200">
              <a:buFont typeface="Arial" panose="020B0604020202020204" pitchFamily="34" charset="0"/>
              <a:buNone/>
            </a:pPr>
            <a:r>
              <a:rPr lang="vi-VN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&lt;/head&gt;</a:t>
            </a:r>
          </a:p>
          <a:p>
            <a:pPr marL="0" indent="0" defTabSz="457200">
              <a:buFont typeface="Arial" panose="020B0604020202020204" pitchFamily="34" charset="0"/>
              <a:buNone/>
            </a:pPr>
            <a:r>
              <a:rPr lang="vi-VN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&lt;body&gt;</a:t>
            </a:r>
          </a:p>
          <a:p>
            <a:pPr marL="0" indent="0" defTabSz="457200">
              <a:buFont typeface="Arial" panose="020B0604020202020204" pitchFamily="34" charset="0"/>
              <a:buNone/>
            </a:pPr>
            <a:r>
              <a:rPr lang="vi-VN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&lt;a href=“/”&gt;</a:t>
            </a:r>
          </a:p>
          <a:p>
            <a:pPr marL="0" indent="0" defTabSz="457200">
              <a:buFont typeface="Arial" panose="020B0604020202020204" pitchFamily="34" charset="0"/>
              <a:buNone/>
            </a:pPr>
            <a:r>
              <a:rPr lang="vi-VN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	My link</a:t>
            </a:r>
          </a:p>
          <a:p>
            <a:pPr marL="0" indent="0" defTabSz="457200">
              <a:buFont typeface="Arial" panose="020B0604020202020204" pitchFamily="34" charset="0"/>
              <a:buNone/>
            </a:pPr>
            <a:r>
              <a:rPr lang="vi-VN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&lt;/a&gt;</a:t>
            </a:r>
          </a:p>
          <a:p>
            <a:pPr marL="0" indent="0" defTabSz="457200">
              <a:buFont typeface="Arial" panose="020B0604020202020204" pitchFamily="34" charset="0"/>
              <a:buNone/>
            </a:pPr>
            <a:r>
              <a:rPr lang="vi-VN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&lt;h1&gt;</a:t>
            </a:r>
          </a:p>
          <a:p>
            <a:pPr marL="0" indent="0" defTabSz="457200">
              <a:buFont typeface="Arial" panose="020B0604020202020204" pitchFamily="34" charset="0"/>
              <a:buNone/>
            </a:pPr>
            <a:r>
              <a:rPr lang="vi-VN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	My header</a:t>
            </a:r>
          </a:p>
          <a:p>
            <a:pPr marL="0" indent="0" defTabSz="457200">
              <a:buFont typeface="Arial" panose="020B0604020202020204" pitchFamily="34" charset="0"/>
              <a:buNone/>
            </a:pPr>
            <a:r>
              <a:rPr lang="vi-VN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&lt;/h1&gt;</a:t>
            </a:r>
          </a:p>
          <a:p>
            <a:pPr marL="0" indent="0" defTabSz="457200">
              <a:buFont typeface="Arial" panose="020B0604020202020204" pitchFamily="34" charset="0"/>
              <a:buNone/>
            </a:pPr>
            <a:r>
              <a:rPr lang="vi-VN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&lt;/body&gt;</a:t>
            </a:r>
          </a:p>
          <a:p>
            <a:pPr marL="0" indent="0" defTabSz="457200">
              <a:buFont typeface="Arial" panose="020B0604020202020204" pitchFamily="34" charset="0"/>
              <a:buNone/>
            </a:pPr>
            <a:r>
              <a:rPr lang="vi-VN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&lt;/html&gt;</a:t>
            </a:r>
          </a:p>
          <a:p>
            <a:pPr marL="0" indent="0" defTabSz="457200">
              <a:buFont typeface="Arial" panose="020B0604020202020204" pitchFamily="34" charset="0"/>
              <a:buNone/>
            </a:pPr>
            <a:r>
              <a:rPr lang="vi-VN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48347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JavaScript -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HTML elements as </a:t>
            </a:r>
            <a:r>
              <a:rPr lang="vi-VN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objects</a:t>
            </a:r>
            <a:r>
              <a:rPr lang="vi-V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vi-V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vi-VN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properties</a:t>
            </a:r>
            <a:r>
              <a:rPr lang="vi-V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all HTML elements </a:t>
            </a:r>
          </a:p>
          <a:p>
            <a:r>
              <a:rPr lang="vi-V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vi-VN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methods</a:t>
            </a:r>
            <a:r>
              <a:rPr lang="vi-V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 access all HTML elements</a:t>
            </a:r>
          </a:p>
          <a:p>
            <a:r>
              <a:rPr lang="vi-V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vi-VN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events</a:t>
            </a:r>
            <a:r>
              <a:rPr lang="vi-V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for all HTML elements</a:t>
            </a:r>
          </a:p>
        </p:txBody>
      </p:sp>
    </p:spTree>
    <p:extLst>
      <p:ext uri="{BB962C8B-B14F-4D97-AF65-F5344CB8AC3E}">
        <p14:creationId xmlns:p14="http://schemas.microsoft.com/office/powerpoint/2010/main" val="29194227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JavaScript – get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825625"/>
            <a:ext cx="4197096" cy="4351338"/>
          </a:xfrm>
        </p:spPr>
        <p:txBody>
          <a:bodyPr>
            <a:normAutofit lnSpcReduction="10000"/>
          </a:bodyPr>
          <a:lstStyle/>
          <a:p>
            <a:pPr marL="0" indent="0" defTabSz="457200">
              <a:buNone/>
            </a:pPr>
            <a:r>
              <a:rPr lang="vi-VN" sz="1800" dirty="0">
                <a:solidFill>
                  <a:schemeClr val="bg1"/>
                </a:solidFill>
                <a:latin typeface="Consolas" panose="020B0609020204030204" pitchFamily="49" charset="0"/>
              </a:rPr>
              <a:t>&lt;html&gt;</a:t>
            </a:r>
          </a:p>
          <a:p>
            <a:pPr marL="0" indent="0" defTabSz="457200">
              <a:buNone/>
            </a:pPr>
            <a:r>
              <a:rPr lang="vi-VN" sz="1800" dirty="0">
                <a:solidFill>
                  <a:schemeClr val="bg1"/>
                </a:solidFill>
                <a:latin typeface="Consolas" panose="020B0609020204030204" pitchFamily="49" charset="0"/>
              </a:rPr>
              <a:t>	&lt;head&gt;&lt;/head&gt;</a:t>
            </a:r>
          </a:p>
          <a:p>
            <a:pPr marL="0" indent="0" defTabSz="457200">
              <a:buNone/>
            </a:pPr>
            <a:r>
              <a:rPr lang="vi-VN" sz="1800" dirty="0">
                <a:solidFill>
                  <a:schemeClr val="bg1"/>
                </a:solidFill>
                <a:latin typeface="Consolas" panose="020B0609020204030204" pitchFamily="49" charset="0"/>
              </a:rPr>
              <a:t>	&lt;body&gt;</a:t>
            </a:r>
          </a:p>
          <a:p>
            <a:pPr marL="0" indent="0" defTabSz="457200">
              <a:buNone/>
            </a:pPr>
            <a:r>
              <a:rPr lang="vi-VN" sz="1800" dirty="0">
                <a:solidFill>
                  <a:schemeClr val="bg1"/>
                </a:solidFill>
                <a:latin typeface="Consolas" panose="020B0609020204030204" pitchFamily="49" charset="0"/>
              </a:rPr>
              <a:t>		&lt;div id=“id_name”&gt;&lt;/div&gt;</a:t>
            </a:r>
          </a:p>
          <a:p>
            <a:pPr marL="0" indent="0" defTabSz="457200">
              <a:buNone/>
            </a:pPr>
            <a:endParaRPr lang="vi-VN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 defTabSz="457200">
              <a:buNone/>
            </a:pPr>
            <a:r>
              <a:rPr lang="vi-VN" sz="1800" dirty="0">
                <a:solidFill>
                  <a:schemeClr val="bg1"/>
                </a:solidFill>
                <a:latin typeface="Consolas" panose="020B0609020204030204" pitchFamily="49" charset="0"/>
              </a:rPr>
              <a:t>		&lt;h3&gt;Heading 1&lt;/h3&gt;</a:t>
            </a:r>
          </a:p>
          <a:p>
            <a:pPr marL="0" indent="0" defTabSz="457200">
              <a:buNone/>
            </a:pPr>
            <a:r>
              <a:rPr lang="vi-VN" sz="1800" dirty="0">
                <a:solidFill>
                  <a:schemeClr val="bg1"/>
                </a:solidFill>
                <a:latin typeface="Consolas" panose="020B0609020204030204" pitchFamily="49" charset="0"/>
              </a:rPr>
              <a:t>		&lt;h3&gt;Heading 2&lt;/h3&gt;</a:t>
            </a:r>
          </a:p>
          <a:p>
            <a:pPr marL="0" indent="0" defTabSz="457200">
              <a:buNone/>
            </a:pPr>
            <a:endParaRPr lang="vi-VN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 defTabSz="457200">
              <a:buNone/>
            </a:pPr>
            <a:r>
              <a:rPr lang="vi-VN" sz="1800" dirty="0">
                <a:solidFill>
                  <a:schemeClr val="bg1"/>
                </a:solidFill>
                <a:latin typeface="Consolas" panose="020B0609020204030204" pitchFamily="49" charset="0"/>
              </a:rPr>
              <a:t>		&lt;div class=“cls”&gt;&lt;/div&gt;</a:t>
            </a:r>
          </a:p>
          <a:p>
            <a:pPr marL="0" indent="0" defTabSz="457200">
              <a:buNone/>
            </a:pPr>
            <a:r>
              <a:rPr lang="vi-VN" sz="1800" dirty="0">
                <a:solidFill>
                  <a:schemeClr val="bg1"/>
                </a:solidFill>
                <a:latin typeface="Consolas" panose="020B0609020204030204" pitchFamily="49" charset="0"/>
              </a:rPr>
              <a:t>		&lt;div class=“cls”&gt;&lt;/div&gt;</a:t>
            </a:r>
          </a:p>
          <a:p>
            <a:pPr marL="0" indent="0" defTabSz="457200">
              <a:buNone/>
            </a:pPr>
            <a:r>
              <a:rPr lang="vi-VN" sz="1800" dirty="0">
                <a:solidFill>
                  <a:schemeClr val="bg1"/>
                </a:solidFill>
                <a:latin typeface="Consolas" panose="020B0609020204030204" pitchFamily="49" charset="0"/>
              </a:rPr>
              <a:t>	&lt;/body&gt;</a:t>
            </a:r>
          </a:p>
          <a:p>
            <a:pPr marL="0" indent="0" defTabSz="457200">
              <a:buNone/>
            </a:pPr>
            <a:r>
              <a:rPr lang="vi-VN" sz="1800" dirty="0">
                <a:solidFill>
                  <a:schemeClr val="bg1"/>
                </a:solidFill>
                <a:latin typeface="Consolas" panose="020B0609020204030204" pitchFamily="49" charset="0"/>
              </a:rPr>
              <a:t>&lt;/html&gt;</a:t>
            </a:r>
            <a:endParaRPr lang="vi-VN" sz="1800" dirty="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9744" y="1825625"/>
            <a:ext cx="73822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vi-VN" sz="1800" dirty="0">
                <a:solidFill>
                  <a:schemeClr val="bg1"/>
                </a:solidFill>
                <a:latin typeface="Consolas" panose="020B0609020204030204" pitchFamily="49" charset="0"/>
              </a:rPr>
              <a:t>document.getElementById(id)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vi-VN" sz="1800" dirty="0">
                <a:solidFill>
                  <a:schemeClr val="bg1"/>
                </a:solidFill>
                <a:latin typeface="Consolas" panose="020B0609020204030204" pitchFamily="49" charset="0"/>
              </a:rPr>
              <a:t>document.getElementsByTagName(name)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vi-VN" sz="1800" dirty="0">
                <a:solidFill>
                  <a:schemeClr val="bg1"/>
                </a:solidFill>
                <a:latin typeface="Consolas" panose="020B0609020204030204" pitchFamily="49" charset="0"/>
              </a:rPr>
              <a:t>document.getElementsByClassName(name)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vi-VN" sz="1800" dirty="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const</a:t>
            </a:r>
            <a:r>
              <a:rPr lang="vi-VN" sz="1800" dirty="0">
                <a:solidFill>
                  <a:schemeClr val="bg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element_1 = </a:t>
            </a:r>
            <a:r>
              <a:rPr lang="vi-VN" sz="1800" dirty="0">
                <a:solidFill>
                  <a:schemeClr val="bg1"/>
                </a:solidFill>
                <a:latin typeface="Consolas" panose="020B0609020204030204" pitchFamily="49" charset="0"/>
              </a:rPr>
              <a:t>document.getElementById(“id_name”);</a:t>
            </a:r>
          </a:p>
          <a:p>
            <a:pPr marL="0" indent="0">
              <a:buNone/>
            </a:pPr>
            <a:endParaRPr lang="vi-VN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const</a:t>
            </a:r>
            <a:r>
              <a:rPr lang="vi-VN" sz="1800" dirty="0">
                <a:solidFill>
                  <a:schemeClr val="bg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elements_2 = </a:t>
            </a:r>
            <a:r>
              <a:rPr lang="vi-VN" sz="1800" dirty="0">
                <a:solidFill>
                  <a:schemeClr val="bg1"/>
                </a:solidFill>
                <a:latin typeface="Consolas" panose="020B0609020204030204" pitchFamily="49" charset="0"/>
              </a:rPr>
              <a:t>document.getElementsByTagName(“h3”);</a:t>
            </a:r>
          </a:p>
          <a:p>
            <a:pPr marL="0" indent="0">
              <a:buNone/>
            </a:pPr>
            <a:endParaRPr lang="vi-VN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const</a:t>
            </a:r>
            <a:r>
              <a:rPr lang="vi-VN" sz="1800" dirty="0">
                <a:solidFill>
                  <a:schemeClr val="bg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elements_3 = </a:t>
            </a:r>
            <a:r>
              <a:rPr lang="vi-VN" sz="1800" dirty="0">
                <a:solidFill>
                  <a:schemeClr val="bg1"/>
                </a:solidFill>
                <a:latin typeface="Consolas" panose="020B0609020204030204" pitchFamily="49" charset="0"/>
              </a:rPr>
              <a:t>document.getElementById(“cls”);</a:t>
            </a:r>
          </a:p>
        </p:txBody>
      </p:sp>
    </p:spTree>
    <p:extLst>
      <p:ext uri="{BB962C8B-B14F-4D97-AF65-F5344CB8AC3E}">
        <p14:creationId xmlns:p14="http://schemas.microsoft.com/office/powerpoint/2010/main" val="357600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194B-931F-4315-9FD5-95EB8939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A8D654-03CA-47DE-9904-EAD7A027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console.log(“Hello World”);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console.log(2048);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// for a line comment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/*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for block of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comment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12168815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JavaScript – attribute &amp; innerHTML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825625"/>
            <a:ext cx="5735273" cy="4351338"/>
          </a:xfrm>
        </p:spPr>
        <p:txBody>
          <a:bodyPr>
            <a:normAutofit/>
          </a:bodyPr>
          <a:lstStyle/>
          <a:p>
            <a:pPr marL="0" indent="0" defTabSz="457200">
              <a:buNone/>
            </a:pPr>
            <a:r>
              <a:rPr lang="vi-VN" sz="1800" dirty="0">
                <a:solidFill>
                  <a:schemeClr val="bg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element.setAttribute(“attribute”, “value”);</a:t>
            </a:r>
          </a:p>
          <a:p>
            <a:pPr marL="0" indent="0" defTabSz="457200">
              <a:buNone/>
            </a:pPr>
            <a:r>
              <a:rPr lang="vi-VN" sz="1800" dirty="0">
                <a:solidFill>
                  <a:schemeClr val="bg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element.innerHTML = “value”;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indent="0" defTabSz="45720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e</a:t>
            </a:r>
            <a:r>
              <a:rPr lang="en-US" sz="1800">
                <a:solidFill>
                  <a:schemeClr val="bg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lement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.innerText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= “&lt;h1&gt;Value&lt;/h1&gt;”;</a:t>
            </a:r>
            <a:endParaRPr lang="vi-VN" sz="1800" dirty="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indent="0" defTabSz="457200">
              <a:buNone/>
            </a:pPr>
            <a:endParaRPr lang="vi-VN" sz="1800" dirty="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indent="0" defTabSz="457200">
              <a:buNone/>
            </a:pPr>
            <a:r>
              <a:rPr lang="vi-VN" sz="1800" dirty="0">
                <a:solidFill>
                  <a:schemeClr val="bg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element.onclick = function(...);</a:t>
            </a:r>
          </a:p>
          <a:p>
            <a:pPr marL="0" indent="0" defTabSz="457200">
              <a:buNone/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indent="0" defTabSz="457200">
              <a:buNone/>
            </a:pPr>
            <a:endParaRPr lang="vi-VN" sz="1800" dirty="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60727" y="1825625"/>
            <a:ext cx="57352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buFont typeface="Arial" panose="020B0604020202020204" pitchFamily="34" charset="0"/>
              <a:buNone/>
            </a:pPr>
            <a:r>
              <a:rPr lang="vi-VN" sz="1800" dirty="0">
                <a:solidFill>
                  <a:schemeClr val="bg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&lt;html&gt;</a:t>
            </a:r>
          </a:p>
          <a:p>
            <a:pPr marL="0" indent="0" defTabSz="457200">
              <a:buFont typeface="Arial" panose="020B0604020202020204" pitchFamily="34" charset="0"/>
              <a:buNone/>
            </a:pPr>
            <a:r>
              <a:rPr lang="vi-VN" sz="1800" dirty="0">
                <a:solidFill>
                  <a:schemeClr val="bg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	&lt;head&gt;&lt;/head&gt;</a:t>
            </a:r>
          </a:p>
          <a:p>
            <a:pPr marL="0" indent="0" defTabSz="457200">
              <a:buFont typeface="Arial" panose="020B0604020202020204" pitchFamily="34" charset="0"/>
              <a:buNone/>
            </a:pPr>
            <a:r>
              <a:rPr lang="vi-VN" sz="1800" dirty="0">
                <a:solidFill>
                  <a:schemeClr val="bg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	&lt;body&gt;</a:t>
            </a:r>
          </a:p>
          <a:p>
            <a:pPr marL="0" indent="0" defTabSz="457200">
              <a:buFont typeface="Arial" panose="020B0604020202020204" pitchFamily="34" charset="0"/>
              <a:buNone/>
            </a:pPr>
            <a:r>
              <a:rPr lang="vi-VN" sz="1800" dirty="0">
                <a:solidFill>
                  <a:schemeClr val="bg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		&lt;div class=“cls” id=“jan”&gt;</a:t>
            </a:r>
          </a:p>
          <a:p>
            <a:pPr marL="0" indent="0" defTabSz="457200">
              <a:buFont typeface="Arial" panose="020B0604020202020204" pitchFamily="34" charset="0"/>
              <a:buNone/>
            </a:pPr>
            <a:r>
              <a:rPr lang="vi-VN" sz="1800" dirty="0">
                <a:solidFill>
                  <a:schemeClr val="bg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			&lt;div&gt;</a:t>
            </a:r>
          </a:p>
          <a:p>
            <a:pPr marL="0" indent="0" defTabSz="457200">
              <a:buFont typeface="Arial" panose="020B0604020202020204" pitchFamily="34" charset="0"/>
              <a:buNone/>
            </a:pPr>
            <a:r>
              <a:rPr lang="vi-VN" sz="1800" dirty="0">
                <a:solidFill>
                  <a:schemeClr val="bg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				Content &lt;a href=“/”&gt;X&lt;/a&gt;</a:t>
            </a:r>
          </a:p>
          <a:p>
            <a:pPr marL="0" indent="0" defTabSz="457200">
              <a:buFont typeface="Arial" panose="020B0604020202020204" pitchFamily="34" charset="0"/>
              <a:buNone/>
            </a:pPr>
            <a:r>
              <a:rPr lang="vi-VN" sz="1800" dirty="0">
                <a:solidFill>
                  <a:schemeClr val="bg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			&lt;/div&gt;</a:t>
            </a:r>
          </a:p>
          <a:p>
            <a:pPr marL="0" indent="0" defTabSz="457200">
              <a:buFont typeface="Arial" panose="020B0604020202020204" pitchFamily="34" charset="0"/>
              <a:buNone/>
            </a:pPr>
            <a:r>
              <a:rPr lang="vi-VN" sz="1800" dirty="0">
                <a:solidFill>
                  <a:schemeClr val="bg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		&lt;/div&gt;</a:t>
            </a:r>
          </a:p>
          <a:p>
            <a:pPr marL="0" indent="0" defTabSz="457200">
              <a:buFont typeface="Arial" panose="020B0604020202020204" pitchFamily="34" charset="0"/>
              <a:buNone/>
            </a:pPr>
            <a:r>
              <a:rPr lang="vi-VN" sz="1800" dirty="0">
                <a:solidFill>
                  <a:schemeClr val="bg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	&lt;/body&gt;</a:t>
            </a:r>
          </a:p>
          <a:p>
            <a:pPr marL="0" indent="0" defTabSz="457200">
              <a:buFont typeface="Arial" panose="020B0604020202020204" pitchFamily="34" charset="0"/>
              <a:buNone/>
            </a:pPr>
            <a:r>
              <a:rPr lang="vi-VN" sz="1800" dirty="0">
                <a:solidFill>
                  <a:schemeClr val="bg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&lt;/html&gt;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indent="0" defTabSz="457200">
              <a:buFont typeface="Arial" panose="020B0604020202020204" pitchFamily="34" charset="0"/>
              <a:buNone/>
            </a:pPr>
            <a:endParaRPr lang="vi-VN" sz="1800" dirty="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377343" y="2399251"/>
            <a:ext cx="718657" cy="1266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674378" y="2004969"/>
            <a:ext cx="2516697" cy="981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6734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JavaScript – adding &amp; removing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825625"/>
            <a:ext cx="10972800" cy="4351338"/>
          </a:xfrm>
        </p:spPr>
        <p:txBody>
          <a:bodyPr>
            <a:normAutofit/>
          </a:bodyPr>
          <a:lstStyle/>
          <a:p>
            <a:pPr marL="0" indent="0" defTabSz="457200">
              <a:buNone/>
            </a:pPr>
            <a:r>
              <a:rPr lang="vi-VN" sz="1800" dirty="0">
                <a:solidFill>
                  <a:schemeClr val="bg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element = document.createElement(“tag”);</a:t>
            </a:r>
          </a:p>
          <a:p>
            <a:pPr marL="0" indent="0" defTabSz="457200">
              <a:buNone/>
            </a:pPr>
            <a:endParaRPr lang="vi-VN" sz="1800" dirty="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indent="0" defTabSz="457200">
              <a:buNone/>
            </a:pPr>
            <a:r>
              <a:rPr lang="vi-VN" sz="1800" dirty="0">
                <a:solidFill>
                  <a:schemeClr val="bg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element1.removeChild(element2);</a:t>
            </a:r>
          </a:p>
          <a:p>
            <a:pPr marL="0" indent="0" defTabSz="457200">
              <a:buNone/>
            </a:pPr>
            <a:r>
              <a:rPr lang="vi-VN" sz="1800" dirty="0">
                <a:solidFill>
                  <a:schemeClr val="bg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element1.appendChild(</a:t>
            </a:r>
            <a:r>
              <a:rPr lang="vi-VN" sz="1800">
                <a:solidFill>
                  <a:schemeClr val="bg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element2);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indent="0" defTabSz="457200">
              <a:buNone/>
            </a:pPr>
            <a:endParaRPr lang="vi-VN" sz="1800" dirty="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695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194B-931F-4315-9FD5-95EB8939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Log - Practice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A8D654-03CA-47DE-9904-EAD7A027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Print log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JavaScript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* * * * *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*       *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*       *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*       *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* * * * *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This is a “programmable” language.</a:t>
            </a:r>
          </a:p>
        </p:txBody>
      </p:sp>
    </p:spTree>
    <p:extLst>
      <p:ext uri="{BB962C8B-B14F-4D97-AF65-F5344CB8AC3E}">
        <p14:creationId xmlns:p14="http://schemas.microsoft.com/office/powerpoint/2010/main" val="2850402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194B-931F-4315-9FD5-95EB8939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Variable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A8D654-03CA-47DE-9904-EAD7A027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b="1" u="sng" dirty="0">
                <a:solidFill>
                  <a:schemeClr val="bg1"/>
                </a:solidFill>
                <a:latin typeface="Calibri (Body)"/>
              </a:rPr>
              <a:t>DYNAMICALLY TYPES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let info = “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abcdef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”;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console.log(info);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info = 123456;		// no problem with data type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console.log(info);</a:t>
            </a:r>
          </a:p>
        </p:txBody>
      </p:sp>
    </p:spTree>
    <p:extLst>
      <p:ext uri="{BB962C8B-B14F-4D97-AF65-F5344CB8AC3E}">
        <p14:creationId xmlns:p14="http://schemas.microsoft.com/office/powerpoint/2010/main" val="135540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194B-931F-4315-9FD5-95EB8939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Variable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6C83CD-87B6-466B-A1E3-2B81A83D0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types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Number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String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Boolean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Object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Array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Object</a:t>
            </a:r>
          </a:p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chemeClr val="bg1"/>
                </a:solidFill>
              </a:rPr>
              <a:t> vs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920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194B-931F-4315-9FD5-95EB8939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Variable - Number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364B2C-7F09-49A6-BDB2-CF4496AE5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let age = 24;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let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currentCentury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21;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let PI = 3.14159;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let count = 0;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count++;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b="1" u="sng" dirty="0">
                <a:solidFill>
                  <a:schemeClr val="bg1"/>
                </a:solidFill>
                <a:latin typeface="Consolas" panose="020B0609020204030204" pitchFamily="49" charset="0"/>
              </a:rPr>
              <a:t>* var vs let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var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globalNumber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99;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globalNumber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);	// it’s ok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556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UI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2676</TotalTime>
  <Words>3313</Words>
  <Application>Microsoft Office PowerPoint</Application>
  <PresentationFormat>Widescreen</PresentationFormat>
  <Paragraphs>702</Paragraphs>
  <Slides>51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Calibri</vt:lpstr>
      <vt:lpstr>Calibri (Body)</vt:lpstr>
      <vt:lpstr>Consolas</vt:lpstr>
      <vt:lpstr>Gill Sans MT</vt:lpstr>
      <vt:lpstr>Segoe UI</vt:lpstr>
      <vt:lpstr>SegoeUI</vt:lpstr>
      <vt:lpstr>Office Theme</vt:lpstr>
      <vt:lpstr>JavaScript</vt:lpstr>
      <vt:lpstr>Installing</vt:lpstr>
      <vt:lpstr>Hello JavaScript &amp; Node.js</vt:lpstr>
      <vt:lpstr>JavaScript</vt:lpstr>
      <vt:lpstr>Log</vt:lpstr>
      <vt:lpstr>Log - Practice</vt:lpstr>
      <vt:lpstr>Variable</vt:lpstr>
      <vt:lpstr>Variable</vt:lpstr>
      <vt:lpstr>Variable - Number</vt:lpstr>
      <vt:lpstr>Variable - String</vt:lpstr>
      <vt:lpstr>Variable - Boolean</vt:lpstr>
      <vt:lpstr>Variable - Object</vt:lpstr>
      <vt:lpstr>Variable - Object</vt:lpstr>
      <vt:lpstr>Variable - Object</vt:lpstr>
      <vt:lpstr>Variable - typeof</vt:lpstr>
      <vt:lpstr>Variable practice</vt:lpstr>
      <vt:lpstr>Condition – if/else</vt:lpstr>
      <vt:lpstr>Condition – switch/case</vt:lpstr>
      <vt:lpstr>Practice</vt:lpstr>
      <vt:lpstr>Loop – while-do</vt:lpstr>
      <vt:lpstr>Loop – do-while</vt:lpstr>
      <vt:lpstr>Loop – for</vt:lpstr>
      <vt:lpstr>Loop – for</vt:lpstr>
      <vt:lpstr>Loop – for</vt:lpstr>
      <vt:lpstr>Loop practice</vt:lpstr>
      <vt:lpstr>Basic syntax – function</vt:lpstr>
      <vt:lpstr>Practice [*]</vt:lpstr>
      <vt:lpstr>String interpolation</vt:lpstr>
      <vt:lpstr>JavaScript</vt:lpstr>
      <vt:lpstr>Arrow function</vt:lpstr>
      <vt:lpstr>class</vt:lpstr>
      <vt:lpstr>class</vt:lpstr>
      <vt:lpstr>Modules</vt:lpstr>
      <vt:lpstr>Modules – core module</vt:lpstr>
      <vt:lpstr>Local module</vt:lpstr>
      <vt:lpstr>Practice</vt:lpstr>
      <vt:lpstr>ES6 Modules</vt:lpstr>
      <vt:lpstr>Async</vt:lpstr>
      <vt:lpstr>Async - Callback</vt:lpstr>
      <vt:lpstr>Async - Promise</vt:lpstr>
      <vt:lpstr>Async - Promise</vt:lpstr>
      <vt:lpstr>Async - Promise</vt:lpstr>
      <vt:lpstr>Async/Await</vt:lpstr>
      <vt:lpstr>Practice</vt:lpstr>
      <vt:lpstr>PowerPoint Presentation</vt:lpstr>
      <vt:lpstr>HTML &amp; JavaScript</vt:lpstr>
      <vt:lpstr>JavaScript - DOM</vt:lpstr>
      <vt:lpstr>JavaScript - DOM</vt:lpstr>
      <vt:lpstr>JavaScript – get elements</vt:lpstr>
      <vt:lpstr>JavaScript – attribute &amp; innerHTML</vt:lpstr>
      <vt:lpstr>JavaScript – adding &amp; removing elements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&amp; Node.js</dc:title>
  <dc:creator>Vinh La Kiến</dc:creator>
  <cp:lastModifiedBy>Vinh La Kiến</cp:lastModifiedBy>
  <cp:revision>390</cp:revision>
  <dcterms:created xsi:type="dcterms:W3CDTF">2019-11-24T16:24:12Z</dcterms:created>
  <dcterms:modified xsi:type="dcterms:W3CDTF">2021-10-19T09:49:11Z</dcterms:modified>
</cp:coreProperties>
</file>