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handoutMasterIdLst>
    <p:handoutMasterId r:id="rId23"/>
  </p:handoutMasterIdLst>
  <p:sldIdLst>
    <p:sldId id="256" r:id="rId4"/>
    <p:sldId id="295" r:id="rId5"/>
    <p:sldId id="305" r:id="rId6"/>
    <p:sldId id="306" r:id="rId7"/>
    <p:sldId id="307" r:id="rId8"/>
    <p:sldId id="309" r:id="rId9"/>
    <p:sldId id="312" r:id="rId10"/>
    <p:sldId id="313" r:id="rId11"/>
    <p:sldId id="314" r:id="rId12"/>
    <p:sldId id="310" r:id="rId13"/>
    <p:sldId id="311" r:id="rId14"/>
    <p:sldId id="315" r:id="rId15"/>
    <p:sldId id="316" r:id="rId16"/>
    <p:sldId id="317" r:id="rId17"/>
    <p:sldId id="318" r:id="rId18"/>
    <p:sldId id="319" r:id="rId19"/>
    <p:sldId id="321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3" autoAdjust="0"/>
    <p:restoredTop sz="93238" autoAdjust="0"/>
  </p:normalViewPr>
  <p:slideViewPr>
    <p:cSldViewPr>
      <p:cViewPr varScale="1">
        <p:scale>
          <a:sx n="86" d="100"/>
          <a:sy n="86" d="100"/>
        </p:scale>
        <p:origin x="-10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100353536"/>
        <c:axId val="100372480"/>
      </c:barChart>
      <c:catAx>
        <c:axId val="100353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0372480"/>
        <c:crosses val="autoZero"/>
        <c:auto val="1"/>
        <c:lblAlgn val="ctr"/>
        <c:lblOffset val="100"/>
        <c:noMultiLvlLbl val="0"/>
      </c:catAx>
      <c:valAx>
        <c:axId val="100372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0353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1/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0D9B3-C967-4DE1-9803-76444271FE6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C50DC-3A2C-4118-90A3-32146CE97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80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1/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D7AE-9DF4-46ED-9231-55986F0AA26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C1AA-3F20-47A3-8FF0-7BBF15FD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1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0C1AA-3F20-47A3-8FF0-7BBF15FDBD5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0C1AA-3F20-47A3-8FF0-7BBF15FDBD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56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5079" y="339502"/>
            <a:ext cx="5437964" cy="1080121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ea typeface="맑은 고딕" pitchFamily="50" charset="-127"/>
              </a:rPr>
              <a:t>TÌM HIỂU 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ea typeface="맑은 고딕" pitchFamily="50" charset="-127"/>
              </a:rPr>
              <a:t>CẢM BIẾN PH</a:t>
            </a:r>
            <a:endParaRPr lang="en-US" altLang="ko-KR" dirty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83974" y="4587974"/>
            <a:ext cx="2428385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800" b="1" dirty="0" err="1" smtClean="0">
                <a:solidFill>
                  <a:srgbClr val="FF0000"/>
                </a:solidFill>
              </a:rPr>
              <a:t>Cảm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biến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pH E-201C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25917" r="5448" b="14324"/>
          <a:stretch/>
        </p:blipFill>
        <p:spPr>
          <a:xfrm>
            <a:off x="4211960" y="1491630"/>
            <a:ext cx="4704202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63638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427734"/>
            <a:ext cx="473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Cấu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tạo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của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pH sensor 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40" y="4155926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30988" y="2674401"/>
            <a:ext cx="190821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236296" y="2697261"/>
            <a:ext cx="1529792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83" y="195486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1800" y="3003798"/>
            <a:ext cx="4752528" cy="100811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 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Đầu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dò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đo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độ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pH</a:t>
            </a:r>
            <a:endParaRPr lang="en-US" altLang="ko-KR" sz="1800" b="1" dirty="0" smtClean="0">
              <a:solidFill>
                <a:srgbClr val="002060"/>
              </a:solidFill>
              <a:latin typeface="+mn-lt"/>
            </a:endParaRPr>
          </a:p>
          <a:p>
            <a:pPr algn="l"/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  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Module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xử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lý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tính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hiệu</a:t>
            </a:r>
            <a:endParaRPr lang="en-US" altLang="ko-KR" sz="1800" b="1" dirty="0" smtClean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7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40176" y="3055943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0176" y="3938766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86586" y="4108413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509527" y="3214033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32540" y="2943076"/>
            <a:ext cx="482453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Gồm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một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bầu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thủy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mỏng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bên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ngoài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dạng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hình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và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làm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bằng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thủy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thành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phần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đặc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biệt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Bên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trong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chứa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một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bầu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thủy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khác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Bên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trong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nữa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là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dung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dịch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độ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xác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định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(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pH=7)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và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đặt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một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phần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tử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so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sánh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nội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AgCl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). 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Ngoài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ra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còn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các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điện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cực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1880280" y="771550"/>
            <a:ext cx="2952329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Đầu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dò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pH</a:t>
            </a:r>
          </a:p>
          <a:p>
            <a:pPr marL="0" indent="0" algn="ctr">
              <a:buNone/>
            </a:pP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Đo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pH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t="10001" r="3334" b="2666"/>
          <a:stretch/>
        </p:blipFill>
        <p:spPr>
          <a:xfrm>
            <a:off x="6127566" y="2510433"/>
            <a:ext cx="2376264" cy="16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922712" y="356748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069122" y="3737128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1858576" y="771550"/>
            <a:ext cx="2952329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Module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xử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tín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hiệu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38" y="2485648"/>
            <a:ext cx="2485608" cy="1662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5486"/>
            <a:ext cx="3693790" cy="200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58576" y="3532349"/>
            <a:ext cx="400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Gồm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chân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tín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để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kết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nối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với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vi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điều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khiển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63638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5906" y="2571750"/>
            <a:ext cx="473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Nguyên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lý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hoạt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động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của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pH sensor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70" y="3939902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70330" y="3013058"/>
            <a:ext cx="190821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066263" y="3058777"/>
            <a:ext cx="1529792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83" y="195486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41785" y="915566"/>
            <a:ext cx="5148064" cy="576064"/>
          </a:xfrm>
        </p:spPr>
        <p:txBody>
          <a:bodyPr/>
          <a:lstStyle/>
          <a:p>
            <a:r>
              <a:rPr lang="en-US" altLang="ko-KR" sz="3200" b="1" dirty="0" err="1" smtClean="0"/>
              <a:t>Nguyên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lý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hoạt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động</a:t>
            </a:r>
            <a:endParaRPr lang="ko-KR" alt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611560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62891" y="825715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2" y="636600"/>
            <a:ext cx="3453355" cy="1926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3355179" y="1995686"/>
            <a:ext cx="560930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ột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thế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cỡ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mV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sinh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giữa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tiết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thủy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pH 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với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dung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dịch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lỏng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bên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ngoài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ung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dịch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bên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cực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thủy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tinh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đệm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nên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giá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trị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nó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không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điện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thế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chỉ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giá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trị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dung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dịch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bên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ngoài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gây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thể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đo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Một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đơn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vị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tương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ứng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với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59,16 mV ở 25 ° 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Công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thức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xmlns="" id="{DEFC80CF-3E22-487C-82B3-5D4AD029F263}"/>
              </a:ext>
            </a:extLst>
          </p:cNvPr>
          <p:cNvSpPr/>
          <p:nvPr/>
        </p:nvSpPr>
        <p:spPr>
          <a:xfrm>
            <a:off x="2627784" y="2679914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xmlns="" id="{0A17299E-FC75-4285-9FD8-157CDE76EB76}"/>
              </a:ext>
            </a:extLst>
          </p:cNvPr>
          <p:cNvSpPr/>
          <p:nvPr/>
        </p:nvSpPr>
        <p:spPr>
          <a:xfrm>
            <a:off x="2189267" y="3281268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xmlns="" id="{B924BA25-7A45-4EFF-921A-58578E4A1619}"/>
              </a:ext>
            </a:extLst>
          </p:cNvPr>
          <p:cNvSpPr/>
          <p:nvPr/>
        </p:nvSpPr>
        <p:spPr>
          <a:xfrm>
            <a:off x="2675095" y="3795886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8831"/>
            <a:ext cx="3324689" cy="8097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6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63638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5906" y="2571750"/>
            <a:ext cx="473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Cách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xử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lý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tín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hiệu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thu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được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từ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đầu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dò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pH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70" y="3939902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70330" y="3013058"/>
            <a:ext cx="190821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066263" y="3058777"/>
            <a:ext cx="1529792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83" y="195486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2400" y="85599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 smtClean="0"/>
              <a:t>Xử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lý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tín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hiệu</a:t>
            </a:r>
            <a:endParaRPr lang="ko-KR" altLang="en-US" b="1" dirty="0"/>
          </a:p>
        </p:txBody>
      </p:sp>
      <p:sp>
        <p:nvSpPr>
          <p:cNvPr id="9" name="Rectangle 8"/>
          <p:cNvSpPr/>
          <p:nvPr/>
        </p:nvSpPr>
        <p:spPr>
          <a:xfrm rot="5400000">
            <a:off x="-497366" y="1728243"/>
            <a:ext cx="4666124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271688" y="339502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1002016" y="3742989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1041440" y="4291643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1096676" y="326487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9832" y="2004051"/>
            <a:ext cx="482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Tín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dò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tín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analog, do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ta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cần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bộ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tín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analog sang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tín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Hiệu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thế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đó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rất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nhỏ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( mV), ta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cần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bộ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khuếch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đại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điện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áp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đầu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vào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Áp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dụng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công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thức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để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xác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định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pH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thông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qua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lập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trình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Công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thức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để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xác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định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nồng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độ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ion hydro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công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thức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Nernst:</a:t>
            </a:r>
          </a:p>
          <a:p>
            <a:pPr algn="ctr"/>
            <a:r>
              <a:rPr lang="en-US" altLang="ko-KR" sz="1200" dirty="0" smtClean="0">
                <a:solidFill>
                  <a:schemeClr val="accent3"/>
                </a:solidFill>
                <a:cs typeface="Arial" pitchFamily="34" charset="0"/>
              </a:rPr>
              <a:t>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9659"/>
            <a:ext cx="3324689" cy="8097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45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" y="0"/>
            <a:ext cx="8780892" cy="5143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18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Thanks for watching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/>
                </a:solidFill>
                <a:cs typeface="Arial" pitchFamily="34" charset="0"/>
              </a:rPr>
              <a:t>pH sensor  E-201C</a:t>
            </a:r>
            <a:endParaRPr 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0"/>
          <p:cNvSpPr txBox="1"/>
          <p:nvPr/>
        </p:nvSpPr>
        <p:spPr bwMode="auto">
          <a:xfrm>
            <a:off x="3009387" y="1729284"/>
            <a:ext cx="257072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solidFill>
                  <a:schemeClr val="accent4"/>
                </a:solidFill>
                <a:cs typeface="Arial" pitchFamily="34" charset="0"/>
              </a:rPr>
              <a:t>Khái</a:t>
            </a:r>
            <a:r>
              <a:rPr lang="en-US" altLang="ko-KR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  <a:cs typeface="Arial" pitchFamily="34" charset="0"/>
              </a:rPr>
              <a:t>quát</a:t>
            </a:r>
            <a:r>
              <a:rPr lang="en-US" altLang="ko-KR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  <a:cs typeface="Arial" pitchFamily="34" charset="0"/>
              </a:rPr>
              <a:t>về</a:t>
            </a:r>
            <a:r>
              <a:rPr lang="en-US" altLang="ko-KR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  <a:cs typeface="Arial" pitchFamily="34" charset="0"/>
              </a:rPr>
              <a:t>độ</a:t>
            </a:r>
            <a:r>
              <a:rPr lang="en-US" altLang="ko-KR" b="1" dirty="0" smtClean="0">
                <a:solidFill>
                  <a:schemeClr val="accent4"/>
                </a:solidFill>
                <a:cs typeface="Arial" pitchFamily="34" charset="0"/>
              </a:rPr>
              <a:t> pH</a:t>
            </a:r>
            <a:endParaRPr lang="en-US" altLang="ko-KR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0"/>
          <p:cNvSpPr txBox="1"/>
          <p:nvPr/>
        </p:nvSpPr>
        <p:spPr bwMode="auto">
          <a:xfrm>
            <a:off x="2960347" y="2543753"/>
            <a:ext cx="478148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Cấu</a:t>
            </a:r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tạo</a:t>
            </a:r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của</a:t>
            </a:r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 pH sensor </a:t>
            </a:r>
            <a:endParaRPr lang="en-US" altLang="ko-KR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10"/>
          <p:cNvSpPr txBox="1"/>
          <p:nvPr/>
        </p:nvSpPr>
        <p:spPr bwMode="auto">
          <a:xfrm>
            <a:off x="2944670" y="3388999"/>
            <a:ext cx="478148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Nguyên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lý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hoạt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động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pH sensor </a:t>
            </a:r>
            <a:endParaRPr lang="en-US" altLang="ko-KR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10"/>
          <p:cNvSpPr txBox="1"/>
          <p:nvPr/>
        </p:nvSpPr>
        <p:spPr bwMode="auto">
          <a:xfrm>
            <a:off x="3009387" y="4172691"/>
            <a:ext cx="478148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Cách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xử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lý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tín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hiệu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77689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8743" y="2211710"/>
            <a:ext cx="4420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Khái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quát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về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độ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pH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40" y="4515966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59532" y="2508205"/>
            <a:ext cx="2163193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 flipV="1">
            <a:off x="6876256" y="2553924"/>
            <a:ext cx="1889832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83" y="0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3808" y="2931790"/>
            <a:ext cx="4752528" cy="135944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 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sym typeface="Wingdings 2"/>
              </a:rPr>
              <a:t>C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hỉ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số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pH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là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gì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?</a:t>
            </a:r>
          </a:p>
          <a:p>
            <a:pPr algn="l"/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 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Mục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đích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xác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định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độ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pH</a:t>
            </a:r>
          </a:p>
          <a:p>
            <a:pPr marL="285750" indent="-285750" algn="l">
              <a:buFont typeface="Wingdings 2"/>
              <a:buChar char="w"/>
            </a:pP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Cách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phương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pháp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xác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định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</a:rPr>
              <a:t>độ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</a:rPr>
              <a:t> pH </a:t>
            </a:r>
          </a:p>
          <a:p>
            <a:pPr algn="l"/>
            <a:r>
              <a:rPr lang="vi-VN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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Đánh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giá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giữa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các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phương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sym typeface="Wingdings 2"/>
              </a:rPr>
              <a:t> </a:t>
            </a:r>
            <a:r>
              <a:rPr lang="en-US" altLang="ko-KR" sz="1800" b="1" dirty="0" err="1" smtClean="0">
                <a:solidFill>
                  <a:srgbClr val="002060"/>
                </a:solidFill>
                <a:latin typeface="+mn-lt"/>
                <a:sym typeface="Wingdings 2"/>
              </a:rPr>
              <a:t>pháp</a:t>
            </a:r>
            <a:endParaRPr lang="ko-KR" altLang="en-US" sz="1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3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2833" y="555526"/>
            <a:ext cx="4176464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 smtClean="0"/>
              <a:t>Chỉ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số</a:t>
            </a:r>
            <a:r>
              <a:rPr lang="en-US" altLang="ko-KR" b="1" dirty="0" smtClean="0"/>
              <a:t> pH</a:t>
            </a:r>
            <a:endParaRPr lang="ko-KR" altLang="en-US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44284486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3571" y="3435846"/>
            <a:ext cx="3852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1400" b="1" dirty="0">
                <a:solidFill>
                  <a:schemeClr val="accent6"/>
                </a:solidFill>
                <a:cs typeface="Arial" pitchFamily="34" charset="0"/>
              </a:rPr>
              <a:t>pH là chỉ số đo độ hoạt động của các ion hiđrô (H+) trong dung dịch từ đó suy ra tính axít hay bazơ của </a:t>
            </a:r>
            <a:r>
              <a:rPr lang="vi-VN" altLang="ko-KR" sz="1400" b="1" dirty="0" smtClean="0">
                <a:solidFill>
                  <a:schemeClr val="accent6"/>
                </a:solidFill>
                <a:cs typeface="Arial" pitchFamily="34" charset="0"/>
              </a:rPr>
              <a:t>nó</a:t>
            </a:r>
            <a:endParaRPr lang="en-US" altLang="ko-KR" sz="1400" b="1" dirty="0" smtClean="0">
              <a:solidFill>
                <a:schemeClr val="accent6"/>
              </a:solidFill>
              <a:cs typeface="Arial" pitchFamily="34" charset="0"/>
            </a:endParaRPr>
          </a:p>
          <a:p>
            <a:pPr algn="ctr"/>
            <a:endParaRPr lang="en-US" altLang="ko-KR" sz="1400" b="1" dirty="0">
              <a:solidFill>
                <a:schemeClr val="accent6"/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pH= - log[ H+]</a:t>
            </a:r>
            <a:endParaRPr lang="en-US" altLang="ko-KR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7"/>
          <a:stretch/>
        </p:blipFill>
        <p:spPr>
          <a:xfrm>
            <a:off x="5724128" y="267494"/>
            <a:ext cx="2587566" cy="2710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86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95486"/>
            <a:ext cx="6737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Mục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</a:t>
            </a:r>
            <a:r>
              <a:rPr lang="en-US" sz="3200" b="1" dirty="0" smtClean="0"/>
              <a:t> pH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" y="1347614"/>
            <a:ext cx="3024336" cy="25922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87574"/>
            <a:ext cx="2808312" cy="25922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555776" y="3507854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Xác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định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được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phần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tạp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chất</a:t>
            </a:r>
            <a:r>
              <a:rPr lang="en-US" sz="1600" b="1" dirty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nước</a:t>
            </a:r>
            <a:r>
              <a:rPr lang="en-US" sz="1600" b="1" dirty="0" smtClean="0"/>
              <a:t>, </a:t>
            </a:r>
            <a:r>
              <a:rPr lang="en-US" sz="1600" b="1" dirty="0" err="1"/>
              <a:t>c</a:t>
            </a:r>
            <a:r>
              <a:rPr lang="en-US" sz="1600" b="1" dirty="0" err="1" smtClean="0"/>
              <a:t>ó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nguồn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nước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Ứng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nuôi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trồng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thủy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Ứng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sống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khỏe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87" y="1419622"/>
            <a:ext cx="2650257" cy="1377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45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b="1" dirty="0" err="1" smtClean="0"/>
              <a:t>Các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phương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pháp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xác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định</a:t>
            </a:r>
            <a:r>
              <a:rPr lang="en-US" altLang="ko-KR" sz="3200" b="1" dirty="0" smtClean="0"/>
              <a:t> pH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194581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Giấy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quỳ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tím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(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giấy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chỉ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thị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2"/>
                </a:solidFill>
                <a:cs typeface="Arial" pitchFamily="34" charset="0"/>
              </a:rPr>
              <a:t>màu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829465"/>
            <a:ext cx="25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Dùng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cảm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biến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pH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với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điện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cực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thủy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tinh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1" y="4152113"/>
            <a:ext cx="93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pH </a:t>
            </a:r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kế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  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2207426"/>
            <a:ext cx="169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Dung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dịch</a:t>
            </a:r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phenolphathalein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9" t="5142" r="10319" b="4828"/>
          <a:stretch/>
        </p:blipFill>
        <p:spPr>
          <a:xfrm>
            <a:off x="656806" y="1093003"/>
            <a:ext cx="612656" cy="101378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13575" r="3890" b="20776"/>
          <a:stretch/>
        </p:blipFill>
        <p:spPr>
          <a:xfrm>
            <a:off x="3137995" y="1203599"/>
            <a:ext cx="1128707" cy="73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t="5746" r="8531" b="4234"/>
          <a:stretch/>
        </p:blipFill>
        <p:spPr>
          <a:xfrm>
            <a:off x="1269462" y="2782795"/>
            <a:ext cx="1117017" cy="12580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27202" r="8191" b="16283"/>
          <a:stretch/>
        </p:blipFill>
        <p:spPr>
          <a:xfrm>
            <a:off x="5394886" y="2730646"/>
            <a:ext cx="1770660" cy="10893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67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b="1" dirty="0" err="1" smtClean="0">
                <a:solidFill>
                  <a:schemeClr val="tx1"/>
                </a:solidFill>
              </a:rPr>
              <a:t>Giá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trị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pH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phổ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biến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88383"/>
            <a:ext cx="4811559" cy="33662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67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b="1" dirty="0" err="1" smtClean="0">
                <a:solidFill>
                  <a:schemeClr val="tx1"/>
                </a:solidFill>
              </a:rPr>
              <a:t>Giá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trị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pH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phổ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biến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55556"/>
            <a:ext cx="2706193" cy="4001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58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xmlns="" id="{720BB4E8-63AA-42AF-BABA-C7BE32D66ECD}"/>
              </a:ext>
            </a:extLst>
          </p:cNvPr>
          <p:cNvGrpSpPr/>
          <p:nvPr/>
        </p:nvGrpSpPr>
        <p:grpSpPr>
          <a:xfrm>
            <a:off x="1560722" y="115388"/>
            <a:ext cx="6066372" cy="3524541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xmlns="" id="{6575599F-7555-4E94-9833-3F075EBD7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xmlns="" id="{72F444F6-EE96-4C27-B94D-9A4ACA2A3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xmlns="" id="{D27FBF02-0DD3-4B6C-A34C-C3DDE4E34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xmlns="" id="{0050C693-8F45-4E5D-8EA6-9DEF974E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2642" y="432539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 smtClean="0"/>
              <a:t>Đánh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giá</a:t>
            </a:r>
            <a:endParaRPr lang="ko-KR" alt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455262" y="1346755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64107" y="1009010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65118" y="1528731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5" y="2715766"/>
            <a:ext cx="6408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b="1" dirty="0" err="1" smtClean="0"/>
              <a:t>thí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, </a:t>
            </a:r>
            <a:r>
              <a:rPr lang="en-US" b="1" dirty="0" err="1" smtClean="0"/>
              <a:t>chưa</a:t>
            </a:r>
            <a:r>
              <a:rPr lang="en-US" b="1" dirty="0" smtClean="0"/>
              <a:t> </a:t>
            </a:r>
            <a:r>
              <a:rPr lang="en-US" b="1" dirty="0" err="1" smtClean="0"/>
              <a:t>đưa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Mang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khảo</a:t>
            </a:r>
            <a:r>
              <a:rPr lang="en-US" b="1" dirty="0" smtClean="0"/>
              <a:t> </a:t>
            </a:r>
            <a:r>
              <a:rPr lang="en-US" b="1" dirty="0" err="1" smtClean="0"/>
              <a:t>sát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dõi</a:t>
            </a:r>
            <a:r>
              <a:rPr lang="en-US" b="1" dirty="0" smtClean="0"/>
              <a:t> pH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môi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,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nghiệp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909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538</Words>
  <Application>Microsoft Office PowerPoint</Application>
  <PresentationFormat>On-screen Show (16:9)</PresentationFormat>
  <Paragraphs>71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trần nguyễn khiêm</cp:lastModifiedBy>
  <cp:revision>105</cp:revision>
  <dcterms:created xsi:type="dcterms:W3CDTF">2016-12-05T23:26:54Z</dcterms:created>
  <dcterms:modified xsi:type="dcterms:W3CDTF">2018-07-12T10:00:07Z</dcterms:modified>
</cp:coreProperties>
</file>