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2"/>
  </p:notesMasterIdLst>
  <p:sldIdLst>
    <p:sldId id="348" r:id="rId2"/>
    <p:sldId id="325" r:id="rId3"/>
    <p:sldId id="334" r:id="rId4"/>
    <p:sldId id="335" r:id="rId5"/>
    <p:sldId id="336" r:id="rId6"/>
    <p:sldId id="277" r:id="rId7"/>
    <p:sldId id="300" r:id="rId8"/>
    <p:sldId id="302" r:id="rId9"/>
    <p:sldId id="303" r:id="rId10"/>
    <p:sldId id="337" r:id="rId11"/>
    <p:sldId id="280" r:id="rId12"/>
    <p:sldId id="304" r:id="rId13"/>
    <p:sldId id="338" r:id="rId14"/>
    <p:sldId id="339" r:id="rId15"/>
    <p:sldId id="340" r:id="rId16"/>
    <p:sldId id="305" r:id="rId17"/>
    <p:sldId id="306" r:id="rId18"/>
    <p:sldId id="307" r:id="rId19"/>
    <p:sldId id="308" r:id="rId20"/>
    <p:sldId id="288" r:id="rId21"/>
    <p:sldId id="341" r:id="rId22"/>
    <p:sldId id="312" r:id="rId23"/>
    <p:sldId id="342" r:id="rId24"/>
    <p:sldId id="320" r:id="rId25"/>
    <p:sldId id="332" r:id="rId26"/>
    <p:sldId id="343" r:id="rId27"/>
    <p:sldId id="345" r:id="rId28"/>
    <p:sldId id="346" r:id="rId29"/>
    <p:sldId id="347" r:id="rId30"/>
    <p:sldId id="327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5455" autoAdjust="0"/>
  </p:normalViewPr>
  <p:slideViewPr>
    <p:cSldViewPr>
      <p:cViewPr varScale="1">
        <p:scale>
          <a:sx n="82" d="100"/>
          <a:sy n="82" d="100"/>
        </p:scale>
        <p:origin x="151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3304879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0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Cải</a:t>
            </a:r>
            <a:r>
              <a:rPr lang="en-US" baseline="0"/>
              <a:t> tiến từ SR-Latch, có thể xem </a:t>
            </a:r>
            <a:r>
              <a:rPr lang="en-US" b="1" baseline="0"/>
              <a:t>R = S’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CD4-77EE-4CCC-B46C-DA81256E650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28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F021-D94D-413E-8350-51863575086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EFACC-68F6-4D8B-A592-91DD1522A72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56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167D9B-693F-4D99-A0A6-225BA10288F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6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C91DD16-45D6-457A-B53B-E4B276CECF0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DAEE-8D46-4A0A-9A68-764AF04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9355BD-929E-44AE-8E88-D26946268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3221615"/>
            <a:ext cx="8642350" cy="12069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1737-3E54-4A41-AEA3-26C7330A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CDD92-2119-4672-B901-57F74000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A3325-705B-4B3D-BD62-34684FB7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AFC03-4D5F-4CBD-BDBF-DDF05E3B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0" y="3200400"/>
            <a:ext cx="5893010" cy="5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4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S-R</a:t>
            </a:r>
          </a:p>
          <a:p>
            <a:r>
              <a:rPr lang="en-US" dirty="0" err="1"/>
              <a:t>Chốt</a:t>
            </a:r>
            <a:r>
              <a:rPr lang="en-US" dirty="0"/>
              <a:t>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S-R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J-K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381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Chốt 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854544" y="3150513"/>
            <a:ext cx="1460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logic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273" y="3226713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046" y="5786735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245513"/>
            <a:ext cx="496956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302" y="1295400"/>
            <a:ext cx="27345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74464"/>
            <a:ext cx="1936376" cy="13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438400" y="3810000"/>
            <a:ext cx="6553200" cy="280076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347663" indent="-347663"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trong chốt S-R khi</a:t>
            </a:r>
            <a:br>
              <a:rPr 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sz="220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thời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7663" indent="-347663"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giống với ngõ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phép</a:t>
            </a:r>
          </a:p>
          <a:p>
            <a:pPr indent="5427663"/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enable)</a:t>
            </a:r>
          </a:p>
          <a:p>
            <a:pPr marL="347663" indent="-347663"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Q = D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chốt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mở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suốt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indent="3255963"/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(transparent latch)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</a:t>
            </a:r>
            <a:r>
              <a:rPr lang="en-US" sz="22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không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tích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Q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giữ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trước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đó</a:t>
            </a:r>
            <a:r>
              <a:rPr lang="en-US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indent="2917825"/>
            <a:r>
              <a:rPr lang="en-US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chốt đóng  (close latch)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9E7E-C55D-4544-B78E-CBFC2CF6301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8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Chốt</a:t>
            </a:r>
            <a:r>
              <a:rPr lang="en-US" sz="3600" dirty="0"/>
              <a:t> 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5665113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động của chốt D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1981200" cy="138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92936" y="2751762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581400"/>
            <a:ext cx="90868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3C2A-47DC-430F-BEC5-8E0B5180371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8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S-R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</a:t>
            </a:r>
          </a:p>
          <a:p>
            <a:r>
              <a:rPr lang="en-US" dirty="0"/>
              <a:t>Flipflop S-R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J-K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776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FF-S_R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lên</a:t>
            </a:r>
            <a:br>
              <a:rPr lang="en-US" dirty="0"/>
            </a:br>
            <a:r>
              <a:rPr lang="en-US" sz="2200" dirty="0"/>
              <a:t>(Positive-edge-triggered S_R flip-flop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985811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0028" y="64008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FF-S_R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kích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92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61811"/>
            <a:ext cx="1600200" cy="14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05597"/>
            <a:ext cx="4038600" cy="271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3733800" cy="164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8200" y="565705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114800"/>
            <a:ext cx="2590800" cy="149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715159" y="2971800"/>
            <a:ext cx="343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FF-S_R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từ FF-D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5334000"/>
            <a:ext cx="2362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AAC2-AA98-4221-9364-E5D430FA44A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8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S-R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S-R</a:t>
            </a:r>
          </a:p>
          <a:p>
            <a:r>
              <a:rPr lang="en-US" dirty="0"/>
              <a:t>Flipflop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J-K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933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Flip-flop D(FF-D)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lên</a:t>
            </a:r>
            <a:br>
              <a:rPr lang="en-US" dirty="0"/>
            </a:br>
            <a:r>
              <a:rPr lang="en-US" sz="2200" dirty="0"/>
              <a:t>(Positive-edge-triggered D flip-flop)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99280"/>
              </p:ext>
            </p:extLst>
          </p:nvPr>
        </p:nvGraphicFramePr>
        <p:xfrm>
          <a:off x="3244424" y="1388090"/>
          <a:ext cx="5790719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80" name="Artwork" r:id="rId3" imgW="4219048" imgH="1267002" progId="">
                  <p:embed/>
                </p:oleObj>
              </mc:Choice>
              <mc:Fallback>
                <p:oleObj name="Artwork" r:id="rId3" imgW="4219048" imgH="126700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424" y="1388090"/>
                        <a:ext cx="5790719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228600" y="4191000"/>
          <a:ext cx="215235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81" name="Artwork" r:id="rId5" imgW="1162212" imgH="704948" progId="">
                  <p:embed/>
                </p:oleObj>
              </mc:Choice>
              <mc:Fallback>
                <p:oleObj name="Artwork" r:id="rId5" imgW="1162212" imgH="704948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215235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3922455"/>
            <a:ext cx="6400800" cy="255454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347663" indent="-347663">
              <a:spcAft>
                <a:spcPts val="1200"/>
              </a:spcAft>
              <a:buFontTx/>
              <a:buChar char="-"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FF-D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chốt 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Clock (CLK)</a:t>
            </a:r>
          </a:p>
          <a:p>
            <a:pPr marL="347663" indent="-347663">
              <a:spcAft>
                <a:spcPts val="1200"/>
              </a:spcAft>
              <a:buFontTx/>
              <a:buChar char="-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Chốt D đầu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master),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tại mức 0 của ngõ vào xung CLK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7663" indent="-347663">
              <a:spcAft>
                <a:spcPts val="1200"/>
              </a:spcAft>
              <a:buFontTx/>
              <a:buChar char="-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Chốt D thứ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Tớ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(slave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), hoạt động tại mức 1 của ngõ vào xung CLK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416056"/>
            <a:ext cx="2624832" cy="140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10200" y="3124200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logic 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493" y="5562146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2769513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C5E0-AB83-4178-B982-B293AD1CBAA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1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013889"/>
              </p:ext>
            </p:extLst>
          </p:nvPr>
        </p:nvGraphicFramePr>
        <p:xfrm>
          <a:off x="152400" y="3327334"/>
          <a:ext cx="8839200" cy="269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5" name="Artwork" r:id="rId3" imgW="8580952" imgH="2180952" progId="">
                  <p:embed/>
                </p:oleObj>
              </mc:Choice>
              <mc:Fallback>
                <p:oleObj name="Artwork" r:id="rId3" imgW="8580952" imgH="218095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27334"/>
                        <a:ext cx="8839200" cy="2692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6096000"/>
            <a:ext cx="4086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FF-D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kích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lên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521" y="2438400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209800" cy="118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FF-D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lên</a:t>
            </a:r>
            <a:br>
              <a:rPr lang="en-US" dirty="0"/>
            </a:br>
            <a:r>
              <a:rPr lang="en-US" sz="2200" dirty="0"/>
              <a:t>(Positive-edge-triggered D flip-flop)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24639"/>
              </p:ext>
            </p:extLst>
          </p:nvPr>
        </p:nvGraphicFramePr>
        <p:xfrm>
          <a:off x="3321050" y="1295400"/>
          <a:ext cx="5289550" cy="158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6" name="Artwork" r:id="rId6" imgW="4219048" imgH="1267002" progId="">
                  <p:embed/>
                </p:oleObj>
              </mc:Choice>
              <mc:Fallback>
                <p:oleObj name="Artwork" r:id="rId6" imgW="4219048" imgH="126700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295400"/>
                        <a:ext cx="5289550" cy="1588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9676-EE0F-4112-AFA1-FF1C2E76039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1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FF-</a:t>
            </a:r>
            <a:r>
              <a:rPr lang="en-US" sz="3200" dirty="0"/>
              <a:t>D </a:t>
            </a:r>
            <a:r>
              <a:rPr lang="en-US" sz="3600" dirty="0" err="1"/>
              <a:t>kích</a:t>
            </a:r>
            <a:r>
              <a:rPr lang="en-US" sz="3600" dirty="0"/>
              <a:t> </a:t>
            </a:r>
            <a:r>
              <a:rPr lang="en-US" sz="3600" dirty="0" err="1"/>
              <a:t>cạnh</a:t>
            </a:r>
            <a:r>
              <a:rPr lang="en-US" sz="3600" dirty="0"/>
              <a:t> </a:t>
            </a:r>
            <a:r>
              <a:rPr lang="en-US" sz="3600" dirty="0" err="1"/>
              <a:t>xuống</a:t>
            </a:r>
            <a:br>
              <a:rPr lang="en-US" sz="2000" dirty="0"/>
            </a:br>
            <a:r>
              <a:rPr lang="en-US" sz="2000" dirty="0"/>
              <a:t>(Negative-edge-triggered D flip-flop)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4572000"/>
            <a:ext cx="6248400" cy="110799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347663" indent="-347663">
              <a:buFontTx/>
              <a:buChar char="-"/>
            </a:pPr>
            <a:r>
              <a:rPr lang="en-US" sz="22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FF-D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sz="2200">
                <a:latin typeface="Times New Roman" pitchFamily="18" charset="0"/>
                <a:cs typeface="Times New Roman" pitchFamily="18" charset="0"/>
              </a:rPr>
              <a:t>FF-D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Clock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2 chốt 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335" y="1447800"/>
            <a:ext cx="599066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91000"/>
            <a:ext cx="193565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" y="1469571"/>
            <a:ext cx="2548721" cy="14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36412" y="3155830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logic 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493" y="5562146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90" y="2994702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8535-E416-4828-A991-A4C94DEF0D0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1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FF-D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4123998"/>
            <a:ext cx="6248400" cy="227754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347663" indent="-347663">
              <a:spcAft>
                <a:spcPts val="1200"/>
              </a:spcAft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quan trọng của FF-D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(store)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(load)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Clock</a:t>
            </a:r>
          </a:p>
          <a:p>
            <a:pPr marL="347663" indent="-347663">
              <a:spcAft>
                <a:spcPts val="600"/>
              </a:spcAft>
              <a:buFontTx/>
              <a:buChar char="-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(enable input)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FF, thường ký hiệu là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(chip enable)</a:t>
            </a:r>
          </a:p>
        </p:txBody>
      </p:sp>
      <p:pic>
        <p:nvPicPr>
          <p:cNvPr id="132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35079"/>
            <a:ext cx="1752600" cy="142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6997"/>
            <a:ext cx="2438400" cy="160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5001" y="3111260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logic 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846" y="5634335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136" y="2998113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362075"/>
            <a:ext cx="4048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8B-467B-47D9-8850-CAC18545B35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1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6: MẠCH TUẦN TỰ</a:t>
            </a:r>
          </a:p>
          <a:p>
            <a:r>
              <a:rPr lang="en-US" dirty="0"/>
              <a:t> - PHẦN TỬ NHỚ: MẠCH CHỐT, FLIPFLOP</a:t>
            </a:r>
          </a:p>
        </p:txBody>
      </p:sp>
    </p:spTree>
    <p:extLst>
      <p:ext uri="{BB962C8B-B14F-4D97-AF65-F5344CB8AC3E}">
        <p14:creationId xmlns:p14="http://schemas.microsoft.com/office/powerpoint/2010/main" val="301647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FF-D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br>
              <a:rPr lang="en-US" sz="3400" dirty="0"/>
            </a:br>
            <a:r>
              <a:rPr lang="en-US" sz="2200" dirty="0"/>
              <a:t>(D-FF with asynchronous inputs)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057400" y="3886200"/>
            <a:ext cx="7010400" cy="2585323"/>
          </a:xfrm>
          <a:prstGeom prst="rect">
            <a:avLst/>
          </a:prstGeom>
          <a:noFill/>
          <a:ln>
            <a:solidFill>
              <a:srgbClr val="0000CC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31775" indent="-2317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(Asynchronous inputs)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ép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của FF-D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ngõ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CLK</a:t>
            </a:r>
          </a:p>
          <a:p>
            <a:pPr marL="231775" indent="-231775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(preset)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(clear)</a:t>
            </a:r>
          </a:p>
          <a:p>
            <a:pPr marL="231775" indent="-231775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mạch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64" y="4126931"/>
            <a:ext cx="1796613" cy="174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479212" y="3379113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logic 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984" y="5867400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6" descr="https://encrypted-tbn3.gstatic.com/images?q=tbn:ANd9GcR8UqcFj2I1JRf14BDi-dnhPZiPZGnAMTCSP43vYAs5OQltg1jNG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64" y="1474113"/>
            <a:ext cx="3190336" cy="16002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38200" y="3074313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68" y="1295400"/>
            <a:ext cx="54006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CFBB-A8B9-4EC3-A2D8-1C8BD6E1853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9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S-R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S-R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D</a:t>
            </a:r>
          </a:p>
          <a:p>
            <a:r>
              <a:rPr lang="en-US" dirty="0"/>
              <a:t>Flipflop 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J-K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46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FF-T </a:t>
            </a:r>
            <a:r>
              <a:rPr lang="en-US" dirty="0"/>
              <a:t>(Toggle FF)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48799" y="3124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856" y="1364342"/>
            <a:ext cx="1923143" cy="17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941584"/>
            <a:ext cx="5715000" cy="290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48799" y="561969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5867243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FF-T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Clock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02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57" y="4114800"/>
            <a:ext cx="291052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67000" y="1447800"/>
            <a:ext cx="5943600" cy="76944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347663" indent="-347663">
              <a:buFontTx/>
              <a:buChar char="-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Flip-flop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Clock (CLK)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5E3F-6E17-4E3A-AEA9-9B9CF7B0751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7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S-R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S-R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Flipflop T</a:t>
            </a:r>
          </a:p>
          <a:p>
            <a:r>
              <a:rPr lang="en-US" dirty="0"/>
              <a:t>Flipflop J-K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22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FF-J_K kích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lên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/>
              <a:t>Edge-triggered J_K </a:t>
            </a:r>
            <a:r>
              <a:rPr lang="en-US" sz="2200" dirty="0"/>
              <a:t>flip-flop)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2386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390" y="3138714"/>
            <a:ext cx="3438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FF-J_K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kích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từ FF-D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lên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407" y="3114318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3714" y="1309914"/>
            <a:ext cx="536027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23" y="4048665"/>
            <a:ext cx="1830977" cy="12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810000" y="5943600"/>
            <a:ext cx="3958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FF-J_K kích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lên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1442740"/>
            <a:ext cx="2398263" cy="166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29658"/>
            <a:ext cx="6953250" cy="146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82A3-653B-427B-A034-42C9EA9D2C2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05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FF-JK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906753" y="33528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335280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" y="1219200"/>
            <a:ext cx="200914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4114800" cy="219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" y="4043362"/>
            <a:ext cx="22479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6200" y="3810000"/>
            <a:ext cx="8986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951993"/>
            <a:ext cx="5010150" cy="282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238-9D27-47C1-A168-EFD402E5FC6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33AD5-18A5-4C4D-B6E0-5FE1B8E62575}"/>
              </a:ext>
            </a:extLst>
          </p:cNvPr>
          <p:cNvSpPr/>
          <p:nvPr/>
        </p:nvSpPr>
        <p:spPr>
          <a:xfrm>
            <a:off x="3886200" y="1524000"/>
            <a:ext cx="4114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08545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S-R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S-R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Flipflop 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J-K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12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S-R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S-R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Flipflop 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J-K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9209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21513"/>
              </p:ext>
            </p:extLst>
          </p:nvPr>
        </p:nvGraphicFramePr>
        <p:xfrm>
          <a:off x="1981200" y="1447800"/>
          <a:ext cx="51800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Q(t)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Q(t+1)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J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K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91434" marR="9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438400" y="4191000"/>
            <a:ext cx="8560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/>
              <a:t>J  = T</a:t>
            </a:r>
          </a:p>
          <a:p>
            <a:r>
              <a:rPr lang="en-US" altLang="en-US" sz="2200"/>
              <a:t>K = T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410200" y="4267200"/>
            <a:ext cx="9861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/>
              <a:t>J = D</a:t>
            </a:r>
          </a:p>
          <a:p>
            <a:r>
              <a:rPr lang="en-US" altLang="en-US" sz="2200"/>
              <a:t>K = D’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2359025" y="5638800"/>
            <a:ext cx="10791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/>
              <a:t>R = KQ</a:t>
            </a:r>
          </a:p>
          <a:p>
            <a:r>
              <a:rPr lang="en-US" altLang="en-US" sz="2200"/>
              <a:t>S = JQ’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143000" y="3810000"/>
            <a:ext cx="35087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dirty="0"/>
              <a:t>TK Flip flop sang T Flip-flop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81525" y="3821113"/>
            <a:ext cx="3549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dirty="0"/>
              <a:t>TK Flip flop sang D Flip-flop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143000" y="5192713"/>
            <a:ext cx="36263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dirty="0"/>
              <a:t>RS Flip flop sang JK Flip-flop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648200" y="5181600"/>
            <a:ext cx="33356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dirty="0"/>
              <a:t>D Flip flop sang T Flip-flop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407025" y="5715000"/>
            <a:ext cx="19202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/>
              <a:t>D = T’Q + TQ’</a:t>
            </a:r>
          </a:p>
        </p:txBody>
      </p:sp>
    </p:spTree>
    <p:extLst>
      <p:ext uri="{BB962C8B-B14F-4D97-AF65-F5344CB8AC3E}">
        <p14:creationId xmlns:p14="http://schemas.microsoft.com/office/powerpoint/2010/main" val="3255886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1 - </a:t>
            </a:r>
            <a:r>
              <a:rPr lang="en-US" dirty="0" err="1"/>
              <a:t>Chương</a:t>
            </a:r>
            <a:r>
              <a:rPr lang="en-US" dirty="0"/>
              <a:t> 6,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?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latch, flipflop: SR, D, T, JK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qua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flipflop</a:t>
            </a:r>
          </a:p>
        </p:txBody>
      </p:sp>
    </p:spTree>
    <p:extLst>
      <p:ext uri="{BB962C8B-B14F-4D97-AF65-F5344CB8AC3E}">
        <p14:creationId xmlns:p14="http://schemas.microsoft.com/office/powerpoint/2010/main" val="85003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S-R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S-R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J-K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344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Thảo luận?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04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chương</a:t>
            </a:r>
            <a:r>
              <a:rPr lang="en-US" dirty="0"/>
              <a:t> 5)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logic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(memory element)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</a:t>
            </a:r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marL="920750" indent="-457200">
              <a:buFont typeface="Wingdings" panose="05000000000000000000" pitchFamily="2" charset="2"/>
              <a:buChar char="q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(</a:t>
            </a:r>
            <a:r>
              <a:rPr lang="en-US" sz="2400" dirty="0" err="1"/>
              <a:t>Chốt</a:t>
            </a:r>
            <a:r>
              <a:rPr lang="en-US" sz="2400" dirty="0"/>
              <a:t>, Flip-flop,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,…)</a:t>
            </a:r>
          </a:p>
          <a:p>
            <a:pPr marL="920750" indent="-457200">
              <a:buFont typeface="Wingdings" panose="05000000000000000000" pitchFamily="2" charset="2"/>
              <a:buChar char="q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23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Chốt</a:t>
            </a:r>
            <a:r>
              <a:rPr lang="en-US" dirty="0"/>
              <a:t> S-R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Chốt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S-R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Flipflop J-K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604-1723-450F-BC68-882F14D6D13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643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Chốt</a:t>
            </a:r>
            <a:r>
              <a:rPr lang="en-US" sz="3600" dirty="0"/>
              <a:t> S-R</a:t>
            </a:r>
          </a:p>
        </p:txBody>
      </p:sp>
      <p:pic>
        <p:nvPicPr>
          <p:cNvPr id="7579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2019" y="1296246"/>
            <a:ext cx="45659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7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829" y="1336873"/>
            <a:ext cx="2502078" cy="18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555412" y="3429000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logic 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9673" y="3200400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4038600"/>
            <a:ext cx="2286000" cy="22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124246" y="590415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2023" y="5889639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6193800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hiệu sai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2" y="4484668"/>
            <a:ext cx="45053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09600" y="2819400"/>
            <a:ext cx="2362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A801-8E1D-40A6-97CB-9D8B36F8E78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30834" y="283106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Cấm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3200400"/>
            <a:ext cx="27350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thường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088" y="6198433"/>
            <a:ext cx="778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thời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không xác định ngõ ra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3048000" cy="20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962400"/>
            <a:ext cx="656053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6400800" y="3886200"/>
            <a:ext cx="990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6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1" y="1578836"/>
            <a:ext cx="1905000" cy="141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3714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Chốt</a:t>
            </a:r>
            <a:r>
              <a:rPr lang="en-US" sz="3600" dirty="0"/>
              <a:t> S-R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0" y="2997664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68419" y="1524000"/>
            <a:ext cx="3099381" cy="14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52515" y="3024831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logic 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001-D73D-4CE0-9CC0-A5AE07C5E69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8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Chốt S-R với </a:t>
            </a:r>
            <a:r>
              <a:rPr lang="en-US" sz="3600" dirty="0" err="1"/>
              <a:t>ngõ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err="1"/>
              <a:t>cho</a:t>
            </a:r>
            <a:r>
              <a:rPr lang="en-US" sz="3600"/>
              <a:t> phép</a:t>
            </a:r>
            <a:endParaRPr lang="en-US" sz="3600" dirty="0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506806"/>
            <a:ext cx="450484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2683137" cy="221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495800"/>
            <a:ext cx="230958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49502" y="3488006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logic 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073" y="3607713"/>
            <a:ext cx="1604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sự thật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693" y="6019800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hiệu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9600" y="2895600"/>
            <a:ext cx="2362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B203-7A7E-4514-AC79-810455A7E33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30834" y="283106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Cấm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82121" y="2754868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SR=11, C:1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0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Chốt S-R với </a:t>
            </a:r>
            <a:r>
              <a:rPr lang="en-US" sz="3600" dirty="0" err="1"/>
              <a:t>ngõ</a:t>
            </a:r>
            <a:r>
              <a:rPr lang="en-US" sz="3600" dirty="0"/>
              <a:t> 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err="1"/>
              <a:t>cho</a:t>
            </a:r>
            <a:r>
              <a:rPr lang="en-US" sz="3600"/>
              <a:t> phép (tt)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24885" y="5791200"/>
            <a:ext cx="7257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chốt S-R với trường hợp ngõ ra không xác định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758" y="1284354"/>
            <a:ext cx="3395507" cy="13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13758" y="1208154"/>
            <a:ext cx="3666558" cy="1454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3322320"/>
            <a:ext cx="89058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7391400" y="3256915"/>
            <a:ext cx="9906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CE88-9D6A-4B6F-8956-78E38134C9C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8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10432</TotalTime>
  <Words>1386</Words>
  <Application>Microsoft Office PowerPoint</Application>
  <PresentationFormat>On-screen Show (4:3)</PresentationFormat>
  <Paragraphs>324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Wingdings</vt:lpstr>
      <vt:lpstr>dsp</vt:lpstr>
      <vt:lpstr>Artwork</vt:lpstr>
      <vt:lpstr>Kiểm tra 15’</vt:lpstr>
      <vt:lpstr>NHẬP MÔN MẠCH SỐ</vt:lpstr>
      <vt:lpstr>Nội dung</vt:lpstr>
      <vt:lpstr>Tổng quan</vt:lpstr>
      <vt:lpstr>Nội dung</vt:lpstr>
      <vt:lpstr>Chốt S-R</vt:lpstr>
      <vt:lpstr>Chốt S-R</vt:lpstr>
      <vt:lpstr>Chốt S-R với ngõ vào cho phép</vt:lpstr>
      <vt:lpstr>Chốt S-R với ngõ vào cho phép (tt)</vt:lpstr>
      <vt:lpstr>Nội dung</vt:lpstr>
      <vt:lpstr>Chốt D</vt:lpstr>
      <vt:lpstr>Chốt D </vt:lpstr>
      <vt:lpstr>Nội dung</vt:lpstr>
      <vt:lpstr>FF-S_R kích cạnh lên (Positive-edge-triggered S_R flip-flop )</vt:lpstr>
      <vt:lpstr>Nội dung</vt:lpstr>
      <vt:lpstr>Flip-flop D(FF-D) kích cạnh lên (Positive-edge-triggered D flip-flop)</vt:lpstr>
      <vt:lpstr>FF-D kích cạnh lên (Positive-edge-triggered D flip-flop)</vt:lpstr>
      <vt:lpstr>FF-D kích cạnh xuống (Negative-edge-triggered D flip-flop)</vt:lpstr>
      <vt:lpstr>FF-D với ngõ vào điều khiển</vt:lpstr>
      <vt:lpstr>FF-D với ngõ vào điều khiển bất đồng bộ  (D-FF with asynchronous inputs)</vt:lpstr>
      <vt:lpstr>Nội dung</vt:lpstr>
      <vt:lpstr>FF-T (Toggle FF)</vt:lpstr>
      <vt:lpstr>Nội dung</vt:lpstr>
      <vt:lpstr>FF-J_K kích cạnh lên (Edge-triggered J_K flip-flop)</vt:lpstr>
      <vt:lpstr>FF-JK với ngõ vào điều khiển bất đồng bộ </vt:lpstr>
      <vt:lpstr>Nội dung</vt:lpstr>
      <vt:lpstr>Nội dung</vt:lpstr>
      <vt:lpstr>Thiết kế chuyển đổi giữa các loại FF</vt:lpstr>
      <vt:lpstr>Tóm tắt nội dung chương học</vt:lpstr>
      <vt:lpstr>Thảo luận?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193</cp:revision>
  <dcterms:created xsi:type="dcterms:W3CDTF">2013-02-24T12:47:21Z</dcterms:created>
  <dcterms:modified xsi:type="dcterms:W3CDTF">2019-08-25T13:56:18Z</dcterms:modified>
</cp:coreProperties>
</file>