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4"/>
  </p:notesMasterIdLst>
  <p:sldIdLst>
    <p:sldId id="394" r:id="rId2"/>
    <p:sldId id="396" r:id="rId3"/>
    <p:sldId id="395" r:id="rId4"/>
    <p:sldId id="320" r:id="rId5"/>
    <p:sldId id="385" r:id="rId6"/>
    <p:sldId id="331" r:id="rId7"/>
    <p:sldId id="372" r:id="rId8"/>
    <p:sldId id="377" r:id="rId9"/>
    <p:sldId id="378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79" r:id="rId19"/>
    <p:sldId id="380" r:id="rId20"/>
    <p:sldId id="351" r:id="rId21"/>
    <p:sldId id="352" r:id="rId22"/>
    <p:sldId id="353" r:id="rId23"/>
    <p:sldId id="370" r:id="rId24"/>
    <p:sldId id="371" r:id="rId25"/>
    <p:sldId id="386" r:id="rId26"/>
    <p:sldId id="355" r:id="rId27"/>
    <p:sldId id="391" r:id="rId28"/>
    <p:sldId id="392" r:id="rId29"/>
    <p:sldId id="393" r:id="rId30"/>
    <p:sldId id="389" r:id="rId31"/>
    <p:sldId id="387" r:id="rId32"/>
    <p:sldId id="366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86490" autoAdjust="0"/>
  </p:normalViewPr>
  <p:slideViewPr>
    <p:cSldViewPr>
      <p:cViewPr varScale="1">
        <p:scale>
          <a:sx n="74" d="100"/>
          <a:sy n="74" d="100"/>
        </p:scale>
        <p:origin x="181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2119768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33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3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23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3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29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8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2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2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8505-806F-4DF4-8DCF-B5282249F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0D3630-980E-456F-916C-BFE85E5D71A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734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97F8-55C7-4E78-822C-A96237F48C9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02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B7E8A-0D74-44C1-8682-8DDE0A2FB7B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3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7D94A9-89A1-4FBC-8A4D-7FC94C677EA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6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E64497D-097D-4028-ADED-1CEE9EDEF52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b="1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1" dirty="0"/>
              <a:t>FF-J_K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Preset </a:t>
            </a:r>
            <a:r>
              <a:rPr lang="en-US" dirty="0" err="1"/>
              <a:t>và</a:t>
            </a:r>
            <a:r>
              <a:rPr lang="en-US" dirty="0"/>
              <a:t> Clear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 </a:t>
            </a:r>
          </a:p>
          <a:p>
            <a:pPr marL="514350" indent="-514350">
              <a:buAutoNum type="alphaLcPeriod"/>
            </a:pPr>
            <a:r>
              <a:rPr lang="en-US" dirty="0"/>
              <a:t>MOD-5,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2,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chu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 2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3630-980E-456F-916C-BFE85E5D71A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8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5562600"/>
            <a:ext cx="8470900" cy="98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đếm</a:t>
            </a:r>
            <a:r>
              <a:rPr lang="en-US" sz="2400" b="1" dirty="0"/>
              <a:t> </a:t>
            </a:r>
            <a:r>
              <a:rPr lang="en-US" sz="2400" b="1" dirty="0" err="1"/>
              <a:t>đồng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dirty="0"/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514600"/>
            <a:ext cx="3586162" cy="27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br>
              <a:rPr lang="en-US" dirty="0"/>
            </a:br>
            <a:r>
              <a:rPr lang="en-US" dirty="0"/>
              <a:t>(Design Synchronous Counter)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ym typeface="Wingdings" pitchFamily="2" charset="2"/>
              </a:rPr>
              <a:t>B</a:t>
            </a:r>
            <a:r>
              <a:rPr lang="en-US" b="1" dirty="0" err="1"/>
              <a:t>ộ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0914-A10C-4328-A06B-38C4E042E7F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82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/>
              <a:t>Mô tả đầy đủ của một Flip-flop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295400"/>
            <a:ext cx="8640960" cy="4824536"/>
          </a:xfrm>
        </p:spPr>
        <p:txBody>
          <a:bodyPr/>
          <a:lstStyle/>
          <a:p>
            <a:r>
              <a:rPr lang="en-US" dirty="0"/>
              <a:t>FF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i="1" dirty="0" err="1"/>
              <a:t>ký</a:t>
            </a:r>
            <a:r>
              <a:rPr lang="en-US" i="1" dirty="0"/>
              <a:t> </a:t>
            </a:r>
            <a:r>
              <a:rPr lang="en-US" i="1" dirty="0" err="1"/>
              <a:t>hiệu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, </a:t>
            </a:r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thật</a:t>
            </a:r>
            <a:r>
              <a:rPr lang="en-US" i="1" dirty="0"/>
              <a:t>, </a:t>
            </a:r>
            <a:r>
              <a:rPr lang="en-US" i="1" dirty="0" err="1">
                <a:solidFill>
                  <a:srgbClr val="0000CC"/>
                </a:solidFill>
              </a:rPr>
              <a:t>bảng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đặc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tính</a:t>
            </a:r>
            <a:r>
              <a:rPr lang="en-US" i="1" dirty="0">
                <a:solidFill>
                  <a:srgbClr val="0000CC"/>
                </a:solidFill>
              </a:rPr>
              <a:t>, </a:t>
            </a:r>
            <a:r>
              <a:rPr lang="en-US" i="1" dirty="0" err="1">
                <a:solidFill>
                  <a:srgbClr val="0000CC"/>
                </a:solidFill>
              </a:rPr>
              <a:t>phương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trình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đặc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tính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dirty="0" err="1"/>
              <a:t>hoặc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bảng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kích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thích</a:t>
            </a:r>
            <a:endParaRPr lang="en-US" dirty="0">
              <a:solidFill>
                <a:srgbClr val="0000CC"/>
              </a:solidFill>
            </a:endParaRPr>
          </a:p>
          <a:p>
            <a:pPr marL="747712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i="1" dirty="0"/>
              <a:t> </a:t>
            </a:r>
            <a:r>
              <a:rPr lang="en-US" b="1" i="1" dirty="0" err="1"/>
              <a:t>Bảng</a:t>
            </a:r>
            <a:r>
              <a:rPr lang="en-US" b="1" i="1" dirty="0"/>
              <a:t> </a:t>
            </a:r>
            <a:r>
              <a:rPr lang="en-US" b="1" i="1" dirty="0" err="1"/>
              <a:t>đặc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sz="2400" i="1" dirty="0"/>
              <a:t>:</a:t>
            </a:r>
            <a:r>
              <a:rPr lang="en-US" b="1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tại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ngõ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FF</a:t>
            </a:r>
            <a:endParaRPr lang="en-US" b="1" i="1" dirty="0"/>
          </a:p>
          <a:p>
            <a:pPr marL="747712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i="1" dirty="0" err="1"/>
              <a:t>Phương</a:t>
            </a:r>
            <a:r>
              <a:rPr lang="en-US" b="1" i="1" dirty="0"/>
              <a:t> </a:t>
            </a:r>
            <a:r>
              <a:rPr lang="en-US" b="1" i="1" dirty="0" err="1"/>
              <a:t>trình</a:t>
            </a:r>
            <a:r>
              <a:rPr lang="en-US" b="1" i="1" dirty="0"/>
              <a:t> </a:t>
            </a:r>
            <a:r>
              <a:rPr lang="en-US" b="1" i="1" dirty="0" err="1"/>
              <a:t>đặc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b="1" i="1" dirty="0"/>
              <a:t>: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biểu</a:t>
            </a:r>
            <a:r>
              <a:rPr lang="en-US" i="1" dirty="0"/>
              <a:t> </a:t>
            </a:r>
            <a:r>
              <a:rPr lang="en-US" i="1" dirty="0" err="1"/>
              <a:t>thức</a:t>
            </a:r>
            <a:r>
              <a:rPr lang="en-US" i="1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ngõ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FF</a:t>
            </a:r>
            <a:endParaRPr lang="en-US" i="1" dirty="0"/>
          </a:p>
          <a:p>
            <a:pPr marL="747712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i="1" dirty="0"/>
              <a:t>  </a:t>
            </a:r>
            <a:r>
              <a:rPr lang="en-US" b="1" i="1" dirty="0" err="1"/>
              <a:t>Bảng</a:t>
            </a:r>
            <a:r>
              <a:rPr lang="en-US" b="1" i="1" dirty="0"/>
              <a:t> </a:t>
            </a:r>
            <a:r>
              <a:rPr lang="en-US" b="1" i="1" dirty="0" err="1"/>
              <a:t>kích</a:t>
            </a:r>
            <a:r>
              <a:rPr lang="en-US" b="1" i="1" dirty="0"/>
              <a:t> </a:t>
            </a:r>
            <a:r>
              <a:rPr lang="en-US" b="1" i="1" dirty="0" err="1"/>
              <a:t>thích</a:t>
            </a:r>
            <a:r>
              <a:rPr lang="en-US" b="1" i="1" dirty="0"/>
              <a:t>: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yêu</a:t>
            </a:r>
            <a:r>
              <a:rPr lang="en-US" i="1" dirty="0"/>
              <a:t> </a:t>
            </a:r>
            <a:r>
              <a:rPr lang="en-US" i="1" dirty="0" err="1"/>
              <a:t>cầu</a:t>
            </a:r>
            <a:r>
              <a:rPr lang="en-US" i="1" dirty="0"/>
              <a:t> </a:t>
            </a:r>
            <a:r>
              <a:rPr lang="en-US" i="1" dirty="0" err="1"/>
              <a:t>ngõ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(input) </a:t>
            </a:r>
            <a:r>
              <a:rPr lang="en-US" dirty="0" err="1"/>
              <a:t>để</a:t>
            </a:r>
            <a:r>
              <a:rPr lang="en-US" dirty="0"/>
              <a:t> FF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tại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tiếp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2DE-A75F-410D-86EF-FE2BC3FFC1E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43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554031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Ký 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266700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sự thật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05786"/>
              </p:ext>
            </p:extLst>
          </p:nvPr>
        </p:nvGraphicFramePr>
        <p:xfrm>
          <a:off x="152400" y="1447800"/>
          <a:ext cx="1710690" cy="10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Artwork" r:id="rId4" imgW="1162212" imgH="704948" progId="">
                  <p:embed/>
                </p:oleObj>
              </mc:Choice>
              <mc:Fallback>
                <p:oleObj name="Artwork" r:id="rId4" imgW="1162212" imgH="7049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7800"/>
                        <a:ext cx="1710690" cy="102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68893"/>
            <a:ext cx="2517991" cy="1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60" y="1368893"/>
            <a:ext cx="3598440" cy="111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66" y="5492145"/>
            <a:ext cx="188976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5" y="3886200"/>
            <a:ext cx="3783666" cy="18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14589" y="256128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đặc tính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6180424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Phương trình đặc tính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577209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kích thích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03" y="3476469"/>
            <a:ext cx="2285773" cy="183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urved Right Arrow 25"/>
          <p:cNvSpPr/>
          <p:nvPr/>
        </p:nvSpPr>
        <p:spPr>
          <a:xfrm>
            <a:off x="5265961" y="2582448"/>
            <a:ext cx="449017" cy="1303752"/>
          </a:xfrm>
          <a:prstGeom prst="curv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4033194">
            <a:off x="5084002" y="4311963"/>
            <a:ext cx="363918" cy="1464014"/>
          </a:xfrm>
          <a:prstGeom prst="curved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651591" y="1927474"/>
            <a:ext cx="614370" cy="28232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707-D645-4410-9293-07226A8499B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FF-D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196" y="1219200"/>
            <a:ext cx="3792720" cy="118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02" y="5334000"/>
            <a:ext cx="2383651" cy="43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1" y="3909873"/>
            <a:ext cx="4114800" cy="195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93" y="1268420"/>
            <a:ext cx="2177479" cy="12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9" y="1268420"/>
            <a:ext cx="1191972" cy="115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38" y="3200400"/>
            <a:ext cx="2498315" cy="201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Curved Right Arrow 23"/>
          <p:cNvSpPr/>
          <p:nvPr/>
        </p:nvSpPr>
        <p:spPr>
          <a:xfrm rot="20465160">
            <a:off x="4905265" y="2522055"/>
            <a:ext cx="449017" cy="1303752"/>
          </a:xfrm>
          <a:prstGeom prst="curv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 rot="4828067">
            <a:off x="4856419" y="4311963"/>
            <a:ext cx="363918" cy="1464014"/>
          </a:xfrm>
          <a:prstGeom prst="curved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125117" y="1791926"/>
            <a:ext cx="614370" cy="26547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2404" y="5786735"/>
            <a:ext cx="1633845" cy="46166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T     Q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82424" y="5923736"/>
            <a:ext cx="261376" cy="172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814" y="24384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Ký 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5000" y="251460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sự thật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8067" y="2438400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đặc tính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7502" y="6259036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Phương trình đặc tính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0" y="5843825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kích thích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74C3-0AE0-4538-B63D-40B2D2ECFD5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FF-T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0" grpId="0" animBg="1"/>
      <p:bldP spid="21" grpId="0" animBg="1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71440"/>
            <a:ext cx="2153330" cy="124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95400"/>
            <a:ext cx="1147938" cy="105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75" y="1210512"/>
            <a:ext cx="3354260" cy="163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4749"/>
            <a:ext cx="3877235" cy="190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2514600" cy="303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86" y="5638800"/>
            <a:ext cx="2221414" cy="4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Curved Right Arrow 27"/>
          <p:cNvSpPr/>
          <p:nvPr/>
        </p:nvSpPr>
        <p:spPr>
          <a:xfrm rot="19822797">
            <a:off x="5618408" y="2937671"/>
            <a:ext cx="449017" cy="1303752"/>
          </a:xfrm>
          <a:prstGeom prst="curv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/>
          <p:cNvSpPr/>
          <p:nvPr/>
        </p:nvSpPr>
        <p:spPr>
          <a:xfrm rot="5100556">
            <a:off x="4968379" y="3721993"/>
            <a:ext cx="506213" cy="2206229"/>
          </a:xfrm>
          <a:prstGeom prst="curved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344406" y="1739286"/>
            <a:ext cx="913394" cy="29079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4814" y="24384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Ký 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251460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sự thật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1458" y="2876490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đặc tính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0415" y="609600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Phương trình đặc tính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2386" y="523869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kích thích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32FC-3348-4DED-A079-FD5D93DA594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FF-SR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00463"/>
            <a:ext cx="3276600" cy="163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95" y="5580743"/>
            <a:ext cx="2230319" cy="48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2" y="3429000"/>
            <a:ext cx="3440318" cy="169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1845" y="1363505"/>
            <a:ext cx="1396921" cy="92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00" y="1200462"/>
            <a:ext cx="1973384" cy="136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3" y="3496976"/>
            <a:ext cx="2268947" cy="275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rved Right Arrow 14"/>
          <p:cNvSpPr/>
          <p:nvPr/>
        </p:nvSpPr>
        <p:spPr>
          <a:xfrm rot="19983000">
            <a:off x="5094026" y="2612848"/>
            <a:ext cx="449017" cy="1537130"/>
          </a:xfrm>
          <a:prstGeom prst="curv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4966282">
            <a:off x="4620878" y="3717283"/>
            <a:ext cx="484808" cy="2061949"/>
          </a:xfrm>
          <a:prstGeom prst="curved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112688" y="1743403"/>
            <a:ext cx="916512" cy="27350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" y="236751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Ký 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5000" y="251460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sự thật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8066" y="2833356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đặc tính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7554" y="609600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Phương trình đặc tính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5187" y="5166583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kích thích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A4D8-6D7A-4F90-B415-035DE498836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FF-JK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47100" cy="914400"/>
          </a:xfrm>
          <a:noFill/>
        </p:spPr>
        <p:txBody>
          <a:bodyPr>
            <a:noAutofit/>
          </a:bodyPr>
          <a:lstStyle/>
          <a:p>
            <a:pPr marL="914400" lvl="1" indent="-914400">
              <a:buNone/>
            </a:pPr>
            <a:r>
              <a:rPr lang="en-US" sz="2400" b="1" u="sng" dirty="0" err="1"/>
              <a:t>Ví</a:t>
            </a:r>
            <a:r>
              <a:rPr lang="en-US" sz="2400" b="1" u="sng" dirty="0"/>
              <a:t> </a:t>
            </a:r>
            <a:r>
              <a:rPr lang="en-US" sz="2400" b="1" u="sng" dirty="0" err="1"/>
              <a:t>dụ</a:t>
            </a:r>
            <a:r>
              <a:rPr lang="en-US" sz="2400" b="1" u="sng" dirty="0"/>
              <a:t>:</a:t>
            </a:r>
            <a:r>
              <a:rPr lang="en-US" sz="2400" b="1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FF-J_K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đếm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đếm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endParaRPr lang="en-US" sz="2400" b="1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20358"/>
              </p:ext>
            </p:extLst>
          </p:nvPr>
        </p:nvGraphicFramePr>
        <p:xfrm>
          <a:off x="6248400" y="1981200"/>
          <a:ext cx="2286000" cy="312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5329535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u="sng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FF </a:t>
            </a:r>
            <a:r>
              <a:rPr lang="en-US" sz="24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31925" lvl="2" indent="-974725" algn="just"/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Do chu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0-1-2-3-4-0-…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FF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3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" y="2590800"/>
            <a:ext cx="5334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1" u="sng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Lưu ý:</a:t>
            </a:r>
            <a:r>
              <a:rPr lang="en-US" sz="2000" i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Thuộc tính </a:t>
            </a:r>
            <a:r>
              <a:rPr lang="en-US" sz="20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(đếm lên/xuống) của </a:t>
            </a:r>
            <a:r>
              <a:rPr lang="en-US" sz="2000" b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bộ đếm đồng bộ </a:t>
            </a:r>
            <a:r>
              <a:rPr lang="en-US" sz="2000" i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chỉ phụ thuộc </a:t>
            </a:r>
            <a:r>
              <a:rPr lang="en-US" sz="20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vào trạng thái hiện tại và trạng thái kế tiếp mà </a:t>
            </a:r>
            <a:r>
              <a:rPr lang="en-US" sz="2000" i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không quan tâm </a:t>
            </a:r>
            <a:r>
              <a:rPr lang="en-US" sz="20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đến tính chất của FF (kích cạnh lên/xuống)</a:t>
            </a:r>
          </a:p>
          <a:p>
            <a:pPr>
              <a:spcBef>
                <a:spcPct val="3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Wingdings" pitchFamily="2" charset="2"/>
              </a:rPr>
              <a:t> Khác với bộ đếm bất đồng bộ</a:t>
            </a:r>
            <a:endParaRPr lang="en-US" sz="2000" baseline="0" dirty="0">
              <a:solidFill>
                <a:srgbClr val="0000CC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327-E7D8-43D1-A925-056B5262DAC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47100" cy="5410200"/>
          </a:xfrm>
          <a:noFill/>
        </p:spPr>
        <p:txBody>
          <a:bodyPr>
            <a:no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b="1" u="sng" dirty="0" err="1">
                <a:solidFill>
                  <a:srgbClr val="0000CC"/>
                </a:solidFill>
              </a:rPr>
              <a:t>Bước</a:t>
            </a:r>
            <a:r>
              <a:rPr lang="en-US" sz="2400" b="1" u="sng" dirty="0">
                <a:solidFill>
                  <a:srgbClr val="0000CC"/>
                </a:solidFill>
              </a:rPr>
              <a:t> 2</a:t>
            </a:r>
            <a:r>
              <a:rPr lang="en-US" sz="2400" b="1" dirty="0">
                <a:solidFill>
                  <a:srgbClr val="0000CC"/>
                </a:solidFill>
              </a:rPr>
              <a:t>: </a:t>
            </a:r>
            <a:r>
              <a:rPr lang="en-US" sz="2400" dirty="0" err="1">
                <a:solidFill>
                  <a:srgbClr val="0000CC"/>
                </a:solidFill>
              </a:rPr>
              <a:t>Vẽ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biểu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đồ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chuyển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trạng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thái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(state diagram) </a:t>
            </a:r>
            <a:r>
              <a:rPr lang="en-US" sz="2400" dirty="0" err="1">
                <a:solidFill>
                  <a:srgbClr val="0000CC"/>
                </a:solidFill>
              </a:rPr>
              <a:t>của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bộ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đếm</a:t>
            </a:r>
            <a:endParaRPr lang="en-US" sz="2400" dirty="0">
              <a:solidFill>
                <a:srgbClr val="0000CC"/>
              </a:solidFill>
            </a:endParaRPr>
          </a:p>
          <a:p>
            <a:pPr marL="974725" lvl="1" indent="168275">
              <a:buNone/>
            </a:pPr>
            <a:r>
              <a:rPr lang="en-US" sz="2000" b="1" dirty="0" err="1">
                <a:solidFill>
                  <a:srgbClr val="0000CC"/>
                </a:solidFill>
              </a:rPr>
              <a:t>Lưu</a:t>
            </a:r>
            <a:r>
              <a:rPr lang="en-US" sz="2000" b="1" dirty="0">
                <a:solidFill>
                  <a:srgbClr val="0000CC"/>
                </a:solidFill>
              </a:rPr>
              <a:t> ý</a:t>
            </a:r>
            <a:r>
              <a:rPr lang="en-US" sz="2000" dirty="0">
                <a:solidFill>
                  <a:srgbClr val="0000CC"/>
                </a:solidFill>
              </a:rPr>
              <a:t>: - </a:t>
            </a:r>
            <a:r>
              <a:rPr lang="en-US" sz="2000" dirty="0" err="1">
                <a:solidFill>
                  <a:srgbClr val="0000CC"/>
                </a:solidFill>
              </a:rPr>
              <a:t>vẽ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tất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cả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các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trạng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có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thể</a:t>
            </a:r>
            <a:endParaRPr lang="en-US" sz="2000" dirty="0">
              <a:solidFill>
                <a:srgbClr val="0000CC"/>
              </a:solidFill>
            </a:endParaRPr>
          </a:p>
          <a:p>
            <a:pPr marL="2114550" lvl="1" indent="-114300">
              <a:buNone/>
            </a:pPr>
            <a:r>
              <a:rPr lang="en-US" sz="2000" dirty="0">
                <a:solidFill>
                  <a:srgbClr val="0000CC"/>
                </a:solidFill>
              </a:rPr>
              <a:t>- </a:t>
            </a:r>
            <a:r>
              <a:rPr lang="en-US" sz="2000" dirty="0" err="1">
                <a:solidFill>
                  <a:srgbClr val="0000CC"/>
                </a:solidFill>
              </a:rPr>
              <a:t>những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trạng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không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có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trong</a:t>
            </a:r>
            <a:r>
              <a:rPr lang="en-US" sz="2000" dirty="0">
                <a:solidFill>
                  <a:srgbClr val="0000CC"/>
                </a:solidFill>
              </a:rPr>
              <a:t> chu </a:t>
            </a:r>
            <a:r>
              <a:rPr lang="en-US" sz="2000" dirty="0" err="1">
                <a:solidFill>
                  <a:srgbClr val="0000CC"/>
                </a:solidFill>
              </a:rPr>
              <a:t>trình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đếm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có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thể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cho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chuyển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đến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một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trạng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có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trong</a:t>
            </a:r>
            <a:r>
              <a:rPr lang="en-US" sz="2000" dirty="0">
                <a:solidFill>
                  <a:srgbClr val="0000CC"/>
                </a:solidFill>
              </a:rPr>
              <a:t> chu </a:t>
            </a:r>
            <a:r>
              <a:rPr lang="en-US" sz="2000" dirty="0" err="1">
                <a:solidFill>
                  <a:srgbClr val="0000CC"/>
                </a:solidFill>
              </a:rPr>
              <a:t>trình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đếm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91" y="3267818"/>
            <a:ext cx="2832809" cy="343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79067"/>
              </p:ext>
            </p:extLst>
          </p:nvPr>
        </p:nvGraphicFramePr>
        <p:xfrm>
          <a:off x="762000" y="3323999"/>
          <a:ext cx="2286000" cy="312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29400" y="468604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10100" y="3200399"/>
            <a:ext cx="4038600" cy="370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F374-D5C1-4AF9-AEAC-DC6960DE1A4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47100" cy="5410200"/>
          </a:xfrm>
          <a:noFill/>
        </p:spPr>
        <p:txBody>
          <a:bodyPr>
            <a:no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b="1" u="sng" dirty="0" err="1">
                <a:solidFill>
                  <a:srgbClr val="0000CC"/>
                </a:solidFill>
              </a:rPr>
              <a:t>Bước</a:t>
            </a:r>
            <a:r>
              <a:rPr lang="en-US" sz="2400" b="1" u="sng" dirty="0">
                <a:solidFill>
                  <a:srgbClr val="0000CC"/>
                </a:solidFill>
              </a:rPr>
              <a:t> 3</a:t>
            </a:r>
            <a:r>
              <a:rPr lang="en-US" sz="2400" dirty="0">
                <a:solidFill>
                  <a:srgbClr val="0000CC"/>
                </a:solidFill>
              </a:rPr>
              <a:t>: </a:t>
            </a:r>
            <a:r>
              <a:rPr lang="en-US" sz="2400" dirty="0" err="1">
                <a:solidFill>
                  <a:srgbClr val="0000CC"/>
                </a:solidFill>
              </a:rPr>
              <a:t>Lập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bảng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trạng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thái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(state table)</a:t>
            </a:r>
          </a:p>
          <a:p>
            <a:pPr marL="91440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- </a:t>
            </a:r>
            <a:r>
              <a:rPr lang="en-US" sz="2000" dirty="0" err="1">
                <a:solidFill>
                  <a:srgbClr val="0000CC"/>
                </a:solidFill>
              </a:rPr>
              <a:t>Sử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dụng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biểu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đồ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chuyển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trạng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để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lập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một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bảng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bao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gồm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các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trạng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hiện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và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trạng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kế</a:t>
            </a: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87713"/>
            <a:ext cx="1907448" cy="23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7800" y="4267200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CBA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354" y="2967454"/>
            <a:ext cx="26416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5924490"/>
            <a:ext cx="2866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Bảng trạng thái của mạch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49291"/>
            <a:ext cx="5342698" cy="297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086600" y="3609448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86600" y="388620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86600" y="416799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6600" y="4460765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86600" y="4752448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86600" y="5036202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78980" y="533400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86600" y="5629184"/>
            <a:ext cx="1752600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60B-E66B-47CE-B390-52C0F577FFA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47100" cy="5410200"/>
          </a:xfrm>
          <a:noFill/>
        </p:spPr>
        <p:txBody>
          <a:bodyPr>
            <a:no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b="1" u="sng" dirty="0" err="1">
                <a:solidFill>
                  <a:srgbClr val="0000CC"/>
                </a:solidFill>
              </a:rPr>
              <a:t>Bước</a:t>
            </a:r>
            <a:r>
              <a:rPr lang="en-US" sz="2400" b="1" u="sng" dirty="0">
                <a:solidFill>
                  <a:srgbClr val="0000CC"/>
                </a:solidFill>
              </a:rPr>
              <a:t> 4</a:t>
            </a:r>
            <a:r>
              <a:rPr lang="en-US" sz="2400" b="1" dirty="0">
                <a:solidFill>
                  <a:srgbClr val="0000CC"/>
                </a:solidFill>
              </a:rPr>
              <a:t>: </a:t>
            </a:r>
            <a:r>
              <a:rPr lang="en-US" sz="2400" b="1" dirty="0" err="1">
                <a:solidFill>
                  <a:srgbClr val="0000CC"/>
                </a:solidFill>
              </a:rPr>
              <a:t>Lập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bảng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kích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thích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của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mạch</a:t>
            </a:r>
            <a:r>
              <a:rPr lang="en-US" sz="2400" dirty="0">
                <a:solidFill>
                  <a:srgbClr val="0000CC"/>
                </a:solidFill>
              </a:rPr>
              <a:t> (circuit excitation table)</a:t>
            </a:r>
          </a:p>
          <a:p>
            <a:pPr marL="1085850" lvl="1" indent="-111125">
              <a:buNone/>
            </a:pPr>
            <a:r>
              <a:rPr lang="en-US" sz="2000" dirty="0">
                <a:solidFill>
                  <a:srgbClr val="0000CC"/>
                </a:solidFill>
              </a:rPr>
              <a:t>- </a:t>
            </a:r>
            <a:r>
              <a:rPr lang="en-US" sz="2000" dirty="0" err="1">
                <a:solidFill>
                  <a:srgbClr val="0000CC"/>
                </a:solidFill>
              </a:rPr>
              <a:t>Dựa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vào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trạng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hiện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và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trạng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thái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kế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tiếp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thêm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các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cột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giá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trị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ngõ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vào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mỗi</a:t>
            </a:r>
            <a:r>
              <a:rPr lang="en-US" sz="2000" dirty="0">
                <a:solidFill>
                  <a:srgbClr val="0000CC"/>
                </a:solidFill>
              </a:rPr>
              <a:t> FF </a:t>
            </a:r>
            <a:r>
              <a:rPr lang="en-US" sz="2000" dirty="0" err="1">
                <a:solidFill>
                  <a:srgbClr val="0000CC"/>
                </a:solidFill>
              </a:rPr>
              <a:t>vào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bên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phải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bảng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chuyển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trạng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thái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1466" y="6019800"/>
            <a:ext cx="2909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Bảng kích thích của mạch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9" y="2907720"/>
            <a:ext cx="8847601" cy="288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 rot="10800000" flipV="1">
            <a:off x="3406138" y="3554746"/>
            <a:ext cx="1752600" cy="17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0800000" flipV="1">
            <a:off x="3406138" y="3816378"/>
            <a:ext cx="1752600" cy="22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3406137" y="4109093"/>
            <a:ext cx="1752600" cy="17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3406136" y="4389758"/>
            <a:ext cx="1752600" cy="17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3406138" y="4654578"/>
            <a:ext cx="1752600" cy="22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3429066" y="4966327"/>
            <a:ext cx="1752600" cy="17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0800000" flipV="1">
            <a:off x="3444238" y="5231146"/>
            <a:ext cx="1752600" cy="22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3467168" y="5492777"/>
            <a:ext cx="1752600" cy="22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29300" y="3538230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29300" y="3843030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29300" y="4109093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42000" y="4392946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42000" y="4691370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42000" y="4959663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29300" y="5231146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29300" y="5529569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34200" y="3538230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96100" y="3843030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96100" y="4109093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08800" y="4392946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08800" y="4691370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08800" y="4959663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96100" y="5231146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96100" y="5529569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001000" y="3556994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01000" y="3816379"/>
            <a:ext cx="876300" cy="22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01000" y="4127857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13700" y="4411710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13700" y="4691369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13700" y="4978427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01000" y="5249910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001000" y="5529569"/>
            <a:ext cx="876300" cy="18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54F4-0D24-46DB-942C-A41C02400C2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b="1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1" dirty="0"/>
              <a:t>FF-D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Preset </a:t>
            </a:r>
            <a:r>
              <a:rPr lang="en-US" dirty="0" err="1"/>
              <a:t>và</a:t>
            </a:r>
            <a:r>
              <a:rPr lang="en-US" dirty="0"/>
              <a:t> Clear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3630-980E-456F-916C-BFE85E5D71A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C47ED-0743-4949-BC56-AFC4FE9A1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7" t="36667" r="32500" b="21851"/>
          <a:stretch/>
        </p:blipFill>
        <p:spPr>
          <a:xfrm>
            <a:off x="1981200" y="2819400"/>
            <a:ext cx="5029200" cy="327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0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28725"/>
            <a:ext cx="8521700" cy="981075"/>
          </a:xfrm>
          <a:noFill/>
        </p:spPr>
        <p:txBody>
          <a:bodyPr>
            <a:no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b="1" u="sng" dirty="0" err="1">
                <a:solidFill>
                  <a:srgbClr val="0000CC"/>
                </a:solidFill>
              </a:rPr>
              <a:t>Bước</a:t>
            </a:r>
            <a:r>
              <a:rPr lang="en-US" sz="2400" b="1" u="sng" dirty="0">
                <a:solidFill>
                  <a:srgbClr val="0000CC"/>
                </a:solidFill>
              </a:rPr>
              <a:t> 5</a:t>
            </a:r>
            <a:r>
              <a:rPr lang="en-US" sz="2400" b="1" dirty="0">
                <a:solidFill>
                  <a:srgbClr val="0000CC"/>
                </a:solidFill>
              </a:rPr>
              <a:t>: </a:t>
            </a:r>
            <a:r>
              <a:rPr lang="en-US" sz="2400" dirty="0" err="1">
                <a:solidFill>
                  <a:srgbClr val="0000CC"/>
                </a:solidFill>
              </a:rPr>
              <a:t>Sử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dụng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bìa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Karnaugh</a:t>
            </a:r>
            <a:r>
              <a:rPr lang="en-US" sz="2400" dirty="0">
                <a:solidFill>
                  <a:srgbClr val="0000CC"/>
                </a:solidFill>
              </a:rPr>
              <a:t> (</a:t>
            </a:r>
            <a:r>
              <a:rPr lang="en-US" sz="2400" dirty="0" err="1">
                <a:solidFill>
                  <a:srgbClr val="0000CC"/>
                </a:solidFill>
              </a:rPr>
              <a:t>bìa</a:t>
            </a:r>
            <a:r>
              <a:rPr lang="en-US" sz="2400" dirty="0">
                <a:solidFill>
                  <a:srgbClr val="0000CC"/>
                </a:solidFill>
              </a:rPr>
              <a:t> K) </a:t>
            </a:r>
            <a:r>
              <a:rPr lang="en-US" sz="2400" dirty="0" err="1">
                <a:solidFill>
                  <a:srgbClr val="0000CC"/>
                </a:solidFill>
              </a:rPr>
              <a:t>để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tìm</a:t>
            </a:r>
            <a:r>
              <a:rPr lang="en-US" sz="2400" dirty="0">
                <a:solidFill>
                  <a:srgbClr val="0000CC"/>
                </a:solidFill>
              </a:rPr>
              <a:t>  </a:t>
            </a:r>
            <a:r>
              <a:rPr lang="en-US" sz="2400" i="1" dirty="0" err="1">
                <a:solidFill>
                  <a:srgbClr val="0000CC"/>
                </a:solidFill>
              </a:rPr>
              <a:t>phương</a:t>
            </a:r>
            <a:r>
              <a:rPr lang="en-US" sz="2400" i="1" dirty="0">
                <a:solidFill>
                  <a:srgbClr val="0000CC"/>
                </a:solidFill>
              </a:rPr>
              <a:t> </a:t>
            </a:r>
            <a:r>
              <a:rPr lang="en-US" sz="2400" i="1" dirty="0" err="1">
                <a:solidFill>
                  <a:srgbClr val="0000CC"/>
                </a:solidFill>
              </a:rPr>
              <a:t>trình</a:t>
            </a:r>
            <a:r>
              <a:rPr lang="en-US" sz="2400" i="1" dirty="0">
                <a:solidFill>
                  <a:srgbClr val="0000CC"/>
                </a:solidFill>
              </a:rPr>
              <a:t> </a:t>
            </a:r>
            <a:r>
              <a:rPr lang="en-US" sz="2400" i="1" dirty="0" err="1">
                <a:solidFill>
                  <a:srgbClr val="0000CC"/>
                </a:solidFill>
              </a:rPr>
              <a:t>ngõ</a:t>
            </a:r>
            <a:r>
              <a:rPr lang="en-US" sz="2400" i="1" dirty="0">
                <a:solidFill>
                  <a:srgbClr val="0000CC"/>
                </a:solidFill>
              </a:rPr>
              <a:t> </a:t>
            </a:r>
            <a:r>
              <a:rPr lang="en-US" sz="2400" i="1" dirty="0" err="1">
                <a:solidFill>
                  <a:srgbClr val="0000CC"/>
                </a:solidFill>
              </a:rPr>
              <a:t>vào</a:t>
            </a:r>
            <a:r>
              <a:rPr lang="en-US" sz="2400" i="1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của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các</a:t>
            </a:r>
            <a:r>
              <a:rPr lang="en-US" sz="2400" dirty="0">
                <a:solidFill>
                  <a:srgbClr val="0000CC"/>
                </a:solidFill>
              </a:rPr>
              <a:t> FF </a:t>
            </a:r>
            <a:r>
              <a:rPr lang="en-US" sz="2400" dirty="0" err="1">
                <a:solidFill>
                  <a:srgbClr val="0000CC"/>
                </a:solidFill>
              </a:rPr>
              <a:t>được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sử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dụng</a:t>
            </a:r>
            <a:endParaRPr lang="en-US" sz="2400" dirty="0">
              <a:solidFill>
                <a:srgbClr val="0000CC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10050"/>
            <a:ext cx="24384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24075"/>
            <a:ext cx="23812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94694"/>
            <a:ext cx="25146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4429125"/>
            <a:ext cx="2438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2171700"/>
            <a:ext cx="23812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0962" y="4229100"/>
            <a:ext cx="2590800" cy="186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2133599"/>
            <a:ext cx="2590800" cy="193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4419599"/>
            <a:ext cx="2590800" cy="1908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30950" y="2133599"/>
            <a:ext cx="2590800" cy="198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07150" y="4457700"/>
            <a:ext cx="2590800" cy="186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23812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52400" y="2165698"/>
            <a:ext cx="2590800" cy="186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460-285E-4343-8D22-FC39EB89222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3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410200"/>
          </a:xfrm>
          <a:noFill/>
        </p:spPr>
        <p:txBody>
          <a:bodyPr>
            <a:no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b="1" u="sng" dirty="0" err="1">
                <a:solidFill>
                  <a:srgbClr val="0000CC"/>
                </a:solidFill>
              </a:rPr>
              <a:t>Bước</a:t>
            </a:r>
            <a:r>
              <a:rPr lang="en-US" sz="2400" b="1" u="sng" dirty="0">
                <a:solidFill>
                  <a:srgbClr val="0000CC"/>
                </a:solidFill>
              </a:rPr>
              <a:t> 6</a:t>
            </a:r>
            <a:r>
              <a:rPr lang="en-US" sz="2400" b="1" dirty="0">
                <a:solidFill>
                  <a:srgbClr val="0000CC"/>
                </a:solidFill>
              </a:rPr>
              <a:t>: </a:t>
            </a:r>
            <a:r>
              <a:rPr lang="en-US" sz="2400" b="1" dirty="0" err="1">
                <a:solidFill>
                  <a:srgbClr val="0000CC"/>
                </a:solidFill>
              </a:rPr>
              <a:t>Vẽ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err="1">
                <a:solidFill>
                  <a:srgbClr val="0000CC"/>
                </a:solidFill>
              </a:rPr>
              <a:t>mạch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cần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thiết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kế</a:t>
            </a:r>
            <a:endParaRPr lang="en-US" sz="2400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85371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329A-9D9D-4BD1-A60E-8C473E7AB5B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3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3276600"/>
          </a:xfrm>
          <a:noFill/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b="1"/>
              <a:t>Đúng hay Sai</a:t>
            </a:r>
            <a:r>
              <a:rPr lang="en-US" sz="2400" b="1"/>
              <a:t>?</a:t>
            </a:r>
            <a:endParaRPr lang="en-US" sz="2400" b="1" dirty="0"/>
          </a:p>
          <a:p>
            <a:pPr marL="0" lvl="1" indent="0">
              <a:buNone/>
            </a:pPr>
            <a:r>
              <a:rPr lang="en-US" sz="2400"/>
              <a:t>1. Thiết kế bộ đếm đồng bộ để thực hiện chuỗi đếm sau:</a:t>
            </a:r>
          </a:p>
          <a:p>
            <a:pPr marL="0" lvl="1" indent="514350">
              <a:buNone/>
            </a:pPr>
            <a:r>
              <a:rPr lang="en-US" sz="2400" b="1">
                <a:solidFill>
                  <a:srgbClr val="0000CC"/>
                </a:solidFill>
              </a:rPr>
              <a:t>0010</a:t>
            </a:r>
            <a:r>
              <a:rPr lang="en-US" sz="2400" b="1" dirty="0">
                <a:solidFill>
                  <a:srgbClr val="0000CC"/>
                </a:solidFill>
              </a:rPr>
              <a:t>, 0011, 0100, 0111, 1010, 1111</a:t>
            </a:r>
            <a:r>
              <a:rPr lang="en-US" sz="2400" b="1">
                <a:solidFill>
                  <a:srgbClr val="0000CC"/>
                </a:solidFill>
              </a:rPr>
              <a:t>, và lặp lại.</a:t>
            </a:r>
          </a:p>
          <a:p>
            <a:pPr marL="0" lvl="1" indent="514350">
              <a:buNone/>
            </a:pPr>
            <a:endParaRPr lang="en-US" b="1">
              <a:solidFill>
                <a:srgbClr val="0000CC"/>
              </a:solidFill>
            </a:endParaRPr>
          </a:p>
          <a:p>
            <a:pPr marL="0" lvl="1" indent="514350">
              <a:buNone/>
            </a:pPr>
            <a:endParaRPr lang="en-US" b="1" dirty="0">
              <a:solidFill>
                <a:srgbClr val="0000CC"/>
              </a:solidFill>
            </a:endParaRPr>
          </a:p>
          <a:p>
            <a:pPr marL="0" lvl="1" indent="0">
              <a:buNone/>
            </a:pPr>
            <a:r>
              <a:rPr lang="en-US"/>
              <a:t>2. Thiết kế bộ đếm đồng bộ để thực hiện chuỗi đếm sau:</a:t>
            </a:r>
          </a:p>
          <a:p>
            <a:pPr marL="0" lvl="1" indent="457200">
              <a:buNone/>
            </a:pPr>
            <a:r>
              <a:rPr lang="en-US" b="1">
                <a:solidFill>
                  <a:srgbClr val="0000CC"/>
                </a:solidFill>
              </a:rPr>
              <a:t>0010</a:t>
            </a:r>
            <a:r>
              <a:rPr lang="en-US" b="1" dirty="0">
                <a:solidFill>
                  <a:srgbClr val="0000CC"/>
                </a:solidFill>
              </a:rPr>
              <a:t>, 0011, </a:t>
            </a:r>
            <a:r>
              <a:rPr lang="en-US" b="1" dirty="0">
                <a:solidFill>
                  <a:srgbClr val="FF0000"/>
                </a:solidFill>
              </a:rPr>
              <a:t>0100</a:t>
            </a:r>
            <a:r>
              <a:rPr lang="en-US" b="1" dirty="0">
                <a:solidFill>
                  <a:srgbClr val="0000CC"/>
                </a:solidFill>
              </a:rPr>
              <a:t>, 0111, 1010, </a:t>
            </a:r>
            <a:r>
              <a:rPr lang="en-US" b="1" dirty="0">
                <a:solidFill>
                  <a:srgbClr val="FF0000"/>
                </a:solidFill>
              </a:rPr>
              <a:t>0100</a:t>
            </a:r>
            <a:r>
              <a:rPr lang="en-US" b="1">
                <a:solidFill>
                  <a:srgbClr val="0000CC"/>
                </a:solidFill>
              </a:rPr>
              <a:t>, 1111 và lặp lại.</a:t>
            </a:r>
            <a:endParaRPr lang="en-US" b="1" dirty="0">
              <a:solidFill>
                <a:srgbClr val="0000CC"/>
              </a:solidFill>
            </a:endParaRPr>
          </a:p>
          <a:p>
            <a:pPr marL="457200" lvl="1" indent="-457200">
              <a:buAutoNum type="arabicPeriod"/>
            </a:pP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4648200"/>
            <a:ext cx="7772400" cy="2057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Đáp án: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-457200">
              <a:buFont typeface="Arial" pitchFamily="34" charset="0"/>
              <a:buAutoNum type="arabicPeriod"/>
            </a:pPr>
            <a:r>
              <a:rPr lang="en-US"/>
              <a:t>Đúng (có thể thiết kế được)</a:t>
            </a:r>
            <a:endParaRPr lang="en-US" b="1" dirty="0">
              <a:solidFill>
                <a:srgbClr val="0000CC"/>
              </a:solidFill>
            </a:endParaRPr>
          </a:p>
          <a:p>
            <a:pPr marL="457200" lvl="1" indent="-457200">
              <a:buFont typeface="Arial" pitchFamily="34" charset="0"/>
              <a:buAutoNum type="arabicPeriod"/>
            </a:pPr>
            <a:r>
              <a:rPr lang="en-US"/>
              <a:t>Sai (không thiết kế được)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Trạng thái </a:t>
            </a:r>
            <a:r>
              <a:rPr lang="en-US" b="1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0100</a:t>
            </a:r>
            <a:r>
              <a:rPr lang="en-US" b="1">
                <a:solidFill>
                  <a:srgbClr val="0000CC"/>
                </a:solidFill>
              </a:rPr>
              <a:t>” </a:t>
            </a:r>
            <a:r>
              <a:rPr lang="en-US">
                <a:solidFill>
                  <a:srgbClr val="0000CC"/>
                </a:solidFill>
              </a:rPr>
              <a:t>đã xuất hiện 2 lần trong chu trình đếm.</a:t>
            </a:r>
            <a:endParaRPr lang="en-US" dirty="0">
              <a:solidFill>
                <a:srgbClr val="0000CC"/>
              </a:solidFill>
            </a:endParaRPr>
          </a:p>
          <a:p>
            <a:pPr marL="457200" lvl="1" indent="-457200">
              <a:buFont typeface="Arial" pitchFamily="34" charset="0"/>
              <a:buAutoNum type="arabicPeriod"/>
            </a:pP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487" y="4495800"/>
            <a:ext cx="87630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810000"/>
            <a:ext cx="73152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0010, 0011, 0100, 0111, 1010, 0100</a:t>
            </a:r>
            <a:r>
              <a:rPr lang="en-US" sz="24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1111 và lặp lại</a:t>
            </a:r>
            <a:endParaRPr lang="en-US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DE73-B6B9-4ADF-A629-ABA06948AF5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836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28725"/>
            <a:ext cx="8763000" cy="2276475"/>
          </a:xfrm>
        </p:spPr>
        <p:txBody>
          <a:bodyPr>
            <a:noAutofit/>
          </a:bodyPr>
          <a:lstStyle/>
          <a:p>
            <a:r>
              <a:rPr lang="en-US" sz="2200" b="1"/>
              <a:t>Bộ đếm có khả năng định giá trị ban đầu </a:t>
            </a:r>
            <a:r>
              <a:rPr lang="en-US" sz="2200"/>
              <a:t>là</a:t>
            </a:r>
            <a:r>
              <a:rPr lang="en-US" sz="2200" b="1"/>
              <a:t> </a:t>
            </a:r>
            <a:r>
              <a:rPr lang="en-US" sz="2200"/>
              <a:t>bộ đếm có thể định giá trị ban đầu trước khi bộ đếm hoạt động. </a:t>
            </a:r>
          </a:p>
          <a:p>
            <a:pPr marL="0" indent="0">
              <a:buNone/>
            </a:pPr>
            <a:r>
              <a:rPr lang="en-US" sz="2200"/>
              <a:t>    - Việc định giá trị ban đầu có thể thực hiện đồng bộ hoặc bất đồng bộ</a:t>
            </a:r>
          </a:p>
          <a:p>
            <a:pPr>
              <a:spcAft>
                <a:spcPts val="600"/>
              </a:spcAft>
            </a:pPr>
            <a:r>
              <a:rPr lang="en-US" sz="2200"/>
              <a:t> Thao tác định giá trị ban đầu cho bộ đếm còn được gọi là nạp dữ liệu song song (parallel loading) cho bộ đếm</a:t>
            </a:r>
            <a:endParaRPr lang="en-US" sz="2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4931275" cy="363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5606" y="5823770"/>
            <a:ext cx="371679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Bộ đếm lên đồng bộ</a:t>
            </a:r>
            <a:r>
              <a:rPr lang="en-US" i="1">
                <a:solidFill>
                  <a:srgbClr val="0000CC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</a:p>
          <a:p>
            <a:pPr algn="ctr">
              <a:spcBef>
                <a:spcPct val="3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nạp dữ liệu song song bất đồng bộ</a:t>
            </a:r>
            <a:endParaRPr lang="en-US" i="1" dirty="0">
              <a:solidFill>
                <a:srgbClr val="FF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07" y="3505200"/>
            <a:ext cx="3513593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000"/>
              <a:t>Đưa giá trị dữ liệu mong muốn vào các ngõ vào song song (P</a:t>
            </a:r>
            <a:r>
              <a:rPr lang="en-US" sz="2000" baseline="-25000"/>
              <a:t>2</a:t>
            </a:r>
            <a:r>
              <a:rPr lang="en-US" sz="2000"/>
              <a:t>P</a:t>
            </a:r>
            <a:r>
              <a:rPr lang="en-US" sz="2000" baseline="-25000"/>
              <a:t>1</a:t>
            </a:r>
            <a:r>
              <a:rPr lang="en-US" sz="2000"/>
              <a:t>P</a:t>
            </a:r>
            <a:r>
              <a:rPr lang="en-US" sz="2000" baseline="-25000"/>
              <a:t>0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/>
              <a:t>Điều khiển </a:t>
            </a:r>
            <a:r>
              <a:rPr lang="en-US" sz="2000" b="1" dirty="0"/>
              <a:t>PL </a:t>
            </a:r>
            <a:r>
              <a:rPr lang="en-US" sz="2000" b="1"/>
              <a:t>= 0 </a:t>
            </a:r>
            <a:r>
              <a:rPr lang="en-US" sz="2000"/>
              <a:t>để nạp dữ liệu ban đầu vào bộ đếm</a:t>
            </a:r>
            <a:endParaRPr lang="en-US" sz="2000" b="1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endParaRPr lang="en-US" sz="2200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24603" y="4724400"/>
            <a:ext cx="2327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00400" y="5823770"/>
            <a:ext cx="1447800" cy="23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81600" y="3124200"/>
            <a:ext cx="3124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E6F8-1314-4254-AD74-A5805E34A54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Câu hỏi thảo luận?</a:t>
            </a:r>
            <a:endParaRPr 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2100" y="1676400"/>
            <a:ext cx="8763000" cy="227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/>
              <a:t>Thế nào là bộ đếm có khả năng định giá trị ban đầu?</a:t>
            </a:r>
          </a:p>
          <a:p>
            <a:pPr>
              <a:lnSpc>
                <a:spcPct val="150000"/>
              </a:lnSpc>
            </a:pPr>
            <a:r>
              <a:rPr lang="en-US" sz="2400"/>
              <a:t>Mô tả sự khác nhau giữa định giá trị theo kiểu đồng bộ (synchornous presetting) và theo kiểu bất đồng bộ (asynchronous presetting)?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70F-49E4-4355-BC0E-8012A443443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0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B53A-E9F9-4345-BEFA-0401367108B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bất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(Asynchronous counters)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(MOD number)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lên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xuống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(Up/ Down counters)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bất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Delay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(Propagation delay)</a:t>
            </a:r>
          </a:p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(Synchronous counters)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(Analyze synchronous counters)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(Design synchronous counter)</a:t>
            </a:r>
          </a:p>
          <a:p>
            <a:r>
              <a:rPr lang="en-US" b="1" dirty="0"/>
              <a:t>Thanh </a:t>
            </a:r>
            <a:r>
              <a:rPr lang="en-US" b="1" dirty="0" err="1"/>
              <a:t>ghi</a:t>
            </a:r>
            <a:r>
              <a:rPr lang="en-US" b="1" dirty="0"/>
              <a:t> </a:t>
            </a:r>
            <a:r>
              <a:rPr lang="en-US" dirty="0"/>
              <a:t>(Register)</a:t>
            </a:r>
          </a:p>
        </p:txBody>
      </p:sp>
    </p:spTree>
    <p:extLst>
      <p:ext uri="{BB962C8B-B14F-4D97-AF65-F5344CB8AC3E}">
        <p14:creationId xmlns:p14="http://schemas.microsoft.com/office/powerpoint/2010/main" val="139189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br>
              <a:rPr lang="en-US" dirty="0"/>
            </a:br>
            <a:r>
              <a:rPr lang="en-US" dirty="0"/>
              <a:t>(Register Data Transfer)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8900"/>
            <a:ext cx="8610599" cy="5118100"/>
          </a:xfrm>
        </p:spPr>
        <p:txBody>
          <a:bodyPr>
            <a:normAutofit/>
          </a:bodyPr>
          <a:lstStyle/>
          <a:p>
            <a:r>
              <a:rPr lang="en-US" sz="2400" b="1" dirty="0"/>
              <a:t>Thanh </a:t>
            </a:r>
            <a:r>
              <a:rPr lang="en-US" sz="2400" b="1" dirty="0" err="1"/>
              <a:t>ghi</a:t>
            </a:r>
            <a:r>
              <a:rPr lang="en-US" sz="2400" b="1" dirty="0"/>
              <a:t> </a:t>
            </a:r>
            <a:r>
              <a:rPr lang="en-US" sz="2400" b="1" dirty="0" err="1"/>
              <a:t>nối</a:t>
            </a:r>
            <a:r>
              <a:rPr lang="en-US" sz="2400" b="1" dirty="0"/>
              <a:t> </a:t>
            </a:r>
            <a:r>
              <a:rPr lang="en-US" sz="2400" b="1" dirty="0" err="1"/>
              <a:t>tiếp</a:t>
            </a:r>
            <a:r>
              <a:rPr lang="en-US" sz="2400" b="1" dirty="0"/>
              <a:t> </a:t>
            </a:r>
            <a:r>
              <a:rPr lang="en-US" sz="2200" b="1" dirty="0"/>
              <a:t>(Serial register):</a:t>
            </a:r>
            <a:r>
              <a:rPr lang="en-US" sz="22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sang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sang </a:t>
            </a:r>
            <a:r>
              <a:rPr lang="en-US" sz="2400" dirty="0" err="1"/>
              <a:t>phải</a:t>
            </a:r>
            <a:endParaRPr lang="en-US" sz="2400" dirty="0"/>
          </a:p>
          <a:p>
            <a:r>
              <a:rPr lang="en-US" sz="2400" b="1" dirty="0"/>
              <a:t>Thanh </a:t>
            </a:r>
            <a:r>
              <a:rPr lang="en-US" sz="2400" b="1" dirty="0" err="1"/>
              <a:t>ghi</a:t>
            </a:r>
            <a:r>
              <a:rPr lang="en-US" sz="2400" b="1" dirty="0"/>
              <a:t> song </a:t>
            </a:r>
            <a:r>
              <a:rPr lang="en-US" sz="2400" b="1" dirty="0" err="1"/>
              <a:t>song</a:t>
            </a:r>
            <a:r>
              <a:rPr lang="en-US" sz="2400" b="1" dirty="0"/>
              <a:t> </a:t>
            </a:r>
            <a:r>
              <a:rPr lang="en-US" sz="2200" b="1" dirty="0"/>
              <a:t>(Parallel register)</a:t>
            </a:r>
            <a:r>
              <a:rPr lang="en-US" sz="2400" dirty="0"/>
              <a:t>: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song </a:t>
            </a:r>
            <a:r>
              <a:rPr lang="en-US" sz="2400" dirty="0" err="1"/>
              <a:t>song</a:t>
            </a:r>
            <a:r>
              <a:rPr lang="en-US" sz="2400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5E8E-332C-4970-A1E3-48B149047BF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16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423" name="Group 7"/>
          <p:cNvGrpSpPr>
            <a:grpSpLocks/>
          </p:cNvGrpSpPr>
          <p:nvPr/>
        </p:nvGrpSpPr>
        <p:grpSpPr bwMode="auto">
          <a:xfrm>
            <a:off x="398463" y="2971800"/>
            <a:ext cx="8442325" cy="1790700"/>
            <a:chOff x="339" y="2774"/>
            <a:chExt cx="5318" cy="1128"/>
          </a:xfrm>
        </p:grpSpPr>
        <p:pic>
          <p:nvPicPr>
            <p:cNvPr id="572424" name="Picture 8" descr="fg07_0660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" y="2774"/>
              <a:ext cx="5318" cy="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2425" name="Rectangle 9"/>
            <p:cNvSpPr>
              <a:spLocks noChangeArrowheads="1"/>
            </p:cNvSpPr>
            <p:nvPr/>
          </p:nvSpPr>
          <p:spPr bwMode="auto">
            <a:xfrm>
              <a:off x="2811" y="3658"/>
              <a:ext cx="228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25450" y="1600200"/>
            <a:ext cx="8518525" cy="903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/>
              <a:t>Ngõ vào nối tiếp - ngõ ra nối tiếp (SISO)</a:t>
            </a:r>
          </a:p>
          <a:p>
            <a:pPr marL="0" indent="0" algn="ctr">
              <a:buFontTx/>
              <a:buNone/>
            </a:pPr>
            <a:r>
              <a:rPr lang="en-US" sz="2400" b="1"/>
              <a:t>(serial in/serial out)</a:t>
            </a:r>
            <a:endParaRPr lang="en-US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BC4D-9FA2-4352-94A2-7CB496BFDF3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36" name="Rectangle 16"/>
          <p:cNvSpPr>
            <a:spLocks noChangeArrowheads="1"/>
          </p:cNvSpPr>
          <p:nvPr/>
        </p:nvSpPr>
        <p:spPr bwMode="auto">
          <a:xfrm>
            <a:off x="1752600" y="5438775"/>
            <a:ext cx="5610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285750">
              <a:lnSpc>
                <a:spcPts val="3300"/>
              </a:lnSpc>
              <a:spcBef>
                <a:spcPct val="30000"/>
              </a:spcBef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SH/LD </a:t>
            </a:r>
            <a:r>
              <a:rPr lang="en-US" sz="24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= 0 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Wingdings" pitchFamily="2" charset="2"/>
              </a:rPr>
              <a:t> parallel in/serial out</a:t>
            </a:r>
          </a:p>
          <a:p>
            <a:pPr indent="285750">
              <a:lnSpc>
                <a:spcPts val="3300"/>
              </a:lnSpc>
              <a:spcBef>
                <a:spcPct val="30000"/>
              </a:spcBef>
            </a:pP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SH/LD </a:t>
            </a:r>
            <a:r>
              <a:rPr lang="en-US" sz="24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= 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Wingdings" pitchFamily="2" charset="2"/>
              </a:rPr>
              <a:t> serial in/serial out</a:t>
            </a:r>
          </a:p>
          <a:p>
            <a:pPr indent="285750" algn="ctr">
              <a:lnSpc>
                <a:spcPts val="3300"/>
              </a:lnSpc>
              <a:spcBef>
                <a:spcPct val="30000"/>
              </a:spcBef>
            </a:pPr>
            <a:endParaRPr lang="en-US" sz="240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indent="285750" algn="ctr">
              <a:lnSpc>
                <a:spcPts val="3300"/>
              </a:lnSpc>
              <a:spcBef>
                <a:spcPct val="30000"/>
              </a:spcBef>
            </a:pPr>
            <a:endParaRPr lang="en-US" sz="240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4864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60198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3213" y="1306512"/>
            <a:ext cx="8518525" cy="903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/>
              <a:t>Ngõ vào song song - ngõ ra nối tiếp (PISO)</a:t>
            </a:r>
          </a:p>
          <a:p>
            <a:pPr marL="0" indent="0" algn="ctr">
              <a:buFontTx/>
              <a:buNone/>
            </a:pPr>
            <a:r>
              <a:rPr lang="en-US" sz="2400" b="1"/>
              <a:t>(Parallel in/serial out)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286000"/>
            <a:ext cx="80200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F4FB-CAF5-4371-A7CD-480AA4A415F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0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377" name="Group 9"/>
          <p:cNvGrpSpPr>
            <a:grpSpLocks/>
          </p:cNvGrpSpPr>
          <p:nvPr/>
        </p:nvGrpSpPr>
        <p:grpSpPr bwMode="auto">
          <a:xfrm>
            <a:off x="800100" y="2790825"/>
            <a:ext cx="7934325" cy="2162175"/>
            <a:chOff x="504" y="1242"/>
            <a:chExt cx="4998" cy="1362"/>
          </a:xfrm>
        </p:grpSpPr>
        <p:pic>
          <p:nvPicPr>
            <p:cNvPr id="570375" name="Picture 7" descr="fg07_0660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" y="1242"/>
              <a:ext cx="4998" cy="1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0376" name="Rectangle 8"/>
            <p:cNvSpPr>
              <a:spLocks noChangeArrowheads="1"/>
            </p:cNvSpPr>
            <p:nvPr/>
          </p:nvSpPr>
          <p:spPr bwMode="auto">
            <a:xfrm>
              <a:off x="3012" y="2381"/>
              <a:ext cx="288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213" y="1382712"/>
            <a:ext cx="8518525" cy="903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/>
              <a:t>Ngõ vào nối tiếp - ngõ ra song song (SIPO)</a:t>
            </a:r>
          </a:p>
          <a:p>
            <a:pPr marL="0" indent="0" algn="ctr">
              <a:buFontTx/>
              <a:buNone/>
            </a:pPr>
            <a:r>
              <a:rPr lang="en-US" sz="2400" b="1"/>
              <a:t>(serial in/parallel out)</a:t>
            </a:r>
            <a:endParaRPr lang="en-US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A1C3-7E68-4568-92A9-648F29B258D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3630-980E-456F-916C-BFE85E5D71A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A028D-CBE9-4D2A-A6BD-51C35A70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" y="2514600"/>
            <a:ext cx="9144000" cy="36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9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8900"/>
            <a:ext cx="8610599" cy="5118100"/>
          </a:xfrm>
        </p:spPr>
        <p:txBody>
          <a:bodyPr>
            <a:normAutofit/>
          </a:bodyPr>
          <a:lstStyle/>
          <a:p>
            <a:r>
              <a:rPr lang="en-US" sz="2400" b="1" dirty="0"/>
              <a:t>Thanh </a:t>
            </a:r>
            <a:r>
              <a:rPr lang="en-US" sz="2400" b="1" dirty="0" err="1"/>
              <a:t>ghi</a:t>
            </a:r>
            <a:r>
              <a:rPr lang="en-US" sz="2400" b="1" dirty="0"/>
              <a:t> song </a:t>
            </a:r>
            <a:r>
              <a:rPr lang="en-US" sz="2400" b="1" dirty="0" err="1"/>
              <a:t>song</a:t>
            </a:r>
            <a:r>
              <a:rPr lang="en-US" sz="2400" b="1" dirty="0"/>
              <a:t> </a:t>
            </a:r>
            <a:r>
              <a:rPr lang="en-US" sz="2200" b="1" dirty="0"/>
              <a:t>(Parallel register)</a:t>
            </a:r>
            <a:r>
              <a:rPr lang="en-US" sz="2400" dirty="0"/>
              <a:t>: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song </a:t>
            </a:r>
            <a:r>
              <a:rPr lang="en-US" sz="2400" dirty="0" err="1"/>
              <a:t>song</a:t>
            </a:r>
            <a:r>
              <a:rPr lang="en-US" sz="2400" dirty="0"/>
              <a:t>,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5E8E-332C-4970-A1E3-48B149047BF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3074" name="Picture 2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199128"/>
            <a:ext cx="4200525" cy="42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3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3 - </a:t>
            </a:r>
            <a:r>
              <a:rPr lang="en-US" dirty="0" err="1"/>
              <a:t>Chương</a:t>
            </a:r>
            <a:r>
              <a:rPr lang="en-US" dirty="0"/>
              <a:t> 6,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xung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Thảo luận?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56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6: MẠCH TUẦN TỰ</a:t>
            </a:r>
          </a:p>
          <a:p>
            <a:r>
              <a:rPr lang="en-US" dirty="0"/>
              <a:t>- BỘ ĐẾM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3" y="2111375"/>
            <a:ext cx="7772400" cy="1470025"/>
          </a:xfrm>
        </p:spPr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245999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B53A-E9F9-4345-BEFA-0401367108B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bất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(Asynchronous counters)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(MOD number)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lên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xuống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(Up/ Down counters)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đếm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bất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Delay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(Propagation delay)</a:t>
            </a:r>
          </a:p>
          <a:p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dirty="0"/>
              <a:t>(Synchronous counters)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(Analyze synchronous counters)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(Design synchronous counter)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Thanh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ghi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(Register)</a:t>
            </a:r>
          </a:p>
        </p:txBody>
      </p:sp>
    </p:spTree>
    <p:extLst>
      <p:ext uri="{BB962C8B-B14F-4D97-AF65-F5344CB8AC3E}">
        <p14:creationId xmlns:p14="http://schemas.microsoft.com/office/powerpoint/2010/main" val="15653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1BF3-D37B-4334-839C-B797DE987C4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br>
              <a:rPr lang="en-US" dirty="0"/>
            </a:br>
            <a:r>
              <a:rPr lang="en-US" dirty="0"/>
              <a:t>(Synchronous Counters)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dirty="0"/>
              <a:t>hay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song </a:t>
            </a:r>
            <a:r>
              <a:rPr lang="en-US" b="1" dirty="0" err="1"/>
              <a:t>song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FF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Clock.</a:t>
            </a:r>
          </a:p>
          <a:p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Clock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CLK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FF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Delay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sẽ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bằng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với</a:t>
            </a:r>
            <a:r>
              <a:rPr lang="en-US" dirty="0">
                <a:sym typeface="Wingdings" pitchFamily="2" charset="2"/>
              </a:rPr>
              <a:t> delay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mỗi</a:t>
            </a:r>
            <a:r>
              <a:rPr lang="en-US" dirty="0">
                <a:sym typeface="Wingdings" pitchFamily="2" charset="2"/>
              </a:rPr>
              <a:t> FF.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ym typeface="Wingdings" pitchFamily="2" charset="2"/>
              </a:rPr>
              <a:t>Khác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đếm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bất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đồng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bộ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b="1" dirty="0" err="1">
                <a:sym typeface="Wingdings" pitchFamily="2" charset="2"/>
              </a:rPr>
              <a:t>b</a:t>
            </a:r>
            <a:r>
              <a:rPr lang="en-US" b="1" dirty="0" err="1"/>
              <a:t>ộ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i="1" dirty="0" err="1"/>
              <a:t>chuỗi</a:t>
            </a:r>
            <a:r>
              <a:rPr lang="en-US" i="1" dirty="0"/>
              <a:t> </a:t>
            </a:r>
            <a:r>
              <a:rPr lang="en-US" i="1" dirty="0" err="1"/>
              <a:t>đếm</a:t>
            </a:r>
            <a:r>
              <a:rPr lang="en-US" i="1" dirty="0"/>
              <a:t> </a:t>
            </a:r>
            <a:r>
              <a:rPr lang="en-US" i="1" dirty="0" err="1"/>
              <a:t>bất</a:t>
            </a:r>
            <a:r>
              <a:rPr lang="en-US" i="1" dirty="0"/>
              <a:t> </a:t>
            </a:r>
            <a:r>
              <a:rPr lang="en-US" i="1" dirty="0" err="1"/>
              <a:t>kì</a:t>
            </a:r>
            <a:r>
              <a:rPr lang="en-US" i="1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91600" cy="652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/>
              <a:t>Ví dụ: </a:t>
            </a:r>
            <a:r>
              <a:rPr lang="en-US" sz="2400"/>
              <a:t>Phân tích mạch đếm ở hình bên dưới</a:t>
            </a:r>
            <a:endParaRPr lang="en-US" sz="2400" b="1" dirty="0"/>
          </a:p>
          <a:p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22176"/>
            <a:ext cx="5021892" cy="269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4450024"/>
            <a:ext cx="590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8854" y="5029200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= Q’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Q’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3681" y="5693229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9845" y="5047343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= Q’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9845" y="5693229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= Q’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D9F1-D47F-4F34-84CC-6D69BD6D445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br>
              <a:rPr lang="en-US" dirty="0"/>
            </a:br>
            <a:r>
              <a:rPr lang="en-US" dirty="0"/>
              <a:t>(Analyze Synchronous Counters)</a:t>
            </a:r>
          </a:p>
        </p:txBody>
      </p:sp>
    </p:spTree>
    <p:extLst>
      <p:ext uri="{BB962C8B-B14F-4D97-AF65-F5344CB8AC3E}">
        <p14:creationId xmlns:p14="http://schemas.microsoft.com/office/powerpoint/2010/main" val="29252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52401" y="1295400"/>
            <a:ext cx="3352800" cy="990600"/>
          </a:xfrm>
        </p:spPr>
        <p:txBody>
          <a:bodyPr>
            <a:noAutofit/>
          </a:bodyPr>
          <a:lstStyle/>
          <a:p>
            <a:pPr marL="796925" indent="-796925">
              <a:buNone/>
            </a:pPr>
            <a:r>
              <a:rPr lang="en-US" sz="2400" b="1"/>
              <a:t>Ví dụ: </a:t>
            </a:r>
            <a:r>
              <a:rPr lang="en-US" sz="2400"/>
              <a:t>Phân tích mạch đếm ở hình bên </a:t>
            </a:r>
            <a:endParaRPr lang="en-US" sz="2400" b="1" dirty="0"/>
          </a:p>
          <a:p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14378"/>
            <a:ext cx="3269636" cy="175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3272135"/>
            <a:ext cx="46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Bước 2: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Lập bảng chuyển trạng thái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37" y="4054510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Q’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Q’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4567535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5105400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Q’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571500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Q’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61470" y="554795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Bảng sự thật FF-S_R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7670" y="4323905"/>
            <a:ext cx="2153330" cy="124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6188" y="6059269"/>
            <a:ext cx="389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TTHT</a:t>
            </a:r>
            <a:r>
              <a:rPr lang="en-US"/>
              <a:t>: Trạng thái hiện tại (Current State)</a:t>
            </a:r>
          </a:p>
          <a:p>
            <a:r>
              <a:rPr lang="en-US" b="1"/>
              <a:t>TTKT</a:t>
            </a:r>
            <a:r>
              <a:rPr lang="en-US"/>
              <a:t>: Trạng thái kế tiếp  (Next State)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05200" y="5543490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Bảng chuyển trạng thái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11" y="3505200"/>
            <a:ext cx="4202689" cy="206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248400" y="4257459"/>
            <a:ext cx="152400" cy="1198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36518" y="4228921"/>
            <a:ext cx="192881" cy="125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94141" y="4257459"/>
            <a:ext cx="228600" cy="1228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72350" y="4254566"/>
            <a:ext cx="228600" cy="1214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153400" y="4228921"/>
            <a:ext cx="228600" cy="1257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458200" y="4228921"/>
            <a:ext cx="228600" cy="1257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0E95-AEC6-49A8-82EF-850A5613344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2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br>
              <a:rPr lang="en-US" dirty="0"/>
            </a:br>
            <a:r>
              <a:rPr lang="en-US" dirty="0"/>
              <a:t>(Analyze Synchronous Counters)</a:t>
            </a:r>
          </a:p>
        </p:txBody>
      </p:sp>
    </p:spTree>
    <p:extLst>
      <p:ext uri="{BB962C8B-B14F-4D97-AF65-F5344CB8AC3E}">
        <p14:creationId xmlns:p14="http://schemas.microsoft.com/office/powerpoint/2010/main" val="38034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52401" y="1295400"/>
            <a:ext cx="3352800" cy="652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/>
              <a:t>Ví dụ: </a:t>
            </a:r>
            <a:r>
              <a:rPr lang="en-US" sz="2400"/>
              <a:t>Phân tích mạch đếm ở hình bên dưới</a:t>
            </a:r>
            <a:endParaRPr lang="en-US" sz="2400" b="1" dirty="0"/>
          </a:p>
          <a:p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14378"/>
            <a:ext cx="3269636" cy="175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820" y="3355032"/>
            <a:ext cx="617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Bước 3: Vẽ lưu đồ chuyển trạng thái của bộ đếm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4144490"/>
            <a:ext cx="33813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800600" y="3994620"/>
            <a:ext cx="3810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4" y="4114800"/>
            <a:ext cx="3571206" cy="175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3AE6-0F1C-4108-AD8F-A091072D098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br>
              <a:rPr lang="en-US" dirty="0"/>
            </a:br>
            <a:r>
              <a:rPr lang="en-US" dirty="0"/>
              <a:t>(Analyze Synchronous Counters)</a:t>
            </a:r>
          </a:p>
        </p:txBody>
      </p:sp>
    </p:spTree>
    <p:extLst>
      <p:ext uri="{BB962C8B-B14F-4D97-AF65-F5344CB8AC3E}">
        <p14:creationId xmlns:p14="http://schemas.microsoft.com/office/powerpoint/2010/main" val="19102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7942</TotalTime>
  <Words>1963</Words>
  <Application>Microsoft Office PowerPoint</Application>
  <PresentationFormat>On-screen Show (4:3)</PresentationFormat>
  <Paragraphs>319</Paragraphs>
  <Slides>32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Wingdings</vt:lpstr>
      <vt:lpstr>dsp</vt:lpstr>
      <vt:lpstr>Artwork</vt:lpstr>
      <vt:lpstr>Kiểm tra 15’</vt:lpstr>
      <vt:lpstr>Kiểm tra 15’</vt:lpstr>
      <vt:lpstr>Kiểm tra 15’</vt:lpstr>
      <vt:lpstr>NHẬP MÔN MẠCH SỐ</vt:lpstr>
      <vt:lpstr>Nội dung</vt:lpstr>
      <vt:lpstr>Bộ đếm đồng bộ (Synchronous Counters)</vt:lpstr>
      <vt:lpstr>Phân tích bộ đếm đồng bộ (Analyze Synchronous Counters)</vt:lpstr>
      <vt:lpstr>Phân tích bộ đếm đồng bộ (Analyze Synchronous Counters)</vt:lpstr>
      <vt:lpstr>Phân tích bộ đếm đồng bộ (Analyze Synchronous Counters)</vt:lpstr>
      <vt:lpstr>Thiết kế bộ đếm đồng bộ (Design Synchronous Counter)</vt:lpstr>
      <vt:lpstr>Mô tả đầy đủ của một Flip-flop</vt:lpstr>
      <vt:lpstr>Các kiểu mô tả của FF-D</vt:lpstr>
      <vt:lpstr>Các kiểu mô tả của FF-T</vt:lpstr>
      <vt:lpstr>Các kiểu mô tả của FF-SR</vt:lpstr>
      <vt:lpstr>Các kiểu mô tả của FF-JK</vt:lpstr>
      <vt:lpstr>Thiết kế bộ đếm đồng bộ</vt:lpstr>
      <vt:lpstr>Thiết kế bộ đếm đồng bộ</vt:lpstr>
      <vt:lpstr>Thiết kế bộ đếm đồng bộ</vt:lpstr>
      <vt:lpstr>Thiết kế bộ đếm đồng bộ</vt:lpstr>
      <vt:lpstr>Thiết kế bộ đếm đồng bộ</vt:lpstr>
      <vt:lpstr>Thiết kế bộ đếm đồng bộ</vt:lpstr>
      <vt:lpstr>Câu hỏi thảo luận?</vt:lpstr>
      <vt:lpstr>Bộ đếm có khả năng định giá trị ban đầu</vt:lpstr>
      <vt:lpstr>Câu hỏi thảo luận?</vt:lpstr>
      <vt:lpstr>Nội dung</vt:lpstr>
      <vt:lpstr>Truyền dữ liệu thanh ghi (Register Data Transfer)</vt:lpstr>
      <vt:lpstr>Thanh ghi nối tiếp</vt:lpstr>
      <vt:lpstr>Thanh ghi nối tiếp</vt:lpstr>
      <vt:lpstr>Thanh ghi nối tiếp</vt:lpstr>
      <vt:lpstr>Thanh ghi song song</vt:lpstr>
      <vt:lpstr>Tóm tắt nội dung chương học</vt:lpstr>
      <vt:lpstr>Thảo luận?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430</cp:revision>
  <dcterms:created xsi:type="dcterms:W3CDTF">2013-02-24T12:47:21Z</dcterms:created>
  <dcterms:modified xsi:type="dcterms:W3CDTF">2019-08-25T13:57:14Z</dcterms:modified>
</cp:coreProperties>
</file>