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2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6" r:id="rId1"/>
  </p:sldMasterIdLst>
  <p:notesMasterIdLst>
    <p:notesMasterId r:id="rId37"/>
  </p:notesMasterIdLst>
  <p:sldIdLst>
    <p:sldId id="329" r:id="rId2"/>
    <p:sldId id="351" r:id="rId3"/>
    <p:sldId id="345" r:id="rId4"/>
    <p:sldId id="346" r:id="rId5"/>
    <p:sldId id="332" r:id="rId6"/>
    <p:sldId id="347" r:id="rId7"/>
    <p:sldId id="335" r:id="rId8"/>
    <p:sldId id="259" r:id="rId9"/>
    <p:sldId id="260" r:id="rId10"/>
    <p:sldId id="261" r:id="rId11"/>
    <p:sldId id="262" r:id="rId12"/>
    <p:sldId id="263" r:id="rId13"/>
    <p:sldId id="264" r:id="rId14"/>
    <p:sldId id="348" r:id="rId15"/>
    <p:sldId id="266" r:id="rId16"/>
    <p:sldId id="338" r:id="rId17"/>
    <p:sldId id="31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6" r:id="rId27"/>
    <p:sldId id="278" r:id="rId28"/>
    <p:sldId id="279" r:id="rId29"/>
    <p:sldId id="280" r:id="rId30"/>
    <p:sldId id="281" r:id="rId31"/>
    <p:sldId id="349" r:id="rId32"/>
    <p:sldId id="282" r:id="rId33"/>
    <p:sldId id="283" r:id="rId34"/>
    <p:sldId id="284" r:id="rId35"/>
    <p:sldId id="350" r:id="rId3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A4C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242" autoAdjust="0"/>
  </p:normalViewPr>
  <p:slideViewPr>
    <p:cSldViewPr>
      <p:cViewPr varScale="1">
        <p:scale>
          <a:sx n="68" d="100"/>
          <a:sy n="68" d="100"/>
        </p:scale>
        <p:origin x="188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D4BB8-DA2B-4E22-A3C7-75F67934AFFD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08593-9999-46B0-AA2F-E39338DD28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49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9C2E8-3C04-4FCC-ADCB-D817C291D11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Nguyen Dang Nhan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baseline="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LSD: D(digit)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736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Chương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 </a:t>
            </a:r>
            <a:r>
              <a:rPr lang="en-US" baseline="0" dirty="0" err="1"/>
              <a:t>tham</a:t>
            </a:r>
            <a:r>
              <a:rPr lang="en-US" baseline="0" dirty="0"/>
              <a:t> </a:t>
            </a:r>
            <a:r>
              <a:rPr lang="en-US" baseline="0" dirty="0" err="1"/>
              <a:t>khảo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sách</a:t>
            </a:r>
            <a:r>
              <a:rPr lang="en-US" baseline="0" dirty="0"/>
              <a:t> </a:t>
            </a:r>
            <a:r>
              <a:rPr lang="en-US" baseline="0" dirty="0" err="1"/>
              <a:t>Trocci</a:t>
            </a:r>
            <a:r>
              <a:rPr lang="en-US" baseline="0" dirty="0"/>
              <a:t>.</a:t>
            </a:r>
            <a:endParaRPr lang="en-US" dirty="0"/>
          </a:p>
          <a:p>
            <a:r>
              <a:rPr lang="en-US" dirty="0" err="1"/>
              <a:t>Mục</a:t>
            </a:r>
            <a:r>
              <a:rPr lang="en-US" baseline="0" dirty="0"/>
              <a:t> </a:t>
            </a:r>
            <a:r>
              <a:rPr lang="en-US" baseline="0" dirty="0" err="1"/>
              <a:t>tiêu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chương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:</a:t>
            </a:r>
          </a:p>
          <a:p>
            <a:pPr>
              <a:buFontTx/>
              <a:buChar char="-"/>
            </a:pPr>
            <a:r>
              <a:rPr lang="en-US" baseline="0" dirty="0" err="1"/>
              <a:t>Giới</a:t>
            </a:r>
            <a:r>
              <a:rPr lang="en-US" baseline="0" dirty="0"/>
              <a:t> </a:t>
            </a:r>
            <a:r>
              <a:rPr lang="en-US" baseline="0" dirty="0" err="1"/>
              <a:t>thiệu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thống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(</a:t>
            </a:r>
            <a:r>
              <a:rPr lang="en-US" baseline="0" dirty="0" err="1"/>
              <a:t>thập</a:t>
            </a:r>
            <a:r>
              <a:rPr lang="en-US" baseline="0" dirty="0"/>
              <a:t> </a:t>
            </a:r>
            <a:r>
              <a:rPr lang="en-US" baseline="0" dirty="0" err="1"/>
              <a:t>phân</a:t>
            </a:r>
            <a:r>
              <a:rPr lang="en-US" baseline="0" dirty="0"/>
              <a:t>, </a:t>
            </a:r>
            <a:r>
              <a:rPr lang="en-US" baseline="0" dirty="0" err="1"/>
              <a:t>nhị</a:t>
            </a:r>
            <a:r>
              <a:rPr lang="en-US" baseline="0" dirty="0"/>
              <a:t> </a:t>
            </a:r>
            <a:r>
              <a:rPr lang="en-US" baseline="0" dirty="0" err="1"/>
              <a:t>phân</a:t>
            </a:r>
            <a:r>
              <a:rPr lang="en-US" baseline="0" dirty="0"/>
              <a:t>, </a:t>
            </a:r>
            <a:r>
              <a:rPr lang="en-US" baseline="0" dirty="0" err="1"/>
              <a:t>bát</a:t>
            </a:r>
            <a:r>
              <a:rPr lang="en-US" baseline="0" dirty="0"/>
              <a:t> </a:t>
            </a:r>
            <a:r>
              <a:rPr lang="en-US" baseline="0" dirty="0" err="1"/>
              <a:t>phân</a:t>
            </a:r>
            <a:r>
              <a:rPr lang="en-US" baseline="0" dirty="0"/>
              <a:t>, </a:t>
            </a:r>
            <a:r>
              <a:rPr lang="en-US" baseline="0" dirty="0" err="1"/>
              <a:t>thập</a:t>
            </a:r>
            <a:r>
              <a:rPr lang="en-US" baseline="0" dirty="0"/>
              <a:t> </a:t>
            </a:r>
            <a:r>
              <a:rPr lang="en-US" baseline="0" dirty="0" err="1"/>
              <a:t>lục</a:t>
            </a:r>
            <a:r>
              <a:rPr lang="en-US" baseline="0" dirty="0"/>
              <a:t> </a:t>
            </a:r>
            <a:r>
              <a:rPr lang="en-US" baseline="0" dirty="0" err="1"/>
              <a:t>phân</a:t>
            </a:r>
            <a:r>
              <a:rPr lang="en-US" baseline="0" dirty="0"/>
              <a:t>)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cách</a:t>
            </a:r>
            <a:r>
              <a:rPr lang="en-US" baseline="0" dirty="0"/>
              <a:t> </a:t>
            </a:r>
            <a:r>
              <a:rPr lang="en-US" baseline="0" dirty="0" err="1"/>
              <a:t>chuyển</a:t>
            </a:r>
            <a:r>
              <a:rPr lang="en-US" baseline="0" dirty="0"/>
              <a:t> </a:t>
            </a:r>
            <a:r>
              <a:rPr lang="en-US" baseline="0" dirty="0" err="1"/>
              <a:t>đổi</a:t>
            </a:r>
            <a:r>
              <a:rPr lang="en-US" baseline="0" dirty="0"/>
              <a:t> </a:t>
            </a:r>
            <a:r>
              <a:rPr lang="en-US" baseline="0" dirty="0" err="1"/>
              <a:t>giữa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thống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.</a:t>
            </a:r>
          </a:p>
          <a:p>
            <a:pPr>
              <a:buFontTx/>
              <a:buChar char="-"/>
            </a:pPr>
            <a:r>
              <a:rPr lang="en-US" baseline="0" dirty="0" err="1"/>
              <a:t>Thực</a:t>
            </a:r>
            <a:r>
              <a:rPr lang="en-US" baseline="0" dirty="0"/>
              <a:t> </a:t>
            </a:r>
            <a:r>
              <a:rPr lang="en-US" baseline="0" dirty="0" err="1"/>
              <a:t>hiện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phép</a:t>
            </a:r>
            <a:r>
              <a:rPr lang="en-US" baseline="0" dirty="0"/>
              <a:t> </a:t>
            </a:r>
            <a:r>
              <a:rPr lang="en-US" baseline="0" dirty="0" err="1"/>
              <a:t>toán</a:t>
            </a:r>
            <a:r>
              <a:rPr lang="en-US" baseline="0" dirty="0"/>
              <a:t> logic </a:t>
            </a:r>
            <a:r>
              <a:rPr lang="en-US" baseline="0" dirty="0" err="1"/>
              <a:t>cơ</a:t>
            </a:r>
            <a:r>
              <a:rPr lang="en-US" baseline="0" dirty="0"/>
              <a:t> </a:t>
            </a:r>
            <a:r>
              <a:rPr lang="en-US" baseline="0" dirty="0" err="1"/>
              <a:t>bản</a:t>
            </a:r>
            <a:r>
              <a:rPr lang="en-US" baseline="0" dirty="0"/>
              <a:t>: </a:t>
            </a:r>
            <a:r>
              <a:rPr lang="en-US" baseline="0" dirty="0" err="1"/>
              <a:t>cộng</a:t>
            </a:r>
            <a:r>
              <a:rPr lang="en-US" baseline="0" dirty="0"/>
              <a:t>, </a:t>
            </a:r>
            <a:r>
              <a:rPr lang="en-US" baseline="0" dirty="0" err="1"/>
              <a:t>trừ</a:t>
            </a:r>
            <a:r>
              <a:rPr lang="en-US" baseline="0" dirty="0"/>
              <a:t>, </a:t>
            </a:r>
            <a:r>
              <a:rPr lang="en-US" baseline="0" dirty="0" err="1"/>
              <a:t>nhân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nhị</a:t>
            </a:r>
            <a:r>
              <a:rPr lang="en-US" baseline="0" dirty="0"/>
              <a:t> </a:t>
            </a:r>
            <a:r>
              <a:rPr lang="en-US" baseline="0" dirty="0" err="1"/>
              <a:t>phân</a:t>
            </a:r>
            <a:endParaRPr lang="en-US" baseline="0" dirty="0"/>
          </a:p>
          <a:p>
            <a:pPr>
              <a:buFontTx/>
              <a:buChar char="-"/>
            </a:pPr>
            <a:r>
              <a:rPr lang="en-US" baseline="0" dirty="0" err="1"/>
              <a:t>Giới</a:t>
            </a:r>
            <a:r>
              <a:rPr lang="en-US" baseline="0" dirty="0"/>
              <a:t> </a:t>
            </a:r>
            <a:r>
              <a:rPr lang="en-US" baseline="0" dirty="0" err="1"/>
              <a:t>thiệu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bù</a:t>
            </a:r>
            <a:r>
              <a:rPr lang="en-US" baseline="0" dirty="0"/>
              <a:t> 2 (</a:t>
            </a:r>
            <a:r>
              <a:rPr lang="en-US" baseline="0" dirty="0" err="1"/>
              <a:t>biểu</a:t>
            </a:r>
            <a:r>
              <a:rPr lang="en-US" baseline="0" dirty="0"/>
              <a:t> </a:t>
            </a:r>
            <a:r>
              <a:rPr lang="en-US" baseline="0" dirty="0" err="1"/>
              <a:t>diễn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âm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máy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)</a:t>
            </a:r>
          </a:p>
          <a:p>
            <a:pPr>
              <a:buFontTx/>
              <a:buChar char="-"/>
            </a:pPr>
            <a:r>
              <a:rPr lang="en-US" baseline="0" dirty="0"/>
              <a:t> </a:t>
            </a:r>
            <a:r>
              <a:rPr lang="en-US" baseline="0" dirty="0" err="1"/>
              <a:t>Biểu</a:t>
            </a:r>
            <a:r>
              <a:rPr lang="en-US" baseline="0" dirty="0"/>
              <a:t> </a:t>
            </a:r>
            <a:r>
              <a:rPr lang="en-US" baseline="0" dirty="0" err="1"/>
              <a:t>diễn</a:t>
            </a:r>
            <a:r>
              <a:rPr lang="en-US" baseline="0" dirty="0"/>
              <a:t> </a:t>
            </a:r>
            <a:r>
              <a:rPr lang="en-US" baseline="0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thập</a:t>
            </a:r>
            <a:r>
              <a:rPr lang="en-US" baseline="0" dirty="0"/>
              <a:t> </a:t>
            </a:r>
            <a:r>
              <a:rPr lang="en-US" baseline="0" dirty="0" err="1"/>
              <a:t>phân</a:t>
            </a:r>
            <a:r>
              <a:rPr lang="en-US" baseline="0" dirty="0"/>
              <a:t> </a:t>
            </a:r>
            <a:r>
              <a:rPr lang="en-US" baseline="0" dirty="0" err="1"/>
              <a:t>bằng</a:t>
            </a:r>
            <a:r>
              <a:rPr lang="en-US" baseline="0" dirty="0"/>
              <a:t> </a:t>
            </a:r>
            <a:r>
              <a:rPr lang="en-US" baseline="0" dirty="0" err="1"/>
              <a:t>mã</a:t>
            </a:r>
            <a:r>
              <a:rPr lang="en-US" baseline="0" dirty="0"/>
              <a:t> BCD (</a:t>
            </a:r>
            <a:r>
              <a:rPr lang="en-US" baseline="0" dirty="0" err="1"/>
              <a:t>rất</a:t>
            </a:r>
            <a:r>
              <a:rPr lang="en-US" baseline="0" dirty="0"/>
              <a:t> </a:t>
            </a:r>
            <a:r>
              <a:rPr lang="en-US" baseline="0" dirty="0" err="1"/>
              <a:t>quan</a:t>
            </a:r>
            <a:r>
              <a:rPr lang="en-US" baseline="0" dirty="0"/>
              <a:t> </a:t>
            </a:r>
            <a:r>
              <a:rPr lang="en-US" baseline="0" dirty="0" err="1"/>
              <a:t>trọng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hệ</a:t>
            </a:r>
            <a:r>
              <a:rPr lang="en-US" baseline="0" dirty="0"/>
              <a:t> </a:t>
            </a:r>
            <a:r>
              <a:rPr lang="en-US" baseline="0" dirty="0" err="1"/>
              <a:t>thống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)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28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380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/>
              <a:t>29.8;  11101.1100_1100_1100_...;</a:t>
            </a:r>
            <a:r>
              <a:rPr lang="en-US" baseline="0"/>
              <a:t> 35.6314_6314_... ; 1D.CCC…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aseline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baseline="0"/>
              <a:t>Với trường hợp 110.1101, đối với phần sau dấu . khi chuyển qua Octal (Hexa)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/>
              <a:t>    </a:t>
            </a:r>
            <a:r>
              <a:rPr lang="en-US" b="1" baseline="0"/>
              <a:t>+ ta sẽ tự chèn các giá trị 0 vào để chẵn số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/>
              <a:t>    </a:t>
            </a:r>
            <a:r>
              <a:rPr lang="en-US" b="1" baseline="0"/>
              <a:t>+ giá trị gom nhóm sẽ bắt đầu từ dấu chấm sang phải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/>
              <a:t>    + khi lấy kết quả các số sau dấu “.” sẽ lấy từ dấu “.” trở về sau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/>
              <a:t>    </a:t>
            </a:r>
            <a:r>
              <a:rPr lang="en-US" baseline="0">
                <a:sym typeface="Wingdings" pitchFamily="2" charset="2"/>
              </a:rPr>
              <a:t> 110.1101</a:t>
            </a:r>
            <a:r>
              <a:rPr lang="en-US" baseline="-25000">
                <a:sym typeface="Wingdings" pitchFamily="2" charset="2"/>
              </a:rPr>
              <a:t>2</a:t>
            </a:r>
            <a:r>
              <a:rPr lang="en-US" baseline="0">
                <a:sym typeface="Wingdings" pitchFamily="2" charset="2"/>
              </a:rPr>
              <a:t> = 110.110100</a:t>
            </a:r>
            <a:r>
              <a:rPr lang="en-US" baseline="-25000">
                <a:sym typeface="Wingdings" pitchFamily="2" charset="2"/>
              </a:rPr>
              <a:t>2</a:t>
            </a:r>
            <a:r>
              <a:rPr lang="en-US" baseline="0">
                <a:sym typeface="Wingdings" pitchFamily="2" charset="2"/>
              </a:rPr>
              <a:t> = 6.64</a:t>
            </a:r>
            <a:r>
              <a:rPr lang="en-US" baseline="-25000">
                <a:sym typeface="Wingdings" pitchFamily="2" charset="2"/>
              </a:rPr>
              <a:t>8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-25000">
              <a:sym typeface="Wingdings" pitchFamily="2" charset="2"/>
            </a:endParaRPr>
          </a:p>
          <a:p>
            <a:r>
              <a:rPr lang="en-US" baseline="0">
                <a:sym typeface="Wingdings" pitchFamily="2" charset="2"/>
              </a:rPr>
              <a:t>- Thông thường, đề sẽ yêu cầu lấy chính xác bao nhiêu giá trị sau dấu chấm khi chuyển qua nhị phân, Hex, Octal</a:t>
            </a:r>
            <a:endParaRPr lang="vi-VN" baseline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vi-V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94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14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baseline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99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80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02" name="Picture 14" descr="OFD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654550"/>
            <a:ext cx="9144000" cy="1485900"/>
          </a:xfrm>
          <a:prstGeom prst="rect">
            <a:avLst/>
          </a:prstGeom>
          <a:noFill/>
        </p:spPr>
      </p:pic>
      <p:sp>
        <p:nvSpPr>
          <p:cNvPr id="3789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4213" y="2133600"/>
            <a:ext cx="7772400" cy="1470025"/>
          </a:xfrm>
        </p:spPr>
        <p:txBody>
          <a:bodyPr/>
          <a:lstStyle>
            <a:lvl1pPr algn="ctr">
              <a:defRPr kumimoji="0" baseline="0"/>
            </a:lvl1pPr>
          </a:lstStyle>
          <a:p>
            <a:r>
              <a:rPr lang="en-US" altLang="ja-JP" dirty="0"/>
              <a:t>Master Presentation Title Format</a:t>
            </a:r>
            <a:endParaRPr lang="ja-JP" altLang="ja-JP" dirty="0"/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 flipH="1">
            <a:off x="0" y="4652963"/>
            <a:ext cx="9144000" cy="1560512"/>
          </a:xfrm>
          <a:prstGeom prst="rect">
            <a:avLst/>
          </a:prstGeom>
          <a:solidFill>
            <a:schemeClr val="bg1">
              <a:alpha val="3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aseline="0"/>
            </a:lvl1pPr>
          </a:lstStyle>
          <a:p>
            <a:r>
              <a:rPr lang="en-US" altLang="ja-JP" dirty="0"/>
              <a:t>Master Presentation Sub-Title Format</a:t>
            </a:r>
            <a:endParaRPr lang="ja-JP" altLang="ja-JP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EC429-A8A5-4E69-9EEB-E7687C9735B8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Copyrights 2016 UIT-CE.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6" y="10715"/>
            <a:ext cx="1762101" cy="17621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72008"/>
            <a:ext cx="1362874" cy="16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948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8A4204-40ED-4F45-9CB9-7014E3E6E9DE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2016 UIT-CE.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36766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2D6D4-57E7-48F2-AA84-CC04B5AFC8BD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70206" y="1012873"/>
            <a:ext cx="7620000" cy="130127"/>
            <a:chOff x="770206" y="1012873"/>
            <a:chExt cx="7620000" cy="130127"/>
          </a:xfrm>
        </p:grpSpPr>
        <p:sp>
          <p:nvSpPr>
            <p:cNvPr id="8" name="Title 1"/>
            <p:cNvSpPr txBox="1">
              <a:spLocks/>
            </p:cNvSpPr>
            <p:nvPr userDrawn="1"/>
          </p:nvSpPr>
          <p:spPr>
            <a:xfrm>
              <a:off x="1989406" y="1012873"/>
              <a:ext cx="6400800" cy="13012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9" name="Title 1"/>
            <p:cNvSpPr txBox="1">
              <a:spLocks/>
            </p:cNvSpPr>
            <p:nvPr userDrawn="1"/>
          </p:nvSpPr>
          <p:spPr>
            <a:xfrm>
              <a:off x="770206" y="1012873"/>
              <a:ext cx="1524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0" name="Title 1"/>
            <p:cNvSpPr txBox="1">
              <a:spLocks/>
            </p:cNvSpPr>
            <p:nvPr userDrawn="1"/>
          </p:nvSpPr>
          <p:spPr>
            <a:xfrm>
              <a:off x="1075006" y="1012873"/>
              <a:ext cx="2286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1" name="Title 1"/>
            <p:cNvSpPr txBox="1">
              <a:spLocks/>
            </p:cNvSpPr>
            <p:nvPr userDrawn="1"/>
          </p:nvSpPr>
          <p:spPr>
            <a:xfrm>
              <a:off x="1456006" y="1012873"/>
              <a:ext cx="3810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9159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521217-B615-4691-BD16-0522C8C5E76D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9936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 hasCustomPrompt="1"/>
          </p:nvPr>
        </p:nvSpPr>
        <p:spPr>
          <a:xfrm>
            <a:off x="468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727642-27FC-4BC5-AEC7-9D16EFA53EAD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コンテンツ プレースホルダ 2"/>
          <p:cNvSpPr>
            <a:spLocks noGrp="1"/>
          </p:cNvSpPr>
          <p:nvPr>
            <p:ph sz="half" idx="13" hasCustomPrompt="1"/>
          </p:nvPr>
        </p:nvSpPr>
        <p:spPr>
          <a:xfrm>
            <a:off x="4709864" y="1628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2298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203"/>
            <a:ext cx="8229600" cy="9483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770206" y="1012873"/>
            <a:ext cx="7620000" cy="130127"/>
            <a:chOff x="770206" y="1012873"/>
            <a:chExt cx="7620000" cy="130127"/>
          </a:xfrm>
        </p:grpSpPr>
        <p:sp>
          <p:nvSpPr>
            <p:cNvPr id="11" name="Title 1"/>
            <p:cNvSpPr txBox="1">
              <a:spLocks/>
            </p:cNvSpPr>
            <p:nvPr userDrawn="1"/>
          </p:nvSpPr>
          <p:spPr>
            <a:xfrm>
              <a:off x="1989406" y="1012873"/>
              <a:ext cx="6400800" cy="13012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2" name="Title 1"/>
            <p:cNvSpPr txBox="1">
              <a:spLocks/>
            </p:cNvSpPr>
            <p:nvPr userDrawn="1"/>
          </p:nvSpPr>
          <p:spPr>
            <a:xfrm>
              <a:off x="770206" y="1012873"/>
              <a:ext cx="1524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3" name="Title 1"/>
            <p:cNvSpPr txBox="1">
              <a:spLocks/>
            </p:cNvSpPr>
            <p:nvPr userDrawn="1"/>
          </p:nvSpPr>
          <p:spPr>
            <a:xfrm>
              <a:off x="1075006" y="1012873"/>
              <a:ext cx="2286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4" name="Title 1"/>
            <p:cNvSpPr txBox="1">
              <a:spLocks/>
            </p:cNvSpPr>
            <p:nvPr userDrawn="1"/>
          </p:nvSpPr>
          <p:spPr>
            <a:xfrm>
              <a:off x="1456006" y="1012873"/>
              <a:ext cx="3810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2874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4953000"/>
          </a:xfrm>
        </p:spPr>
        <p:txBody>
          <a:bodyPr>
            <a:normAutofit/>
          </a:bodyPr>
          <a:lstStyle>
            <a:lvl1pPr>
              <a:defRPr sz="2800">
                <a:latin typeface="Times New Roman" pitchFamily="18" charset="0"/>
                <a:cs typeface="Times New Roman" pitchFamily="18" charset="0"/>
              </a:defRPr>
            </a:lvl1pPr>
            <a:lvl2pPr>
              <a:defRPr sz="2400">
                <a:latin typeface="Times New Roman" pitchFamily="18" charset="0"/>
                <a:cs typeface="Times New Roman" pitchFamily="18" charset="0"/>
              </a:defRPr>
            </a:lvl2pPr>
            <a:lvl3pPr>
              <a:defRPr sz="2400">
                <a:latin typeface="Times New Roman" pitchFamily="18" charset="0"/>
                <a:cs typeface="Times New Roman" pitchFamily="18" charset="0"/>
              </a:defRPr>
            </a:lvl3pPr>
            <a:lvl4pPr>
              <a:defRPr sz="2400">
                <a:latin typeface="Times New Roman" pitchFamily="18" charset="0"/>
                <a:cs typeface="Times New Roman" pitchFamily="18" charset="0"/>
              </a:defRPr>
            </a:lvl4pPr>
            <a:lvl5pPr>
              <a:defRPr sz="24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460374" y="5562600"/>
            <a:ext cx="4721225" cy="1079365"/>
          </a:xfrm>
        </p:spPr>
        <p:txBody>
          <a:bodyPr anchor="ctr"/>
          <a:lstStyle>
            <a:lvl1pPr marL="0" indent="0">
              <a:buNone/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15000" y="5562600"/>
            <a:ext cx="2974975" cy="1079365"/>
          </a:xfrm>
        </p:spPr>
        <p:txBody>
          <a:bodyPr anchor="ctr"/>
          <a:lstStyle>
            <a:lvl1pPr marL="0" indent="0">
              <a:buNone/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5382064" y="5543065"/>
            <a:ext cx="130128" cy="1149096"/>
            <a:chOff x="5382064" y="5543065"/>
            <a:chExt cx="130128" cy="1149096"/>
          </a:xfrm>
        </p:grpSpPr>
        <p:sp>
          <p:nvSpPr>
            <p:cNvPr id="9" name="Title 1"/>
            <p:cNvSpPr txBox="1">
              <a:spLocks/>
            </p:cNvSpPr>
            <p:nvPr userDrawn="1"/>
          </p:nvSpPr>
          <p:spPr>
            <a:xfrm rot="5400000">
              <a:off x="5031076" y="6211045"/>
              <a:ext cx="832104" cy="1301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0" name="Title 1"/>
            <p:cNvSpPr txBox="1">
              <a:spLocks/>
            </p:cNvSpPr>
            <p:nvPr userDrawn="1"/>
          </p:nvSpPr>
          <p:spPr>
            <a:xfrm rot="5400000">
              <a:off x="5427316" y="5497813"/>
              <a:ext cx="39624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1" name="Title 1"/>
            <p:cNvSpPr txBox="1">
              <a:spLocks/>
            </p:cNvSpPr>
            <p:nvPr userDrawn="1"/>
          </p:nvSpPr>
          <p:spPr>
            <a:xfrm rot="5400000">
              <a:off x="5417410" y="5586967"/>
              <a:ext cx="59436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4" name="Title 1"/>
            <p:cNvSpPr txBox="1">
              <a:spLocks/>
            </p:cNvSpPr>
            <p:nvPr userDrawn="1"/>
          </p:nvSpPr>
          <p:spPr>
            <a:xfrm rot="5400000">
              <a:off x="5397598" y="5705839"/>
              <a:ext cx="99060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  <p:sp>
        <p:nvSpPr>
          <p:cNvPr id="4" name="Rectangle 3"/>
          <p:cNvSpPr/>
          <p:nvPr userDrawn="1"/>
        </p:nvSpPr>
        <p:spPr>
          <a:xfrm>
            <a:off x="0" y="0"/>
            <a:ext cx="9129932" cy="6850966"/>
          </a:xfrm>
          <a:prstGeom prst="rect">
            <a:avLst/>
          </a:prstGeom>
          <a:noFill/>
          <a:ln w="114300" cmpd="thinThick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59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5" name="Picture 41" descr="OFDM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79388" y="84138"/>
            <a:ext cx="7983537" cy="1296987"/>
          </a:xfrm>
          <a:prstGeom prst="rect">
            <a:avLst/>
          </a:prstGeom>
          <a:noFill/>
        </p:spPr>
      </p:pic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44450"/>
            <a:ext cx="8640763" cy="1296988"/>
          </a:xfrm>
          <a:prstGeom prst="rect">
            <a:avLst/>
          </a:prstGeom>
          <a:solidFill>
            <a:schemeClr val="bg1">
              <a:alpha val="6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1913" y="287338"/>
            <a:ext cx="7354887" cy="693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520" y="1412776"/>
            <a:ext cx="8640960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1520" y="6525344"/>
            <a:ext cx="2133600" cy="28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BC1CC654-40DA-44C9-BBC2-C24EF65B18EE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62101" y="6524625"/>
            <a:ext cx="56182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1" lang="en-US" altLang="ja-JP" dirty="0"/>
              <a:t>Copyrights 2016 UIT-CE. All Rights Reserved.</a:t>
            </a:r>
            <a:endParaRPr kumimoji="1" lang="ja-JP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39880" y="6524625"/>
            <a:ext cx="1752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52" name="Line 28"/>
          <p:cNvSpPr>
            <a:spLocks noChangeShapeType="1"/>
          </p:cNvSpPr>
          <p:nvPr/>
        </p:nvSpPr>
        <p:spPr bwMode="auto">
          <a:xfrm>
            <a:off x="144463" y="1123680"/>
            <a:ext cx="8496300" cy="0"/>
          </a:xfrm>
          <a:prstGeom prst="line">
            <a:avLst/>
          </a:prstGeom>
          <a:noFill/>
          <a:ln w="9525">
            <a:solidFill>
              <a:srgbClr val="3366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92"/>
            <a:ext cx="1116507" cy="111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170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60" r:id="rId6"/>
    <p:sldLayoutId id="2147483664" r:id="rId7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 baseline="0">
          <a:solidFill>
            <a:srgbClr val="3366CC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24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1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1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5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781800" cy="1752600"/>
          </a:xfrm>
        </p:spPr>
        <p:txBody>
          <a:bodyPr/>
          <a:lstStyle/>
          <a:p>
            <a:r>
              <a:rPr lang="en-US" dirty="0"/>
              <a:t>CHƯƠNG 2: CÁC DẠNG BIỂU DIỄN SỐ</a:t>
            </a:r>
          </a:p>
        </p:txBody>
      </p:sp>
      <p:sp>
        <p:nvSpPr>
          <p:cNvPr id="10" name="Title 5"/>
          <p:cNvSpPr>
            <a:spLocks noGrp="1"/>
          </p:cNvSpPr>
          <p:nvPr>
            <p:ph type="ctrTitle"/>
          </p:nvPr>
        </p:nvSpPr>
        <p:spPr>
          <a:xfrm>
            <a:off x="684213" y="2133600"/>
            <a:ext cx="7772400" cy="1470025"/>
          </a:xfrm>
        </p:spPr>
        <p:txBody>
          <a:bodyPr/>
          <a:lstStyle/>
          <a:p>
            <a:r>
              <a:rPr lang="en-US" dirty="0"/>
              <a:t>NHẬP MÔN MẠCH SỐ</a:t>
            </a:r>
          </a:p>
        </p:txBody>
      </p:sp>
    </p:spTree>
    <p:extLst>
      <p:ext uri="{BB962C8B-B14F-4D97-AF65-F5344CB8AC3E}">
        <p14:creationId xmlns:p14="http://schemas.microsoft.com/office/powerpoint/2010/main" val="1862706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533400" y="2514600"/>
            <a:ext cx="7969123" cy="3200400"/>
            <a:chOff x="533400" y="1905000"/>
            <a:chExt cx="7969123" cy="320040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3400" y="1905000"/>
              <a:ext cx="7969123" cy="3200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TextBox 4"/>
            <p:cNvSpPr txBox="1"/>
            <p:nvPr/>
          </p:nvSpPr>
          <p:spPr>
            <a:xfrm>
              <a:off x="5743136" y="3887260"/>
              <a:ext cx="99060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weight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23208" y="4496618"/>
              <a:ext cx="99060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weight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47272" y="4039418"/>
              <a:ext cx="99060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weight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90668" y="4329332"/>
              <a:ext cx="99060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weight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37472" y="4605996"/>
              <a:ext cx="99060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weight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29200" y="1905000"/>
              <a:ext cx="182880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Binary point</a:t>
              </a: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D151-53E0-4694-8D57-9DEC15014277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15" name="Content Placeholder 6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4824536"/>
          </a:xfrm>
        </p:spPr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1011.101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08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Phân</a:t>
            </a:r>
            <a:r>
              <a:rPr lang="en-US" sz="3200" dirty="0"/>
              <a:t> </a:t>
            </a:r>
            <a:r>
              <a:rPr lang="en-US" sz="3200" dirty="0" err="1"/>
              <a:t>tích</a:t>
            </a:r>
            <a:r>
              <a:rPr lang="en-US" sz="3200" dirty="0"/>
              <a:t> </a:t>
            </a:r>
            <a:r>
              <a:rPr lang="en-US" sz="3200" dirty="0" err="1"/>
              <a:t>số</a:t>
            </a:r>
            <a:r>
              <a:rPr lang="en-US" sz="3200" dirty="0"/>
              <a:t> </a:t>
            </a:r>
            <a:r>
              <a:rPr lang="en-US" sz="3200" dirty="0" err="1"/>
              <a:t>nhị</a:t>
            </a:r>
            <a:r>
              <a:rPr lang="en-US" sz="3200" dirty="0"/>
              <a:t> </a:t>
            </a:r>
            <a:r>
              <a:rPr lang="en-US" sz="3200" dirty="0" err="1"/>
              <a:t>phân</a:t>
            </a:r>
            <a:r>
              <a:rPr lang="en-US" sz="3200" dirty="0"/>
              <a:t> 1011.101</a:t>
            </a:r>
            <a:r>
              <a:rPr lang="en-US" sz="3200" baseline="-25000" dirty="0">
                <a:solidFill>
                  <a:srgbClr val="FF0000"/>
                </a:solidFill>
              </a:rPr>
              <a:t>2</a:t>
            </a:r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1011.101</a:t>
            </a:r>
            <a:r>
              <a:rPr lang="en-US" sz="3200" baseline="-25000" dirty="0">
                <a:solidFill>
                  <a:srgbClr val="FF0000"/>
                </a:solidFill>
              </a:rPr>
              <a:t>2</a:t>
            </a:r>
            <a:r>
              <a:rPr lang="en-US" sz="3200" dirty="0"/>
              <a:t> = 1 * 2</a:t>
            </a:r>
            <a:r>
              <a:rPr lang="en-US" sz="3200" baseline="30000" dirty="0">
                <a:solidFill>
                  <a:srgbClr val="0000CC"/>
                </a:solidFill>
              </a:rPr>
              <a:t>3</a:t>
            </a:r>
            <a:r>
              <a:rPr lang="en-US" sz="3200" dirty="0"/>
              <a:t> + 0 * 2</a:t>
            </a:r>
            <a:r>
              <a:rPr lang="en-US" sz="3200" baseline="30000" dirty="0">
                <a:solidFill>
                  <a:srgbClr val="0000CC"/>
                </a:solidFill>
              </a:rPr>
              <a:t>2</a:t>
            </a:r>
            <a:r>
              <a:rPr lang="en-US" sz="3200" dirty="0"/>
              <a:t> + 1 * 2</a:t>
            </a:r>
            <a:r>
              <a:rPr lang="en-US" sz="3200" baseline="30000" dirty="0">
                <a:solidFill>
                  <a:srgbClr val="0000CC"/>
                </a:solidFill>
              </a:rPr>
              <a:t>1</a:t>
            </a:r>
            <a:r>
              <a:rPr lang="en-US" sz="3200" dirty="0"/>
              <a:t> + 1 * 2</a:t>
            </a:r>
            <a:r>
              <a:rPr lang="en-US" sz="3200" baseline="30000" dirty="0">
                <a:solidFill>
                  <a:srgbClr val="0000CC"/>
                </a:solidFill>
              </a:rPr>
              <a:t>0</a:t>
            </a:r>
            <a:r>
              <a:rPr lang="en-US" sz="3200" dirty="0"/>
              <a:t> +</a:t>
            </a:r>
          </a:p>
          <a:p>
            <a:pPr>
              <a:buNone/>
            </a:pPr>
            <a:r>
              <a:rPr lang="en-US" sz="3200" dirty="0"/>
              <a:t>		               1 * 2</a:t>
            </a:r>
            <a:r>
              <a:rPr lang="en-US" sz="3200" baseline="30000" dirty="0">
                <a:solidFill>
                  <a:srgbClr val="0000CC"/>
                </a:solidFill>
              </a:rPr>
              <a:t>-1</a:t>
            </a:r>
            <a:r>
              <a:rPr lang="en-US" sz="3200" dirty="0"/>
              <a:t> + 0 * 2</a:t>
            </a:r>
            <a:r>
              <a:rPr lang="en-US" sz="3200" baseline="30000" dirty="0">
                <a:solidFill>
                  <a:srgbClr val="0000CC"/>
                </a:solidFill>
              </a:rPr>
              <a:t>-2</a:t>
            </a:r>
            <a:r>
              <a:rPr lang="en-US" sz="3200" dirty="0"/>
              <a:t> + 1 * 2</a:t>
            </a:r>
            <a:r>
              <a:rPr lang="en-US" sz="3200" baseline="30000" dirty="0">
                <a:solidFill>
                  <a:srgbClr val="0000CC"/>
                </a:solidFill>
              </a:rPr>
              <a:t>-3</a:t>
            </a:r>
            <a:r>
              <a:rPr lang="en-US" sz="3200" dirty="0">
                <a:solidFill>
                  <a:srgbClr val="0000CC"/>
                </a:solidFill>
              </a:rPr>
              <a:t> </a:t>
            </a:r>
          </a:p>
          <a:p>
            <a:pPr>
              <a:buNone/>
            </a:pPr>
            <a:r>
              <a:rPr lang="en-US" sz="3200" dirty="0"/>
              <a:t>                     =</a:t>
            </a:r>
            <a:r>
              <a:rPr lang="en-US" sz="3200" dirty="0">
                <a:solidFill>
                  <a:srgbClr val="0000CC"/>
                </a:solidFill>
              </a:rPr>
              <a:t> </a:t>
            </a:r>
            <a:r>
              <a:rPr lang="en-US" sz="3200" dirty="0"/>
              <a:t>11.625</a:t>
            </a:r>
            <a:r>
              <a:rPr lang="en-US" sz="3200" baseline="-25000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62000" y="2057400"/>
            <a:ext cx="8088924" cy="1676400"/>
            <a:chOff x="762000" y="2057400"/>
            <a:chExt cx="8088924" cy="1676400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0" y="2057400"/>
              <a:ext cx="8088924" cy="1676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TextBox 6"/>
            <p:cNvSpPr txBox="1"/>
            <p:nvPr/>
          </p:nvSpPr>
          <p:spPr>
            <a:xfrm>
              <a:off x="4210928" y="3333690"/>
              <a:ext cx="182880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Binary point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2590800" y="5486400"/>
            <a:ext cx="1981200" cy="5334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CC4FB-B5A6-4633-8315-7067523E331B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01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3200" dirty="0"/>
          </a:p>
          <a:p>
            <a:r>
              <a:rPr lang="en-US" sz="3200" dirty="0" err="1"/>
              <a:t>Số</a:t>
            </a:r>
            <a:r>
              <a:rPr lang="en-US" sz="3200" dirty="0"/>
              <a:t> </a:t>
            </a:r>
            <a:r>
              <a:rPr lang="en-US" sz="3200" dirty="0" err="1"/>
              <a:t>Bát</a:t>
            </a:r>
            <a:r>
              <a:rPr lang="en-US" sz="3200" dirty="0"/>
              <a:t> </a:t>
            </a:r>
            <a:r>
              <a:rPr lang="en-US" sz="3200" dirty="0" err="1"/>
              <a:t>Phân</a:t>
            </a:r>
            <a:r>
              <a:rPr lang="en-US" sz="3200" dirty="0"/>
              <a:t> : </a:t>
            </a:r>
            <a:r>
              <a:rPr lang="en-US" sz="3200" b="1" dirty="0"/>
              <a:t>372</a:t>
            </a:r>
            <a:r>
              <a:rPr lang="en-US" sz="3200" b="1" baseline="-25000" dirty="0">
                <a:solidFill>
                  <a:srgbClr val="FF0000"/>
                </a:solidFill>
              </a:rPr>
              <a:t>8</a:t>
            </a:r>
            <a:endParaRPr lang="en-US" sz="3200" b="1" dirty="0"/>
          </a:p>
          <a:p>
            <a:r>
              <a:rPr lang="en-US" sz="3200" dirty="0"/>
              <a:t>372</a:t>
            </a:r>
            <a:r>
              <a:rPr lang="en-US" sz="3200" baseline="-25000" dirty="0">
                <a:solidFill>
                  <a:srgbClr val="FF0000"/>
                </a:solidFill>
              </a:rPr>
              <a:t>8</a:t>
            </a:r>
            <a:r>
              <a:rPr lang="en-US" sz="3200" dirty="0"/>
              <a:t> = 3 * 8</a:t>
            </a:r>
            <a:r>
              <a:rPr lang="en-US" sz="3200" baseline="30000" dirty="0">
                <a:solidFill>
                  <a:srgbClr val="0000CC"/>
                </a:solidFill>
              </a:rPr>
              <a:t>2</a:t>
            </a:r>
            <a:r>
              <a:rPr lang="en-US" sz="3200" dirty="0"/>
              <a:t> + 7 * 8</a:t>
            </a:r>
            <a:r>
              <a:rPr lang="en-US" sz="3200" baseline="30000" dirty="0">
                <a:solidFill>
                  <a:srgbClr val="0000CC"/>
                </a:solidFill>
              </a:rPr>
              <a:t>1</a:t>
            </a:r>
            <a:r>
              <a:rPr lang="en-US" sz="3200" dirty="0"/>
              <a:t> + 2 * 8</a:t>
            </a:r>
            <a:r>
              <a:rPr lang="en-US" sz="3200" baseline="30000" dirty="0">
                <a:solidFill>
                  <a:srgbClr val="0000CC"/>
                </a:solidFill>
              </a:rPr>
              <a:t>0</a:t>
            </a:r>
            <a:r>
              <a:rPr lang="en-US" sz="3200" dirty="0"/>
              <a:t> </a:t>
            </a:r>
          </a:p>
          <a:p>
            <a:pPr>
              <a:buNone/>
            </a:pPr>
            <a:r>
              <a:rPr lang="en-US" sz="3200" dirty="0"/>
              <a:t>            =</a:t>
            </a:r>
            <a:r>
              <a:rPr lang="en-US" sz="3200" dirty="0">
                <a:solidFill>
                  <a:srgbClr val="0000CC"/>
                </a:solidFill>
              </a:rPr>
              <a:t> </a:t>
            </a:r>
            <a:r>
              <a:rPr lang="en-US" sz="3200" dirty="0"/>
              <a:t>250</a:t>
            </a:r>
            <a:r>
              <a:rPr lang="en-US" sz="3200" baseline="-25000" dirty="0">
                <a:solidFill>
                  <a:srgbClr val="FF0000"/>
                </a:solidFill>
              </a:rPr>
              <a:t>10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828800"/>
            <a:ext cx="7543800" cy="992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828800" y="4114800"/>
            <a:ext cx="4267200" cy="5334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Rectangle 5"/>
          <p:cNvSpPr/>
          <p:nvPr/>
        </p:nvSpPr>
        <p:spPr>
          <a:xfrm>
            <a:off x="1828800" y="4724400"/>
            <a:ext cx="1981200" cy="5334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484C-66CF-44E5-AE5B-AB583DFBDE0C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bát</a:t>
            </a:r>
            <a:r>
              <a:rPr lang="en-US" dirty="0"/>
              <a:t> </a:t>
            </a:r>
            <a:r>
              <a:rPr lang="en-US" dirty="0" err="1"/>
              <a:t>phân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54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3200" dirty="0"/>
          </a:p>
          <a:p>
            <a:r>
              <a:rPr lang="en-US" sz="3200" dirty="0" err="1"/>
              <a:t>Phân</a:t>
            </a:r>
            <a:r>
              <a:rPr lang="en-US" sz="3200" dirty="0"/>
              <a:t> </a:t>
            </a:r>
            <a:r>
              <a:rPr lang="en-US" sz="3200" dirty="0" err="1"/>
              <a:t>tích</a:t>
            </a:r>
            <a:r>
              <a:rPr lang="en-US" sz="3200" dirty="0"/>
              <a:t> </a:t>
            </a:r>
            <a:r>
              <a:rPr lang="en-US" sz="3200" dirty="0" err="1"/>
              <a:t>số</a:t>
            </a:r>
            <a:r>
              <a:rPr lang="en-US" sz="3200" dirty="0"/>
              <a:t> </a:t>
            </a:r>
            <a:r>
              <a:rPr lang="en-US" sz="3200" dirty="0" err="1"/>
              <a:t>thập</a:t>
            </a:r>
            <a:r>
              <a:rPr lang="en-US" sz="3200" dirty="0"/>
              <a:t> </a:t>
            </a:r>
            <a:r>
              <a:rPr lang="en-US" sz="3200" dirty="0" err="1"/>
              <a:t>lục</a:t>
            </a:r>
            <a:r>
              <a:rPr lang="en-US" sz="3200" dirty="0"/>
              <a:t> </a:t>
            </a:r>
            <a:r>
              <a:rPr lang="en-US" sz="3200" dirty="0" err="1"/>
              <a:t>phân</a:t>
            </a:r>
            <a:r>
              <a:rPr lang="en-US" sz="3200" dirty="0"/>
              <a:t> : </a:t>
            </a:r>
            <a:r>
              <a:rPr lang="en-US" sz="3200" b="1" dirty="0"/>
              <a:t>3BA</a:t>
            </a:r>
            <a:r>
              <a:rPr lang="en-US" sz="3200" b="1" baseline="-25000" dirty="0">
                <a:solidFill>
                  <a:srgbClr val="FF0000"/>
                </a:solidFill>
              </a:rPr>
              <a:t>16</a:t>
            </a:r>
            <a:endParaRPr lang="en-US" sz="3200" b="1" dirty="0"/>
          </a:p>
          <a:p>
            <a:r>
              <a:rPr lang="en-US" sz="3200" dirty="0"/>
              <a:t>3BA</a:t>
            </a:r>
            <a:r>
              <a:rPr lang="en-US" sz="3200" baseline="-25000" dirty="0">
                <a:solidFill>
                  <a:srgbClr val="FF0000"/>
                </a:solidFill>
              </a:rPr>
              <a:t>16</a:t>
            </a:r>
            <a:r>
              <a:rPr lang="en-US" sz="3200" dirty="0"/>
              <a:t> = 	3 * 16</a:t>
            </a:r>
            <a:r>
              <a:rPr lang="en-US" sz="3200" baseline="30000" dirty="0">
                <a:solidFill>
                  <a:srgbClr val="0000CC"/>
                </a:solidFill>
              </a:rPr>
              <a:t>2</a:t>
            </a:r>
            <a:r>
              <a:rPr lang="en-US" sz="3200" dirty="0"/>
              <a:t> + 11 * 16</a:t>
            </a:r>
            <a:r>
              <a:rPr lang="en-US" sz="3200" baseline="30000" dirty="0">
                <a:solidFill>
                  <a:srgbClr val="0000CC"/>
                </a:solidFill>
              </a:rPr>
              <a:t>1</a:t>
            </a:r>
            <a:r>
              <a:rPr lang="en-US" sz="3200" dirty="0"/>
              <a:t> + 10 * 16</a:t>
            </a:r>
            <a:r>
              <a:rPr lang="en-US" sz="3200" baseline="30000" dirty="0">
                <a:solidFill>
                  <a:srgbClr val="0000CC"/>
                </a:solidFill>
              </a:rPr>
              <a:t>0</a:t>
            </a:r>
            <a:r>
              <a:rPr lang="en-US" sz="3200" dirty="0"/>
              <a:t> </a:t>
            </a:r>
          </a:p>
          <a:p>
            <a:pPr>
              <a:buNone/>
            </a:pPr>
            <a:r>
              <a:rPr lang="en-US" sz="3200" dirty="0"/>
              <a:t>               =</a:t>
            </a:r>
            <a:r>
              <a:rPr lang="en-US" sz="3200" dirty="0">
                <a:solidFill>
                  <a:srgbClr val="0000CC"/>
                </a:solidFill>
              </a:rPr>
              <a:t> </a:t>
            </a:r>
            <a:r>
              <a:rPr lang="en-US" sz="3200" dirty="0"/>
              <a:t>954</a:t>
            </a:r>
            <a:r>
              <a:rPr lang="en-US" sz="3200" baseline="-25000" dirty="0">
                <a:solidFill>
                  <a:srgbClr val="FF0000"/>
                </a:solidFill>
              </a:rPr>
              <a:t>10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905000"/>
            <a:ext cx="7543800" cy="929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133600" y="4114800"/>
            <a:ext cx="5181600" cy="5334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Rectangle 5"/>
          <p:cNvSpPr/>
          <p:nvPr/>
        </p:nvSpPr>
        <p:spPr>
          <a:xfrm>
            <a:off x="2133600" y="4800600"/>
            <a:ext cx="1981200" cy="5334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C845-3262-4565-BBDC-60502457CDB5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lục</a:t>
            </a:r>
            <a:r>
              <a:rPr lang="en-US" dirty="0"/>
              <a:t> </a:t>
            </a:r>
            <a:r>
              <a:rPr lang="en-US" dirty="0" err="1"/>
              <a:t>phân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775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dirty="0" err="1"/>
              <a:t>Nội</a:t>
            </a:r>
            <a:r>
              <a:rPr lang="en-US" altLang="ja-JP" dirty="0"/>
              <a:t> dung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2DFB-504C-4999-90FC-9CC8B08EC45B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51520" y="1219200"/>
            <a:ext cx="8640960" cy="4824536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Tổng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quan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Các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hệ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thống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Biểu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diễn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phân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thập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phân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dưới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dạng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nhị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phân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Các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phép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tính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nhị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phân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không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dấu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Biểu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diễn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nhị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phân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có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dấu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Biểu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diễn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các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loại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khác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92054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79D0-E77E-4B8B-A4F1-0A8435CCAE1A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qua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</p:txBody>
      </p:sp>
      <p:pic>
        <p:nvPicPr>
          <p:cNvPr id="11" name="Picture 10" descr="Picture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0" y="1905000"/>
            <a:ext cx="7094025" cy="44196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>
            <a:off x="4495728" y="3078880"/>
            <a:ext cx="72" cy="2124245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200400" y="4125351"/>
            <a:ext cx="2494608" cy="1476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996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077200" cy="4800600"/>
          </a:xfrm>
        </p:spPr>
        <p:txBody>
          <a:bodyPr>
            <a:normAutofit/>
          </a:bodyPr>
          <a:lstStyle/>
          <a:p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(digit)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(weight) 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rot="5400000">
            <a:off x="3429794" y="4251760"/>
            <a:ext cx="2285206" cy="794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Pictur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013" y="1752600"/>
            <a:ext cx="7631562" cy="4754487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79D0-E77E-4B8B-A4F1-0A8435CCAE1A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sang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phân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963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3702</a:t>
            </a:r>
            <a:r>
              <a:rPr lang="en-US" baseline="-25000" dirty="0"/>
              <a:t>8</a:t>
            </a:r>
            <a:r>
              <a:rPr lang="en-US" dirty="0"/>
              <a:t> sang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phân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1A2F</a:t>
            </a:r>
            <a:r>
              <a:rPr lang="en-US" baseline="-25000" dirty="0"/>
              <a:t>16</a:t>
            </a:r>
            <a:r>
              <a:rPr lang="en-US" dirty="0"/>
              <a:t> sang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phân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E2C9-4ECC-4060-B412-E9FF85756A5B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863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124199"/>
            <a:ext cx="8763000" cy="2971801"/>
          </a:xfrm>
        </p:spPr>
        <p:txBody>
          <a:bodyPr>
            <a:noAutofit/>
          </a:bodyPr>
          <a:lstStyle/>
          <a:p>
            <a:r>
              <a:rPr lang="en-US" dirty="0"/>
              <a:t>Chia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2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dư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lại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Chia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thương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0.</a:t>
            </a:r>
            <a:endParaRPr lang="en-US" sz="2800" dirty="0"/>
          </a:p>
          <a:p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dư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LSB (Bit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)</a:t>
            </a:r>
          </a:p>
          <a:p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dư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MSB (Bit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447800" y="1524000"/>
            <a:ext cx="2230526" cy="1096770"/>
            <a:chOff x="2692319" y="2131"/>
            <a:chExt cx="2230526" cy="1096770"/>
          </a:xfrm>
        </p:grpSpPr>
        <p:sp>
          <p:nvSpPr>
            <p:cNvPr id="8" name="Rounded Rectangle 7"/>
            <p:cNvSpPr/>
            <p:nvPr/>
          </p:nvSpPr>
          <p:spPr>
            <a:xfrm>
              <a:off x="2692319" y="2131"/>
              <a:ext cx="2230526" cy="109677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2745859" y="55671"/>
              <a:ext cx="2123446" cy="9896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/>
                <a:t>Decimal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410200" y="1524000"/>
            <a:ext cx="2252816" cy="1096770"/>
            <a:chOff x="76198" y="1828804"/>
            <a:chExt cx="2252816" cy="1096770"/>
          </a:xfrm>
        </p:grpSpPr>
        <p:sp>
          <p:nvSpPr>
            <p:cNvPr id="6" name="Rounded Rectangle 5"/>
            <p:cNvSpPr/>
            <p:nvPr/>
          </p:nvSpPr>
          <p:spPr>
            <a:xfrm>
              <a:off x="76198" y="1828804"/>
              <a:ext cx="2252816" cy="109677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6"/>
            <p:cNvSpPr/>
            <p:nvPr/>
          </p:nvSpPr>
          <p:spPr>
            <a:xfrm>
              <a:off x="129738" y="1882344"/>
              <a:ext cx="2145736" cy="9896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/>
                <a:t>Binary</a:t>
              </a:r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>
            <a:off x="3810000" y="2057400"/>
            <a:ext cx="14478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9608-2D30-43FA-8C39-07C8DE279AB4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 err="1">
                <a:sym typeface="Wingdings" panose="05000000000000000000" pitchFamily="2" charset="2"/>
              </a:rPr>
              <a:t>Số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nhị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phân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283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fg02_00000_eq002005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1447800"/>
            <a:ext cx="5486400" cy="496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1676400" y="2113670"/>
            <a:ext cx="5105400" cy="441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76400" y="2971800"/>
            <a:ext cx="4724400" cy="35614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76400" y="3810000"/>
            <a:ext cx="4267200" cy="2875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76400" y="4724400"/>
            <a:ext cx="3810000" cy="16624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C325A-8488-4D3B-AF61-5C1BADED217E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25</a:t>
            </a:r>
            <a:r>
              <a:rPr lang="en-US" baseline="-25000" dirty="0">
                <a:solidFill>
                  <a:srgbClr val="FF0000"/>
                </a:solidFill>
              </a:rPr>
              <a:t>10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 err="1">
                <a:sym typeface="Wingdings" panose="05000000000000000000" pitchFamily="2" charset="2"/>
              </a:rPr>
              <a:t>Số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nhị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phân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12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89E9C-370E-4075-A648-BAB8CA330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15 </a:t>
            </a:r>
            <a:r>
              <a:rPr lang="en-US" dirty="0" err="1"/>
              <a:t>phút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14B58-2D58-41E0-AD61-25D98DCCB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4204-40ED-4F45-9CB9-7014E3E6E9DE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190ADF-A06E-4514-BA62-F31FCB400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36211E-FA6E-4EAE-BF38-4B110BD1D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81E473F-B167-494C-960B-63CFDE06F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347067"/>
              </p:ext>
            </p:extLst>
          </p:nvPr>
        </p:nvGraphicFramePr>
        <p:xfrm>
          <a:off x="251520" y="2979163"/>
          <a:ext cx="8686800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6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58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Decimal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Binary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Octal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Hexadecimal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39CC9644-B95C-468A-AC2D-ED2C9D27ED4D}"/>
              </a:ext>
            </a:extLst>
          </p:cNvPr>
          <p:cNvSpPr/>
          <p:nvPr/>
        </p:nvSpPr>
        <p:spPr>
          <a:xfrm>
            <a:off x="228600" y="1520541"/>
            <a:ext cx="5665333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AutoNum type="arabicPeriod"/>
            </a:pPr>
            <a:r>
              <a:rPr lang="en-US" sz="2800" dirty="0" err="1"/>
              <a:t>Biểu</a:t>
            </a:r>
            <a:r>
              <a:rPr lang="en-US" sz="2800" dirty="0"/>
              <a:t> </a:t>
            </a:r>
            <a:r>
              <a:rPr lang="en-US" sz="2800" dirty="0" err="1"/>
              <a:t>diễn</a:t>
            </a:r>
            <a:r>
              <a:rPr lang="en-US" sz="2800" dirty="0"/>
              <a:t> 2702</a:t>
            </a:r>
            <a:r>
              <a:rPr lang="en-US" sz="2800" baseline="-25000" dirty="0"/>
              <a:t>8</a:t>
            </a:r>
            <a:r>
              <a:rPr lang="en-US" sz="2800" dirty="0"/>
              <a:t> sang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thập</a:t>
            </a:r>
            <a:r>
              <a:rPr lang="en-US" sz="2800" dirty="0"/>
              <a:t> </a:t>
            </a:r>
            <a:r>
              <a:rPr lang="en-US" sz="2800" dirty="0" err="1"/>
              <a:t>phân</a:t>
            </a:r>
            <a:endParaRPr lang="en-US" sz="2800" dirty="0"/>
          </a:p>
          <a:p>
            <a:pPr marL="514350" indent="-514350">
              <a:buAutoNum type="arabicPeriod"/>
            </a:pPr>
            <a:endParaRPr lang="en-US" sz="2800" dirty="0"/>
          </a:p>
          <a:p>
            <a:pPr marL="514350" indent="-514350">
              <a:buAutoNum type="arabicPeriod"/>
            </a:pPr>
            <a:r>
              <a:rPr lang="en-US" sz="2800" dirty="0" err="1"/>
              <a:t>Hoàn</a:t>
            </a:r>
            <a:r>
              <a:rPr lang="en-US" sz="2800" dirty="0"/>
              <a:t> </a:t>
            </a:r>
            <a:r>
              <a:rPr lang="en-US" sz="2800" dirty="0" err="1"/>
              <a:t>thiện</a:t>
            </a:r>
            <a:r>
              <a:rPr lang="en-US" sz="2800" dirty="0"/>
              <a:t> </a:t>
            </a:r>
            <a:r>
              <a:rPr lang="en-US" sz="2800" dirty="0" err="1"/>
              <a:t>bảng</a:t>
            </a:r>
            <a:r>
              <a:rPr lang="en-US" sz="2800" dirty="0"/>
              <a:t> </a:t>
            </a:r>
            <a:r>
              <a:rPr lang="en-US" sz="2800" dirty="0" err="1"/>
              <a:t>sau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15753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24000" y="1509015"/>
            <a:ext cx="2230526" cy="1096770"/>
            <a:chOff x="2692319" y="2131"/>
            <a:chExt cx="2230526" cy="1096770"/>
          </a:xfrm>
        </p:grpSpPr>
        <p:sp>
          <p:nvSpPr>
            <p:cNvPr id="8" name="Rounded Rectangle 7"/>
            <p:cNvSpPr/>
            <p:nvPr/>
          </p:nvSpPr>
          <p:spPr>
            <a:xfrm>
              <a:off x="2692319" y="2131"/>
              <a:ext cx="2230526" cy="109677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2745859" y="55671"/>
              <a:ext cx="2123446" cy="9896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/>
                <a:t>Decimal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486400" y="1509015"/>
            <a:ext cx="2230526" cy="1096770"/>
            <a:chOff x="2667605" y="3627629"/>
            <a:chExt cx="2230526" cy="1096770"/>
          </a:xfrm>
        </p:grpSpPr>
        <p:sp>
          <p:nvSpPr>
            <p:cNvPr id="16" name="Rounded Rectangle 15"/>
            <p:cNvSpPr/>
            <p:nvPr/>
          </p:nvSpPr>
          <p:spPr>
            <a:xfrm>
              <a:off x="2667605" y="3627629"/>
              <a:ext cx="2230526" cy="109677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ounded Rectangle 4"/>
            <p:cNvSpPr/>
            <p:nvPr/>
          </p:nvSpPr>
          <p:spPr>
            <a:xfrm>
              <a:off x="2721145" y="3681169"/>
              <a:ext cx="2123446" cy="9896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/>
                <a:t>Hexadecimal</a:t>
              </a:r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>
            <a:off x="3886200" y="2042415"/>
            <a:ext cx="14478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228600" y="3276599"/>
            <a:ext cx="8686800" cy="2971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CC"/>
              </a:buClr>
              <a:buFont typeface="Wingdings" panose="05000000000000000000" pitchFamily="2" charset="2"/>
              <a:buChar char="n"/>
            </a:pPr>
            <a:r>
              <a:rPr lang="en-US" dirty="0"/>
              <a:t>Chia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16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dư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.</a:t>
            </a:r>
          </a:p>
          <a:p>
            <a:pPr lvl="1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en-US" dirty="0"/>
              <a:t>Chia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thương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0.</a:t>
            </a:r>
          </a:p>
          <a:p>
            <a:pPr>
              <a:buClr>
                <a:srgbClr val="0000CC"/>
              </a:buClr>
              <a:buFont typeface="Wingdings" panose="05000000000000000000" pitchFamily="2" charset="2"/>
              <a:buChar char="n"/>
            </a:pP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dư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LSD (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)</a:t>
            </a:r>
          </a:p>
          <a:p>
            <a:pPr>
              <a:buClr>
                <a:srgbClr val="0000CC"/>
              </a:buClr>
              <a:buFont typeface="Wingdings" panose="05000000000000000000" pitchFamily="2" charset="2"/>
              <a:buChar char="n"/>
            </a:pP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dư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MSD (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FCF24-AEF6-486D-8ACF-CABD271355CA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 err="1">
                <a:sym typeface="Wingdings" panose="05000000000000000000" pitchFamily="2" charset="2"/>
              </a:rPr>
              <a:t>Số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thập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lục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phân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489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fg02_00000_eq002018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2057400"/>
            <a:ext cx="5465312" cy="329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1676400" y="2799472"/>
            <a:ext cx="4958860" cy="25535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76400" y="3776005"/>
            <a:ext cx="4758396" cy="1577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C22A6-23A9-4415-A0D0-52C8AD990B86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423</a:t>
            </a:r>
            <a:r>
              <a:rPr lang="en-US" baseline="-25000" dirty="0">
                <a:solidFill>
                  <a:srgbClr val="FF0000"/>
                </a:solidFill>
              </a:rPr>
              <a:t>10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 err="1">
                <a:sym typeface="Wingdings" panose="05000000000000000000" pitchFamily="2" charset="2"/>
              </a:rPr>
              <a:t>Thập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lục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phân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5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24000" y="1524000"/>
            <a:ext cx="2230526" cy="1096770"/>
            <a:chOff x="2692319" y="2131"/>
            <a:chExt cx="2230526" cy="1096770"/>
          </a:xfrm>
        </p:grpSpPr>
        <p:sp>
          <p:nvSpPr>
            <p:cNvPr id="8" name="Rounded Rectangle 7"/>
            <p:cNvSpPr/>
            <p:nvPr/>
          </p:nvSpPr>
          <p:spPr>
            <a:xfrm>
              <a:off x="2692319" y="2131"/>
              <a:ext cx="2230526" cy="109677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2745859" y="55671"/>
              <a:ext cx="2123446" cy="9896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/>
                <a:t>Decimal</a:t>
              </a:r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5486400" y="1524000"/>
            <a:ext cx="2262485" cy="1096770"/>
            <a:chOff x="5256784" y="1829082"/>
            <a:chExt cx="2262485" cy="1096770"/>
          </a:xfrm>
        </p:grpSpPr>
        <p:sp>
          <p:nvSpPr>
            <p:cNvPr id="13" name="Rounded Rectangle 12"/>
            <p:cNvSpPr/>
            <p:nvPr/>
          </p:nvSpPr>
          <p:spPr>
            <a:xfrm>
              <a:off x="5256784" y="1829082"/>
              <a:ext cx="2262485" cy="109677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ounded Rectangle 4"/>
            <p:cNvSpPr/>
            <p:nvPr/>
          </p:nvSpPr>
          <p:spPr>
            <a:xfrm>
              <a:off x="5310324" y="1882622"/>
              <a:ext cx="2155405" cy="9896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/>
                <a:t>Octal</a:t>
              </a: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3886200" y="2057400"/>
            <a:ext cx="14478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 txBox="1">
            <a:spLocks/>
          </p:cNvSpPr>
          <p:nvPr/>
        </p:nvSpPr>
        <p:spPr>
          <a:xfrm>
            <a:off x="228600" y="3276599"/>
            <a:ext cx="8610600" cy="2971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CC"/>
              </a:buClr>
              <a:buFont typeface="Wingdings" panose="05000000000000000000" pitchFamily="2" charset="2"/>
              <a:buChar char="n"/>
            </a:pPr>
            <a:r>
              <a:rPr lang="en-US" dirty="0"/>
              <a:t>Chia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8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dư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lại</a:t>
            </a:r>
            <a:endParaRPr lang="en-US" dirty="0"/>
          </a:p>
          <a:p>
            <a:pPr lvl="1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en-US" dirty="0"/>
              <a:t>Chia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thương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0.</a:t>
            </a:r>
          </a:p>
          <a:p>
            <a:pPr>
              <a:buClr>
                <a:srgbClr val="0000CC"/>
              </a:buClr>
              <a:buFont typeface="Wingdings" panose="05000000000000000000" pitchFamily="2" charset="2"/>
              <a:buChar char="n"/>
            </a:pP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dư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LSD (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)</a:t>
            </a:r>
          </a:p>
          <a:p>
            <a:pPr>
              <a:buClr>
                <a:srgbClr val="0000CC"/>
              </a:buClr>
              <a:buFont typeface="Wingdings" panose="05000000000000000000" pitchFamily="2" charset="2"/>
              <a:buChar char="n"/>
            </a:pP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dư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MSD (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267B6-1F39-4D25-8C61-183D61BB3742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 err="1">
                <a:sym typeface="Wingdings" panose="05000000000000000000" pitchFamily="2" charset="2"/>
              </a:rPr>
              <a:t>Bát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phân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6760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2971801"/>
          </a:xfrm>
        </p:spPr>
        <p:txBody>
          <a:bodyPr>
            <a:normAutofit lnSpcReduction="10000"/>
          </a:bodyPr>
          <a:lstStyle/>
          <a:p>
            <a:r>
              <a:rPr lang="en-GB" dirty="0" err="1"/>
              <a:t>Chuyển</a:t>
            </a:r>
            <a:r>
              <a:rPr lang="en-GB" dirty="0"/>
              <a:t> </a:t>
            </a:r>
            <a:r>
              <a:rPr lang="en-GB" dirty="0" err="1"/>
              <a:t>đổi</a:t>
            </a:r>
            <a:r>
              <a:rPr lang="en-GB" dirty="0"/>
              <a:t> </a:t>
            </a:r>
            <a:r>
              <a:rPr lang="en-GB" dirty="0" err="1"/>
              <a:t>lần</a:t>
            </a:r>
            <a:r>
              <a:rPr lang="en-GB" dirty="0"/>
              <a:t> </a:t>
            </a:r>
            <a:r>
              <a:rPr lang="en-GB" dirty="0" err="1"/>
              <a:t>lượt</a:t>
            </a:r>
            <a:r>
              <a:rPr lang="en-GB" dirty="0"/>
              <a:t> </a:t>
            </a:r>
            <a:r>
              <a:rPr lang="en-GB" dirty="0" err="1"/>
              <a:t>mỗi</a:t>
            </a:r>
            <a:r>
              <a:rPr lang="en-GB" dirty="0"/>
              <a:t> </a:t>
            </a:r>
            <a:r>
              <a:rPr lang="en-GB" dirty="0" err="1"/>
              <a:t>chữ</a:t>
            </a:r>
            <a:r>
              <a:rPr lang="en-GB" dirty="0"/>
              <a:t> </a:t>
            </a:r>
            <a:r>
              <a:rPr lang="en-GB" dirty="0" err="1"/>
              <a:t>số</a:t>
            </a:r>
            <a:r>
              <a:rPr lang="en-GB" dirty="0"/>
              <a:t> ở </a:t>
            </a:r>
            <a:r>
              <a:rPr lang="en-GB" dirty="0" err="1"/>
              <a:t>dạng</a:t>
            </a:r>
            <a:r>
              <a:rPr lang="en-GB" dirty="0"/>
              <a:t> </a:t>
            </a:r>
            <a:r>
              <a:rPr lang="en-GB" dirty="0" err="1"/>
              <a:t>Bát</a:t>
            </a:r>
            <a:r>
              <a:rPr lang="en-GB" dirty="0"/>
              <a:t> </a:t>
            </a:r>
            <a:r>
              <a:rPr lang="en-GB" dirty="0" err="1"/>
              <a:t>Phân</a:t>
            </a:r>
            <a:r>
              <a:rPr lang="en-GB" dirty="0"/>
              <a:t> sang </a:t>
            </a:r>
            <a:r>
              <a:rPr lang="en-GB" dirty="0" err="1"/>
              <a:t>nhóm</a:t>
            </a:r>
            <a:r>
              <a:rPr lang="en-GB" dirty="0"/>
              <a:t> 3 bits </a:t>
            </a:r>
            <a:r>
              <a:rPr lang="en-GB" dirty="0" err="1"/>
              <a:t>Nhị</a:t>
            </a:r>
            <a:r>
              <a:rPr lang="en-GB" dirty="0"/>
              <a:t> </a:t>
            </a:r>
            <a:r>
              <a:rPr lang="en-GB" dirty="0" err="1"/>
              <a:t>Phân</a:t>
            </a:r>
            <a:endParaRPr lang="en-US" b="1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dirty="0"/>
              <a:t>VD: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462885" y="1524000"/>
            <a:ext cx="2252816" cy="1096770"/>
            <a:chOff x="76198" y="1828804"/>
            <a:chExt cx="2252816" cy="1096770"/>
          </a:xfrm>
        </p:grpSpPr>
        <p:sp>
          <p:nvSpPr>
            <p:cNvPr id="6" name="Rounded Rectangle 5"/>
            <p:cNvSpPr/>
            <p:nvPr/>
          </p:nvSpPr>
          <p:spPr>
            <a:xfrm>
              <a:off x="76198" y="1828804"/>
              <a:ext cx="2252816" cy="109677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6"/>
            <p:cNvSpPr/>
            <p:nvPr/>
          </p:nvSpPr>
          <p:spPr>
            <a:xfrm>
              <a:off x="129738" y="1882344"/>
              <a:ext cx="2145736" cy="9896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/>
                <a:t>Binary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47800" y="1524000"/>
            <a:ext cx="2262485" cy="1096770"/>
            <a:chOff x="5256784" y="1829082"/>
            <a:chExt cx="2262485" cy="1096770"/>
          </a:xfrm>
        </p:grpSpPr>
        <p:sp>
          <p:nvSpPr>
            <p:cNvPr id="13" name="Rounded Rectangle 12"/>
            <p:cNvSpPr/>
            <p:nvPr/>
          </p:nvSpPr>
          <p:spPr>
            <a:xfrm>
              <a:off x="5256784" y="1829082"/>
              <a:ext cx="2262485" cy="109677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ounded Rectangle 4"/>
            <p:cNvSpPr/>
            <p:nvPr/>
          </p:nvSpPr>
          <p:spPr>
            <a:xfrm>
              <a:off x="5310324" y="1882622"/>
              <a:ext cx="2155405" cy="9896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/>
                <a:t>Octal</a:t>
              </a:r>
            </a:p>
          </p:txBody>
        </p:sp>
      </p:grp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164148"/>
              </p:ext>
            </p:extLst>
          </p:nvPr>
        </p:nvGraphicFramePr>
        <p:xfrm>
          <a:off x="1524000" y="3886200"/>
          <a:ext cx="6553200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Octal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Binary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 rot="16200000" flipH="1">
            <a:off x="2812008" y="4467936"/>
            <a:ext cx="249076" cy="4"/>
          </a:xfrm>
          <a:prstGeom prst="straightConnector1">
            <a:avLst/>
          </a:prstGeom>
          <a:ln w="1905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6200000" flipH="1">
            <a:off x="3490984" y="4467936"/>
            <a:ext cx="249076" cy="4"/>
          </a:xfrm>
          <a:prstGeom prst="straightConnector1">
            <a:avLst/>
          </a:prstGeom>
          <a:ln w="1905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6200000" flipH="1">
            <a:off x="4176784" y="4467936"/>
            <a:ext cx="249076" cy="4"/>
          </a:xfrm>
          <a:prstGeom prst="straightConnector1">
            <a:avLst/>
          </a:prstGeom>
          <a:ln w="1905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6200000" flipH="1">
            <a:off x="4870544" y="4467936"/>
            <a:ext cx="249076" cy="4"/>
          </a:xfrm>
          <a:prstGeom prst="straightConnector1">
            <a:avLst/>
          </a:prstGeom>
          <a:ln w="1905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6200000" flipH="1">
            <a:off x="5549520" y="4467936"/>
            <a:ext cx="249076" cy="4"/>
          </a:xfrm>
          <a:prstGeom prst="straightConnector1">
            <a:avLst/>
          </a:prstGeom>
          <a:ln w="1905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6200000" flipH="1">
            <a:off x="6228496" y="4467936"/>
            <a:ext cx="249076" cy="4"/>
          </a:xfrm>
          <a:prstGeom prst="straightConnector1">
            <a:avLst/>
          </a:prstGeom>
          <a:ln w="1905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6200000" flipH="1">
            <a:off x="6914296" y="4467936"/>
            <a:ext cx="249076" cy="4"/>
          </a:xfrm>
          <a:prstGeom prst="straightConnector1">
            <a:avLst/>
          </a:prstGeom>
          <a:ln w="1905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6200000" flipH="1">
            <a:off x="7606920" y="4467936"/>
            <a:ext cx="249076" cy="4"/>
          </a:xfrm>
          <a:prstGeom prst="straightConnector1">
            <a:avLst/>
          </a:prstGeom>
          <a:ln w="1905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810000" y="2057400"/>
            <a:ext cx="14478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l="11087" t="4273" r="20729" b="57778"/>
          <a:stretch/>
        </p:blipFill>
        <p:spPr bwMode="auto">
          <a:xfrm>
            <a:off x="1483810" y="5181600"/>
            <a:ext cx="2774395" cy="956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656745" y="528411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tx2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886200" y="579120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584604" y="5604804"/>
            <a:ext cx="2692125" cy="5334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9FC0B-16CF-441D-B6A1-09540F139115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  <p:sp>
        <p:nvSpPr>
          <p:cNvPr id="31" name="Title 9"/>
          <p:cNvSpPr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</p:spPr>
        <p:txBody>
          <a:bodyPr/>
          <a:lstStyle/>
          <a:p>
            <a:pPr algn="ctr"/>
            <a:r>
              <a:rPr lang="en-US" dirty="0" err="1"/>
              <a:t>Bát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 err="1">
                <a:sym typeface="Wingdings" panose="05000000000000000000" pitchFamily="2" charset="2"/>
              </a:rPr>
              <a:t>Nhị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phân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83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940" y="3124199"/>
            <a:ext cx="7185460" cy="2971801"/>
          </a:xfrm>
        </p:spPr>
        <p:txBody>
          <a:bodyPr>
            <a:normAutofit/>
          </a:bodyPr>
          <a:lstStyle/>
          <a:p>
            <a:r>
              <a:rPr lang="en-GB" sz="2600" dirty="0" err="1"/>
              <a:t>Chuyển</a:t>
            </a:r>
            <a:r>
              <a:rPr lang="en-GB" sz="2600" dirty="0"/>
              <a:t> </a:t>
            </a:r>
            <a:r>
              <a:rPr lang="en-GB" sz="2600" dirty="0" err="1"/>
              <a:t>đổi</a:t>
            </a:r>
            <a:r>
              <a:rPr lang="en-GB" sz="2600" dirty="0"/>
              <a:t> </a:t>
            </a:r>
            <a:r>
              <a:rPr lang="en-GB" sz="2600" dirty="0" err="1"/>
              <a:t>lần</a:t>
            </a:r>
            <a:r>
              <a:rPr lang="en-GB" sz="2600" dirty="0"/>
              <a:t> </a:t>
            </a:r>
            <a:r>
              <a:rPr lang="en-GB" sz="2600" dirty="0" err="1"/>
              <a:t>lượt</a:t>
            </a:r>
            <a:r>
              <a:rPr lang="en-GB" sz="2600" dirty="0"/>
              <a:t> </a:t>
            </a:r>
            <a:r>
              <a:rPr lang="en-GB" sz="2600" dirty="0" err="1"/>
              <a:t>mỗi</a:t>
            </a:r>
            <a:r>
              <a:rPr lang="en-GB" sz="2600" dirty="0"/>
              <a:t> </a:t>
            </a:r>
            <a:r>
              <a:rPr lang="en-GB" sz="2600" dirty="0" err="1"/>
              <a:t>chữ</a:t>
            </a:r>
            <a:r>
              <a:rPr lang="en-GB" sz="2600" dirty="0"/>
              <a:t> </a:t>
            </a:r>
            <a:r>
              <a:rPr lang="en-GB" sz="2600" dirty="0" err="1"/>
              <a:t>số</a:t>
            </a:r>
            <a:r>
              <a:rPr lang="en-GB" sz="2600" dirty="0"/>
              <a:t> ở </a:t>
            </a:r>
            <a:r>
              <a:rPr lang="en-GB" sz="2600" dirty="0" err="1"/>
              <a:t>dạng</a:t>
            </a:r>
            <a:r>
              <a:rPr lang="en-GB" sz="2600" dirty="0"/>
              <a:t> </a:t>
            </a:r>
            <a:r>
              <a:rPr lang="en-GB" sz="2600" dirty="0" err="1"/>
              <a:t>Thập</a:t>
            </a:r>
            <a:r>
              <a:rPr lang="en-GB" sz="2600" dirty="0"/>
              <a:t> </a:t>
            </a:r>
            <a:r>
              <a:rPr lang="en-GB" sz="2600" dirty="0" err="1"/>
              <a:t>Lục</a:t>
            </a:r>
            <a:r>
              <a:rPr lang="en-GB" sz="2600" dirty="0"/>
              <a:t> </a:t>
            </a:r>
            <a:r>
              <a:rPr lang="en-GB" sz="2600" dirty="0" err="1"/>
              <a:t>Phân</a:t>
            </a:r>
            <a:r>
              <a:rPr lang="en-GB" sz="2600" dirty="0"/>
              <a:t> sang </a:t>
            </a:r>
            <a:r>
              <a:rPr lang="en-GB" sz="2600" dirty="0" err="1"/>
              <a:t>nhóm</a:t>
            </a:r>
            <a:r>
              <a:rPr lang="en-GB" sz="2600" dirty="0"/>
              <a:t> 4 bits </a:t>
            </a:r>
            <a:r>
              <a:rPr lang="en-GB" sz="2600" dirty="0" err="1"/>
              <a:t>Nhị</a:t>
            </a:r>
            <a:r>
              <a:rPr lang="en-GB" sz="2600" dirty="0"/>
              <a:t> </a:t>
            </a:r>
            <a:r>
              <a:rPr lang="en-GB" sz="2600" dirty="0" err="1"/>
              <a:t>Phân</a:t>
            </a:r>
            <a:endParaRPr lang="en-US" sz="2600" b="1" dirty="0"/>
          </a:p>
          <a:p>
            <a:endParaRPr lang="en-US" dirty="0"/>
          </a:p>
          <a:p>
            <a:r>
              <a:rPr lang="en-US" dirty="0"/>
              <a:t>VD: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4833784" y="1524000"/>
            <a:ext cx="2252816" cy="1096770"/>
            <a:chOff x="76198" y="1828804"/>
            <a:chExt cx="2252816" cy="1096770"/>
          </a:xfrm>
        </p:grpSpPr>
        <p:sp>
          <p:nvSpPr>
            <p:cNvPr id="6" name="Rounded Rectangle 5"/>
            <p:cNvSpPr/>
            <p:nvPr/>
          </p:nvSpPr>
          <p:spPr>
            <a:xfrm>
              <a:off x="76198" y="1828804"/>
              <a:ext cx="2252816" cy="109677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6"/>
            <p:cNvSpPr/>
            <p:nvPr/>
          </p:nvSpPr>
          <p:spPr>
            <a:xfrm>
              <a:off x="129738" y="1882344"/>
              <a:ext cx="2145736" cy="9896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/>
                <a:t>Binary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71384" y="1524000"/>
            <a:ext cx="2230526" cy="1096770"/>
            <a:chOff x="2667605" y="3627629"/>
            <a:chExt cx="2230526" cy="1096770"/>
          </a:xfrm>
        </p:grpSpPr>
        <p:sp>
          <p:nvSpPr>
            <p:cNvPr id="21" name="Rounded Rectangle 20"/>
            <p:cNvSpPr/>
            <p:nvPr/>
          </p:nvSpPr>
          <p:spPr>
            <a:xfrm>
              <a:off x="2667605" y="3627629"/>
              <a:ext cx="2230526" cy="109677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ounded Rectangle 4"/>
            <p:cNvSpPr/>
            <p:nvPr/>
          </p:nvSpPr>
          <p:spPr>
            <a:xfrm>
              <a:off x="2721145" y="3681169"/>
              <a:ext cx="2123446" cy="9896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/>
                <a:t>Hexadecimal</a:t>
              </a:r>
            </a:p>
          </p:txBody>
        </p:sp>
      </p:grp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661142"/>
              </p:ext>
            </p:extLst>
          </p:nvPr>
        </p:nvGraphicFramePr>
        <p:xfrm>
          <a:off x="7467600" y="1371600"/>
          <a:ext cx="1447800" cy="48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Bin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US" sz="18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sz="18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8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8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8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8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8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8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18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  <a:p>
                      <a:pPr algn="ctr"/>
                      <a:r>
                        <a:rPr lang="en-US" sz="18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  <a:p>
                      <a:pPr algn="ctr"/>
                      <a:r>
                        <a:rPr lang="en-US" sz="18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  <a:p>
                      <a:pPr algn="ctr"/>
                      <a:r>
                        <a:rPr lang="en-US" sz="18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  <a:p>
                      <a:pPr algn="ctr"/>
                      <a:r>
                        <a:rPr lang="en-US" sz="18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</a:p>
                    <a:p>
                      <a:pPr algn="ctr"/>
                      <a:r>
                        <a:rPr lang="en-US" sz="18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</a:p>
                    <a:p>
                      <a:pPr algn="ctr"/>
                      <a:r>
                        <a:rPr lang="en-US" sz="18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</a:p>
                    <a:p>
                      <a:pPr algn="ctr"/>
                      <a:r>
                        <a:rPr lang="en-US" sz="18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850900" algn="r"/>
                        </a:tabLst>
                      </a:pPr>
                      <a:r>
                        <a:rPr lang="en-US" sz="18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0000</a:t>
                      </a:r>
                    </a:p>
                    <a:p>
                      <a:pPr algn="ctr">
                        <a:tabLst>
                          <a:tab pos="850900" algn="r"/>
                        </a:tabLst>
                      </a:pPr>
                      <a:r>
                        <a:rPr lang="en-US" sz="18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0001</a:t>
                      </a:r>
                    </a:p>
                    <a:p>
                      <a:pPr algn="ctr">
                        <a:tabLst>
                          <a:tab pos="850900" algn="r"/>
                        </a:tabLst>
                      </a:pPr>
                      <a:r>
                        <a:rPr lang="en-US" sz="18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0010</a:t>
                      </a:r>
                    </a:p>
                    <a:p>
                      <a:pPr algn="ctr">
                        <a:tabLst>
                          <a:tab pos="850900" algn="r"/>
                        </a:tabLst>
                      </a:pPr>
                      <a:r>
                        <a:rPr lang="en-US" sz="18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0011</a:t>
                      </a:r>
                    </a:p>
                    <a:p>
                      <a:pPr algn="ctr">
                        <a:tabLst>
                          <a:tab pos="850900" algn="r"/>
                        </a:tabLst>
                      </a:pPr>
                      <a:r>
                        <a:rPr lang="en-US" sz="18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0100</a:t>
                      </a:r>
                    </a:p>
                    <a:p>
                      <a:pPr algn="ctr">
                        <a:tabLst>
                          <a:tab pos="850900" algn="r"/>
                        </a:tabLst>
                      </a:pPr>
                      <a:r>
                        <a:rPr lang="en-US" sz="18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0101</a:t>
                      </a:r>
                    </a:p>
                    <a:p>
                      <a:pPr algn="ctr">
                        <a:tabLst>
                          <a:tab pos="850900" algn="r"/>
                        </a:tabLst>
                      </a:pPr>
                      <a:r>
                        <a:rPr lang="en-US" sz="18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0110</a:t>
                      </a:r>
                    </a:p>
                    <a:p>
                      <a:pPr algn="ctr">
                        <a:tabLst>
                          <a:tab pos="850900" algn="r"/>
                        </a:tabLst>
                      </a:pPr>
                      <a:r>
                        <a:rPr lang="en-US" sz="18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0111</a:t>
                      </a:r>
                    </a:p>
                    <a:p>
                      <a:pPr algn="ctr">
                        <a:tabLst>
                          <a:tab pos="850900" algn="r"/>
                        </a:tabLst>
                      </a:pPr>
                      <a:r>
                        <a:rPr lang="en-US" sz="18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1000</a:t>
                      </a:r>
                    </a:p>
                    <a:p>
                      <a:pPr algn="ctr">
                        <a:tabLst>
                          <a:tab pos="850900" algn="r"/>
                        </a:tabLst>
                      </a:pPr>
                      <a:r>
                        <a:rPr lang="en-US" sz="18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1001</a:t>
                      </a:r>
                    </a:p>
                    <a:p>
                      <a:pPr algn="ctr">
                        <a:tabLst>
                          <a:tab pos="850900" algn="r"/>
                        </a:tabLst>
                      </a:pPr>
                      <a:r>
                        <a:rPr lang="en-US" sz="18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1010</a:t>
                      </a:r>
                    </a:p>
                    <a:p>
                      <a:pPr algn="ctr">
                        <a:tabLst>
                          <a:tab pos="850900" algn="r"/>
                        </a:tabLst>
                      </a:pPr>
                      <a:r>
                        <a:rPr lang="en-US" sz="18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1011</a:t>
                      </a:r>
                    </a:p>
                    <a:p>
                      <a:pPr algn="ctr">
                        <a:tabLst>
                          <a:tab pos="850900" algn="r"/>
                        </a:tabLst>
                      </a:pPr>
                      <a:r>
                        <a:rPr lang="en-US" sz="18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1100</a:t>
                      </a:r>
                    </a:p>
                    <a:p>
                      <a:pPr algn="ctr">
                        <a:tabLst>
                          <a:tab pos="850900" algn="r"/>
                        </a:tabLst>
                      </a:pPr>
                      <a:r>
                        <a:rPr lang="en-US" sz="18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1101</a:t>
                      </a:r>
                    </a:p>
                    <a:p>
                      <a:pPr algn="ctr">
                        <a:tabLst>
                          <a:tab pos="850900" algn="r"/>
                        </a:tabLst>
                      </a:pPr>
                      <a:r>
                        <a:rPr lang="en-US" sz="18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1110</a:t>
                      </a:r>
                    </a:p>
                    <a:p>
                      <a:pPr algn="ctr">
                        <a:tabLst>
                          <a:tab pos="850900" algn="r"/>
                        </a:tabLst>
                      </a:pPr>
                      <a:r>
                        <a:rPr lang="en-US" sz="18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3200400" y="2057400"/>
            <a:ext cx="14478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l="8674" r="12506" b="50000"/>
          <a:stretch/>
        </p:blipFill>
        <p:spPr bwMode="auto">
          <a:xfrm>
            <a:off x="1511149" y="4648200"/>
            <a:ext cx="4385745" cy="10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5448696" y="4736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tx2">
                    <a:lumMod val="60000"/>
                    <a:lumOff val="40000"/>
                  </a:schemeClr>
                </a:solidFill>
              </a:rPr>
              <a:t>16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38800" y="523869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67565" y="5029200"/>
            <a:ext cx="4385745" cy="6858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4EE0-4FE1-494C-9E3C-3611653B6776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lục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 err="1">
                <a:sym typeface="Wingdings" panose="05000000000000000000" pitchFamily="2" charset="2"/>
              </a:rPr>
              <a:t>Nhị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phân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158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24199"/>
            <a:ext cx="8229600" cy="2743201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Nhóm</a:t>
            </a:r>
            <a:r>
              <a:rPr lang="en-US" dirty="0"/>
              <a:t> 3 bits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sang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Bát</a:t>
            </a:r>
            <a:r>
              <a:rPr lang="en-US" dirty="0"/>
              <a:t> </a:t>
            </a:r>
            <a:r>
              <a:rPr lang="en-US" dirty="0" err="1"/>
              <a:t>Phân</a:t>
            </a:r>
            <a:endParaRPr lang="en-US" dirty="0"/>
          </a:p>
          <a:p>
            <a:endParaRPr lang="en-US" sz="2400" dirty="0"/>
          </a:p>
          <a:p>
            <a:r>
              <a:rPr lang="en-US" dirty="0"/>
              <a:t>VD: 1011010111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/>
              <a:t> =&gt; </a:t>
            </a:r>
            <a:r>
              <a:rPr lang="en-US" dirty="0" err="1"/>
              <a:t>Bát</a:t>
            </a:r>
            <a:r>
              <a:rPr lang="en-US" dirty="0"/>
              <a:t> </a:t>
            </a:r>
            <a:r>
              <a:rPr lang="en-US" dirty="0" err="1"/>
              <a:t>Phân</a:t>
            </a:r>
            <a:endParaRPr lang="en-US" dirty="0"/>
          </a:p>
          <a:p>
            <a:pPr>
              <a:buNone/>
            </a:pPr>
            <a:r>
              <a:rPr lang="en-US" dirty="0"/>
              <a:t> 						              </a:t>
            </a:r>
            <a:r>
              <a:rPr lang="en-US" sz="3200" dirty="0">
                <a:solidFill>
                  <a:srgbClr val="FF0000"/>
                </a:solidFill>
              </a:rPr>
              <a:t>1327</a:t>
            </a:r>
            <a:r>
              <a:rPr lang="en-US" sz="3200" baseline="-25000" dirty="0">
                <a:solidFill>
                  <a:srgbClr val="FF0000"/>
                </a:solidFill>
              </a:rPr>
              <a:t>8</a:t>
            </a:r>
            <a:endParaRPr lang="en-US" sz="3200" dirty="0">
              <a:solidFill>
                <a:srgbClr val="FF0000"/>
              </a:solidFill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1471315" y="1524000"/>
            <a:ext cx="2252816" cy="1096770"/>
            <a:chOff x="76198" y="1828804"/>
            <a:chExt cx="2252816" cy="1096770"/>
          </a:xfrm>
        </p:grpSpPr>
        <p:sp>
          <p:nvSpPr>
            <p:cNvPr id="6" name="Rounded Rectangle 5"/>
            <p:cNvSpPr/>
            <p:nvPr/>
          </p:nvSpPr>
          <p:spPr>
            <a:xfrm>
              <a:off x="76198" y="1828804"/>
              <a:ext cx="2252816" cy="109677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6"/>
            <p:cNvSpPr/>
            <p:nvPr/>
          </p:nvSpPr>
          <p:spPr>
            <a:xfrm>
              <a:off x="129738" y="1882344"/>
              <a:ext cx="2145736" cy="9896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/>
                <a:t>Binary</a:t>
              </a:r>
            </a:p>
          </p:txBody>
        </p:sp>
      </p:grpSp>
      <p:grpSp>
        <p:nvGrpSpPr>
          <p:cNvPr id="20" name="Group 11"/>
          <p:cNvGrpSpPr/>
          <p:nvPr/>
        </p:nvGrpSpPr>
        <p:grpSpPr>
          <a:xfrm>
            <a:off x="5433715" y="1524000"/>
            <a:ext cx="2262485" cy="1096770"/>
            <a:chOff x="5256784" y="1829082"/>
            <a:chExt cx="2262485" cy="1096770"/>
          </a:xfrm>
        </p:grpSpPr>
        <p:sp>
          <p:nvSpPr>
            <p:cNvPr id="21" name="Rounded Rectangle 20"/>
            <p:cNvSpPr/>
            <p:nvPr/>
          </p:nvSpPr>
          <p:spPr>
            <a:xfrm>
              <a:off x="5256784" y="1829082"/>
              <a:ext cx="2262485" cy="109677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ounded Rectangle 4"/>
            <p:cNvSpPr/>
            <p:nvPr/>
          </p:nvSpPr>
          <p:spPr>
            <a:xfrm>
              <a:off x="5310324" y="1882622"/>
              <a:ext cx="2155405" cy="9896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/>
                <a:t>Octal</a:t>
              </a: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3833515" y="2057400"/>
            <a:ext cx="14478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791200" y="5257800"/>
            <a:ext cx="1828800" cy="5334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383E-C1D4-487C-A5C8-DA58EDBC4C48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25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 err="1">
                <a:sym typeface="Wingdings" panose="05000000000000000000" pitchFamily="2" charset="2"/>
              </a:rPr>
              <a:t>Bát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phân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12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24199"/>
            <a:ext cx="8229600" cy="2971801"/>
          </a:xfrm>
        </p:spPr>
        <p:txBody>
          <a:bodyPr>
            <a:normAutofit/>
          </a:bodyPr>
          <a:lstStyle/>
          <a:p>
            <a:r>
              <a:rPr lang="en-US" dirty="0" err="1"/>
              <a:t>Nhóm</a:t>
            </a:r>
            <a:r>
              <a:rPr lang="en-US" dirty="0"/>
              <a:t> 4 bits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phía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err="1"/>
              <a:t>bên</a:t>
            </a:r>
            <a:r>
              <a:rPr lang="en-US"/>
              <a:t> phải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sang 1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Lục</a:t>
            </a:r>
            <a:r>
              <a:rPr lang="en-US" dirty="0"/>
              <a:t> </a:t>
            </a:r>
          </a:p>
          <a:p>
            <a:r>
              <a:rPr lang="en-US" dirty="0"/>
              <a:t>VD: 10101101010111001101010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/>
              <a:t> =&gt;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Lục</a:t>
            </a:r>
            <a:r>
              <a:rPr lang="en-US" dirty="0"/>
              <a:t> </a:t>
            </a:r>
            <a:r>
              <a:rPr lang="en-US" dirty="0" err="1"/>
              <a:t>Phân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3000" dirty="0"/>
              <a:t>				</a:t>
            </a:r>
            <a:r>
              <a:rPr lang="en-US" sz="3200" dirty="0"/>
              <a:t> 			</a:t>
            </a:r>
            <a:r>
              <a:rPr lang="en-US" sz="3200" dirty="0">
                <a:solidFill>
                  <a:srgbClr val="FF0000"/>
                </a:solidFill>
              </a:rPr>
              <a:t>56AE6A</a:t>
            </a:r>
            <a:r>
              <a:rPr lang="en-US" sz="3200" baseline="-25000" dirty="0">
                <a:solidFill>
                  <a:srgbClr val="FF0000"/>
                </a:solidFill>
              </a:rPr>
              <a:t>16</a:t>
            </a:r>
            <a:endParaRPr lang="en-US" sz="3000" dirty="0">
              <a:solidFill>
                <a:srgbClr val="FF0000"/>
              </a:solidFill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1427074" y="1524000"/>
            <a:ext cx="2252816" cy="1096770"/>
            <a:chOff x="76198" y="1828804"/>
            <a:chExt cx="2252816" cy="1096770"/>
          </a:xfrm>
        </p:grpSpPr>
        <p:sp>
          <p:nvSpPr>
            <p:cNvPr id="6" name="Rounded Rectangle 5"/>
            <p:cNvSpPr/>
            <p:nvPr/>
          </p:nvSpPr>
          <p:spPr>
            <a:xfrm>
              <a:off x="76198" y="1828804"/>
              <a:ext cx="2252816" cy="109677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6"/>
            <p:cNvSpPr/>
            <p:nvPr/>
          </p:nvSpPr>
          <p:spPr>
            <a:xfrm>
              <a:off x="129738" y="1882344"/>
              <a:ext cx="2145736" cy="9896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/>
                <a:t>Binary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465674" y="1524000"/>
            <a:ext cx="2230526" cy="1096770"/>
            <a:chOff x="2667605" y="3627629"/>
            <a:chExt cx="2230526" cy="1096770"/>
          </a:xfrm>
        </p:grpSpPr>
        <p:sp>
          <p:nvSpPr>
            <p:cNvPr id="13" name="Rounded Rectangle 12"/>
            <p:cNvSpPr/>
            <p:nvPr/>
          </p:nvSpPr>
          <p:spPr>
            <a:xfrm>
              <a:off x="2667605" y="3627629"/>
              <a:ext cx="2230526" cy="109677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ounded Rectangle 4"/>
            <p:cNvSpPr/>
            <p:nvPr/>
          </p:nvSpPr>
          <p:spPr>
            <a:xfrm>
              <a:off x="2721145" y="3681169"/>
              <a:ext cx="2123446" cy="9896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/>
                <a:t>Hexadecimal</a:t>
              </a: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3789274" y="2057400"/>
            <a:ext cx="14478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943600" y="5181600"/>
            <a:ext cx="2057400" cy="5334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1321-CF69-4D74-A083-1273183A327F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26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 err="1">
                <a:sym typeface="Wingdings" panose="05000000000000000000" pitchFamily="2" charset="2"/>
              </a:rPr>
              <a:t>Thập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lục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phân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32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457200" y="53340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endParaRPr lang="en-US" dirty="0"/>
          </a:p>
        </p:txBody>
      </p:sp>
      <p:grpSp>
        <p:nvGrpSpPr>
          <p:cNvPr id="5" name="Group 11"/>
          <p:cNvGrpSpPr/>
          <p:nvPr/>
        </p:nvGrpSpPr>
        <p:grpSpPr>
          <a:xfrm>
            <a:off x="5410200" y="3810000"/>
            <a:ext cx="2230526" cy="1096770"/>
            <a:chOff x="2667605" y="3627629"/>
            <a:chExt cx="2230526" cy="1096770"/>
          </a:xfrm>
        </p:grpSpPr>
        <p:sp>
          <p:nvSpPr>
            <p:cNvPr id="13" name="Rounded Rectangle 12"/>
            <p:cNvSpPr/>
            <p:nvPr/>
          </p:nvSpPr>
          <p:spPr>
            <a:xfrm>
              <a:off x="2667605" y="3627629"/>
              <a:ext cx="2230526" cy="109677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ounded Rectangle 4"/>
            <p:cNvSpPr/>
            <p:nvPr/>
          </p:nvSpPr>
          <p:spPr>
            <a:xfrm>
              <a:off x="2721145" y="3681169"/>
              <a:ext cx="2123446" cy="9896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/>
                <a:t>Hexadecimal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371600" y="3810000"/>
            <a:ext cx="2262485" cy="1096770"/>
            <a:chOff x="5256784" y="1829082"/>
            <a:chExt cx="2262485" cy="1096770"/>
          </a:xfrm>
        </p:grpSpPr>
        <p:sp>
          <p:nvSpPr>
            <p:cNvPr id="15" name="Rounded Rectangle 14"/>
            <p:cNvSpPr/>
            <p:nvPr/>
          </p:nvSpPr>
          <p:spPr>
            <a:xfrm>
              <a:off x="5256784" y="1829082"/>
              <a:ext cx="2262485" cy="109677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ounded Rectangle 4"/>
            <p:cNvSpPr/>
            <p:nvPr/>
          </p:nvSpPr>
          <p:spPr>
            <a:xfrm>
              <a:off x="5310324" y="1882622"/>
              <a:ext cx="2155405" cy="9896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/>
                <a:t>Octal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502845" y="1600200"/>
            <a:ext cx="4022617" cy="2209800"/>
            <a:chOff x="2502845" y="1951230"/>
            <a:chExt cx="4022617" cy="2209800"/>
          </a:xfrm>
        </p:grpSpPr>
        <p:grpSp>
          <p:nvGrpSpPr>
            <p:cNvPr id="18" name="Group 4"/>
            <p:cNvGrpSpPr/>
            <p:nvPr/>
          </p:nvGrpSpPr>
          <p:grpSpPr>
            <a:xfrm>
              <a:off x="3406710" y="1951230"/>
              <a:ext cx="2252816" cy="1096770"/>
              <a:chOff x="76198" y="1828804"/>
              <a:chExt cx="2252816" cy="1096770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76198" y="1828804"/>
                <a:ext cx="2252816" cy="1096770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0" name="Rounded Rectangle 6"/>
              <p:cNvSpPr/>
              <p:nvPr/>
            </p:nvSpPr>
            <p:spPr>
              <a:xfrm>
                <a:off x="129738" y="1882344"/>
                <a:ext cx="2145736" cy="98969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06680" tIns="106680" rIns="106680" bIns="106680" numCol="1" spcCol="1270" anchor="ctr" anchorCtr="0">
                <a:noAutofit/>
              </a:bodyPr>
              <a:lstStyle/>
              <a:p>
                <a:pPr lvl="0"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800" kern="1200" dirty="0"/>
                  <a:t>Binary</a:t>
                </a:r>
              </a:p>
            </p:txBody>
          </p:sp>
        </p:grpSp>
        <p:cxnSp>
          <p:nvCxnSpPr>
            <p:cNvPr id="11" name="Straight Arrow Connector 10"/>
            <p:cNvCxnSpPr/>
            <p:nvPr/>
          </p:nvCxnSpPr>
          <p:spPr>
            <a:xfrm>
              <a:off x="5562600" y="2941830"/>
              <a:ext cx="962862" cy="12192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2502845" y="2941830"/>
              <a:ext cx="926155" cy="12192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26CC2-BD5E-4AB9-A46C-B39EBAEF95E8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27</a:t>
            </a:fld>
            <a:endParaRPr kumimoji="1" lang="ja-JP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Bát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 </a:t>
            </a:r>
            <a:r>
              <a:rPr lang="en-US" dirty="0" err="1">
                <a:sym typeface="Wingdings" panose="05000000000000000000" pitchFamily="2" charset="2"/>
              </a:rPr>
              <a:t>Thập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lục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phân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035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09600" y="1828800"/>
            <a:ext cx="8382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0000CC"/>
              </a:buClr>
              <a:buFont typeface="Wingdings" panose="05000000000000000000" pitchFamily="2" charset="2"/>
              <a:buChar char="n"/>
            </a:pP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Thập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Lục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sang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Nhị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Phân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1F0C</a:t>
            </a:r>
            <a:r>
              <a:rPr lang="en-US" sz="3200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1_1111_0000_1100</a:t>
            </a:r>
            <a:r>
              <a:rPr lang="en-US" sz="3200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vi-V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600" y="3810000"/>
            <a:ext cx="7543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0000CC"/>
              </a:buClr>
              <a:buFont typeface="Wingdings" panose="05000000000000000000" pitchFamily="2" charset="2"/>
              <a:buChar char="n"/>
            </a:pP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Nhị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sang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Bát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Phân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1_111_100_001_100</a:t>
            </a:r>
            <a:r>
              <a:rPr lang="en-US" sz="3200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= 17414</a:t>
            </a:r>
            <a:r>
              <a:rPr lang="en-US" sz="3200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endParaRPr lang="vi-V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81200" y="2362200"/>
            <a:ext cx="3733800" cy="5334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33400" y="4343400"/>
            <a:ext cx="3733800" cy="5334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343400" y="4343400"/>
            <a:ext cx="2209800" cy="5334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Elbow Connector 18"/>
          <p:cNvCxnSpPr/>
          <p:nvPr/>
        </p:nvCxnSpPr>
        <p:spPr>
          <a:xfrm rot="5400000">
            <a:off x="1866900" y="3086100"/>
            <a:ext cx="1447800" cy="10668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F116-362B-4597-9310-EE5B914F756B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28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1F0C</a:t>
            </a:r>
            <a:r>
              <a:rPr lang="en-US" baseline="-25000" dirty="0">
                <a:solidFill>
                  <a:srgbClr val="FF0000"/>
                </a:solidFill>
              </a:rPr>
              <a:t>16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 err="1">
                <a:sym typeface="Wingdings" panose="05000000000000000000" pitchFamily="2" charset="2"/>
              </a:rPr>
              <a:t>Bát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phân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39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09600" y="1828800"/>
            <a:ext cx="7543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0000CC"/>
              </a:buClr>
              <a:buFont typeface="Wingdings" panose="05000000000000000000" pitchFamily="2" charset="2"/>
              <a:buChar char="n"/>
            </a:pP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Bát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sang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Nhị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Phân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1076</a:t>
            </a:r>
            <a:r>
              <a:rPr lang="en-US" sz="3200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1_000_111_110</a:t>
            </a:r>
            <a:r>
              <a:rPr lang="en-US" sz="3200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vi-V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600" y="3810000"/>
            <a:ext cx="7848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0000CC"/>
              </a:buClr>
              <a:buFont typeface="Wingdings" panose="05000000000000000000" pitchFamily="2" charset="2"/>
              <a:buChar char="n"/>
            </a:pP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Nhị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sang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Thập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Lục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Phân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10_0011_1110</a:t>
            </a:r>
            <a:r>
              <a:rPr lang="en-US" sz="3200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= 23E</a:t>
            </a:r>
            <a:r>
              <a:rPr lang="en-US" sz="3200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16</a:t>
            </a:r>
            <a:endParaRPr lang="vi-V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52600" y="2362200"/>
            <a:ext cx="3733800" cy="5334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9600" y="4343400"/>
            <a:ext cx="2667000" cy="5334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352800" y="4343400"/>
            <a:ext cx="2209800" cy="5334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Elbow Connector 12"/>
          <p:cNvCxnSpPr/>
          <p:nvPr/>
        </p:nvCxnSpPr>
        <p:spPr>
          <a:xfrm rot="5400000">
            <a:off x="1866900" y="3086100"/>
            <a:ext cx="1447800" cy="10668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2FAC0-A27A-42A0-BBDE-E41515F89E07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29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1076</a:t>
            </a:r>
            <a:r>
              <a:rPr lang="en-US" baseline="-25000" dirty="0">
                <a:solidFill>
                  <a:srgbClr val="FF0000"/>
                </a:solidFill>
              </a:rPr>
              <a:t>8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 err="1">
                <a:sym typeface="Wingdings" panose="05000000000000000000" pitchFamily="2" charset="2"/>
              </a:rPr>
              <a:t>Thập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lục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phân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86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dirty="0" err="1"/>
              <a:t>Nội</a:t>
            </a:r>
            <a:r>
              <a:rPr lang="en-US" altLang="ja-JP" dirty="0"/>
              <a:t> dung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2DFB-504C-4999-90FC-9CC8B08EC45B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dấu</a:t>
            </a:r>
            <a:endParaRPr lang="en-US" dirty="0"/>
          </a:p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dấu</a:t>
            </a:r>
            <a:endParaRPr lang="en-US" dirty="0"/>
          </a:p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khác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66517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588569"/>
              </p:ext>
            </p:extLst>
          </p:nvPr>
        </p:nvGraphicFramePr>
        <p:xfrm>
          <a:off x="228600" y="2103120"/>
          <a:ext cx="8686800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6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58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Decimal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Binary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Octal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Hexadecimal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cap="none" spc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1101101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cap="none" spc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cap="none" spc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1AF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D97A-4D81-4C00-9210-505F4E2C0BFC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30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7718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dirty="0" err="1"/>
              <a:t>Nội</a:t>
            </a:r>
            <a:r>
              <a:rPr lang="en-US" altLang="ja-JP" dirty="0"/>
              <a:t> dung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2DFB-504C-4999-90FC-9CC8B08EC45B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31</a:t>
            </a:fld>
            <a:endParaRPr kumimoji="1" lang="ja-JP" alt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51520" y="1219200"/>
            <a:ext cx="8640960" cy="4824536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Tổng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quan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Các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hệ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thống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Chuyển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đổi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giữa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các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hệ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thống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endParaRPr lang="en-US" dirty="0"/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Các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phép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tính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nhị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phân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không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dấu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Biểu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diễn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nhị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phân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có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dấu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Biểu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diễn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các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loại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khác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428121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=&gt;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981200"/>
            <a:ext cx="659384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62CB-CE5F-472A-A3B5-D30B926145A1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32</a:t>
            </a:fld>
            <a:endParaRPr kumimoji="1" lang="ja-JP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phân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4757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7959" y="1219200"/>
            <a:ext cx="7277343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86B6F-F00C-44CD-9DF8-59DBA76E228E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33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189.023</a:t>
            </a:r>
            <a:r>
              <a:rPr lang="en-US" baseline="-25000" dirty="0">
                <a:solidFill>
                  <a:srgbClr val="FF0000"/>
                </a:solidFill>
              </a:rPr>
              <a:t>10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 err="1">
                <a:sym typeface="Wingdings" panose="05000000000000000000" pitchFamily="2" charset="2"/>
              </a:rPr>
              <a:t>Số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nhị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phân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123175-D28F-4CDC-8100-7BCF45DC5F6F}"/>
              </a:ext>
            </a:extLst>
          </p:cNvPr>
          <p:cNvSpPr txBox="1"/>
          <p:nvPr/>
        </p:nvSpPr>
        <p:spPr>
          <a:xfrm>
            <a:off x="251520" y="5334000"/>
            <a:ext cx="84519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dừng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:</a:t>
            </a:r>
          </a:p>
          <a:p>
            <a:r>
              <a:rPr lang="en-US" dirty="0"/>
              <a:t>1. Theo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(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8-bit bao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)</a:t>
            </a:r>
          </a:p>
          <a:p>
            <a:r>
              <a:rPr lang="en-US" dirty="0"/>
              <a:t>2.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1</a:t>
            </a:r>
          </a:p>
          <a:p>
            <a:r>
              <a:rPr lang="en-US" dirty="0"/>
              <a:t>3.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1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nữa</a:t>
            </a:r>
            <a:r>
              <a:rPr lang="en-US" dirty="0"/>
              <a:t> (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/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26469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275759"/>
              </p:ext>
            </p:extLst>
          </p:nvPr>
        </p:nvGraphicFramePr>
        <p:xfrm>
          <a:off x="457200" y="2103120"/>
          <a:ext cx="8153400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Decimal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Binary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Octal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Hexadecimal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29.8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cap="none" spc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110.1101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cap="none" spc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cap="none" spc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C.82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B2A4-6FB0-4975-8DC8-55667FF27AF7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34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9889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6294C92D-0306-4E69-9CD3-20855E849650}" type="slidenum">
              <a:rPr kumimoji="0" lang="en-US" smtClean="0"/>
              <a:pPr/>
              <a:t>35</a:t>
            </a:fld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C528D-07A9-44AF-B376-C5F22691CB79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331913" y="228600"/>
            <a:ext cx="7354887" cy="693390"/>
          </a:xfrm>
        </p:spPr>
        <p:txBody>
          <a:bodyPr/>
          <a:lstStyle/>
          <a:p>
            <a:pPr algn="ctr"/>
            <a:r>
              <a:rPr lang="en-US" dirty="0" err="1"/>
              <a:t>Tóm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 </a:t>
            </a:r>
            <a:r>
              <a:rPr lang="en-US" dirty="0" err="1"/>
              <a:t>Phần</a:t>
            </a:r>
            <a:r>
              <a:rPr lang="en-US" dirty="0"/>
              <a:t> 1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2,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nắm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qua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980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dirty="0" err="1"/>
              <a:t>Nội</a:t>
            </a:r>
            <a:r>
              <a:rPr lang="en-US" altLang="ja-JP" dirty="0"/>
              <a:t> dung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2DFB-504C-4999-90FC-9CC8B08EC45B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Các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hệ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thống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Chuyển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đổi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giữa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các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hệ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thống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Biểu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diễn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phân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thập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phân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dưới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dạng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nhị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phân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Các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phép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tính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nhị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phân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không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dấu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Biểu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diễn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nhị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phân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có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dấu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Biểu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diễn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các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loại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khác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61051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2CC5-E50E-4385-9EA1-E0FBA5DA1D07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hệ</a:t>
            </a:r>
            <a:r>
              <a:rPr lang="en-US" sz="2600" dirty="0"/>
              <a:t> </a:t>
            </a:r>
            <a:r>
              <a:rPr lang="en-US" sz="2600" dirty="0" err="1"/>
              <a:t>thống</a:t>
            </a:r>
            <a:r>
              <a:rPr lang="en-US" sz="2600" dirty="0"/>
              <a:t> </a:t>
            </a:r>
            <a:r>
              <a:rPr lang="en-US" sz="2600" dirty="0" err="1"/>
              <a:t>số</a:t>
            </a:r>
            <a:r>
              <a:rPr lang="en-US" sz="2600" dirty="0"/>
              <a:t>/</a:t>
            </a:r>
            <a:r>
              <a:rPr lang="en-US" sz="2600" dirty="0" err="1"/>
              <a:t>máy</a:t>
            </a:r>
            <a:r>
              <a:rPr lang="en-US" sz="2600" dirty="0"/>
              <a:t> </a:t>
            </a:r>
            <a:r>
              <a:rPr lang="en-US" sz="2600" dirty="0" err="1"/>
              <a:t>tính</a:t>
            </a:r>
            <a:r>
              <a:rPr lang="en-US" sz="2600" dirty="0"/>
              <a:t> </a:t>
            </a:r>
            <a:r>
              <a:rPr lang="en-US" sz="2600" dirty="0" err="1"/>
              <a:t>đều</a:t>
            </a:r>
            <a:r>
              <a:rPr lang="en-US" sz="2600" dirty="0"/>
              <a:t> </a:t>
            </a:r>
            <a:r>
              <a:rPr lang="en-US" sz="2600" dirty="0" err="1"/>
              <a:t>dùng</a:t>
            </a:r>
            <a:r>
              <a:rPr lang="en-US" sz="2600" dirty="0"/>
              <a:t> </a:t>
            </a:r>
            <a:r>
              <a:rPr lang="en-US" sz="2600" dirty="0" err="1"/>
              <a:t>hệ</a:t>
            </a:r>
            <a:r>
              <a:rPr lang="en-US" sz="2600" dirty="0"/>
              <a:t> </a:t>
            </a:r>
            <a:r>
              <a:rPr lang="en-US" sz="2600" dirty="0" err="1"/>
              <a:t>thống</a:t>
            </a:r>
            <a:r>
              <a:rPr lang="en-US" sz="2600" dirty="0"/>
              <a:t> </a:t>
            </a:r>
            <a:r>
              <a:rPr lang="en-US" sz="2600" dirty="0" err="1"/>
              <a:t>số</a:t>
            </a:r>
            <a:r>
              <a:rPr lang="en-US" sz="2600" dirty="0"/>
              <a:t> </a:t>
            </a:r>
            <a:r>
              <a:rPr lang="en-US" sz="2600" dirty="0" err="1"/>
              <a:t>nhị</a:t>
            </a:r>
            <a:r>
              <a:rPr lang="en-US" sz="2600" dirty="0"/>
              <a:t> </a:t>
            </a:r>
            <a:r>
              <a:rPr lang="en-US" sz="2600" dirty="0" err="1"/>
              <a:t>phân</a:t>
            </a:r>
            <a:r>
              <a:rPr lang="en-US" sz="2600" dirty="0"/>
              <a:t> </a:t>
            </a:r>
            <a:r>
              <a:rPr lang="en-US" sz="2600" dirty="0" err="1"/>
              <a:t>để</a:t>
            </a:r>
            <a:r>
              <a:rPr lang="en-US" sz="2600" dirty="0"/>
              <a:t> </a:t>
            </a:r>
            <a:r>
              <a:rPr lang="en-US" sz="2600" dirty="0" err="1"/>
              <a:t>biểu</a:t>
            </a:r>
            <a:r>
              <a:rPr lang="en-US" sz="2600" dirty="0"/>
              <a:t> </a:t>
            </a:r>
            <a:r>
              <a:rPr lang="en-US" sz="2600" dirty="0" err="1"/>
              <a:t>diễn</a:t>
            </a:r>
            <a:r>
              <a:rPr lang="en-US" sz="2600" dirty="0"/>
              <a:t> </a:t>
            </a:r>
            <a:r>
              <a:rPr lang="en-US" sz="2600" dirty="0" err="1"/>
              <a:t>và</a:t>
            </a:r>
            <a:r>
              <a:rPr lang="en-US" sz="2600" dirty="0"/>
              <a:t> </a:t>
            </a:r>
            <a:r>
              <a:rPr lang="en-US" sz="2600" dirty="0" err="1"/>
              <a:t>thao</a:t>
            </a:r>
            <a:r>
              <a:rPr lang="en-US" sz="2600" dirty="0"/>
              <a:t> </a:t>
            </a:r>
            <a:r>
              <a:rPr lang="en-US" sz="2600" dirty="0" err="1"/>
              <a:t>tác</a:t>
            </a:r>
            <a:r>
              <a:rPr lang="en-US" sz="2600" dirty="0"/>
              <a:t>. </a:t>
            </a:r>
            <a:r>
              <a:rPr lang="en-US" sz="2600" dirty="0" err="1"/>
              <a:t>Trong</a:t>
            </a:r>
            <a:r>
              <a:rPr lang="en-US" sz="2600" dirty="0"/>
              <a:t> </a:t>
            </a:r>
            <a:r>
              <a:rPr lang="en-US" sz="2600" dirty="0" err="1"/>
              <a:t>khi</a:t>
            </a:r>
            <a:r>
              <a:rPr lang="en-US" sz="2600" dirty="0"/>
              <a:t>, </a:t>
            </a:r>
            <a:r>
              <a:rPr lang="en-US" sz="2600" dirty="0" err="1"/>
              <a:t>hệ</a:t>
            </a:r>
            <a:r>
              <a:rPr lang="en-US" sz="2600" dirty="0"/>
              <a:t> </a:t>
            </a:r>
            <a:r>
              <a:rPr lang="en-US" sz="2600" dirty="0" err="1"/>
              <a:t>thống</a:t>
            </a:r>
            <a:r>
              <a:rPr lang="en-US" sz="2600" dirty="0"/>
              <a:t> </a:t>
            </a:r>
            <a:r>
              <a:rPr lang="en-US" sz="2600" dirty="0" err="1"/>
              <a:t>số</a:t>
            </a:r>
            <a:r>
              <a:rPr lang="en-US" sz="2600" dirty="0"/>
              <a:t> </a:t>
            </a:r>
            <a:r>
              <a:rPr lang="en-US" sz="2600" dirty="0" err="1"/>
              <a:t>thập</a:t>
            </a:r>
            <a:r>
              <a:rPr lang="en-US" sz="2600" dirty="0"/>
              <a:t> </a:t>
            </a:r>
            <a:r>
              <a:rPr lang="en-US" sz="2600" dirty="0" err="1"/>
              <a:t>phân</a:t>
            </a:r>
            <a:r>
              <a:rPr lang="en-US" sz="2600" dirty="0"/>
              <a:t> </a:t>
            </a:r>
            <a:r>
              <a:rPr lang="en-US" sz="2600" dirty="0" err="1"/>
              <a:t>được</a:t>
            </a:r>
            <a:r>
              <a:rPr lang="en-US" sz="2600" dirty="0"/>
              <a:t> </a:t>
            </a:r>
            <a:r>
              <a:rPr lang="en-US" sz="2600" dirty="0" err="1"/>
              <a:t>dùng</a:t>
            </a:r>
            <a:r>
              <a:rPr lang="en-US" sz="2600" dirty="0"/>
              <a:t> </a:t>
            </a:r>
            <a:r>
              <a:rPr lang="en-US" sz="2600" dirty="0" err="1"/>
              <a:t>rộng</a:t>
            </a:r>
            <a:r>
              <a:rPr lang="en-US" sz="2600" dirty="0"/>
              <a:t> </a:t>
            </a:r>
            <a:r>
              <a:rPr lang="en-US" sz="2600" dirty="0" err="1"/>
              <a:t>rãi</a:t>
            </a:r>
            <a:r>
              <a:rPr lang="en-US" sz="2600" dirty="0"/>
              <a:t> </a:t>
            </a:r>
            <a:r>
              <a:rPr lang="en-US" sz="2600" dirty="0" err="1"/>
              <a:t>và</a:t>
            </a:r>
            <a:r>
              <a:rPr lang="en-US" sz="2600" dirty="0"/>
              <a:t> </a:t>
            </a:r>
            <a:r>
              <a:rPr lang="en-US" sz="2600" dirty="0" err="1"/>
              <a:t>quen</a:t>
            </a:r>
            <a:r>
              <a:rPr lang="en-US" sz="2600" dirty="0"/>
              <a:t> </a:t>
            </a:r>
            <a:r>
              <a:rPr lang="en-US" sz="2600" dirty="0" err="1"/>
              <a:t>thuộc</a:t>
            </a:r>
            <a:r>
              <a:rPr lang="en-US" sz="2600" dirty="0"/>
              <a:t> </a:t>
            </a:r>
            <a:r>
              <a:rPr lang="en-US" sz="2600" dirty="0" err="1"/>
              <a:t>trong</a:t>
            </a:r>
            <a:r>
              <a:rPr lang="en-US" sz="2600" dirty="0"/>
              <a:t> </a:t>
            </a:r>
            <a:r>
              <a:rPr lang="en-US" sz="2600" dirty="0" err="1"/>
              <a:t>đời</a:t>
            </a:r>
            <a:r>
              <a:rPr lang="en-US" sz="2600" dirty="0"/>
              <a:t> </a:t>
            </a:r>
            <a:r>
              <a:rPr lang="en-US" sz="2600" dirty="0" err="1"/>
              <a:t>sống</a:t>
            </a:r>
            <a:r>
              <a:rPr lang="en-US" sz="2600" dirty="0"/>
              <a:t> </a:t>
            </a:r>
            <a:r>
              <a:rPr lang="en-US" sz="2600" dirty="0" err="1"/>
              <a:t>hằng</a:t>
            </a:r>
            <a:r>
              <a:rPr lang="en-US" sz="2600" dirty="0"/>
              <a:t> </a:t>
            </a:r>
            <a:r>
              <a:rPr lang="en-US" sz="2600" dirty="0" err="1"/>
              <a:t>ngày</a:t>
            </a:r>
            <a:r>
              <a:rPr lang="en-US" sz="2600" dirty="0"/>
              <a:t>.</a:t>
            </a:r>
          </a:p>
          <a:p>
            <a:r>
              <a:rPr lang="en-US" sz="2600" dirty="0" err="1"/>
              <a:t>Một</a:t>
            </a:r>
            <a:r>
              <a:rPr lang="en-US" sz="2600" dirty="0"/>
              <a:t> </a:t>
            </a:r>
            <a:r>
              <a:rPr lang="en-US" sz="2600" dirty="0" err="1"/>
              <a:t>số</a:t>
            </a:r>
            <a:r>
              <a:rPr lang="en-US" sz="2600" dirty="0"/>
              <a:t> </a:t>
            </a:r>
            <a:r>
              <a:rPr lang="en-US" sz="2600" dirty="0" err="1"/>
              <a:t>hệ</a:t>
            </a:r>
            <a:r>
              <a:rPr lang="en-US" sz="2600" dirty="0"/>
              <a:t> </a:t>
            </a:r>
            <a:r>
              <a:rPr lang="en-US" sz="2600" dirty="0" err="1"/>
              <a:t>thống</a:t>
            </a:r>
            <a:r>
              <a:rPr lang="en-US" sz="2600" dirty="0"/>
              <a:t> </a:t>
            </a:r>
            <a:r>
              <a:rPr lang="en-US" sz="2600" dirty="0" err="1"/>
              <a:t>số</a:t>
            </a:r>
            <a:r>
              <a:rPr lang="en-US" sz="2600" dirty="0"/>
              <a:t> </a:t>
            </a:r>
            <a:r>
              <a:rPr lang="en-US" sz="2600" dirty="0" err="1"/>
              <a:t>khác</a:t>
            </a:r>
            <a:r>
              <a:rPr lang="en-US" sz="2600" dirty="0"/>
              <a:t> (</a:t>
            </a:r>
            <a:r>
              <a:rPr lang="en-US" sz="2600" dirty="0" err="1"/>
              <a:t>bát</a:t>
            </a:r>
            <a:r>
              <a:rPr lang="en-US" sz="2600" dirty="0"/>
              <a:t> </a:t>
            </a:r>
            <a:r>
              <a:rPr lang="en-US" sz="2600" dirty="0" err="1"/>
              <a:t>phân</a:t>
            </a:r>
            <a:r>
              <a:rPr lang="en-US" sz="2600" dirty="0"/>
              <a:t>, </a:t>
            </a:r>
            <a:r>
              <a:rPr lang="en-US" sz="2600" dirty="0" err="1"/>
              <a:t>thập</a:t>
            </a:r>
            <a:r>
              <a:rPr lang="en-US" sz="2600" dirty="0"/>
              <a:t> </a:t>
            </a:r>
            <a:r>
              <a:rPr lang="en-US" sz="2600" dirty="0" err="1"/>
              <a:t>lục</a:t>
            </a:r>
            <a:r>
              <a:rPr lang="en-US" sz="2600" dirty="0"/>
              <a:t> </a:t>
            </a:r>
            <a:r>
              <a:rPr lang="en-US" sz="2600" dirty="0" err="1"/>
              <a:t>phân</a:t>
            </a:r>
            <a:r>
              <a:rPr lang="en-US" sz="2600" dirty="0"/>
              <a:t>,…) </a:t>
            </a:r>
            <a:r>
              <a:rPr lang="en-US" sz="2600" dirty="0" err="1"/>
              <a:t>cũng</a:t>
            </a:r>
            <a:r>
              <a:rPr lang="en-US" sz="2600" dirty="0"/>
              <a:t> </a:t>
            </a:r>
            <a:r>
              <a:rPr lang="en-US" sz="2600" dirty="0" err="1"/>
              <a:t>được</a:t>
            </a:r>
            <a:r>
              <a:rPr lang="en-US" sz="2600" dirty="0"/>
              <a:t> </a:t>
            </a:r>
            <a:r>
              <a:rPr lang="en-US" sz="2600" dirty="0" err="1"/>
              <a:t>giới</a:t>
            </a:r>
            <a:r>
              <a:rPr lang="en-US" sz="2600" dirty="0"/>
              <a:t> </a:t>
            </a:r>
            <a:r>
              <a:rPr lang="en-US" sz="2600" dirty="0" err="1"/>
              <a:t>thiệu</a:t>
            </a:r>
            <a:r>
              <a:rPr lang="en-US" sz="2600" dirty="0"/>
              <a:t> </a:t>
            </a:r>
            <a:r>
              <a:rPr lang="en-US" sz="2600" dirty="0" err="1"/>
              <a:t>trong</a:t>
            </a:r>
            <a:r>
              <a:rPr lang="en-US" sz="2600" dirty="0"/>
              <a:t> </a:t>
            </a:r>
            <a:r>
              <a:rPr lang="en-US" sz="2600" dirty="0" err="1"/>
              <a:t>chương</a:t>
            </a:r>
            <a:r>
              <a:rPr lang="en-US" sz="2600" dirty="0"/>
              <a:t> </a:t>
            </a:r>
            <a:r>
              <a:rPr lang="en-US" sz="2600" dirty="0" err="1"/>
              <a:t>này</a:t>
            </a:r>
            <a:r>
              <a:rPr lang="en-US" sz="2600" dirty="0"/>
              <a:t> </a:t>
            </a:r>
            <a:r>
              <a:rPr lang="en-US" sz="2600" dirty="0" err="1"/>
              <a:t>giúp</a:t>
            </a:r>
            <a:r>
              <a:rPr lang="en-US" sz="2600" dirty="0"/>
              <a:t> </a:t>
            </a:r>
            <a:r>
              <a:rPr lang="en-US" sz="2600" dirty="0" err="1"/>
              <a:t>cho</a:t>
            </a:r>
            <a:r>
              <a:rPr lang="en-US" sz="2600" dirty="0"/>
              <a:t> </a:t>
            </a:r>
            <a:r>
              <a:rPr lang="en-US" sz="2600" dirty="0" err="1"/>
              <a:t>sự</a:t>
            </a:r>
            <a:r>
              <a:rPr lang="en-US" sz="2600" dirty="0"/>
              <a:t> </a:t>
            </a:r>
            <a:r>
              <a:rPr lang="en-US" sz="2600" dirty="0" err="1"/>
              <a:t>biểu</a:t>
            </a:r>
            <a:r>
              <a:rPr lang="en-US" sz="2600" dirty="0"/>
              <a:t> </a:t>
            </a:r>
            <a:r>
              <a:rPr lang="en-US" sz="2600" dirty="0" err="1"/>
              <a:t>diễn</a:t>
            </a:r>
            <a:r>
              <a:rPr lang="en-US" sz="2600" dirty="0"/>
              <a:t> </a:t>
            </a:r>
            <a:r>
              <a:rPr lang="en-US" sz="2600" dirty="0" err="1"/>
              <a:t>của</a:t>
            </a:r>
            <a:r>
              <a:rPr lang="en-US" sz="2600" dirty="0"/>
              <a:t> </a:t>
            </a:r>
            <a:r>
              <a:rPr lang="en-US" sz="2600" dirty="0" err="1"/>
              <a:t>hệ</a:t>
            </a:r>
            <a:r>
              <a:rPr lang="en-US" sz="2600" dirty="0"/>
              <a:t> </a:t>
            </a:r>
            <a:r>
              <a:rPr lang="en-US" sz="2600" dirty="0" err="1"/>
              <a:t>thống</a:t>
            </a:r>
            <a:r>
              <a:rPr lang="en-US" sz="2600" dirty="0"/>
              <a:t> </a:t>
            </a:r>
            <a:r>
              <a:rPr lang="en-US" sz="2600" dirty="0" err="1"/>
              <a:t>số</a:t>
            </a:r>
            <a:r>
              <a:rPr lang="en-US" sz="2600" dirty="0"/>
              <a:t> </a:t>
            </a:r>
            <a:r>
              <a:rPr lang="en-US" sz="2600" dirty="0" err="1"/>
              <a:t>nhị</a:t>
            </a:r>
            <a:r>
              <a:rPr lang="en-US" sz="2600" dirty="0"/>
              <a:t> </a:t>
            </a:r>
            <a:r>
              <a:rPr lang="en-US" sz="2600" dirty="0" err="1"/>
              <a:t>phân</a:t>
            </a:r>
            <a:r>
              <a:rPr lang="en-US" sz="2600" dirty="0"/>
              <a:t> </a:t>
            </a:r>
            <a:r>
              <a:rPr lang="en-US" sz="2600" dirty="0" err="1"/>
              <a:t>được</a:t>
            </a:r>
            <a:r>
              <a:rPr lang="en-US" sz="2600" dirty="0"/>
              <a:t> </a:t>
            </a:r>
            <a:r>
              <a:rPr lang="en-US" sz="2600" dirty="0" err="1"/>
              <a:t>dễ</a:t>
            </a:r>
            <a:r>
              <a:rPr lang="en-US" sz="2600" dirty="0"/>
              <a:t> </a:t>
            </a:r>
            <a:r>
              <a:rPr lang="en-US" sz="2600" dirty="0" err="1"/>
              <a:t>hiểu</a:t>
            </a:r>
            <a:r>
              <a:rPr lang="en-US" sz="2600" dirty="0"/>
              <a:t> </a:t>
            </a:r>
            <a:r>
              <a:rPr lang="en-US" sz="2600" dirty="0" err="1"/>
              <a:t>và</a:t>
            </a:r>
            <a:r>
              <a:rPr lang="en-US" sz="2600" dirty="0"/>
              <a:t> </a:t>
            </a:r>
            <a:r>
              <a:rPr lang="en-US" sz="2600" dirty="0" err="1"/>
              <a:t>tiện</a:t>
            </a:r>
            <a:r>
              <a:rPr lang="en-US" sz="2600" dirty="0"/>
              <a:t> </a:t>
            </a:r>
            <a:r>
              <a:rPr lang="en-US" sz="2600" dirty="0" err="1"/>
              <a:t>lợi</a:t>
            </a:r>
            <a:r>
              <a:rPr lang="en-US" sz="2600" dirty="0"/>
              <a:t> </a:t>
            </a:r>
            <a:r>
              <a:rPr lang="en-US" sz="2600" dirty="0" err="1"/>
              <a:t>với</a:t>
            </a:r>
            <a:r>
              <a:rPr lang="en-US" sz="2600" dirty="0"/>
              <a:t> con </a:t>
            </a:r>
            <a:r>
              <a:rPr lang="en-US" sz="2600" dirty="0" err="1"/>
              <a:t>người</a:t>
            </a:r>
            <a:r>
              <a:rPr lang="en-US" sz="2600" dirty="0"/>
              <a:t>.</a:t>
            </a:r>
          </a:p>
          <a:p>
            <a:r>
              <a:rPr lang="en-US" sz="2600" dirty="0" err="1"/>
              <a:t>Trình</a:t>
            </a:r>
            <a:r>
              <a:rPr lang="en-US" sz="2600" dirty="0"/>
              <a:t> </a:t>
            </a:r>
            <a:r>
              <a:rPr lang="en-US" sz="2600" dirty="0" err="1"/>
              <a:t>bày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kỹ</a:t>
            </a:r>
            <a:r>
              <a:rPr lang="en-US" sz="2600" dirty="0"/>
              <a:t> </a:t>
            </a:r>
            <a:r>
              <a:rPr lang="en-US" sz="2600" dirty="0" err="1"/>
              <a:t>thuật</a:t>
            </a:r>
            <a:r>
              <a:rPr lang="en-US" sz="2600" dirty="0"/>
              <a:t> </a:t>
            </a:r>
            <a:r>
              <a:rPr lang="en-US" sz="2600" dirty="0" err="1"/>
              <a:t>để</a:t>
            </a:r>
            <a:r>
              <a:rPr lang="en-US" sz="2600" dirty="0"/>
              <a:t> </a:t>
            </a:r>
            <a:r>
              <a:rPr lang="en-US" sz="2600" dirty="0" err="1"/>
              <a:t>chuyển</a:t>
            </a:r>
            <a:r>
              <a:rPr lang="en-US" sz="2600" dirty="0"/>
              <a:t> </a:t>
            </a:r>
            <a:r>
              <a:rPr lang="en-US" sz="2600" dirty="0" err="1"/>
              <a:t>đổi</a:t>
            </a:r>
            <a:r>
              <a:rPr lang="en-US" sz="2600" dirty="0"/>
              <a:t> qua </a:t>
            </a:r>
            <a:r>
              <a:rPr lang="en-US" sz="2600" dirty="0" err="1"/>
              <a:t>lại</a:t>
            </a:r>
            <a:r>
              <a:rPr lang="en-US" sz="2600" dirty="0"/>
              <a:t> </a:t>
            </a:r>
            <a:r>
              <a:rPr lang="en-US" sz="2600" dirty="0" err="1"/>
              <a:t>giữa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hệ</a:t>
            </a:r>
            <a:r>
              <a:rPr lang="en-US" sz="2600" dirty="0"/>
              <a:t> </a:t>
            </a:r>
            <a:r>
              <a:rPr lang="en-US" sz="2600" dirty="0" err="1"/>
              <a:t>thống</a:t>
            </a:r>
            <a:r>
              <a:rPr lang="en-US" sz="2600" dirty="0"/>
              <a:t> </a:t>
            </a:r>
            <a:r>
              <a:rPr lang="en-US" sz="2600" dirty="0" err="1"/>
              <a:t>số</a:t>
            </a:r>
            <a:r>
              <a:rPr lang="en-US" sz="2600" dirty="0"/>
              <a:t>.</a:t>
            </a:r>
          </a:p>
          <a:p>
            <a:r>
              <a:rPr lang="en-US" sz="2600" dirty="0" err="1"/>
              <a:t>Sự</a:t>
            </a:r>
            <a:r>
              <a:rPr lang="en-US" sz="2600" dirty="0"/>
              <a:t> </a:t>
            </a:r>
            <a:r>
              <a:rPr lang="en-US" sz="2600" dirty="0" err="1"/>
              <a:t>biểu</a:t>
            </a:r>
            <a:r>
              <a:rPr lang="en-US" sz="2600" dirty="0"/>
              <a:t> </a:t>
            </a:r>
            <a:r>
              <a:rPr lang="en-US" sz="2600" dirty="0" err="1"/>
              <a:t>diễn</a:t>
            </a:r>
            <a:r>
              <a:rPr lang="en-US" sz="2600" dirty="0"/>
              <a:t> </a:t>
            </a:r>
            <a:r>
              <a:rPr lang="en-US" sz="2600" dirty="0" err="1"/>
              <a:t>và</a:t>
            </a:r>
            <a:r>
              <a:rPr lang="en-US" sz="2600" dirty="0"/>
              <a:t> </a:t>
            </a:r>
            <a:r>
              <a:rPr lang="en-US" sz="2600" dirty="0" err="1"/>
              <a:t>thao</a:t>
            </a:r>
            <a:r>
              <a:rPr lang="en-US" sz="2600" dirty="0"/>
              <a:t> </a:t>
            </a:r>
            <a:r>
              <a:rPr lang="en-US" sz="2600" dirty="0" err="1"/>
              <a:t>tác</a:t>
            </a:r>
            <a:r>
              <a:rPr lang="en-US" sz="2600" dirty="0"/>
              <a:t> </a:t>
            </a:r>
            <a:r>
              <a:rPr lang="en-US" sz="2600" dirty="0" err="1"/>
              <a:t>với</a:t>
            </a:r>
            <a:r>
              <a:rPr lang="en-US" sz="2600" dirty="0"/>
              <a:t> </a:t>
            </a:r>
            <a:r>
              <a:rPr lang="en-US" sz="2600" dirty="0" err="1"/>
              <a:t>số</a:t>
            </a:r>
            <a:r>
              <a:rPr lang="en-US" sz="2600" dirty="0"/>
              <a:t> </a:t>
            </a:r>
            <a:r>
              <a:rPr lang="en-US" sz="2600" dirty="0" err="1"/>
              <a:t>có</a:t>
            </a:r>
            <a:r>
              <a:rPr lang="en-US" sz="2600" dirty="0"/>
              <a:t> </a:t>
            </a:r>
            <a:r>
              <a:rPr lang="en-US" sz="2600" dirty="0" err="1"/>
              <a:t>dấu</a:t>
            </a:r>
            <a:r>
              <a:rPr lang="en-US" sz="2600" dirty="0"/>
              <a:t> </a:t>
            </a:r>
            <a:r>
              <a:rPr lang="en-US" sz="2600" dirty="0" err="1"/>
              <a:t>trong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hệ</a:t>
            </a:r>
            <a:r>
              <a:rPr lang="en-US" sz="2600" dirty="0"/>
              <a:t> </a:t>
            </a:r>
            <a:r>
              <a:rPr lang="en-US" sz="2600" dirty="0" err="1"/>
              <a:t>thống</a:t>
            </a:r>
            <a:r>
              <a:rPr lang="en-US" sz="2600" dirty="0"/>
              <a:t> </a:t>
            </a:r>
            <a:r>
              <a:rPr lang="en-US" sz="2600" dirty="0" err="1"/>
              <a:t>số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822258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dirty="0" err="1"/>
              <a:t>Nội</a:t>
            </a:r>
            <a:r>
              <a:rPr lang="en-US" altLang="ja-JP" dirty="0"/>
              <a:t> dung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2DFB-504C-4999-90FC-9CC8B08EC45B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51520" y="1219200"/>
            <a:ext cx="8640960" cy="4824536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Tổng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quan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phân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lục</a:t>
            </a:r>
            <a:r>
              <a:rPr lang="en-US" dirty="0"/>
              <a:t> </a:t>
            </a:r>
            <a:r>
              <a:rPr lang="en-US" dirty="0" err="1"/>
              <a:t>phân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Bát</a:t>
            </a:r>
            <a:r>
              <a:rPr lang="en-US" dirty="0"/>
              <a:t> </a:t>
            </a:r>
            <a:r>
              <a:rPr lang="en-US" dirty="0" err="1"/>
              <a:t>phân</a:t>
            </a:r>
            <a:endParaRPr lang="en-US" dirty="0"/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Chuyển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đổi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giữa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các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hệ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thống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Biểu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diễn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phân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thập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phân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dưới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dạng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nhị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phân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Các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phép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tính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nhị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phân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không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dấu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Biểu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diễn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nhị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phân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có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dấu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Biểu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diễn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các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loại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khác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82994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AF72-530D-4C3B-B5A4-45EF57118BBB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3959911"/>
              </p:ext>
            </p:extLst>
          </p:nvPr>
        </p:nvGraphicFramePr>
        <p:xfrm>
          <a:off x="457200" y="1935480"/>
          <a:ext cx="8229600" cy="3017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Hệ</a:t>
                      </a:r>
                      <a:r>
                        <a:rPr lang="en-US" sz="2800" baseline="0" dirty="0"/>
                        <a:t> </a:t>
                      </a:r>
                      <a:r>
                        <a:rPr lang="en-US" sz="2800" baseline="0" dirty="0" err="1"/>
                        <a:t>thống</a:t>
                      </a:r>
                      <a:r>
                        <a:rPr lang="en-US" sz="2800" baseline="0" dirty="0"/>
                        <a:t> </a:t>
                      </a:r>
                      <a:r>
                        <a:rPr lang="en-US" sz="2800" baseline="0" dirty="0" err="1"/>
                        <a:t>số</a:t>
                      </a:r>
                      <a:endParaRPr lang="en-US" sz="2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A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solidFill>
                            <a:schemeClr val="bg1"/>
                          </a:solidFill>
                          <a:latin typeface="+mn-lt"/>
                          <a:cs typeface="+mn-cs"/>
                        </a:rPr>
                        <a:t>Cơ</a:t>
                      </a:r>
                      <a:r>
                        <a:rPr lang="en-US" sz="2800" baseline="0" dirty="0">
                          <a:solidFill>
                            <a:schemeClr val="bg1"/>
                          </a:solidFill>
                          <a:latin typeface="+mn-lt"/>
                          <a:cs typeface="+mn-cs"/>
                        </a:rPr>
                        <a:t> </a:t>
                      </a:r>
                      <a:r>
                        <a:rPr lang="en-US" sz="2800" baseline="0" dirty="0" err="1">
                          <a:solidFill>
                            <a:schemeClr val="bg1"/>
                          </a:solidFill>
                          <a:latin typeface="+mn-lt"/>
                          <a:cs typeface="+mn-cs"/>
                        </a:rPr>
                        <a:t>số</a:t>
                      </a:r>
                      <a:endParaRPr lang="en-US" sz="2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A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Chữ</a:t>
                      </a:r>
                      <a:r>
                        <a:rPr lang="en-US" sz="2800" baseline="0" dirty="0"/>
                        <a:t> </a:t>
                      </a:r>
                      <a:r>
                        <a:rPr lang="en-US" sz="2800" baseline="0" dirty="0" err="1"/>
                        <a:t>số</a:t>
                      </a:r>
                      <a:endParaRPr lang="en-US" sz="2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A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/>
                        <a:t>Thập</a:t>
                      </a:r>
                      <a:r>
                        <a:rPr lang="en-US" sz="2800" baseline="0" dirty="0"/>
                        <a:t> </a:t>
                      </a:r>
                      <a:r>
                        <a:rPr lang="en-US" sz="2800" baseline="0" dirty="0" err="1"/>
                        <a:t>Phân</a:t>
                      </a:r>
                      <a:endParaRPr lang="en-US" sz="2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10</a:t>
                      </a:r>
                      <a:endParaRPr lang="en-US" sz="2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0, 1, 2, 3, 4, 5, 6, 7, 8, 9</a:t>
                      </a:r>
                      <a:endParaRPr lang="en-US" sz="2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/>
                        <a:t>Nhị</a:t>
                      </a:r>
                      <a:r>
                        <a:rPr lang="en-US" sz="2800" baseline="0" dirty="0"/>
                        <a:t> </a:t>
                      </a:r>
                      <a:r>
                        <a:rPr lang="en-US" sz="2800" baseline="0" dirty="0" err="1"/>
                        <a:t>Phân</a:t>
                      </a:r>
                      <a:endParaRPr lang="en-US" sz="2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endParaRPr lang="en-US" sz="2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0, 1</a:t>
                      </a:r>
                      <a:endParaRPr lang="en-US" sz="2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  <a:t>Bát</a:t>
                      </a:r>
                      <a:r>
                        <a:rPr lang="en-US" sz="2800" baseline="0" dirty="0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  <a:t> </a:t>
                      </a:r>
                      <a:r>
                        <a:rPr lang="en-US" sz="2800" baseline="0" dirty="0" err="1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  <a:t>Phân</a:t>
                      </a:r>
                      <a:endParaRPr lang="en-US" sz="2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</a:t>
                      </a:r>
                      <a:endParaRPr lang="en-US" sz="2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0, 1, 2,</a:t>
                      </a:r>
                      <a:r>
                        <a:rPr lang="en-US" sz="2800" baseline="0" dirty="0"/>
                        <a:t> 3, 4, 5, 6, 7</a:t>
                      </a:r>
                      <a:endParaRPr lang="en-US" sz="2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/>
                        <a:t>Thập</a:t>
                      </a:r>
                      <a:r>
                        <a:rPr lang="en-US" sz="2800" baseline="0" dirty="0"/>
                        <a:t> </a:t>
                      </a:r>
                      <a:r>
                        <a:rPr lang="en-US" sz="2800" baseline="0" dirty="0" err="1"/>
                        <a:t>Lục</a:t>
                      </a:r>
                      <a:endParaRPr lang="en-US" sz="2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16</a:t>
                      </a:r>
                      <a:endParaRPr lang="en-US" sz="2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0, 1, 2, 3, 4, 5, 6, 7, 8, 9</a:t>
                      </a:r>
                    </a:p>
                    <a:p>
                      <a:pPr algn="ctr"/>
                      <a:r>
                        <a:rPr lang="en-US" sz="2800" dirty="0"/>
                        <a:t>A, B, C, D, E, F</a:t>
                      </a:r>
                      <a:endParaRPr lang="en-US" sz="2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3448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6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4824536"/>
          </a:xfrm>
        </p:spPr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2745.214</a:t>
            </a:r>
            <a:r>
              <a:rPr lang="en-US" baseline="-25000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33400" y="2438400"/>
            <a:ext cx="7943622" cy="3200400"/>
            <a:chOff x="533400" y="2438400"/>
            <a:chExt cx="7943622" cy="3200400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3400" y="2438400"/>
              <a:ext cx="7943622" cy="3200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TextBox 4"/>
            <p:cNvSpPr txBox="1"/>
            <p:nvPr/>
          </p:nvSpPr>
          <p:spPr>
            <a:xfrm>
              <a:off x="5681003" y="4462864"/>
              <a:ext cx="99060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weight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638800" y="5072222"/>
              <a:ext cx="99060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weight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191000" y="4615022"/>
              <a:ext cx="99060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weight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48464" y="4890868"/>
              <a:ext cx="99060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weight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81200" y="5181600"/>
              <a:ext cx="99060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weight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029200" y="2438400"/>
              <a:ext cx="182880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Decimal point</a:t>
              </a:r>
            </a:p>
          </p:txBody>
        </p:sp>
      </p:grp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9BC9-4B5E-44F1-A3B3-2EFC90AAEE73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phân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307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Phân</a:t>
            </a:r>
            <a:r>
              <a:rPr lang="en-US" sz="3200" dirty="0"/>
              <a:t> </a:t>
            </a:r>
            <a:r>
              <a:rPr lang="en-US" sz="3200" dirty="0" err="1"/>
              <a:t>tích</a:t>
            </a:r>
            <a:r>
              <a:rPr lang="en-US" sz="3200" dirty="0"/>
              <a:t> </a:t>
            </a:r>
            <a:r>
              <a:rPr lang="en-US" sz="3200" dirty="0" err="1"/>
              <a:t>số</a:t>
            </a:r>
            <a:r>
              <a:rPr lang="en-US" sz="3200" dirty="0"/>
              <a:t> </a:t>
            </a:r>
            <a:r>
              <a:rPr lang="en-US" sz="3200" dirty="0" err="1"/>
              <a:t>thập</a:t>
            </a:r>
            <a:r>
              <a:rPr lang="en-US" sz="3200" dirty="0"/>
              <a:t> </a:t>
            </a:r>
            <a:r>
              <a:rPr lang="en-US" sz="3200" dirty="0" err="1"/>
              <a:t>phân</a:t>
            </a:r>
            <a:r>
              <a:rPr lang="en-US" sz="3200" dirty="0"/>
              <a:t> : </a:t>
            </a:r>
            <a:r>
              <a:rPr lang="en-US" sz="3200" b="1" dirty="0"/>
              <a:t>2745.214</a:t>
            </a:r>
            <a:r>
              <a:rPr lang="en-US" sz="3200" b="1" baseline="-25000" dirty="0">
                <a:solidFill>
                  <a:srgbClr val="FF0000"/>
                </a:solidFill>
              </a:rPr>
              <a:t>10</a:t>
            </a:r>
            <a:endParaRPr lang="en-US" sz="3200" b="1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2745.214</a:t>
            </a:r>
            <a:r>
              <a:rPr lang="en-US" sz="3200" baseline="-25000" dirty="0">
                <a:solidFill>
                  <a:srgbClr val="FF0000"/>
                </a:solidFill>
              </a:rPr>
              <a:t>10</a:t>
            </a:r>
            <a:r>
              <a:rPr lang="en-US" sz="3200" dirty="0"/>
              <a:t> = </a:t>
            </a:r>
          </a:p>
          <a:p>
            <a:pPr>
              <a:buNone/>
            </a:pPr>
            <a:r>
              <a:rPr lang="en-US" sz="3200" dirty="0"/>
              <a:t>		2 * 10</a:t>
            </a:r>
            <a:r>
              <a:rPr lang="en-US" sz="3200" baseline="30000" dirty="0">
                <a:solidFill>
                  <a:srgbClr val="0000CC"/>
                </a:solidFill>
              </a:rPr>
              <a:t>3</a:t>
            </a:r>
            <a:r>
              <a:rPr lang="en-US" sz="3200" dirty="0"/>
              <a:t> + 7 * 10</a:t>
            </a:r>
            <a:r>
              <a:rPr lang="en-US" sz="3200" baseline="30000" dirty="0">
                <a:solidFill>
                  <a:srgbClr val="0000CC"/>
                </a:solidFill>
              </a:rPr>
              <a:t>2</a:t>
            </a:r>
            <a:r>
              <a:rPr lang="en-US" sz="3200" dirty="0"/>
              <a:t> + 4 * 10</a:t>
            </a:r>
            <a:r>
              <a:rPr lang="en-US" sz="3200" baseline="30000" dirty="0">
                <a:solidFill>
                  <a:srgbClr val="0000CC"/>
                </a:solidFill>
              </a:rPr>
              <a:t>1</a:t>
            </a:r>
            <a:r>
              <a:rPr lang="en-US" sz="3200" dirty="0"/>
              <a:t> + 5 * 10</a:t>
            </a:r>
            <a:r>
              <a:rPr lang="en-US" sz="3200" baseline="30000" dirty="0">
                <a:solidFill>
                  <a:srgbClr val="0000CC"/>
                </a:solidFill>
              </a:rPr>
              <a:t>0</a:t>
            </a:r>
            <a:r>
              <a:rPr lang="en-US" sz="3200" dirty="0"/>
              <a:t> +</a:t>
            </a:r>
          </a:p>
          <a:p>
            <a:pPr>
              <a:buNone/>
            </a:pPr>
            <a:r>
              <a:rPr lang="en-US" sz="3200" dirty="0"/>
              <a:t>		2 * 10</a:t>
            </a:r>
            <a:r>
              <a:rPr lang="en-US" sz="3200" baseline="30000" dirty="0">
                <a:solidFill>
                  <a:srgbClr val="0000CC"/>
                </a:solidFill>
              </a:rPr>
              <a:t>-1</a:t>
            </a:r>
            <a:r>
              <a:rPr lang="en-US" sz="3200" dirty="0"/>
              <a:t> + 1 * 10</a:t>
            </a:r>
            <a:r>
              <a:rPr lang="en-US" sz="3200" baseline="30000" dirty="0">
                <a:solidFill>
                  <a:srgbClr val="0000CC"/>
                </a:solidFill>
              </a:rPr>
              <a:t>-2</a:t>
            </a:r>
            <a:r>
              <a:rPr lang="en-US" sz="3200" dirty="0"/>
              <a:t> + 4 * 10</a:t>
            </a:r>
            <a:r>
              <a:rPr lang="en-US" sz="3200" baseline="30000" dirty="0">
                <a:solidFill>
                  <a:srgbClr val="0000CC"/>
                </a:solidFill>
              </a:rPr>
              <a:t>-3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111672"/>
            <a:ext cx="8915400" cy="1774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9798-DC00-4791-AE6B-669215AF060F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phân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9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dsp">
  <a:themeElements>
    <a:clrScheme name="ユーザー定義 5">
      <a:dk1>
        <a:sysClr val="windowText" lastClr="000000"/>
      </a:dk1>
      <a:lt1>
        <a:sysClr val="window" lastClr="FFFFFF"/>
      </a:lt1>
      <a:dk2>
        <a:srgbClr val="5B6973"/>
      </a:dk2>
      <a:lt2>
        <a:srgbClr val="000000"/>
      </a:lt2>
      <a:accent1>
        <a:srgbClr val="5B6973"/>
      </a:accent1>
      <a:accent2>
        <a:srgbClr val="002060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chilab_ofdm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chilab_ofd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au Slide Bai Giang" id="{6D1FE97C-0DC9-49F0-BCBD-0231858D21AC}" vid="{6CE6C4B3-F117-464C-B978-3242D7D8DCB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Lecture_Format_2017</Template>
  <TotalTime>7676</TotalTime>
  <Words>1896</Words>
  <Application>Microsoft Office PowerPoint</Application>
  <PresentationFormat>On-screen Show (4:3)</PresentationFormat>
  <Paragraphs>436</Paragraphs>
  <Slides>35</Slides>
  <Notes>23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Tahoma</vt:lpstr>
      <vt:lpstr>Times New Roman</vt:lpstr>
      <vt:lpstr>Wingdings</vt:lpstr>
      <vt:lpstr>dsp</vt:lpstr>
      <vt:lpstr>NHẬP MÔN MẠCH SỐ</vt:lpstr>
      <vt:lpstr>Kiểm tra 15 phút</vt:lpstr>
      <vt:lpstr>Nội dung</vt:lpstr>
      <vt:lpstr>Nội dung</vt:lpstr>
      <vt:lpstr>Tổng quan</vt:lpstr>
      <vt:lpstr>Nội dung</vt:lpstr>
      <vt:lpstr>Các hệ thống số</vt:lpstr>
      <vt:lpstr>Số thập phân</vt:lpstr>
      <vt:lpstr>Số thập phân</vt:lpstr>
      <vt:lpstr>Số nhị phân</vt:lpstr>
      <vt:lpstr>Số nhị phân</vt:lpstr>
      <vt:lpstr>Số bát phân</vt:lpstr>
      <vt:lpstr>Số thập lục phân</vt:lpstr>
      <vt:lpstr>Nội dung</vt:lpstr>
      <vt:lpstr>Chuyển đổi giữa các hệ thống số</vt:lpstr>
      <vt:lpstr>Chuyển đổi sang số thập phân</vt:lpstr>
      <vt:lpstr>Ví dụ</vt:lpstr>
      <vt:lpstr>Số thập phân  Số nhị phân</vt:lpstr>
      <vt:lpstr>Ví dụ: 2510  Số nhị phân</vt:lpstr>
      <vt:lpstr>Số thập phân  Số thập lục phân</vt:lpstr>
      <vt:lpstr>Ví dụ: 42310  Thập lục phân</vt:lpstr>
      <vt:lpstr>Thập phân  Bát phân</vt:lpstr>
      <vt:lpstr>Bát phân  Nhị phân</vt:lpstr>
      <vt:lpstr>Thập lục phân  Nhị phân</vt:lpstr>
      <vt:lpstr>Nhị phân  Bát phân</vt:lpstr>
      <vt:lpstr>Nhị phân  Thập lục phân</vt:lpstr>
      <vt:lpstr>Bát phân  Thập lục phân</vt:lpstr>
      <vt:lpstr>Ví dụ: 1F0C16  Bát phân</vt:lpstr>
      <vt:lpstr>Ví dụ: 10768  Thập lục phân</vt:lpstr>
      <vt:lpstr>Ví dụ</vt:lpstr>
      <vt:lpstr>Nội dung</vt:lpstr>
      <vt:lpstr>Phân số thập phân</vt:lpstr>
      <vt:lpstr>Ví dụ: 189.02310  Số nhị phân</vt:lpstr>
      <vt:lpstr>Ví dụ</vt:lpstr>
      <vt:lpstr>Tóm tắt nội dung chương học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Mobile Applications</dc:title>
  <dc:creator>quado</dc:creator>
  <cp:lastModifiedBy>TrinhLeHuy</cp:lastModifiedBy>
  <cp:revision>425</cp:revision>
  <dcterms:created xsi:type="dcterms:W3CDTF">2013-02-24T12:47:21Z</dcterms:created>
  <dcterms:modified xsi:type="dcterms:W3CDTF">2019-08-25T13:44:06Z</dcterms:modified>
</cp:coreProperties>
</file>