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8"/>
  </p:notesMasterIdLst>
  <p:sldIdLst>
    <p:sldId id="355" r:id="rId2"/>
    <p:sldId id="354" r:id="rId3"/>
    <p:sldId id="357" r:id="rId4"/>
    <p:sldId id="329" r:id="rId5"/>
    <p:sldId id="350" r:id="rId6"/>
    <p:sldId id="286" r:id="rId7"/>
    <p:sldId id="287" r:id="rId8"/>
    <p:sldId id="288" r:id="rId9"/>
    <p:sldId id="289" r:id="rId10"/>
    <p:sldId id="290" r:id="rId11"/>
    <p:sldId id="341" r:id="rId12"/>
    <p:sldId id="291" r:id="rId13"/>
    <p:sldId id="330" r:id="rId14"/>
    <p:sldId id="292" r:id="rId15"/>
    <p:sldId id="293" r:id="rId16"/>
    <p:sldId id="294" r:id="rId17"/>
    <p:sldId id="295" r:id="rId18"/>
    <p:sldId id="352" r:id="rId19"/>
    <p:sldId id="351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42" r:id="rId28"/>
    <p:sldId id="324" r:id="rId29"/>
    <p:sldId id="325" r:id="rId30"/>
    <p:sldId id="312" r:id="rId31"/>
    <p:sldId id="356" r:id="rId32"/>
    <p:sldId id="297" r:id="rId33"/>
    <p:sldId id="298" r:id="rId34"/>
    <p:sldId id="314" r:id="rId35"/>
    <p:sldId id="315" r:id="rId36"/>
    <p:sldId id="353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42" autoAdjust="0"/>
  </p:normalViewPr>
  <p:slideViewPr>
    <p:cSldViewPr>
      <p:cViewPr varScale="1">
        <p:scale>
          <a:sx n="68" d="100"/>
          <a:sy n="68" d="100"/>
        </p:scale>
        <p:origin x="18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</inkml:traceFormat>
        <inkml:channelProperties>
          <inkml:channelProperty channel="X" name="resolution" value="81.01695" units="1/cm"/>
          <inkml:channelProperty channel="Y" name="resolution" value="46.26506" units="1/cm"/>
        </inkml:channelProperties>
      </inkml:inkSource>
      <inkml:timestamp xml:id="ts0" timeString="2018-03-09T01:45:17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11200 10132,'0'38,"0"37,0 1,0-38,0 0,0 0,0 0,0 0,0 0,-38 0,38 0,0 0,0 0,0 0,0 0,0 0,0 0,0 0,0 0,0-1,0 1,0 0,0 0</inkml:trace>
  <inkml:trace contextRef="#ctx0" brushRef="#br0" timeOffset="3033.695">12795 10853,'38'0,"0"0,0 0,0 0</inkml:trace>
  <inkml:trace contextRef="#ctx0" brushRef="#br0" timeOffset="25304.858">14541 10018,'0'38,"0"0,0 0,0 0,0 0,0-1,0 1,0 0,0 0,0 0,0 38,0-38,0 0,0 0,0 0,0 0,0 0,0 0,0 0,0 0,0 0,0 0,0 0,0-1,0 1,0 0,0 0,0 0,0 0</inkml:trace>
  <inkml:trace contextRef="#ctx0" brushRef="#br0" timeOffset="28231.023">16250 10853,'38'0,"0"0,0 0,0 0,-38 38,-38-38,0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29.8;  11101.1100_1100_1100_...;</a:t>
            </a:r>
            <a:r>
              <a:rPr lang="en-US" baseline="0"/>
              <a:t> 35.6314_6314_... ; 1D.CCC…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/>
              <a:t>Với trường hợp 110.1101, đối với phần sau dấu . khi chuyển qua Octal (Hexa)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    </a:t>
            </a:r>
            <a:r>
              <a:rPr lang="en-US" b="1" baseline="0"/>
              <a:t>+ ta sẽ tự chèn các giá trị 0 vào để chẵn số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    </a:t>
            </a:r>
            <a:r>
              <a:rPr lang="en-US" b="1" baseline="0"/>
              <a:t>+ giá trị gom nhóm sẽ bắt đầu từ dấu chấm sang phải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/>
              <a:t>    + khi lấy kết quả các số sau dấu “.” sẽ lấy từ dấu “.” trở về sau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    </a:t>
            </a:r>
            <a:r>
              <a:rPr lang="en-US" baseline="0">
                <a:sym typeface="Wingdings" pitchFamily="2" charset="2"/>
              </a:rPr>
              <a:t> 110.1101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 baseline="0">
                <a:sym typeface="Wingdings" pitchFamily="2" charset="2"/>
              </a:rPr>
              <a:t> = 110.110100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 baseline="0">
                <a:sym typeface="Wingdings" pitchFamily="2" charset="2"/>
              </a:rPr>
              <a:t> = 6.64</a:t>
            </a:r>
            <a:r>
              <a:rPr lang="en-US" baseline="-25000">
                <a:sym typeface="Wingdings" pitchFamily="2" charset="2"/>
              </a:rPr>
              <a:t>8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-25000">
              <a:sym typeface="Wingdings" pitchFamily="2" charset="2"/>
            </a:endParaRPr>
          </a:p>
          <a:p>
            <a:r>
              <a:rPr lang="en-US" baseline="0">
                <a:sym typeface="Wingdings" pitchFamily="2" charset="2"/>
              </a:rPr>
              <a:t>- Thông thường, đề sẽ yêu cầu lấy chính xác bao nhiêu giá trị sau dấu chấm khi chuyển qua nhị phân, Hex, Octal</a:t>
            </a:r>
            <a:endParaRPr lang="vi-VN" baseline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vi-V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12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12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27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46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96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vi-VN" b="1"/>
          </a:p>
          <a:p>
            <a:pPr>
              <a:buFontTx/>
              <a:buChar char="-"/>
            </a:pPr>
            <a:endParaRPr lang="vi-V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94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00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26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2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4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6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29.8;  11101.1100_1100_1100_...;</a:t>
            </a:r>
            <a:r>
              <a:rPr lang="en-US" baseline="0"/>
              <a:t> 35.6314_6314_... ; 1D.CCC…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/>
              <a:t>Với trường hợp 110.1101, đối với phần sau dấu . khi chuyển qua Octal (Hexa)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    </a:t>
            </a:r>
            <a:r>
              <a:rPr lang="en-US" b="1" baseline="0"/>
              <a:t>+ ta sẽ tự chèn các giá trị 0 vào để chẵn số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    </a:t>
            </a:r>
            <a:r>
              <a:rPr lang="en-US" b="1" baseline="0"/>
              <a:t>+ giá trị gom nhóm sẽ bắt đầu từ dấu chấm sang phải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/>
              <a:t>    + khi lấy kết quả các số sau dấu “.” sẽ lấy từ dấu “.” trở về sau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    </a:t>
            </a:r>
            <a:r>
              <a:rPr lang="en-US" baseline="0">
                <a:sym typeface="Wingdings" pitchFamily="2" charset="2"/>
              </a:rPr>
              <a:t> 110.1101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 baseline="0">
                <a:sym typeface="Wingdings" pitchFamily="2" charset="2"/>
              </a:rPr>
              <a:t> = 110.110100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 baseline="0">
                <a:sym typeface="Wingdings" pitchFamily="2" charset="2"/>
              </a:rPr>
              <a:t> = 6.64</a:t>
            </a:r>
            <a:r>
              <a:rPr lang="en-US" baseline="-25000">
                <a:sym typeface="Wingdings" pitchFamily="2" charset="2"/>
              </a:rPr>
              <a:t>8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-25000">
              <a:sym typeface="Wingdings" pitchFamily="2" charset="2"/>
            </a:endParaRPr>
          </a:p>
          <a:p>
            <a:r>
              <a:rPr lang="en-US" baseline="0">
                <a:sym typeface="Wingdings" pitchFamily="2" charset="2"/>
              </a:rPr>
              <a:t>- Thông thường, đề sẽ yêu cầu lấy chính xác bao nhiêu giá trị sau dấu chấm khi chuyển qua nhị phân, Hex, Octal</a:t>
            </a:r>
            <a:endParaRPr lang="vi-VN" baseline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vi-V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83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94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9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0" lang="en-US" i="0" u="none" strike="noStrike" kern="0" cap="none" spc="0" normalizeH="0" baseline="-2500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2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endParaRPr lang="vi-V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90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/>
              <a:t> </a:t>
            </a:r>
            <a:endParaRPr lang="vi-V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3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7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  <p:extLst>
      <p:ext uri="{BB962C8B-B14F-4D97-AF65-F5344CB8AC3E}">
        <p14:creationId xmlns:p14="http://schemas.microsoft.com/office/powerpoint/2010/main" val="1648253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1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30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64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09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27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9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C429-A8A5-4E69-9EEB-E7687C9735B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4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8A4204-40ED-4F45-9CB9-7014E3E6E9D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676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D6D4-57E7-48F2-AA84-CC04B5AFC8B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15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521217-B615-4691-BD16-0522C8C5E76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993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727642-27FC-4BC5-AEC7-9D16EFA53EA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29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03"/>
            <a:ext cx="8229600" cy="9483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C1CC654-40DA-44C9-BBC2-C24EF65B18E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7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60" r:id="rId6"/>
    <p:sldLayoutId id="2147483664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719240"/>
              </p:ext>
            </p:extLst>
          </p:nvPr>
        </p:nvGraphicFramePr>
        <p:xfrm>
          <a:off x="457200" y="2103120"/>
          <a:ext cx="81534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Decimal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Hexadecimal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1A.F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B2A4-6FB0-4975-8DC8-55667FF27AF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 </a:t>
            </a:r>
            <a:r>
              <a:rPr lang="en-US" dirty="0" err="1"/>
              <a:t>phút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95300" y="1371600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133600" y="1828800"/>
            <a:ext cx="472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0 - 0 = 0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133600" y="2209800"/>
            <a:ext cx="472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1 - 1 = 0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33600" y="2590800"/>
            <a:ext cx="472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1 - 0 = 1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752600" y="2967335"/>
            <a:ext cx="472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1]0 - 1 = 1  Mượn1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571500" y="3571018"/>
            <a:ext cx="79629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VD: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5 bits: 00111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10101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133600" y="4942618"/>
            <a:ext cx="20955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00111          7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2133600" y="4637818"/>
            <a:ext cx="2247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10101        21</a:t>
            </a: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2247900" y="5365822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743200" y="5323618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2590800" y="5323618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438400" y="5323618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2286000" y="5323618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2133600" y="5323618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3543300" y="535175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467100" y="5323618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3238500" y="5323618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875A-8715-420C-A038-C5505E28FB4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1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4" grpId="0"/>
      <p:bldP spid="15" grpId="0"/>
      <p:bldP spid="16" grpId="0" animBg="1"/>
      <p:bldP spid="17" grpId="0"/>
      <p:bldP spid="19" grpId="0"/>
      <p:bldP spid="20" grpId="0"/>
      <p:bldP spid="21" grpId="0"/>
      <p:bldP spid="22" grpId="0"/>
      <p:bldP spid="23" grpId="0" animBg="1"/>
      <p:bldP spid="24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F72-530D-4C3B-B5A4-45EF57118BB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1520" y="1119064"/>
            <a:ext cx="8640960" cy="4824536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Chuyển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đổi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giữa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thập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dưới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dạng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phép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không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dấu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1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2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,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2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loại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khác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2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7"/>
          <p:cNvSpPr>
            <a:spLocks noGrp="1" noChangeArrowheads="1"/>
          </p:cNvSpPr>
          <p:nvPr>
            <p:ph idx="1"/>
          </p:nvPr>
        </p:nvSpPr>
        <p:spPr>
          <a:xfrm>
            <a:off x="251520" y="1576264"/>
            <a:ext cx="8640960" cy="4824536"/>
          </a:xfrm>
        </p:spPr>
        <p:txBody>
          <a:bodyPr>
            <a:normAutofit/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(+)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(-)</a:t>
            </a:r>
          </a:p>
          <a:p>
            <a:pPr marL="704850" lvl="1" indent="-304800">
              <a:spcBef>
                <a:spcPct val="0"/>
              </a:spcBef>
              <a:buNone/>
            </a:pPr>
            <a:endParaRPr lang="en-US" dirty="0"/>
          </a:p>
          <a:p>
            <a:pPr marL="704850" lvl="1" indent="-304800">
              <a:spcBef>
                <a:spcPct val="0"/>
              </a:spcBef>
              <a:buNone/>
            </a:pPr>
            <a:endParaRPr lang="en-US" dirty="0"/>
          </a:p>
          <a:p>
            <a:pPr marL="304800" indent="-304800" eaLnBrk="1" hangingPunct="1">
              <a:spcBef>
                <a:spcPct val="0"/>
              </a:spcBef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 bit (sign bit)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</a:t>
            </a:r>
            <a:endParaRPr lang="en-US" sz="2400" b="1" dirty="0"/>
          </a:p>
          <a:p>
            <a:pPr lvl="1" eaLnBrk="1" hangingPunct="1">
              <a:spcBef>
                <a:spcPts val="800"/>
              </a:spcBef>
            </a:pPr>
            <a:r>
              <a:rPr lang="en-US" b="1" dirty="0"/>
              <a:t>0</a:t>
            </a:r>
            <a:r>
              <a:rPr lang="en-US" dirty="0"/>
              <a:t>: </a:t>
            </a:r>
            <a:r>
              <a:rPr lang="en-US" b="1" dirty="0" err="1"/>
              <a:t>dương</a:t>
            </a:r>
            <a:endParaRPr lang="en-US" b="1" dirty="0"/>
          </a:p>
          <a:p>
            <a:pPr lvl="1" eaLnBrk="1" hangingPunct="1">
              <a:spcBef>
                <a:spcPts val="800"/>
              </a:spcBef>
            </a:pPr>
            <a:r>
              <a:rPr lang="en-US" b="1" dirty="0"/>
              <a:t>1</a:t>
            </a:r>
            <a:r>
              <a:rPr lang="en-US" dirty="0"/>
              <a:t>: </a:t>
            </a:r>
            <a:r>
              <a:rPr lang="en-US" b="1" dirty="0" err="1"/>
              <a:t>âm</a:t>
            </a:r>
            <a:endParaRPr lang="en-US" b="1" dirty="0"/>
          </a:p>
          <a:p>
            <a:pPr lvl="2">
              <a:spcBef>
                <a:spcPts val="800"/>
              </a:spcBef>
            </a:pPr>
            <a:endParaRPr lang="en-US" sz="2000" dirty="0"/>
          </a:p>
          <a:p>
            <a:pPr eaLnBrk="1" hangingPunct="1">
              <a:spcBef>
                <a:spcPts val="800"/>
              </a:spcBef>
            </a:pPr>
            <a:r>
              <a:rPr lang="en-US" dirty="0"/>
              <a:t>Bit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ở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3C5-BCE6-466A-9EC7-4710B438F881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1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: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“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”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“</a:t>
            </a:r>
            <a:r>
              <a:rPr lang="en-US" dirty="0" err="1"/>
              <a:t>bù</a:t>
            </a:r>
            <a:r>
              <a:rPr lang="en-US" dirty="0"/>
              <a:t> 1”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“</a:t>
            </a:r>
            <a:r>
              <a:rPr lang="en-US" dirty="0" err="1"/>
              <a:t>bù</a:t>
            </a:r>
            <a:r>
              <a:rPr lang="en-US" dirty="0"/>
              <a:t> 2”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692A-F77C-40B7-9900-36AB946DFED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1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r>
              <a:rPr lang="en-US" sz="3200" dirty="0"/>
              <a:t>: </a:t>
            </a:r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en-US" sz="3200" dirty="0" err="1"/>
              <a:t>diễn</a:t>
            </a:r>
            <a:r>
              <a:rPr lang="en-US" sz="3200" dirty="0"/>
              <a:t> 1 </a:t>
            </a:r>
            <a:r>
              <a:rPr lang="en-US" sz="3200" dirty="0" err="1"/>
              <a:t>số</a:t>
            </a:r>
            <a:r>
              <a:rPr lang="en-US" sz="3200" dirty="0"/>
              <a:t> 6 bits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dấu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81200"/>
            <a:ext cx="44958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6172200" y="2590800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2800" y="2209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+52</a:t>
            </a:r>
            <a:endParaRPr lang="vi-VN" sz="36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48400" y="4267200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9000" y="3886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-52</a:t>
            </a:r>
            <a:endParaRPr lang="vi-VN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62200" y="5562600"/>
                <a:ext cx="3657600" cy="872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Giá </a:t>
                </a:r>
                <a:r>
                  <a:rPr lang="en-US" sz="2400" dirty="0" err="1">
                    <a:latin typeface="+mj-lt"/>
                  </a:rPr>
                  <a:t>trị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 err="1">
                    <a:latin typeface="+mj-lt"/>
                  </a:rPr>
                  <a:t>số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 err="1">
                    <a:latin typeface="+mj-lt"/>
                  </a:rPr>
                  <a:t>dấu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 err="1">
                    <a:latin typeface="+mj-lt"/>
                  </a:rPr>
                  <a:t>và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 err="1">
                    <a:latin typeface="+mj-lt"/>
                  </a:rPr>
                  <a:t>độ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 err="1">
                    <a:latin typeface="+mj-lt"/>
                  </a:rPr>
                  <a:t>lớn</a:t>
                </a:r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562600"/>
                <a:ext cx="3657600" cy="872739"/>
              </a:xfrm>
              <a:prstGeom prst="rect">
                <a:avLst/>
              </a:prstGeom>
              <a:blipFill>
                <a:blip r:embed="rId4"/>
                <a:stretch>
                  <a:fillRect l="-2667" t="-5594" b="-12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164212" y="5638800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n: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số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bit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biểu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diễn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số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bù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2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b: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giá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trị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của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bit (0, 1)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CDE4-DD18-4C25-BC3B-B6572E0D3D6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“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660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“</a:t>
            </a:r>
            <a:r>
              <a:rPr lang="en-US" dirty="0" err="1"/>
              <a:t>bù</a:t>
            </a:r>
            <a:r>
              <a:rPr lang="en-US" dirty="0"/>
              <a:t> 1”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“</a:t>
            </a:r>
            <a:r>
              <a:rPr lang="en-US" dirty="0" err="1"/>
              <a:t>bù</a:t>
            </a:r>
            <a:r>
              <a:rPr lang="en-US" dirty="0"/>
              <a:t> 2”:</a:t>
            </a:r>
            <a:endParaRPr lang="en-US" b="1" dirty="0"/>
          </a:p>
        </p:txBody>
      </p:sp>
      <p:grpSp>
        <p:nvGrpSpPr>
          <p:cNvPr id="10249" name="Group 10"/>
          <p:cNvGrpSpPr>
            <a:grpSpLocks/>
          </p:cNvGrpSpPr>
          <p:nvPr/>
        </p:nvGrpSpPr>
        <p:grpSpPr bwMode="auto">
          <a:xfrm>
            <a:off x="3048000" y="2514600"/>
            <a:ext cx="2252663" cy="1095375"/>
            <a:chOff x="0" y="0"/>
            <a:chExt cx="1419" cy="690"/>
          </a:xfrm>
        </p:grpSpPr>
        <p:sp>
          <p:nvSpPr>
            <p:cNvPr id="2" name="AutoShape 8"/>
            <p:cNvSpPr>
              <a:spLocks/>
            </p:cNvSpPr>
            <p:nvPr/>
          </p:nvSpPr>
          <p:spPr bwMode="auto">
            <a:xfrm>
              <a:off x="0" y="0"/>
              <a:ext cx="1419" cy="690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25400">
              <a:solidFill>
                <a:srgbClr val="4BACC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dirty="0"/>
            </a:p>
          </p:txBody>
        </p:sp>
        <p:sp>
          <p:nvSpPr>
            <p:cNvPr id="10272" name="Rectangle 9"/>
            <p:cNvSpPr>
              <a:spLocks/>
            </p:cNvSpPr>
            <p:nvPr/>
          </p:nvSpPr>
          <p:spPr bwMode="auto">
            <a:xfrm>
              <a:off x="33" y="33"/>
              <a:ext cx="1360" cy="624"/>
            </a:xfrm>
            <a:prstGeom prst="rect">
              <a:avLst/>
            </a:prstGeom>
            <a:solidFill>
              <a:srgbClr val="4BACC6"/>
            </a:solidFill>
            <a:ln w="9525">
              <a:solidFill>
                <a:srgbClr val="4BACC6"/>
              </a:solidFill>
              <a:round/>
              <a:headEnd/>
              <a:tailEnd/>
            </a:ln>
          </p:spPr>
          <p:txBody>
            <a:bodyPr lIns="101600" tIns="101600" rIns="101600" bIns="101600" anchor="ctr"/>
            <a:lstStyle/>
            <a:p>
              <a:pPr algn="ctr">
                <a:lnSpc>
                  <a:spcPct val="90000"/>
                </a:lnSpc>
                <a:spcBef>
                  <a:spcPts val="1175"/>
                </a:spcBef>
              </a:pPr>
              <a:r>
                <a:rPr lang="en-US" sz="2800" dirty="0">
                  <a:solidFill>
                    <a:srgbClr val="FFFFFF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Binary</a:t>
              </a:r>
            </a:p>
          </p:txBody>
        </p:sp>
      </p:grpSp>
      <p:grpSp>
        <p:nvGrpSpPr>
          <p:cNvPr id="10250" name="Group 13"/>
          <p:cNvGrpSpPr>
            <a:grpSpLocks/>
          </p:cNvGrpSpPr>
          <p:nvPr/>
        </p:nvGrpSpPr>
        <p:grpSpPr bwMode="auto">
          <a:xfrm>
            <a:off x="3048000" y="3733800"/>
            <a:ext cx="2252663" cy="1095375"/>
            <a:chOff x="0" y="0"/>
            <a:chExt cx="1419" cy="690"/>
          </a:xfrm>
        </p:grpSpPr>
        <p:sp>
          <p:nvSpPr>
            <p:cNvPr id="10269" name="AutoShape 11"/>
            <p:cNvSpPr>
              <a:spLocks/>
            </p:cNvSpPr>
            <p:nvPr/>
          </p:nvSpPr>
          <p:spPr bwMode="auto">
            <a:xfrm>
              <a:off x="0" y="0"/>
              <a:ext cx="1419" cy="690"/>
            </a:xfrm>
            <a:prstGeom prst="roundRect">
              <a:avLst>
                <a:gd name="adj" fmla="val 16667"/>
              </a:avLst>
            </a:prstGeom>
            <a:solidFill>
              <a:srgbClr val="366092"/>
            </a:solidFill>
            <a:ln w="25400">
              <a:solidFill>
                <a:srgbClr val="366092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70" name="Rectangle 12"/>
            <p:cNvSpPr>
              <a:spLocks/>
            </p:cNvSpPr>
            <p:nvPr/>
          </p:nvSpPr>
          <p:spPr bwMode="auto">
            <a:xfrm>
              <a:off x="33" y="33"/>
              <a:ext cx="1360" cy="624"/>
            </a:xfrm>
            <a:prstGeom prst="rect">
              <a:avLst/>
            </a:prstGeom>
            <a:solidFill>
              <a:srgbClr val="366092"/>
            </a:solidFill>
            <a:ln w="9525">
              <a:solidFill>
                <a:srgbClr val="366092"/>
              </a:solidFill>
              <a:round/>
              <a:headEnd/>
              <a:tailEnd/>
            </a:ln>
          </p:spPr>
          <p:txBody>
            <a:bodyPr lIns="101600" tIns="101600" rIns="101600" bIns="101600" anchor="ctr"/>
            <a:lstStyle/>
            <a:p>
              <a:pPr>
                <a:lnSpc>
                  <a:spcPct val="90000"/>
                </a:lnSpc>
                <a:spcBef>
                  <a:spcPts val="1175"/>
                </a:spcBef>
              </a:pPr>
              <a:r>
                <a:rPr lang="en-US" sz="2800">
                  <a:solidFill>
                    <a:srgbClr val="FFFFFF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1’s complement</a:t>
              </a:r>
            </a:p>
          </p:txBody>
        </p:sp>
      </p:grpSp>
      <p:grpSp>
        <p:nvGrpSpPr>
          <p:cNvPr id="10251" name="Group 16"/>
          <p:cNvGrpSpPr>
            <a:grpSpLocks/>
          </p:cNvGrpSpPr>
          <p:nvPr/>
        </p:nvGrpSpPr>
        <p:grpSpPr bwMode="auto">
          <a:xfrm>
            <a:off x="3048000" y="4953000"/>
            <a:ext cx="2252663" cy="1095375"/>
            <a:chOff x="0" y="0"/>
            <a:chExt cx="1419" cy="690"/>
          </a:xfrm>
        </p:grpSpPr>
        <p:sp>
          <p:nvSpPr>
            <p:cNvPr id="10267" name="AutoShape 14"/>
            <p:cNvSpPr>
              <a:spLocks/>
            </p:cNvSpPr>
            <p:nvPr/>
          </p:nvSpPr>
          <p:spPr bwMode="auto">
            <a:xfrm>
              <a:off x="0" y="0"/>
              <a:ext cx="1419" cy="690"/>
            </a:xfrm>
            <a:prstGeom prst="roundRect">
              <a:avLst>
                <a:gd name="adj" fmla="val 16667"/>
              </a:avLst>
            </a:prstGeom>
            <a:solidFill>
              <a:srgbClr val="0F243E"/>
            </a:solidFill>
            <a:ln w="25400">
              <a:solidFill>
                <a:srgbClr val="0F243E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68" name="Rectangle 15"/>
            <p:cNvSpPr>
              <a:spLocks/>
            </p:cNvSpPr>
            <p:nvPr/>
          </p:nvSpPr>
          <p:spPr bwMode="auto">
            <a:xfrm>
              <a:off x="33" y="33"/>
              <a:ext cx="1360" cy="624"/>
            </a:xfrm>
            <a:prstGeom prst="rect">
              <a:avLst/>
            </a:prstGeom>
            <a:solidFill>
              <a:srgbClr val="0F243E"/>
            </a:solidFill>
            <a:ln w="9525">
              <a:solidFill>
                <a:srgbClr val="0F243E"/>
              </a:solidFill>
              <a:round/>
              <a:headEnd/>
              <a:tailEnd/>
            </a:ln>
          </p:spPr>
          <p:txBody>
            <a:bodyPr lIns="101600" tIns="101600" rIns="101600" bIns="101600" anchor="ctr"/>
            <a:lstStyle/>
            <a:p>
              <a:pPr>
                <a:lnSpc>
                  <a:spcPct val="90000"/>
                </a:lnSpc>
                <a:spcBef>
                  <a:spcPts val="1175"/>
                </a:spcBef>
              </a:pPr>
              <a:r>
                <a:rPr lang="en-US" sz="2800">
                  <a:solidFill>
                    <a:srgbClr val="FFFFFF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2’s complement</a:t>
              </a:r>
            </a:p>
          </p:txBody>
        </p:sp>
      </p:grpSp>
      <p:sp>
        <p:nvSpPr>
          <p:cNvPr id="10252" name="Rectangle 17"/>
          <p:cNvSpPr>
            <a:spLocks/>
          </p:cNvSpPr>
          <p:nvPr/>
        </p:nvSpPr>
        <p:spPr bwMode="auto">
          <a:xfrm>
            <a:off x="5486400" y="2590800"/>
            <a:ext cx="3733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Ex:</a:t>
            </a:r>
            <a:endParaRPr lang="en-US" sz="1800" dirty="0">
              <a:solidFill>
                <a:schemeClr val="tx1"/>
              </a:solidFill>
              <a:latin typeface="Times New Roman" charset="0"/>
              <a:cs typeface="Times New Roman" charset="0"/>
              <a:sym typeface="Times New Roman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0 1_ 0 0 1 0 _0 1 0 0 (292</a:t>
            </a:r>
            <a:r>
              <a:rPr lang="en-US" sz="2400" baseline="-25000" dirty="0">
                <a:solidFill>
                  <a:srgbClr val="FF0000"/>
                </a:solidFill>
                <a:latin typeface="Times New Roman" charset="0"/>
                <a:cs typeface="Times New Roman" charset="0"/>
                <a:sym typeface="Times New Roman" charset="0"/>
              </a:rPr>
              <a:t>10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)</a:t>
            </a:r>
          </a:p>
        </p:txBody>
      </p:sp>
      <p:grpSp>
        <p:nvGrpSpPr>
          <p:cNvPr id="10262" name="Group 22"/>
          <p:cNvGrpSpPr>
            <a:grpSpLocks/>
          </p:cNvGrpSpPr>
          <p:nvPr/>
        </p:nvGrpSpPr>
        <p:grpSpPr bwMode="auto">
          <a:xfrm>
            <a:off x="-533400" y="3062288"/>
            <a:ext cx="9690100" cy="1446212"/>
            <a:chOff x="-480" y="0"/>
            <a:chExt cx="6104" cy="910"/>
          </a:xfrm>
        </p:grpSpPr>
        <p:sp>
          <p:nvSpPr>
            <p:cNvPr id="10263" name="AutoShape 18"/>
            <p:cNvSpPr>
              <a:spLocks/>
            </p:cNvSpPr>
            <p:nvPr/>
          </p:nvSpPr>
          <p:spPr bwMode="auto">
            <a:xfrm flipH="1">
              <a:off x="1305" y="0"/>
              <a:ext cx="472" cy="768"/>
            </a:xfrm>
            <a:custGeom>
              <a:avLst/>
              <a:gdLst>
                <a:gd name="T0" fmla="*/ 0 w 21600"/>
                <a:gd name="T1" fmla="*/ 0 h 21600"/>
                <a:gd name="T2" fmla="*/ 472 w 21600"/>
                <a:gd name="T3" fmla="*/ 384 h 21600"/>
                <a:gd name="T4" fmla="*/ 1 w 21600"/>
                <a:gd name="T5" fmla="*/ 76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0800" y="0"/>
                    <a:pt x="21600" y="5400"/>
                    <a:pt x="21600" y="10800"/>
                  </a:cubicBezTo>
                  <a:cubicBezTo>
                    <a:pt x="21600" y="16200"/>
                    <a:pt x="10823" y="21600"/>
                    <a:pt x="46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64" name="Rectangle 19"/>
            <p:cNvSpPr>
              <a:spLocks/>
            </p:cNvSpPr>
            <p:nvPr/>
          </p:nvSpPr>
          <p:spPr bwMode="auto">
            <a:xfrm>
              <a:off x="-480" y="206"/>
              <a:ext cx="1680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r"/>
              <a:r>
                <a:rPr lang="en-US" sz="2400" dirty="0">
                  <a:solidFill>
                    <a:srgbClr val="FF0000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Negate each bit</a:t>
              </a:r>
            </a:p>
          </p:txBody>
        </p:sp>
        <p:sp>
          <p:nvSpPr>
            <p:cNvPr id="10265" name="AutoShape 20"/>
            <p:cNvSpPr>
              <a:spLocks/>
            </p:cNvSpPr>
            <p:nvPr/>
          </p:nvSpPr>
          <p:spPr bwMode="auto">
            <a:xfrm>
              <a:off x="3840" y="204"/>
              <a:ext cx="192" cy="432"/>
            </a:xfrm>
            <a:custGeom>
              <a:avLst/>
              <a:gdLst>
                <a:gd name="T0" fmla="*/ 0 w 21600"/>
                <a:gd name="T1" fmla="*/ 336 h 21600"/>
                <a:gd name="T2" fmla="*/ 48 w 21600"/>
                <a:gd name="T3" fmla="*/ 336 h 21600"/>
                <a:gd name="T4" fmla="*/ 48 w 21600"/>
                <a:gd name="T5" fmla="*/ 0 h 21600"/>
                <a:gd name="T6" fmla="*/ 144 w 21600"/>
                <a:gd name="T7" fmla="*/ 0 h 21600"/>
                <a:gd name="T8" fmla="*/ 144 w 21600"/>
                <a:gd name="T9" fmla="*/ 336 h 21600"/>
                <a:gd name="T10" fmla="*/ 192 w 21600"/>
                <a:gd name="T11" fmla="*/ 336 h 21600"/>
                <a:gd name="T12" fmla="*/ 96 w 21600"/>
                <a:gd name="T13" fmla="*/ 432 h 21600"/>
                <a:gd name="T14" fmla="*/ 0 w 21600"/>
                <a:gd name="T15" fmla="*/ 336 h 21600"/>
                <a:gd name="T16" fmla="*/ 0 w 21600"/>
                <a:gd name="T17" fmla="*/ 336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0" y="16800"/>
                  </a:moveTo>
                  <a:lnTo>
                    <a:pt x="5400" y="16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800"/>
                  </a:lnTo>
                  <a:lnTo>
                    <a:pt x="21600" y="16800"/>
                  </a:lnTo>
                  <a:lnTo>
                    <a:pt x="10800" y="21600"/>
                  </a:lnTo>
                  <a:lnTo>
                    <a:pt x="0" y="16800"/>
                  </a:lnTo>
                  <a:close/>
                  <a:moveTo>
                    <a:pt x="0" y="16800"/>
                  </a:moveTo>
                </a:path>
              </a:pathLst>
            </a:custGeom>
            <a:solidFill>
              <a:srgbClr val="000000"/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66" name="Rectangle 21"/>
            <p:cNvSpPr>
              <a:spLocks/>
            </p:cNvSpPr>
            <p:nvPr/>
          </p:nvSpPr>
          <p:spPr bwMode="auto">
            <a:xfrm>
              <a:off x="3312" y="614"/>
              <a:ext cx="231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1 0_ 1 1 0 1_ 1 0 1 1 (-292</a:t>
              </a:r>
              <a:r>
                <a:rPr lang="en-US" sz="2400" baseline="-25000" dirty="0">
                  <a:solidFill>
                    <a:srgbClr val="FF0000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10</a:t>
              </a:r>
              <a:r>
                <a:rPr lang="en-US" sz="2400" dirty="0">
                  <a:solidFill>
                    <a:schemeClr val="tx1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)</a:t>
              </a:r>
            </a:p>
          </p:txBody>
        </p:sp>
      </p:grp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190500" y="4343400"/>
            <a:ext cx="8966200" cy="1384300"/>
            <a:chOff x="0" y="0"/>
            <a:chExt cx="5648" cy="872"/>
          </a:xfrm>
        </p:grpSpPr>
        <p:grpSp>
          <p:nvGrpSpPr>
            <p:cNvPr id="10256" name="Group 28"/>
            <p:cNvGrpSpPr>
              <a:grpSpLocks/>
            </p:cNvGrpSpPr>
            <p:nvPr/>
          </p:nvGrpSpPr>
          <p:grpSpPr bwMode="auto">
            <a:xfrm>
              <a:off x="0" y="0"/>
              <a:ext cx="5648" cy="872"/>
              <a:chOff x="0" y="0"/>
              <a:chExt cx="5648" cy="872"/>
            </a:xfrm>
          </p:grpSpPr>
          <p:sp>
            <p:nvSpPr>
              <p:cNvPr id="10259" name="AutoShape 24"/>
              <p:cNvSpPr>
                <a:spLocks/>
              </p:cNvSpPr>
              <p:nvPr/>
            </p:nvSpPr>
            <p:spPr bwMode="auto">
              <a:xfrm flipH="1">
                <a:off x="1347" y="0"/>
                <a:ext cx="454" cy="768"/>
              </a:xfrm>
              <a:custGeom>
                <a:avLst/>
                <a:gdLst>
                  <a:gd name="T0" fmla="*/ 0 w 21600"/>
                  <a:gd name="T1" fmla="*/ 0 h 21600"/>
                  <a:gd name="T2" fmla="*/ 454 w 21600"/>
                  <a:gd name="T3" fmla="*/ 384 h 21600"/>
                  <a:gd name="T4" fmla="*/ 1 w 21600"/>
                  <a:gd name="T5" fmla="*/ 76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0800" y="0"/>
                      <a:pt x="21600" y="5400"/>
                      <a:pt x="21600" y="10800"/>
                    </a:cubicBezTo>
                    <a:cubicBezTo>
                      <a:pt x="21600" y="16200"/>
                      <a:pt x="10824" y="21600"/>
                      <a:pt x="48" y="21600"/>
                    </a:cubicBez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260" name="Rectangle 25"/>
              <p:cNvSpPr>
                <a:spLocks/>
              </p:cNvSpPr>
              <p:nvPr/>
            </p:nvSpPr>
            <p:spPr bwMode="auto">
              <a:xfrm>
                <a:off x="0" y="285"/>
                <a:ext cx="1232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pPr algn="r"/>
                <a:r>
                  <a:rPr lang="en-US" sz="2400" dirty="0">
                    <a:solidFill>
                      <a:srgbClr val="FF0000"/>
                    </a:solidFill>
                    <a:latin typeface="Times New Roman" charset="0"/>
                    <a:cs typeface="Times New Roman" charset="0"/>
                    <a:sym typeface="Times New Roman" charset="0"/>
                  </a:rPr>
                  <a:t>Add 1</a:t>
                </a:r>
              </a:p>
            </p:txBody>
          </p:sp>
          <p:sp>
            <p:nvSpPr>
              <p:cNvPr id="10261" name="AutoShape 26"/>
              <p:cNvSpPr>
                <a:spLocks/>
              </p:cNvSpPr>
              <p:nvPr/>
            </p:nvSpPr>
            <p:spPr bwMode="auto">
              <a:xfrm>
                <a:off x="3864" y="144"/>
                <a:ext cx="192" cy="432"/>
              </a:xfrm>
              <a:custGeom>
                <a:avLst/>
                <a:gdLst>
                  <a:gd name="T0" fmla="*/ 0 w 21600"/>
                  <a:gd name="T1" fmla="*/ 336 h 21600"/>
                  <a:gd name="T2" fmla="*/ 48 w 21600"/>
                  <a:gd name="T3" fmla="*/ 336 h 21600"/>
                  <a:gd name="T4" fmla="*/ 48 w 21600"/>
                  <a:gd name="T5" fmla="*/ 0 h 21600"/>
                  <a:gd name="T6" fmla="*/ 144 w 21600"/>
                  <a:gd name="T7" fmla="*/ 0 h 21600"/>
                  <a:gd name="T8" fmla="*/ 144 w 21600"/>
                  <a:gd name="T9" fmla="*/ 336 h 21600"/>
                  <a:gd name="T10" fmla="*/ 192 w 21600"/>
                  <a:gd name="T11" fmla="*/ 336 h 21600"/>
                  <a:gd name="T12" fmla="*/ 96 w 21600"/>
                  <a:gd name="T13" fmla="*/ 432 h 21600"/>
                  <a:gd name="T14" fmla="*/ 0 w 21600"/>
                  <a:gd name="T15" fmla="*/ 336 h 21600"/>
                  <a:gd name="T16" fmla="*/ 0 w 21600"/>
                  <a:gd name="T17" fmla="*/ 336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0" y="16800"/>
                    </a:moveTo>
                    <a:lnTo>
                      <a:pt x="5400" y="16800"/>
                    </a:lnTo>
                    <a:lnTo>
                      <a:pt x="5400" y="0"/>
                    </a:lnTo>
                    <a:lnTo>
                      <a:pt x="16200" y="0"/>
                    </a:lnTo>
                    <a:lnTo>
                      <a:pt x="16200" y="16800"/>
                    </a:lnTo>
                    <a:lnTo>
                      <a:pt x="21600" y="16800"/>
                    </a:lnTo>
                    <a:lnTo>
                      <a:pt x="10800" y="21600"/>
                    </a:lnTo>
                    <a:lnTo>
                      <a:pt x="0" y="16800"/>
                    </a:lnTo>
                    <a:close/>
                    <a:moveTo>
                      <a:pt x="0" y="16800"/>
                    </a:moveTo>
                  </a:path>
                </a:pathLst>
              </a:custGeom>
              <a:solidFill>
                <a:srgbClr val="000000"/>
              </a:solidFill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" name="Rectangle 27"/>
              <p:cNvSpPr>
                <a:spLocks/>
              </p:cNvSpPr>
              <p:nvPr/>
            </p:nvSpPr>
            <p:spPr bwMode="auto">
              <a:xfrm>
                <a:off x="3336" y="576"/>
                <a:ext cx="2312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pPr algn="l"/>
                <a:r>
                  <a:rPr lang="en-US" sz="2400">
                    <a:solidFill>
                      <a:schemeClr val="tx1"/>
                    </a:solidFill>
                    <a:latin typeface="Times New Roman" charset="0"/>
                    <a:cs typeface="Times New Roman" charset="0"/>
                    <a:sym typeface="Times New Roman" charset="0"/>
                  </a:rPr>
                  <a:t>1 0 1 1 0 1 1 1 0 0   (-292</a:t>
                </a:r>
                <a:r>
                  <a:rPr lang="en-US" sz="2400" baseline="-25000">
                    <a:solidFill>
                      <a:srgbClr val="FF0000"/>
                    </a:solidFill>
                    <a:latin typeface="Times New Roman" charset="0"/>
                    <a:cs typeface="Times New Roman" charset="0"/>
                    <a:sym typeface="Times New Roman" charset="0"/>
                  </a:rPr>
                  <a:t>10</a:t>
                </a:r>
                <a:r>
                  <a:rPr lang="en-US" sz="2400">
                    <a:solidFill>
                      <a:schemeClr val="tx1"/>
                    </a:solidFill>
                    <a:latin typeface="Times New Roman" charset="0"/>
                    <a:cs typeface="Times New Roman" charset="0"/>
                    <a:sym typeface="Times New Roman" charset="0"/>
                  </a:rPr>
                  <a:t>) </a:t>
                </a:r>
              </a:p>
            </p:txBody>
          </p:sp>
        </p:grpSp>
        <p:sp>
          <p:nvSpPr>
            <p:cNvPr id="10257" name="Rectangle 29"/>
            <p:cNvSpPr>
              <a:spLocks/>
            </p:cNvSpPr>
            <p:nvPr/>
          </p:nvSpPr>
          <p:spPr bwMode="auto">
            <a:xfrm>
              <a:off x="4518" y="144"/>
              <a:ext cx="53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Times New Roman" charset="0"/>
                  <a:cs typeface="Times New Roman" charset="0"/>
                  <a:sym typeface="Times New Roman" charset="0"/>
                </a:rPr>
                <a:t>+1</a:t>
              </a:r>
            </a:p>
          </p:txBody>
        </p:sp>
        <p:sp>
          <p:nvSpPr>
            <p:cNvPr id="10258" name="Line 30"/>
            <p:cNvSpPr>
              <a:spLocks noChangeShapeType="1"/>
            </p:cNvSpPr>
            <p:nvPr/>
          </p:nvSpPr>
          <p:spPr bwMode="auto">
            <a:xfrm>
              <a:off x="4104" y="479"/>
              <a:ext cx="8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906-4BB8-4FDB-92E0-749D6B08668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“</a:t>
            </a:r>
            <a:r>
              <a:rPr lang="en-US" dirty="0" err="1"/>
              <a:t>bù</a:t>
            </a:r>
            <a:r>
              <a:rPr lang="en-US" dirty="0"/>
              <a:t> 1” </a:t>
            </a:r>
            <a:r>
              <a:rPr lang="en-US" dirty="0" err="1"/>
              <a:t>và</a:t>
            </a:r>
            <a:r>
              <a:rPr lang="en-US" dirty="0"/>
              <a:t> “</a:t>
            </a:r>
            <a:r>
              <a:rPr lang="en-US" dirty="0" err="1"/>
              <a:t>bù</a:t>
            </a:r>
            <a:r>
              <a:rPr lang="en-US" dirty="0"/>
              <a:t> 2”</a:t>
            </a:r>
          </a:p>
        </p:txBody>
      </p:sp>
    </p:spTree>
    <p:extLst>
      <p:ext uri="{BB962C8B-B14F-4D97-AF65-F5344CB8AC3E}">
        <p14:creationId xmlns:p14="http://schemas.microsoft.com/office/powerpoint/2010/main" val="366382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52600"/>
            <a:ext cx="60007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7010400" y="2286000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01000" y="1905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+45</a:t>
            </a:r>
            <a:endParaRPr lang="vi-VN" sz="3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86600" y="4535269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77200" y="41542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-45</a:t>
            </a:r>
            <a:endParaRPr lang="vi-VN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5989845"/>
                <a:ext cx="5707012" cy="48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Giá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trị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bù</a:t>
                </a:r>
                <a:r>
                  <a:rPr lang="en-US" sz="2400" dirty="0"/>
                  <a:t> 2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89845"/>
                <a:ext cx="5707012" cy="483979"/>
              </a:xfrm>
              <a:prstGeom prst="rect">
                <a:avLst/>
              </a:prstGeom>
              <a:blipFill>
                <a:blip r:embed="rId4"/>
                <a:stretch>
                  <a:fillRect l="-1603" t="-5063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164212" y="5989845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n: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số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bit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biểu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diễn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số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bù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2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b: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giá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trị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của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bit (0, 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F0F5-11A6-45F3-9EAC-AFC8D3C9AD4F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12107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>
            <a:normAutofit lnSpcReduction="10000"/>
          </a:bodyPr>
          <a:lstStyle/>
          <a:p>
            <a:pPr marL="304800" indent="-304800">
              <a:spcBef>
                <a:spcPct val="0"/>
              </a:spcBef>
            </a:pP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Biển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diễn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số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có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dấu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áp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dụng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phương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pháp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dạng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số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bù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2</a:t>
            </a:r>
            <a:endParaRPr lang="en-US" sz="2400" dirty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/>
            </a:pPr>
            <a:r>
              <a:rPr lang="en-US" dirty="0"/>
              <a:t>+13</a:t>
            </a:r>
            <a:endParaRPr lang="en-US" sz="2000" dirty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/>
            </a:pPr>
            <a:endParaRPr lang="en-US" dirty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/>
            </a:pPr>
            <a:endParaRPr lang="en-US" dirty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 startAt="2"/>
            </a:pPr>
            <a:r>
              <a:rPr lang="en-US" dirty="0"/>
              <a:t>-9</a:t>
            </a:r>
            <a:endParaRPr lang="en-US" sz="2000" dirty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 startAt="2"/>
            </a:pPr>
            <a:endParaRPr lang="en-US" dirty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 startAt="3"/>
            </a:pPr>
            <a:endParaRPr lang="en-US" dirty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 startAt="3"/>
            </a:pPr>
            <a:r>
              <a:rPr lang="en-US" dirty="0"/>
              <a:t>-2</a:t>
            </a:r>
            <a:endParaRPr lang="en-US" sz="2000" dirty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 startAt="3"/>
            </a:pPr>
            <a:endParaRPr lang="en-US" dirty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 startAt="3"/>
            </a:pPr>
            <a:endParaRPr lang="en-US" dirty="0"/>
          </a:p>
          <a:p>
            <a:pPr marL="876300" lvl="1" indent="-457200" eaLnBrk="1" hangingPunct="1">
              <a:spcBef>
                <a:spcPts val="700"/>
              </a:spcBef>
              <a:buSzPct val="99000"/>
              <a:buFontTx/>
              <a:buAutoNum type="alphaLcParenBoth" startAt="4"/>
            </a:pPr>
            <a:r>
              <a:rPr lang="en-US" dirty="0"/>
              <a:t>-8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27F0-9DD9-41EB-9169-4550C2D50E1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27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>
            <a:normAutofit/>
          </a:bodyPr>
          <a:lstStyle/>
          <a:p>
            <a:pPr marL="304800" indent="-304800">
              <a:spcBef>
                <a:spcPct val="0"/>
              </a:spcBef>
            </a:pP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Cho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số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có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dấu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n bit 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27F0-9DD9-41EB-9169-4550C2D50E1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150" y="1676400"/>
            <a:ext cx="9175162" cy="4957465"/>
            <a:chOff x="57150" y="1676400"/>
            <a:chExt cx="9175162" cy="4957465"/>
          </a:xfrm>
        </p:grpSpPr>
        <p:grpSp>
          <p:nvGrpSpPr>
            <p:cNvPr id="8" name="Group 7"/>
            <p:cNvGrpSpPr/>
            <p:nvPr/>
          </p:nvGrpSpPr>
          <p:grpSpPr>
            <a:xfrm>
              <a:off x="57150" y="1676400"/>
              <a:ext cx="7943850" cy="4957465"/>
              <a:chOff x="666750" y="1676400"/>
              <a:chExt cx="7943850" cy="4957465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750" y="1676400"/>
                <a:ext cx="7943850" cy="4581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905000" y="6172200"/>
                <a:ext cx="2266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-(2</a:t>
                </a:r>
                <a:r>
                  <a:rPr lang="en-US" sz="2400" baseline="30000" dirty="0"/>
                  <a:t>n-1</a:t>
                </a:r>
                <a:r>
                  <a:rPr lang="en-US" sz="2400" dirty="0"/>
                  <a:t>-1)</a:t>
                </a:r>
                <a:r>
                  <a:rPr lang="en-US" sz="2400" dirty="0">
                    <a:sym typeface="Wingdings" panose="05000000000000000000" pitchFamily="2" charset="2"/>
                  </a:rPr>
                  <a:t></a:t>
                </a:r>
                <a:r>
                  <a:rPr lang="en-US" sz="2400" dirty="0"/>
                  <a:t> 2</a:t>
                </a:r>
                <a:r>
                  <a:rPr lang="en-US" sz="2400" baseline="30000" dirty="0"/>
                  <a:t>n-1</a:t>
                </a:r>
                <a:r>
                  <a:rPr lang="en-US" sz="2400" dirty="0"/>
                  <a:t>-1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10033" y="6167735"/>
                <a:ext cx="2266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-(2</a:t>
                </a:r>
                <a:r>
                  <a:rPr lang="en-US" sz="2400" baseline="30000" dirty="0"/>
                  <a:t>n-1</a:t>
                </a:r>
                <a:r>
                  <a:rPr lang="en-US" sz="2400" dirty="0"/>
                  <a:t>-1)</a:t>
                </a:r>
                <a:r>
                  <a:rPr lang="en-US" sz="2400" dirty="0">
                    <a:sym typeface="Wingdings" panose="05000000000000000000" pitchFamily="2" charset="2"/>
                  </a:rPr>
                  <a:t></a:t>
                </a:r>
                <a:r>
                  <a:rPr lang="en-US" sz="2400" dirty="0"/>
                  <a:t> 2</a:t>
                </a:r>
                <a:r>
                  <a:rPr lang="en-US" sz="2400" baseline="30000" dirty="0"/>
                  <a:t>n-1</a:t>
                </a:r>
                <a:r>
                  <a:rPr lang="en-US" sz="2400" dirty="0"/>
                  <a:t>-1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76698" y="6172200"/>
                <a:ext cx="18053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-2</a:t>
                </a:r>
                <a:r>
                  <a:rPr lang="en-US" sz="2400" baseline="30000" dirty="0"/>
                  <a:t>n-1</a:t>
                </a:r>
                <a:r>
                  <a:rPr lang="en-US" sz="2400" dirty="0">
                    <a:sym typeface="Wingdings" panose="05000000000000000000" pitchFamily="2" charset="2"/>
                  </a:rPr>
                  <a:t></a:t>
                </a:r>
                <a:r>
                  <a:rPr lang="en-US" sz="2400" dirty="0"/>
                  <a:t> 2</a:t>
                </a:r>
                <a:r>
                  <a:rPr lang="en-US" sz="2400" baseline="30000" dirty="0"/>
                  <a:t>n-1</a:t>
                </a:r>
                <a:r>
                  <a:rPr lang="en-US" sz="2400" dirty="0"/>
                  <a:t>-1</a:t>
                </a:r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7772400" y="2057400"/>
              <a:ext cx="228600" cy="2057400"/>
            </a:xfrm>
            <a:prstGeom prst="rightBrac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48600" y="2329696"/>
              <a:ext cx="1383712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Số</a:t>
              </a:r>
              <a:r>
                <a:rPr lang="en-US" sz="2200" dirty="0"/>
                <a:t> </a:t>
              </a:r>
              <a:r>
                <a:rPr lang="en-US" sz="2200" dirty="0" err="1"/>
                <a:t>dương</a:t>
              </a:r>
              <a:endParaRPr lang="en-US" sz="2200" dirty="0"/>
            </a:p>
            <a:p>
              <a:r>
                <a:rPr lang="en-US" sz="2200" dirty="0" err="1"/>
                <a:t>được</a:t>
              </a:r>
              <a:r>
                <a:rPr lang="en-US" sz="2200" dirty="0"/>
                <a:t> </a:t>
              </a:r>
              <a:r>
                <a:rPr lang="en-US" sz="2200" dirty="0" err="1"/>
                <a:t>biểu</a:t>
              </a:r>
              <a:endParaRPr lang="en-US" sz="2200" dirty="0"/>
            </a:p>
            <a:p>
              <a:r>
                <a:rPr lang="en-US" sz="2200" dirty="0" err="1"/>
                <a:t>diễn</a:t>
              </a:r>
              <a:r>
                <a:rPr lang="en-US" sz="2200" dirty="0"/>
                <a:t> </a:t>
              </a:r>
              <a:r>
                <a:rPr lang="en-US" sz="2200" dirty="0" err="1"/>
                <a:t>giống</a:t>
              </a:r>
              <a:endParaRPr lang="en-US" sz="2200" dirty="0"/>
            </a:p>
            <a:p>
              <a:r>
                <a:rPr lang="en-US" sz="2200" dirty="0" err="1"/>
                <a:t>nhau</a:t>
              </a:r>
              <a:r>
                <a:rPr lang="en-US" sz="2200" dirty="0"/>
                <a:t> ở </a:t>
              </a:r>
              <a:r>
                <a:rPr lang="en-US" sz="2200" dirty="0" err="1"/>
                <a:t>cả</a:t>
              </a:r>
              <a:endParaRPr lang="en-US" sz="2200" dirty="0"/>
            </a:p>
            <a:p>
              <a:r>
                <a:rPr lang="en-US" sz="2200" dirty="0"/>
                <a:t>3 </a:t>
              </a:r>
              <a:r>
                <a:rPr lang="en-US" sz="2200" dirty="0" err="1"/>
                <a:t>dạng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8567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7"/>
          <p:cNvSpPr>
            <a:spLocks noGrp="1" noChangeArrowheads="1"/>
          </p:cNvSpPr>
          <p:nvPr>
            <p:ph idx="1"/>
          </p:nvPr>
        </p:nvSpPr>
        <p:spPr>
          <a:xfrm>
            <a:off x="251520" y="1295400"/>
            <a:ext cx="8740080" cy="4830763"/>
          </a:xfrm>
        </p:spPr>
        <p:txBody>
          <a:bodyPr>
            <a:normAutofit lnSpcReduction="10000"/>
          </a:bodyPr>
          <a:lstStyle/>
          <a:p>
            <a:pPr marL="304800" indent="-304800">
              <a:spcBef>
                <a:spcPct val="0"/>
              </a:spcBef>
            </a:pP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Tại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sao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trong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máy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tính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sử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dụng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số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bù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2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để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thực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hiện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các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phép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toán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mà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không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sử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dụng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số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dấu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và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độ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lớn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hoặc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bù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1.</a:t>
            </a:r>
          </a:p>
          <a:p>
            <a:pPr marL="304800" indent="-304800">
              <a:spcBef>
                <a:spcPct val="0"/>
              </a:spcBef>
            </a:pPr>
            <a:endParaRPr lang="en-US" dirty="0">
              <a:latin typeface="Times New Roman" charset="0"/>
              <a:cs typeface="Times New Roman" charset="0"/>
              <a:sym typeface="Times New Roman" charset="0"/>
            </a:endParaRPr>
          </a:p>
          <a:p>
            <a:pPr lvl="1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Ví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dụ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1: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Dấu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và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độ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lớn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: (-1) + 5  = 4 (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dương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)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			1001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			0101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			1110 (</a:t>
            </a:r>
            <a:r>
              <a:rPr lang="en-US" dirty="0" err="1">
                <a:latin typeface="Times New Roman" charset="0"/>
                <a:cs typeface="Times New Roman" charset="0"/>
                <a:sym typeface="Times New Roman" charset="0"/>
              </a:rPr>
              <a:t>âm</a:t>
            </a: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) </a:t>
            </a:r>
            <a:r>
              <a:rPr lang="en-US" dirty="0">
                <a:latin typeface="Times New Roman" charset="0"/>
                <a:cs typeface="Times New Roman" charset="0"/>
                <a:sym typeface="Wingdings" panose="05000000000000000000" pitchFamily="2" charset="2"/>
              </a:rPr>
              <a:t> Sai</a:t>
            </a:r>
            <a:endParaRPr lang="en-US" dirty="0">
              <a:latin typeface="Times New Roman" charset="0"/>
              <a:cs typeface="Times New Roman" charset="0"/>
              <a:sym typeface="Times New Roman" charset="0"/>
            </a:endParaRPr>
          </a:p>
          <a:p>
            <a:pPr lvl="1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400" dirty="0">
              <a:latin typeface="Times New Roman" charset="0"/>
              <a:cs typeface="Times New Roman" charset="0"/>
              <a:sym typeface="Times New Roman" charset="0"/>
            </a:endParaRPr>
          </a:p>
          <a:p>
            <a:pPr lvl="1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dirty="0">
              <a:latin typeface="Times New Roman" charset="0"/>
              <a:cs typeface="Times New Roman" charset="0"/>
              <a:sym typeface="Times New Roman" charset="0"/>
            </a:endParaRPr>
          </a:p>
          <a:p>
            <a:pPr lvl="1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charset="0"/>
                <a:cs typeface="Times New Roman" charset="0"/>
                <a:sym typeface="Times New Roman" charset="0"/>
              </a:rPr>
              <a:t>Ví</a:t>
            </a:r>
            <a:r>
              <a:rPr lang="en-US" sz="2400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latin typeface="Times New Roman" charset="0"/>
                <a:cs typeface="Times New Roman" charset="0"/>
                <a:sym typeface="Times New Roman" charset="0"/>
              </a:rPr>
              <a:t>dụ</a:t>
            </a:r>
            <a:r>
              <a:rPr lang="en-US" sz="2400" dirty="0">
                <a:latin typeface="Times New Roman" charset="0"/>
                <a:cs typeface="Times New Roman" charset="0"/>
                <a:sym typeface="Times New Roman" charset="0"/>
              </a:rPr>
              <a:t> 2: </a:t>
            </a:r>
            <a:r>
              <a:rPr lang="en-US" sz="2400" dirty="0" err="1">
                <a:latin typeface="Times New Roman" charset="0"/>
                <a:cs typeface="Times New Roman" charset="0"/>
                <a:sym typeface="Times New Roman" charset="0"/>
              </a:rPr>
              <a:t>Bù</a:t>
            </a:r>
            <a:r>
              <a:rPr lang="en-US" sz="2400" dirty="0">
                <a:latin typeface="Times New Roman" charset="0"/>
                <a:cs typeface="Times New Roman" charset="0"/>
                <a:sym typeface="Times New Roman" charset="0"/>
              </a:rPr>
              <a:t> 1: (-5) + (-2) = -7 (</a:t>
            </a:r>
            <a:r>
              <a:rPr lang="en-US" sz="2400" dirty="0" err="1">
                <a:latin typeface="Times New Roman" charset="0"/>
                <a:cs typeface="Times New Roman" charset="0"/>
                <a:sym typeface="Times New Roman" charset="0"/>
              </a:rPr>
              <a:t>âm</a:t>
            </a:r>
            <a:r>
              <a:rPr lang="en-US" sz="2400" dirty="0">
                <a:latin typeface="Times New Roman" charset="0"/>
                <a:cs typeface="Times New Roman" charset="0"/>
                <a:sym typeface="Times New Roman" charset="0"/>
              </a:rPr>
              <a:t>)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			1010 (-5)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sz="2400" dirty="0">
                <a:latin typeface="Times New Roman" charset="0"/>
                <a:cs typeface="Times New Roman" charset="0"/>
                <a:sym typeface="Times New Roman" charset="0"/>
              </a:rPr>
              <a:t>			1101 (-2)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dirty="0">
                <a:latin typeface="Times New Roman" charset="0"/>
                <a:cs typeface="Times New Roman" charset="0"/>
                <a:sym typeface="Times New Roman" charset="0"/>
              </a:rPr>
              <a:t>		          10111 (-8) </a:t>
            </a:r>
            <a:r>
              <a:rPr lang="en-US" dirty="0">
                <a:latin typeface="Times New Roman" charset="0"/>
                <a:cs typeface="Times New Roman" charset="0"/>
                <a:sym typeface="Wingdings" panose="05000000000000000000" pitchFamily="2" charset="2"/>
              </a:rPr>
              <a:t> Sai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27F0-9DD9-41EB-9169-4550C2D50E1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6" name="Plus Sign 5"/>
          <p:cNvSpPr/>
          <p:nvPr/>
        </p:nvSpPr>
        <p:spPr>
          <a:xfrm>
            <a:off x="2667000" y="2971800"/>
            <a:ext cx="304800" cy="304800"/>
          </a:xfrm>
          <a:prstGeom prst="mathPlus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" name="Plus Sign 7"/>
          <p:cNvSpPr/>
          <p:nvPr/>
        </p:nvSpPr>
        <p:spPr>
          <a:xfrm>
            <a:off x="2819400" y="4876800"/>
            <a:ext cx="304800" cy="304800"/>
          </a:xfrm>
          <a:prstGeom prst="mathPlus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971800" y="3505200"/>
            <a:ext cx="76200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71800" y="5410200"/>
            <a:ext cx="76200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51812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428377"/>
              </p:ext>
            </p:extLst>
          </p:nvPr>
        </p:nvGraphicFramePr>
        <p:xfrm>
          <a:off x="457200" y="2103120"/>
          <a:ext cx="81534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Decimal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Hexadecimal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101.01001100110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5.2314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5.4CC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7.15625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111.00101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26.9375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11010.1111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1A.F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B2A4-6FB0-4975-8DC8-55667FF27AF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 </a:t>
            </a:r>
            <a:r>
              <a:rPr lang="en-US" dirty="0" err="1"/>
              <a:t>phút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39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5029200"/>
          </a:xfrm>
        </p:spPr>
        <p:txBody>
          <a:bodyPr>
            <a:normAutofit/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2</a:t>
            </a:r>
          </a:p>
          <a:p>
            <a:pPr marL="304800" indent="-304800" eaLnBrk="1" hangingPunct="1"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dirty="0"/>
              <a:t>Bit </a:t>
            </a:r>
            <a:r>
              <a:rPr lang="en-GB" dirty="0" err="1"/>
              <a:t>dấu</a:t>
            </a:r>
            <a:r>
              <a:rPr lang="en-GB" dirty="0"/>
              <a:t> </a:t>
            </a:r>
            <a:r>
              <a:rPr lang="vi-VN" dirty="0"/>
              <a:t>được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dựa</a:t>
            </a:r>
            <a:r>
              <a:rPr lang="en-GB" dirty="0"/>
              <a:t> </a:t>
            </a:r>
            <a:r>
              <a:rPr lang="vi-VN" dirty="0"/>
              <a:t>theo cách tương tự như các bit độ lớ</a:t>
            </a:r>
            <a:r>
              <a:rPr lang="en-US" dirty="0"/>
              <a:t>n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Bit </a:t>
            </a:r>
            <a:r>
              <a:rPr lang="en-US" dirty="0" err="1"/>
              <a:t>nhớ</a:t>
            </a:r>
            <a:r>
              <a:rPr lang="en-US" dirty="0"/>
              <a:t>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endParaRPr lang="en-US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b="1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phép</a:t>
            </a:r>
            <a:r>
              <a:rPr lang="en-US" b="1" dirty="0"/>
              <a:t> </a:t>
            </a:r>
            <a:r>
              <a:rPr lang="en-US" b="1" dirty="0" err="1"/>
              <a:t>cộng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bù</a:t>
            </a:r>
            <a:r>
              <a:rPr lang="en-US" b="1" dirty="0"/>
              <a:t> 2 </a:t>
            </a:r>
            <a:r>
              <a:rPr lang="en-US" b="1" dirty="0" err="1"/>
              <a:t>luôn</a:t>
            </a:r>
            <a:r>
              <a:rPr lang="en-US" b="1" dirty="0"/>
              <a:t> </a:t>
            </a:r>
            <a:r>
              <a:rPr lang="en-US" b="1" dirty="0" err="1"/>
              <a:t>đúng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FB04-9735-45E1-90EA-B90DCA2C59C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039567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38600"/>
            <a:ext cx="46672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3530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953C-1CDC-48D8-B585-68B4E0FE7A7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3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4572000"/>
            <a:ext cx="8229600" cy="685800"/>
          </a:xfrm>
        </p:spPr>
        <p:txBody>
          <a:bodyPr>
            <a:normAutofit/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: +9 </a:t>
            </a:r>
            <a:r>
              <a:rPr lang="en-US" dirty="0" err="1"/>
              <a:t>và</a:t>
            </a:r>
            <a:r>
              <a:rPr lang="en-US" dirty="0"/>
              <a:t> -9?</a:t>
            </a:r>
          </a:p>
        </p:txBody>
      </p:sp>
      <p:pic>
        <p:nvPicPr>
          <p:cNvPr id="1639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3363"/>
            <a:ext cx="838200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3DED-C515-4DB5-A313-92437DC7CBF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1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11303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4 + (–9),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2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trừ</a:t>
            </a:r>
            <a:endParaRPr lang="en-US" dirty="0"/>
          </a:p>
        </p:txBody>
      </p:sp>
      <p:sp>
        <p:nvSpPr>
          <p:cNvPr id="17417" name="Rectangle 8"/>
          <p:cNvSpPr>
            <a:spLocks/>
          </p:cNvSpPr>
          <p:nvPr/>
        </p:nvSpPr>
        <p:spPr bwMode="auto">
          <a:xfrm>
            <a:off x="457200" y="4254500"/>
            <a:ext cx="82296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57200" indent="-457200">
              <a:spcBef>
                <a:spcPts val="763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bù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2:</a:t>
            </a:r>
          </a:p>
          <a:p>
            <a:pPr marL="342900" indent="-342900">
              <a:spcBef>
                <a:spcPts val="763"/>
              </a:spcBef>
              <a:buSzPct val="100000"/>
              <a:buFont typeface="Arial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Times New Roman" charset="0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6672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0" y="5050944"/>
            <a:ext cx="5257800" cy="830997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B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bù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– B = A + (-B) = A +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bù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678-B278-4309-88DE-ED55121900E1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259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2667000" cy="533400"/>
          </a:xfrm>
        </p:spPr>
        <p:txBody>
          <a:bodyPr>
            <a:normAutofit lnSpcReduction="10000"/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200" dirty="0"/>
              <a:t>9 – 4   =  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C7AC-65DA-4306-93B9-6D90A123E9E6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5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Rectangle 8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534400" cy="5562600"/>
          </a:xfrm>
        </p:spPr>
        <p:txBody>
          <a:bodyPr>
            <a:normAutofit/>
          </a:bodyPr>
          <a:lstStyle/>
          <a:p>
            <a:pPr marL="465138" indent="-290513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sz="2400" dirty="0" err="1">
                <a:sym typeface="Times New Roman Bold" charset="0"/>
              </a:rPr>
              <a:t>Tràn</a:t>
            </a:r>
            <a:r>
              <a:rPr lang="en-US" sz="2400" dirty="0">
                <a:sym typeface="Times New Roman Bold" charset="0"/>
              </a:rPr>
              <a:t>: </a:t>
            </a:r>
            <a:r>
              <a:rPr lang="en-US" sz="2400" dirty="0" err="1">
                <a:sym typeface="Times New Roman Bold" charset="0"/>
              </a:rPr>
              <a:t>Khi</a:t>
            </a:r>
            <a:r>
              <a:rPr lang="en-US" sz="2400" dirty="0">
                <a:sym typeface="Times New Roman Bold" charset="0"/>
              </a:rPr>
              <a:t> </a:t>
            </a:r>
            <a:r>
              <a:rPr lang="en-US" sz="2400" dirty="0" err="1">
                <a:sym typeface="Times New Roman Bold" charset="0"/>
              </a:rPr>
              <a:t>số</a:t>
            </a:r>
            <a:r>
              <a:rPr lang="en-US" sz="2400" dirty="0">
                <a:sym typeface="Times New Roman Bold" charset="0"/>
              </a:rPr>
              <a:t> bit </a:t>
            </a:r>
            <a:r>
              <a:rPr lang="en-US" sz="2400" dirty="0" err="1">
                <a:sym typeface="Times New Roman Bold" charset="0"/>
              </a:rPr>
              <a:t>của</a:t>
            </a:r>
            <a:r>
              <a:rPr lang="en-US" sz="2400" dirty="0">
                <a:sym typeface="Times New Roman Bold" charset="0"/>
              </a:rPr>
              <a:t> </a:t>
            </a:r>
            <a:r>
              <a:rPr lang="en-US" sz="2400" dirty="0" err="1">
                <a:sym typeface="Times New Roman Bold" charset="0"/>
              </a:rPr>
              <a:t>kết</a:t>
            </a:r>
            <a:r>
              <a:rPr lang="en-US" sz="2400" dirty="0">
                <a:sym typeface="Times New Roman Bold" charset="0"/>
              </a:rPr>
              <a:t> </a:t>
            </a:r>
            <a:r>
              <a:rPr lang="en-US" sz="2400" dirty="0" err="1">
                <a:sym typeface="Times New Roman Bold" charset="0"/>
              </a:rPr>
              <a:t>quả</a:t>
            </a:r>
            <a:r>
              <a:rPr lang="en-US" sz="2400" dirty="0">
                <a:sym typeface="Times New Roman Bold" charset="0"/>
              </a:rPr>
              <a:t> </a:t>
            </a:r>
            <a:r>
              <a:rPr lang="en-US" sz="2400" dirty="0" err="1">
                <a:sym typeface="Times New Roman Bold" charset="0"/>
              </a:rPr>
              <a:t>vượt</a:t>
            </a:r>
            <a:r>
              <a:rPr lang="en-US" sz="2400" dirty="0">
                <a:sym typeface="Times New Roman Bold" charset="0"/>
              </a:rPr>
              <a:t> </a:t>
            </a:r>
            <a:r>
              <a:rPr lang="en-US" sz="2400" dirty="0" err="1">
                <a:sym typeface="Times New Roman Bold" charset="0"/>
              </a:rPr>
              <a:t>quá</a:t>
            </a:r>
            <a:r>
              <a:rPr lang="en-US" sz="2400" dirty="0">
                <a:sym typeface="Times New Roman Bold" charset="0"/>
              </a:rPr>
              <a:t> </a:t>
            </a:r>
            <a:r>
              <a:rPr lang="en-US" sz="2400" dirty="0" err="1">
                <a:sym typeface="Times New Roman Bold" charset="0"/>
              </a:rPr>
              <a:t>số</a:t>
            </a:r>
            <a:r>
              <a:rPr lang="en-US" sz="2400" dirty="0">
                <a:sym typeface="Times New Roman Bold" charset="0"/>
              </a:rPr>
              <a:t> bit </a:t>
            </a:r>
            <a:r>
              <a:rPr lang="en-US" sz="2400" dirty="0" err="1">
                <a:sym typeface="Times New Roman Bold" charset="0"/>
              </a:rPr>
              <a:t>cho</a:t>
            </a:r>
            <a:r>
              <a:rPr lang="en-US" sz="2400" dirty="0">
                <a:sym typeface="Times New Roman Bold" charset="0"/>
              </a:rPr>
              <a:t> </a:t>
            </a:r>
            <a:r>
              <a:rPr lang="en-US" sz="2400" dirty="0" err="1">
                <a:sym typeface="Times New Roman Bold" charset="0"/>
              </a:rPr>
              <a:t>phép</a:t>
            </a:r>
            <a:r>
              <a:rPr lang="en-US" sz="2400" dirty="0">
                <a:sym typeface="Times New Roman Bold" charset="0"/>
              </a:rPr>
              <a:t> </a:t>
            </a:r>
          </a:p>
          <a:p>
            <a:pPr marL="465138" indent="-290513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dirty="0"/>
              <a:t>1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bù</a:t>
            </a:r>
            <a:r>
              <a:rPr lang="en-US" sz="2400" dirty="0"/>
              <a:t> 2 n-bit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tầm</a:t>
            </a:r>
            <a:r>
              <a:rPr lang="en-US" sz="2400" dirty="0"/>
              <a:t>:  -2</a:t>
            </a:r>
            <a:r>
              <a:rPr lang="en-US" sz="2400" baseline="30000" dirty="0"/>
              <a:t>n-1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+2</a:t>
            </a:r>
            <a:r>
              <a:rPr lang="en-US" sz="2400" baseline="30000" dirty="0"/>
              <a:t>n-1</a:t>
            </a:r>
            <a:r>
              <a:rPr lang="en-US" sz="2400" dirty="0"/>
              <a:t>-1 </a:t>
            </a:r>
          </a:p>
          <a:p>
            <a:pPr marL="465138" indent="-290513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Overflow </a:t>
            </a:r>
            <a:r>
              <a:rPr lang="en-US" sz="2400" dirty="0" err="1"/>
              <a:t>luôn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1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sai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endParaRPr lang="en-US" sz="2400" dirty="0"/>
          </a:p>
          <a:p>
            <a:pPr marL="465138" indent="-290513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400" dirty="0"/>
          </a:p>
          <a:p>
            <a:pPr marL="465138" indent="-290513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400" dirty="0"/>
          </a:p>
          <a:p>
            <a:pPr marL="465138" indent="-290513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400" dirty="0"/>
          </a:p>
          <a:p>
            <a:pPr marL="465138" indent="-290513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400" dirty="0"/>
          </a:p>
          <a:p>
            <a:pPr marL="465138" indent="-290513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mạch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riêng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tràn</a:t>
            </a:r>
            <a:endParaRPr lang="en-US" sz="2400" dirty="0"/>
          </a:p>
        </p:txBody>
      </p:sp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5494338" cy="161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182-002F-4D77-BB83-8DF38B3F2FFF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(Overflow)</a:t>
            </a:r>
          </a:p>
        </p:txBody>
      </p:sp>
    </p:spTree>
    <p:extLst>
      <p:ext uri="{BB962C8B-B14F-4D97-AF65-F5344CB8AC3E}">
        <p14:creationId xmlns:p14="http://schemas.microsoft.com/office/powerpoint/2010/main" val="276608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68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</a:pPr>
            <a:r>
              <a:rPr lang="en-US" dirty="0" err="1">
                <a:cs typeface="Times New Roman Bold" charset="0"/>
                <a:sym typeface="Times New Roman Bold" charset="0"/>
              </a:rPr>
              <a:t>Số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có</a:t>
            </a:r>
            <a:r>
              <a:rPr lang="en-US" dirty="0">
                <a:cs typeface="Times New Roman Bold" charset="0"/>
                <a:sym typeface="Times New Roman Bold" charset="0"/>
              </a:rPr>
              <a:t> 4 bit, </a:t>
            </a:r>
            <a:r>
              <a:rPr lang="en-US" dirty="0" err="1">
                <a:cs typeface="Times New Roman Bold" charset="0"/>
                <a:sym typeface="Times New Roman Bold" charset="0"/>
              </a:rPr>
              <a:t>gồm</a:t>
            </a:r>
            <a:r>
              <a:rPr lang="en-US" dirty="0">
                <a:cs typeface="Times New Roman Bold" charset="0"/>
                <a:sym typeface="Times New Roman Bold" charset="0"/>
              </a:rPr>
              <a:t> 3 bit </a:t>
            </a:r>
            <a:r>
              <a:rPr lang="en-US" dirty="0" err="1">
                <a:cs typeface="Times New Roman Bold" charset="0"/>
                <a:sym typeface="Times New Roman Bold" charset="0"/>
              </a:rPr>
              <a:t>độ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lớn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và</a:t>
            </a:r>
            <a:r>
              <a:rPr lang="en-US" dirty="0">
                <a:cs typeface="Times New Roman Bold" charset="0"/>
                <a:sym typeface="Times New Roman Bold" charset="0"/>
              </a:rPr>
              <a:t> 1 bit </a:t>
            </a:r>
            <a:r>
              <a:rPr lang="en-US" dirty="0" err="1">
                <a:cs typeface="Times New Roman Bold" charset="0"/>
                <a:sym typeface="Times New Roman Bold" charset="0"/>
              </a:rPr>
              <a:t>dấu</a:t>
            </a:r>
            <a:endParaRPr lang="en-US" sz="2400" dirty="0"/>
          </a:p>
        </p:txBody>
      </p:sp>
      <p:pic>
        <p:nvPicPr>
          <p:cNvPr id="94210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09750"/>
            <a:ext cx="31432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1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1819275"/>
            <a:ext cx="30384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2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31146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3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68943"/>
            <a:ext cx="30480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457199" y="5754414"/>
            <a:ext cx="8405019" cy="49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1pPr>
            <a:lvl2pPr marL="7048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2pPr>
            <a:lvl3pPr marL="11049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3pPr>
            <a:lvl4pPr marL="15621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4pPr>
            <a:lvl5pPr marL="20193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5pPr>
            <a:lvl6pPr marL="2476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6pPr>
            <a:lvl7pPr marL="2933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7pPr>
            <a:lvl8pPr marL="3390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8pPr>
            <a:lvl9pPr marL="3848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dirty="0" err="1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Hiện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 </a:t>
            </a:r>
            <a:r>
              <a:rPr lang="en-US" dirty="0" err="1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tượng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 </a:t>
            </a:r>
            <a:r>
              <a:rPr lang="en-US" dirty="0" err="1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Tràn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 </a:t>
            </a:r>
            <a:r>
              <a:rPr lang="en-US" dirty="0" err="1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không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 </a:t>
            </a:r>
            <a:r>
              <a:rPr lang="en-US" dirty="0" err="1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xảy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 </a:t>
            </a:r>
            <a:r>
              <a:rPr lang="en-US" dirty="0" err="1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ra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 </a:t>
            </a:r>
            <a:r>
              <a:rPr lang="en-US" dirty="0" err="1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đối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 </a:t>
            </a:r>
            <a:r>
              <a:rPr lang="en-US" dirty="0" err="1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với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 </a:t>
            </a:r>
            <a:r>
              <a:rPr lang="en-US" dirty="0" err="1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những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 </a:t>
            </a:r>
            <a:r>
              <a:rPr lang="en-US" dirty="0" err="1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phép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 </a:t>
            </a:r>
            <a:r>
              <a:rPr lang="en-US" dirty="0" err="1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tính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 </a:t>
            </a:r>
            <a:r>
              <a:rPr lang="en-US" dirty="0" err="1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giữa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 2 </a:t>
            </a:r>
            <a:r>
              <a:rPr lang="en-US" dirty="0" err="1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số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 </a:t>
            </a:r>
            <a:r>
              <a:rPr lang="en-US" dirty="0" err="1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khác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 </a:t>
            </a:r>
            <a:r>
              <a:rPr lang="en-US" dirty="0" err="1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dấu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 </a:t>
            </a:r>
            <a:r>
              <a:rPr lang="en-US" dirty="0" err="1">
                <a:latin typeface="Times New Roman" pitchFamily="18" charset="0"/>
                <a:ea typeface="Tahoma" pitchFamily="34" charset="0"/>
                <a:cs typeface="Times New Roman" pitchFamily="18" charset="0"/>
                <a:sym typeface="Times New Roman Bold" charset="0"/>
              </a:rPr>
              <a:t>nhau</a:t>
            </a:r>
            <a:endParaRPr lang="en-US" sz="24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5-Point Star 2"/>
          <p:cNvSpPr/>
          <p:nvPr/>
        </p:nvSpPr>
        <p:spPr bwMode="auto">
          <a:xfrm>
            <a:off x="2309320" y="1752600"/>
            <a:ext cx="1657350" cy="1347953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Forte" pitchFamily="66" charset="0"/>
                <a:sym typeface="Gill Sans" charset="0"/>
              </a:rPr>
              <a:t>O</a:t>
            </a:r>
          </a:p>
        </p:txBody>
      </p:sp>
      <p:sp>
        <p:nvSpPr>
          <p:cNvPr id="17" name="5-Point Star 16"/>
          <p:cNvSpPr/>
          <p:nvPr/>
        </p:nvSpPr>
        <p:spPr bwMode="auto">
          <a:xfrm>
            <a:off x="6419850" y="3581400"/>
            <a:ext cx="1657350" cy="1347953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Forte" pitchFamily="66" charset="0"/>
                <a:sym typeface="Gill Sans" charset="0"/>
              </a:rPr>
              <a:t>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AE4D-E1FA-4E2E-B5B9-3A4BE6E248EF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7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F72-530D-4C3B-B5A4-45EF57118BB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1520" y="1347664"/>
            <a:ext cx="8640960" cy="4824536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Chuyển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đổi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giữa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thập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dưới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dạng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phép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không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dấu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dấu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BCD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ASCII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65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Mỗi</a:t>
            </a:r>
            <a:r>
              <a:rPr lang="en-GB" dirty="0"/>
              <a:t> </a:t>
            </a:r>
            <a:r>
              <a:rPr lang="en-GB" dirty="0" err="1"/>
              <a:t>chữ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thập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biểu</a:t>
            </a:r>
            <a:r>
              <a:rPr lang="en-GB" dirty="0"/>
              <a:t> </a:t>
            </a:r>
            <a:r>
              <a:rPr lang="en-GB" dirty="0" err="1"/>
              <a:t>diễn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nhị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b="1" dirty="0"/>
              <a:t>4 bits </a:t>
            </a:r>
            <a:r>
              <a:rPr lang="en-GB" dirty="0" err="1"/>
              <a:t>tương</a:t>
            </a:r>
            <a:r>
              <a:rPr lang="en-GB" dirty="0"/>
              <a:t> </a:t>
            </a:r>
            <a:r>
              <a:rPr lang="en-GB" dirty="0" err="1"/>
              <a:t>ứng</a:t>
            </a:r>
            <a:endParaRPr lang="en-US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/>
              <a:t>Ex: </a:t>
            </a:r>
            <a:r>
              <a:rPr lang="en-US" sz="3200" dirty="0"/>
              <a:t>			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438400"/>
            <a:ext cx="798965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81599" y="5725180"/>
            <a:ext cx="251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847</a:t>
            </a:r>
            <a:r>
              <a:rPr lang="en-US" sz="28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=&gt; BCD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5725180"/>
            <a:ext cx="251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=&gt; BCD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5654-B8F0-446D-BB3F-77171418CC96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BCD (Binary Coded Decimal)</a:t>
            </a:r>
          </a:p>
        </p:txBody>
      </p:sp>
    </p:spTree>
    <p:extLst>
      <p:ext uri="{BB962C8B-B14F-4D97-AF65-F5344CB8AC3E}">
        <p14:creationId xmlns:p14="http://schemas.microsoft.com/office/powerpoint/2010/main" val="39874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BCD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/>
              <a:t>bits hơn nhưng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02140"/>
            <a:ext cx="8077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137</a:t>
            </a:r>
            <a:r>
              <a:rPr lang="en-US" sz="28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10001001</a:t>
            </a:r>
            <a:r>
              <a:rPr lang="en-US" sz="28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 	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Symbol"/>
              <a:buChar char="Þ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Symbol"/>
              <a:buChar char="Þ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Decimal: 1 * 2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+ 1 * 2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+ 1 * 2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Font typeface="Symbol"/>
              <a:buChar char="Þ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Symbol"/>
              <a:buChar char="Þ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137</a:t>
            </a:r>
            <a:r>
              <a:rPr lang="en-US" sz="28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0001_0011_0111 	(BCD)</a:t>
            </a:r>
          </a:p>
          <a:p>
            <a:pPr>
              <a:buFont typeface="Symbol"/>
              <a:buChar char="Þ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Symbol"/>
              <a:buChar char="Þ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Decimal:       1          3        7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2819400" y="3886202"/>
            <a:ext cx="228600" cy="838200"/>
          </a:xfrm>
          <a:prstGeom prst="leftBrac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3810000" y="3886201"/>
            <a:ext cx="228600" cy="838200"/>
          </a:xfrm>
          <a:prstGeom prst="leftBrac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4724400" y="3886201"/>
            <a:ext cx="228600" cy="838200"/>
          </a:xfrm>
          <a:prstGeom prst="leftBrac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981200"/>
            <a:ext cx="8534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4182794"/>
            <a:ext cx="8534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0A0E-4283-4436-9755-C69CB1AE160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7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4204-40ED-4F45-9CB9-7014E3E6E9D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aphicFrame>
        <p:nvGraphicFramePr>
          <p:cNvPr id="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9163"/>
              </p:ext>
            </p:extLst>
          </p:nvPr>
        </p:nvGraphicFramePr>
        <p:xfrm>
          <a:off x="513347" y="1676400"/>
          <a:ext cx="81534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Decimal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Hexadecimal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110.11011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3165401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* L</a:t>
            </a:r>
            <a:r>
              <a:rPr lang="vi-VN" sz="2400" i="1" dirty="0"/>
              <a:t>ư</a:t>
            </a:r>
            <a:r>
              <a:rPr lang="en-US" sz="2400" i="1" dirty="0"/>
              <a:t>u ý: </a:t>
            </a:r>
            <a:r>
              <a:rPr lang="en-US" sz="2400" i="1" dirty="0" err="1"/>
              <a:t>số</a:t>
            </a:r>
            <a:r>
              <a:rPr lang="en-US" sz="2400" i="1" dirty="0"/>
              <a:t> </a:t>
            </a:r>
            <a:r>
              <a:rPr lang="en-US" sz="2400" i="1" dirty="0" err="1"/>
              <a:t>nhị</a:t>
            </a:r>
            <a:r>
              <a:rPr lang="en-US" sz="2400" i="1" dirty="0"/>
              <a:t> </a:t>
            </a:r>
            <a:r>
              <a:rPr lang="en-US" sz="2400" i="1" dirty="0" err="1"/>
              <a:t>phân</a:t>
            </a:r>
            <a:r>
              <a:rPr lang="en-US" sz="2400" i="1" dirty="0"/>
              <a:t> </a:t>
            </a:r>
            <a:r>
              <a:rPr lang="en-US" sz="2400" i="1" dirty="0" err="1"/>
              <a:t>có</a:t>
            </a:r>
            <a:r>
              <a:rPr lang="en-US" sz="2400" i="1" dirty="0"/>
              <a:t> 8bit </a:t>
            </a:r>
            <a:r>
              <a:rPr lang="en-US" sz="2400" i="1" dirty="0" err="1"/>
              <a:t>thập</a:t>
            </a:r>
            <a:r>
              <a:rPr lang="en-US" sz="2400" i="1" dirty="0"/>
              <a:t> </a:t>
            </a:r>
            <a:r>
              <a:rPr lang="en-US" sz="2400" i="1" dirty="0" err="1"/>
              <a:t>phân</a:t>
            </a:r>
            <a:r>
              <a:rPr lang="en-US" sz="2400" i="1" dirty="0"/>
              <a:t> </a:t>
            </a:r>
            <a:r>
              <a:rPr lang="en-US" sz="2400" i="1" dirty="0" err="1"/>
              <a:t>sau</a:t>
            </a:r>
            <a:r>
              <a:rPr lang="en-US" sz="2400" i="1" dirty="0"/>
              <a:t> </a:t>
            </a:r>
            <a:r>
              <a:rPr lang="en-US" sz="2400" i="1" dirty="0" err="1"/>
              <a:t>dấu</a:t>
            </a:r>
            <a:r>
              <a:rPr lang="en-US" sz="2400" i="1" dirty="0"/>
              <a:t> .</a:t>
            </a:r>
          </a:p>
          <a:p>
            <a:endParaRPr lang="en-US" sz="2800" dirty="0"/>
          </a:p>
          <a:p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bù</a:t>
            </a:r>
            <a:r>
              <a:rPr lang="en-US" sz="2800" dirty="0"/>
              <a:t> 2, 8bit (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bit </a:t>
            </a:r>
            <a:r>
              <a:rPr lang="en-US" sz="2800" dirty="0" err="1"/>
              <a:t>dấu</a:t>
            </a:r>
            <a:r>
              <a:rPr lang="en-US" sz="2800" dirty="0"/>
              <a:t>):</a:t>
            </a:r>
          </a:p>
          <a:p>
            <a:pPr algn="ctr"/>
            <a:r>
              <a:rPr lang="en-US" sz="2800" dirty="0"/>
              <a:t>17, -26</a:t>
            </a:r>
          </a:p>
          <a:p>
            <a:r>
              <a:rPr lang="en-US" sz="2800" dirty="0"/>
              <a:t>Sau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cộng</a:t>
            </a:r>
            <a:r>
              <a:rPr lang="en-US" sz="2800" dirty="0"/>
              <a:t> 17 </a:t>
            </a:r>
            <a:r>
              <a:rPr lang="en-US" sz="2800" dirty="0" err="1"/>
              <a:t>và</a:t>
            </a:r>
            <a:r>
              <a:rPr lang="en-US" sz="2800" dirty="0"/>
              <a:t> -26</a:t>
            </a:r>
          </a:p>
        </p:txBody>
      </p:sp>
    </p:spTree>
    <p:extLst>
      <p:ext uri="{BB962C8B-B14F-4D97-AF65-F5344CB8AC3E}">
        <p14:creationId xmlns:p14="http://schemas.microsoft.com/office/powerpoint/2010/main" val="1986376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IMG_21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712736"/>
            <a:ext cx="4495800" cy="3764264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876800" y="1417336"/>
            <a:ext cx="3962400" cy="5029200"/>
            <a:chOff x="2544" y="624"/>
            <a:chExt cx="2599" cy="3168"/>
          </a:xfrm>
        </p:grpSpPr>
        <p:pic>
          <p:nvPicPr>
            <p:cNvPr id="9" name="Picture 13" descr="IMG_213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0" y="624"/>
              <a:ext cx="2263" cy="316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H="1">
              <a:off x="2544" y="1824"/>
              <a:ext cx="33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4779461" cy="4830763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err="1"/>
              <a:t>số</a:t>
            </a:r>
            <a:r>
              <a:rPr lang="en-US"/>
              <a:t> thập phân sang số BCD 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09BF-A41A-4097-85AC-3763F795399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BCD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92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4204-40ED-4F45-9CB9-7014E3E6E9D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42203"/>
            <a:ext cx="8229600" cy="948398"/>
          </a:xfrm>
        </p:spPr>
        <p:txBody>
          <a:bodyPr>
            <a:normAutofit/>
          </a:bodyPr>
          <a:lstStyle/>
          <a:p>
            <a:r>
              <a:rPr lang="en-GB" sz="3600" dirty="0"/>
              <a:t>		</a:t>
            </a:r>
            <a:r>
              <a:rPr lang="en-GB" sz="3600" dirty="0" err="1"/>
              <a:t>Số</a:t>
            </a:r>
            <a:r>
              <a:rPr lang="en-GB" sz="3600" dirty="0"/>
              <a:t> </a:t>
            </a:r>
            <a:r>
              <a:rPr lang="en-GB" sz="3600" dirty="0" err="1"/>
              <a:t>dấu</a:t>
            </a:r>
            <a:r>
              <a:rPr lang="en-GB" sz="3600" dirty="0"/>
              <a:t> </a:t>
            </a:r>
            <a:r>
              <a:rPr lang="en-GB" sz="3600" dirty="0" err="1"/>
              <a:t>chấm</a:t>
            </a:r>
            <a:r>
              <a:rPr lang="en-GB" sz="3600" dirty="0"/>
              <a:t> </a:t>
            </a:r>
            <a:r>
              <a:rPr lang="en-GB" sz="3600" dirty="0" err="1"/>
              <a:t>động</a:t>
            </a:r>
            <a:endParaRPr lang="en-US" sz="3600" dirty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52400" y="1243786"/>
            <a:ext cx="85344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chấm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= 0.2998 x 10</a:t>
            </a:r>
            <a:r>
              <a:rPr lang="en-US" sz="2600" baseline="30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spcBef>
                <a:spcPct val="50000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152400" y="3048000"/>
            <a:ext cx="8534401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 </a:t>
            </a:r>
          </a:p>
          <a:p>
            <a:pPr>
              <a:spcBef>
                <a:spcPct val="10000"/>
              </a:spcBef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_0001_1101_1110_1001_0101_1100_0000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 2</a:t>
            </a:r>
            <a:r>
              <a:rPr lang="en-US" sz="240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grpSp>
        <p:nvGrpSpPr>
          <p:cNvPr id="20" name="Group 36"/>
          <p:cNvGrpSpPr>
            <a:grpSpLocks/>
          </p:cNvGrpSpPr>
          <p:nvPr/>
        </p:nvGrpSpPr>
        <p:grpSpPr bwMode="auto">
          <a:xfrm>
            <a:off x="1600200" y="6019800"/>
            <a:ext cx="7011099" cy="461039"/>
            <a:chOff x="2407" y="3600"/>
            <a:chExt cx="3012" cy="355"/>
          </a:xfrm>
        </p:grpSpPr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2407" y="3600"/>
              <a:ext cx="3012" cy="355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/>
                <a:t>C = </a:t>
              </a:r>
              <a:r>
                <a:rPr lang="en-US" sz="2400" b="1" dirty="0">
                  <a:solidFill>
                    <a:srgbClr val="FF0000"/>
                  </a:solidFill>
                </a:rPr>
                <a:t>0  </a:t>
              </a:r>
              <a:r>
                <a:rPr lang="en-US" sz="2400" b="1" dirty="0">
                  <a:solidFill>
                    <a:schemeClr val="tx2"/>
                  </a:solidFill>
                </a:rPr>
                <a:t>10011011   </a:t>
              </a:r>
              <a:r>
                <a:rPr lang="en-US" sz="2400" b="1" dirty="0">
                  <a:solidFill>
                    <a:srgbClr val="008000"/>
                  </a:solidFill>
                </a:rPr>
                <a:t>0001_1101_1110_1001_0101 _110  </a:t>
              </a:r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 flipH="1">
              <a:off x="3356" y="3671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H="1">
              <a:off x="2734" y="3671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152400" y="2286000"/>
            <a:ext cx="899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0001_0001_1101_1110_1001_0101_1100_0000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990600" y="4038600"/>
            <a:ext cx="80772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 = 0 //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 = 28 + 127 = 155</a:t>
            </a:r>
            <a:r>
              <a:rPr lang="en-US" sz="24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1001 1011</a:t>
            </a:r>
            <a:r>
              <a:rPr lang="en-US" sz="24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 (IEEE 754, bias = 127)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23 bits </a:t>
            </a:r>
            <a:r>
              <a:rPr lang="en-US" sz="2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sz="2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457199" y="5486400"/>
            <a:ext cx="53340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32-bit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2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vi-VN" dirty="0"/>
                  <a:t>Ký hiệu dấu chấm động có thể </a:t>
                </a:r>
                <a:r>
                  <a:rPr lang="en-GB" dirty="0" err="1"/>
                  <a:t>biểu</a:t>
                </a:r>
                <a:r>
                  <a:rPr lang="en-GB" dirty="0"/>
                  <a:t> </a:t>
                </a:r>
                <a:r>
                  <a:rPr lang="en-GB" dirty="0" err="1"/>
                  <a:t>diễn</a:t>
                </a:r>
                <a:r>
                  <a:rPr lang="en-GB" dirty="0"/>
                  <a:t> </a:t>
                </a:r>
                <a:r>
                  <a:rPr lang="vi-VN" dirty="0"/>
                  <a:t>cho </a:t>
                </a:r>
                <a:r>
                  <a:rPr lang="en-GB" dirty="0" err="1"/>
                  <a:t>một</a:t>
                </a:r>
                <a:r>
                  <a:rPr lang="en-GB" dirty="0"/>
                  <a:t> </a:t>
                </a:r>
                <a:r>
                  <a:rPr lang="vi-VN" dirty="0"/>
                  <a:t>số </a:t>
                </a:r>
                <a:r>
                  <a:rPr lang="en-GB" dirty="0" err="1"/>
                  <a:t>có</a:t>
                </a:r>
                <a:r>
                  <a:rPr lang="en-GB" dirty="0"/>
                  <a:t> </a:t>
                </a:r>
                <a:r>
                  <a:rPr lang="en-GB" dirty="0" err="1">
                    <a:solidFill>
                      <a:srgbClr val="FF0000"/>
                    </a:solidFill>
                  </a:rPr>
                  <a:t>giá</a:t>
                </a:r>
                <a:r>
                  <a:rPr lang="en-GB" dirty="0">
                    <a:solidFill>
                      <a:srgbClr val="FF0000"/>
                    </a:solidFill>
                  </a:rPr>
                  <a:t> </a:t>
                </a:r>
                <a:r>
                  <a:rPr lang="en-GB" dirty="0" err="1">
                    <a:solidFill>
                      <a:srgbClr val="FF0000"/>
                    </a:solidFill>
                  </a:rPr>
                  <a:t>trị</a:t>
                </a:r>
                <a:r>
                  <a:rPr lang="en-GB" dirty="0">
                    <a:solidFill>
                      <a:srgbClr val="FF0000"/>
                    </a:solidFill>
                  </a:rPr>
                  <a:t> </a:t>
                </a:r>
                <a:r>
                  <a:rPr lang="vi-VN" dirty="0">
                    <a:solidFill>
                      <a:srgbClr val="FF0000"/>
                    </a:solidFill>
                  </a:rPr>
                  <a:t>rất lớn </a:t>
                </a:r>
                <a:r>
                  <a:rPr lang="vi-VN" dirty="0"/>
                  <a:t>hay </a:t>
                </a:r>
                <a:r>
                  <a:rPr lang="en-GB" dirty="0" err="1">
                    <a:solidFill>
                      <a:srgbClr val="FF0000"/>
                    </a:solidFill>
                  </a:rPr>
                  <a:t>rất</a:t>
                </a:r>
                <a:r>
                  <a:rPr lang="en-GB" dirty="0">
                    <a:solidFill>
                      <a:srgbClr val="FF0000"/>
                    </a:solidFill>
                  </a:rPr>
                  <a:t> </a:t>
                </a:r>
                <a:r>
                  <a:rPr lang="vi-VN" dirty="0">
                    <a:solidFill>
                      <a:srgbClr val="FF0000"/>
                    </a:solidFill>
                  </a:rPr>
                  <a:t>nhỏ </a:t>
                </a:r>
                <a:r>
                  <a:rPr lang="vi-VN" dirty="0"/>
                  <a:t>bằng cách sử dụng một hình thức ký hiệu khoa học</a:t>
                </a:r>
                <a:endParaRPr lang="en-GB" dirty="0"/>
              </a:p>
              <a:p>
                <a:pPr algn="just"/>
                <a:r>
                  <a:rPr lang="en-GB" dirty="0" err="1"/>
                  <a:t>Ví</a:t>
                </a:r>
                <a:r>
                  <a:rPr lang="en-GB" dirty="0"/>
                  <a:t> </a:t>
                </a:r>
                <a:r>
                  <a:rPr lang="en-GB" dirty="0" err="1"/>
                  <a:t>dụ</a:t>
                </a:r>
                <a:r>
                  <a:rPr lang="en-GB" dirty="0"/>
                  <a:t> minh </a:t>
                </a:r>
                <a:r>
                  <a:rPr lang="en-GB" dirty="0" err="1"/>
                  <a:t>họa</a:t>
                </a:r>
                <a:r>
                  <a:rPr lang="en-GB" dirty="0"/>
                  <a:t> 1 </a:t>
                </a:r>
                <a:r>
                  <a:rPr lang="en-GB" dirty="0" err="1"/>
                  <a:t>số</a:t>
                </a:r>
                <a:r>
                  <a:rPr lang="en-GB" dirty="0"/>
                  <a:t> </a:t>
                </a:r>
                <a:r>
                  <a:rPr lang="en-GB" dirty="0" err="1"/>
                  <a:t>dấu</a:t>
                </a:r>
                <a:r>
                  <a:rPr lang="en-GB" dirty="0"/>
                  <a:t> </a:t>
                </a:r>
                <a:r>
                  <a:rPr lang="en-GB" dirty="0" err="1"/>
                  <a:t>chấm</a:t>
                </a:r>
                <a:r>
                  <a:rPr lang="en-GB" dirty="0"/>
                  <a:t> </a:t>
                </a:r>
                <a:r>
                  <a:rPr lang="en-GB" dirty="0" err="1"/>
                  <a:t>động</a:t>
                </a:r>
                <a:r>
                  <a:rPr lang="en-GB" dirty="0"/>
                  <a:t> 32-bit </a:t>
                </a:r>
                <a:r>
                  <a:rPr lang="en-GB" dirty="0" err="1"/>
                  <a:t>có</a:t>
                </a:r>
                <a:r>
                  <a:rPr lang="en-GB" dirty="0"/>
                  <a:t> </a:t>
                </a:r>
                <a:r>
                  <a:rPr lang="en-GB" dirty="0" err="1"/>
                  <a:t>độ</a:t>
                </a:r>
                <a:r>
                  <a:rPr lang="en-GB" dirty="0"/>
                  <a:t> </a:t>
                </a:r>
                <a:r>
                  <a:rPr lang="en-GB" dirty="0" err="1"/>
                  <a:t>chính</a:t>
                </a:r>
                <a:r>
                  <a:rPr lang="en-GB" dirty="0"/>
                  <a:t> </a:t>
                </a:r>
                <a:r>
                  <a:rPr lang="en-GB" dirty="0" err="1"/>
                  <a:t>xác</a:t>
                </a:r>
                <a:r>
                  <a:rPr lang="en-GB" dirty="0"/>
                  <a:t> </a:t>
                </a:r>
                <a:r>
                  <a:rPr lang="en-GB" dirty="0" err="1"/>
                  <a:t>đơn</a:t>
                </a:r>
                <a:r>
                  <a:rPr lang="en-GB" dirty="0"/>
                  <a:t>.</a:t>
                </a:r>
              </a:p>
              <a:p>
                <a:pPr algn="just"/>
                <a:endParaRPr lang="en-GB" dirty="0"/>
              </a:p>
              <a:p>
                <a:pPr algn="just"/>
                <a:endParaRPr lang="en-GB" dirty="0"/>
              </a:p>
              <a:p>
                <a:pPr algn="just"/>
                <a:endParaRPr lang="en-GB" dirty="0"/>
              </a:p>
              <a:p>
                <a:pPr algn="just"/>
                <a:endParaRPr lang="en-GB" dirty="0"/>
              </a:p>
              <a:p>
                <a:pPr algn="just"/>
                <a:r>
                  <a:rPr lang="en-GB" dirty="0" err="1"/>
                  <a:t>Giá</a:t>
                </a:r>
                <a:r>
                  <a:rPr lang="en-GB" dirty="0"/>
                  <a:t> </a:t>
                </a:r>
                <a:r>
                  <a:rPr lang="en-GB" dirty="0" err="1"/>
                  <a:t>trị</a:t>
                </a:r>
                <a:r>
                  <a:rPr lang="en-GB" dirty="0"/>
                  <a:t> </a:t>
                </a:r>
                <a:r>
                  <a:rPr lang="en-GB" dirty="0" err="1"/>
                  <a:t>thập</a:t>
                </a:r>
                <a:r>
                  <a:rPr lang="en-GB" dirty="0"/>
                  <a:t> </a:t>
                </a:r>
                <a:r>
                  <a:rPr lang="en-GB" dirty="0" err="1"/>
                  <a:t>phân</a:t>
                </a:r>
                <a:r>
                  <a:rPr lang="en-GB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−127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99" t="-1391" r="-1410" b="-4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209800" y="4001869"/>
            <a:ext cx="4495800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0000"/>
                </a:solidFill>
              </a:rPr>
              <a:t>S  </a:t>
            </a:r>
            <a:r>
              <a:rPr lang="en-US" sz="1800" b="1" dirty="0">
                <a:solidFill>
                  <a:schemeClr val="tx2"/>
                </a:solidFill>
              </a:rPr>
              <a:t>E (8 bits)</a:t>
            </a:r>
            <a:r>
              <a:rPr lang="en-US" sz="1800" b="1" dirty="0"/>
              <a:t> 	      </a:t>
            </a:r>
            <a:r>
              <a:rPr lang="en-US" sz="1800" b="1" dirty="0">
                <a:solidFill>
                  <a:srgbClr val="008000"/>
                </a:solidFill>
              </a:rPr>
              <a:t>F (23 bits)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43000" y="4535269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Sign bit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1905000" y="4459069"/>
            <a:ext cx="304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876800" y="4535269"/>
            <a:ext cx="3276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8000"/>
                </a:solidFill>
              </a:rPr>
              <a:t>Magnitude with MSB dropped 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 flipV="1">
            <a:off x="5105400" y="4459069"/>
            <a:ext cx="76200" cy="152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3505200" y="4154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209800" y="4535269"/>
            <a:ext cx="2438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tx2"/>
                </a:solidFill>
              </a:rPr>
              <a:t>Biased exponent (+127)</a:t>
            </a:r>
            <a:br>
              <a:rPr lang="en-US" sz="1800" b="1" dirty="0">
                <a:solidFill>
                  <a:schemeClr val="tx2"/>
                </a:solidFill>
              </a:rPr>
            </a:br>
            <a:r>
              <a:rPr lang="en-US" sz="1800" b="1" dirty="0">
                <a:solidFill>
                  <a:schemeClr val="tx2"/>
                </a:solidFill>
              </a:rPr>
              <a:t>(IEEE 754 Standard) 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2667000" y="4459069"/>
            <a:ext cx="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>
            <a:off x="2514600" y="400186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>
            <a:off x="3505200" y="400186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E19C-83E0-4E43-8B32-F4DE8288AC4F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2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5D83-91FA-44E8-B110-FFE733FB094F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24536"/>
          </a:xfrm>
        </p:spPr>
        <p:txBody>
          <a:bodyPr/>
          <a:lstStyle/>
          <a:p>
            <a:r>
              <a:rPr lang="en-US" altLang="ja-JP" sz="2400" dirty="0" err="1"/>
              <a:t>Số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thập</a:t>
            </a:r>
            <a:r>
              <a:rPr lang="en-US" altLang="ja-JP" sz="2400" dirty="0"/>
              <a:t> </a:t>
            </a:r>
            <a:r>
              <a:rPr lang="en-US" altLang="ja-JP" sz="2400" dirty="0" err="1"/>
              <a:t>phân</a:t>
            </a:r>
            <a:r>
              <a:rPr lang="en-US" altLang="ja-JP" sz="2400" dirty="0"/>
              <a:t>: -157.625 </a:t>
            </a:r>
          </a:p>
          <a:p>
            <a:pPr marL="0" indent="0">
              <a:buNone/>
            </a:pPr>
            <a:r>
              <a:rPr lang="en-US" altLang="ja-JP" sz="2400" dirty="0">
                <a:sym typeface="Wingdings" panose="05000000000000000000" pitchFamily="2" charset="2"/>
              </a:rPr>
              <a:t>  </a:t>
            </a:r>
            <a:r>
              <a:rPr lang="en-US" altLang="ja-JP" sz="2400" dirty="0" err="1">
                <a:sym typeface="Wingdings" panose="05000000000000000000" pitchFamily="2" charset="2"/>
              </a:rPr>
              <a:t>Số</a:t>
            </a:r>
            <a:r>
              <a:rPr lang="en-US" altLang="ja-JP" sz="2400" dirty="0">
                <a:sym typeface="Wingdings" panose="05000000000000000000" pitchFamily="2" charset="2"/>
              </a:rPr>
              <a:t> </a:t>
            </a:r>
            <a:r>
              <a:rPr lang="en-US" altLang="ja-JP" sz="2400" dirty="0" err="1">
                <a:sym typeface="Wingdings" panose="05000000000000000000" pitchFamily="2" charset="2"/>
              </a:rPr>
              <a:t>dấu</a:t>
            </a:r>
            <a:r>
              <a:rPr lang="en-US" altLang="ja-JP" sz="2400" dirty="0">
                <a:sym typeface="Wingdings" panose="05000000000000000000" pitchFamily="2" charset="2"/>
              </a:rPr>
              <a:t> </a:t>
            </a:r>
            <a:r>
              <a:rPr lang="en-US" altLang="ja-JP" sz="2400" dirty="0" err="1">
                <a:sym typeface="Wingdings" panose="05000000000000000000" pitchFamily="2" charset="2"/>
              </a:rPr>
              <a:t>chấm</a:t>
            </a:r>
            <a:r>
              <a:rPr lang="en-US" altLang="ja-JP" sz="2400" dirty="0">
                <a:sym typeface="Wingdings" panose="05000000000000000000" pitchFamily="2" charset="2"/>
              </a:rPr>
              <a:t> </a:t>
            </a:r>
            <a:r>
              <a:rPr lang="en-US" altLang="ja-JP" sz="2400" dirty="0" err="1">
                <a:sym typeface="Wingdings" panose="05000000000000000000" pitchFamily="2" charset="2"/>
              </a:rPr>
              <a:t>động</a:t>
            </a:r>
            <a:r>
              <a:rPr lang="en-US" altLang="ja-JP" sz="2400" dirty="0">
                <a:sym typeface="Wingdings" panose="05000000000000000000" pitchFamily="2" charset="2"/>
              </a:rPr>
              <a:t> 32 bit ?</a:t>
            </a:r>
          </a:p>
          <a:p>
            <a:endParaRPr lang="en-US" altLang="ja-JP" sz="2400" dirty="0">
              <a:sym typeface="Wingdings" panose="05000000000000000000" pitchFamily="2" charset="2"/>
            </a:endParaRPr>
          </a:p>
          <a:p>
            <a:endParaRPr lang="en-US" altLang="ja-JP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 err="1"/>
              <a:t>Số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dấu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chấm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động</a:t>
            </a:r>
            <a:r>
              <a:rPr lang="en-US" altLang="ja-JP" sz="2400" dirty="0"/>
              <a:t> 32 bit: 01001101001110000000000000000000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>
                <a:sym typeface="Wingdings" panose="05000000000000000000" pitchFamily="2" charset="2"/>
              </a:rPr>
              <a:t> </a:t>
            </a:r>
            <a:r>
              <a:rPr lang="en-US" altLang="ja-JP" sz="2400" dirty="0" err="1">
                <a:sym typeface="Wingdings" panose="05000000000000000000" pitchFamily="2" charset="2"/>
              </a:rPr>
              <a:t>Số</a:t>
            </a:r>
            <a:r>
              <a:rPr lang="en-US" altLang="ja-JP" sz="2400" dirty="0">
                <a:sym typeface="Wingdings" panose="05000000000000000000" pitchFamily="2" charset="2"/>
              </a:rPr>
              <a:t> </a:t>
            </a:r>
            <a:r>
              <a:rPr lang="en-US" altLang="ja-JP" sz="2400" dirty="0" err="1">
                <a:sym typeface="Wingdings" panose="05000000000000000000" pitchFamily="2" charset="2"/>
              </a:rPr>
              <a:t>thập</a:t>
            </a:r>
            <a:r>
              <a:rPr lang="en-US" altLang="ja-JP" sz="2400" dirty="0">
                <a:sym typeface="Wingdings" panose="05000000000000000000" pitchFamily="2" charset="2"/>
              </a:rPr>
              <a:t> </a:t>
            </a:r>
            <a:r>
              <a:rPr lang="en-US" altLang="ja-JP" sz="2400" dirty="0" err="1">
                <a:sym typeface="Wingdings" panose="05000000000000000000" pitchFamily="2" charset="2"/>
              </a:rPr>
              <a:t>phân</a:t>
            </a:r>
            <a:r>
              <a:rPr lang="en-US" altLang="ja-JP" sz="2400" dirty="0">
                <a:sym typeface="Wingdings" panose="05000000000000000000" pitchFamily="2" charset="2"/>
              </a:rPr>
              <a:t> ?</a:t>
            </a:r>
            <a:endParaRPr kumimoji="1"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  <a:p>
            <a:endParaRPr kumimoji="1" lang="ja-JP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cre 2"/>
              <p14:cNvContentPartPr/>
              <p14:nvPr/>
            </p14:nvContentPartPr>
            <p14:xfrm>
              <a:off x="4018320" y="3606480"/>
              <a:ext cx="1886760" cy="410040"/>
            </p14:xfrm>
          </p:contentPart>
        </mc:Choice>
        <mc:Fallback xmlns="">
          <p:pic>
            <p:nvPicPr>
              <p:cNvPr id="3" name="Encre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8960" y="3597120"/>
                <a:ext cx="1905480" cy="4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7650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5AC3-30D1-4A09-9128-51FCDB6FF75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24536"/>
          </a:xfrm>
        </p:spPr>
        <p:txBody>
          <a:bodyPr/>
          <a:lstStyle/>
          <a:p>
            <a:r>
              <a:rPr lang="en-US" altLang="ja-JP" sz="2400" dirty="0"/>
              <a:t>ASCII-7 (American Standard Codes for Information Interchange) (7 bit): </a:t>
            </a:r>
            <a:r>
              <a:rPr lang="en-US" altLang="ja-JP" sz="2400" dirty="0" err="1"/>
              <a:t>dùng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để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biểu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diễn</a:t>
            </a:r>
            <a:r>
              <a:rPr lang="en-US" altLang="ja-JP" sz="2400" dirty="0"/>
              <a:t> 128 </a:t>
            </a:r>
            <a:r>
              <a:rPr lang="en-US" altLang="ja-JP" sz="2400" dirty="0" err="1"/>
              <a:t>ký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tự</a:t>
            </a:r>
            <a:r>
              <a:rPr lang="en-US" altLang="ja-JP" sz="2400" dirty="0"/>
              <a:t> (character) </a:t>
            </a:r>
            <a:r>
              <a:rPr lang="en-US" altLang="ja-JP" sz="2400" dirty="0" err="1"/>
              <a:t>dưới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dạng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số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nhị</a:t>
            </a:r>
            <a:r>
              <a:rPr lang="en-US" altLang="ja-JP" sz="2400" dirty="0"/>
              <a:t> </a:t>
            </a:r>
            <a:r>
              <a:rPr lang="en-US" altLang="ja-JP" sz="2400" dirty="0" err="1"/>
              <a:t>phân</a:t>
            </a:r>
            <a:r>
              <a:rPr lang="en-US" altLang="ja-JP" sz="2400" dirty="0"/>
              <a:t> 7 bit</a:t>
            </a:r>
          </a:p>
          <a:p>
            <a:r>
              <a:rPr lang="en-US" altLang="ja-JP" sz="2400" dirty="0" err="1"/>
              <a:t>Ví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dụ</a:t>
            </a:r>
            <a:r>
              <a:rPr lang="en-US" altLang="ja-JP" sz="2400" dirty="0"/>
              <a:t>: </a:t>
            </a:r>
            <a:r>
              <a:rPr lang="en-US" altLang="ja-JP" sz="2400" dirty="0" err="1"/>
              <a:t>Mã</a:t>
            </a:r>
            <a:r>
              <a:rPr lang="en-US" altLang="ja-JP" sz="2400" dirty="0"/>
              <a:t> ASCII-7 </a:t>
            </a:r>
            <a:r>
              <a:rPr lang="en-US" altLang="ja-JP" sz="2400" dirty="0" err="1"/>
              <a:t>được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dùng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thể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hiện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các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ký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tự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từ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bàn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phím</a:t>
            </a:r>
            <a:endParaRPr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  <a:p>
            <a:endParaRPr kumimoji="1" lang="ja-JP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120" y="3202394"/>
            <a:ext cx="3962400" cy="296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232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0638" y="0"/>
            <a:ext cx="9155112" cy="688975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447800" y="1479550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381000" y="1600200"/>
            <a:ext cx="22098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Byte</a:t>
            </a: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   Floating-point number</a:t>
            </a:r>
            <a:endParaRPr lang="en-US" b="1" i="1" dirty="0">
              <a:solidFill>
                <a:schemeClr val="tx2"/>
              </a:solidFill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Hexadecimal</a:t>
            </a: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Octal</a:t>
            </a: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BCD</a:t>
            </a: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2673350" y="1600200"/>
            <a:ext cx="6470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latin typeface="Times" pitchFamily="18" charset="0"/>
                <a:cs typeface="Times New Roman" pitchFamily="18" charset="0"/>
              </a:rPr>
              <a:t>1 byte </a:t>
            </a:r>
            <a:r>
              <a:rPr lang="en-US" dirty="0" err="1">
                <a:latin typeface="Times" pitchFamily="18" charset="0"/>
                <a:cs typeface="Times New Roman" pitchFamily="18" charset="0"/>
              </a:rPr>
              <a:t>gồm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" pitchFamily="18" charset="0"/>
                <a:cs typeface="Times New Roman" pitchFamily="18" charset="0"/>
              </a:rPr>
              <a:t>có</a:t>
            </a:r>
            <a:r>
              <a:rPr lang="en-US">
                <a:latin typeface="Times" pitchFamily="18" charset="0"/>
                <a:cs typeface="Times New Roman" pitchFamily="18" charset="0"/>
              </a:rPr>
              <a:t> 8 bits</a:t>
            </a:r>
            <a:endParaRPr lang="en-US" dirty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2667000" y="2057400"/>
            <a:ext cx="6248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vi-VN" dirty="0"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dựa trên ký hiệu khoa học, trong đó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bao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gồm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số mũ v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à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trị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667000" y="2819400"/>
            <a:ext cx="647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Hệ</a:t>
            </a:r>
            <a:r>
              <a:rPr lang="en-US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thống số </a:t>
            </a:r>
            <a:r>
              <a:rPr lang="en-US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số</a:t>
            </a:r>
            <a:r>
              <a:rPr lang="en-US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là 16</a:t>
            </a:r>
            <a:endParaRPr lang="en-US" b="1" i="1" dirty="0">
              <a:solidFill>
                <a:srgbClr val="000000"/>
              </a:solidFill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667000" y="3276600"/>
            <a:ext cx="647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nền</a:t>
            </a:r>
            <a:r>
              <a:rPr lang="en-US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8</a:t>
            </a:r>
            <a:endParaRPr lang="en-US" b="1" i="1" dirty="0">
              <a:solidFill>
                <a:srgbClr val="000000"/>
              </a:solidFill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667000" y="3733800"/>
            <a:ext cx="6172200" cy="1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000">
                <a:latin typeface="Times New Roman" pitchFamily="18" charset="0"/>
                <a:cs typeface="Times New Roman" pitchFamily="18" charset="0"/>
              </a:rPr>
              <a:t>Binary Coded Decimal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mã số, trong đó mỗi chữ số thập phân,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0 đến 9, được đại diện bởi một nhóm bốn bit</a:t>
            </a:r>
          </a:p>
          <a:p>
            <a:pPr algn="just" eaLnBrk="1" hangingPunct="1">
              <a:spcBef>
                <a:spcPct val="50000"/>
              </a:spcBef>
            </a:pPr>
            <a:endParaRPr lang="en-US" dirty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4648200"/>
            <a:ext cx="2209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/>
            <a:r>
              <a:rPr lang="en-US" b="1" i="1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Alphanumeric</a:t>
            </a:r>
          </a:p>
          <a:p>
            <a:pPr algn="r" eaLnBrk="1" hangingPunct="1"/>
            <a:r>
              <a:rPr lang="en-US" b="1" i="1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(chữ-số)</a:t>
            </a:r>
            <a:endParaRPr lang="en-US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ASCII</a:t>
            </a:r>
            <a:endParaRPr lang="en-US" b="1" i="1" dirty="0">
              <a:solidFill>
                <a:schemeClr val="tx2"/>
              </a:solidFill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b="1" i="1" dirty="0">
              <a:solidFill>
                <a:schemeClr val="tx2"/>
              </a:solidFill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673350" y="4648200"/>
            <a:ext cx="6470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Bao gồm các chữ số, chữ cái, và các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khác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743200" y="5334000"/>
            <a:ext cx="6248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Mã tiêu chuẩn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Mỹ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trao đổi thông tin, mã chữ và số được sử dụng rộng rãi nhất.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E61-0858-4480-A717-EB5ADEE7E0F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9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20" grpId="0" autoUpdateAnimBg="0"/>
      <p:bldP spid="2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36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2 - </a:t>
            </a:r>
            <a:r>
              <a:rPr lang="en-US" dirty="0" err="1"/>
              <a:t>Chương</a:t>
            </a:r>
            <a:r>
              <a:rPr lang="en-US" dirty="0"/>
              <a:t> 2,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Số</a:t>
            </a:r>
            <a:r>
              <a:rPr lang="en-US" dirty="0"/>
              <a:t> BCD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BCD 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Mã</a:t>
            </a:r>
            <a:r>
              <a:rPr lang="en-US" dirty="0"/>
              <a:t> ASCII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ASCII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1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r>
              <a:rPr lang="en-US" dirty="0"/>
              <a:t>CHƯƠNG 2: CÁC DẠNG BIỂU DIỄN SỐ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10" name="Title 5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186270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 err="1"/>
              <a:t>Nội</a:t>
            </a:r>
            <a:r>
              <a:rPr lang="en-US" altLang="ja-JP" dirty="0"/>
              <a:t> dung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2DFB-504C-4999-90FC-9CC8B08EC45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1520" y="1219200"/>
            <a:ext cx="8640960" cy="4824536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Chuyển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đổi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giữa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thập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dưới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dạng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trừ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dấu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loại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khác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2186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Cộng 2 số nhị phân 1-bit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80192"/>
              </p:ext>
            </p:extLst>
          </p:nvPr>
        </p:nvGraphicFramePr>
        <p:xfrm>
          <a:off x="2514600" y="2971800"/>
          <a:ext cx="3657600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 + 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r"/>
                        </a:tabLst>
                      </a:pPr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	0</a:t>
                      </a:r>
                    </a:p>
                    <a:p>
                      <a:pPr algn="l">
                        <a:tabLst>
                          <a:tab pos="914400" algn="r"/>
                        </a:tabLst>
                      </a:pPr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	1</a:t>
                      </a:r>
                    </a:p>
                    <a:p>
                      <a:pPr algn="l">
                        <a:tabLst>
                          <a:tab pos="914400" algn="r"/>
                        </a:tabLst>
                      </a:pPr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	1</a:t>
                      </a:r>
                    </a:p>
                    <a:p>
                      <a:pPr algn="l">
                        <a:tabLst>
                          <a:tab pos="914400" algn="r"/>
                        </a:tabLst>
                      </a:pPr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	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FAC6-4105-40D5-9AD1-5AAD3949D74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6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836059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56F7-E62A-4A0B-AAF2-287D14D7F69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Nhân 2 số nhị phân 1-bit</a:t>
            </a:r>
          </a:p>
          <a:p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861649"/>
              </p:ext>
            </p:extLst>
          </p:nvPr>
        </p:nvGraphicFramePr>
        <p:xfrm>
          <a:off x="2743200" y="2895600"/>
          <a:ext cx="3657600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 * 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0941-B9F1-4751-9D38-448F33B500C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9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Phép</a:t>
            </a:r>
            <a:r>
              <a:rPr lang="en-GB" dirty="0"/>
              <a:t> </a:t>
            </a:r>
            <a:r>
              <a:rPr lang="en-GB" dirty="0" err="1"/>
              <a:t>nhân</a:t>
            </a:r>
            <a:r>
              <a:rPr lang="en-GB" dirty="0"/>
              <a:t> 2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nhị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dấu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836950"/>
            <a:ext cx="2971800" cy="42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4BE-7ADF-4937-97D7-C03B36FED036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07182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10430</TotalTime>
  <Words>2239</Words>
  <Application>Microsoft Office PowerPoint</Application>
  <PresentationFormat>On-screen Show (4:3)</PresentationFormat>
  <Paragraphs>490</Paragraphs>
  <Slides>36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Cambria Math</vt:lpstr>
      <vt:lpstr>Forte</vt:lpstr>
      <vt:lpstr>Symbol</vt:lpstr>
      <vt:lpstr>Tahoma</vt:lpstr>
      <vt:lpstr>Times</vt:lpstr>
      <vt:lpstr>Times New Roman</vt:lpstr>
      <vt:lpstr>Wingdings</vt:lpstr>
      <vt:lpstr>dsp</vt:lpstr>
      <vt:lpstr>Kiểm tra 15 phút</vt:lpstr>
      <vt:lpstr>Kiểm tra 15 phút</vt:lpstr>
      <vt:lpstr>Kiểm tra 15 phút</vt:lpstr>
      <vt:lpstr>NHẬP MÔN MẠCH SỐ</vt:lpstr>
      <vt:lpstr>Nội dung</vt:lpstr>
      <vt:lpstr>Phép cộng</vt:lpstr>
      <vt:lpstr>Phép cộng</vt:lpstr>
      <vt:lpstr>Phép nhân</vt:lpstr>
      <vt:lpstr>Phép nhân</vt:lpstr>
      <vt:lpstr>Phép trừ</vt:lpstr>
      <vt:lpstr>Nội dung</vt:lpstr>
      <vt:lpstr>Biểu diễn số có dấu</vt:lpstr>
      <vt:lpstr>Biểu diễn số có dấu</vt:lpstr>
      <vt:lpstr>Dạng số “dấu và độ lớn”</vt:lpstr>
      <vt:lpstr>Dạng số “bù 1” và “bù 2”</vt:lpstr>
      <vt:lpstr>Biểu diễn số có dấu dưới dạng số bù 2</vt:lpstr>
      <vt:lpstr>Ví dụ</vt:lpstr>
      <vt:lpstr>Tầm trị biểu diễn</vt:lpstr>
      <vt:lpstr>Phép tính sử dụng số bù 2</vt:lpstr>
      <vt:lpstr>Phép cộng số bù 2</vt:lpstr>
      <vt:lpstr>Ví dụ</vt:lpstr>
      <vt:lpstr>Ví dụ</vt:lpstr>
      <vt:lpstr>Phép trừ số bù 2</vt:lpstr>
      <vt:lpstr>Ví dụ</vt:lpstr>
      <vt:lpstr>Hiện tượng tràn số học (Overflow)</vt:lpstr>
      <vt:lpstr>Ví dụ</vt:lpstr>
      <vt:lpstr>Nội dung</vt:lpstr>
      <vt:lpstr>BCD (Binary Coded Decimal)</vt:lpstr>
      <vt:lpstr>Ví dụ</vt:lpstr>
      <vt:lpstr>Hiện thị số BCD lên thiết bị điện tử</vt:lpstr>
      <vt:lpstr>  Số dấu chấm động</vt:lpstr>
      <vt:lpstr>Số dấu chấm động</vt:lpstr>
      <vt:lpstr>Ví dụ</vt:lpstr>
      <vt:lpstr>ASCII</vt:lpstr>
      <vt:lpstr>Thuật ngữ</vt:lpstr>
      <vt:lpstr>Tóm tắt nội dung chương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TrinhLeHuy</cp:lastModifiedBy>
  <cp:revision>435</cp:revision>
  <dcterms:created xsi:type="dcterms:W3CDTF">2013-02-24T12:47:21Z</dcterms:created>
  <dcterms:modified xsi:type="dcterms:W3CDTF">2019-08-25T13:38:07Z</dcterms:modified>
</cp:coreProperties>
</file>