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8"/>
  </p:notesMasterIdLst>
  <p:handoutMasterIdLst>
    <p:handoutMasterId r:id="rId29"/>
  </p:handoutMasterIdLst>
  <p:sldIdLst>
    <p:sldId id="442" r:id="rId2"/>
    <p:sldId id="443" r:id="rId3"/>
    <p:sldId id="397" r:id="rId4"/>
    <p:sldId id="439" r:id="rId5"/>
    <p:sldId id="440" r:id="rId6"/>
    <p:sldId id="372" r:id="rId7"/>
    <p:sldId id="373" r:id="rId8"/>
    <p:sldId id="374" r:id="rId9"/>
    <p:sldId id="375" r:id="rId10"/>
    <p:sldId id="376" r:id="rId11"/>
    <p:sldId id="343" r:id="rId12"/>
    <p:sldId id="423" r:id="rId13"/>
    <p:sldId id="395" r:id="rId14"/>
    <p:sldId id="382" r:id="rId15"/>
    <p:sldId id="383" r:id="rId16"/>
    <p:sldId id="384" r:id="rId17"/>
    <p:sldId id="385" r:id="rId18"/>
    <p:sldId id="356" r:id="rId19"/>
    <p:sldId id="386" r:id="rId20"/>
    <p:sldId id="387" r:id="rId21"/>
    <p:sldId id="389" r:id="rId22"/>
    <p:sldId id="431" r:id="rId23"/>
    <p:sldId id="432" r:id="rId24"/>
    <p:sldId id="396" r:id="rId25"/>
    <p:sldId id="360" r:id="rId26"/>
    <p:sldId id="44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6242" autoAdjust="0"/>
  </p:normalViewPr>
  <p:slideViewPr>
    <p:cSldViewPr>
      <p:cViewPr varScale="1">
        <p:scale>
          <a:sx n="86" d="100"/>
          <a:sy n="86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19E2-A670-4D0F-809B-846B9AB59AA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62521-1F51-4328-A633-49B91F33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4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216743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 Định</a:t>
            </a:r>
            <a:r>
              <a:rPr lang="en-US" baseline="0"/>
              <a:t> lý 13c định lý này không có trong sách tham khảo, nó được suy ra từ định lý 13a và tính đối ngẫu (slide sau) của đại số Boolean</a:t>
            </a:r>
            <a:endParaRPr lang="vi-VN"/>
          </a:p>
          <a:p>
            <a:pPr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936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101968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88802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8260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98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70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88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03389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260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595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0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04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2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EE5D-D7DA-4CB3-AD43-0C5FAAC34E8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38294" y="6524624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1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C5A9-2409-42FF-AAFD-9D2BA385128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1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FF5E9-EEE0-4229-9B2A-9AB7F297075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5166E-0982-4259-8538-A7E82884EB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91E78DD-AECE-418B-B569-BF23B73C712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NOR,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273300"/>
            <a:ext cx="42418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Bước</a:t>
            </a:r>
            <a:r>
              <a:rPr lang="en-US" dirty="0">
                <a:ea typeface="ＭＳ Ｐゴシック" pitchFamily="34" charset="-128"/>
              </a:rPr>
              <a:t> 5: </a:t>
            </a:r>
            <a:r>
              <a:rPr lang="en-US" dirty="0" err="1">
                <a:ea typeface="ＭＳ Ｐゴシック" pitchFamily="34" charset="-128"/>
              </a:rPr>
              <a:t>Kết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hợp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một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cách</a:t>
            </a:r>
            <a:r>
              <a:rPr lang="en-US" dirty="0">
                <a:ea typeface="ＭＳ Ｐゴシック" pitchFamily="34" charset="-128"/>
              </a:rPr>
              <a:t> logic 2 </a:t>
            </a:r>
            <a:r>
              <a:rPr lang="en-US" dirty="0" err="1">
                <a:ea typeface="ＭＳ Ｐゴシック" pitchFamily="34" charset="-128"/>
              </a:rPr>
              <a:t>cột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v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và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w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để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đoán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cho</a:t>
            </a:r>
            <a:r>
              <a:rPr lang="en-US" dirty="0">
                <a:ea typeface="ＭＳ Ｐゴシック" pitchFamily="34" charset="-128"/>
              </a:rPr>
              <a:t> output </a:t>
            </a:r>
            <a:r>
              <a:rPr lang="en-US" b="1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pic>
        <p:nvPicPr>
          <p:cNvPr id="400388" name="Picture 4" descr="fg03_0160a_AAGTNLL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" y="2846388"/>
            <a:ext cx="5197857" cy="21066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0397" name="Group 13"/>
          <p:cNvGrpSpPr>
            <a:grpSpLocks/>
          </p:cNvGrpSpPr>
          <p:nvPr/>
        </p:nvGrpSpPr>
        <p:grpSpPr bwMode="auto">
          <a:xfrm>
            <a:off x="457201" y="5546725"/>
            <a:ext cx="8050214" cy="790575"/>
            <a:chOff x="288" y="3494"/>
            <a:chExt cx="5071" cy="498"/>
          </a:xfrm>
        </p:grpSpPr>
        <p:grpSp>
          <p:nvGrpSpPr>
            <p:cNvPr id="400390" name="Group 6"/>
            <p:cNvGrpSpPr>
              <a:grpSpLocks/>
            </p:cNvGrpSpPr>
            <p:nvPr/>
          </p:nvGrpSpPr>
          <p:grpSpPr bwMode="auto">
            <a:xfrm flipV="1">
              <a:off x="4747" y="3494"/>
              <a:ext cx="612" cy="336"/>
              <a:chOff x="912" y="814"/>
              <a:chExt cx="864" cy="168"/>
            </a:xfrm>
          </p:grpSpPr>
          <p:sp>
            <p:nvSpPr>
              <p:cNvPr id="400391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92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288" y="3696"/>
              <a:ext cx="4704" cy="2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417" y="3708"/>
              <a:ext cx="476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30000"/>
                </a:spcBef>
              </a:pP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Từ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biểu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thức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x </a:t>
              </a:r>
              <a:r>
                <a:rPr lang="en-US" sz="2000" b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=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 </a:t>
              </a:r>
              <a:r>
                <a:rPr lang="en-US" sz="2000" b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+ w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,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thì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 </a:t>
              </a:r>
              <a:r>
                <a:rPr lang="en-US" sz="2000" b="1" i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x</a:t>
              </a:r>
              <a:r>
                <a:rPr lang="en-US" sz="2000" b="0" i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sẽ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HIGH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khi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</a:t>
              </a:r>
              <a:r>
                <a:rPr lang="en-US" sz="2000" b="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OR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w</a:t>
              </a:r>
              <a:r>
                <a:rPr lang="en-US" sz="2000" b="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HIGH</a:t>
              </a:r>
            </a:p>
          </p:txBody>
        </p:sp>
      </p:grp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520700" y="733425"/>
            <a:ext cx="8518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 b="0" dirty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400396" name="Picture 12" descr="fg03_0160e_AAGTNL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314575"/>
            <a:ext cx="3492500" cy="325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30024" y="3048000"/>
            <a:ext cx="354781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12564" y="4267200"/>
            <a:ext cx="354781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12564" y="3675062"/>
            <a:ext cx="354781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12564" y="5160962"/>
            <a:ext cx="354781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30E74F4-9348-4EB5-9372-DD121279415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1489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Phân tích giá trị ngõ ra của một mạch 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7" name="Picture 4" descr="fg03_0150a_AAGTNLK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74881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C3B307C-C31A-4E38-B186-BFE2EA272B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4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87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4830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logic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Boolean (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Boolean)</a:t>
            </a:r>
          </a:p>
          <a:p>
            <a:pPr algn="just"/>
            <a:endParaRPr lang="en-US" sz="2400" dirty="0"/>
          </a:p>
          <a:p>
            <a:pPr lvl="0"/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Boolean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rẻ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tốn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endParaRPr lang="en-US" sz="2400" dirty="0"/>
          </a:p>
          <a:p>
            <a:pPr lvl="1" algn="just"/>
            <a:endParaRPr lang="en-US" dirty="0"/>
          </a:p>
          <a:p>
            <a:pPr lvl="0"/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luật</a:t>
            </a:r>
            <a:r>
              <a:rPr lang="en-US" sz="2400" b="1" dirty="0"/>
              <a:t> Boolean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ta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Boolean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B62AE40-F6D5-4842-9886-ADCE718F7E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</a:t>
            </a:r>
          </a:p>
        </p:txBody>
      </p:sp>
    </p:spTree>
    <p:extLst>
      <p:ext uri="{BB962C8B-B14F-4D97-AF65-F5344CB8AC3E}">
        <p14:creationId xmlns:p14="http://schemas.microsoft.com/office/powerpoint/2010/main" val="12210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 I</a:t>
            </a:r>
          </a:p>
        </p:txBody>
      </p:sp>
      <p:pic>
        <p:nvPicPr>
          <p:cNvPr id="416778" name="Picture 10" descr="fg03_02503_AAGTNLT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35413"/>
            <a:ext cx="4397375" cy="1331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77" name="Picture 9" descr="fg03_02502_AAGTNL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11748"/>
            <a:ext cx="4343400" cy="13155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79" name="Picture 11" descr="fg03_02504_AAGTNLT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4397375" cy="140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80" name="Picture 12" descr="fg03_025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8476"/>
            <a:ext cx="4267200" cy="12723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590800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nếu một cổng AND-2 có 1 ngõ vào bằng 1, thì ngõ ra sẽ bằng giá trị với ngõ vào còn lại.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6987" y="2590800"/>
            <a:ext cx="4164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nếu một cổng AND-2 có 1 ngõ vào bằng 0, thì ngõ ra sẽ bằng 0 bất kể giá trị ngõ vào còn lại.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850" y="5181600"/>
            <a:ext cx="42735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Định</a:t>
            </a:r>
            <a:r>
              <a:rPr lang="en-US" sz="2000" b="1" dirty="0"/>
              <a:t> </a:t>
            </a:r>
            <a:r>
              <a:rPr lang="en-US" sz="2000" b="1" dirty="0" err="1"/>
              <a:t>Luật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= 0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  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=  1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 = 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572000" y="5486400"/>
            <a:ext cx="457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có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tự</a:t>
            </a:r>
            <a:br>
              <a:rPr lang="en-US" sz="1600" dirty="0">
                <a:latin typeface="Arial" charset="0"/>
              </a:rPr>
            </a:br>
            <a:endParaRPr lang="en-US" sz="1600" dirty="0"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495800" y="1295400"/>
            <a:ext cx="0" cy="541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85A7C227-9B13-4E93-9A40-9D931F5ECD5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1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809" name="Group 17"/>
          <p:cNvGrpSpPr>
            <a:grpSpLocks/>
          </p:cNvGrpSpPr>
          <p:nvPr/>
        </p:nvGrpSpPr>
        <p:grpSpPr bwMode="auto">
          <a:xfrm>
            <a:off x="533400" y="1143000"/>
            <a:ext cx="8434388" cy="1431925"/>
            <a:chOff x="480" y="477"/>
            <a:chExt cx="5313" cy="902"/>
          </a:xfrm>
        </p:grpSpPr>
        <p:pic>
          <p:nvPicPr>
            <p:cNvPr id="417807" name="Picture 15" descr="fg03_0250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83"/>
              <a:ext cx="2652" cy="7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7805" name="Text Box 13"/>
            <p:cNvSpPr txBox="1">
              <a:spLocks noChangeArrowheads="1"/>
            </p:cNvSpPr>
            <p:nvPr/>
          </p:nvSpPr>
          <p:spPr bwMode="auto">
            <a:xfrm>
              <a:off x="3170" y="477"/>
              <a:ext cx="2623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Định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err="1">
                  <a:latin typeface="Times New Roman" pitchFamily="18" charset="0"/>
                  <a:cs typeface="Times New Roman" pitchFamily="18" charset="0"/>
                </a:rPr>
                <a:t>Luật</a:t>
              </a: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 5 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nếu một cổng OR-2 có 1 ngõ vào bằng 0, thì ngõ ra sẽ bằng giá trị với ngõ vào còn lại</a:t>
              </a:r>
            </a:p>
            <a:p>
              <a:pPr algn="just"/>
              <a:endParaRPr lang="en-US" sz="1600" dirty="0">
                <a:latin typeface="Arial" charset="0"/>
              </a:endParaRPr>
            </a:p>
          </p:txBody>
        </p:sp>
      </p:grp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Boolean II</a:t>
            </a:r>
          </a:p>
        </p:txBody>
      </p:sp>
      <p:grpSp>
        <p:nvGrpSpPr>
          <p:cNvPr id="417810" name="Group 18"/>
          <p:cNvGrpSpPr>
            <a:grpSpLocks/>
          </p:cNvGrpSpPr>
          <p:nvPr/>
        </p:nvGrpSpPr>
        <p:grpSpPr bwMode="auto">
          <a:xfrm>
            <a:off x="76200" y="2667000"/>
            <a:ext cx="8561387" cy="1219200"/>
            <a:chOff x="79" y="1425"/>
            <a:chExt cx="5393" cy="768"/>
          </a:xfrm>
        </p:grpSpPr>
        <p:pic>
          <p:nvPicPr>
            <p:cNvPr id="417808" name="Picture 16" descr="fg03_02506_AAGTNLT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1451"/>
              <a:ext cx="2422" cy="7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79" y="1425"/>
              <a:ext cx="28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sz="2000" b="1" dirty="0" err="1"/>
                <a:t>Định</a:t>
              </a:r>
              <a:r>
                <a:rPr lang="en-US" sz="2000" b="1" dirty="0"/>
                <a:t> </a:t>
              </a:r>
              <a:r>
                <a:rPr lang="en-US" sz="2000" b="1" dirty="0" err="1"/>
                <a:t>Luật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6 </a:t>
              </a:r>
              <a:endParaRPr lang="en-US" sz="1600" dirty="0">
                <a:latin typeface="Arial" charset="0"/>
              </a:endParaRPr>
            </a:p>
          </p:txBody>
        </p:sp>
      </p:grpSp>
      <p:grpSp>
        <p:nvGrpSpPr>
          <p:cNvPr id="417814" name="Group 22"/>
          <p:cNvGrpSpPr>
            <a:grpSpLocks/>
          </p:cNvGrpSpPr>
          <p:nvPr/>
        </p:nvGrpSpPr>
        <p:grpSpPr bwMode="auto">
          <a:xfrm>
            <a:off x="355600" y="5257800"/>
            <a:ext cx="8255000" cy="1255713"/>
            <a:chOff x="80" y="3206"/>
            <a:chExt cx="5200" cy="791"/>
          </a:xfrm>
        </p:grpSpPr>
        <p:pic>
          <p:nvPicPr>
            <p:cNvPr id="417811" name="Picture 19" descr="fg03_02508_AAGTNLT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3206"/>
              <a:ext cx="2382" cy="7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7802" name="Rectangle 10"/>
            <p:cNvSpPr>
              <a:spLocks noChangeArrowheads="1"/>
            </p:cNvSpPr>
            <p:nvPr/>
          </p:nvSpPr>
          <p:spPr bwMode="auto">
            <a:xfrm>
              <a:off x="80" y="3488"/>
              <a:ext cx="28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sz="2000" b="1" dirty="0" err="1"/>
                <a:t>Định</a:t>
              </a:r>
              <a:r>
                <a:rPr lang="en-US" sz="2000" b="1" dirty="0"/>
                <a:t> </a:t>
              </a:r>
              <a:r>
                <a:rPr lang="en-US" sz="2000" b="1" dirty="0" err="1"/>
                <a:t>Luật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8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chứng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minh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cách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tương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tự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7813" name="Group 21"/>
          <p:cNvGrpSpPr>
            <a:grpSpLocks/>
          </p:cNvGrpSpPr>
          <p:nvPr/>
        </p:nvGrpSpPr>
        <p:grpSpPr bwMode="auto">
          <a:xfrm>
            <a:off x="762001" y="3886199"/>
            <a:ext cx="8382000" cy="1447801"/>
            <a:chOff x="480" y="2348"/>
            <a:chExt cx="5280" cy="912"/>
          </a:xfrm>
        </p:grpSpPr>
        <p:sp>
          <p:nvSpPr>
            <p:cNvPr id="417797" name="Rectangle 5"/>
            <p:cNvSpPr>
              <a:spLocks noChangeArrowheads="1"/>
            </p:cNvSpPr>
            <p:nvPr/>
          </p:nvSpPr>
          <p:spPr bwMode="auto">
            <a:xfrm>
              <a:off x="3072" y="2348"/>
              <a:ext cx="26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/>
                <a:t>Định</a:t>
              </a:r>
              <a:r>
                <a:rPr lang="en-US" sz="2000" b="1" dirty="0"/>
                <a:t> </a:t>
              </a:r>
              <a:r>
                <a:rPr lang="en-US" sz="2000" b="1" dirty="0" err="1"/>
                <a:t>Luật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7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chứng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minh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bằng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cách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kiểm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tra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cả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hai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x:</a:t>
              </a:r>
              <a:br>
                <a:rPr lang="en-US" sz="200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0 + 0 = 0 and 1 + 1 = 1</a:t>
              </a:r>
            </a:p>
          </p:txBody>
        </p:sp>
        <p:pic>
          <p:nvPicPr>
            <p:cNvPr id="417812" name="Picture 20" descr="fg03_02507_AAGTNLT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51"/>
              <a:ext cx="2643" cy="80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5"/>
          <p:cNvCxnSpPr/>
          <p:nvPr/>
        </p:nvCxnSpPr>
        <p:spPr>
          <a:xfrm>
            <a:off x="152400" y="2667000"/>
            <a:ext cx="89154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886200"/>
            <a:ext cx="89154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" y="5257800"/>
            <a:ext cx="89154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299" y="2971800"/>
            <a:ext cx="4838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OR-2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88E6625-6B88-4FA1-B3D2-9A941330503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80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Boolean III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6182380"/>
            <a:ext cx="4523995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(13c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  x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(x + y)(x + z)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7010400" cy="463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1752600" y="1371600"/>
            <a:ext cx="32004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PHÉP GIAO HOÁN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676400" y="3048000"/>
            <a:ext cx="37338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PHÉP LIÊN KẾT / KẾT HỢP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676400" y="4800600"/>
            <a:ext cx="32004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dirty="0"/>
              <a:t> 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PHÉP PHÂN PHỐI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801DC5C-776E-4ABA-8A70-BC5C59ED758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1313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901" name="Picture 13" descr="ua03_0000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3930650" cy="1325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Boolean IV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ea typeface="ＭＳ Ｐゴシック" pitchFamily="34" charset="-128"/>
              </a:rPr>
              <a:t> (14) </a:t>
            </a:r>
            <a:r>
              <a:rPr lang="en-US" dirty="0" err="1">
                <a:ea typeface="ＭＳ Ｐゴシック" pitchFamily="34" charset="-128"/>
              </a:rPr>
              <a:t>và</a:t>
            </a:r>
            <a:r>
              <a:rPr lang="en-US" dirty="0">
                <a:ea typeface="ＭＳ Ｐゴシック" pitchFamily="34" charset="-128"/>
              </a:rPr>
              <a:t> (15) </a:t>
            </a:r>
            <a:r>
              <a:rPr lang="en-US" i="1" dirty="0" err="1">
                <a:ea typeface="ＭＳ Ｐゴシック" pitchFamily="34" charset="-128"/>
              </a:rPr>
              <a:t>không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gặp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trong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đại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số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thông</a:t>
            </a:r>
            <a:r>
              <a:rPr lang="en-US" i="1" dirty="0">
                <a:ea typeface="ＭＳ Ｐゴシック" pitchFamily="34" charset="-128"/>
              </a:rPr>
              <a:t> </a:t>
            </a:r>
            <a:r>
              <a:rPr lang="en-US" i="1" dirty="0" err="1">
                <a:ea typeface="ＭＳ Ｐゴシック" pitchFamily="34" charset="-128"/>
              </a:rPr>
              <a:t>thường</a:t>
            </a:r>
            <a:r>
              <a:rPr lang="en-US" dirty="0">
                <a:ea typeface="ＭＳ Ｐゴシック" pitchFamily="34" charset="-128"/>
              </a:rPr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7010400" y="0"/>
            <a:ext cx="79152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endParaRPr lang="en-US" sz="2400" i="1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E4BE1FF4-C550-4FBD-B9A9-C6D05853FE1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0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Boolean V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304800" y="1524001"/>
            <a:ext cx="8839200" cy="24314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>
                <a:latin typeface="+mj-lt"/>
              </a:rPr>
              <a:t>Tính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đối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ngẫu</a:t>
            </a:r>
            <a:r>
              <a:rPr lang="en-US" sz="2800" dirty="0">
                <a:latin typeface="+mj-lt"/>
              </a:rPr>
              <a:t> (Duality)</a:t>
            </a:r>
          </a:p>
          <a:p>
            <a:pPr marL="914400" lvl="1" indent="-4572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AND,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914400" lvl="1" indent="-457200" algn="just"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343400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+ 1 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.  0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3847" y="4343400"/>
            <a:ext cx="2262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+ 0 = 0 + 1 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.  1 = 1  . 0 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3044" y="4343400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+ 0 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 1 =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9672EB1-3BE6-4E08-AFB1-B5961313838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29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/>
              <a:t>DeMorgan’s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b="1" dirty="0" err="1"/>
              <a:t>DeMorgan’s</a:t>
            </a:r>
            <a:r>
              <a:rPr lang="en-US" b="1" dirty="0"/>
              <a:t> </a:t>
            </a:r>
            <a:r>
              <a:rPr lang="vi-VN" dirty="0"/>
              <a:t>là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vi-VN" dirty="0"/>
              <a:t>cực kỳ hữu ích trong việc đơn giản hóa các biểu thức trong đó một </a:t>
            </a:r>
            <a:r>
              <a:rPr lang="en-GB" dirty="0" err="1"/>
              <a:t>tích</a:t>
            </a:r>
            <a:r>
              <a:rPr lang="en-GB" dirty="0"/>
              <a:t> </a:t>
            </a:r>
            <a:r>
              <a:rPr lang="vi-VN" dirty="0"/>
              <a:t>hay tổng của các biến được đảo ngược</a:t>
            </a:r>
          </a:p>
          <a:p>
            <a:pPr algn="just"/>
            <a:endParaRPr lang="en-US" dirty="0"/>
          </a:p>
        </p:txBody>
      </p: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381000" y="3962400"/>
            <a:ext cx="8328025" cy="1446213"/>
            <a:chOff x="423" y="1970"/>
            <a:chExt cx="5246" cy="911"/>
          </a:xfrm>
        </p:grpSpPr>
        <p:grpSp>
          <p:nvGrpSpPr>
            <p:cNvPr id="175118" name="Group 14"/>
            <p:cNvGrpSpPr>
              <a:grpSpLocks/>
            </p:cNvGrpSpPr>
            <p:nvPr/>
          </p:nvGrpSpPr>
          <p:grpSpPr bwMode="auto">
            <a:xfrm>
              <a:off x="1762" y="1970"/>
              <a:ext cx="2338" cy="761"/>
              <a:chOff x="1762" y="2228"/>
              <a:chExt cx="2338" cy="761"/>
            </a:xfrm>
          </p:grpSpPr>
          <p:pic>
            <p:nvPicPr>
              <p:cNvPr id="175113" name="Picture 9" descr="ua03_0000h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4" y="2228"/>
                <a:ext cx="2326" cy="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5117" name="Rectangle 13"/>
              <p:cNvSpPr>
                <a:spLocks noChangeArrowheads="1"/>
              </p:cNvSpPr>
              <p:nvPr/>
            </p:nvSpPr>
            <p:spPr bwMode="auto">
              <a:xfrm>
                <a:off x="1762" y="2341"/>
                <a:ext cx="2270" cy="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423" y="2629"/>
              <a:ext cx="5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5123" name="Group 19"/>
          <p:cNvGrpSpPr>
            <a:grpSpLocks/>
          </p:cNvGrpSpPr>
          <p:nvPr/>
        </p:nvGrpSpPr>
        <p:grpSpPr bwMode="auto">
          <a:xfrm>
            <a:off x="381000" y="3048000"/>
            <a:ext cx="8328025" cy="1208088"/>
            <a:chOff x="423" y="1370"/>
            <a:chExt cx="5246" cy="761"/>
          </a:xfrm>
        </p:grpSpPr>
        <p:grpSp>
          <p:nvGrpSpPr>
            <p:cNvPr id="175115" name="Group 11"/>
            <p:cNvGrpSpPr>
              <a:grpSpLocks/>
            </p:cNvGrpSpPr>
            <p:nvPr/>
          </p:nvGrpSpPr>
          <p:grpSpPr bwMode="auto">
            <a:xfrm>
              <a:off x="1775" y="1370"/>
              <a:ext cx="2326" cy="761"/>
              <a:chOff x="1775" y="1370"/>
              <a:chExt cx="2326" cy="761"/>
            </a:xfrm>
          </p:grpSpPr>
          <p:pic>
            <p:nvPicPr>
              <p:cNvPr id="175110" name="Picture 6" descr="ua03_0000h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" y="1370"/>
                <a:ext cx="2326" cy="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5114" name="Rectangle 10"/>
              <p:cNvSpPr>
                <a:spLocks noChangeArrowheads="1"/>
              </p:cNvSpPr>
              <p:nvPr/>
            </p:nvSpPr>
            <p:spPr bwMode="auto">
              <a:xfrm>
                <a:off x="1824" y="1742"/>
                <a:ext cx="2208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423" y="1795"/>
              <a:ext cx="5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7AA6FE2-12B2-4E1F-9D89-A7558B83BF1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4824536"/>
          </a:xfrm>
        </p:spPr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NAND,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5F7-EA5F-433C-A847-B52E06708DE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53543-90A8-4D05-89B9-E5B35E41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1967123"/>
            <a:ext cx="4995863" cy="1461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75FD5-D482-4EC1-A4D7-CCEAB224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52" y="5201584"/>
            <a:ext cx="2997508" cy="4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5029200" y="773111"/>
            <a:ext cx="8518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30000"/>
              </a:spcBef>
            </a:pPr>
            <a:endParaRPr lang="en-US" sz="28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/>
              <a:t>DeMorgan’s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Mạch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tương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đương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với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ngụ</a:t>
            </a:r>
            <a:r>
              <a:rPr lang="en-US" dirty="0">
                <a:ea typeface="ＭＳ Ｐゴシック" pitchFamily="34" charset="-128"/>
              </a:rPr>
              <a:t> ý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Định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Luật</a:t>
            </a:r>
            <a:r>
              <a:rPr lang="en-US" dirty="0">
                <a:ea typeface="ＭＳ Ｐゴシック" pitchFamily="34" charset="-128"/>
              </a:rPr>
              <a:t> (16)</a:t>
            </a:r>
          </a:p>
          <a:p>
            <a:endParaRPr lang="en-US" dirty="0"/>
          </a:p>
        </p:txBody>
      </p:sp>
      <p:pic>
        <p:nvPicPr>
          <p:cNvPr id="423953" name="Picture 17" descr="fg03_0260a_AAGTNLY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911475"/>
            <a:ext cx="8045450" cy="1203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3961" name="Group 25"/>
          <p:cNvGrpSpPr>
            <a:grpSpLocks/>
          </p:cNvGrpSpPr>
          <p:nvPr/>
        </p:nvGrpSpPr>
        <p:grpSpPr bwMode="auto">
          <a:xfrm>
            <a:off x="152401" y="4740275"/>
            <a:ext cx="8589963" cy="1217613"/>
            <a:chOff x="96" y="2588"/>
            <a:chExt cx="5411" cy="767"/>
          </a:xfrm>
        </p:grpSpPr>
        <p:sp>
          <p:nvSpPr>
            <p:cNvPr id="423949" name="Rectangle 13"/>
            <p:cNvSpPr>
              <a:spLocks noChangeArrowheads="1"/>
            </p:cNvSpPr>
            <p:nvPr/>
          </p:nvSpPr>
          <p:spPr bwMode="auto">
            <a:xfrm>
              <a:off x="96" y="2722"/>
              <a:ext cx="2254" cy="52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logic khác tương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đương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NOR</a:t>
              </a:r>
              <a:endParaRPr lang="en-US" sz="2400" b="1" dirty="0">
                <a:latin typeface="Arial" charset="0"/>
              </a:endParaRPr>
            </a:p>
          </p:txBody>
        </p:sp>
        <p:pic>
          <p:nvPicPr>
            <p:cNvPr id="423954" name="Picture 18" descr="fg03_0260b_AAGTNLY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" y="2588"/>
              <a:ext cx="3048" cy="7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816226" y="2386202"/>
            <a:ext cx="3505200" cy="434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800" y="3962400"/>
            <a:ext cx="1905000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0427"/>
            <a:ext cx="3371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3274AF2-8500-4501-BA4B-507B88A471A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5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38438" y="1371600"/>
            <a:ext cx="3692525" cy="1208088"/>
            <a:chOff x="2738438" y="1795652"/>
            <a:chExt cx="3692525" cy="1208088"/>
          </a:xfrm>
        </p:grpSpPr>
        <p:pic>
          <p:nvPicPr>
            <p:cNvPr id="14" name="Picture 23" descr="ua03_0000h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8" y="1795652"/>
              <a:ext cx="3692525" cy="12080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2816226" y="1942991"/>
              <a:ext cx="3505200" cy="43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5029200" y="773111"/>
            <a:ext cx="8518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30000"/>
              </a:spcBef>
            </a:pPr>
            <a:endParaRPr lang="en-US" sz="280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/>
              <a:t>DeMorgan’s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Mạch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tương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đương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với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ngụ</a:t>
            </a:r>
            <a:r>
              <a:rPr lang="en-US" dirty="0">
                <a:ea typeface="ＭＳ Ｐゴシック" pitchFamily="34" charset="-128"/>
              </a:rPr>
              <a:t> ý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Định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luật</a:t>
            </a:r>
            <a:r>
              <a:rPr lang="en-US" dirty="0">
                <a:ea typeface="ＭＳ Ｐゴシック" pitchFamily="34" charset="-128"/>
              </a:rPr>
              <a:t> (17)</a:t>
            </a:r>
          </a:p>
          <a:p>
            <a:endParaRPr lang="en-US" dirty="0"/>
          </a:p>
        </p:txBody>
      </p:sp>
      <p:pic>
        <p:nvPicPr>
          <p:cNvPr id="11" name="Picture 14" descr="fg03_0270a_AAGTNLW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943225"/>
            <a:ext cx="7907337" cy="1196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414338" y="4840287"/>
            <a:ext cx="8181975" cy="1179513"/>
            <a:chOff x="261" y="2622"/>
            <a:chExt cx="5154" cy="743"/>
          </a:xfrm>
        </p:grpSpPr>
        <p:pic>
          <p:nvPicPr>
            <p:cNvPr id="13" name="Picture 13" descr="fg03_0270b_AAGTNLW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" y="2622"/>
              <a:ext cx="2891" cy="74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61" y="2746"/>
              <a:ext cx="2254" cy="52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logic khác tương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đương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hàm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NAND</a:t>
              </a:r>
              <a:endParaRPr lang="en-US" dirty="0">
                <a:latin typeface="Arial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590800" y="3962400"/>
            <a:ext cx="1905000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4C543C03-27B0-4BE7-BD03-41122774E64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1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534400" cy="28956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accent2">
                  <a:lumMod val="90000"/>
                  <a:lumOff val="10000"/>
                </a:schemeClr>
              </a:buClr>
            </a:pP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luật</a:t>
            </a:r>
            <a:r>
              <a:rPr lang="en-US" sz="2600" dirty="0"/>
              <a:t> </a:t>
            </a:r>
            <a:r>
              <a:rPr lang="en-US" sz="2600" dirty="0" err="1"/>
              <a:t>DeMorgan’s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qua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giữa</a:t>
            </a:r>
            <a:r>
              <a:rPr lang="en-US" sz="2600" dirty="0"/>
              <a:t>:</a:t>
            </a:r>
          </a:p>
          <a:p>
            <a:pPr lvl="1">
              <a:lnSpc>
                <a:spcPct val="11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AND </a:t>
            </a:r>
            <a:r>
              <a:rPr lang="en-US" sz="2200" dirty="0">
                <a:sym typeface="Wingdings" panose="05000000000000000000" pitchFamily="2" charset="2"/>
              </a:rPr>
              <a:t> NOR</a:t>
            </a:r>
          </a:p>
          <a:p>
            <a:pPr lvl="1">
              <a:lnSpc>
                <a:spcPct val="11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OR  NAND</a:t>
            </a:r>
            <a:endParaRPr lang="en-US" sz="2200" dirty="0"/>
          </a:p>
          <a:p>
            <a:pPr>
              <a:lnSpc>
                <a:spcPct val="110000"/>
              </a:lnSpc>
              <a:buClr>
                <a:schemeClr val="accent2">
                  <a:lumMod val="90000"/>
                  <a:lumOff val="10000"/>
                </a:schemeClr>
              </a:buClr>
            </a:pP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/>
              <a:t>Nghịch</a:t>
            </a:r>
            <a:r>
              <a:rPr lang="en-US" sz="2200" dirty="0"/>
              <a:t> </a:t>
            </a:r>
            <a:r>
              <a:rPr lang="en-US" sz="2200" dirty="0" err="1"/>
              <a:t>đảo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input </a:t>
            </a:r>
            <a:r>
              <a:rPr lang="en-US" sz="2200" dirty="0" err="1"/>
              <a:t>và</a:t>
            </a:r>
            <a:r>
              <a:rPr lang="en-US" sz="2200" dirty="0"/>
              <a:t> output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cổng</a:t>
            </a:r>
            <a:r>
              <a:rPr lang="en-US" sz="2200" dirty="0"/>
              <a:t> logic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(bong </a:t>
            </a:r>
            <a:r>
              <a:rPr lang="en-US" sz="1800" dirty="0" err="1"/>
              <a:t>bóng</a:t>
            </a:r>
            <a:r>
              <a:rPr lang="en-US" sz="1800" dirty="0"/>
              <a:t>)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/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err="1"/>
              <a:t>Xóa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(bong </a:t>
            </a:r>
            <a:r>
              <a:rPr lang="en-US" sz="1800" dirty="0" err="1"/>
              <a:t>bóng</a:t>
            </a:r>
            <a:r>
              <a:rPr lang="en-US" sz="1800" dirty="0"/>
              <a:t>)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/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DE1EC0F9-BEE6-4F5C-9D23-DA29591E20C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DeMorgan’s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1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6" name="Picture 8" descr="fg03_0330e_AAGTNM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5" y="5848244"/>
            <a:ext cx="67241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139" name="Picture 11" descr="fg03_0330c_AAGTNMB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9156"/>
            <a:ext cx="8500056" cy="83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140" name="Picture 12" descr="fg03_0330d_AAGTNMB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876800"/>
            <a:ext cx="8305801" cy="819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C8FBA2B-AEA1-42B2-A170-313BFB9506D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DeMorgan’s</a:t>
            </a:r>
            <a:endParaRPr lang="en-US" dirty="0"/>
          </a:p>
        </p:txBody>
      </p:sp>
      <p:pic>
        <p:nvPicPr>
          <p:cNvPr id="12" name="Picture 9" descr="fg03_0330a_AAGTNMB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22967" cy="820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fg03_0330b_AAGTNMB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5737"/>
            <a:ext cx="8500056" cy="83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5" descr="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528050" cy="2762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68" y="2077121"/>
            <a:ext cx="4964113" cy="503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819400"/>
            <a:ext cx="868045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C81E2D7C-5CD5-41AB-82CB-8D5D459D46D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8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luật</a:t>
                </a:r>
                <a:r>
                  <a:rPr lang="en-US" dirty="0"/>
                  <a:t> </a:t>
                </a:r>
                <a:r>
                  <a:rPr lang="en-US" dirty="0" err="1"/>
                  <a:t>DeMorgan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428750" lvl="2" indent="-514350">
                  <a:buAutoNum type="romanLcParenBoth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428750" lvl="2" indent="-514350">
                  <a:buAutoNum type="romanLcParenBoth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</m:t>
                            </m:r>
                          </m:e>
                        </m:ba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)(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</m:ba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428750" lvl="2" indent="-514350">
                  <a:buAutoNum type="romanLcParenBoth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A</m:t>
                            </m:r>
                          </m:e>
                        </m:ba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C</m:t>
                            </m:r>
                          </m:e>
                        </m:ba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</m:ba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ba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9" t="-1391" r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118C7386-BFFE-4D24-B64A-C46FEE95E47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65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3,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3: ĐẠI SỐ BOOLEAN VÀ CÁC CỔNG LOGIC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96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EA93DFD-BFCA-4D40-AD15-FF3AE9428F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AND, OR, NOT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NAND, 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XOR, XNOR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Boolean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55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outputs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mạch</a:t>
            </a:r>
            <a:r>
              <a:rPr lang="en-GB" dirty="0"/>
              <a:t> logic </a:t>
            </a:r>
            <a:r>
              <a:rPr lang="en-GB" dirty="0" err="1"/>
              <a:t>sau</a:t>
            </a:r>
            <a:r>
              <a:rPr lang="en-GB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fg03_0160a_AAGTNLL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72860" cy="3352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3200" y="28956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37338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1910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71D66058-2D90-4C8F-BBEA-FE609C98954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41300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ea typeface="ＭＳ Ｐゴシック" pitchFamily="34" charset="-128"/>
              </a:rPr>
              <a:t>Bước</a:t>
            </a:r>
            <a:r>
              <a:rPr lang="en-US" sz="2400" dirty="0">
                <a:ea typeface="ＭＳ Ｐゴシック" pitchFamily="34" charset="-128"/>
              </a:rPr>
              <a:t> 1: </a:t>
            </a:r>
            <a:r>
              <a:rPr lang="en-US" sz="2400" dirty="0" err="1">
                <a:ea typeface="ＭＳ Ｐゴシック" pitchFamily="34" charset="-128"/>
              </a:rPr>
              <a:t>Lập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bảng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sự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thật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và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liệt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kê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tất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cả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các</a:t>
            </a:r>
            <a:r>
              <a:rPr lang="en-US" sz="2400" dirty="0">
                <a:ea typeface="ＭＳ Ｐゴシック" pitchFamily="34" charset="-128"/>
              </a:rPr>
              <a:t> inputs </a:t>
            </a:r>
            <a:r>
              <a:rPr lang="en-US" sz="2400" dirty="0" err="1">
                <a:ea typeface="ＭＳ Ｐゴシック" pitchFamily="34" charset="-128"/>
              </a:rPr>
              <a:t>có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trong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mạch</a:t>
            </a:r>
            <a:r>
              <a:rPr lang="en-US" sz="2400" dirty="0">
                <a:ea typeface="ＭＳ Ｐゴシック" pitchFamily="34" charset="-128"/>
              </a:rPr>
              <a:t> logic </a:t>
            </a:r>
            <a:r>
              <a:rPr lang="en-US" sz="2400" dirty="0" err="1">
                <a:ea typeface="ＭＳ Ｐゴシック" pitchFamily="34" charset="-128"/>
              </a:rPr>
              <a:t>tổ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hợp</a:t>
            </a: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ＭＳ Ｐゴシック" pitchFamily="34" charset="-128"/>
              </a:rPr>
              <a:t>Bước</a:t>
            </a:r>
            <a:r>
              <a:rPr lang="en-US" sz="2400" dirty="0">
                <a:ea typeface="ＭＳ Ｐゴシック" pitchFamily="34" charset="-128"/>
              </a:rPr>
              <a:t> 2: </a:t>
            </a:r>
            <a:r>
              <a:rPr lang="vi-VN" sz="2400" dirty="0"/>
              <a:t>Tạo ra một cột trong bảng sự thật cho mỗi tín hiệu trung gian</a:t>
            </a:r>
            <a:r>
              <a:rPr lang="en-GB" sz="2400" dirty="0"/>
              <a:t> </a:t>
            </a:r>
            <a:r>
              <a:rPr lang="en-US" sz="2400" dirty="0">
                <a:ea typeface="ＭＳ Ｐゴシック" pitchFamily="34" charset="-128"/>
              </a:rPr>
              <a:t>(node)</a:t>
            </a:r>
          </a:p>
          <a:p>
            <a:endParaRPr lang="en-US" dirty="0"/>
          </a:p>
        </p:txBody>
      </p:sp>
      <p:pic>
        <p:nvPicPr>
          <p:cNvPr id="397318" name="Picture 6" descr="fg03_0160b_AAGTNL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7" y="2971800"/>
            <a:ext cx="3573463" cy="3306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319" name="Picture 7" descr="fg03_0160a_AAGTNLL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8163"/>
            <a:ext cx="5378039" cy="2179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520700" y="733425"/>
            <a:ext cx="8518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 b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3687763"/>
            <a:ext cx="354781" cy="2441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92A5C5C-2487-48AC-B7B3-3D4DB955CF1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grpSp>
        <p:nvGrpSpPr>
          <p:cNvPr id="397321" name="Group 9"/>
          <p:cNvGrpSpPr>
            <a:grpSpLocks/>
          </p:cNvGrpSpPr>
          <p:nvPr/>
        </p:nvGrpSpPr>
        <p:grpSpPr bwMode="auto">
          <a:xfrm>
            <a:off x="-119063" y="5638800"/>
            <a:ext cx="7208838" cy="1066800"/>
            <a:chOff x="693" y="3434"/>
            <a:chExt cx="4541" cy="672"/>
          </a:xfrm>
        </p:grpSpPr>
        <p:grpSp>
          <p:nvGrpSpPr>
            <p:cNvPr id="397322" name="Group 10"/>
            <p:cNvGrpSpPr>
              <a:grpSpLocks/>
            </p:cNvGrpSpPr>
            <p:nvPr/>
          </p:nvGrpSpPr>
          <p:grpSpPr bwMode="auto">
            <a:xfrm flipV="1">
              <a:off x="4042" y="3434"/>
              <a:ext cx="1192" cy="396"/>
              <a:chOff x="912" y="814"/>
              <a:chExt cx="3093" cy="198"/>
            </a:xfrm>
          </p:grpSpPr>
          <p:sp>
            <p:nvSpPr>
              <p:cNvPr id="397323" name="Line 11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324" name="Line 12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2229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325" name="Rectangle 13"/>
            <p:cNvSpPr>
              <a:spLocks noChangeArrowheads="1"/>
            </p:cNvSpPr>
            <p:nvPr/>
          </p:nvSpPr>
          <p:spPr bwMode="auto">
            <a:xfrm>
              <a:off x="864" y="3552"/>
              <a:ext cx="3360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693" y="3494"/>
              <a:ext cx="3531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30000"/>
                </a:spcBef>
              </a:pP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     Node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u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đã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được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điền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vào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như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kết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quả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của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phần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bù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của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tín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hiệu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input </a:t>
              </a:r>
              <a:r>
                <a:rPr lang="en-US" sz="2000" b="1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</a:t>
              </a:r>
              <a:endParaRPr lang="en-US" sz="2000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23" name="Rectangle 15"/>
          <p:cNvSpPr>
            <a:spLocks noChangeArrowheads="1"/>
          </p:cNvSpPr>
          <p:nvPr/>
        </p:nvSpPr>
        <p:spPr bwMode="auto">
          <a:xfrm>
            <a:off x="520700" y="733425"/>
            <a:ext cx="8518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 b="0" i="1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Bước</a:t>
            </a:r>
            <a:r>
              <a:rPr lang="en-US" dirty="0">
                <a:ea typeface="ＭＳ Ｐゴシック" pitchFamily="34" charset="-128"/>
              </a:rPr>
              <a:t> 3: </a:t>
            </a:r>
            <a:r>
              <a:rPr lang="en-US" dirty="0" err="1">
                <a:ea typeface="ＭＳ Ｐゴシック" pitchFamily="34" charset="-128"/>
              </a:rPr>
              <a:t>Điền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vào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các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giá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trị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tín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hiệu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cột</a:t>
            </a:r>
            <a:r>
              <a:rPr lang="en-US" dirty="0">
                <a:ea typeface="ＭＳ Ｐゴシック" pitchFamily="34" charset="-128"/>
              </a:rPr>
              <a:t> node </a:t>
            </a:r>
            <a:r>
              <a:rPr lang="en-US" b="1" i="1" dirty="0">
                <a:ea typeface="ＭＳ Ｐゴシック" pitchFamily="34" charset="-128"/>
              </a:rPr>
              <a:t>v</a:t>
            </a:r>
          </a:p>
        </p:txBody>
      </p:sp>
      <p:pic>
        <p:nvPicPr>
          <p:cNvPr id="401411" name="Picture 3" descr="fg03_0160c_AAGTNL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2266950"/>
            <a:ext cx="3546475" cy="3308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412" name="Picture 4" descr="fg03_0160a_AAGTNLL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" y="2590800"/>
            <a:ext cx="5256613" cy="2130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1426" name="Group 18"/>
          <p:cNvGrpSpPr>
            <a:grpSpLocks/>
          </p:cNvGrpSpPr>
          <p:nvPr/>
        </p:nvGrpSpPr>
        <p:grpSpPr bwMode="auto">
          <a:xfrm>
            <a:off x="1828800" y="5546735"/>
            <a:ext cx="5680075" cy="1130778"/>
            <a:chOff x="1164" y="3494"/>
            <a:chExt cx="3578" cy="483"/>
          </a:xfrm>
        </p:grpSpPr>
        <p:grpSp>
          <p:nvGrpSpPr>
            <p:cNvPr id="401414" name="Group 6"/>
            <p:cNvGrpSpPr>
              <a:grpSpLocks/>
            </p:cNvGrpSpPr>
            <p:nvPr/>
          </p:nvGrpSpPr>
          <p:grpSpPr bwMode="auto">
            <a:xfrm flipV="1">
              <a:off x="4069" y="3494"/>
              <a:ext cx="612" cy="258"/>
              <a:chOff x="912" y="814"/>
              <a:chExt cx="864" cy="168"/>
            </a:xfrm>
          </p:grpSpPr>
          <p:sp>
            <p:nvSpPr>
              <p:cNvPr id="401415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416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417" name="Rectangle 9"/>
            <p:cNvSpPr>
              <a:spLocks noChangeArrowheads="1"/>
            </p:cNvSpPr>
            <p:nvPr/>
          </p:nvSpPr>
          <p:spPr bwMode="auto">
            <a:xfrm>
              <a:off x="1164" y="3552"/>
              <a:ext cx="2923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24" name="Rectangle 16"/>
            <p:cNvSpPr>
              <a:spLocks noChangeArrowheads="1"/>
            </p:cNvSpPr>
            <p:nvPr/>
          </p:nvSpPr>
          <p:spPr bwMode="auto">
            <a:xfrm>
              <a:off x="1164" y="3543"/>
              <a:ext cx="3578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v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AB </a:t>
              </a:r>
              <a:r>
                <a:rPr lang="en-US" sz="2000" b="0" i="1" dirty="0">
                  <a:latin typeface="Times New Roman" pitchFamily="18" charset="0"/>
                  <a:cs typeface="Times New Roman" pitchFamily="18" charset="0"/>
                </a:rPr>
                <a:t>—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Node 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cs typeface="Times New Roman" pitchFamily="18" charset="0"/>
                </a:rPr>
                <a:t>sẽ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cs typeface="Times New Roman" pitchFamily="18" charset="0"/>
                </a:rPr>
                <a:t>trị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HIGH</a:t>
              </a:r>
              <a:br>
                <a:rPr lang="en-US" sz="2000" b="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Khi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 (node </a:t>
              </a:r>
              <a:r>
                <a:rPr lang="en-US" sz="2000" b="0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HIGH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B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dirty="0">
                  <a:latin typeface="Times New Roman" pitchFamily="18" charset="0"/>
                  <a:cs typeface="Times New Roman" pitchFamily="18" charset="0"/>
                </a:rPr>
                <a:t>HIGH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286000" y="5791200"/>
            <a:ext cx="15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362200" y="6248400"/>
            <a:ext cx="228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34647" y="3590925"/>
            <a:ext cx="354781" cy="609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34647" y="4200524"/>
            <a:ext cx="354781" cy="113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34647" y="3048001"/>
            <a:ext cx="354781" cy="533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9E94C569-4EA7-4592-8F13-4D25E9159CF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37396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3" grpId="0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5" name="Picture 15" descr="fg03_0160d_AAGTNLL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305050"/>
            <a:ext cx="3492500" cy="325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Bước</a:t>
            </a:r>
            <a:r>
              <a:rPr lang="en-US" dirty="0">
                <a:ea typeface="ＭＳ Ｐゴシック" pitchFamily="34" charset="-128"/>
              </a:rPr>
              <a:t> 4: </a:t>
            </a:r>
            <a:r>
              <a:rPr lang="en-US" dirty="0" err="1">
                <a:ea typeface="ＭＳ Ｐゴシック" pitchFamily="34" charset="-128"/>
              </a:rPr>
              <a:t>Dự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đoán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trước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giá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trị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tín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hiệu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node </a:t>
            </a:r>
            <a:r>
              <a:rPr lang="en-US" b="1" i="1" dirty="0">
                <a:ea typeface="ＭＳ Ｐゴシック" pitchFamily="34" charset="-128"/>
              </a:rPr>
              <a:t>w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là</a:t>
            </a:r>
            <a:r>
              <a:rPr lang="en-US" dirty="0">
                <a:ea typeface="ＭＳ Ｐゴシック" pitchFamily="34" charset="-128"/>
              </a:rPr>
              <a:t> outputs </a:t>
            </a:r>
            <a:r>
              <a:rPr lang="en-US" dirty="0" err="1">
                <a:ea typeface="ＭＳ Ｐゴシック" pitchFamily="34" charset="-128"/>
              </a:rPr>
              <a:t>của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cổng</a:t>
            </a:r>
            <a:r>
              <a:rPr lang="en-US" dirty="0">
                <a:ea typeface="ＭＳ Ｐゴシック" pitchFamily="34" charset="-128"/>
              </a:rPr>
              <a:t> logic BC</a:t>
            </a:r>
          </a:p>
          <a:p>
            <a:endParaRPr lang="en-US" dirty="0"/>
          </a:p>
        </p:txBody>
      </p:sp>
      <p:pic>
        <p:nvPicPr>
          <p:cNvPr id="399364" name="Picture 4" descr="fg03_0160a_AAGTNLL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" y="2846388"/>
            <a:ext cx="5197857" cy="21066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76" name="Group 16"/>
          <p:cNvGrpSpPr>
            <a:grpSpLocks/>
          </p:cNvGrpSpPr>
          <p:nvPr/>
        </p:nvGrpSpPr>
        <p:grpSpPr bwMode="auto">
          <a:xfrm>
            <a:off x="661988" y="5546725"/>
            <a:ext cx="7312025" cy="730250"/>
            <a:chOff x="417" y="3494"/>
            <a:chExt cx="4606" cy="460"/>
          </a:xfrm>
        </p:grpSpPr>
        <p:grpSp>
          <p:nvGrpSpPr>
            <p:cNvPr id="399366" name="Group 6"/>
            <p:cNvGrpSpPr>
              <a:grpSpLocks/>
            </p:cNvGrpSpPr>
            <p:nvPr/>
          </p:nvGrpSpPr>
          <p:grpSpPr bwMode="auto">
            <a:xfrm flipV="1">
              <a:off x="4411" y="3494"/>
              <a:ext cx="612" cy="336"/>
              <a:chOff x="912" y="814"/>
              <a:chExt cx="864" cy="168"/>
            </a:xfrm>
          </p:grpSpPr>
          <p:sp>
            <p:nvSpPr>
              <p:cNvPr id="399367" name="Line 7"/>
              <p:cNvSpPr>
                <a:spLocks noChangeShapeType="1"/>
              </p:cNvSpPr>
              <p:nvPr/>
            </p:nvSpPr>
            <p:spPr bwMode="auto">
              <a:xfrm>
                <a:off x="912" y="81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68" name="Line 8"/>
              <p:cNvSpPr>
                <a:spLocks noChangeShapeType="1"/>
              </p:cNvSpPr>
              <p:nvPr/>
            </p:nvSpPr>
            <p:spPr bwMode="auto">
              <a:xfrm>
                <a:off x="1776" y="814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417" y="3696"/>
              <a:ext cx="4006" cy="2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417" y="3648"/>
              <a:ext cx="402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30000"/>
                </a:spcBef>
              </a:pPr>
              <a:r>
                <a:rPr lang="en-US" sz="200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Node</a:t>
              </a:r>
              <a:r>
                <a:rPr lang="en-US" sz="2000" b="1" i="1">
                  <a:ea typeface="ＭＳ Ｐゴシック" pitchFamily="34" charset="-128"/>
                </a:rPr>
                <a:t> </a:t>
              </a:r>
              <a:r>
                <a:rPr lang="en-US" sz="2400" b="1" i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w</a:t>
              </a:r>
              <a:r>
                <a:rPr lang="en-US" sz="2000" b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HIGH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khi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và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chỉ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khi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HIGH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và</a:t>
              </a:r>
              <a:r>
                <a:rPr lang="en-US" sz="20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cả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b="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là</a:t>
              </a:r>
              <a:r>
                <a:rPr lang="en-US" sz="2000" b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HIGH</a:t>
              </a:r>
            </a:p>
          </p:txBody>
        </p:sp>
      </p:grpSp>
      <p:sp>
        <p:nvSpPr>
          <p:cNvPr id="399372" name="Rectangle 12"/>
          <p:cNvSpPr>
            <a:spLocks noChangeArrowheads="1"/>
          </p:cNvSpPr>
          <p:nvPr/>
        </p:nvSpPr>
        <p:spPr bwMode="auto">
          <a:xfrm>
            <a:off x="520700" y="733425"/>
            <a:ext cx="8518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 b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96622" y="5141913"/>
            <a:ext cx="354781" cy="26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92495" y="3912393"/>
            <a:ext cx="354781" cy="26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92494" y="3048000"/>
            <a:ext cx="354781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6622" y="4267200"/>
            <a:ext cx="354781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3E5D439A-997E-4BD8-A8CA-C16E3759C3F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10627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2" grpId="0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2926</TotalTime>
  <Words>1422</Words>
  <Application>Microsoft Office PowerPoint</Application>
  <PresentationFormat>On-screen Show (4:3)</PresentationFormat>
  <Paragraphs>219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Kiểm tra 15 phút</vt:lpstr>
      <vt:lpstr>Kiểm tra 15 phút</vt:lpstr>
      <vt:lpstr>NHẬP MÔN MẠCH SỐ</vt:lpstr>
      <vt:lpstr>Nội dung</vt:lpstr>
      <vt:lpstr>Nội dung</vt:lpstr>
      <vt:lpstr>Phân tích giá trị ngõ ra của một mạch logic</vt:lpstr>
      <vt:lpstr>Phân tích giá trị ngõ ra của một mạch logic</vt:lpstr>
      <vt:lpstr>Phân tích giá trị ngõ ra của một mạch logic</vt:lpstr>
      <vt:lpstr>Phân tích giá trị ngõ ra của một mạch logic</vt:lpstr>
      <vt:lpstr>Phân tích giá trị ngõ ra của một mạch logic</vt:lpstr>
      <vt:lpstr>Phân tích giá trị ngõ ra của một mạch logic</vt:lpstr>
      <vt:lpstr>Nội dung</vt:lpstr>
      <vt:lpstr>Đại số Boolean</vt:lpstr>
      <vt:lpstr>Định luật Boolean I</vt:lpstr>
      <vt:lpstr>Định luật Boolean II</vt:lpstr>
      <vt:lpstr>Định luật Boolean III</vt:lpstr>
      <vt:lpstr>Định luật Boolean IV</vt:lpstr>
      <vt:lpstr>Định luật Boolean V</vt:lpstr>
      <vt:lpstr>Định luật DeMorgan’s</vt:lpstr>
      <vt:lpstr>Định luật DeMorgan’s</vt:lpstr>
      <vt:lpstr>Định luật DeMorgan’s</vt:lpstr>
      <vt:lpstr>Định luật DeMorgan’s</vt:lpstr>
      <vt:lpstr>Định luật DeMorgan’s</vt:lpstr>
      <vt:lpstr>Ví Dụ #1</vt:lpstr>
      <vt:lpstr>Ví Dụ #2</vt:lpstr>
      <vt:lpstr>Tóm tắt nội dung chương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340</cp:revision>
  <dcterms:created xsi:type="dcterms:W3CDTF">2013-02-24T12:47:21Z</dcterms:created>
  <dcterms:modified xsi:type="dcterms:W3CDTF">2019-08-25T13:51:08Z</dcterms:modified>
</cp:coreProperties>
</file>