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9"/>
  </p:notesMasterIdLst>
  <p:sldIdLst>
    <p:sldId id="457" r:id="rId2"/>
    <p:sldId id="458" r:id="rId3"/>
    <p:sldId id="459" r:id="rId4"/>
    <p:sldId id="329" r:id="rId5"/>
    <p:sldId id="431" r:id="rId6"/>
    <p:sldId id="387" r:id="rId7"/>
    <p:sldId id="432" r:id="rId8"/>
    <p:sldId id="395" r:id="rId9"/>
    <p:sldId id="396" r:id="rId10"/>
    <p:sldId id="433" r:id="rId11"/>
    <p:sldId id="435" r:id="rId12"/>
    <p:sldId id="434" r:id="rId13"/>
    <p:sldId id="403" r:id="rId14"/>
    <p:sldId id="401" r:id="rId15"/>
    <p:sldId id="402" r:id="rId16"/>
    <p:sldId id="436" r:id="rId17"/>
    <p:sldId id="394" r:id="rId18"/>
    <p:sldId id="331" r:id="rId19"/>
    <p:sldId id="426" r:id="rId20"/>
    <p:sldId id="333" r:id="rId21"/>
    <p:sldId id="438" r:id="rId22"/>
    <p:sldId id="440" r:id="rId23"/>
    <p:sldId id="441" r:id="rId24"/>
    <p:sldId id="442" r:id="rId25"/>
    <p:sldId id="334" r:id="rId26"/>
    <p:sldId id="456" r:id="rId27"/>
    <p:sldId id="423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/>
              <a:t>Một</a:t>
            </a:r>
            <a:r>
              <a:rPr lang="en-US" baseline="0"/>
              <a:t> phương pháp giúp ta có thể rút gọn biểu thức Boolean nhanh hơn và hiệu quả hơn phương pháp đại số Boolean</a:t>
            </a:r>
          </a:p>
          <a:p>
            <a:pPr marL="0" indent="0">
              <a:buFontTx/>
              <a:buNone/>
            </a:pPr>
            <a:r>
              <a:rPr lang="en-US" baseline="0"/>
              <a:t>   Nhưng bị giới hạn chỉ dùng cho 5 biến trở xuống</a:t>
            </a:r>
          </a:p>
          <a:p>
            <a:pPr marL="0" indent="0">
              <a:buFontTx/>
              <a:buNone/>
            </a:pPr>
            <a:r>
              <a:rPr lang="en-US" baseline="0"/>
              <a:t>-  Thiết kế mạch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202221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79B49-C5CB-4DFC-97E0-D9DB8BD500F5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sz="3000" dirty="0" err="1"/>
              <a:t>Rút</a:t>
            </a:r>
            <a:r>
              <a:rPr lang="en-US" sz="3000" dirty="0"/>
              <a:t> </a:t>
            </a:r>
            <a:r>
              <a:rPr lang="en-US" sz="3000" dirty="0" err="1"/>
              <a:t>gọn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thức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mạch</a:t>
            </a:r>
            <a:r>
              <a:rPr lang="en-US" sz="3000" dirty="0"/>
              <a:t> logic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endParaRPr lang="en-US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3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1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438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400" dirty="0" err="1"/>
              <a:t>Dạng</a:t>
            </a:r>
            <a:r>
              <a:rPr lang="en-US" sz="3400" dirty="0"/>
              <a:t> </a:t>
            </a:r>
            <a:r>
              <a:rPr lang="en-US" sz="3400" dirty="0" err="1"/>
              <a:t>chính</a:t>
            </a:r>
            <a:r>
              <a:rPr lang="en-US" sz="3400" dirty="0"/>
              <a:t> </a:t>
            </a:r>
            <a:r>
              <a:rPr lang="en-US" sz="3400" dirty="0" err="1"/>
              <a:t>tắc</a:t>
            </a:r>
            <a:r>
              <a:rPr lang="en-US" sz="3400" dirty="0"/>
              <a:t> (Canonical Form)</a:t>
            </a:r>
            <a:endParaRPr lang="vi-VN" sz="340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u="sng" dirty="0" err="1"/>
              <a:t>Dạng</a:t>
            </a:r>
            <a:r>
              <a:rPr lang="en-US" sz="2400" b="1" u="sng" dirty="0"/>
              <a:t> </a:t>
            </a:r>
            <a:r>
              <a:rPr lang="en-US" sz="2400" b="1" u="sng" dirty="0" err="1"/>
              <a:t>chính</a:t>
            </a:r>
            <a:r>
              <a:rPr lang="en-US" sz="2400" b="1" u="sng" dirty="0"/>
              <a:t> </a:t>
            </a:r>
            <a:r>
              <a:rPr lang="en-US" sz="2400" b="1" u="sng" dirty="0" err="1"/>
              <a:t>tắc</a:t>
            </a:r>
            <a:r>
              <a:rPr lang="en-US" sz="2400" b="1" u="sng" dirty="0"/>
              <a:t> 2:</a:t>
            </a:r>
            <a:r>
              <a:rPr lang="en-US" sz="24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i="1" dirty="0" err="1"/>
              <a:t>tích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tổng</a:t>
            </a:r>
            <a:r>
              <a:rPr lang="en-US" sz="2000" i="1" dirty="0"/>
              <a:t> chuẩn_0  (</a:t>
            </a:r>
            <a:r>
              <a:rPr lang="en-US" sz="2000" b="1" i="1" dirty="0"/>
              <a:t>Maxterms</a:t>
            </a:r>
            <a:r>
              <a:rPr lang="en-US" sz="2000" i="1" dirty="0"/>
              <a:t>_0)</a:t>
            </a:r>
            <a:br>
              <a:rPr lang="en-US" sz="2000" i="1" dirty="0"/>
            </a:br>
            <a:r>
              <a:rPr lang="en-US" sz="2000" dirty="0"/>
              <a:t>(</a:t>
            </a:r>
            <a:r>
              <a:rPr lang="en-US" sz="2000" i="1" dirty="0" err="1"/>
              <a:t>tổng</a:t>
            </a:r>
            <a:r>
              <a:rPr lang="en-US" sz="2000" i="1" dirty="0"/>
              <a:t> chuẩn­_0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Boolean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0).</a:t>
            </a:r>
            <a:r>
              <a:rPr lang="vi-VN" sz="2000" dirty="0"/>
              <a:t> 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81965"/>
              </p:ext>
            </p:extLst>
          </p:nvPr>
        </p:nvGraphicFramePr>
        <p:xfrm>
          <a:off x="1143000" y="5297084"/>
          <a:ext cx="7086600" cy="77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r:id="rId3" imgW="3937000" imgH="431800" progId="">
                  <p:embed/>
                </p:oleObj>
              </mc:Choice>
              <mc:Fallback>
                <p:oleObj r:id="rId3" imgW="3937000" imgH="431800" progId="">
                  <p:embed/>
                  <p:pic>
                    <p:nvPicPr>
                      <p:cNvPr id="717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97084"/>
                        <a:ext cx="7086600" cy="7729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37561"/>
            <a:ext cx="1981200" cy="51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895600" y="6160739"/>
            <a:ext cx="24638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EF42-B7CE-4BB2-9B16-EB384FC1332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29" name="Content Placeholder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093912"/>
            <a:ext cx="50292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54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32281"/>
              </p:ext>
            </p:extLst>
          </p:nvPr>
        </p:nvGraphicFramePr>
        <p:xfrm>
          <a:off x="762000" y="1828801"/>
          <a:ext cx="7620000" cy="3470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chuẩn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Sum of</a:t>
                      </a:r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Minterms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latin typeface="Times New Roman"/>
                          <a:cs typeface="Times New Roman"/>
                        </a:rPr>
                        <a:t>chuẩn</a:t>
                      </a:r>
                      <a:r>
                        <a:rPr lang="en-US"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Product of </a:t>
                      </a:r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Maxterms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strike="noStrike" cap="none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en-US" sz="2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1: </a:t>
                      </a:r>
                      <a:r>
                        <a:rPr lang="en-US" sz="2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1: </a:t>
                      </a:r>
                      <a:r>
                        <a:rPr lang="en-US" sz="28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2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300" y="2943225"/>
            <a:ext cx="266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933700"/>
            <a:ext cx="304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CD33-E64F-46EA-9FD8-9EA42E524BB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52800" y="4343400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2800" y="4876800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400" dirty="0" err="1"/>
              <a:t>Dạng</a:t>
            </a:r>
            <a:r>
              <a:rPr lang="en-US" sz="3400" dirty="0"/>
              <a:t> </a:t>
            </a:r>
            <a:r>
              <a:rPr lang="en-US" sz="3400" dirty="0" err="1"/>
              <a:t>chính</a:t>
            </a:r>
            <a:r>
              <a:rPr lang="en-US" sz="3400" dirty="0"/>
              <a:t> </a:t>
            </a:r>
            <a:r>
              <a:rPr lang="en-US" sz="3400" dirty="0" err="1"/>
              <a:t>tắc</a:t>
            </a:r>
            <a:r>
              <a:rPr lang="en-US" sz="3400" dirty="0"/>
              <a:t> (Canonical Form)</a:t>
            </a:r>
            <a:endParaRPr lang="vi-VN" sz="3400" dirty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8392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(don’t care)</a:t>
            </a:r>
            <a:r>
              <a:rPr lang="vi-VN" dirty="0"/>
              <a:t> 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</a:t>
            </a:r>
            <a:r>
              <a:rPr lang="vi-VN" sz="2000" dirty="0">
                <a:solidFill>
                  <a:schemeClr val="tx1"/>
                </a:solidFill>
              </a:rPr>
              <a:t>àm Boole</a:t>
            </a:r>
            <a:r>
              <a:rPr lang="en-US" sz="2000" dirty="0">
                <a:solidFill>
                  <a:schemeClr val="tx1"/>
                </a:solidFill>
              </a:rPr>
              <a:t>an</a:t>
            </a:r>
            <a:r>
              <a:rPr lang="vi-VN" sz="2000" dirty="0">
                <a:solidFill>
                  <a:schemeClr val="tx1"/>
                </a:solidFill>
              </a:rPr>
              <a:t> theo dạng chính tắc: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			</a:t>
            </a:r>
            <a:r>
              <a:rPr lang="vi-VN" sz="2400" b="1" i="1" dirty="0">
                <a:solidFill>
                  <a:schemeClr val="tx1"/>
                </a:solidFill>
              </a:rPr>
              <a:t>F (A, B, C) =   </a:t>
            </a:r>
            <a:r>
              <a:rPr lang="vi-VN" sz="2400" b="1" i="1" dirty="0">
                <a:solidFill>
                  <a:schemeClr val="tx1"/>
                </a:solidFill>
                <a:sym typeface="Symbol" pitchFamily="18" charset="2"/>
              </a:rPr>
              <a:t></a:t>
            </a:r>
            <a:r>
              <a:rPr lang="vi-VN" sz="2400" b="1" i="1" dirty="0">
                <a:solidFill>
                  <a:schemeClr val="tx1"/>
                </a:solidFill>
              </a:rPr>
              <a:t> (2, 3, 5) </a:t>
            </a:r>
            <a:r>
              <a:rPr lang="vi-VN" sz="2400" b="1" i="1" dirty="0">
                <a:solidFill>
                  <a:srgbClr val="0000CC"/>
                </a:solidFill>
              </a:rPr>
              <a:t>+</a:t>
            </a:r>
            <a:r>
              <a:rPr lang="vi-VN" sz="2400" b="1" i="1" dirty="0">
                <a:solidFill>
                  <a:schemeClr val="tx1"/>
                </a:solidFill>
              </a:rPr>
              <a:t> </a:t>
            </a:r>
            <a:r>
              <a:rPr lang="vi-VN" sz="2400" b="1" i="1" dirty="0">
                <a:solidFill>
                  <a:srgbClr val="FF0000"/>
                </a:solidFill>
              </a:rPr>
              <a:t>d</a:t>
            </a:r>
            <a:r>
              <a:rPr lang="vi-VN" sz="2400" b="1" i="1" dirty="0">
                <a:solidFill>
                  <a:schemeClr val="tx1"/>
                </a:solidFill>
              </a:rPr>
              <a:t>(0, 7)</a:t>
            </a:r>
            <a:r>
              <a:rPr lang="en-US" sz="2400" b="1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chính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tắc</a:t>
            </a:r>
            <a:r>
              <a:rPr lang="en-US" sz="2000" i="1" dirty="0">
                <a:solidFill>
                  <a:schemeClr val="tx1"/>
                </a:solidFill>
              </a:rPr>
              <a:t> 1)</a:t>
            </a:r>
            <a:endParaRPr lang="vi-VN" sz="20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vi-VN" sz="2400" b="1" i="1" dirty="0">
                <a:solidFill>
                  <a:schemeClr val="tx1"/>
                </a:solidFill>
              </a:rPr>
              <a:t>	</a:t>
            </a:r>
            <a:r>
              <a:rPr lang="en-US" sz="2400" b="1" i="1" dirty="0">
                <a:solidFill>
                  <a:schemeClr val="tx1"/>
                </a:solidFill>
              </a:rPr>
              <a:t>	</a:t>
            </a:r>
            <a:r>
              <a:rPr lang="en-US" sz="2400" b="1" i="1" dirty="0"/>
              <a:t>       		        </a:t>
            </a:r>
            <a:r>
              <a:rPr lang="vi-VN" sz="2400" b="1" i="1" dirty="0">
                <a:solidFill>
                  <a:schemeClr val="tx1"/>
                </a:solidFill>
              </a:rPr>
              <a:t>=   </a:t>
            </a:r>
            <a:r>
              <a:rPr lang="vi-VN" sz="2400" b="1" i="1" dirty="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vi-VN" sz="2400" b="1" i="1" dirty="0">
                <a:solidFill>
                  <a:schemeClr val="tx1"/>
                </a:solidFill>
              </a:rPr>
              <a:t> (1, 4, 6) </a:t>
            </a:r>
            <a:r>
              <a:rPr lang="vi-VN" b="1" i="1" dirty="0">
                <a:solidFill>
                  <a:srgbClr val="0000CC"/>
                </a:solidFill>
              </a:rPr>
              <a:t>.</a:t>
            </a:r>
            <a:r>
              <a:rPr lang="vi-VN" sz="2400" b="1" i="1" dirty="0">
                <a:solidFill>
                  <a:schemeClr val="tx1"/>
                </a:solidFill>
              </a:rPr>
              <a:t> </a:t>
            </a:r>
            <a:r>
              <a:rPr lang="vi-VN" sz="2400" b="1" i="1" dirty="0">
                <a:solidFill>
                  <a:srgbClr val="FF0000"/>
                </a:solidFill>
              </a:rPr>
              <a:t>D</a:t>
            </a:r>
            <a:r>
              <a:rPr lang="vi-VN" sz="2400" b="1" i="1" dirty="0">
                <a:solidFill>
                  <a:schemeClr val="tx1"/>
                </a:solidFill>
              </a:rPr>
              <a:t>(0, 7)</a:t>
            </a:r>
            <a:r>
              <a:rPr lang="en-US" sz="2400" b="1" i="1" dirty="0">
                <a:solidFill>
                  <a:schemeClr val="tx1"/>
                </a:solidFill>
              </a:rPr>
              <a:t>  </a:t>
            </a:r>
            <a:r>
              <a:rPr lang="en-US" sz="2000" i="1" dirty="0"/>
              <a:t>(</a:t>
            </a:r>
            <a:r>
              <a:rPr lang="en-US" sz="2000" i="1" dirty="0" err="1"/>
              <a:t>chính</a:t>
            </a:r>
            <a:r>
              <a:rPr lang="en-US" sz="2000" i="1" dirty="0"/>
              <a:t> </a:t>
            </a:r>
            <a:r>
              <a:rPr lang="en-US" sz="2000" i="1" dirty="0" err="1"/>
              <a:t>tắc</a:t>
            </a:r>
            <a:r>
              <a:rPr lang="en-US" sz="2000" i="1" dirty="0"/>
              <a:t> 2)</a:t>
            </a:r>
            <a:endParaRPr lang="vi-VN" sz="2000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vi-VN" sz="2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21123"/>
              </p:ext>
            </p:extLst>
          </p:nvPr>
        </p:nvGraphicFramePr>
        <p:xfrm>
          <a:off x="3200400" y="2057400"/>
          <a:ext cx="2317750" cy="265176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A	B	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0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0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	1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630238" algn="l"/>
                          <a:tab pos="9906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1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1	0	1	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7188" name="Rectangle 1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EF42-B7CE-4BB2-9B16-EB384FC1332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?</a:t>
            </a:r>
          </a:p>
          <a:p>
            <a:pPr marL="914400" lvl="1" indent="-457200">
              <a:buAutoNum type="alphaLcPeriod"/>
            </a:pPr>
            <a:r>
              <a:rPr lang="en-US" dirty="0"/>
              <a:t>XYZ + X’Y’</a:t>
            </a:r>
          </a:p>
          <a:p>
            <a:pPr marL="914400" lvl="1" indent="-457200">
              <a:buAutoNum type="alphaLcPeriod"/>
            </a:pPr>
            <a:r>
              <a:rPr lang="en-US" dirty="0"/>
              <a:t>X’YZ + XY’Z + XYZ’</a:t>
            </a:r>
          </a:p>
          <a:p>
            <a:pPr marL="914400" lvl="1" indent="-457200">
              <a:buAutoNum type="alphaLcPeriod"/>
            </a:pPr>
            <a:r>
              <a:rPr lang="en-US" dirty="0"/>
              <a:t>X + YZ</a:t>
            </a:r>
          </a:p>
          <a:p>
            <a:pPr marL="914400" lvl="1" indent="-457200">
              <a:buAutoNum type="alphaLcPeriod"/>
            </a:pPr>
            <a:r>
              <a:rPr lang="en-US" dirty="0"/>
              <a:t>X + Y + Z</a:t>
            </a:r>
          </a:p>
          <a:p>
            <a:pPr marL="914400" lvl="1" indent="-457200">
              <a:buFont typeface="Arial" pitchFamily="34" charset="0"/>
              <a:buAutoNum type="alphaLcPeriod"/>
            </a:pPr>
            <a:r>
              <a:rPr lang="en-US" dirty="0"/>
              <a:t>(X+Y)(Y+Z)</a:t>
            </a:r>
          </a:p>
          <a:p>
            <a:pPr marL="914400" lvl="1" indent="-457200">
              <a:buAutoNum type="alphaLcPeriod"/>
            </a:pPr>
            <a:endParaRPr lang="en-US" dirty="0"/>
          </a:p>
          <a:p>
            <a:pPr marL="514350" indent="-457200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B, 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9720" y="5580509"/>
            <a:ext cx="2590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4D5C-1786-46CC-BDF0-7700F2A29B1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r>
              <a:rPr lang="en-US" sz="3600" dirty="0"/>
              <a:t> (Standard Form) 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endParaRPr lang="en-US" dirty="0"/>
          </a:p>
          <a:p>
            <a:pPr lvl="1" algn="just">
              <a:spcBef>
                <a:spcPct val="10000"/>
              </a:spcBef>
            </a:pPr>
            <a:r>
              <a:rPr lang="en-US" dirty="0" err="1">
                <a:solidFill>
                  <a:srgbClr val="0000CC"/>
                </a:solidFill>
              </a:rPr>
              <a:t>Ở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dạng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đơn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giản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hoá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này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thể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ít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nhóm</a:t>
            </a:r>
            <a:r>
              <a:rPr lang="en-US">
                <a:solidFill>
                  <a:srgbClr val="0000CC"/>
                </a:solidFill>
              </a:rPr>
              <a:t> AND/OR và/hoặc </a:t>
            </a:r>
            <a:r>
              <a:rPr lang="en-US" dirty="0" err="1">
                <a:solidFill>
                  <a:srgbClr val="0000CC"/>
                </a:solidFill>
              </a:rPr>
              <a:t>các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nhóm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này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có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ít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biến</a:t>
            </a:r>
            <a:r>
              <a:rPr lang="en-US">
                <a:solidFill>
                  <a:srgbClr val="0000CC"/>
                </a:solidFill>
              </a:rPr>
              <a:t> hơn</a:t>
            </a:r>
            <a:endParaRPr lang="en-US" dirty="0"/>
          </a:p>
          <a:p>
            <a:pPr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- </a:t>
            </a:r>
            <a:r>
              <a:rPr lang="en-US" dirty="0" err="1"/>
              <a:t>SoP</a:t>
            </a:r>
            <a:r>
              <a:rPr lang="en-US" dirty="0"/>
              <a:t> (Sum-of-Product)</a:t>
            </a:r>
          </a:p>
          <a:p>
            <a:pPr lvl="1">
              <a:spcBef>
                <a:spcPct val="10000"/>
              </a:spcBef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lnSpc>
                <a:spcPct val="200000"/>
              </a:lnSpc>
              <a:spcBef>
                <a:spcPct val="10000"/>
              </a:spcBef>
              <a:buNone/>
            </a:pPr>
            <a:endParaRPr lang="en-US" sz="1200" dirty="0"/>
          </a:p>
          <a:p>
            <a:pPr>
              <a:spcBef>
                <a:spcPct val="10000"/>
              </a:spcBef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- </a:t>
            </a:r>
            <a:r>
              <a:rPr lang="en-US" dirty="0" err="1"/>
              <a:t>PoS</a:t>
            </a:r>
            <a:r>
              <a:rPr lang="en-US" dirty="0"/>
              <a:t> (Product-of-Sum)</a:t>
            </a:r>
          </a:p>
          <a:p>
            <a:pPr lvl="1">
              <a:spcBef>
                <a:spcPct val="10000"/>
              </a:spcBef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</a:t>
            </a:r>
          </a:p>
          <a:p>
            <a:pPr marL="457200" lvl="1" indent="0">
              <a:spcBef>
                <a:spcPct val="10000"/>
              </a:spcBef>
              <a:buNone/>
            </a:pPr>
            <a:endParaRPr lang="en-US" dirty="0"/>
          </a:p>
        </p:txBody>
      </p:sp>
      <p:pic>
        <p:nvPicPr>
          <p:cNvPr id="416772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>
            <a:fillRect/>
          </a:stretch>
        </p:blipFill>
        <p:spPr bwMode="auto">
          <a:xfrm>
            <a:off x="2209800" y="3429000"/>
            <a:ext cx="526917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6773" name="Picture 5" descr="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76455"/>
            <a:ext cx="6197600" cy="6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562600"/>
            <a:ext cx="7467600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chuyển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SoP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về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tắc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cách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thêm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dirty="0" err="1">
                <a:latin typeface="Times New Roman"/>
                <a:cs typeface="Times New Roman"/>
              </a:rPr>
              <a:t>x+x</a:t>
            </a:r>
            <a:r>
              <a:rPr lang="en-US" sz="2400" dirty="0">
                <a:latin typeface="Times New Roman"/>
                <a:cs typeface="Times New Roman"/>
              </a:rPr>
              <a:t>’)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PoS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về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tắc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cách</a:t>
            </a:r>
            <a:r>
              <a:rPr lang="en-US" sz="2400" dirty="0">
                <a:latin typeface="Times New Roman"/>
                <a:cs typeface="Times New Roman"/>
              </a:rPr>
              <a:t> OR </a:t>
            </a:r>
            <a:r>
              <a:rPr lang="en-US" sz="2400" dirty="0" err="1">
                <a:latin typeface="Times New Roman"/>
                <a:cs typeface="Times New Roman"/>
              </a:rPr>
              <a:t>thêm</a:t>
            </a:r>
            <a:r>
              <a:rPr lang="en-US" sz="2400" dirty="0">
                <a:latin typeface="Times New Roman"/>
                <a:cs typeface="Times New Roman"/>
              </a:rPr>
              <a:t> xx’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D73-3986-4799-8358-B1FC1BB097A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?</a:t>
            </a:r>
          </a:p>
          <a:p>
            <a:pPr marL="914400" lvl="1" indent="-457200">
              <a:buAutoNum type="alphaLcPeriod"/>
            </a:pPr>
            <a:r>
              <a:rPr lang="en-US" dirty="0"/>
              <a:t>XYZ + X’Y’</a:t>
            </a:r>
          </a:p>
          <a:p>
            <a:pPr marL="914400" lvl="1" indent="-457200">
              <a:buAutoNum type="alphaLcPeriod"/>
            </a:pPr>
            <a:r>
              <a:rPr lang="en-US" dirty="0"/>
              <a:t>X’YZ + XY’Z + XYZ’</a:t>
            </a:r>
          </a:p>
          <a:p>
            <a:pPr marL="914400" lvl="1" indent="-457200">
              <a:buAutoNum type="alphaLcPeriod"/>
            </a:pPr>
            <a:r>
              <a:rPr lang="en-US" dirty="0"/>
              <a:t>X + YZ</a:t>
            </a:r>
          </a:p>
          <a:p>
            <a:pPr marL="914400" lvl="1" indent="-457200">
              <a:buAutoNum type="alphaLcPeriod"/>
            </a:pPr>
            <a:r>
              <a:rPr lang="en-US" dirty="0"/>
              <a:t>X + Y + Z</a:t>
            </a:r>
          </a:p>
          <a:p>
            <a:pPr marL="914400" lvl="1" indent="-457200">
              <a:buAutoNum type="alphaLcPeriod"/>
            </a:pPr>
            <a:r>
              <a:rPr lang="en-US" dirty="0"/>
              <a:t>(X+Y)(Y+Z)</a:t>
            </a:r>
          </a:p>
          <a:p>
            <a:pPr marL="914400" lvl="1" indent="-457200">
              <a:buAutoNum type="alphaLcPeriod"/>
            </a:pPr>
            <a:endParaRPr lang="en-US" dirty="0"/>
          </a:p>
          <a:p>
            <a:pPr marL="514350" indent="-457200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486400"/>
            <a:ext cx="2590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5F28-74EC-4ECF-93D9-8ABC4845F48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13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mạch</a:t>
            </a:r>
            <a:r>
              <a:rPr lang="en-US" sz="3000" dirty="0"/>
              <a:t> logic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endParaRPr lang="en-US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3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1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141-2573-4B6B-8932-E57C97542CF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/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57375"/>
            <a:ext cx="6800286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73312" y="24384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73312" y="28956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4737" y="32766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4743" y="3748087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44737" y="41148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54743" y="45720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73312" y="49530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44737" y="5410200"/>
            <a:ext cx="3990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2901-4514-433B-8116-967E6EC9A86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40770" y="1768366"/>
            <a:ext cx="4327704" cy="4343399"/>
            <a:chOff x="5105400" y="1604171"/>
            <a:chExt cx="4327704" cy="434339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 l="20203"/>
            <a:stretch/>
          </p:blipFill>
          <p:spPr bwMode="auto">
            <a:xfrm>
              <a:off x="5105400" y="1604171"/>
              <a:ext cx="4327704" cy="434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105400" y="3429000"/>
              <a:ext cx="317938" cy="2514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t="42142" r="74466"/>
          <a:stretch/>
        </p:blipFill>
        <p:spPr bwMode="auto">
          <a:xfrm>
            <a:off x="3263393" y="3582987"/>
            <a:ext cx="1384807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sang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129793" y="1905000"/>
          <a:ext cx="2286001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181600" y="5715000"/>
            <a:ext cx="3810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mỗi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1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86200" y="3582988"/>
            <a:ext cx="1655763" cy="2744788"/>
            <a:chOff x="1984" y="2620"/>
            <a:chExt cx="1043" cy="1729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984" y="2620"/>
              <a:ext cx="528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248" y="4203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2248" y="4349"/>
              <a:ext cx="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340770" y="1768366"/>
            <a:ext cx="4251437" cy="404813"/>
          </a:xfrm>
          <a:prstGeom prst="rect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Biểu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thức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SOP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cho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ra</a:t>
            </a:r>
            <a:r>
              <a:rPr lang="en-US" sz="24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X: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ED19-F246-49BB-B08E-111535B64D4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sz="3000" dirty="0" err="1"/>
              <a:t>Rút</a:t>
            </a:r>
            <a:r>
              <a:rPr lang="en-US" sz="3000" dirty="0"/>
              <a:t> </a:t>
            </a:r>
            <a:r>
              <a:rPr lang="en-US" sz="3000" dirty="0" err="1"/>
              <a:t>gọn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thức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Boolean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bìa</a:t>
            </a:r>
            <a:r>
              <a:rPr lang="en-US" sz="2800" dirty="0"/>
              <a:t> K</a:t>
            </a:r>
          </a:p>
        </p:txBody>
      </p:sp>
      <p:pic>
        <p:nvPicPr>
          <p:cNvPr id="9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8" y="2077121"/>
            <a:ext cx="496411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5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3: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qua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28950"/>
            <a:ext cx="6553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4063380"/>
            <a:ext cx="62484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532041"/>
            <a:ext cx="6248400" cy="468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C53-63FA-4B79-BC68-FF40FD1119C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/>
              <a:t>Các bước thiết </a:t>
            </a:r>
            <a:r>
              <a:rPr lang="en-US" sz="3400" err="1"/>
              <a:t>kế</a:t>
            </a:r>
            <a:r>
              <a:rPr lang="en-US" sz="3400"/>
              <a:t> một mạch </a:t>
            </a:r>
            <a:r>
              <a:rPr lang="en-US" sz="3400" dirty="0"/>
              <a:t>logic </a:t>
            </a:r>
            <a:r>
              <a:rPr lang="en-US" sz="3400" dirty="0" err="1"/>
              <a:t>số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Bước</a:t>
            </a:r>
            <a:r>
              <a:rPr lang="en-US" b="1" dirty="0"/>
              <a:t> 4: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62175"/>
            <a:ext cx="6839639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52600" y="2960339"/>
            <a:ext cx="6019800" cy="3211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F54-A846-467B-8706-93D6D5FC87B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458200" cy="4830763"/>
          </a:xfrm>
        </p:spPr>
        <p:txBody>
          <a:bodyPr/>
          <a:lstStyle/>
          <a:p>
            <a:r>
              <a:rPr lang="en-US" sz="2800" dirty="0"/>
              <a:t>Chi </a:t>
            </a:r>
            <a:r>
              <a:rPr lang="en-US" sz="2800" dirty="0" err="1"/>
              <a:t>phí</a:t>
            </a:r>
            <a:r>
              <a:rPr lang="en-US" sz="2800" dirty="0"/>
              <a:t> (cost)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logic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(gates)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cổng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83A9-F1D0-404A-A1CC-9AB2BAC8704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Boolean </a:t>
            </a:r>
            <a:r>
              <a:rPr lang="en-US" sz="2400" b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(Sum-of-Product)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2200" dirty="0"/>
          </a:p>
          <a:p>
            <a:pPr lvl="1">
              <a:buNone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K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term (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)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r>
              <a:rPr lang="en-US" sz="2200" dirty="0"/>
              <a:t>O(B) :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term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J</a:t>
            </a:r>
            <a:r>
              <a:rPr lang="en-US" sz="2200" dirty="0"/>
              <a:t>(B):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literal (</a:t>
            </a:r>
            <a:r>
              <a:rPr lang="en-US" sz="2200" dirty="0" err="1"/>
              <a:t>biến</a:t>
            </a:r>
            <a:r>
              <a:rPr lang="en-US" sz="2200" dirty="0"/>
              <a:t>) </a:t>
            </a:r>
            <a:r>
              <a:rPr lang="en-US" sz="2200" dirty="0" err="1"/>
              <a:t>trong</a:t>
            </a:r>
            <a:r>
              <a:rPr lang="en-US" sz="2200" dirty="0"/>
              <a:t> term </a:t>
            </a:r>
            <a:r>
              <a:rPr lang="en-US" sz="2200" dirty="0" err="1"/>
              <a:t>thứ</a:t>
            </a:r>
            <a:r>
              <a:rPr lang="en-US" sz="2200" dirty="0"/>
              <a:t> j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B</a:t>
            </a:r>
          </a:p>
          <a:p>
            <a:pPr lvl="1">
              <a:buNone/>
            </a:pPr>
            <a:r>
              <a:rPr lang="en-US" dirty="0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579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1811-75F3-418D-8096-F84C92EEF22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42921" y="2440434"/>
                <a:ext cx="2848279" cy="912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21" y="2440434"/>
                <a:ext cx="2848279" cy="912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4800600"/>
                <a:ext cx="4267200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4267200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75286" y="5638800"/>
                <a:ext cx="6187714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𝑙𝑖𝑡𝑒𝑟𝑎𝑙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𝑙𝑖𝑡𝑒𝑟𝑎𝑙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6" y="5638800"/>
                <a:ext cx="6187714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8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038350"/>
            <a:ext cx="3952875" cy="4667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816280" cy="4824536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525" y="25146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14725" y="3276600"/>
            <a:ext cx="2971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4725" y="40005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0566" y="47244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98959" y="541020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6153150"/>
            <a:ext cx="2667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5AB7-EC02-4245-B3F6-82AA6541CD8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735887" cy="693390"/>
          </a:xfrm>
        </p:spPr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0687-9E87-4A8C-A202-E2DF1E14E72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3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r>
              <a:rPr lang="en-US" b="1" dirty="0" err="1"/>
              <a:t>Bìa</a:t>
            </a:r>
            <a:r>
              <a:rPr lang="en-US" b="1" dirty="0"/>
              <a:t> </a:t>
            </a:r>
            <a:r>
              <a:rPr lang="en-US" b="1" dirty="0" err="1"/>
              <a:t>Karnaugh</a:t>
            </a:r>
            <a:r>
              <a:rPr lang="en-US" b="1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Boolean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4,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2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sz="3000" dirty="0" err="1"/>
              <a:t>Chứng</a:t>
            </a:r>
            <a:r>
              <a:rPr lang="en-US" sz="3000" dirty="0"/>
              <a:t> </a:t>
            </a:r>
            <a:r>
              <a:rPr lang="en-US" sz="3000" dirty="0" err="1"/>
              <a:t>minh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thức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Boolean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bìa</a:t>
            </a:r>
            <a:r>
              <a:rPr lang="en-US" sz="2800" dirty="0"/>
              <a:t> 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FEE75-4207-4CB6-A2A2-99E00560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3400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4: BÌA KARNAUGH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0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/>
              <a:t>Chương này sẽ học về: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Phương pháp đánh giá ngõ ra của một mạch logic cho trước.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Phương pháp thiết kế một mạch logic từ biểu thức đại số cho trước.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Phương pháp thiết kế một mạch logic từ yêu cầu cho trước.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/>
              <a:t>Các phương pháp để đơn giản/tối ưu một mạch logic </a:t>
            </a:r>
            <a:r>
              <a:rPr lang="en-US">
                <a:sym typeface="Wingdings" panose="05000000000000000000" pitchFamily="2" charset="2"/>
              </a:rPr>
              <a:t> giúp cho mạch thiết kế được tối ưu về diện tích, chi phí và tốc độ.</a:t>
            </a:r>
          </a:p>
          <a:p>
            <a:pPr>
              <a:spcBef>
                <a:spcPct val="50000"/>
              </a:spcBef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BCE4-3E50-4C8D-913F-AA6245B413C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(Standard form)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Bìa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bản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Karnaugh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64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68412"/>
            <a:ext cx="85344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vi-VN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Tích chuẩn </a:t>
            </a:r>
            <a:r>
              <a:rPr kumimoji="0" lang="vi-VN" sz="20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(minterm):</a:t>
            </a:r>
            <a:r>
              <a:rPr kumimoji="0" lang="vi-V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m</a:t>
            </a:r>
            <a:r>
              <a:rPr kumimoji="0" lang="vi-V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là các </a:t>
            </a:r>
            <a:r>
              <a:rPr kumimoji="0" lang="vi-V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số hạng tích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(AND) 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mà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tất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cả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các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biến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xuất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hiện</a:t>
            </a:r>
            <a:r>
              <a:rPr lang="en-US" sz="2000" dirty="0">
                <a:latin typeface="+mj-lt"/>
                <a:cs typeface="Times New Roman" pitchFamily="18" charset="0"/>
              </a:rPr>
              <a:t> ở </a:t>
            </a:r>
            <a:r>
              <a:rPr lang="en-US" sz="2000" dirty="0" err="1">
                <a:latin typeface="+mj-lt"/>
                <a:cs typeface="Times New Roman" pitchFamily="18" charset="0"/>
              </a:rPr>
              <a:t>dạng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bình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thường</a:t>
            </a:r>
            <a:r>
              <a:rPr lang="en-US" sz="2000" dirty="0">
                <a:latin typeface="+mj-lt"/>
                <a:cs typeface="Times New Roman" pitchFamily="18" charset="0"/>
              </a:rPr>
              <a:t> (</a:t>
            </a:r>
            <a:r>
              <a:rPr lang="en-US" sz="2000" dirty="0" err="1">
                <a:latin typeface="+mj-lt"/>
                <a:cs typeface="Times New Roman" pitchFamily="18" charset="0"/>
              </a:rPr>
              <a:t>nếu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là</a:t>
            </a:r>
            <a:r>
              <a:rPr lang="en-US" sz="2000" dirty="0">
                <a:latin typeface="+mj-lt"/>
                <a:cs typeface="Times New Roman" pitchFamily="18" charset="0"/>
              </a:rPr>
              <a:t> 1) </a:t>
            </a:r>
            <a:r>
              <a:rPr lang="en-US" sz="2000" dirty="0" err="1">
                <a:latin typeface="+mj-lt"/>
                <a:cs typeface="Times New Roman" pitchFamily="18" charset="0"/>
              </a:rPr>
              <a:t>hoặc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dạng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bù</a:t>
            </a:r>
            <a:r>
              <a:rPr lang="en-US" sz="2000" dirty="0">
                <a:latin typeface="+mj-lt"/>
                <a:cs typeface="Times New Roman" pitchFamily="18" charset="0"/>
              </a:rPr>
              <a:t> (complement) (</a:t>
            </a:r>
            <a:r>
              <a:rPr lang="en-US" sz="2000" dirty="0" err="1">
                <a:latin typeface="+mj-lt"/>
                <a:cs typeface="Times New Roman" pitchFamily="18" charset="0"/>
              </a:rPr>
              <a:t>nếu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là</a:t>
            </a:r>
            <a:r>
              <a:rPr lang="en-US" sz="2000" dirty="0">
                <a:latin typeface="+mj-lt"/>
                <a:cs typeface="Times New Roman" pitchFamily="18" charset="0"/>
              </a:rPr>
              <a:t> 0)</a:t>
            </a:r>
          </a:p>
          <a:p>
            <a:pPr marL="342900" indent="-342900" algn="just">
              <a:lnSpc>
                <a:spcPct val="90000"/>
              </a:lnSpc>
              <a:spcAft>
                <a:spcPts val="12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n"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Tổng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(Maxterm):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hạng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(OR)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(complement)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638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34A6-FA27-4F21-A7FB-EA2CABC4640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(Canonical Form)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2322512"/>
            <a:ext cx="5029200" cy="3087688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5505450"/>
            <a:ext cx="6019800" cy="971550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1437"/>
            <a:ext cx="83820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Dạng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chính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tắc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dạng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tổng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tích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chuẩn_1 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_1)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tổ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hàm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Boolean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giá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trị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1).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5943600"/>
            <a:ext cx="1905000" cy="430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91CA-69FE-4070-B4DE-218959935AD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18153</TotalTime>
  <Words>1452</Words>
  <Application>Microsoft Office PowerPoint</Application>
  <PresentationFormat>On-screen Show (4:3)</PresentationFormat>
  <Paragraphs>287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Kiểm tra 15 phút</vt:lpstr>
      <vt:lpstr>Kiểm tra 15 phút</vt:lpstr>
      <vt:lpstr>Kiểm tra 15 phút</vt:lpstr>
      <vt:lpstr>NHẬP MÔN MẠCH SỐ</vt:lpstr>
      <vt:lpstr>Nội dung</vt:lpstr>
      <vt:lpstr>Tổng quan</vt:lpstr>
      <vt:lpstr>Nội dung</vt:lpstr>
      <vt:lpstr>Khái niệm Tích chuẩn và Tổng chuẩn</vt:lpstr>
      <vt:lpstr>Dạng chính tắc (Canonical Form) </vt:lpstr>
      <vt:lpstr>Dạng chính tắc (Canonical Form)</vt:lpstr>
      <vt:lpstr>Dạng chính tắc (Canonical Form)</vt:lpstr>
      <vt:lpstr>Dạng chính tắc (Canonical Form)</vt:lpstr>
      <vt:lpstr>Ví dụ</vt:lpstr>
      <vt:lpstr>Dạng chuẩn (Standard Form) </vt:lpstr>
      <vt:lpstr>Ví dụ</vt:lpstr>
      <vt:lpstr>Nội dung</vt:lpstr>
      <vt:lpstr>Thiết kế một mạch số</vt:lpstr>
      <vt:lpstr>Các bước thiết kế một mạch logic số</vt:lpstr>
      <vt:lpstr>Các bước thiết kế một mạch logic số</vt:lpstr>
      <vt:lpstr>Các bước thiết kế một mạch logic số</vt:lpstr>
      <vt:lpstr>Các bước thiết kế một mạch logic số</vt:lpstr>
      <vt:lpstr>Chi phí thiết kế một mạch logic số</vt:lpstr>
      <vt:lpstr>Chi phí thiết kế một mạch logic số</vt:lpstr>
      <vt:lpstr>Chi phí thiết kế một mạch logic số</vt:lpstr>
      <vt:lpstr>Hạn chế của việc rút gọn bằng biến đổi đại số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574</cp:revision>
  <dcterms:created xsi:type="dcterms:W3CDTF">2013-02-24T12:47:21Z</dcterms:created>
  <dcterms:modified xsi:type="dcterms:W3CDTF">2019-08-25T13:51:30Z</dcterms:modified>
</cp:coreProperties>
</file>