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37"/>
  </p:notesMasterIdLst>
  <p:sldIdLst>
    <p:sldId id="315" r:id="rId2"/>
    <p:sldId id="300" r:id="rId3"/>
    <p:sldId id="306" r:id="rId4"/>
    <p:sldId id="303" r:id="rId5"/>
    <p:sldId id="302" r:id="rId6"/>
    <p:sldId id="307" r:id="rId7"/>
    <p:sldId id="260" r:id="rId8"/>
    <p:sldId id="262" r:id="rId9"/>
    <p:sldId id="263" r:id="rId10"/>
    <p:sldId id="298" r:id="rId11"/>
    <p:sldId id="292" r:id="rId12"/>
    <p:sldId id="294" r:id="rId13"/>
    <p:sldId id="296" r:id="rId14"/>
    <p:sldId id="267" r:id="rId15"/>
    <p:sldId id="268" r:id="rId16"/>
    <p:sldId id="308" r:id="rId17"/>
    <p:sldId id="309" r:id="rId18"/>
    <p:sldId id="271" r:id="rId19"/>
    <p:sldId id="310" r:id="rId20"/>
    <p:sldId id="272" r:id="rId21"/>
    <p:sldId id="273" r:id="rId22"/>
    <p:sldId id="274" r:id="rId23"/>
    <p:sldId id="275" r:id="rId24"/>
    <p:sldId id="276" r:id="rId25"/>
    <p:sldId id="293" r:id="rId26"/>
    <p:sldId id="279" r:id="rId27"/>
    <p:sldId id="311" r:id="rId28"/>
    <p:sldId id="281" r:id="rId29"/>
    <p:sldId id="282" r:id="rId30"/>
    <p:sldId id="283" r:id="rId31"/>
    <p:sldId id="284" r:id="rId32"/>
    <p:sldId id="285" r:id="rId33"/>
    <p:sldId id="286" r:id="rId34"/>
    <p:sldId id="314" r:id="rId35"/>
    <p:sldId id="290" r:id="rId3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EC2E3"/>
    <a:srgbClr val="6DCE8B"/>
    <a:srgbClr val="A4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1" autoAdjust="0"/>
    <p:restoredTop sz="88908" autoAdjust="0"/>
  </p:normalViewPr>
  <p:slideViewPr>
    <p:cSldViewPr>
      <p:cViewPr varScale="1">
        <p:scale>
          <a:sx n="76" d="100"/>
          <a:sy n="76" d="100"/>
        </p:scale>
        <p:origin x="183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00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88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39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0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07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0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03520-C223-4228-BD03-3569315095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77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55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03520-C223-4228-BD03-3569315095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3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03520-C223-4228-BD03-3569315095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3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03520-C223-4228-BD03-35693150956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3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  <p:extLst>
      <p:ext uri="{BB962C8B-B14F-4D97-AF65-F5344CB8AC3E}">
        <p14:creationId xmlns:p14="http://schemas.microsoft.com/office/powerpoint/2010/main" val="690436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03520-C223-4228-BD03-35693150956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3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03520-C223-4228-BD03-35693150956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3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59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08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6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6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04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04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40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30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61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7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E351-8EE8-48CF-8B95-E3D98974D7E6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E83AA-2D8B-4F5D-8C0D-6EF239091BE2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414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9B4C-6B81-49C6-A4C0-D02B41BDDC0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652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E56D37-1CBD-4002-8454-699047470D0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297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2203E-D557-491D-A298-9D40B932F530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569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8B4E776-659B-417D-A625-85776B6C1EF6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9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60" r:id="rId6"/>
    <p:sldLayoutId id="2147483654" r:id="rId7"/>
    <p:sldLayoutId id="214748366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w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9.png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5.png"/><Relationship Id="rId4" Type="http://schemas.openxmlformats.org/officeDocument/2006/relationships/image" Target="../media/image13.wmf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15’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3AA-2D8B-4F5D-8C0D-6EF239091BE2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16" y="2133600"/>
            <a:ext cx="5876284" cy="57008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4A5A71-466D-4F4D-B8E3-6640996DEC88}"/>
              </a:ext>
            </a:extLst>
          </p:cNvPr>
          <p:cNvSpPr txBox="1">
            <a:spLocks/>
          </p:cNvSpPr>
          <p:nvPr/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r>
              <a:rPr lang="en-US" kern="0" dirty="0" err="1"/>
              <a:t>Thiết</a:t>
            </a:r>
            <a:r>
              <a:rPr lang="en-US" kern="0" dirty="0"/>
              <a:t> </a:t>
            </a:r>
            <a:r>
              <a:rPr lang="en-US" kern="0" dirty="0" err="1"/>
              <a:t>kế</a:t>
            </a:r>
            <a:r>
              <a:rPr lang="en-US" kern="0" dirty="0"/>
              <a:t> </a:t>
            </a:r>
            <a:r>
              <a:rPr lang="en-US" kern="0" dirty="0" err="1"/>
              <a:t>mạch</a:t>
            </a:r>
            <a:r>
              <a:rPr lang="en-US" kern="0" dirty="0"/>
              <a:t> </a:t>
            </a:r>
            <a:r>
              <a:rPr lang="en-US" kern="0" dirty="0" err="1"/>
              <a:t>dựa</a:t>
            </a:r>
            <a:r>
              <a:rPr lang="en-US" kern="0" dirty="0"/>
              <a:t> </a:t>
            </a:r>
            <a:r>
              <a:rPr lang="en-US" kern="0" dirty="0" err="1"/>
              <a:t>trên</a:t>
            </a:r>
            <a:r>
              <a:rPr lang="en-US" kern="0" dirty="0"/>
              <a:t> </a:t>
            </a:r>
            <a:r>
              <a:rPr lang="en-US" kern="0" dirty="0" err="1"/>
              <a:t>bảng</a:t>
            </a:r>
            <a:r>
              <a:rPr lang="en-US" kern="0" dirty="0"/>
              <a:t> </a:t>
            </a:r>
            <a:r>
              <a:rPr lang="en-US" kern="0" dirty="0" err="1"/>
              <a:t>chân</a:t>
            </a:r>
            <a:r>
              <a:rPr lang="en-US" kern="0" dirty="0"/>
              <a:t> </a:t>
            </a:r>
            <a:r>
              <a:rPr lang="en-US" kern="0" dirty="0" err="1"/>
              <a:t>trị</a:t>
            </a:r>
            <a:r>
              <a:rPr lang="en-US" kern="0" dirty="0"/>
              <a:t> </a:t>
            </a:r>
            <a:r>
              <a:rPr lang="en-US" kern="0" dirty="0" err="1"/>
              <a:t>sau</a:t>
            </a:r>
            <a:endParaRPr lang="en-US" kern="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0A4E015-97C9-49C5-8439-54BEA12FD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38721"/>
              </p:ext>
            </p:extLst>
          </p:nvPr>
        </p:nvGraphicFramePr>
        <p:xfrm>
          <a:off x="838200" y="4114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72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86200" y="1371600"/>
            <a:ext cx="1734770" cy="4691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 indent="-304800">
              <a:lnSpc>
                <a:spcPct val="110000"/>
              </a:lnSpc>
              <a:spcBef>
                <a:spcPct val="0"/>
              </a:spcBef>
            </a:pPr>
            <a:r>
              <a:rPr lang="en-US" sz="2400" dirty="0" err="1">
                <a:latin typeface="+mj-lt"/>
                <a:cs typeface="Tahoma"/>
              </a:rPr>
              <a:t>Bảng</a:t>
            </a:r>
            <a:r>
              <a:rPr lang="en-US" sz="2400" dirty="0">
                <a:latin typeface="+mj-lt"/>
                <a:cs typeface="Tahoma"/>
              </a:rPr>
              <a:t> </a:t>
            </a:r>
            <a:r>
              <a:rPr lang="en-US" sz="2400" dirty="0" err="1">
                <a:latin typeface="+mj-lt"/>
                <a:cs typeface="Tahoma"/>
              </a:rPr>
              <a:t>sự</a:t>
            </a:r>
            <a:r>
              <a:rPr lang="en-US" sz="2400" dirty="0">
                <a:latin typeface="+mj-lt"/>
                <a:cs typeface="Tahoma"/>
              </a:rPr>
              <a:t> </a:t>
            </a:r>
            <a:r>
              <a:rPr lang="en-US" sz="2400" dirty="0" err="1">
                <a:latin typeface="+mj-lt"/>
                <a:cs typeface="Tahoma"/>
              </a:rPr>
              <a:t>thật</a:t>
            </a:r>
            <a:endParaRPr lang="en-US" sz="2400" dirty="0">
              <a:latin typeface="+mj-lt"/>
              <a:cs typeface="Tahoma"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" y="1606935"/>
            <a:ext cx="33242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838200" y="4724400"/>
            <a:ext cx="1191352" cy="460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 indent="-304800">
              <a:lnSpc>
                <a:spcPct val="110000"/>
              </a:lnSpc>
              <a:spcBef>
                <a:spcPct val="0"/>
              </a:spcBef>
            </a:pPr>
            <a:r>
              <a:rPr lang="en-US" sz="2400">
                <a:latin typeface="Tahoma"/>
                <a:cs typeface="Tahoma"/>
              </a:rPr>
              <a:t>Ký hiệu</a:t>
            </a:r>
            <a:endParaRPr lang="en-US" sz="2400" dirty="0">
              <a:latin typeface="Tahoma"/>
              <a:cs typeface="Tahoma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0656" y="1981200"/>
            <a:ext cx="5187144" cy="411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7315200" y="3609800"/>
            <a:ext cx="1371600" cy="314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0" y="3924300"/>
            <a:ext cx="13716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15200" y="4191000"/>
            <a:ext cx="1371600" cy="266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15200" y="4457699"/>
            <a:ext cx="1371600" cy="304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15200" y="4762499"/>
            <a:ext cx="1371600" cy="304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15200" y="5067301"/>
            <a:ext cx="1371600" cy="342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15200" y="5410200"/>
            <a:ext cx="1371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15200" y="5714999"/>
            <a:ext cx="1371600" cy="381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23524-5F13-4756-A9F3-16DDE0D0D76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(Full Adder)</a:t>
            </a:r>
          </a:p>
        </p:txBody>
      </p:sp>
    </p:spTree>
    <p:extLst>
      <p:ext uri="{BB962C8B-B14F-4D97-AF65-F5344CB8AC3E}">
        <p14:creationId xmlns:p14="http://schemas.microsoft.com/office/powerpoint/2010/main" val="422600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 animBg="1"/>
      <p:bldP spid="8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041650"/>
            <a:ext cx="2667000" cy="615950"/>
          </a:xfrm>
          <a:prstGeom prst="rect">
            <a:avLst/>
          </a:prstGeom>
          <a:noFill/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9750" y="5562600"/>
            <a:ext cx="3067050" cy="530225"/>
          </a:xfrm>
          <a:prstGeom prst="rect">
            <a:avLst/>
          </a:prstGeom>
          <a:noFill/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9925" y="6172200"/>
            <a:ext cx="1209675" cy="425450"/>
          </a:xfrm>
          <a:prstGeom prst="rect">
            <a:avLst/>
          </a:prstGeom>
          <a:noFill/>
        </p:spPr>
      </p:pic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54687" y="6203950"/>
            <a:ext cx="874713" cy="425450"/>
          </a:xfrm>
          <a:prstGeom prst="rect">
            <a:avLst/>
          </a:prstGeom>
          <a:noFill/>
        </p:spPr>
      </p:pic>
      <p:pic>
        <p:nvPicPr>
          <p:cNvPr id="8704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199" y="1412630"/>
            <a:ext cx="2743201" cy="155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7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86400" y="3810000"/>
            <a:ext cx="294945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52400" y="1371600"/>
            <a:ext cx="1734770" cy="4691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 indent="-304800">
              <a:lnSpc>
                <a:spcPct val="110000"/>
              </a:lnSpc>
              <a:spcBef>
                <a:spcPct val="0"/>
              </a:spcBef>
            </a:pPr>
            <a:r>
              <a:rPr lang="en-US" sz="2400" dirty="0" err="1">
                <a:latin typeface="+mj-lt"/>
                <a:cs typeface="Tahoma"/>
              </a:rPr>
              <a:t>Bảng</a:t>
            </a:r>
            <a:r>
              <a:rPr lang="en-US" sz="2400" dirty="0">
                <a:latin typeface="+mj-lt"/>
                <a:cs typeface="Tahoma"/>
              </a:rPr>
              <a:t> </a:t>
            </a:r>
            <a:r>
              <a:rPr lang="en-US" sz="2400" dirty="0" err="1">
                <a:latin typeface="+mj-lt"/>
                <a:cs typeface="Tahoma"/>
              </a:rPr>
              <a:t>sự</a:t>
            </a:r>
            <a:r>
              <a:rPr lang="en-US" sz="2400" dirty="0">
                <a:latin typeface="+mj-lt"/>
                <a:cs typeface="Tahoma"/>
              </a:rPr>
              <a:t> </a:t>
            </a:r>
            <a:r>
              <a:rPr lang="en-US" sz="2400" dirty="0" err="1">
                <a:latin typeface="+mj-lt"/>
                <a:cs typeface="Tahoma"/>
              </a:rPr>
              <a:t>thật</a:t>
            </a:r>
            <a:endParaRPr lang="en-US" sz="2400" dirty="0">
              <a:latin typeface="+mj-lt"/>
              <a:cs typeface="Tahoma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1905000"/>
            <a:ext cx="441867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7833-1FEA-430D-A69D-E805DA63FFB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(Full Adder)</a:t>
            </a:r>
          </a:p>
        </p:txBody>
      </p:sp>
    </p:spTree>
    <p:extLst>
      <p:ext uri="{BB962C8B-B14F-4D97-AF65-F5344CB8AC3E}">
        <p14:creationId xmlns:p14="http://schemas.microsoft.com/office/powerpoint/2010/main" val="341437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43000" y="6248400"/>
            <a:ext cx="30783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mạch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7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752600"/>
            <a:ext cx="1676400" cy="130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9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4103988"/>
            <a:ext cx="1905000" cy="176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6858000" y="3124200"/>
            <a:ext cx="1703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Ký hiệu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77000" y="5867400"/>
            <a:ext cx="251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Ký hiệu khác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228600" y="3048000"/>
            <a:ext cx="5396345" cy="3048000"/>
            <a:chOff x="304800" y="2133600"/>
            <a:chExt cx="5396345" cy="3048000"/>
          </a:xfrm>
        </p:grpSpPr>
        <p:pic>
          <p:nvPicPr>
            <p:cNvPr id="36876" name="Picture 1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0999" y="2133600"/>
              <a:ext cx="5320146" cy="30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14"/>
            <p:cNvSpPr/>
            <p:nvPr/>
          </p:nvSpPr>
          <p:spPr>
            <a:xfrm>
              <a:off x="304800" y="4343400"/>
              <a:ext cx="5334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1271588"/>
            <a:ext cx="2667000" cy="615950"/>
          </a:xfrm>
          <a:prstGeom prst="rect">
            <a:avLst/>
          </a:prstGeom>
          <a:noFill/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1984375"/>
            <a:ext cx="3067050" cy="530225"/>
          </a:xfrm>
          <a:prstGeom prst="rect">
            <a:avLst/>
          </a:prstGeom>
          <a:noFill/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95763" y="2514600"/>
            <a:ext cx="1209675" cy="425450"/>
          </a:xfrm>
          <a:prstGeom prst="rect">
            <a:avLst/>
          </a:prstGeom>
          <a:noFill/>
        </p:spPr>
      </p:pic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44975" y="2057400"/>
            <a:ext cx="874713" cy="42545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84EF-B468-4BAE-BCFC-68DD4771EF5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(Full Adder)</a:t>
            </a:r>
          </a:p>
        </p:txBody>
      </p:sp>
    </p:spTree>
    <p:extLst>
      <p:ext uri="{BB962C8B-B14F-4D97-AF65-F5344CB8AC3E}">
        <p14:creationId xmlns:p14="http://schemas.microsoft.com/office/powerpoint/2010/main" val="341437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906923"/>
            <a:ext cx="2301240" cy="531476"/>
          </a:xfrm>
          <a:prstGeom prst="rect">
            <a:avLst/>
          </a:prstGeom>
          <a:noFill/>
        </p:spPr>
      </p:pic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447242"/>
              </p:ext>
            </p:extLst>
          </p:nvPr>
        </p:nvGraphicFramePr>
        <p:xfrm>
          <a:off x="3657600" y="1905000"/>
          <a:ext cx="320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44" name="Equation" r:id="rId5" imgW="1371600" imgH="228600" progId="Equation.DSMT4">
                  <p:embed/>
                </p:oleObj>
              </mc:Choice>
              <mc:Fallback>
                <p:oleObj name="Equation" r:id="rId5" imgW="13716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05000"/>
                        <a:ext cx="3200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05400"/>
            <a:ext cx="5892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04800" y="1373060"/>
            <a:ext cx="3581400" cy="531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HA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6172200"/>
            <a:ext cx="33528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  <a:cs typeface="Tahoma"/>
              </a:rPr>
              <a:t>Sơ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đồ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mạch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b="1" dirty="0">
                <a:latin typeface="+mj-lt"/>
                <a:cs typeface="Tahoma"/>
              </a:rPr>
              <a:t>FA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sử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dụng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lại</a:t>
            </a:r>
            <a:r>
              <a:rPr lang="en-US" dirty="0">
                <a:latin typeface="+mj-lt"/>
                <a:cs typeface="Tahoma"/>
              </a:rPr>
              <a:t> HA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34200" y="2743201"/>
            <a:ext cx="1963978" cy="1665461"/>
            <a:chOff x="4945698" y="4572000"/>
            <a:chExt cx="2358571" cy="2056179"/>
          </a:xfrm>
        </p:grpSpPr>
        <p:pic>
          <p:nvPicPr>
            <p:cNvPr id="11" name="Picture 2" descr="C:\Users\quado\Desktop\download.jp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5698" y="4588495"/>
              <a:ext cx="2358571" cy="1524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5250497" y="6172201"/>
              <a:ext cx="2008234" cy="455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Sơ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đồ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mạch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HA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53000" y="4572000"/>
              <a:ext cx="381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ahoma"/>
                  <a:cs typeface="Tahoma"/>
                </a:rPr>
                <a:t>x</a:t>
              </a:r>
              <a:endParaRPr lang="vi-VN" sz="2000" i="1" dirty="0">
                <a:latin typeface="Tahoma"/>
                <a:cs typeface="Tahom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53000" y="5012867"/>
              <a:ext cx="381000" cy="4001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ahoma"/>
                  <a:cs typeface="Tahoma"/>
                </a:rPr>
                <a:t>y</a:t>
              </a:r>
              <a:endParaRPr lang="vi-VN" sz="2000" i="1" dirty="0">
                <a:latin typeface="Tahoma"/>
                <a:cs typeface="Tahoma"/>
              </a:endParaRPr>
            </a:p>
          </p:txBody>
        </p:sp>
      </p:grpSp>
      <p:pic>
        <p:nvPicPr>
          <p:cNvPr id="114716" name="Picture 2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90800"/>
            <a:ext cx="563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66800" y="4495800"/>
            <a:ext cx="2438400" cy="381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  <a:cs typeface="Tahoma"/>
              </a:rPr>
              <a:t>Sơ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đồ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mạch</a:t>
            </a:r>
            <a:endParaRPr lang="en-US" dirty="0">
              <a:latin typeface="+mj-lt"/>
              <a:cs typeface="Tahoma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78472" y="1161149"/>
            <a:ext cx="2113128" cy="120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3657600" y="2016125"/>
            <a:ext cx="3144672" cy="422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94A9-AF40-4B46-83DD-324EB6CF195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(Full Adder)</a:t>
            </a:r>
          </a:p>
        </p:txBody>
      </p:sp>
    </p:spTree>
    <p:extLst>
      <p:ext uri="{BB962C8B-B14F-4D97-AF65-F5344CB8AC3E}">
        <p14:creationId xmlns:p14="http://schemas.microsoft.com/office/powerpoint/2010/main" val="341437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dirty="0" err="1">
                <a:latin typeface="+mj-lt"/>
                <a:cs typeface="Tahoma"/>
              </a:rPr>
              <a:t>Sơ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đồ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biểu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diễn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mạch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cộng</a:t>
            </a:r>
            <a:r>
              <a:rPr lang="en-US" dirty="0">
                <a:latin typeface="+mj-lt"/>
                <a:cs typeface="Tahoma"/>
              </a:rPr>
              <a:t> 4 bit song song </a:t>
            </a:r>
            <a:r>
              <a:rPr lang="en-US" dirty="0" err="1">
                <a:latin typeface="+mj-lt"/>
                <a:cs typeface="Tahoma"/>
              </a:rPr>
              <a:t>sử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dụng</a:t>
            </a:r>
            <a:r>
              <a:rPr lang="en-US" dirty="0">
                <a:latin typeface="+mj-lt"/>
                <a:cs typeface="Tahoma"/>
              </a:rPr>
              <a:t> full adder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1000" y="2590800"/>
            <a:ext cx="8389218" cy="2514600"/>
            <a:chOff x="533400" y="2142836"/>
            <a:chExt cx="7861258" cy="2209800"/>
          </a:xfrm>
        </p:grpSpPr>
        <p:pic>
          <p:nvPicPr>
            <p:cNvPr id="37895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4804" y="2142836"/>
              <a:ext cx="7789854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33400" y="2438400"/>
              <a:ext cx="6096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4DE8-1DF7-4288-A9B5-1E20E1764AF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ym typeface="Times New Roman" charset="0"/>
              </a:rPr>
              <a:t>Mạch</a:t>
            </a:r>
            <a:r>
              <a:rPr lang="en-US" dirty="0">
                <a:sym typeface="Times New Roman" charset="0"/>
              </a:rPr>
              <a:t> </a:t>
            </a:r>
            <a:r>
              <a:rPr lang="en-US" dirty="0" err="1">
                <a:sym typeface="Times New Roman" charset="0"/>
              </a:rPr>
              <a:t>cộng</a:t>
            </a:r>
            <a:r>
              <a:rPr lang="en-US" dirty="0">
                <a:sym typeface="Times New Roman" charset="0"/>
              </a:rPr>
              <a:t> Carry Ripple (CR)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7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2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4800" indent="-304800">
              <a:lnSpc>
                <a:spcPct val="110000"/>
              </a:lnSpc>
              <a:spcBef>
                <a:spcPct val="0"/>
              </a:spcBef>
            </a:pPr>
            <a:r>
              <a:rPr lang="en-US" dirty="0" err="1">
                <a:latin typeface="+mj-lt"/>
                <a:cs typeface="Tahoma"/>
              </a:rPr>
              <a:t>Mạch</a:t>
            </a:r>
            <a:r>
              <a:rPr lang="en-US" dirty="0">
                <a:latin typeface="+mj-lt"/>
                <a:cs typeface="Tahoma"/>
              </a:rPr>
              <a:t> FA </a:t>
            </a:r>
            <a:r>
              <a:rPr lang="en-US" dirty="0" err="1">
                <a:latin typeface="+mj-lt"/>
                <a:cs typeface="Tahoma"/>
              </a:rPr>
              <a:t>bắt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đầu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với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việc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cộng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các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cặp</a:t>
            </a:r>
            <a:r>
              <a:rPr lang="en-US" dirty="0">
                <a:latin typeface="+mj-lt"/>
                <a:cs typeface="Tahoma"/>
              </a:rPr>
              <a:t> bit </a:t>
            </a:r>
            <a:r>
              <a:rPr lang="en-US" dirty="0" err="1">
                <a:latin typeface="+mj-lt"/>
                <a:cs typeface="Tahoma"/>
              </a:rPr>
              <a:t>từ</a:t>
            </a:r>
            <a:r>
              <a:rPr lang="en-US" dirty="0">
                <a:latin typeface="+mj-lt"/>
                <a:cs typeface="Tahoma"/>
              </a:rPr>
              <a:t> LSB </a:t>
            </a:r>
            <a:r>
              <a:rPr lang="en-US" dirty="0" err="1">
                <a:latin typeface="+mj-lt"/>
                <a:cs typeface="Tahoma"/>
              </a:rPr>
              <a:t>đến</a:t>
            </a:r>
            <a:r>
              <a:rPr lang="en-US" dirty="0">
                <a:latin typeface="+mj-lt"/>
                <a:cs typeface="Tahoma"/>
              </a:rPr>
              <a:t> MSB</a:t>
            </a:r>
          </a:p>
          <a:p>
            <a:pPr lvl="1" indent="-342900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  <a:cs typeface="Tahoma"/>
              </a:rPr>
              <a:t>Nếu</a:t>
            </a:r>
            <a:r>
              <a:rPr lang="en-US" dirty="0">
                <a:latin typeface="+mj-lt"/>
                <a:cs typeface="Tahoma"/>
              </a:rPr>
              <a:t> carry </a:t>
            </a:r>
            <a:r>
              <a:rPr lang="en-US" dirty="0" err="1">
                <a:latin typeface="+mj-lt"/>
                <a:cs typeface="Tahoma"/>
              </a:rPr>
              <a:t>xuất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hiện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ở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vị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trí</a:t>
            </a:r>
            <a:r>
              <a:rPr lang="en-US" dirty="0">
                <a:latin typeface="+mj-lt"/>
                <a:cs typeface="Tahoma"/>
              </a:rPr>
              <a:t> bit </a:t>
            </a:r>
            <a:r>
              <a:rPr lang="en-US" dirty="0" err="1">
                <a:latin typeface="+mj-lt"/>
                <a:cs typeface="Tahoma"/>
              </a:rPr>
              <a:t>i</a:t>
            </a:r>
            <a:r>
              <a:rPr lang="en-US" dirty="0">
                <a:latin typeface="+mj-lt"/>
                <a:cs typeface="Tahoma"/>
              </a:rPr>
              <a:t>, </a:t>
            </a:r>
            <a:r>
              <a:rPr lang="en-US" dirty="0" err="1">
                <a:latin typeface="+mj-lt"/>
                <a:cs typeface="Tahoma"/>
              </a:rPr>
              <a:t>nó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được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cộng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thêm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vào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phép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cộng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ở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vị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trí</a:t>
            </a:r>
            <a:r>
              <a:rPr lang="en-US" dirty="0">
                <a:latin typeface="+mj-lt"/>
                <a:cs typeface="Tahoma"/>
              </a:rPr>
              <a:t> bit </a:t>
            </a:r>
            <a:r>
              <a:rPr lang="en-US" dirty="0" err="1">
                <a:latin typeface="+mj-lt"/>
                <a:cs typeface="Tahoma"/>
              </a:rPr>
              <a:t>thứ</a:t>
            </a:r>
            <a:r>
              <a:rPr lang="en-US" dirty="0">
                <a:latin typeface="+mj-lt"/>
                <a:cs typeface="Tahoma"/>
              </a:rPr>
              <a:t> i+1</a:t>
            </a:r>
          </a:p>
          <a:p>
            <a:pPr marL="304800" indent="-304800" eaLnBrk="1" hangingPunct="1">
              <a:lnSpc>
                <a:spcPct val="110000"/>
              </a:lnSpc>
              <a:spcBef>
                <a:spcPts val="800"/>
              </a:spcBef>
            </a:pPr>
            <a:endParaRPr lang="en-US" sz="1400" dirty="0">
              <a:latin typeface="+mj-lt"/>
              <a:cs typeface="Tahoma"/>
            </a:endParaRPr>
          </a:p>
          <a:p>
            <a:pPr marL="304800" indent="-304800">
              <a:lnSpc>
                <a:spcPct val="110000"/>
              </a:lnSpc>
              <a:spcBef>
                <a:spcPts val="800"/>
              </a:spcBef>
            </a:pPr>
            <a:r>
              <a:rPr lang="en-US" dirty="0" err="1">
                <a:latin typeface="+mj-lt"/>
                <a:cs typeface="Tahoma"/>
              </a:rPr>
              <a:t>Việc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kết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hợp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như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vậy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thường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được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gọi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là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mạch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cộng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b="1" dirty="0">
                <a:latin typeface="+mj-lt"/>
                <a:cs typeface="Tahoma"/>
              </a:rPr>
              <a:t>Carry-Ripple</a:t>
            </a:r>
          </a:p>
          <a:p>
            <a:pPr marL="704850" lvl="1" indent="-342900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  <a:cs typeface="Tahoma"/>
              </a:rPr>
              <a:t>Vì</a:t>
            </a:r>
            <a:r>
              <a:rPr lang="en-US" dirty="0">
                <a:latin typeface="+mj-lt"/>
                <a:cs typeface="Tahoma"/>
              </a:rPr>
              <a:t> carry </a:t>
            </a:r>
            <a:r>
              <a:rPr lang="en-US" dirty="0" err="1">
                <a:latin typeface="+mj-lt"/>
                <a:cs typeface="Tahoma"/>
              </a:rPr>
              <a:t>được</a:t>
            </a:r>
            <a:r>
              <a:rPr lang="en-US" dirty="0">
                <a:latin typeface="+mj-lt"/>
                <a:cs typeface="Tahoma"/>
              </a:rPr>
              <a:t> “ripple” </a:t>
            </a:r>
            <a:r>
              <a:rPr lang="en-US" dirty="0" err="1">
                <a:latin typeface="+mj-lt"/>
                <a:cs typeface="Tahoma"/>
              </a:rPr>
              <a:t>từ</a:t>
            </a:r>
            <a:r>
              <a:rPr lang="en-US" dirty="0">
                <a:latin typeface="+mj-lt"/>
                <a:cs typeface="Tahoma"/>
              </a:rPr>
              <a:t> FA </a:t>
            </a:r>
            <a:r>
              <a:rPr lang="en-US" dirty="0" err="1">
                <a:latin typeface="+mj-lt"/>
                <a:cs typeface="Tahoma"/>
              </a:rPr>
              <a:t>này</a:t>
            </a:r>
            <a:r>
              <a:rPr lang="en-US" dirty="0">
                <a:latin typeface="+mj-lt"/>
                <a:cs typeface="Tahoma"/>
              </a:rPr>
              <a:t> sang </a:t>
            </a:r>
            <a:r>
              <a:rPr lang="en-US" dirty="0" err="1">
                <a:latin typeface="+mj-lt"/>
                <a:cs typeface="Tahoma"/>
              </a:rPr>
              <a:t>các</a:t>
            </a:r>
            <a:r>
              <a:rPr lang="en-US" dirty="0">
                <a:latin typeface="+mj-lt"/>
                <a:cs typeface="Tahoma"/>
              </a:rPr>
              <a:t> FA </a:t>
            </a:r>
            <a:r>
              <a:rPr lang="en-US" dirty="0" err="1">
                <a:latin typeface="+mj-lt"/>
                <a:cs typeface="Tahoma"/>
              </a:rPr>
              <a:t>kế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tiếp</a:t>
            </a:r>
            <a:endParaRPr lang="en-US" dirty="0">
              <a:latin typeface="+mj-lt"/>
              <a:cs typeface="Tahoma"/>
            </a:endParaRPr>
          </a:p>
          <a:p>
            <a:pPr marL="704850" lvl="1" indent="-342900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Tốc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độ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phép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cộng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bị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giới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hạn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bởi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quá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trình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truyền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số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nhớ</a:t>
            </a:r>
            <a:endParaRPr lang="en-US" dirty="0">
              <a:solidFill>
                <a:srgbClr val="0000CC"/>
              </a:solidFill>
              <a:latin typeface="+mj-lt"/>
              <a:cs typeface="Tahom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2635-2D07-4F18-A404-7C997A0A2ED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ym typeface="Times New Roman" charset="0"/>
              </a:rPr>
              <a:t>Mạch</a:t>
            </a:r>
            <a:r>
              <a:rPr lang="en-US" dirty="0">
                <a:sym typeface="Times New Roman" charset="0"/>
              </a:rPr>
              <a:t> </a:t>
            </a:r>
            <a:r>
              <a:rPr lang="en-US" dirty="0" err="1">
                <a:sym typeface="Times New Roman" charset="0"/>
              </a:rPr>
              <a:t>cộng</a:t>
            </a:r>
            <a:r>
              <a:rPr lang="en-US" dirty="0">
                <a:sym typeface="Times New Roman" charset="0"/>
              </a:rPr>
              <a:t> Carry Ripple (CR)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9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ym typeface="Times New Roman" charset="0"/>
              </a:rPr>
              <a:t>Mạch</a:t>
            </a:r>
            <a:r>
              <a:rPr lang="en-US" dirty="0">
                <a:sym typeface="Times New Roman" charset="0"/>
              </a:rPr>
              <a:t> </a:t>
            </a:r>
            <a:r>
              <a:rPr lang="en-US" dirty="0" err="1">
                <a:sym typeface="Times New Roman" charset="0"/>
              </a:rPr>
              <a:t>cộng</a:t>
            </a:r>
            <a:r>
              <a:rPr lang="en-US" dirty="0">
                <a:sym typeface="Times New Roman" charset="0"/>
              </a:rPr>
              <a:t> Carry Ripple (CR)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FA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 (delay),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Δt</a:t>
            </a:r>
            <a:endParaRPr lang="en-US" dirty="0"/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bit </a:t>
            </a:r>
          </a:p>
          <a:p>
            <a:pPr lvl="1"/>
            <a:r>
              <a:rPr lang="en-US" dirty="0"/>
              <a:t>Carry-out ở FA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C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Δt</a:t>
            </a:r>
            <a:endParaRPr lang="en-US" dirty="0"/>
          </a:p>
          <a:p>
            <a:pPr lvl="1"/>
            <a:r>
              <a:rPr lang="en-US" dirty="0"/>
              <a:t>Carry-out ở FA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C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2Δt</a:t>
            </a:r>
          </a:p>
          <a:p>
            <a:pPr marL="361950" lvl="1" indent="0">
              <a:buNone/>
            </a:pPr>
            <a:r>
              <a:rPr lang="en-US" dirty="0"/>
              <a:t>=&gt; C</a:t>
            </a:r>
            <a:r>
              <a:rPr lang="en-US" baseline="-25000" dirty="0"/>
              <a:t>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b="1" dirty="0" err="1"/>
              <a:t>n</a:t>
            </a:r>
            <a:r>
              <a:rPr lang="en-US" dirty="0" err="1"/>
              <a:t>Δt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3AA-2D8B-4F5D-8C0D-6EF239091BE2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90600" y="1371600"/>
            <a:ext cx="7166409" cy="1752600"/>
            <a:chOff x="533400" y="2142836"/>
            <a:chExt cx="7861258" cy="2209800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4804" y="2142836"/>
              <a:ext cx="7789854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533400" y="2438400"/>
              <a:ext cx="6096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10551" y="5943600"/>
            <a:ext cx="8991600" cy="44627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3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carry look ahead (CLA) </a:t>
            </a:r>
            <a:r>
              <a:rPr lang="en-US" sz="23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23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6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F9BF-E169-4C68-9254-3BCF8747794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cộng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(Carry Ripple (CR) Adder)</a:t>
            </a:r>
          </a:p>
          <a:p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cộng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nhìn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trước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số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nhớ</a:t>
            </a:r>
            <a:r>
              <a:rPr lang="en-US" dirty="0">
                <a:ea typeface="Tahoma" pitchFamily="34" charset="0"/>
              </a:rPr>
              <a:t> - (Carry Look-Ahead (CLA) Adder)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cộng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trừ</a:t>
            </a:r>
            <a:endParaRPr lang="en-US" dirty="0">
              <a:solidFill>
                <a:schemeClr val="bg1">
                  <a:lumMod val="85000"/>
                </a:schemeClr>
              </a:solidFill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32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DA70-D672-4A34-A2C4-A6F80CBFC8D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Critical path delay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  <a:cs typeface="Tahoma"/>
              </a:rPr>
              <a:t>Tốc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độ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của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mạch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bị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giới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hạn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bởi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độ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trễ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lớn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nhất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dọc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theo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đường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nối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trong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mạch</a:t>
            </a:r>
            <a:endParaRPr lang="en-US" dirty="0">
              <a:latin typeface="+mj-lt"/>
              <a:cs typeface="Tahoma"/>
            </a:endParaRPr>
          </a:p>
          <a:p>
            <a:r>
              <a:rPr lang="en-US" sz="2800" dirty="0" err="1">
                <a:latin typeface="+mj-lt"/>
                <a:cs typeface="Tahoma"/>
              </a:rPr>
              <a:t>Độ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trễ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lớn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nhất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được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gọi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là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b="1" dirty="0">
                <a:latin typeface="+mj-lt"/>
                <a:cs typeface="Tahoma"/>
              </a:rPr>
              <a:t>critical path delay</a:t>
            </a:r>
          </a:p>
          <a:p>
            <a:r>
              <a:rPr lang="en-US" sz="2800" dirty="0" err="1">
                <a:latin typeface="+mj-lt"/>
                <a:cs typeface="Tahoma"/>
              </a:rPr>
              <a:t>Đường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nối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gây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ra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độ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trễ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đó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gọi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là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b="1" dirty="0">
                <a:latin typeface="+mj-lt"/>
                <a:cs typeface="Tahoma"/>
              </a:rPr>
              <a:t>critical path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3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ym typeface="Times New Roman" charset="0"/>
              </a:rPr>
              <a:t>Mạch</a:t>
            </a:r>
            <a:r>
              <a:rPr lang="en-US" sz="3600" dirty="0">
                <a:sym typeface="Times New Roman" charset="0"/>
              </a:rPr>
              <a:t> </a:t>
            </a:r>
            <a:r>
              <a:rPr lang="en-US" sz="3600" dirty="0" err="1">
                <a:sym typeface="Times New Roman" charset="0"/>
              </a:rPr>
              <a:t>cộng</a:t>
            </a:r>
            <a:r>
              <a:rPr lang="en-US" sz="3600" dirty="0">
                <a:sym typeface="Times New Roman" charset="0"/>
              </a:rPr>
              <a:t> Carry Ripple - critical path</a:t>
            </a:r>
            <a:endParaRPr lang="en-US" sz="3600" b="1" dirty="0">
              <a:sym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832901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Tổng quát, độ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trễ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2n+1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cổng đối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Carry Ripple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n-bit</a:t>
            </a:r>
            <a:endParaRPr lang="vi-V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5334000"/>
            <a:ext cx="11430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endParaRPr lang="en-US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0" y="5257800"/>
            <a:ext cx="11430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endParaRPr lang="en-US" dirty="0">
              <a:latin typeface="Tahoma"/>
              <a:cs typeface="Tahoma"/>
            </a:endParaRP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11" y="1143000"/>
            <a:ext cx="6624589" cy="442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4648200"/>
            <a:ext cx="3124200" cy="43088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với C</a:t>
            </a:r>
            <a:r>
              <a:rPr lang="en-US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" y="5181600"/>
            <a:ext cx="3048000" cy="43088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với C</a:t>
            </a:r>
            <a:r>
              <a:rPr lang="en-US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2030-EE00-4432-AE06-2EAFAF2BCAD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12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CHƯƠNG 5: MẠCH TỔ HỢP - </a:t>
            </a:r>
          </a:p>
          <a:p>
            <a:r>
              <a:rPr lang="en-US" dirty="0"/>
              <a:t> MẠCH TÍNH TOÁN SỐ HỌC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NHẬP MÔN MẠCH SỐ</a:t>
            </a:r>
          </a:p>
        </p:txBody>
      </p:sp>
    </p:spTree>
    <p:extLst>
      <p:ext uri="{BB962C8B-B14F-4D97-AF65-F5344CB8AC3E}">
        <p14:creationId xmlns:p14="http://schemas.microsoft.com/office/powerpoint/2010/main" val="206449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  <a:cs typeface="Tahoma"/>
              </a:rPr>
              <a:t>Cải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thiện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tốc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độ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mạch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cộng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bằng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cách</a:t>
            </a:r>
            <a:endParaRPr lang="en-US" dirty="0">
              <a:latin typeface="+mj-lt"/>
              <a:cs typeface="Tahoma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  <a:cs typeface="Tahoma"/>
              </a:rPr>
              <a:t>Tại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mỗi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tầng</a:t>
            </a:r>
            <a:r>
              <a:rPr lang="en-US" dirty="0">
                <a:latin typeface="+mj-lt"/>
                <a:cs typeface="Tahoma"/>
              </a:rPr>
              <a:t> (stage), ta </a:t>
            </a:r>
            <a:r>
              <a:rPr lang="en-US" dirty="0" err="1">
                <a:latin typeface="+mj-lt"/>
                <a:cs typeface="Tahoma"/>
              </a:rPr>
              <a:t>sẽ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xác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định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nhanh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giá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trị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b="1" dirty="0">
                <a:latin typeface="+mj-lt"/>
                <a:cs typeface="Tahoma"/>
              </a:rPr>
              <a:t>carry-in</a:t>
            </a:r>
            <a:r>
              <a:rPr lang="en-US" dirty="0">
                <a:latin typeface="+mj-lt"/>
                <a:cs typeface="Tahoma"/>
              </a:rPr>
              <a:t> ở </a:t>
            </a:r>
            <a:r>
              <a:rPr lang="en-US" dirty="0" err="1">
                <a:latin typeface="+mj-lt"/>
                <a:cs typeface="Tahoma"/>
              </a:rPr>
              <a:t>tầng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cộng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trước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đó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sẽ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có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giá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trị</a:t>
            </a:r>
            <a:r>
              <a:rPr lang="en-US" dirty="0">
                <a:latin typeface="+mj-lt"/>
                <a:cs typeface="Tahoma"/>
              </a:rPr>
              <a:t> 0 hay 1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  <a:cs typeface="Tahoma"/>
                <a:sym typeface="Wingdings" panose="05000000000000000000" pitchFamily="2" charset="2"/>
              </a:rPr>
              <a:t> </a:t>
            </a:r>
            <a:r>
              <a:rPr lang="en-US" dirty="0" err="1">
                <a:latin typeface="+mj-lt"/>
                <a:cs typeface="Tahoma"/>
                <a:sym typeface="Wingdings" panose="05000000000000000000" pitchFamily="2" charset="2"/>
              </a:rPr>
              <a:t>Giảm</a:t>
            </a:r>
            <a:r>
              <a:rPr lang="en-US" dirty="0">
                <a:latin typeface="+mj-lt"/>
                <a:cs typeface="Tahoma"/>
                <a:sym typeface="Wingdings" panose="05000000000000000000" pitchFamily="2" charset="2"/>
              </a:rPr>
              <a:t> Critical path delay</a:t>
            </a:r>
            <a:endParaRPr lang="en-US" dirty="0">
              <a:latin typeface="+mj-lt"/>
            </a:endParaRP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698" y="3429000"/>
            <a:ext cx="492252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2895600" y="5029200"/>
            <a:ext cx="1188358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6779-956C-4A6A-9624-4C047203710C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ym typeface="Times New Roman" charset="0"/>
              </a:rPr>
              <a:t>Carry Look-Ahead Adder (CLA)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6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  <a:cs typeface="Tahoma"/>
              </a:rPr>
              <a:t>Hàm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xác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định</a:t>
            </a:r>
            <a:r>
              <a:rPr lang="en-US" dirty="0">
                <a:latin typeface="+mj-lt"/>
                <a:cs typeface="Tahoma"/>
              </a:rPr>
              <a:t> carry-out ở </a:t>
            </a:r>
            <a:r>
              <a:rPr lang="en-US" dirty="0" err="1">
                <a:latin typeface="+mj-lt"/>
                <a:cs typeface="Tahoma"/>
              </a:rPr>
              <a:t>lần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cộng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thứ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i</a:t>
            </a:r>
            <a:endParaRPr lang="en-US" dirty="0">
              <a:latin typeface="+mj-lt"/>
              <a:cs typeface="Tahoma"/>
            </a:endParaRPr>
          </a:p>
          <a:p>
            <a:pPr marL="0" lvl="1" indent="0">
              <a:spcBef>
                <a:spcPts val="700"/>
              </a:spcBef>
              <a:buNone/>
            </a:pPr>
            <a:r>
              <a:rPr lang="en-US" sz="2800" dirty="0">
                <a:latin typeface="+mj-lt"/>
                <a:cs typeface="Tahoma"/>
              </a:rPr>
              <a:t>	c</a:t>
            </a:r>
            <a:r>
              <a:rPr lang="en-US" sz="2800" baseline="-25000" dirty="0">
                <a:latin typeface="+mj-lt"/>
                <a:cs typeface="Tahoma"/>
              </a:rPr>
              <a:t>i+1</a:t>
            </a:r>
            <a:r>
              <a:rPr lang="en-US" sz="2800" dirty="0">
                <a:latin typeface="+mj-lt"/>
                <a:cs typeface="Tahoma"/>
              </a:rPr>
              <a:t>= </a:t>
            </a:r>
            <a:r>
              <a:rPr lang="en-US" sz="2800" dirty="0" err="1">
                <a:latin typeface="+mj-lt"/>
                <a:cs typeface="Tahoma"/>
              </a:rPr>
              <a:t>x</a:t>
            </a:r>
            <a:r>
              <a:rPr lang="en-US" sz="2800" baseline="-25000" dirty="0" err="1">
                <a:latin typeface="+mj-lt"/>
                <a:cs typeface="Tahoma"/>
              </a:rPr>
              <a:t>i</a:t>
            </a:r>
            <a:r>
              <a:rPr lang="en-US" sz="2800" dirty="0" err="1">
                <a:latin typeface="+mj-lt"/>
                <a:cs typeface="Tahoma"/>
              </a:rPr>
              <a:t>y</a:t>
            </a:r>
            <a:r>
              <a:rPr lang="en-US" sz="2800" baseline="-25000" dirty="0" err="1">
                <a:latin typeface="+mj-lt"/>
                <a:cs typeface="Tahoma"/>
              </a:rPr>
              <a:t>i</a:t>
            </a:r>
            <a:r>
              <a:rPr lang="en-US" sz="2800" dirty="0">
                <a:latin typeface="+mj-lt"/>
                <a:cs typeface="Tahoma"/>
              </a:rPr>
              <a:t> + </a:t>
            </a:r>
            <a:r>
              <a:rPr lang="en-US" sz="2800" dirty="0" err="1">
                <a:latin typeface="+mj-lt"/>
                <a:cs typeface="Tahoma"/>
              </a:rPr>
              <a:t>x</a:t>
            </a:r>
            <a:r>
              <a:rPr lang="en-US" sz="2800" baseline="-25000" dirty="0" err="1">
                <a:latin typeface="+mj-lt"/>
                <a:cs typeface="Tahoma"/>
              </a:rPr>
              <a:t>i</a:t>
            </a:r>
            <a:r>
              <a:rPr lang="en-US" sz="2800" dirty="0" err="1">
                <a:latin typeface="+mj-lt"/>
                <a:cs typeface="Tahoma"/>
              </a:rPr>
              <a:t>c</a:t>
            </a:r>
            <a:r>
              <a:rPr lang="en-US" sz="2800" baseline="-25000" dirty="0" err="1">
                <a:latin typeface="+mj-lt"/>
                <a:cs typeface="Tahoma"/>
              </a:rPr>
              <a:t>i</a:t>
            </a:r>
            <a:r>
              <a:rPr lang="en-US" sz="2800" baseline="-25000" dirty="0">
                <a:latin typeface="+mj-lt"/>
                <a:cs typeface="Tahoma"/>
              </a:rPr>
              <a:t> </a:t>
            </a:r>
            <a:r>
              <a:rPr lang="en-US" sz="2800" dirty="0">
                <a:latin typeface="+mj-lt"/>
                <a:cs typeface="Tahoma"/>
              </a:rPr>
              <a:t>+ </a:t>
            </a:r>
            <a:r>
              <a:rPr lang="en-US" sz="2800" dirty="0" err="1">
                <a:latin typeface="+mj-lt"/>
                <a:cs typeface="Tahoma"/>
              </a:rPr>
              <a:t>y</a:t>
            </a:r>
            <a:r>
              <a:rPr lang="en-US" sz="2800" baseline="-25000" dirty="0" err="1">
                <a:latin typeface="+mj-lt"/>
                <a:cs typeface="Tahoma"/>
              </a:rPr>
              <a:t>i</a:t>
            </a:r>
            <a:r>
              <a:rPr lang="en-US" sz="2800" dirty="0" err="1">
                <a:latin typeface="+mj-lt"/>
                <a:cs typeface="Tahoma"/>
              </a:rPr>
              <a:t>c</a:t>
            </a:r>
            <a:r>
              <a:rPr lang="en-US" sz="2800" baseline="-25000" dirty="0" err="1">
                <a:latin typeface="+mj-lt"/>
                <a:cs typeface="Tahoma"/>
              </a:rPr>
              <a:t>i</a:t>
            </a:r>
            <a:r>
              <a:rPr lang="en-US" sz="2800" baseline="-25000" dirty="0">
                <a:latin typeface="+mj-lt"/>
                <a:cs typeface="Tahoma"/>
              </a:rPr>
              <a:t>  </a:t>
            </a:r>
            <a:r>
              <a:rPr lang="en-US" sz="2800" dirty="0">
                <a:latin typeface="+mj-lt"/>
                <a:cs typeface="Tahoma"/>
              </a:rPr>
              <a:t>=  </a:t>
            </a:r>
            <a:r>
              <a:rPr lang="en-US" sz="2800" dirty="0" err="1">
                <a:latin typeface="+mj-lt"/>
                <a:cs typeface="Tahoma"/>
              </a:rPr>
              <a:t>x</a:t>
            </a:r>
            <a:r>
              <a:rPr lang="en-US" sz="2800" baseline="-25000" dirty="0" err="1">
                <a:latin typeface="+mj-lt"/>
                <a:cs typeface="Tahoma"/>
              </a:rPr>
              <a:t>i</a:t>
            </a:r>
            <a:r>
              <a:rPr lang="en-US" sz="2800" dirty="0" err="1">
                <a:latin typeface="+mj-lt"/>
                <a:cs typeface="Tahoma"/>
              </a:rPr>
              <a:t>y</a:t>
            </a:r>
            <a:r>
              <a:rPr lang="en-US" sz="2800" baseline="-25000" dirty="0" err="1">
                <a:latin typeface="+mj-lt"/>
                <a:cs typeface="Tahoma"/>
              </a:rPr>
              <a:t>i</a:t>
            </a:r>
            <a:r>
              <a:rPr lang="en-US" sz="2800" dirty="0">
                <a:latin typeface="+mj-lt"/>
                <a:cs typeface="Tahoma"/>
              </a:rPr>
              <a:t> + (x</a:t>
            </a:r>
            <a:r>
              <a:rPr lang="en-US" sz="2800" baseline="-25000" dirty="0">
                <a:latin typeface="+mj-lt"/>
                <a:cs typeface="Tahoma"/>
              </a:rPr>
              <a:t>i </a:t>
            </a:r>
            <a:r>
              <a:rPr lang="en-US" sz="2800" dirty="0">
                <a:latin typeface="+mj-lt"/>
                <a:cs typeface="Tahoma"/>
              </a:rPr>
              <a:t>+ </a:t>
            </a:r>
            <a:r>
              <a:rPr lang="en-US" sz="2800" dirty="0" err="1">
                <a:latin typeface="+mj-lt"/>
                <a:cs typeface="Tahoma"/>
              </a:rPr>
              <a:t>y</a:t>
            </a:r>
            <a:r>
              <a:rPr lang="en-US" sz="2800" baseline="-25000" dirty="0" err="1">
                <a:latin typeface="+mj-lt"/>
                <a:cs typeface="Tahoma"/>
              </a:rPr>
              <a:t>i</a:t>
            </a:r>
            <a:r>
              <a:rPr lang="en-US" sz="2800" dirty="0">
                <a:latin typeface="+mj-lt"/>
                <a:cs typeface="Tahoma"/>
              </a:rPr>
              <a:t>)c</a:t>
            </a:r>
            <a:r>
              <a:rPr lang="en-US" sz="2800" baseline="-25000" dirty="0">
                <a:latin typeface="+mj-lt"/>
                <a:cs typeface="Tahoma"/>
              </a:rPr>
              <a:t>i</a:t>
            </a:r>
          </a:p>
          <a:p>
            <a:pPr marL="457200" lvl="1" indent="-457200">
              <a:spcBef>
                <a:spcPts val="700"/>
              </a:spcBef>
              <a:buFont typeface="Wingdings" panose="05000000000000000000" pitchFamily="2" charset="2"/>
              <a:buChar char="n"/>
            </a:pPr>
            <a:r>
              <a:rPr lang="en-US" sz="2800" dirty="0" err="1">
                <a:latin typeface="+mj-lt"/>
                <a:cs typeface="Tahoma"/>
              </a:rPr>
              <a:t>Đặt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sz="2800" baseline="-25000" dirty="0" err="1">
                <a:solidFill>
                  <a:srgbClr val="FF0000"/>
                </a:solidFill>
                <a:latin typeface="+mj-lt"/>
                <a:cs typeface="Tahoma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ahoma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ahoma"/>
              </a:rPr>
              <a:t>x</a:t>
            </a:r>
            <a:r>
              <a:rPr lang="en-US" sz="2800" baseline="-25000" dirty="0" err="1">
                <a:solidFill>
                  <a:srgbClr val="FF0000"/>
                </a:solidFill>
                <a:latin typeface="+mj-lt"/>
                <a:cs typeface="Tahoma"/>
              </a:rPr>
              <a:t>i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ahoma"/>
              </a:rPr>
              <a:t>y</a:t>
            </a:r>
            <a:r>
              <a:rPr lang="en-US" sz="2800" baseline="-25000" dirty="0" err="1">
                <a:solidFill>
                  <a:srgbClr val="FF0000"/>
                </a:solidFill>
                <a:latin typeface="+mj-lt"/>
                <a:cs typeface="Tahoma"/>
              </a:rPr>
              <a:t>i</a:t>
            </a:r>
            <a:r>
              <a:rPr lang="en-US" sz="2800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và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sz="2800" baseline="-25000" dirty="0">
                <a:solidFill>
                  <a:srgbClr val="0000CC"/>
                </a:solidFill>
                <a:latin typeface="+mj-lt"/>
                <a:cs typeface="Tahoma"/>
              </a:rPr>
              <a:t>i</a:t>
            </a:r>
            <a:r>
              <a:rPr lang="en-US" sz="2800" dirty="0">
                <a:solidFill>
                  <a:srgbClr val="0000CC"/>
                </a:solidFill>
                <a:latin typeface="+mj-lt"/>
                <a:cs typeface="Tahoma"/>
              </a:rPr>
              <a:t> = x</a:t>
            </a:r>
            <a:r>
              <a:rPr lang="en-US" sz="2800" baseline="-25000" dirty="0">
                <a:solidFill>
                  <a:srgbClr val="0000CC"/>
                </a:solidFill>
                <a:latin typeface="+mj-lt"/>
                <a:cs typeface="Tahoma"/>
              </a:rPr>
              <a:t>i</a:t>
            </a:r>
            <a:r>
              <a:rPr lang="en-US" sz="2800" dirty="0">
                <a:solidFill>
                  <a:srgbClr val="0000CC"/>
                </a:solidFill>
                <a:latin typeface="+mj-lt"/>
                <a:cs typeface="Tahoma"/>
              </a:rPr>
              <a:t> + </a:t>
            </a:r>
            <a:r>
              <a:rPr lang="en-US" sz="2800" dirty="0" err="1">
                <a:solidFill>
                  <a:srgbClr val="0000CC"/>
                </a:solidFill>
                <a:latin typeface="+mj-lt"/>
                <a:cs typeface="Tahoma"/>
              </a:rPr>
              <a:t>y</a:t>
            </a:r>
            <a:r>
              <a:rPr lang="en-US" sz="2800" baseline="-25000" dirty="0" err="1">
                <a:solidFill>
                  <a:srgbClr val="0000CC"/>
                </a:solidFill>
                <a:latin typeface="+mj-lt"/>
                <a:cs typeface="Tahoma"/>
              </a:rPr>
              <a:t>i</a:t>
            </a:r>
            <a:r>
              <a:rPr lang="en-US" sz="2800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sz="2800" dirty="0">
                <a:latin typeface="+mj-lt"/>
                <a:cs typeface="Tahoma"/>
              </a:rPr>
              <a:t>=&gt; c</a:t>
            </a:r>
            <a:r>
              <a:rPr lang="en-US" sz="2800" baseline="-25000" dirty="0">
                <a:latin typeface="+mj-lt"/>
                <a:cs typeface="Tahoma"/>
              </a:rPr>
              <a:t>i+1</a:t>
            </a:r>
            <a:r>
              <a:rPr lang="en-US" sz="2800" dirty="0">
                <a:latin typeface="+mj-lt"/>
                <a:cs typeface="Tahoma"/>
              </a:rPr>
              <a:t>=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sz="2800" baseline="-25000" dirty="0" err="1">
                <a:solidFill>
                  <a:srgbClr val="FF0000"/>
                </a:solidFill>
                <a:latin typeface="+mj-lt"/>
                <a:cs typeface="Tahoma"/>
              </a:rPr>
              <a:t>i</a:t>
            </a:r>
            <a:r>
              <a:rPr lang="en-US" sz="2800" dirty="0">
                <a:latin typeface="+mj-lt"/>
                <a:cs typeface="Tahoma"/>
              </a:rPr>
              <a:t> + </a:t>
            </a:r>
            <a:r>
              <a:rPr lang="en-US" sz="2800" dirty="0" err="1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sz="2800" baseline="-25000" dirty="0" err="1">
                <a:solidFill>
                  <a:srgbClr val="0000CC"/>
                </a:solidFill>
                <a:latin typeface="+mj-lt"/>
                <a:cs typeface="Tahoma"/>
              </a:rPr>
              <a:t>i</a:t>
            </a:r>
            <a:r>
              <a:rPr lang="en-US" sz="2800" dirty="0" err="1">
                <a:latin typeface="+mj-lt"/>
                <a:cs typeface="Tahoma"/>
              </a:rPr>
              <a:t>c</a:t>
            </a:r>
            <a:r>
              <a:rPr lang="en-US" sz="2800" baseline="-25000" dirty="0" err="1">
                <a:latin typeface="+mj-lt"/>
                <a:cs typeface="Tahoma"/>
              </a:rPr>
              <a:t>i</a:t>
            </a:r>
            <a:endParaRPr lang="en-US" sz="2800" baseline="-25000" dirty="0">
              <a:latin typeface="+mj-lt"/>
              <a:cs typeface="Tahoma"/>
            </a:endParaRPr>
          </a:p>
          <a:p>
            <a:pPr marL="857250" lvl="2" indent="-457200">
              <a:spcBef>
                <a:spcPts val="700"/>
              </a:spcBef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sz="2400" baseline="-25000" dirty="0" err="1">
                <a:solidFill>
                  <a:srgbClr val="FF0000"/>
                </a:solidFill>
                <a:latin typeface="+mj-lt"/>
                <a:cs typeface="Tahoma"/>
              </a:rPr>
              <a:t>i</a:t>
            </a:r>
            <a:r>
              <a:rPr lang="en-US" sz="2400" dirty="0">
                <a:latin typeface="+mj-lt"/>
                <a:cs typeface="Tahoma"/>
              </a:rPr>
              <a:t> = 1 </a:t>
            </a:r>
            <a:r>
              <a:rPr lang="en-US" sz="2400" dirty="0" err="1">
                <a:latin typeface="+mj-lt"/>
                <a:cs typeface="Tahoma"/>
              </a:rPr>
              <a:t>khi</a:t>
            </a:r>
            <a:r>
              <a:rPr lang="en-US" sz="2400" dirty="0">
                <a:latin typeface="+mj-lt"/>
                <a:cs typeface="Tahoma"/>
              </a:rPr>
              <a:t> </a:t>
            </a:r>
            <a:r>
              <a:rPr lang="en-US" sz="2400" dirty="0" err="1">
                <a:latin typeface="+mj-lt"/>
                <a:cs typeface="Tahoma"/>
              </a:rPr>
              <a:t>cả</a:t>
            </a:r>
            <a:r>
              <a:rPr lang="en-US" sz="2400" dirty="0">
                <a:latin typeface="+mj-lt"/>
                <a:cs typeface="Tahoma"/>
              </a:rPr>
              <a:t> x</a:t>
            </a:r>
            <a:r>
              <a:rPr lang="en-US" sz="2400" baseline="-25000" dirty="0">
                <a:latin typeface="+mj-lt"/>
                <a:cs typeface="Tahoma"/>
              </a:rPr>
              <a:t>i</a:t>
            </a:r>
            <a:r>
              <a:rPr lang="en-US" sz="2400" dirty="0">
                <a:latin typeface="+mj-lt"/>
                <a:cs typeface="Tahoma"/>
              </a:rPr>
              <a:t> </a:t>
            </a:r>
            <a:r>
              <a:rPr lang="en-US" sz="2400" dirty="0" err="1">
                <a:latin typeface="+mj-lt"/>
                <a:cs typeface="Tahoma"/>
              </a:rPr>
              <a:t>và</a:t>
            </a:r>
            <a:r>
              <a:rPr lang="en-US" sz="2400" dirty="0">
                <a:latin typeface="+mj-lt"/>
                <a:cs typeface="Tahoma"/>
              </a:rPr>
              <a:t> </a:t>
            </a:r>
            <a:r>
              <a:rPr lang="en-US" sz="2400" dirty="0" err="1">
                <a:latin typeface="+mj-lt"/>
                <a:cs typeface="Tahoma"/>
              </a:rPr>
              <a:t>y</a:t>
            </a:r>
            <a:r>
              <a:rPr lang="en-US" sz="2400" baseline="-25000" dirty="0" err="1">
                <a:latin typeface="+mj-lt"/>
                <a:cs typeface="Tahoma"/>
              </a:rPr>
              <a:t>i</a:t>
            </a:r>
            <a:r>
              <a:rPr lang="en-US" sz="2400" dirty="0">
                <a:latin typeface="+mj-lt"/>
                <a:cs typeface="Tahoma"/>
              </a:rPr>
              <a:t> </a:t>
            </a:r>
            <a:r>
              <a:rPr lang="en-US" sz="2400" dirty="0" err="1">
                <a:latin typeface="+mj-lt"/>
                <a:cs typeface="Tahoma"/>
              </a:rPr>
              <a:t>đều</a:t>
            </a:r>
            <a:r>
              <a:rPr lang="en-US" sz="2400" dirty="0">
                <a:latin typeface="+mj-lt"/>
                <a:cs typeface="Tahoma"/>
              </a:rPr>
              <a:t> </a:t>
            </a:r>
            <a:r>
              <a:rPr lang="en-US" sz="2400" dirty="0" err="1">
                <a:latin typeface="+mj-lt"/>
                <a:cs typeface="Tahoma"/>
              </a:rPr>
              <a:t>bằng</a:t>
            </a:r>
            <a:r>
              <a:rPr lang="en-US" sz="2400" dirty="0">
                <a:latin typeface="+mj-lt"/>
                <a:cs typeface="Tahoma"/>
              </a:rPr>
              <a:t> 1, </a:t>
            </a:r>
            <a:r>
              <a:rPr lang="en-US" sz="2400" dirty="0" err="1">
                <a:latin typeface="+mj-lt"/>
                <a:cs typeface="Tahoma"/>
              </a:rPr>
              <a:t>không</a:t>
            </a:r>
            <a:r>
              <a:rPr lang="en-US" sz="2400" dirty="0">
                <a:latin typeface="+mj-lt"/>
                <a:cs typeface="Tahoma"/>
              </a:rPr>
              <a:t> </a:t>
            </a:r>
            <a:r>
              <a:rPr lang="en-US" sz="2400" dirty="0" err="1">
                <a:latin typeface="+mj-lt"/>
                <a:cs typeface="Tahoma"/>
              </a:rPr>
              <a:t>quan</a:t>
            </a:r>
            <a:r>
              <a:rPr lang="en-US" sz="2400" dirty="0">
                <a:latin typeface="+mj-lt"/>
                <a:cs typeface="Tahoma"/>
              </a:rPr>
              <a:t> </a:t>
            </a:r>
            <a:r>
              <a:rPr lang="en-US" sz="2400" dirty="0" err="1">
                <a:latin typeface="+mj-lt"/>
                <a:cs typeface="Tahoma"/>
              </a:rPr>
              <a:t>tâm</a:t>
            </a:r>
            <a:r>
              <a:rPr lang="en-US" sz="2400" dirty="0">
                <a:latin typeface="+mj-lt"/>
                <a:cs typeface="Tahoma"/>
              </a:rPr>
              <a:t> c</a:t>
            </a:r>
            <a:r>
              <a:rPr lang="en-US" sz="2400" baseline="-25000" dirty="0">
                <a:latin typeface="+mj-lt"/>
                <a:cs typeface="Tahoma"/>
              </a:rPr>
              <a:t>i</a:t>
            </a:r>
          </a:p>
          <a:p>
            <a:pPr marL="1314450" lvl="3" indent="-457200">
              <a:spcBef>
                <a:spcPts val="70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được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gọi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là</a:t>
            </a:r>
            <a:r>
              <a:rPr lang="en-US" sz="2200" b="1" dirty="0">
                <a:solidFill>
                  <a:srgbClr val="FF0000"/>
                </a:solidFill>
                <a:latin typeface="+mj-lt"/>
                <a:cs typeface="Tahoma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+mj-lt"/>
                <a:cs typeface="Tahoma"/>
              </a:rPr>
              <a:t>hàm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+mj-lt"/>
                <a:cs typeface="Tahoma"/>
              </a:rPr>
              <a:t>generate</a:t>
            </a:r>
            <a:r>
              <a:rPr lang="en-US" sz="2200" b="1" dirty="0">
                <a:latin typeface="+mj-lt"/>
                <a:cs typeface="Tahoma"/>
              </a:rPr>
              <a:t>, </a:t>
            </a:r>
            <a:r>
              <a:rPr lang="en-US" sz="2200" dirty="0" err="1">
                <a:latin typeface="+mj-lt"/>
                <a:cs typeface="Tahoma"/>
              </a:rPr>
              <a:t>vì</a:t>
            </a:r>
            <a:r>
              <a:rPr lang="en-US" sz="2200" dirty="0">
                <a:latin typeface="+mj-lt"/>
                <a:cs typeface="Tahoma"/>
              </a:rPr>
              <a:t> carry-out </a:t>
            </a:r>
            <a:r>
              <a:rPr lang="en-US" sz="2200" dirty="0" err="1">
                <a:latin typeface="+mj-lt"/>
                <a:cs typeface="Tahoma"/>
              </a:rPr>
              <a:t>luôn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được</a:t>
            </a:r>
            <a:r>
              <a:rPr lang="en-US" sz="2200" dirty="0">
                <a:latin typeface="+mj-lt"/>
                <a:cs typeface="Tahoma"/>
              </a:rPr>
              <a:t> generate </a:t>
            </a:r>
            <a:r>
              <a:rPr lang="en-US" sz="2200" dirty="0" err="1">
                <a:latin typeface="+mj-lt"/>
                <a:cs typeface="Tahoma"/>
              </a:rPr>
              <a:t>ra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khi</a:t>
            </a:r>
            <a:r>
              <a:rPr lang="en-US" sz="2200" dirty="0">
                <a:latin typeface="+mj-lt"/>
                <a:cs typeface="Tahoma"/>
              </a:rPr>
              <a:t> g=1</a:t>
            </a:r>
          </a:p>
          <a:p>
            <a:pPr marL="857250" lvl="2" indent="-457200">
              <a:spcBef>
                <a:spcPts val="7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sz="2400" baseline="-25000" dirty="0">
                <a:solidFill>
                  <a:srgbClr val="0000CC"/>
                </a:solidFill>
                <a:latin typeface="+mj-lt"/>
                <a:cs typeface="Tahoma"/>
              </a:rPr>
              <a:t>i</a:t>
            </a:r>
            <a:r>
              <a:rPr lang="en-US" sz="2400" dirty="0">
                <a:latin typeface="+mj-lt"/>
                <a:cs typeface="Tahoma"/>
              </a:rPr>
              <a:t> = 1 </a:t>
            </a:r>
            <a:r>
              <a:rPr lang="en-US" sz="2400" dirty="0" err="1">
                <a:latin typeface="+mj-lt"/>
                <a:cs typeface="Tahoma"/>
              </a:rPr>
              <a:t>khi</a:t>
            </a:r>
            <a:r>
              <a:rPr lang="en-US" sz="2400" dirty="0">
                <a:latin typeface="+mj-lt"/>
                <a:cs typeface="Tahoma"/>
              </a:rPr>
              <a:t> x</a:t>
            </a:r>
            <a:r>
              <a:rPr lang="en-US" sz="2400" baseline="-25000" dirty="0">
                <a:latin typeface="+mj-lt"/>
                <a:cs typeface="Tahoma"/>
              </a:rPr>
              <a:t>i</a:t>
            </a:r>
            <a:r>
              <a:rPr lang="en-US" sz="2400" dirty="0">
                <a:latin typeface="+mj-lt"/>
                <a:cs typeface="Tahoma"/>
              </a:rPr>
              <a:t> = 1 </a:t>
            </a:r>
            <a:r>
              <a:rPr lang="en-US" sz="2400" dirty="0" err="1">
                <a:latin typeface="+mj-lt"/>
                <a:cs typeface="Tahoma"/>
              </a:rPr>
              <a:t>hoặc</a:t>
            </a:r>
            <a:r>
              <a:rPr lang="en-US" sz="2400" dirty="0">
                <a:latin typeface="+mj-lt"/>
                <a:cs typeface="Tahoma"/>
              </a:rPr>
              <a:t> </a:t>
            </a:r>
            <a:r>
              <a:rPr lang="en-US" sz="2400" dirty="0" err="1">
                <a:latin typeface="+mj-lt"/>
                <a:cs typeface="Tahoma"/>
              </a:rPr>
              <a:t>y</a:t>
            </a:r>
            <a:r>
              <a:rPr lang="en-US" sz="2400" baseline="-25000" dirty="0" err="1">
                <a:latin typeface="+mj-lt"/>
                <a:cs typeface="Tahoma"/>
              </a:rPr>
              <a:t>i</a:t>
            </a:r>
            <a:r>
              <a:rPr lang="en-US" sz="2400" dirty="0">
                <a:latin typeface="+mj-lt"/>
                <a:cs typeface="Tahoma"/>
              </a:rPr>
              <a:t> = 1; carry-out = c</a:t>
            </a:r>
            <a:r>
              <a:rPr lang="en-US" sz="2400" baseline="-25000" dirty="0">
                <a:latin typeface="+mj-lt"/>
                <a:cs typeface="Tahoma"/>
              </a:rPr>
              <a:t>i</a:t>
            </a:r>
            <a:endParaRPr lang="en-US" sz="2400" dirty="0">
              <a:latin typeface="+mj-lt"/>
              <a:cs typeface="Tahoma"/>
            </a:endParaRPr>
          </a:p>
          <a:p>
            <a:pPr marL="1314450" lvl="3" indent="-457200">
              <a:spcBef>
                <a:spcPts val="70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được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gọi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là</a:t>
            </a:r>
            <a:r>
              <a:rPr lang="en-US" sz="2200" b="1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sz="2200" b="1" dirty="0" err="1">
                <a:solidFill>
                  <a:srgbClr val="0000CC"/>
                </a:solidFill>
                <a:latin typeface="+mj-lt"/>
                <a:cs typeface="Tahoma"/>
              </a:rPr>
              <a:t>hàm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b="1" dirty="0">
                <a:solidFill>
                  <a:srgbClr val="0000CC"/>
                </a:solidFill>
                <a:latin typeface="+mj-lt"/>
                <a:cs typeface="Tahoma"/>
              </a:rPr>
              <a:t>propagate</a:t>
            </a:r>
            <a:r>
              <a:rPr lang="en-US" sz="2200" dirty="0">
                <a:latin typeface="+mj-lt"/>
                <a:cs typeface="Tahoma"/>
              </a:rPr>
              <a:t>, </a:t>
            </a:r>
            <a:r>
              <a:rPr lang="en-US" sz="2200" dirty="0" err="1">
                <a:latin typeface="+mj-lt"/>
                <a:cs typeface="Tahoma"/>
              </a:rPr>
              <a:t>vì</a:t>
            </a:r>
            <a:r>
              <a:rPr lang="en-US" sz="2200" dirty="0">
                <a:latin typeface="+mj-lt"/>
                <a:cs typeface="Tahoma"/>
              </a:rPr>
              <a:t> carry-in = 1 </a:t>
            </a:r>
            <a:r>
              <a:rPr lang="en-US" sz="2200" dirty="0" err="1">
                <a:latin typeface="+mj-lt"/>
                <a:cs typeface="Tahoma"/>
              </a:rPr>
              <a:t>được</a:t>
            </a:r>
            <a:r>
              <a:rPr lang="en-US" sz="2200" dirty="0">
                <a:latin typeface="+mj-lt"/>
                <a:cs typeface="Tahoma"/>
              </a:rPr>
              <a:t> propagate (</a:t>
            </a:r>
            <a:r>
              <a:rPr lang="en-US" sz="2200" dirty="0" err="1">
                <a:latin typeface="+mj-lt"/>
                <a:cs typeface="Tahoma"/>
              </a:rPr>
              <a:t>truyền</a:t>
            </a:r>
            <a:r>
              <a:rPr lang="en-US" sz="2200" dirty="0">
                <a:latin typeface="+mj-lt"/>
                <a:cs typeface="Tahoma"/>
              </a:rPr>
              <a:t>) ở </a:t>
            </a:r>
            <a:r>
              <a:rPr lang="en-US" sz="2200" dirty="0" err="1">
                <a:latin typeface="+mj-lt"/>
                <a:cs typeface="Tahoma"/>
              </a:rPr>
              <a:t>tầng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cộng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thứ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i</a:t>
            </a:r>
            <a:endParaRPr lang="en-US" sz="2200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79A-4895-498F-8DE3-18FAF258BD9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ym typeface="Times New Roman" charset="0"/>
              </a:rPr>
              <a:t>Carry Look-Ahead Adder (CLA)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67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+mj-lt"/>
                <a:cs typeface="Tahoma"/>
              </a:rPr>
              <a:t>Xác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định</a:t>
            </a:r>
            <a:r>
              <a:rPr lang="en-US" sz="2800" dirty="0">
                <a:latin typeface="+mj-lt"/>
                <a:cs typeface="Tahoma"/>
              </a:rPr>
              <a:t> carry-out </a:t>
            </a:r>
            <a:r>
              <a:rPr lang="en-US" sz="2800" dirty="0" err="1">
                <a:latin typeface="+mj-lt"/>
                <a:cs typeface="Tahoma"/>
              </a:rPr>
              <a:t>của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mạch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cộng</a:t>
            </a:r>
            <a:r>
              <a:rPr lang="en-US" sz="2800" dirty="0">
                <a:latin typeface="+mj-lt"/>
                <a:cs typeface="Tahoma"/>
              </a:rPr>
              <a:t> n bit</a:t>
            </a:r>
          </a:p>
          <a:p>
            <a:pPr marL="0" lvl="1" indent="0">
              <a:spcBef>
                <a:spcPts val="700"/>
              </a:spcBef>
              <a:buNone/>
              <a:tabLst>
                <a:tab pos="914400" algn="l"/>
                <a:tab pos="1431925" algn="l"/>
              </a:tabLst>
            </a:pPr>
            <a:r>
              <a:rPr lang="en-US" sz="3200" dirty="0">
                <a:latin typeface="Tahoma"/>
                <a:cs typeface="Tahoma"/>
              </a:rPr>
              <a:t>		</a:t>
            </a:r>
            <a:r>
              <a:rPr lang="en-US" dirty="0" err="1">
                <a:latin typeface="+mj-lt"/>
                <a:cs typeface="Tahoma"/>
              </a:rPr>
              <a:t>c</a:t>
            </a:r>
            <a:r>
              <a:rPr lang="en-US" baseline="-25000" dirty="0" err="1">
                <a:latin typeface="+mj-lt"/>
                <a:cs typeface="Tahoma"/>
              </a:rPr>
              <a:t>n</a:t>
            </a:r>
            <a:r>
              <a:rPr lang="en-US" baseline="-25000" dirty="0">
                <a:latin typeface="+mj-lt"/>
                <a:cs typeface="Tahoma"/>
              </a:rPr>
              <a:t>	 </a:t>
            </a:r>
            <a:r>
              <a:rPr lang="en-US" dirty="0">
                <a:latin typeface="+mj-lt"/>
                <a:cs typeface="Tahoma"/>
              </a:rPr>
              <a:t>=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n-1</a:t>
            </a:r>
            <a:r>
              <a:rPr lang="en-US" dirty="0">
                <a:latin typeface="+mj-lt"/>
                <a:cs typeface="Tahoma"/>
              </a:rPr>
              <a:t> + 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n-1</a:t>
            </a:r>
            <a:r>
              <a:rPr lang="en-US" dirty="0">
                <a:latin typeface="+mj-lt"/>
                <a:cs typeface="Tahoma"/>
              </a:rPr>
              <a:t>c</a:t>
            </a:r>
            <a:r>
              <a:rPr lang="en-US" baseline="-25000" dirty="0">
                <a:latin typeface="+mj-lt"/>
                <a:cs typeface="Tahoma"/>
              </a:rPr>
              <a:t>n-1</a:t>
            </a:r>
          </a:p>
          <a:p>
            <a:pPr marL="0" lvl="1" indent="0">
              <a:spcBef>
                <a:spcPts val="700"/>
              </a:spcBef>
              <a:buNone/>
              <a:tabLst>
                <a:tab pos="914400" algn="l"/>
                <a:tab pos="1431925" algn="l"/>
              </a:tabLst>
            </a:pPr>
            <a:r>
              <a:rPr lang="en-US" dirty="0" err="1">
                <a:latin typeface="+mj-lt"/>
                <a:cs typeface="Tahoma"/>
              </a:rPr>
              <a:t>Mà</a:t>
            </a:r>
            <a:r>
              <a:rPr lang="en-US" dirty="0">
                <a:latin typeface="+mj-lt"/>
                <a:cs typeface="Tahoma"/>
              </a:rPr>
              <a:t> 		c</a:t>
            </a:r>
            <a:r>
              <a:rPr lang="en-US" baseline="-25000" dirty="0">
                <a:latin typeface="+mj-lt"/>
                <a:cs typeface="Tahoma"/>
              </a:rPr>
              <a:t>n-1 </a:t>
            </a:r>
            <a:r>
              <a:rPr lang="en-US" dirty="0">
                <a:latin typeface="+mj-lt"/>
                <a:cs typeface="Tahoma"/>
              </a:rPr>
              <a:t>=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n-2</a:t>
            </a:r>
            <a:r>
              <a:rPr lang="en-US" dirty="0">
                <a:latin typeface="+mj-lt"/>
                <a:cs typeface="Tahoma"/>
              </a:rPr>
              <a:t> + 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n-2</a:t>
            </a:r>
            <a:r>
              <a:rPr lang="en-US" dirty="0">
                <a:latin typeface="+mj-lt"/>
                <a:cs typeface="Tahoma"/>
              </a:rPr>
              <a:t>c</a:t>
            </a:r>
            <a:r>
              <a:rPr lang="en-US" baseline="-25000" dirty="0">
                <a:latin typeface="+mj-lt"/>
                <a:cs typeface="Tahoma"/>
              </a:rPr>
              <a:t>n-2</a:t>
            </a:r>
          </a:p>
          <a:p>
            <a:pPr marL="0" lvl="1" indent="0">
              <a:spcBef>
                <a:spcPts val="700"/>
              </a:spcBef>
              <a:buNone/>
              <a:tabLst>
                <a:tab pos="914400" algn="l"/>
                <a:tab pos="1431925" algn="l"/>
              </a:tabLst>
            </a:pPr>
            <a:r>
              <a:rPr lang="en-US" dirty="0">
                <a:latin typeface="+mj-lt"/>
                <a:cs typeface="Tahoma"/>
              </a:rPr>
              <a:t>Do </a:t>
            </a:r>
            <a:r>
              <a:rPr lang="en-US" dirty="0" err="1">
                <a:latin typeface="+mj-lt"/>
                <a:cs typeface="Tahoma"/>
              </a:rPr>
              <a:t>đó</a:t>
            </a:r>
            <a:r>
              <a:rPr lang="en-US" dirty="0">
                <a:latin typeface="+mj-lt"/>
                <a:cs typeface="Tahoma"/>
              </a:rPr>
              <a:t>: 	</a:t>
            </a:r>
            <a:r>
              <a:rPr lang="en-US" dirty="0" err="1">
                <a:latin typeface="+mj-lt"/>
                <a:cs typeface="Tahoma"/>
              </a:rPr>
              <a:t>c</a:t>
            </a:r>
            <a:r>
              <a:rPr lang="en-US" baseline="-25000" dirty="0" err="1">
                <a:latin typeface="+mj-lt"/>
                <a:cs typeface="Tahoma"/>
              </a:rPr>
              <a:t>n</a:t>
            </a:r>
            <a:r>
              <a:rPr lang="en-US" baseline="-25000" dirty="0">
                <a:latin typeface="+mj-lt"/>
                <a:cs typeface="Tahoma"/>
              </a:rPr>
              <a:t>     </a:t>
            </a:r>
            <a:r>
              <a:rPr lang="en-US" dirty="0">
                <a:latin typeface="+mj-lt"/>
                <a:cs typeface="Tahoma"/>
              </a:rPr>
              <a:t>=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n-1</a:t>
            </a:r>
            <a:r>
              <a:rPr lang="en-US" dirty="0">
                <a:latin typeface="+mj-lt"/>
                <a:cs typeface="Tahoma"/>
              </a:rPr>
              <a:t> + 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n-1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(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n-2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+ 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n-2</a:t>
            </a:r>
            <a:r>
              <a:rPr lang="en-US" dirty="0">
                <a:latin typeface="+mj-lt"/>
                <a:cs typeface="Tahoma"/>
              </a:rPr>
              <a:t>c</a:t>
            </a:r>
            <a:r>
              <a:rPr lang="en-US" baseline="-25000" dirty="0">
                <a:latin typeface="+mj-lt"/>
                <a:cs typeface="Tahoma"/>
              </a:rPr>
              <a:t>n-2</a:t>
            </a:r>
            <a:r>
              <a:rPr lang="en-US" dirty="0">
                <a:latin typeface="+mj-lt"/>
                <a:cs typeface="Tahoma"/>
              </a:rPr>
              <a:t>)</a:t>
            </a:r>
          </a:p>
          <a:p>
            <a:pPr marL="0" lvl="1" indent="0">
              <a:spcBef>
                <a:spcPts val="700"/>
              </a:spcBef>
              <a:buNone/>
              <a:tabLst>
                <a:tab pos="914400" algn="l"/>
                <a:tab pos="1431925" algn="l"/>
              </a:tabLst>
            </a:pPr>
            <a:r>
              <a:rPr lang="en-US" dirty="0">
                <a:latin typeface="+mj-lt"/>
                <a:cs typeface="Tahoma"/>
              </a:rPr>
              <a:t>              	      =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n-1</a:t>
            </a:r>
            <a:r>
              <a:rPr lang="en-US" dirty="0">
                <a:latin typeface="+mj-lt"/>
                <a:cs typeface="Tahoma"/>
              </a:rPr>
              <a:t> + 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n-1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n-2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+ 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n-1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n-2</a:t>
            </a:r>
            <a:r>
              <a:rPr lang="en-US" dirty="0">
                <a:latin typeface="+mj-lt"/>
                <a:cs typeface="Tahoma"/>
              </a:rPr>
              <a:t>c</a:t>
            </a:r>
            <a:r>
              <a:rPr lang="en-US" baseline="-25000" dirty="0">
                <a:latin typeface="+mj-lt"/>
                <a:cs typeface="Tahoma"/>
              </a:rPr>
              <a:t>n-2</a:t>
            </a:r>
          </a:p>
          <a:p>
            <a:pPr marL="342900" lvl="1" indent="-342900">
              <a:spcBef>
                <a:spcPts val="700"/>
              </a:spcBef>
              <a:buFont typeface="Wingdings" panose="05000000000000000000" pitchFamily="2" charset="2"/>
              <a:buChar char="n"/>
            </a:pPr>
            <a:r>
              <a:rPr lang="en-US" sz="2800" dirty="0" err="1">
                <a:latin typeface="+mj-lt"/>
                <a:cs typeface="Tahoma"/>
              </a:rPr>
              <a:t>Tiếp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tục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khai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triển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đến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lần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cộng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đầu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tiên</a:t>
            </a:r>
            <a:endParaRPr lang="en-US" sz="2800" dirty="0">
              <a:latin typeface="+mj-lt"/>
              <a:cs typeface="Tahoma"/>
            </a:endParaRPr>
          </a:p>
          <a:p>
            <a:pPr marL="0" lvl="1" indent="0">
              <a:spcBef>
                <a:spcPts val="700"/>
              </a:spcBef>
              <a:buNone/>
            </a:pPr>
            <a:r>
              <a:rPr lang="en-US" dirty="0" err="1">
                <a:latin typeface="+mj-lt"/>
                <a:cs typeface="Tahoma"/>
              </a:rPr>
              <a:t>c</a:t>
            </a:r>
            <a:r>
              <a:rPr lang="en-US" baseline="-25000" dirty="0" err="1">
                <a:latin typeface="+mj-lt"/>
                <a:cs typeface="Tahoma"/>
              </a:rPr>
              <a:t>n</a:t>
            </a:r>
            <a:r>
              <a:rPr lang="en-US" dirty="0">
                <a:latin typeface="+mj-lt"/>
                <a:cs typeface="Tahoma"/>
              </a:rPr>
              <a:t>=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n-1</a:t>
            </a:r>
            <a:r>
              <a:rPr lang="en-US" dirty="0">
                <a:latin typeface="+mj-lt"/>
                <a:cs typeface="Tahoma"/>
              </a:rPr>
              <a:t>+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n-1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n-2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+p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n-1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n-2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n-3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+…+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n-1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n-2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….p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1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0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+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n-1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n-2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….p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1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0</a:t>
            </a:r>
            <a:r>
              <a:rPr lang="en-US" dirty="0">
                <a:latin typeface="+mj-lt"/>
                <a:cs typeface="Tahoma"/>
              </a:rPr>
              <a:t>c</a:t>
            </a:r>
            <a:r>
              <a:rPr lang="en-US" baseline="-25000" dirty="0">
                <a:latin typeface="+mj-lt"/>
                <a:cs typeface="Tahoma"/>
              </a:rPr>
              <a:t>0</a:t>
            </a:r>
            <a:endParaRPr lang="en-US" dirty="0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4F3D-468B-4E4C-938F-2963FACDBC9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ym typeface="Times New Roman" charset="0"/>
              </a:rPr>
              <a:t>Carry Look-Ahead Adder (CLA)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57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524125"/>
            <a:ext cx="78581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77000" y="4114800"/>
            <a:ext cx="24384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74340" y="1348830"/>
            <a:ext cx="354105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5089853"/>
            <a:ext cx="371363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n-3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999" y="1348830"/>
            <a:ext cx="371363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847" y="4114800"/>
            <a:ext cx="257735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129E-097E-4351-A897-09C0E0165EC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ym typeface="Times New Roman" charset="0"/>
              </a:rPr>
              <a:t>Carry Look-Ahead Adder (CLA)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5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C5AB-1537-4B78-995D-A96794691184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ym typeface="Times New Roman" charset="0"/>
              </a:rPr>
              <a:t>Carry Look-Ahead Adder (CLA)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2 bit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C</a:t>
            </a:r>
            <a:r>
              <a:rPr lang="en-US" sz="2200" baseline="-25000" dirty="0"/>
              <a:t>1</a:t>
            </a:r>
            <a:r>
              <a:rPr lang="en-US" sz="2200" dirty="0"/>
              <a:t> = G</a:t>
            </a:r>
            <a:r>
              <a:rPr lang="en-US" sz="2200" baseline="-25000" dirty="0"/>
              <a:t>0</a:t>
            </a:r>
            <a:r>
              <a:rPr lang="en-US" sz="2200" dirty="0"/>
              <a:t> + P</a:t>
            </a:r>
            <a:r>
              <a:rPr lang="en-US" sz="2200" baseline="-25000" dirty="0"/>
              <a:t>0</a:t>
            </a:r>
            <a:r>
              <a:rPr lang="en-US" sz="2200" dirty="0"/>
              <a:t>.C</a:t>
            </a:r>
            <a:r>
              <a:rPr lang="en-US" sz="2200" baseline="-25000" dirty="0"/>
              <a:t>0</a:t>
            </a:r>
            <a:r>
              <a:rPr lang="en-US" sz="2200" dirty="0"/>
              <a:t> </a:t>
            </a:r>
          </a:p>
          <a:p>
            <a:pPr marL="0" indent="0">
              <a:buNone/>
            </a:pPr>
            <a:r>
              <a:rPr lang="en-US" sz="2200" dirty="0"/>
              <a:t>C</a:t>
            </a:r>
            <a:r>
              <a:rPr lang="en-US" sz="2200" baseline="-25000" dirty="0"/>
              <a:t>2</a:t>
            </a:r>
            <a:r>
              <a:rPr lang="en-US" sz="2200" dirty="0"/>
              <a:t> = G</a:t>
            </a:r>
            <a:r>
              <a:rPr lang="en-US" sz="2200" baseline="-25000" dirty="0"/>
              <a:t>1 </a:t>
            </a:r>
            <a:r>
              <a:rPr lang="en-US" sz="2200" dirty="0"/>
              <a:t>+ P</a:t>
            </a:r>
            <a:r>
              <a:rPr lang="en-US" sz="2200" baseline="-25000" dirty="0"/>
              <a:t>1</a:t>
            </a:r>
            <a:r>
              <a:rPr lang="en-US" sz="2200" dirty="0"/>
              <a:t>.G</a:t>
            </a:r>
            <a:r>
              <a:rPr lang="en-US" sz="2200" baseline="-25000" dirty="0"/>
              <a:t>0</a:t>
            </a:r>
            <a:r>
              <a:rPr lang="en-US" sz="2200" dirty="0"/>
              <a:t> + P</a:t>
            </a:r>
            <a:r>
              <a:rPr lang="en-US" sz="2200" baseline="-25000" dirty="0"/>
              <a:t>1</a:t>
            </a:r>
            <a:r>
              <a:rPr lang="en-US" sz="2200" dirty="0"/>
              <a:t>.P</a:t>
            </a:r>
            <a:r>
              <a:rPr lang="en-US" sz="2200" baseline="-25000" dirty="0"/>
              <a:t>0</a:t>
            </a:r>
            <a:r>
              <a:rPr lang="en-US" sz="2200" dirty="0"/>
              <a:t>.C</a:t>
            </a:r>
            <a:r>
              <a:rPr lang="en-US" sz="2200" baseline="-25000" dirty="0"/>
              <a:t>0</a:t>
            </a:r>
            <a:endParaRPr lang="en-US" sz="22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895413"/>
            <a:ext cx="5591175" cy="465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5666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err="1">
                <a:sym typeface="Times New Roman" charset="0"/>
              </a:rPr>
              <a:t>Mạch</a:t>
            </a:r>
            <a:r>
              <a:rPr lang="en-US" sz="3600" dirty="0">
                <a:sym typeface="Times New Roman" charset="0"/>
              </a:rPr>
              <a:t> </a:t>
            </a:r>
            <a:r>
              <a:rPr lang="en-US" sz="3600" dirty="0" err="1">
                <a:sym typeface="Times New Roman" charset="0"/>
              </a:rPr>
              <a:t>cộng</a:t>
            </a:r>
            <a:r>
              <a:rPr lang="en-US" sz="3600" dirty="0">
                <a:sym typeface="Times New Roman" charset="0"/>
              </a:rPr>
              <a:t> CLA - critical path</a:t>
            </a:r>
            <a:endParaRPr lang="en-US" sz="3600" b="1" dirty="0">
              <a:sym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5410200"/>
            <a:ext cx="381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625" y="1219200"/>
            <a:ext cx="5591175" cy="465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1219200"/>
            <a:ext cx="365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800100"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G</a:t>
            </a:r>
            <a:r>
              <a:rPr lang="en-US" sz="2400" baseline="-25000" dirty="0"/>
              <a:t>0</a:t>
            </a:r>
            <a:r>
              <a:rPr lang="en-US" sz="2400" dirty="0"/>
              <a:t> + P</a:t>
            </a:r>
            <a:r>
              <a:rPr lang="en-US" sz="2400" baseline="-25000" dirty="0"/>
              <a:t>0</a:t>
            </a:r>
            <a:r>
              <a:rPr lang="en-US" sz="2400" dirty="0"/>
              <a:t>.C</a:t>
            </a:r>
            <a:r>
              <a:rPr lang="en-US" sz="2400" baseline="-25000" dirty="0"/>
              <a:t>0</a:t>
            </a:r>
            <a:r>
              <a:rPr lang="en-US" sz="2400" dirty="0"/>
              <a:t> </a:t>
            </a:r>
          </a:p>
          <a:p>
            <a:pPr marL="800100" lvl="2" indent="-800100"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 = G</a:t>
            </a:r>
            <a:r>
              <a:rPr lang="en-US" sz="2400" baseline="-25000" dirty="0"/>
              <a:t>1 </a:t>
            </a:r>
            <a:r>
              <a:rPr lang="en-US" sz="2400" dirty="0"/>
              <a:t>+ P</a:t>
            </a:r>
            <a:r>
              <a:rPr lang="en-US" sz="2400" baseline="-25000" dirty="0"/>
              <a:t>1</a:t>
            </a:r>
            <a:r>
              <a:rPr lang="en-US" sz="2400" dirty="0"/>
              <a:t>.G</a:t>
            </a:r>
            <a:r>
              <a:rPr lang="en-US" sz="2400" baseline="-25000" dirty="0"/>
              <a:t>0</a:t>
            </a:r>
            <a:r>
              <a:rPr lang="en-US" sz="2400" dirty="0"/>
              <a:t> + P</a:t>
            </a:r>
            <a:r>
              <a:rPr lang="en-US" sz="2400" baseline="-25000" dirty="0"/>
              <a:t>1</a:t>
            </a:r>
            <a:r>
              <a:rPr lang="en-US" sz="2400" dirty="0"/>
              <a:t>.P</a:t>
            </a:r>
            <a:r>
              <a:rPr lang="en-US" sz="2400" baseline="-25000" dirty="0"/>
              <a:t>0</a:t>
            </a:r>
            <a:r>
              <a:rPr lang="en-US" sz="2400" dirty="0"/>
              <a:t>.C</a:t>
            </a:r>
            <a:r>
              <a:rPr lang="en-US" sz="2400" baseline="-25000" dirty="0"/>
              <a:t>0</a:t>
            </a:r>
            <a:endParaRPr lang="vi-V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" y="2438400"/>
            <a:ext cx="3124200" cy="43088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Độ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trễ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3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cổng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C</a:t>
            </a:r>
            <a:r>
              <a:rPr lang="en-US" sz="2200" baseline="-25000" dirty="0"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2971800"/>
            <a:ext cx="3048000" cy="43088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Độ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trễ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3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cổng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C</a:t>
            </a:r>
            <a:r>
              <a:rPr lang="en-US" sz="2200" baseline="-25000" dirty="0">
                <a:latin typeface="+mj-lt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400" y="3595687"/>
            <a:ext cx="3048000" cy="43088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Độ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trễ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3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cổng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C</a:t>
            </a:r>
            <a:r>
              <a:rPr lang="en-US" sz="2200" baseline="-25000" dirty="0">
                <a:latin typeface="+mj-lt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4495800"/>
            <a:ext cx="4114800" cy="212365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+mj-lt"/>
                <a:cs typeface="Tahoma"/>
              </a:rPr>
              <a:t>Độ</a:t>
            </a:r>
            <a:r>
              <a:rPr lang="en-US" sz="2200" b="1" dirty="0">
                <a:latin typeface="+mj-lt"/>
                <a:cs typeface="Tahoma"/>
              </a:rPr>
              <a:t> </a:t>
            </a:r>
            <a:r>
              <a:rPr lang="en-US" sz="2200" b="1" dirty="0" err="1">
                <a:latin typeface="+mj-lt"/>
                <a:cs typeface="Tahoma"/>
              </a:rPr>
              <a:t>trễ</a:t>
            </a:r>
            <a:r>
              <a:rPr lang="en-US" sz="2200" b="1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tổng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cộng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cho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mạch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cộng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b="1" dirty="0">
                <a:latin typeface="+mj-lt"/>
                <a:cs typeface="Tahoma"/>
              </a:rPr>
              <a:t>CLA n-bit </a:t>
            </a:r>
            <a:r>
              <a:rPr lang="en-US" sz="2200" dirty="0" err="1">
                <a:latin typeface="+mj-lt"/>
                <a:cs typeface="Tahoma"/>
              </a:rPr>
              <a:t>là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độ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trễ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b="1" dirty="0">
                <a:latin typeface="+mj-lt"/>
                <a:cs typeface="Tahoma"/>
              </a:rPr>
              <a:t>4 </a:t>
            </a:r>
            <a:r>
              <a:rPr lang="en-US" sz="2200" b="1" dirty="0" err="1">
                <a:latin typeface="+mj-lt"/>
                <a:cs typeface="Tahoma"/>
              </a:rPr>
              <a:t>cổng</a:t>
            </a:r>
            <a:endParaRPr lang="en-US" sz="2200" b="1" dirty="0">
              <a:latin typeface="+mj-lt"/>
              <a:cs typeface="Tahoma"/>
            </a:endParaRPr>
          </a:p>
          <a:p>
            <a:pPr marL="342900" indent="-342900">
              <a:buFontTx/>
              <a:buChar char="-"/>
            </a:pPr>
            <a:r>
              <a:rPr lang="en-US" sz="2200" dirty="0" err="1">
                <a:latin typeface="+mj-lt"/>
                <a:cs typeface="Tahoma"/>
              </a:rPr>
              <a:t>gi</a:t>
            </a:r>
            <a:r>
              <a:rPr lang="en-US" sz="2200" dirty="0">
                <a:latin typeface="+mj-lt"/>
                <a:cs typeface="Tahoma"/>
              </a:rPr>
              <a:t>, pi: </a:t>
            </a:r>
            <a:r>
              <a:rPr lang="en-US" sz="2200" dirty="0" err="1">
                <a:latin typeface="+mj-lt"/>
                <a:cs typeface="Tahoma"/>
              </a:rPr>
              <a:t>độ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trễ</a:t>
            </a:r>
            <a:r>
              <a:rPr lang="en-US" sz="2200" dirty="0">
                <a:latin typeface="+mj-lt"/>
                <a:cs typeface="Tahoma"/>
              </a:rPr>
              <a:t> 1 </a:t>
            </a:r>
            <a:r>
              <a:rPr lang="en-US" sz="2200" dirty="0" err="1">
                <a:latin typeface="+mj-lt"/>
                <a:cs typeface="Tahoma"/>
              </a:rPr>
              <a:t>cổng</a:t>
            </a:r>
            <a:endParaRPr lang="en-US" sz="2200" dirty="0">
              <a:latin typeface="+mj-lt"/>
              <a:cs typeface="Tahoma"/>
            </a:endParaRPr>
          </a:p>
          <a:p>
            <a:pPr marL="342900" indent="-342900">
              <a:buFontTx/>
              <a:buChar char="-"/>
            </a:pPr>
            <a:r>
              <a:rPr lang="en-US" sz="2200" dirty="0" err="1">
                <a:latin typeface="+mj-lt"/>
                <a:cs typeface="Tahoma"/>
              </a:rPr>
              <a:t>Ci</a:t>
            </a:r>
            <a:r>
              <a:rPr lang="en-US" sz="2200" dirty="0">
                <a:latin typeface="+mj-lt"/>
                <a:cs typeface="Tahoma"/>
              </a:rPr>
              <a:t>: </a:t>
            </a:r>
            <a:r>
              <a:rPr lang="en-US" sz="2200" dirty="0" err="1">
                <a:latin typeface="+mj-lt"/>
                <a:cs typeface="Tahoma"/>
              </a:rPr>
              <a:t>độ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trễ</a:t>
            </a:r>
            <a:r>
              <a:rPr lang="en-US" sz="2200" dirty="0">
                <a:latin typeface="+mj-lt"/>
                <a:cs typeface="Tahoma"/>
              </a:rPr>
              <a:t> 2 </a:t>
            </a:r>
            <a:r>
              <a:rPr lang="en-US" sz="2200" dirty="0" err="1">
                <a:latin typeface="+mj-lt"/>
                <a:cs typeface="Tahoma"/>
              </a:rPr>
              <a:t>cổng</a:t>
            </a:r>
            <a:endParaRPr lang="en-US" sz="2200" dirty="0">
              <a:latin typeface="+mj-lt"/>
              <a:cs typeface="Tahoma"/>
            </a:endParaRPr>
          </a:p>
          <a:p>
            <a:pPr marL="342900" indent="-342900">
              <a:buFontTx/>
              <a:buChar char="-"/>
            </a:pPr>
            <a:r>
              <a:rPr lang="en-US" sz="2200" dirty="0" err="1">
                <a:latin typeface="+mj-lt"/>
                <a:cs typeface="Tahoma"/>
              </a:rPr>
              <a:t>Độ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trễ</a:t>
            </a:r>
            <a:r>
              <a:rPr lang="en-US" sz="2200" dirty="0">
                <a:latin typeface="+mj-lt"/>
                <a:cs typeface="Tahoma"/>
              </a:rPr>
              <a:t> 1 </a:t>
            </a:r>
            <a:r>
              <a:rPr lang="en-US" sz="2200" dirty="0" err="1">
                <a:latin typeface="+mj-lt"/>
                <a:cs typeface="Tahoma"/>
              </a:rPr>
              <a:t>cộng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còn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lại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là</a:t>
            </a:r>
            <a:r>
              <a:rPr lang="en-US" sz="2200" dirty="0">
                <a:latin typeface="+mj-lt"/>
                <a:cs typeface="Tahoma"/>
              </a:rPr>
              <a:t> do </a:t>
            </a:r>
            <a:r>
              <a:rPr lang="en-US" sz="2200" dirty="0" err="1">
                <a:latin typeface="+mj-lt"/>
                <a:cs typeface="Tahoma"/>
              </a:rPr>
              <a:t>tính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tổng</a:t>
            </a:r>
            <a:r>
              <a:rPr lang="en-US" sz="2200" dirty="0">
                <a:latin typeface="+mj-lt"/>
                <a:cs typeface="Tahoma"/>
              </a:rPr>
              <a:t> 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01B6-B373-4B47-9968-027A4F919FD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  <a:cs typeface="Tahoma"/>
              </a:rPr>
              <a:t>Biểu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thức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tính</a:t>
            </a:r>
            <a:r>
              <a:rPr lang="en-US" dirty="0">
                <a:latin typeface="+mj-lt"/>
                <a:cs typeface="Tahoma"/>
              </a:rPr>
              <a:t> carry </a:t>
            </a:r>
            <a:r>
              <a:rPr lang="en-US" dirty="0" err="1">
                <a:latin typeface="+mj-lt"/>
                <a:cs typeface="Tahoma"/>
              </a:rPr>
              <a:t>trong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mạch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cộng</a:t>
            </a:r>
            <a:r>
              <a:rPr lang="en-US" dirty="0">
                <a:latin typeface="+mj-lt"/>
                <a:cs typeface="Tahoma"/>
              </a:rPr>
              <a:t> CLA</a:t>
            </a:r>
          </a:p>
          <a:p>
            <a:pPr marL="0" lvl="1" indent="0">
              <a:spcBef>
                <a:spcPts val="700"/>
              </a:spcBef>
              <a:buNone/>
            </a:pP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b="1" dirty="0" err="1">
                <a:latin typeface="+mj-lt"/>
                <a:cs typeface="Tahoma"/>
              </a:rPr>
              <a:t>c</a:t>
            </a:r>
            <a:r>
              <a:rPr lang="en-US" b="1" baseline="-25000" dirty="0" err="1">
                <a:latin typeface="+mj-lt"/>
                <a:cs typeface="Tahoma"/>
              </a:rPr>
              <a:t>n</a:t>
            </a:r>
            <a:r>
              <a:rPr lang="en-US" dirty="0">
                <a:latin typeface="+mj-lt"/>
                <a:cs typeface="Tahoma"/>
              </a:rPr>
              <a:t>=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n-1</a:t>
            </a:r>
            <a:r>
              <a:rPr lang="en-US" dirty="0">
                <a:latin typeface="+mj-lt"/>
                <a:cs typeface="Tahoma"/>
              </a:rPr>
              <a:t>+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n-1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n-2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+p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n-1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n-2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n-3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+…+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n-1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n-2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….p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1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0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+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n-1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n-2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….p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1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0</a:t>
            </a:r>
            <a:r>
              <a:rPr lang="en-US" dirty="0">
                <a:latin typeface="+mj-lt"/>
                <a:cs typeface="Tahoma"/>
              </a:rPr>
              <a:t>c</a:t>
            </a:r>
            <a:r>
              <a:rPr lang="en-US" baseline="-25000" dirty="0">
                <a:latin typeface="+mj-lt"/>
                <a:cs typeface="Tahoma"/>
              </a:rPr>
              <a:t>0</a:t>
            </a:r>
            <a:endParaRPr lang="en-US" dirty="0">
              <a:latin typeface="+mj-lt"/>
              <a:cs typeface="Tahoma"/>
            </a:endParaRPr>
          </a:p>
          <a:p>
            <a:r>
              <a:rPr lang="en-US" dirty="0" err="1">
                <a:latin typeface="+mj-lt"/>
                <a:cs typeface="Tahoma"/>
              </a:rPr>
              <a:t>Độ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phức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tạp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tăng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lên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nhanh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chóng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khi</a:t>
            </a:r>
            <a:r>
              <a:rPr lang="en-US" dirty="0">
                <a:latin typeface="+mj-lt"/>
                <a:cs typeface="Tahoma"/>
              </a:rPr>
              <a:t> n </a:t>
            </a:r>
            <a:r>
              <a:rPr lang="en-US" dirty="0" err="1">
                <a:latin typeface="+mj-lt"/>
                <a:cs typeface="Tahoma"/>
              </a:rPr>
              <a:t>lớn</a:t>
            </a:r>
            <a:endParaRPr lang="en-US" dirty="0">
              <a:latin typeface="+mj-lt"/>
              <a:cs typeface="Tahoma"/>
            </a:endParaRPr>
          </a:p>
          <a:p>
            <a:r>
              <a:rPr lang="en-US" dirty="0" err="1">
                <a:latin typeface="+mj-lt"/>
                <a:cs typeface="Tahoma"/>
              </a:rPr>
              <a:t>Vấn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đề</a:t>
            </a:r>
            <a:r>
              <a:rPr lang="en-US" dirty="0">
                <a:latin typeface="+mj-lt"/>
                <a:cs typeface="Tahoma"/>
              </a:rPr>
              <a:t> Fan-in </a:t>
            </a:r>
            <a:r>
              <a:rPr lang="en-US" dirty="0" err="1">
                <a:latin typeface="+mj-lt"/>
                <a:cs typeface="Tahoma"/>
              </a:rPr>
              <a:t>có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thể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hạn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chế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tốc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độ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của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mạch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cộng</a:t>
            </a:r>
            <a:r>
              <a:rPr lang="en-US" dirty="0">
                <a:latin typeface="+mj-lt"/>
                <a:cs typeface="Tahoma"/>
              </a:rPr>
              <a:t> CLA</a:t>
            </a:r>
            <a:endParaRPr lang="en-US" dirty="0">
              <a:latin typeface="+mj-lt"/>
            </a:endParaRPr>
          </a:p>
        </p:txBody>
      </p:sp>
      <p:sp>
        <p:nvSpPr>
          <p:cNvPr id="4199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charset="0"/>
                <a:cs typeface="Times New Roman" charset="0"/>
                <a:sym typeface="Times New Roman" charset="0"/>
              </a:rPr>
              <a:t>Giới</a:t>
            </a:r>
            <a:r>
              <a:rPr lang="en-US" sz="3200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3200" dirty="0" err="1">
                <a:latin typeface="Times New Roman" charset="0"/>
                <a:cs typeface="Times New Roman" charset="0"/>
                <a:sym typeface="Times New Roman" charset="0"/>
              </a:rPr>
              <a:t>hạn</a:t>
            </a:r>
            <a:r>
              <a:rPr lang="en-US" sz="3200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3200" dirty="0" err="1">
                <a:latin typeface="Times New Roman" charset="0"/>
                <a:cs typeface="Times New Roman" charset="0"/>
                <a:sym typeface="Times New Roman" charset="0"/>
              </a:rPr>
              <a:t>của</a:t>
            </a:r>
            <a:r>
              <a:rPr lang="en-US" sz="3200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3200" dirty="0" err="1">
                <a:latin typeface="Times New Roman" charset="0"/>
                <a:cs typeface="Times New Roman" charset="0"/>
                <a:sym typeface="Times New Roman" charset="0"/>
              </a:rPr>
              <a:t>mạch</a:t>
            </a:r>
            <a:r>
              <a:rPr lang="en-US" sz="3200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3200" dirty="0" err="1">
                <a:latin typeface="Times New Roman" charset="0"/>
                <a:cs typeface="Times New Roman" charset="0"/>
                <a:sym typeface="Times New Roman" charset="0"/>
              </a:rPr>
              <a:t>cộng</a:t>
            </a:r>
            <a:r>
              <a:rPr lang="en-US" sz="3200" dirty="0">
                <a:latin typeface="Times New Roman" charset="0"/>
                <a:cs typeface="Times New Roman" charset="0"/>
                <a:sym typeface="Times New Roman" charset="0"/>
              </a:rPr>
              <a:t> CLA</a:t>
            </a:r>
            <a:endParaRPr lang="en-US" sz="3600" b="1" dirty="0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F560-0BDD-43EB-8F29-D23AAFABCF5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981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F9BF-E169-4C68-9254-3BCF8747794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cộng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(Carry Ripple (CR) Adder)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cộng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nhìn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trước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nhớ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- (Carry Look-Ahead (CLA) Adder)</a:t>
            </a:r>
          </a:p>
          <a:p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trừ</a:t>
            </a:r>
            <a:r>
              <a:rPr lang="en-US" dirty="0">
                <a:ea typeface="Tahoma" pitchFamily="34" charset="0"/>
              </a:rPr>
              <a:t>, </a:t>
            </a:r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báo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tràn</a:t>
            </a:r>
            <a:r>
              <a:rPr lang="en-US" dirty="0">
                <a:ea typeface="Tahoma" pitchFamily="34" charset="0"/>
              </a:rPr>
              <a:t>, </a:t>
            </a:r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cộng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trừ</a:t>
            </a:r>
            <a:endParaRPr lang="en-US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419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3048000"/>
            <a:ext cx="685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ea typeface="Tahoma" pitchFamily="34" charset="0"/>
              </a:rPr>
              <a:t>Phép</a:t>
            </a:r>
            <a:r>
              <a:rPr lang="en-US" sz="2800" dirty="0">
                <a:ea typeface="Tahoma" pitchFamily="34" charset="0"/>
              </a:rPr>
              <a:t> </a:t>
            </a:r>
            <a:r>
              <a:rPr lang="en-US" sz="2800" dirty="0" err="1">
                <a:ea typeface="Tahoma" pitchFamily="34" charset="0"/>
              </a:rPr>
              <a:t>trừ</a:t>
            </a:r>
            <a:r>
              <a:rPr lang="en-US" sz="2800" dirty="0">
                <a:ea typeface="Tahoma" pitchFamily="34" charset="0"/>
              </a:rPr>
              <a:t>:      D = X - Y </a:t>
            </a:r>
          </a:p>
          <a:p>
            <a:r>
              <a:rPr lang="en-US" sz="2800" dirty="0">
                <a:ea typeface="Tahoma" pitchFamily="34" charset="0"/>
              </a:rPr>
              <a:t>                         = X + (-Y)  </a:t>
            </a:r>
            <a:br>
              <a:rPr lang="en-US" sz="2800" dirty="0">
                <a:ea typeface="Tahoma" pitchFamily="34" charset="0"/>
              </a:rPr>
            </a:br>
            <a:r>
              <a:rPr lang="en-US" sz="2800" dirty="0">
                <a:ea typeface="Tahoma" pitchFamily="34" charset="0"/>
              </a:rPr>
              <a:t>                         = X+ (</a:t>
            </a:r>
            <a:r>
              <a:rPr lang="en-US" sz="2800" dirty="0" err="1">
                <a:ea typeface="Tahoma" pitchFamily="34" charset="0"/>
              </a:rPr>
              <a:t>Bù</a:t>
            </a:r>
            <a:r>
              <a:rPr lang="en-US" sz="2800" dirty="0">
                <a:ea typeface="Tahoma" pitchFamily="34" charset="0"/>
              </a:rPr>
              <a:t> 2 </a:t>
            </a:r>
            <a:r>
              <a:rPr lang="en-US" sz="2800" dirty="0" err="1">
                <a:ea typeface="Tahoma" pitchFamily="34" charset="0"/>
              </a:rPr>
              <a:t>của</a:t>
            </a:r>
            <a:r>
              <a:rPr lang="en-US" sz="2800" dirty="0">
                <a:ea typeface="Tahoma" pitchFamily="34" charset="0"/>
              </a:rPr>
              <a:t> Y)</a:t>
            </a:r>
            <a:br>
              <a:rPr lang="en-US" sz="2800" dirty="0">
                <a:ea typeface="Tahoma" pitchFamily="34" charset="0"/>
              </a:rPr>
            </a:br>
            <a:r>
              <a:rPr lang="en-US" sz="2800" dirty="0">
                <a:ea typeface="Tahoma" pitchFamily="34" charset="0"/>
              </a:rPr>
              <a:t>                         = X+ (</a:t>
            </a:r>
            <a:r>
              <a:rPr lang="en-US" sz="2800" dirty="0" err="1">
                <a:ea typeface="Tahoma" pitchFamily="34" charset="0"/>
              </a:rPr>
              <a:t>Bù</a:t>
            </a:r>
            <a:r>
              <a:rPr lang="en-US" sz="2800" dirty="0">
                <a:ea typeface="Tahoma" pitchFamily="34" charset="0"/>
              </a:rPr>
              <a:t> 1 </a:t>
            </a:r>
            <a:r>
              <a:rPr lang="en-US" sz="2800" dirty="0" err="1">
                <a:ea typeface="Tahoma" pitchFamily="34" charset="0"/>
              </a:rPr>
              <a:t>của</a:t>
            </a:r>
            <a:r>
              <a:rPr lang="en-US" sz="2800" dirty="0">
                <a:ea typeface="Tahoma" pitchFamily="34" charset="0"/>
              </a:rPr>
              <a:t>  Y) + 1</a:t>
            </a:r>
            <a:br>
              <a:rPr lang="en-US" sz="2800" dirty="0">
                <a:ea typeface="Tahoma" pitchFamily="34" charset="0"/>
              </a:rPr>
            </a:br>
            <a:r>
              <a:rPr lang="en-US" sz="2800" dirty="0">
                <a:ea typeface="Tahoma" pitchFamily="34" charset="0"/>
              </a:rPr>
              <a:t>                         = X+ Y’+ 1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6168" y="2296180"/>
            <a:ext cx="3339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ea typeface="Tahoma" pitchFamily="34" charset="0"/>
              </a:rPr>
              <a:t>Phép cộng:   S = X + Y</a:t>
            </a:r>
            <a:endParaRPr lang="en-US" sz="2800" dirty="0">
              <a:ea typeface="Tahom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0FDE-E38C-469F-BD85-9F9271010F92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X, </a:t>
            </a:r>
            <a:r>
              <a:rPr lang="en-US" dirty="0">
                <a:ea typeface="Tahoma" pitchFamily="34" charset="0"/>
              </a:rPr>
              <a:t>Y </a:t>
            </a:r>
            <a:r>
              <a:rPr lang="en-US" dirty="0" err="1">
                <a:ea typeface="Tahoma" pitchFamily="34" charset="0"/>
              </a:rPr>
              <a:t>là</a:t>
            </a:r>
            <a:r>
              <a:rPr lang="en-US" dirty="0">
                <a:ea typeface="Tahoma" pitchFamily="34" charset="0"/>
              </a:rPr>
              <a:t> 2 </a:t>
            </a:r>
            <a:r>
              <a:rPr lang="en-US" u="sng" dirty="0" err="1">
                <a:ea typeface="Tahoma" pitchFamily="34" charset="0"/>
              </a:rPr>
              <a:t>số</a:t>
            </a:r>
            <a:r>
              <a:rPr lang="en-US" u="sng" dirty="0">
                <a:ea typeface="Tahoma" pitchFamily="34" charset="0"/>
              </a:rPr>
              <a:t> </a:t>
            </a:r>
            <a:r>
              <a:rPr lang="en-US" u="sng" dirty="0" err="1">
                <a:ea typeface="Tahoma" pitchFamily="34" charset="0"/>
              </a:rPr>
              <a:t>không</a:t>
            </a:r>
            <a:r>
              <a:rPr lang="en-US" u="sng" dirty="0">
                <a:ea typeface="Tahoma" pitchFamily="34" charset="0"/>
              </a:rPr>
              <a:t> </a:t>
            </a:r>
            <a:r>
              <a:rPr lang="en-US" u="sng" dirty="0" err="1">
                <a:ea typeface="Tahoma" pitchFamily="34" charset="0"/>
              </a:rPr>
              <a:t>dấu</a:t>
            </a:r>
            <a:r>
              <a:rPr lang="en-US" dirty="0">
                <a:ea typeface="Tahoma" pitchFamily="34" charset="0"/>
              </a:rPr>
              <a:t> n-bit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trừ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200400"/>
            <a:ext cx="8686800" cy="2360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8382000" y="4267200"/>
            <a:ext cx="609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9F1-86A8-4364-8FC9-E736AF6A4791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trừ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3000" y="4448175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FA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4200" y="4448175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FA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81600" y="4448175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FA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49405" y="4448175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FA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Carry Ripple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Carry Ripple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2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F9BF-E169-4C68-9254-3BCF8747794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cộng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(Carry Ripple (CR) Adder)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cộng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nhìn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trước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nhớ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- (Carry Look-Ahead (CLA) Adder)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cộng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trừ</a:t>
            </a:r>
            <a:endParaRPr lang="en-US" dirty="0">
              <a:solidFill>
                <a:schemeClr val="bg1">
                  <a:lumMod val="85000"/>
                </a:schemeClr>
              </a:solidFill>
              <a:ea typeface="Tahoma" pitchFamily="34" charset="0"/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Đơn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vị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tính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toán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luận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lý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(Arithmetic Logic Unit)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610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2800"/>
            <a:ext cx="6332538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FDD7-A1ED-4259-83F3-9BFD132E13D4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0" indent="-304800">
              <a:lnSpc>
                <a:spcPct val="90000"/>
              </a:lnSpc>
              <a:spcBef>
                <a:spcPct val="0"/>
              </a:spcBef>
            </a:pPr>
            <a:r>
              <a:rPr lang="en-US" dirty="0" err="1"/>
              <a:t>Tràn</a:t>
            </a:r>
            <a:r>
              <a:rPr lang="en-US" dirty="0"/>
              <a:t> (Overflow):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bit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700"/>
              </a:spcBef>
              <a:buFont typeface="Wingdings" panose="05000000000000000000" pitchFamily="2" charset="2"/>
              <a:buChar char="q"/>
            </a:pPr>
            <a:r>
              <a:rPr lang="en-US" dirty="0"/>
              <a:t>n bit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-2</a:t>
            </a:r>
            <a:r>
              <a:rPr lang="en-US" baseline="30000" dirty="0"/>
              <a:t>n-1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+2</a:t>
            </a:r>
            <a:r>
              <a:rPr lang="en-US" baseline="30000" dirty="0"/>
              <a:t>n-1</a:t>
            </a:r>
            <a:r>
              <a:rPr lang="en-US" dirty="0"/>
              <a:t>-1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Wingdings" panose="05000000000000000000" pitchFamily="2" charset="2"/>
              <a:buChar char="q"/>
            </a:pPr>
            <a:r>
              <a:rPr lang="en-US" dirty="0"/>
              <a:t>Overflow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sai</a:t>
            </a:r>
            <a:endParaRPr lang="en-US" dirty="0"/>
          </a:p>
          <a:p>
            <a:pPr marL="457200" lvl="1" indent="0">
              <a:lnSpc>
                <a:spcPct val="90000"/>
              </a:lnSpc>
              <a:spcBef>
                <a:spcPts val="700"/>
              </a:spcBef>
              <a:buNone/>
            </a:pPr>
            <a:endParaRPr lang="en-US" sz="2800" dirty="0"/>
          </a:p>
          <a:p>
            <a:pPr lvl="1">
              <a:lnSpc>
                <a:spcPct val="90000"/>
              </a:lnSpc>
              <a:spcBef>
                <a:spcPts val="700"/>
              </a:spcBef>
            </a:pPr>
            <a:endParaRPr lang="en-US" sz="2800" dirty="0"/>
          </a:p>
          <a:p>
            <a:pPr lvl="1">
              <a:lnSpc>
                <a:spcPct val="90000"/>
              </a:lnSpc>
              <a:spcBef>
                <a:spcPts val="700"/>
              </a:spcBef>
            </a:pPr>
            <a:endParaRPr lang="en-US" sz="2800" dirty="0"/>
          </a:p>
          <a:p>
            <a:pPr marL="666750" lvl="1" indent="-304800">
              <a:lnSpc>
                <a:spcPct val="90000"/>
              </a:lnSpc>
              <a:spcBef>
                <a:spcPts val="800"/>
              </a:spcBef>
            </a:pPr>
            <a:endParaRPr lang="en-US" sz="2800" dirty="0"/>
          </a:p>
          <a:p>
            <a:pPr marL="666750" lvl="1" indent="-304800">
              <a:lnSpc>
                <a:spcPct val="90000"/>
              </a:lnSpc>
              <a:spcBef>
                <a:spcPts val="800"/>
              </a:spcBef>
            </a:pPr>
            <a:endParaRPr lang="en-US" sz="2800" dirty="0"/>
          </a:p>
          <a:p>
            <a:pPr marL="304800" indent="-304800">
              <a:lnSpc>
                <a:spcPct val="90000"/>
              </a:lnSpc>
              <a:spcBef>
                <a:spcPts val="800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sz="2400" dirty="0" err="1"/>
              <a:t>Mạch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overflow hay </a:t>
            </a:r>
            <a:r>
              <a:rPr lang="en-US" sz="2400" dirty="0" err="1"/>
              <a:t>không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tràn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98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Times New Roman Bold" charset="0"/>
                <a:sym typeface="Times New Roman Bold" charset="0"/>
              </a:rPr>
              <a:t>Ví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dụ</a:t>
            </a:r>
            <a:r>
              <a:rPr lang="en-US" dirty="0">
                <a:cs typeface="Times New Roman Bold" charset="0"/>
                <a:sym typeface="Times New Roman Bold" charset="0"/>
              </a:rPr>
              <a:t>: </a:t>
            </a:r>
            <a:r>
              <a:rPr lang="en-US" dirty="0" err="1">
                <a:cs typeface="Times New Roman Bold" charset="0"/>
                <a:sym typeface="Times New Roman Bold" charset="0"/>
              </a:rPr>
              <a:t>Xét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cộng</a:t>
            </a:r>
            <a:r>
              <a:rPr lang="en-US" dirty="0">
                <a:cs typeface="Times New Roman Bold" charset="0"/>
                <a:sym typeface="Times New Roman Bold" charset="0"/>
              </a:rPr>
              <a:t> 2 </a:t>
            </a:r>
            <a:r>
              <a:rPr lang="en-US" dirty="0" err="1">
                <a:cs typeface="Times New Roman Bold" charset="0"/>
                <a:sym typeface="Times New Roman Bold" charset="0"/>
              </a:rPr>
              <a:t>số</a:t>
            </a:r>
            <a:r>
              <a:rPr lang="en-US" dirty="0">
                <a:cs typeface="Times New Roman Bold" charset="0"/>
                <a:sym typeface="Times New Roman Bold" charset="0"/>
              </a:rPr>
              <a:t> 4 bit (3 bit </a:t>
            </a:r>
            <a:r>
              <a:rPr lang="en-US" dirty="0" err="1">
                <a:cs typeface="Times New Roman Bold" charset="0"/>
                <a:sym typeface="Times New Roman Bold" charset="0"/>
              </a:rPr>
              <a:t>giá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trị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và</a:t>
            </a:r>
            <a:r>
              <a:rPr lang="en-US" dirty="0">
                <a:cs typeface="Times New Roman Bold" charset="0"/>
                <a:sym typeface="Times New Roman Bold" charset="0"/>
              </a:rPr>
              <a:t> 1 bit </a:t>
            </a:r>
            <a:r>
              <a:rPr lang="en-US" dirty="0" err="1">
                <a:cs typeface="Times New Roman Bold" charset="0"/>
                <a:sym typeface="Times New Roman Bold" charset="0"/>
              </a:rPr>
              <a:t>dấu</a:t>
            </a:r>
            <a:r>
              <a:rPr lang="en-US" dirty="0">
                <a:cs typeface="Times New Roman Bold" charset="0"/>
                <a:sym typeface="Times New Roman Bold" charset="0"/>
              </a:rPr>
              <a:t>) </a:t>
            </a:r>
            <a:r>
              <a:rPr lang="en-US" dirty="0" err="1">
                <a:cs typeface="Times New Roman Bold" charset="0"/>
                <a:sym typeface="Times New Roman Bold" charset="0"/>
              </a:rPr>
              <a:t>sau</a:t>
            </a:r>
            <a:r>
              <a:rPr lang="en-US" dirty="0">
                <a:cs typeface="Times New Roman Bold" charset="0"/>
                <a:sym typeface="Times New Roman Bold" charset="0"/>
              </a:rPr>
              <a:t>:</a:t>
            </a:r>
          </a:p>
          <a:p>
            <a:endParaRPr lang="en-US" dirty="0">
              <a:cs typeface="Times New Roman Bold" charset="0"/>
              <a:sym typeface="Times New Roman Bold" charset="0"/>
            </a:endParaRPr>
          </a:p>
          <a:p>
            <a:endParaRPr lang="en-US" dirty="0">
              <a:cs typeface="Times New Roman Bold" charset="0"/>
              <a:sym typeface="Times New Roman Bold" charset="0"/>
            </a:endParaRPr>
          </a:p>
          <a:p>
            <a:endParaRPr lang="en-US" dirty="0">
              <a:cs typeface="Times New Roman Bold" charset="0"/>
              <a:sym typeface="Times New Roman Bold" charset="0"/>
            </a:endParaRPr>
          </a:p>
          <a:p>
            <a:endParaRPr lang="en-US" dirty="0">
              <a:cs typeface="Times New Roman Bold" charset="0"/>
              <a:sym typeface="Times New Roman Bold" charset="0"/>
            </a:endParaRPr>
          </a:p>
          <a:p>
            <a:endParaRPr lang="en-US" dirty="0">
              <a:cs typeface="Times New Roman Bold" charset="0"/>
              <a:sym typeface="Times New Roman Bold" charset="0"/>
            </a:endParaRPr>
          </a:p>
          <a:p>
            <a:endParaRPr lang="en-US" dirty="0">
              <a:cs typeface="Times New Roman Bold" charset="0"/>
              <a:sym typeface="Times New Roman Bold" charset="0"/>
            </a:endParaRPr>
          </a:p>
          <a:p>
            <a:endParaRPr lang="en-US" dirty="0">
              <a:cs typeface="Times New Roman Bold" charset="0"/>
              <a:sym typeface="Times New Roman Bold" charset="0"/>
            </a:endParaRPr>
          </a:p>
          <a:p>
            <a:r>
              <a:rPr lang="en-US" dirty="0">
                <a:cs typeface="Times New Roman Bold" charset="0"/>
                <a:sym typeface="Times New Roman Bold" charset="0"/>
              </a:rPr>
              <a:t>Overflow </a:t>
            </a:r>
            <a:r>
              <a:rPr lang="en-US" dirty="0" err="1">
                <a:cs typeface="Times New Roman Bold" charset="0"/>
                <a:sym typeface="Times New Roman Bold" charset="0"/>
              </a:rPr>
              <a:t>không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xuất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hiện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khi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cộng</a:t>
            </a:r>
            <a:r>
              <a:rPr lang="en-US" dirty="0">
                <a:cs typeface="Times New Roman Bold" charset="0"/>
                <a:sym typeface="Times New Roman Bold" charset="0"/>
              </a:rPr>
              <a:t> 2 </a:t>
            </a:r>
            <a:r>
              <a:rPr lang="en-US" dirty="0" err="1">
                <a:cs typeface="Times New Roman Bold" charset="0"/>
                <a:sym typeface="Times New Roman Bold" charset="0"/>
              </a:rPr>
              <a:t>số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trái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dấu</a:t>
            </a:r>
            <a:endParaRPr lang="en-US" dirty="0"/>
          </a:p>
        </p:txBody>
      </p:sp>
      <p:pic>
        <p:nvPicPr>
          <p:cNvPr id="94210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14551"/>
            <a:ext cx="2806294" cy="170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1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2124076"/>
            <a:ext cx="2712751" cy="170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2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3886200"/>
            <a:ext cx="2780782" cy="170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3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21343"/>
            <a:ext cx="2721255" cy="164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5-Point Star 2"/>
          <p:cNvSpPr/>
          <p:nvPr/>
        </p:nvSpPr>
        <p:spPr bwMode="auto">
          <a:xfrm>
            <a:off x="2209800" y="2057400"/>
            <a:ext cx="1367314" cy="1203453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Forte" pitchFamily="66" charset="0"/>
                <a:sym typeface="Gill Sans" charset="0"/>
              </a:rPr>
              <a:t>O</a:t>
            </a:r>
          </a:p>
        </p:txBody>
      </p:sp>
      <p:sp>
        <p:nvSpPr>
          <p:cNvPr id="17" name="5-Point Star 16"/>
          <p:cNvSpPr/>
          <p:nvPr/>
        </p:nvSpPr>
        <p:spPr bwMode="auto">
          <a:xfrm>
            <a:off x="6324600" y="3749547"/>
            <a:ext cx="1367314" cy="1203453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Forte" pitchFamily="66" charset="0"/>
                <a:sym typeface="Gill Sans" charset="0"/>
              </a:rPr>
              <a:t>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061A-0D34-4F41-AE87-6CA00F96888F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tràn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Times New Roman Bold" charset="0"/>
                <a:sym typeface="Times New Roman Bold" charset="0"/>
              </a:rPr>
              <a:t>Tràn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có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thể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phát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hiện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được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bởi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mạch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phát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hiện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cờ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tràn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như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sau</a:t>
            </a:r>
            <a:r>
              <a:rPr lang="en-US" dirty="0">
                <a:cs typeface="Times New Roman Bold" charset="0"/>
                <a:sym typeface="Times New Roman Bold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cs typeface="Times New Roman Bold" charset="0"/>
                <a:sym typeface="Times New Roman Bold" charset="0"/>
              </a:rPr>
              <a:t>Mạch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cộng</a:t>
            </a:r>
            <a:r>
              <a:rPr lang="en-US" dirty="0">
                <a:cs typeface="Times New Roman Bold" charset="0"/>
                <a:sym typeface="Times New Roman Bold" charset="0"/>
              </a:rPr>
              <a:t> 4 bit: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>
              <a:cs typeface="Times New Roman Bold" charset="0"/>
              <a:sym typeface="Times New Roman Bold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dirty="0">
              <a:cs typeface="Times New Roman Bold" charset="0"/>
              <a:sym typeface="Times New Roman Bold" charset="0"/>
            </a:endParaRPr>
          </a:p>
          <a:p>
            <a:pPr lvl="1" indent="-3429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dirty="0" err="1">
                <a:cs typeface="Times New Roman Bold" charset="0"/>
                <a:sym typeface="Times New Roman Bold" charset="0"/>
              </a:rPr>
              <a:t>Với</a:t>
            </a:r>
            <a:r>
              <a:rPr lang="en-US" dirty="0">
                <a:cs typeface="Times New Roman Bold" charset="0"/>
                <a:sym typeface="Times New Roman Bold" charset="0"/>
              </a:rPr>
              <a:t> n bit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sz="1400" dirty="0"/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			Overflow = c</a:t>
            </a:r>
            <a:r>
              <a:rPr lang="en-US" baseline="-25000" dirty="0"/>
              <a:t>n-1</a:t>
            </a:r>
            <a:r>
              <a:rPr lang="en-US" dirty="0"/>
              <a:t>     </a:t>
            </a:r>
            <a:r>
              <a:rPr lang="en-US" dirty="0" err="1"/>
              <a:t>c</a:t>
            </a:r>
            <a:r>
              <a:rPr lang="en-US" baseline="-25000" dirty="0" err="1"/>
              <a:t>n</a:t>
            </a:r>
            <a:endParaRPr lang="en-US" dirty="0"/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459475" y="4876800"/>
            <a:ext cx="8405019" cy="125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1pPr>
            <a:lvl2pPr marL="7048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2pPr>
            <a:lvl3pPr marL="11049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3pPr>
            <a:lvl4pPr marL="15621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4pPr>
            <a:lvl5pPr marL="20193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5pPr>
            <a:lvl6pPr marL="2476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6pPr>
            <a:lvl7pPr marL="2933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7pPr>
            <a:lvl8pPr marL="3390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8pPr>
            <a:lvl9pPr marL="3848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>
                <a:cs typeface="Times New Roman Bold" charset="0"/>
                <a:sym typeface="Wingdings" panose="05000000000000000000" pitchFamily="2" charset="2"/>
              </a:rPr>
              <a:t></a:t>
            </a:r>
            <a:r>
              <a:rPr lang="en-US" dirty="0" err="1">
                <a:cs typeface="Times New Roman Bold" charset="0"/>
                <a:sym typeface="Times New Roman Bold" charset="0"/>
              </a:rPr>
              <a:t>Mạch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cộng</a:t>
            </a:r>
            <a:r>
              <a:rPr lang="en-US" dirty="0">
                <a:cs typeface="Times New Roman Bold" charset="0"/>
                <a:sym typeface="Times New Roman Bold" charset="0"/>
              </a:rPr>
              <a:t>/ </a:t>
            </a:r>
            <a:r>
              <a:rPr lang="en-US" dirty="0" err="1">
                <a:cs typeface="Times New Roman Bold" charset="0"/>
                <a:sym typeface="Times New Roman Bold" charset="0"/>
              </a:rPr>
              <a:t>trừ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có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thể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bổ</a:t>
            </a:r>
            <a:r>
              <a:rPr lang="en-US" dirty="0">
                <a:cs typeface="Times New Roman Bold" charset="0"/>
                <a:sym typeface="Times New Roman Bold" charset="0"/>
              </a:rPr>
              <a:t> sung </a:t>
            </a:r>
            <a:r>
              <a:rPr lang="en-US" dirty="0" err="1">
                <a:cs typeface="Times New Roman Bold" charset="0"/>
                <a:sym typeface="Times New Roman Bold" charset="0"/>
              </a:rPr>
              <a:t>mạch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kiểm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tra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tràn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với</a:t>
            </a:r>
            <a:r>
              <a:rPr lang="en-US" dirty="0">
                <a:cs typeface="Times New Roman Bold" charset="0"/>
                <a:sym typeface="Times New Roman Bold" charset="0"/>
              </a:rPr>
              <a:t> 1 </a:t>
            </a:r>
            <a:r>
              <a:rPr lang="en-US" dirty="0" err="1">
                <a:cs typeface="Times New Roman Bold" charset="0"/>
                <a:sym typeface="Times New Roman Bold" charset="0"/>
              </a:rPr>
              <a:t>cổng</a:t>
            </a:r>
            <a:r>
              <a:rPr lang="en-US" dirty="0">
                <a:cs typeface="Times New Roman Bold" charset="0"/>
                <a:sym typeface="Times New Roman Bold" charset="0"/>
              </a:rPr>
              <a:t> XOR. </a:t>
            </a:r>
            <a:r>
              <a:rPr lang="en-US" dirty="0" err="1">
                <a:cs typeface="Times New Roman Bold" charset="0"/>
                <a:sym typeface="Times New Roman Bold" charset="0"/>
              </a:rPr>
              <a:t>Nếu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sau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khi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thực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hiện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phép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tính</a:t>
            </a:r>
            <a:r>
              <a:rPr lang="en-US" dirty="0">
                <a:cs typeface="Times New Roman Bold" charset="0"/>
                <a:sym typeface="Times New Roman Bold" charset="0"/>
              </a:rPr>
              <a:t>, </a:t>
            </a:r>
            <a:r>
              <a:rPr lang="en-US" dirty="0" err="1">
                <a:cs typeface="Times New Roman Bold" charset="0"/>
                <a:sym typeface="Times New Roman Bold" charset="0"/>
              </a:rPr>
              <a:t>cờ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tràn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có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giá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trị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bằng</a:t>
            </a:r>
            <a:r>
              <a:rPr lang="en-US" dirty="0">
                <a:cs typeface="Times New Roman Bold" charset="0"/>
                <a:sym typeface="Times New Roman Bold" charset="0"/>
              </a:rPr>
              <a:t> “1” </a:t>
            </a:r>
            <a:r>
              <a:rPr lang="en-US" dirty="0" err="1">
                <a:cs typeface="Times New Roman Bold" charset="0"/>
                <a:sym typeface="Times New Roman Bold" charset="0"/>
              </a:rPr>
              <a:t>thì</a:t>
            </a:r>
            <a:r>
              <a:rPr lang="en-US" dirty="0">
                <a:cs typeface="Times New Roman Bold" charset="0"/>
                <a:sym typeface="Times New Roman Bold" charset="0"/>
              </a:rPr>
              <a:t> ta </a:t>
            </a:r>
            <a:r>
              <a:rPr lang="en-US" dirty="0" err="1">
                <a:cs typeface="Times New Roman Bold" charset="0"/>
                <a:sym typeface="Times New Roman Bold" charset="0"/>
              </a:rPr>
              <a:t>không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cần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quan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tâm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giá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trị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của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phép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tính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vì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giá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trị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đó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bị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sai</a:t>
            </a:r>
            <a:r>
              <a:rPr lang="en-US" dirty="0">
                <a:cs typeface="Times New Roman Bold" charset="0"/>
                <a:sym typeface="Times New Roman Bold" charset="0"/>
              </a:rPr>
              <a:t>.</a:t>
            </a:r>
            <a:endParaRPr lang="en-US" dirty="0"/>
          </a:p>
        </p:txBody>
      </p:sp>
      <p:pic>
        <p:nvPicPr>
          <p:cNvPr id="16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194" y="4191000"/>
            <a:ext cx="276606" cy="299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19400"/>
            <a:ext cx="3505200" cy="83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BE68-D0EA-47B9-8969-11BF65B1FCBC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tràn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Mạch</a:t>
            </a:r>
            <a:r>
              <a:rPr lang="en-US" sz="3600" dirty="0"/>
              <a:t> </a:t>
            </a:r>
            <a:r>
              <a:rPr lang="en-US" sz="3600" dirty="0" err="1"/>
              <a:t>cộng</a:t>
            </a:r>
            <a:r>
              <a:rPr lang="en-US" sz="3600" dirty="0"/>
              <a:t>/</a:t>
            </a:r>
            <a:r>
              <a:rPr lang="en-US" sz="3600" dirty="0" err="1"/>
              <a:t>trừ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0" indent="-304800">
              <a:spcBef>
                <a:spcPct val="0"/>
              </a:spcBef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/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ADD/SUB</a:t>
            </a:r>
          </a:p>
          <a:p>
            <a:pPr lvl="1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dirty="0"/>
              <a:t>ADD = 0: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 X + Y</a:t>
            </a:r>
          </a:p>
          <a:p>
            <a:pPr lvl="1">
              <a:spcBef>
                <a:spcPts val="700"/>
              </a:spcBef>
              <a:buFont typeface="Wingdings" panose="05000000000000000000" pitchFamily="2" charset="2"/>
              <a:buChar char="q"/>
            </a:pPr>
            <a:r>
              <a:rPr lang="en-US" dirty="0"/>
              <a:t>SUB = 1: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 X - 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7F10-1097-4CE6-8021-78742F0DB40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6019800" cy="327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118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34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 </a:t>
            </a:r>
            <a:r>
              <a:rPr lang="en-US" dirty="0" err="1"/>
              <a:t>Phần</a:t>
            </a:r>
            <a:r>
              <a:rPr lang="en-US" dirty="0"/>
              <a:t> 1 - </a:t>
            </a:r>
            <a:r>
              <a:rPr lang="en-US" dirty="0" err="1"/>
              <a:t>Chương</a:t>
            </a:r>
            <a:r>
              <a:rPr lang="en-US" dirty="0"/>
              <a:t> 5,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?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: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HA, FA, CRA, CLA,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,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tràn</a:t>
            </a:r>
            <a:r>
              <a:rPr lang="en-US" dirty="0"/>
              <a:t>.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CRA </a:t>
            </a:r>
            <a:r>
              <a:rPr lang="en-US" dirty="0" err="1"/>
              <a:t>và</a:t>
            </a:r>
            <a:r>
              <a:rPr lang="en-US" dirty="0"/>
              <a:t> CLA.</a:t>
            </a:r>
          </a:p>
        </p:txBody>
      </p:sp>
    </p:spTree>
    <p:extLst>
      <p:ext uri="{BB962C8B-B14F-4D97-AF65-F5344CB8AC3E}">
        <p14:creationId xmlns:p14="http://schemas.microsoft.com/office/powerpoint/2010/main" val="1224975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question?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389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6B9C-E89E-4343-80FC-E7E844ECF3C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Tahoma" pitchFamily="34" charset="0"/>
              </a:rPr>
              <a:t>Chương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này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sẽ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học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về</a:t>
            </a:r>
            <a:r>
              <a:rPr lang="en-US" dirty="0">
                <a:ea typeface="Tahoma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ea typeface="Tahoma" pitchFamily="34" charset="0"/>
              </a:rPr>
              <a:t>Một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số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logic </a:t>
            </a:r>
            <a:r>
              <a:rPr lang="en-US" dirty="0" err="1">
                <a:ea typeface="Tahoma" pitchFamily="34" charset="0"/>
              </a:rPr>
              <a:t>tổ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hợp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thông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dụng</a:t>
            </a:r>
            <a:endParaRPr lang="en-US" dirty="0">
              <a:ea typeface="Tahoma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ea typeface="Tahoma" pitchFamily="34" charset="0"/>
              </a:rPr>
              <a:t>Thiết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kế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các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logic </a:t>
            </a:r>
            <a:r>
              <a:rPr lang="en-US" dirty="0" err="1">
                <a:ea typeface="Tahoma" pitchFamily="34" charset="0"/>
              </a:rPr>
              <a:t>tổ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hợp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phức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tạp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sử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dụng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các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logic </a:t>
            </a:r>
            <a:r>
              <a:rPr lang="en-US" dirty="0" err="1">
                <a:ea typeface="Tahoma" pitchFamily="34" charset="0"/>
              </a:rPr>
              <a:t>tổ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hợp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thông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4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-152400" y="1524000"/>
            <a:ext cx="5791200" cy="1371600"/>
            <a:chOff x="1056" y="2304"/>
            <a:chExt cx="3648" cy="864"/>
          </a:xfrm>
        </p:grpSpPr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2208" y="2304"/>
              <a:ext cx="1296" cy="864"/>
              <a:chOff x="2208" y="2304"/>
              <a:chExt cx="1296" cy="864"/>
            </a:xfrm>
          </p:grpSpPr>
          <p:sp>
            <p:nvSpPr>
              <p:cNvPr id="23" name="Rectangle 6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1296" cy="86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2256" y="2544"/>
                <a:ext cx="115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altLang="en-US" b="1">
                    <a:latin typeface="Times New Roman" pitchFamily="18" charset="0"/>
                  </a:rPr>
                  <a:t>Mạch tổ hợp</a:t>
                </a:r>
                <a:endParaRPr lang="en-GB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1536" y="2448"/>
              <a:ext cx="672" cy="576"/>
              <a:chOff x="1536" y="2448"/>
              <a:chExt cx="672" cy="576"/>
            </a:xfrm>
          </p:grpSpPr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>
                <a:off x="1536" y="292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1728" y="259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altLang="en-US" sz="2400" b="1">
                    <a:latin typeface="Times New Roman" pitchFamily="18" charset="0"/>
                  </a:rPr>
                  <a:t>: :</a:t>
                </a:r>
                <a:endParaRPr lang="en-GB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3504" y="2448"/>
              <a:ext cx="672" cy="576"/>
              <a:chOff x="1536" y="2448"/>
              <a:chExt cx="672" cy="576"/>
            </a:xfrm>
          </p:grpSpPr>
          <p:sp>
            <p:nvSpPr>
              <p:cNvPr id="11" name="Line 16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7"/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8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9"/>
              <p:cNvSpPr>
                <a:spLocks noChangeShapeType="1"/>
              </p:cNvSpPr>
              <p:nvPr/>
            </p:nvSpPr>
            <p:spPr bwMode="auto">
              <a:xfrm>
                <a:off x="1536" y="292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0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Text Box 21"/>
              <p:cNvSpPr txBox="1">
                <a:spLocks noChangeArrowheads="1"/>
              </p:cNvSpPr>
              <p:nvPr/>
            </p:nvSpPr>
            <p:spPr bwMode="auto">
              <a:xfrm>
                <a:off x="1728" y="259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altLang="en-US" sz="2400" b="1">
                    <a:latin typeface="Times New Roman" pitchFamily="18" charset="0"/>
                  </a:rPr>
                  <a:t>: :</a:t>
                </a:r>
                <a:endParaRPr lang="en-GB" alt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1056" y="2640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b="1">
                  <a:latin typeface="Times New Roman" pitchFamily="18" charset="0"/>
                </a:rPr>
                <a:t>inputs</a:t>
              </a: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4032" y="2640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b="1">
                  <a:latin typeface="Times New Roman" pitchFamily="18" charset="0"/>
                </a:rPr>
                <a:t>outputs</a:t>
              </a:r>
            </a:p>
          </p:txBody>
        </p:sp>
      </p:grpSp>
      <p:grpSp>
        <p:nvGrpSpPr>
          <p:cNvPr id="25" name="Group 45"/>
          <p:cNvGrpSpPr>
            <a:grpSpLocks/>
          </p:cNvGrpSpPr>
          <p:nvPr/>
        </p:nvGrpSpPr>
        <p:grpSpPr bwMode="auto">
          <a:xfrm>
            <a:off x="-152400" y="3886200"/>
            <a:ext cx="5638800" cy="2819400"/>
            <a:chOff x="1344" y="1536"/>
            <a:chExt cx="3552" cy="1776"/>
          </a:xfrm>
        </p:grpSpPr>
        <p:grpSp>
          <p:nvGrpSpPr>
            <p:cNvPr id="26" name="Group 7"/>
            <p:cNvGrpSpPr>
              <a:grpSpLocks/>
            </p:cNvGrpSpPr>
            <p:nvPr/>
          </p:nvGrpSpPr>
          <p:grpSpPr bwMode="auto">
            <a:xfrm>
              <a:off x="2448" y="1536"/>
              <a:ext cx="1296" cy="864"/>
              <a:chOff x="2208" y="2304"/>
              <a:chExt cx="1296" cy="864"/>
            </a:xfrm>
          </p:grpSpPr>
          <p:sp>
            <p:nvSpPr>
              <p:cNvPr id="52" name="Rectangle 8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1296" cy="86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2256" y="2544"/>
                <a:ext cx="115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altLang="en-US" b="1">
                    <a:latin typeface="Times New Roman" pitchFamily="18" charset="0"/>
                  </a:rPr>
                  <a:t>Mạch tổ hợp</a:t>
                </a:r>
                <a:endParaRPr lang="en-GB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1776" y="1680"/>
              <a:ext cx="672" cy="528"/>
              <a:chOff x="1680" y="2256"/>
              <a:chExt cx="672" cy="528"/>
            </a:xfrm>
          </p:grpSpPr>
          <p:sp>
            <p:nvSpPr>
              <p:cNvPr id="46" name="Line 11"/>
              <p:cNvSpPr>
                <a:spLocks noChangeShapeType="1"/>
              </p:cNvSpPr>
              <p:nvPr/>
            </p:nvSpPr>
            <p:spPr bwMode="auto">
              <a:xfrm>
                <a:off x="1680" y="225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12"/>
              <p:cNvSpPr>
                <a:spLocks noChangeShapeType="1"/>
              </p:cNvSpPr>
              <p:nvPr/>
            </p:nvSpPr>
            <p:spPr bwMode="auto">
              <a:xfrm>
                <a:off x="1680" y="2352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13"/>
              <p:cNvSpPr>
                <a:spLocks noChangeShapeType="1"/>
              </p:cNvSpPr>
              <p:nvPr/>
            </p:nvSpPr>
            <p:spPr bwMode="auto">
              <a:xfrm>
                <a:off x="1680" y="244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>
                <a:off x="1680" y="268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>
                <a:off x="1680" y="278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16"/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altLang="en-US" sz="2400" b="1">
                    <a:latin typeface="Times New Roman" pitchFamily="18" charset="0"/>
                  </a:rPr>
                  <a:t>: :</a:t>
                </a:r>
                <a:endParaRPr lang="en-GB" alt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1344" y="1872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b="1">
                  <a:latin typeface="Times New Roman" pitchFamily="18" charset="0"/>
                </a:rPr>
                <a:t>inputs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4224" y="1881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b="1">
                  <a:latin typeface="Times New Roman" pitchFamily="18" charset="0"/>
                </a:rPr>
                <a:t>outputs</a:t>
              </a:r>
            </a:p>
          </p:txBody>
        </p:sp>
        <p:grpSp>
          <p:nvGrpSpPr>
            <p:cNvPr id="30" name="Group 27"/>
            <p:cNvGrpSpPr>
              <a:grpSpLocks/>
            </p:cNvGrpSpPr>
            <p:nvPr/>
          </p:nvGrpSpPr>
          <p:grpSpPr bwMode="auto">
            <a:xfrm>
              <a:off x="3744" y="1680"/>
              <a:ext cx="672" cy="528"/>
              <a:chOff x="1680" y="2256"/>
              <a:chExt cx="672" cy="528"/>
            </a:xfrm>
          </p:grpSpPr>
          <p:sp>
            <p:nvSpPr>
              <p:cNvPr id="40" name="Line 28"/>
              <p:cNvSpPr>
                <a:spLocks noChangeShapeType="1"/>
              </p:cNvSpPr>
              <p:nvPr/>
            </p:nvSpPr>
            <p:spPr bwMode="auto">
              <a:xfrm>
                <a:off x="1680" y="225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29"/>
              <p:cNvSpPr>
                <a:spLocks noChangeShapeType="1"/>
              </p:cNvSpPr>
              <p:nvPr/>
            </p:nvSpPr>
            <p:spPr bwMode="auto">
              <a:xfrm>
                <a:off x="1680" y="2352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30"/>
              <p:cNvSpPr>
                <a:spLocks noChangeShapeType="1"/>
              </p:cNvSpPr>
              <p:nvPr/>
            </p:nvSpPr>
            <p:spPr bwMode="auto">
              <a:xfrm>
                <a:off x="1680" y="244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31"/>
              <p:cNvSpPr>
                <a:spLocks noChangeShapeType="1"/>
              </p:cNvSpPr>
              <p:nvPr/>
            </p:nvSpPr>
            <p:spPr bwMode="auto">
              <a:xfrm>
                <a:off x="1680" y="268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32"/>
              <p:cNvSpPr>
                <a:spLocks noChangeShapeType="1"/>
              </p:cNvSpPr>
              <p:nvPr/>
            </p:nvSpPr>
            <p:spPr bwMode="auto">
              <a:xfrm>
                <a:off x="1680" y="278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33"/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altLang="en-US" sz="2400" b="1">
                    <a:latin typeface="Times New Roman" pitchFamily="18" charset="0"/>
                  </a:rPr>
                  <a:t>: :</a:t>
                </a:r>
                <a:endParaRPr lang="en-GB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1" name="Group 44"/>
            <p:cNvGrpSpPr>
              <a:grpSpLocks/>
            </p:cNvGrpSpPr>
            <p:nvPr/>
          </p:nvGrpSpPr>
          <p:grpSpPr bwMode="auto">
            <a:xfrm>
              <a:off x="2976" y="2544"/>
              <a:ext cx="232" cy="768"/>
              <a:chOff x="2976" y="2544"/>
              <a:chExt cx="232" cy="768"/>
            </a:xfrm>
          </p:grpSpPr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976" y="2544"/>
                <a:ext cx="192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" name="Text Box 36"/>
              <p:cNvSpPr txBox="1">
                <a:spLocks noChangeArrowheads="1"/>
              </p:cNvSpPr>
              <p:nvPr/>
            </p:nvSpPr>
            <p:spPr bwMode="auto">
              <a:xfrm rot="5400000">
                <a:off x="2732" y="2835"/>
                <a:ext cx="7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altLang="en-US" b="1">
                    <a:latin typeface="Times New Roman" pitchFamily="18" charset="0"/>
                  </a:rPr>
                  <a:t>Memory</a:t>
                </a:r>
              </a:p>
            </p:txBody>
          </p:sp>
        </p:grp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2208" y="2304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9"/>
            <p:cNvSpPr>
              <a:spLocks noChangeShapeType="1"/>
            </p:cNvSpPr>
            <p:nvPr/>
          </p:nvSpPr>
          <p:spPr bwMode="auto">
            <a:xfrm flipH="1">
              <a:off x="3744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>
              <a:off x="3984" y="2304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>
              <a:off x="2208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 flipH="1">
              <a:off x="2208" y="2928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 flipH="1">
              <a:off x="3168" y="2928"/>
              <a:ext cx="8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0" y="33528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892800" y="1371600"/>
            <a:ext cx="2819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0000CC"/>
                </a:solidFill>
              </a:rPr>
              <a:t>MẠCH TỔ HỢP</a:t>
            </a:r>
          </a:p>
          <a:p>
            <a:pPr marL="174625" indent="-174625"/>
            <a:r>
              <a:rPr lang="en-US" sz="2600">
                <a:solidFill>
                  <a:srgbClr val="0000CC"/>
                </a:solidFill>
              </a:rPr>
              <a:t>- Ngõ ra sẽ thay đổi lập tức khi ngõ vào thay đổi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92800" y="3733800"/>
            <a:ext cx="2819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0000CC"/>
                </a:solidFill>
              </a:rPr>
              <a:t>MẠCH TUẦN TỰ</a:t>
            </a:r>
          </a:p>
          <a:p>
            <a:pPr marL="174625" indent="-174625"/>
            <a:r>
              <a:rPr lang="en-US" sz="2600">
                <a:solidFill>
                  <a:srgbClr val="0000CC"/>
                </a:solidFill>
              </a:rPr>
              <a:t>- Ngõ ra sẽ thay đổi phụ thuộc vào ngõ vào và trạng thái trước đó.</a:t>
            </a:r>
          </a:p>
          <a:p>
            <a:pPr marL="174625" indent="-174625"/>
            <a:r>
              <a:rPr lang="en-US" sz="2600">
                <a:solidFill>
                  <a:srgbClr val="0000CC"/>
                </a:solidFill>
              </a:rPr>
              <a:t>- Mạch có tính chất nhớ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2063-7E30-4E08-9AE1-9D51D0548B6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38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F9BF-E169-4C68-9254-3BCF8747794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M</a:t>
            </a:r>
            <a:r>
              <a:rPr lang="en-US" dirty="0" err="1">
                <a:ea typeface="Tahoma" pitchFamily="34" charset="0"/>
              </a:rPr>
              <a:t>ạch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cộng</a:t>
            </a:r>
            <a:r>
              <a:rPr lang="en-US" dirty="0">
                <a:ea typeface="Tahoma" pitchFamily="34" charset="0"/>
              </a:rPr>
              <a:t> (Carry Ripple (CR) Adder)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cộng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nhìn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trước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nhớ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- (Carry Look-Ahead (CLA) Adder)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cộng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trừ</a:t>
            </a:r>
            <a:endParaRPr lang="en-US" dirty="0">
              <a:solidFill>
                <a:schemeClr val="bg1">
                  <a:lumMod val="85000"/>
                </a:schemeClr>
              </a:solidFill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4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Mạch</a:t>
            </a:r>
            <a:r>
              <a:rPr lang="en-US" sz="3600" dirty="0"/>
              <a:t> </a:t>
            </a:r>
            <a:r>
              <a:rPr lang="en-US" sz="3600" dirty="0" err="1"/>
              <a:t>cộng</a:t>
            </a:r>
            <a:r>
              <a:rPr lang="en-US" sz="3600" dirty="0"/>
              <a:t> </a:t>
            </a:r>
            <a:r>
              <a:rPr lang="en-US" sz="3600" dirty="0" err="1"/>
              <a:t>bán</a:t>
            </a:r>
            <a:r>
              <a:rPr lang="en-US" sz="3600" dirty="0"/>
              <a:t> </a:t>
            </a:r>
            <a:r>
              <a:rPr lang="en-US" sz="3600" dirty="0" err="1"/>
              <a:t>phần</a:t>
            </a:r>
            <a:r>
              <a:rPr lang="en-US" sz="3600" dirty="0"/>
              <a:t> (Half Adder)</a:t>
            </a:r>
          </a:p>
        </p:txBody>
      </p:sp>
      <p:sp>
        <p:nvSpPr>
          <p:cNvPr id="3072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901700"/>
          </a:xfrm>
        </p:spPr>
        <p:txBody>
          <a:bodyPr>
            <a:normAutofit/>
          </a:bodyPr>
          <a:lstStyle/>
          <a:p>
            <a:r>
              <a:rPr lang="en-US" sz="2400" dirty="0" err="1"/>
              <a:t>Cộng</a:t>
            </a:r>
            <a:r>
              <a:rPr lang="en-US" sz="2400" dirty="0"/>
              <a:t> 2 </a:t>
            </a:r>
            <a:r>
              <a:rPr lang="en-US" sz="2400" dirty="0" err="1"/>
              <a:t>số</a:t>
            </a:r>
            <a:r>
              <a:rPr lang="en-US" sz="2400" dirty="0"/>
              <a:t> 1 bit </a:t>
            </a:r>
            <a:r>
              <a:rPr lang="en-US" sz="2400" dirty="0" err="1"/>
              <a:t>có</a:t>
            </a:r>
            <a:r>
              <a:rPr lang="en-US" sz="2400" dirty="0"/>
              <a:t> 4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endParaRPr lang="en-US" sz="2400" dirty="0"/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676400"/>
            <a:ext cx="17526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0" name="Rectangle 10"/>
          <p:cNvSpPr>
            <a:spLocks/>
          </p:cNvSpPr>
          <p:nvPr/>
        </p:nvSpPr>
        <p:spPr bwMode="auto">
          <a:xfrm>
            <a:off x="304800" y="4953000"/>
            <a:ext cx="3886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663"/>
              </a:spcBef>
              <a:buSzPct val="100000"/>
            </a:pPr>
            <a:r>
              <a:rPr lang="en-US" sz="2400" dirty="0" err="1">
                <a:latin typeface="Times New Roman" charset="0"/>
                <a:cs typeface="Times New Roman" charset="0"/>
                <a:sym typeface="Times New Roman" charset="0"/>
              </a:rPr>
              <a:t>Mạch</a:t>
            </a:r>
            <a:r>
              <a:rPr lang="en-US" sz="2400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latin typeface="Times New Roman" charset="0"/>
                <a:cs typeface="Times New Roman" charset="0"/>
                <a:sym typeface="Times New Roman" charset="0"/>
              </a:rPr>
              <a:t>cộng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1 bit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tổng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nhớ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thế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này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gọi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mạch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cộng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(</a:t>
            </a:r>
            <a:r>
              <a:rPr lang="en-US" sz="2400" b="1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HA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953000" y="4419600"/>
            <a:ext cx="2971800" cy="2305110"/>
            <a:chOff x="4953000" y="4495800"/>
            <a:chExt cx="2971800" cy="2305110"/>
          </a:xfrm>
        </p:grpSpPr>
        <p:pic>
          <p:nvPicPr>
            <p:cNvPr id="9" name="Picture 2" descr="C:\Users\quado\Desktop\download.jp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2749" y="4572000"/>
              <a:ext cx="2872051" cy="18557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5594113" y="6400800"/>
              <a:ext cx="140307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Sơ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đồ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mạch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3000" y="4495800"/>
              <a:ext cx="38100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vi-VN" sz="2800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53000" y="4953000"/>
              <a:ext cx="38100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y</a:t>
              </a:r>
              <a:endParaRPr lang="vi-VN" sz="2800" i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8600" y="2425700"/>
            <a:ext cx="6223000" cy="1895475"/>
            <a:chOff x="228600" y="2425700"/>
            <a:chExt cx="6223000" cy="1895475"/>
          </a:xfrm>
        </p:grpSpPr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425700"/>
              <a:ext cx="6070600" cy="189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600200" y="3886200"/>
              <a:ext cx="762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ahoma"/>
                  <a:cs typeface="Tahoma"/>
                </a:rPr>
                <a:t>Tổng</a:t>
              </a:r>
              <a:endParaRPr lang="en-US" dirty="0">
                <a:latin typeface="Tahoma"/>
                <a:cs typeface="Tahom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8600" y="3886200"/>
              <a:ext cx="9906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ahoma"/>
                  <a:cs typeface="Tahoma"/>
                </a:rPr>
                <a:t>Số</a:t>
              </a:r>
              <a:r>
                <a:rPr lang="en-US" dirty="0">
                  <a:latin typeface="Tahoma"/>
                  <a:cs typeface="Tahoma"/>
                </a:rPr>
                <a:t> </a:t>
              </a:r>
              <a:r>
                <a:rPr lang="en-US" dirty="0" err="1">
                  <a:latin typeface="Tahoma"/>
                  <a:cs typeface="Tahoma"/>
                </a:rPr>
                <a:t>nhớ</a:t>
              </a:r>
              <a:endParaRPr lang="en-US" dirty="0">
                <a:latin typeface="Tahoma"/>
                <a:cs typeface="Tahoma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53FD-E921-47C5-90F3-370C83653D4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87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46175"/>
            <a:ext cx="8077200" cy="3159125"/>
          </a:xfrm>
        </p:spPr>
        <p:txBody>
          <a:bodyPr>
            <a:normAutofit/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bit</a:t>
            </a:r>
          </a:p>
          <a:p>
            <a:pPr lvl="1">
              <a:spcBef>
                <a:spcPts val="800"/>
              </a:spcBef>
            </a:pP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bit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lvl="1">
              <a:spcBef>
                <a:spcPts val="800"/>
              </a:spcBef>
            </a:pP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bit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carry-in </a:t>
            </a:r>
            <a:r>
              <a:rPr lang="en-US" dirty="0" err="1"/>
              <a:t>từ</a:t>
            </a:r>
            <a:r>
              <a:rPr lang="en-US" dirty="0"/>
              <a:t> bit i-1 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799"/>
            <a:ext cx="55245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91200" y="5867400"/>
            <a:ext cx="3048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/>
                <a:cs typeface="Tahoma"/>
              </a:rPr>
              <a:t>(</a:t>
            </a:r>
            <a:r>
              <a:rPr lang="en-US" dirty="0" err="1">
                <a:latin typeface="Tahoma"/>
                <a:cs typeface="Tahoma"/>
              </a:rPr>
              <a:t>Sẽ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cộng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vào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vị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trí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kế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tiếp</a:t>
            </a:r>
            <a:r>
              <a:rPr lang="en-US" dirty="0">
                <a:latin typeface="Tahoma"/>
                <a:cs typeface="Tahoma"/>
              </a:rPr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40EB-D72E-4E1F-AC54-81C3DBB27694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(Full Adder)</a:t>
            </a:r>
          </a:p>
        </p:txBody>
      </p:sp>
    </p:spTree>
    <p:extLst>
      <p:ext uri="{BB962C8B-B14F-4D97-AF65-F5344CB8AC3E}">
        <p14:creationId xmlns:p14="http://schemas.microsoft.com/office/powerpoint/2010/main" val="369571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0E74-30CB-4EC7-88D5-9B9B49BC1728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(Full Adder)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Bộ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  <a:cs typeface="Tahoma"/>
              </a:rPr>
              <a:t>cộng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toàn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phần</a:t>
            </a:r>
            <a:r>
              <a:rPr lang="en-US" dirty="0">
                <a:latin typeface="+mj-lt"/>
                <a:cs typeface="Tahoma"/>
              </a:rPr>
              <a:t> (</a:t>
            </a:r>
            <a:r>
              <a:rPr lang="en-US" b="1" dirty="0">
                <a:latin typeface="+mj-lt"/>
                <a:cs typeface="Tahoma"/>
              </a:rPr>
              <a:t>FA</a:t>
            </a:r>
            <a:r>
              <a:rPr lang="en-US" dirty="0">
                <a:latin typeface="+mj-lt"/>
                <a:cs typeface="Tahoma"/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  <a:cs typeface="Tahoma"/>
              </a:rPr>
              <a:t>3 </a:t>
            </a:r>
            <a:r>
              <a:rPr lang="en-US" b="1" dirty="0" err="1">
                <a:latin typeface="+mj-lt"/>
                <a:cs typeface="Tahoma"/>
              </a:rPr>
              <a:t>ngõ</a:t>
            </a:r>
            <a:r>
              <a:rPr lang="en-US" b="1" dirty="0">
                <a:latin typeface="+mj-lt"/>
                <a:cs typeface="Tahoma"/>
              </a:rPr>
              <a:t> </a:t>
            </a:r>
            <a:r>
              <a:rPr lang="en-US" b="1" dirty="0" err="1">
                <a:latin typeface="+mj-lt"/>
                <a:cs typeface="Tahoma"/>
              </a:rPr>
              <a:t>vào</a:t>
            </a:r>
            <a:r>
              <a:rPr lang="en-US" b="1" dirty="0">
                <a:latin typeface="+mj-lt"/>
                <a:cs typeface="Tahoma"/>
              </a:rPr>
              <a:t> </a:t>
            </a:r>
            <a:r>
              <a:rPr lang="en-US" dirty="0">
                <a:latin typeface="+mj-lt"/>
                <a:cs typeface="Tahoma"/>
              </a:rPr>
              <a:t>(2 </a:t>
            </a:r>
            <a:r>
              <a:rPr lang="en-US" dirty="0" err="1">
                <a:latin typeface="+mj-lt"/>
                <a:cs typeface="Tahoma"/>
              </a:rPr>
              <a:t>ngõ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vào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cho</a:t>
            </a:r>
            <a:r>
              <a:rPr lang="en-US" dirty="0">
                <a:latin typeface="+mj-lt"/>
                <a:cs typeface="Tahoma"/>
              </a:rPr>
              <a:t> 2 </a:t>
            </a:r>
            <a:r>
              <a:rPr lang="en-US" dirty="0" err="1">
                <a:latin typeface="+mj-lt"/>
                <a:cs typeface="Tahoma"/>
              </a:rPr>
              <a:t>số</a:t>
            </a:r>
            <a:r>
              <a:rPr lang="en-US" dirty="0">
                <a:latin typeface="+mj-lt"/>
                <a:cs typeface="Tahoma"/>
              </a:rPr>
              <a:t> 1-bit </a:t>
            </a:r>
            <a:r>
              <a:rPr lang="en-US" dirty="0" err="1">
                <a:latin typeface="+mj-lt"/>
                <a:cs typeface="Tahoma"/>
              </a:rPr>
              <a:t>cần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tính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tổng</a:t>
            </a:r>
            <a:r>
              <a:rPr lang="en-US" dirty="0">
                <a:latin typeface="+mj-lt"/>
                <a:cs typeface="Tahoma"/>
              </a:rPr>
              <a:t>, </a:t>
            </a:r>
            <a:r>
              <a:rPr lang="en-US" dirty="0" err="1">
                <a:latin typeface="+mj-lt"/>
                <a:cs typeface="Tahoma"/>
              </a:rPr>
              <a:t>và</a:t>
            </a:r>
            <a:r>
              <a:rPr lang="en-US" dirty="0">
                <a:latin typeface="+mj-lt"/>
                <a:cs typeface="Tahoma"/>
              </a:rPr>
              <a:t> 1 </a:t>
            </a:r>
            <a:r>
              <a:rPr lang="en-US" dirty="0" err="1">
                <a:latin typeface="+mj-lt"/>
                <a:cs typeface="Tahoma"/>
              </a:rPr>
              <a:t>ngõ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vào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cho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số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nhớ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đầu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vào</a:t>
            </a:r>
            <a:r>
              <a:rPr lang="en-US" dirty="0">
                <a:latin typeface="+mj-lt"/>
                <a:cs typeface="Tahoma"/>
              </a:rPr>
              <a:t> (</a:t>
            </a:r>
            <a:r>
              <a:rPr lang="en-US" b="1" dirty="0">
                <a:latin typeface="+mj-lt"/>
                <a:cs typeface="Tahoma"/>
              </a:rPr>
              <a:t>carry-in</a:t>
            </a:r>
            <a:r>
              <a:rPr lang="en-US" dirty="0">
                <a:latin typeface="+mj-lt"/>
                <a:cs typeface="Tahoma"/>
              </a:rPr>
              <a:t>))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  <a:cs typeface="Tahoma"/>
              </a:rPr>
              <a:t>2 </a:t>
            </a:r>
            <a:r>
              <a:rPr lang="en-US" b="1" dirty="0" err="1">
                <a:latin typeface="+mj-lt"/>
                <a:cs typeface="Tahoma"/>
              </a:rPr>
              <a:t>ngõ</a:t>
            </a:r>
            <a:r>
              <a:rPr lang="en-US" b="1" dirty="0">
                <a:latin typeface="+mj-lt"/>
                <a:cs typeface="Tahoma"/>
              </a:rPr>
              <a:t> </a:t>
            </a:r>
            <a:r>
              <a:rPr lang="en-US" b="1" dirty="0" err="1">
                <a:latin typeface="+mj-lt"/>
                <a:cs typeface="Tahoma"/>
              </a:rPr>
              <a:t>ra</a:t>
            </a:r>
            <a:r>
              <a:rPr lang="en-US" b="1" dirty="0">
                <a:latin typeface="+mj-lt"/>
                <a:cs typeface="Tahoma"/>
              </a:rPr>
              <a:t>  </a:t>
            </a:r>
            <a:r>
              <a:rPr lang="en-US" dirty="0">
                <a:latin typeface="+mj-lt"/>
                <a:cs typeface="Tahoma"/>
              </a:rPr>
              <a:t>(1 </a:t>
            </a:r>
            <a:r>
              <a:rPr lang="en-US" dirty="0" err="1">
                <a:latin typeface="+mj-lt"/>
                <a:cs typeface="Tahoma"/>
              </a:rPr>
              <a:t>ngõ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ra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cho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tổng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và</a:t>
            </a:r>
            <a:r>
              <a:rPr lang="en-US" dirty="0">
                <a:latin typeface="+mj-lt"/>
                <a:cs typeface="Tahoma"/>
              </a:rPr>
              <a:t> 1 </a:t>
            </a:r>
            <a:r>
              <a:rPr lang="en-US" dirty="0" err="1">
                <a:latin typeface="+mj-lt"/>
                <a:cs typeface="Tahoma"/>
              </a:rPr>
              <a:t>cho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số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nhớ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đầu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ra</a:t>
            </a:r>
            <a:r>
              <a:rPr lang="en-US" dirty="0">
                <a:latin typeface="+mj-lt"/>
                <a:cs typeface="Tahoma"/>
              </a:rPr>
              <a:t> (</a:t>
            </a:r>
            <a:r>
              <a:rPr lang="en-US" b="1" dirty="0">
                <a:latin typeface="+mj-lt"/>
                <a:cs typeface="Tahoma"/>
              </a:rPr>
              <a:t>carry-out</a:t>
            </a:r>
            <a:r>
              <a:rPr lang="en-US" dirty="0">
                <a:latin typeface="+mj-lt"/>
                <a:cs typeface="Tahoma"/>
              </a:rPr>
              <a:t>))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1896780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10533</TotalTime>
  <Words>1871</Words>
  <Application>Microsoft Office PowerPoint</Application>
  <PresentationFormat>On-screen Show (4:3)</PresentationFormat>
  <Paragraphs>381</Paragraphs>
  <Slides>35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Forte</vt:lpstr>
      <vt:lpstr>Tahoma</vt:lpstr>
      <vt:lpstr>Times New Roman</vt:lpstr>
      <vt:lpstr>Wingdings</vt:lpstr>
      <vt:lpstr>dsp</vt:lpstr>
      <vt:lpstr>Equation</vt:lpstr>
      <vt:lpstr>Kiểm tra 15’</vt:lpstr>
      <vt:lpstr>NHẬP MÔN MẠCH SỐ</vt:lpstr>
      <vt:lpstr>Nội dung</vt:lpstr>
      <vt:lpstr>Tổng quan</vt:lpstr>
      <vt:lpstr>Phân biệt mạch tổ hợp và tuần tự</vt:lpstr>
      <vt:lpstr>Nội dung</vt:lpstr>
      <vt:lpstr>Mạch cộng bán phần (Half Adder)</vt:lpstr>
      <vt:lpstr>Mạch cộng toàn phần (Full Adder)</vt:lpstr>
      <vt:lpstr>Mạch cộng toàn phần (Full Adder)</vt:lpstr>
      <vt:lpstr>Mạch cộng toàn phần (Full Adder)</vt:lpstr>
      <vt:lpstr>Mạch cộng toàn phần (Full Adder)</vt:lpstr>
      <vt:lpstr>Mạch cộng toàn phần (Full Adder)</vt:lpstr>
      <vt:lpstr>Mạch cộng toàn phần (Full Adder)</vt:lpstr>
      <vt:lpstr>Mạch cộng Carry Ripple (CR)</vt:lpstr>
      <vt:lpstr>Mạch cộng Carry Ripple (CR)</vt:lpstr>
      <vt:lpstr>Mạch cộng Carry Ripple (CR)</vt:lpstr>
      <vt:lpstr>Nội dung</vt:lpstr>
      <vt:lpstr>Critical path delay</vt:lpstr>
      <vt:lpstr>Mạch cộng Carry Ripple - critical path</vt:lpstr>
      <vt:lpstr>Carry Look-Ahead Adder (CLA)</vt:lpstr>
      <vt:lpstr>Carry Look-Ahead Adder (CLA)</vt:lpstr>
      <vt:lpstr>Carry Look-Ahead Adder (CLA)</vt:lpstr>
      <vt:lpstr>Carry Look-Ahead Adder (CLA)</vt:lpstr>
      <vt:lpstr>Carry Look-Ahead Adder (CLA)</vt:lpstr>
      <vt:lpstr>Mạch cộng CLA - critical path</vt:lpstr>
      <vt:lpstr>Giới hạn của mạch cộng CLA</vt:lpstr>
      <vt:lpstr>Nội dung</vt:lpstr>
      <vt:lpstr>Mạch trừ</vt:lpstr>
      <vt:lpstr>Mạch trừ</vt:lpstr>
      <vt:lpstr>Mạch báo tràn</vt:lpstr>
      <vt:lpstr>Mạch báo tràn</vt:lpstr>
      <vt:lpstr>Mạch báo tràn</vt:lpstr>
      <vt:lpstr>Mạch cộng/trừ</vt:lpstr>
      <vt:lpstr>Tóm tắt nội dung chương học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TrinhLeHuy</cp:lastModifiedBy>
  <cp:revision>283</cp:revision>
  <dcterms:created xsi:type="dcterms:W3CDTF">2013-02-24T12:47:21Z</dcterms:created>
  <dcterms:modified xsi:type="dcterms:W3CDTF">2019-08-25T13:54:10Z</dcterms:modified>
</cp:coreProperties>
</file>