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69" r:id="rId4"/>
    <p:sldId id="271" r:id="rId5"/>
    <p:sldId id="272" r:id="rId6"/>
    <p:sldId id="279" r:id="rId7"/>
    <p:sldId id="280" r:id="rId8"/>
    <p:sldId id="283" r:id="rId9"/>
    <p:sldId id="273" r:id="rId10"/>
    <p:sldId id="285" r:id="rId11"/>
    <p:sldId id="286" r:id="rId12"/>
    <p:sldId id="274" r:id="rId13"/>
    <p:sldId id="275" r:id="rId14"/>
    <p:sldId id="276" r:id="rId15"/>
    <p:sldId id="284" r:id="rId16"/>
    <p:sldId id="277" r:id="rId17"/>
    <p:sldId id="278" r:id="rId18"/>
    <p:sldId id="282" r:id="rId19"/>
    <p:sldId id="281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3551B-2722-4578-A820-FE525031BAE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F0C1F-7A43-478C-AB4A-2FBF8033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93BF-89B6-4D26-BBF1-79A7753C9F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8513-E801-436B-9A7A-4BD8A4F9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BIT - TIMERS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608" y="865249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1. </a:t>
            </a:r>
            <a:r>
              <a:rPr lang="en-US" sz="2400" b="1" smtClean="0"/>
              <a:t>Inputs </a:t>
            </a:r>
            <a:r>
              <a:rPr lang="en-US" sz="2400" b="1"/>
              <a:t>and Outputs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1359198"/>
            <a:ext cx="580626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Inputs: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clk_ena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Clock enable signal.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start_counter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Initialization value for the counter (8-bit).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up_down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Signal determining whether to count up (1) or down (0).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load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Signal to load a value into the counter.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enable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Signal to enable the counter.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Outputs: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overflow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Overflow signal (1-bit).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underflow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Underflow signal (1-bit).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9672" y="4293677"/>
            <a:ext cx="56166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Functionality: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smtClean="0"/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Main counter register (8-bit).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smtClean="0"/>
              <a:t>Prev_count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Previous value of the counter register (8-bit).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31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124744"/>
            <a:ext cx="2031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2</a:t>
            </a:r>
            <a:r>
              <a:rPr lang="en-US" sz="2400" b="1" smtClean="0"/>
              <a:t>. </a:t>
            </a:r>
            <a:r>
              <a:rPr lang="en-US" sz="2400" b="1" smtClean="0"/>
              <a:t>Main Blocks</a:t>
            </a:r>
            <a:endParaRPr lang="en-US" sz="2400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47664" y="1700808"/>
            <a:ext cx="6139181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Counter Update Logic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When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load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is active, </a:t>
            </a:r>
            <a:r>
              <a:rPr lang="en-US" altLang="en-US" sz="1400" b="1" smtClean="0"/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loaded with the value from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start_counter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When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enable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clk_ena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are active: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up_down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altLang="en-US" sz="1400" b="1" smtClean="0"/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incremented by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up_down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altLang="en-US" sz="1400" b="1" smtClean="0"/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decremented by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Update Previous Counter Value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smtClean="0"/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The value of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prev_count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updated from </a:t>
            </a:r>
            <a:r>
              <a:rPr lang="en-US" altLang="en-US" sz="1400" b="1" smtClean="0"/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Overflow &amp; Underflow Logic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overflow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Activated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when </a:t>
            </a:r>
            <a:r>
              <a:rPr lang="en-US" altLang="en-US" sz="1400" b="1" smtClean="0"/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prev_count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255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underflow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Activated when </a:t>
            </a:r>
            <a:r>
              <a:rPr lang="en-US" altLang="en-US" sz="1400" b="1" smtClean="0"/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255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prev_count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415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1272" y="476672"/>
            <a:ext cx="3829046" cy="5425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5593" y="649173"/>
            <a:ext cx="2128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APB </a:t>
            </a:r>
            <a:r>
              <a:rPr lang="en-US" sz="2400" b="1"/>
              <a:t>Controller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8451" y="1315581"/>
            <a:ext cx="3456384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6284" y="1455992"/>
            <a:ext cx="161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State Machine </a:t>
            </a:r>
          </a:p>
        </p:txBody>
      </p:sp>
      <p:cxnSp>
        <p:nvCxnSpPr>
          <p:cNvPr id="9" name="Straight Connector 8"/>
          <p:cNvCxnSpPr>
            <a:stCxn id="7" idx="2"/>
            <a:endCxn id="7" idx="2"/>
          </p:cNvCxnSpPr>
          <p:nvPr/>
        </p:nvCxnSpPr>
        <p:spPr>
          <a:xfrm>
            <a:off x="4192371" y="18253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18798" y="1860411"/>
            <a:ext cx="3088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IDLE --&gt; SETUP --&gt; ACCESS --&gt; IDLE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98451" y="2404654"/>
            <a:ext cx="3456384" cy="68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91568" y="2387430"/>
            <a:ext cx="157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Register Block </a:t>
            </a:r>
            <a:endParaRPr lang="en-US" b="1"/>
          </a:p>
        </p:txBody>
      </p:sp>
      <p:sp>
        <p:nvSpPr>
          <p:cNvPr id="16" name="Rectangle 15"/>
          <p:cNvSpPr/>
          <p:nvPr/>
        </p:nvSpPr>
        <p:spPr>
          <a:xfrm>
            <a:off x="2955212" y="2740454"/>
            <a:ext cx="2649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reg_TDR, reg_TCR, </a:t>
            </a:r>
            <a:r>
              <a:rPr lang="en-US" sz="1600" smtClean="0"/>
              <a:t>reg_TSR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520" y="908720"/>
            <a:ext cx="1534098" cy="568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6123" y="9898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Input</a:t>
            </a:r>
            <a:endParaRPr lang="en-US" sz="2400" b="1"/>
          </a:p>
        </p:txBody>
      </p:sp>
      <p:sp>
        <p:nvSpPr>
          <p:cNvPr id="23" name="Rectangle 22"/>
          <p:cNvSpPr/>
          <p:nvPr/>
        </p:nvSpPr>
        <p:spPr>
          <a:xfrm>
            <a:off x="484338" y="1504400"/>
            <a:ext cx="1155188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clk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mtClean="0"/>
              <a:t>rst_n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Psel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Penable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Pwrite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Paddr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Pwdata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Overflow</a:t>
            </a:r>
          </a:p>
          <a:p>
            <a:pPr algn="ctr"/>
            <a:endParaRPr lang="en-US" smtClean="0"/>
          </a:p>
          <a:p>
            <a:pPr algn="ctr"/>
            <a:r>
              <a:rPr lang="en-US"/>
              <a:t>underflow</a:t>
            </a:r>
            <a:endParaRPr lang="en-US" smtClean="0"/>
          </a:p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21386" y="890832"/>
            <a:ext cx="1512168" cy="5706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39156" y="880005"/>
            <a:ext cx="141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Output</a:t>
            </a:r>
            <a:endParaRPr lang="en-US" sz="2400" b="1"/>
          </a:p>
        </p:txBody>
      </p:sp>
      <p:sp>
        <p:nvSpPr>
          <p:cNvPr id="26" name="Rectangle 25"/>
          <p:cNvSpPr/>
          <p:nvPr/>
        </p:nvSpPr>
        <p:spPr>
          <a:xfrm>
            <a:off x="6720759" y="1591551"/>
            <a:ext cx="14758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prdata </a:t>
            </a:r>
            <a:endParaRPr lang="en-US" smtClean="0"/>
          </a:p>
          <a:p>
            <a:pPr algn="ctr"/>
            <a:endParaRPr lang="en-US"/>
          </a:p>
          <a:p>
            <a:pPr algn="ctr"/>
            <a:r>
              <a:rPr lang="en-US" smtClean="0"/>
              <a:t>pready 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pslverr 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start_counter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 </a:t>
            </a:r>
            <a:r>
              <a:rPr lang="en-US"/>
              <a:t>load </a:t>
            </a:r>
            <a:endParaRPr lang="en-US" smtClean="0"/>
          </a:p>
          <a:p>
            <a:pPr algn="ctr"/>
            <a:endParaRPr lang="en-US"/>
          </a:p>
          <a:p>
            <a:pPr algn="ctr"/>
            <a:r>
              <a:rPr lang="en-US" smtClean="0"/>
              <a:t>up_down </a:t>
            </a:r>
          </a:p>
          <a:p>
            <a:pPr algn="ctr"/>
            <a:endParaRPr lang="en-US"/>
          </a:p>
          <a:p>
            <a:pPr algn="ctr"/>
            <a:r>
              <a:rPr lang="en-US" smtClean="0"/>
              <a:t>enable 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clk_sel</a:t>
            </a:r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1809981" y="3136612"/>
            <a:ext cx="504056" cy="1302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184681" y="3136612"/>
            <a:ext cx="504056" cy="1302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98451" y="3240764"/>
            <a:ext cx="3456384" cy="62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14569" y="3381456"/>
            <a:ext cx="18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Write Logic Block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8451" y="4014017"/>
            <a:ext cx="3456384" cy="62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4569" y="4139493"/>
            <a:ext cx="176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Read Logic Block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4078" y="4923015"/>
            <a:ext cx="245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Ready/Error Logic Block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97654" y="4787270"/>
            <a:ext cx="3456384" cy="62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504" y="-24649"/>
            <a:ext cx="2713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III</a:t>
            </a:r>
            <a:r>
              <a:rPr lang="en-US" sz="2400" b="1" smtClean="0"/>
              <a:t>. </a:t>
            </a:r>
            <a:r>
              <a:rPr lang="en-US" sz="2400" b="1"/>
              <a:t>APB Controller </a:t>
            </a:r>
          </a:p>
          <a:p>
            <a:endParaRPr lang="en-US" sz="2400" b="1"/>
          </a:p>
        </p:txBody>
      </p:sp>
      <p:sp>
        <p:nvSpPr>
          <p:cNvPr id="3" name="Rectangle 2"/>
          <p:cNvSpPr/>
          <p:nvPr/>
        </p:nvSpPr>
        <p:spPr>
          <a:xfrm>
            <a:off x="2598472" y="6249168"/>
            <a:ext cx="318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/>
              <a:t>Figure 3: Operation of the apb_controller</a:t>
            </a:r>
          </a:p>
        </p:txBody>
      </p:sp>
    </p:spTree>
    <p:extLst>
      <p:ext uri="{BB962C8B-B14F-4D97-AF65-F5344CB8AC3E}">
        <p14:creationId xmlns:p14="http://schemas.microsoft.com/office/powerpoint/2010/main" val="42818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191907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1. </a:t>
            </a:r>
            <a:r>
              <a:rPr lang="en-US" sz="2400" b="1" smtClean="0"/>
              <a:t>Input </a:t>
            </a:r>
            <a:r>
              <a:rPr lang="en-US" sz="2400" b="1"/>
              <a:t>Signals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126876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5656" y="1772816"/>
            <a:ext cx="4159857" cy="296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Clock signal.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rst_n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Asynchronous reset signal, active-low.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psel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Peripheral select signal.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penable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Enable signal for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pwrite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Signal to determine write operation.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paddr [7:0]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Address of the peripheral.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pwdata [7:0]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Data to be written to the peripheral.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overflow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Signal indicating data overflow.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underflow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 Signal indicating data underflow. </a:t>
            </a:r>
          </a:p>
        </p:txBody>
      </p:sp>
    </p:spTree>
    <p:extLst>
      <p:ext uri="{BB962C8B-B14F-4D97-AF65-F5344CB8AC3E}">
        <p14:creationId xmlns:p14="http://schemas.microsoft.com/office/powerpoint/2010/main" val="12329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980728"/>
            <a:ext cx="2398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+mj-lt"/>
              </a:rPr>
              <a:t>2. </a:t>
            </a:r>
            <a:r>
              <a:rPr lang="en-US" sz="2400" b="1" smtClean="0">
                <a:latin typeface="+mj-lt"/>
              </a:rPr>
              <a:t>State </a:t>
            </a:r>
            <a:r>
              <a:rPr lang="en-US" sz="2400" b="1">
                <a:latin typeface="+mj-lt"/>
              </a:rPr>
              <a:t>Machine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5990" y="1628800"/>
            <a:ext cx="6461603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b="1"/>
              <a:t>state</a:t>
            </a:r>
            <a:r>
              <a:rPr lang="en-US" altLang="en-US" sz="1400"/>
              <a:t>: </a:t>
            </a:r>
            <a:r>
              <a:rPr lang="en-US" altLang="en-US" sz="1400" smtClean="0"/>
              <a:t>Variable storing the current state (IDLE, SETUP, ACCESS).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b="1" smtClean="0"/>
              <a:t>next_state</a:t>
            </a:r>
            <a:r>
              <a:rPr lang="en-US" altLang="en-US" sz="1400"/>
              <a:t>: Variable storing the next state based on conditions</a:t>
            </a:r>
            <a:r>
              <a:rPr lang="en-US" altLang="en-US" sz="1400" smtClean="0"/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b="1" smtClean="0"/>
              <a:t>IDLE:</a:t>
            </a:r>
            <a:r>
              <a:rPr lang="en-US" altLang="en-US" sz="1400" smtClean="0"/>
              <a:t> </a:t>
            </a:r>
            <a:r>
              <a:rPr lang="en-US" sz="1400"/>
              <a:t>Idle state</a:t>
            </a:r>
            <a:r>
              <a:rPr lang="en-US" sz="1400" smtClean="0"/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smtClean="0"/>
              <a:t>If </a:t>
            </a:r>
            <a:r>
              <a:rPr lang="en-US" altLang="en-US" sz="1400"/>
              <a:t>both psel and penable are 1, the state machine transitions to SETUP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/>
              <a:t>Otherwise, it stays in the IDLE state </a:t>
            </a:r>
            <a:endParaRPr lang="en-US" altLang="en-US" sz="1400" smtClean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b="1" smtClean="0"/>
              <a:t>SETUP: </a:t>
            </a:r>
            <a:r>
              <a:rPr lang="en-US" sz="1400"/>
              <a:t>Setup state</a:t>
            </a:r>
            <a:r>
              <a:rPr lang="en-US" sz="1400" smtClean="0"/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/>
              <a:t>If both psel and penable are 1, the state machine transitions to ACCESS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/>
              <a:t>Otherwise, it returns to the IDLE state </a:t>
            </a:r>
            <a:endParaRPr lang="en-US" altLang="en-US" sz="1400" b="1" smtClean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b="1" smtClean="0"/>
              <a:t>ACCESS: </a:t>
            </a:r>
            <a:r>
              <a:rPr lang="en-US" altLang="en-US" sz="1400"/>
              <a:t>The controller performs the access operation (read/write) on the registers. </a:t>
            </a:r>
            <a:endParaRPr lang="en-US" altLang="en-US" sz="1400" smtClean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/>
              <a:t>After completing the access, the state machine returns to the IDLE state.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400" b="1" smtClean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4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8393" y="1268760"/>
            <a:ext cx="779653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reg_TDR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Timer Data Register.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reg_TCR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Timer Control Register.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reg_TSR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Timer Status Register.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400">
                <a:latin typeface="+mj-lt"/>
              </a:rPr>
              <a:t>This block stores and manages necessary values based on read/write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3970" y="908720"/>
            <a:ext cx="2351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+mj-lt"/>
              </a:rPr>
              <a:t>3. </a:t>
            </a:r>
            <a:r>
              <a:rPr lang="en-US" sz="2400" b="1" smtClean="0">
                <a:latin typeface="+mj-lt"/>
              </a:rPr>
              <a:t>Register </a:t>
            </a:r>
            <a:r>
              <a:rPr lang="en-US" sz="2400" b="1">
                <a:latin typeface="+mj-lt"/>
              </a:rPr>
              <a:t>Block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8" y="2976996"/>
            <a:ext cx="727280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If the system is in the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ACCESS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state and the signals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psel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penable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pwrite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are all activated, data writing will occur.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paddr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determines which register will receive the value from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pwdata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paddr = 8'h0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the value of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pwdata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will be written to the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reg_TCR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register.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paddr = 8'h1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the value of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pwdata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will be written to the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reg_TDR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register.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/>
              <a:t>If </a:t>
            </a:r>
            <a:r>
              <a:rPr lang="en-US" altLang="en-US" sz="1400" b="1"/>
              <a:t>paddr = </a:t>
            </a:r>
            <a:r>
              <a:rPr lang="en-US" altLang="en-US" sz="1400" b="1" smtClean="0"/>
              <a:t>8'h2</a:t>
            </a:r>
            <a:r>
              <a:rPr lang="en-US" altLang="en-US" sz="1400" smtClean="0"/>
              <a:t>, </a:t>
            </a:r>
            <a:r>
              <a:rPr lang="en-US" altLang="en-US" sz="1400"/>
              <a:t>the value of </a:t>
            </a:r>
            <a:r>
              <a:rPr lang="en-US" altLang="en-US" sz="1400" b="1"/>
              <a:t>pwdata</a:t>
            </a:r>
            <a:r>
              <a:rPr lang="en-US" altLang="en-US" sz="1400"/>
              <a:t> will be written to the </a:t>
            </a:r>
            <a:r>
              <a:rPr lang="en-US" altLang="en-US" sz="1400" b="1" smtClean="0"/>
              <a:t>reg_TSR</a:t>
            </a:r>
            <a:r>
              <a:rPr lang="en-US" altLang="en-US" sz="1400" smtClean="0"/>
              <a:t> </a:t>
            </a:r>
            <a:r>
              <a:rPr lang="en-US" altLang="en-US" sz="1400"/>
              <a:t>register.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/>
              <a:t>If </a:t>
            </a:r>
            <a:r>
              <a:rPr lang="en-US" altLang="en-US" sz="1400" b="1" i="1"/>
              <a:t>overflow</a:t>
            </a:r>
            <a:r>
              <a:rPr lang="en-US" altLang="en-US" sz="1400"/>
              <a:t> or </a:t>
            </a:r>
            <a:r>
              <a:rPr lang="en-US" altLang="en-US" sz="1400" b="1" i="1"/>
              <a:t>underflow</a:t>
            </a:r>
            <a:r>
              <a:rPr lang="en-US" altLang="en-US" sz="1400"/>
              <a:t> occurs, the value of </a:t>
            </a:r>
            <a:r>
              <a:rPr lang="en-US" altLang="en-US" sz="1400" b="1" i="1"/>
              <a:t>reg_TSR</a:t>
            </a:r>
            <a:r>
              <a:rPr lang="en-US" altLang="en-US" sz="1400"/>
              <a:t> is updated with the corresponding bits.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3970" y="2913243"/>
            <a:ext cx="2676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+mj-lt"/>
              </a:rPr>
              <a:t>4. </a:t>
            </a:r>
            <a:r>
              <a:rPr lang="en-US" sz="2400" b="1" smtClean="0">
                <a:latin typeface="+mj-lt"/>
              </a:rPr>
              <a:t>Write </a:t>
            </a:r>
            <a:r>
              <a:rPr lang="en-US" sz="2400" b="1">
                <a:latin typeface="+mj-lt"/>
              </a:rPr>
              <a:t>Logic Block</a:t>
            </a:r>
          </a:p>
        </p:txBody>
      </p:sp>
    </p:spTree>
    <p:extLst>
      <p:ext uri="{BB962C8B-B14F-4D97-AF65-F5344CB8AC3E}">
        <p14:creationId xmlns:p14="http://schemas.microsoft.com/office/powerpoint/2010/main" val="383235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584" y="591211"/>
            <a:ext cx="260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+mj-lt"/>
              </a:rPr>
              <a:t>5. </a:t>
            </a:r>
            <a:r>
              <a:rPr lang="en-US" sz="2400" b="1" smtClean="0">
                <a:latin typeface="+mj-lt"/>
              </a:rPr>
              <a:t>Read </a:t>
            </a:r>
            <a:r>
              <a:rPr lang="en-US" sz="2400" b="1">
                <a:latin typeface="+mj-lt"/>
              </a:rPr>
              <a:t>Logic </a:t>
            </a:r>
            <a:r>
              <a:rPr lang="en-US" sz="2400" b="1" smtClean="0">
                <a:latin typeface="+mj-lt"/>
              </a:rPr>
              <a:t>Block</a:t>
            </a:r>
            <a:endParaRPr lang="en-US" sz="2400" b="1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3687415"/>
            <a:ext cx="352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latin typeface="+mj-lt"/>
              </a:rPr>
              <a:t>6. </a:t>
            </a:r>
            <a:r>
              <a:rPr lang="en-US" sz="2400" b="1" smtClean="0">
                <a:latin typeface="+mj-lt"/>
              </a:rPr>
              <a:t>Ready/Error </a:t>
            </a:r>
            <a:r>
              <a:rPr lang="en-US" sz="2400" b="1">
                <a:latin typeface="+mj-lt"/>
              </a:rPr>
              <a:t>Logic </a:t>
            </a:r>
            <a:r>
              <a:rPr lang="en-US" sz="2400" b="1" smtClean="0">
                <a:latin typeface="+mj-lt"/>
              </a:rPr>
              <a:t>Block</a:t>
            </a:r>
            <a:endParaRPr lang="en-US" sz="2400" b="1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9353" y="705610"/>
            <a:ext cx="66967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/>
              <a:t>If the system is in the </a:t>
            </a:r>
            <a:r>
              <a:rPr lang="en-US" altLang="en-US" sz="1400" b="1"/>
              <a:t>ACCESS</a:t>
            </a:r>
            <a:r>
              <a:rPr lang="en-US" altLang="en-US" sz="1400"/>
              <a:t> state, and both the </a:t>
            </a:r>
            <a:r>
              <a:rPr lang="en-US" altLang="en-US" sz="1400" b="1" smtClean="0"/>
              <a:t>psel</a:t>
            </a:r>
            <a:r>
              <a:rPr lang="en-US" altLang="en-US" sz="1400" smtClean="0"/>
              <a:t> </a:t>
            </a:r>
            <a:r>
              <a:rPr lang="en-US" altLang="en-US" sz="1400"/>
              <a:t>and </a:t>
            </a:r>
            <a:r>
              <a:rPr lang="en-US" altLang="en-US" sz="1400" b="1" smtClean="0"/>
              <a:t>penable</a:t>
            </a:r>
            <a:r>
              <a:rPr lang="en-US" altLang="en-US" sz="1400" smtClean="0"/>
              <a:t> </a:t>
            </a:r>
            <a:r>
              <a:rPr lang="en-US" altLang="en-US" sz="1400"/>
              <a:t>signals are activated, while </a:t>
            </a:r>
            <a:r>
              <a:rPr lang="en-US" altLang="en-US" sz="1400" b="1" smtClean="0"/>
              <a:t>pwrite</a:t>
            </a:r>
            <a:r>
              <a:rPr lang="en-US" altLang="en-US" sz="1400" smtClean="0"/>
              <a:t> </a:t>
            </a:r>
            <a:r>
              <a:rPr lang="en-US" altLang="en-US" sz="1400"/>
              <a:t>is not activated (set to 0), a read operation will occur.  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/>
              <a:t>The </a:t>
            </a:r>
            <a:r>
              <a:rPr lang="en-US" altLang="en-US" sz="1400" b="1" smtClean="0"/>
              <a:t>paddr</a:t>
            </a:r>
            <a:r>
              <a:rPr lang="en-US" altLang="en-US" sz="1400" smtClean="0"/>
              <a:t> </a:t>
            </a:r>
            <a:r>
              <a:rPr lang="en-US" altLang="en-US" sz="1400"/>
              <a:t>signal determines which register will be read: 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smtClean="0"/>
              <a:t>If </a:t>
            </a:r>
            <a:r>
              <a:rPr lang="en-US" altLang="en-US" sz="1400" b="1" smtClean="0"/>
              <a:t>paddr </a:t>
            </a:r>
            <a:r>
              <a:rPr lang="en-US" altLang="en-US" sz="1400" b="1"/>
              <a:t>= </a:t>
            </a:r>
            <a:r>
              <a:rPr lang="en-US" altLang="en-US" sz="1400" b="1" smtClean="0"/>
              <a:t>0, </a:t>
            </a:r>
            <a:r>
              <a:rPr lang="en-US" altLang="en-US" sz="1400"/>
              <a:t>the value of the </a:t>
            </a:r>
            <a:r>
              <a:rPr lang="en-US" altLang="en-US" sz="1400" b="1" smtClean="0"/>
              <a:t>reg_TDR</a:t>
            </a:r>
            <a:r>
              <a:rPr lang="en-US" altLang="en-US" sz="1400" smtClean="0"/>
              <a:t> </a:t>
            </a:r>
            <a:r>
              <a:rPr lang="en-US" altLang="en-US" sz="1400"/>
              <a:t>register will be placed into </a:t>
            </a:r>
            <a:r>
              <a:rPr lang="en-US" altLang="en-US" sz="1400" b="1" smtClean="0"/>
              <a:t>prdata.  </a:t>
            </a:r>
            <a:endParaRPr lang="en-US" altLang="en-US" sz="1400" b="1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smtClean="0"/>
              <a:t>If </a:t>
            </a:r>
            <a:r>
              <a:rPr lang="en-US" altLang="en-US" sz="1400" b="1" smtClean="0"/>
              <a:t>paddr = 1</a:t>
            </a:r>
            <a:r>
              <a:rPr lang="en-US" altLang="en-US" sz="1400" smtClean="0"/>
              <a:t>, the </a:t>
            </a:r>
            <a:r>
              <a:rPr lang="en-US" altLang="en-US" sz="1400"/>
              <a:t>value of the </a:t>
            </a:r>
            <a:r>
              <a:rPr lang="en-US" altLang="en-US" sz="1400" b="1" smtClean="0"/>
              <a:t>reg_TCR</a:t>
            </a:r>
            <a:r>
              <a:rPr lang="en-US" altLang="en-US" sz="1400" smtClean="0"/>
              <a:t> register </a:t>
            </a:r>
            <a:r>
              <a:rPr lang="en-US" altLang="en-US" sz="1400"/>
              <a:t>will be placed into </a:t>
            </a:r>
            <a:r>
              <a:rPr lang="en-US" altLang="en-US" sz="1400" b="1" smtClean="0"/>
              <a:t>prdata.  </a:t>
            </a:r>
            <a:endParaRPr lang="en-US" altLang="en-US" sz="1400" b="1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smtClean="0"/>
              <a:t>If </a:t>
            </a:r>
            <a:r>
              <a:rPr lang="en-US" altLang="en-US" sz="1400" b="1" smtClean="0"/>
              <a:t>paddr </a:t>
            </a:r>
            <a:r>
              <a:rPr lang="en-US" altLang="en-US" sz="1400" b="1"/>
              <a:t>= </a:t>
            </a:r>
            <a:r>
              <a:rPr lang="en-US" altLang="en-US" sz="1400" b="1" smtClean="0"/>
              <a:t>2</a:t>
            </a:r>
            <a:r>
              <a:rPr lang="en-US" altLang="en-US" sz="1400" smtClean="0"/>
              <a:t>, </a:t>
            </a:r>
            <a:r>
              <a:rPr lang="en-US" altLang="en-US" sz="1400"/>
              <a:t>the value of the </a:t>
            </a:r>
            <a:r>
              <a:rPr lang="en-US" altLang="en-US" sz="1400" b="1" smtClean="0"/>
              <a:t>reg_TSR</a:t>
            </a:r>
            <a:r>
              <a:rPr lang="en-US" altLang="en-US" sz="1400" smtClean="0"/>
              <a:t> </a:t>
            </a:r>
            <a:r>
              <a:rPr lang="en-US" altLang="en-US" sz="1400"/>
              <a:t>register will be placed into </a:t>
            </a:r>
            <a:r>
              <a:rPr lang="en-US" altLang="en-US" sz="1400" b="1" smtClean="0"/>
              <a:t>prdata</a:t>
            </a:r>
            <a:r>
              <a:rPr lang="en-US" altLang="en-US" sz="1400" smtClean="0"/>
              <a:t>.  </a:t>
            </a:r>
            <a:endParaRPr lang="en-US" altLang="en-US" sz="140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smtClean="0"/>
              <a:t>If </a:t>
            </a:r>
            <a:r>
              <a:rPr lang="en-US" altLang="en-US" sz="1400"/>
              <a:t>the address </a:t>
            </a:r>
            <a:r>
              <a:rPr lang="en-US" altLang="en-US" sz="1400" b="1" smtClean="0"/>
              <a:t>paddr</a:t>
            </a:r>
            <a:r>
              <a:rPr lang="en-US" altLang="en-US" sz="1400" smtClean="0"/>
              <a:t> </a:t>
            </a:r>
            <a:r>
              <a:rPr lang="en-US" altLang="en-US" sz="1400"/>
              <a:t>is invalid, the value of </a:t>
            </a:r>
            <a:r>
              <a:rPr lang="en-US" altLang="en-US" sz="1400" b="1" smtClean="0"/>
              <a:t>prdata</a:t>
            </a:r>
            <a:r>
              <a:rPr lang="en-US" altLang="en-US" sz="1400" smtClean="0"/>
              <a:t> </a:t>
            </a:r>
            <a:r>
              <a:rPr lang="en-US" altLang="en-US" sz="1400"/>
              <a:t>will be reset to </a:t>
            </a:r>
            <a:r>
              <a:rPr lang="en-US" altLang="en-US" sz="1400" b="1"/>
              <a:t>0.</a:t>
            </a: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59353" y="4149080"/>
            <a:ext cx="63089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PREADY: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When in the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ACCESS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state, the signal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pready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will be set to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; otherwise, it will be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PSLVERR (Error Detection):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If the system is in the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ACCESS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state, and the signals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psel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penable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are activated, and the address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paddr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is greater than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7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the error signal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pslverr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will be set to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If these conditions are not met,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pslverr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will be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58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196752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7. </a:t>
            </a:r>
            <a:r>
              <a:rPr lang="en-US" sz="2400" b="1" smtClean="0"/>
              <a:t>Output </a:t>
            </a:r>
            <a:r>
              <a:rPr lang="en-US" sz="2400" b="1"/>
              <a:t>Signals Block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91065" y="1772816"/>
            <a:ext cx="5400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prdata [7:0]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Data read from the peripheral.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pready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Ready signal.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pslverr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Error signal.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start_counter [7:0]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Value of the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reg_TDR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register.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Load signal from bit 7 of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reg_TCR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up_down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Control signal for up/down from bit 5 of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reg_TCR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enable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Enable signal from bit 4 of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reg_TCR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clk_sel [1:0]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Clock select signal from bits [1:0] of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reg_TCR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7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620688"/>
            <a:ext cx="65527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mtClean="0"/>
              <a:t>8. </a:t>
            </a:r>
            <a:r>
              <a:rPr lang="en-US" sz="2400" b="1" smtClean="0"/>
              <a:t>Clear flag</a:t>
            </a:r>
          </a:p>
          <a:p>
            <a:pPr algn="ctr">
              <a:lnSpc>
                <a:spcPct val="150000"/>
              </a:lnSpc>
            </a:pPr>
            <a:endParaRPr lang="en-US" sz="2400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mtClean="0"/>
              <a:t>First </a:t>
            </a:r>
            <a:r>
              <a:rPr lang="en-US" sz="1400"/>
              <a:t>Condition (Hardware Write</a:t>
            </a:r>
            <a:r>
              <a:rPr lang="en-US" sz="1400" smtClean="0"/>
              <a:t>):</a:t>
            </a:r>
            <a:endParaRPr lang="en-US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If </a:t>
            </a:r>
            <a:r>
              <a:rPr lang="en-US" sz="1400" smtClean="0"/>
              <a:t> </a:t>
            </a:r>
            <a:r>
              <a:rPr lang="en-US" sz="1400" b="1" i="1" smtClean="0"/>
              <a:t>overflow</a:t>
            </a:r>
            <a:r>
              <a:rPr lang="en-US" sz="1400" smtClean="0"/>
              <a:t> </a:t>
            </a:r>
            <a:r>
              <a:rPr lang="en-US" sz="1400"/>
              <a:t>or </a:t>
            </a:r>
            <a:r>
              <a:rPr lang="en-US" sz="1400" b="1" i="1" smtClean="0"/>
              <a:t>underflow </a:t>
            </a:r>
            <a:r>
              <a:rPr lang="en-US" sz="1400" i="1" smtClean="0"/>
              <a:t> </a:t>
            </a:r>
            <a:r>
              <a:rPr lang="en-US" sz="1400"/>
              <a:t>occurs (condition </a:t>
            </a:r>
            <a:r>
              <a:rPr lang="en-US" sz="1400" smtClean="0"/>
              <a:t>(</a:t>
            </a:r>
            <a:r>
              <a:rPr lang="en-US" sz="1400"/>
              <a:t>overflow | underflow</a:t>
            </a:r>
            <a:r>
              <a:rPr lang="en-US" sz="1400" smtClean="0"/>
              <a:t>)):  </a:t>
            </a:r>
            <a:endParaRPr lang="en-US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1" smtClean="0"/>
              <a:t>reg_TSR</a:t>
            </a:r>
            <a:r>
              <a:rPr lang="en-US" sz="1400" smtClean="0"/>
              <a:t> </a:t>
            </a:r>
            <a:r>
              <a:rPr lang="en-US" sz="1400"/>
              <a:t>will be updated with the value </a:t>
            </a:r>
            <a:r>
              <a:rPr lang="en-US" sz="1400" b="1" i="1" smtClean="0"/>
              <a:t>{</a:t>
            </a:r>
            <a:r>
              <a:rPr lang="en-US" sz="1400" b="1" i="1"/>
              <a:t>6'b0, underflow, overflow</a:t>
            </a:r>
            <a:r>
              <a:rPr lang="en-US" sz="1400" b="1" i="1" smtClean="0"/>
              <a:t>}.</a:t>
            </a:r>
            <a:endParaRPr lang="en-US" sz="1400" b="1" i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smtClean="0"/>
              <a:t>Second </a:t>
            </a:r>
            <a:r>
              <a:rPr lang="en-US" sz="1400"/>
              <a:t>Condition (Software Write</a:t>
            </a:r>
            <a:r>
              <a:rPr lang="en-US" sz="1400" smtClean="0"/>
              <a:t>):  </a:t>
            </a:r>
            <a:endParaRPr lang="en-US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If </a:t>
            </a:r>
            <a:r>
              <a:rPr lang="en-US" sz="1400" b="1" i="1" smtClean="0"/>
              <a:t>state </a:t>
            </a:r>
            <a:r>
              <a:rPr lang="en-US" sz="1400" b="1" i="1"/>
              <a:t>== </a:t>
            </a:r>
            <a:r>
              <a:rPr lang="en-US" sz="1400" b="1" i="1" smtClean="0"/>
              <a:t>ACCESS, </a:t>
            </a:r>
            <a:r>
              <a:rPr lang="en-US" sz="1400" b="1" i="1"/>
              <a:t>and </a:t>
            </a:r>
            <a:r>
              <a:rPr lang="en-US" sz="1400" b="1" i="1" smtClean="0"/>
              <a:t>pwrite</a:t>
            </a:r>
            <a:r>
              <a:rPr lang="en-US" sz="1400" i="1" smtClean="0"/>
              <a:t> </a:t>
            </a:r>
            <a:r>
              <a:rPr lang="en-US" sz="1400"/>
              <a:t>are all true (condition </a:t>
            </a:r>
            <a:r>
              <a:rPr lang="en-US" sz="1400" smtClean="0"/>
              <a:t>(</a:t>
            </a:r>
            <a:r>
              <a:rPr lang="en-US" sz="1400"/>
              <a:t>state == ACCESS</a:t>
            </a:r>
            <a:r>
              <a:rPr lang="en-US" sz="1400" smtClean="0"/>
              <a:t>) </a:t>
            </a:r>
            <a:r>
              <a:rPr lang="en-US" sz="1400"/>
              <a:t>&amp; pwrite</a:t>
            </a:r>
            <a:r>
              <a:rPr lang="en-US" sz="1400" smtClean="0"/>
              <a:t>)):  </a:t>
            </a:r>
            <a:endParaRPr lang="en-US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If </a:t>
            </a:r>
            <a:r>
              <a:rPr lang="en-US" sz="1400" b="1" i="1" smtClean="0"/>
              <a:t>paddr </a:t>
            </a:r>
            <a:r>
              <a:rPr lang="en-US" sz="1400" b="1" i="1"/>
              <a:t>== </a:t>
            </a:r>
            <a:r>
              <a:rPr lang="en-US" sz="1400" b="1" i="1" smtClean="0"/>
              <a:t>8'h02</a:t>
            </a:r>
            <a:r>
              <a:rPr lang="en-US" sz="1400" i="1" smtClean="0"/>
              <a:t>:   </a:t>
            </a:r>
            <a:r>
              <a:rPr lang="en-US" sz="1400" smtClean="0"/>
              <a:t>	 	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 smtClean="0"/>
              <a:t>Clear </a:t>
            </a:r>
            <a:r>
              <a:rPr lang="en-US" sz="1400"/>
              <a:t>the </a:t>
            </a:r>
            <a:r>
              <a:rPr lang="en-US" sz="1400" b="1" smtClean="0"/>
              <a:t>overflow </a:t>
            </a:r>
            <a:r>
              <a:rPr lang="en-US" sz="1400"/>
              <a:t>and </a:t>
            </a:r>
            <a:r>
              <a:rPr lang="en-US" sz="1400" b="1" smtClean="0"/>
              <a:t>underflow </a:t>
            </a:r>
            <a:r>
              <a:rPr lang="en-US" sz="1400"/>
              <a:t>flags: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 </a:t>
            </a:r>
            <a:r>
              <a:rPr lang="en-US" sz="1400" b="1" i="1" smtClean="0"/>
              <a:t>reg_TSR[0]</a:t>
            </a:r>
            <a:r>
              <a:rPr lang="en-US" sz="1400" smtClean="0"/>
              <a:t> </a:t>
            </a:r>
            <a:r>
              <a:rPr lang="en-US" sz="1400"/>
              <a:t>is updated by </a:t>
            </a:r>
            <a:r>
              <a:rPr lang="en-US" sz="1400" b="1" i="1" smtClean="0"/>
              <a:t>reg_TSR[0</a:t>
            </a:r>
            <a:r>
              <a:rPr lang="en-US" sz="1400" b="1" i="1"/>
              <a:t>] &amp; </a:t>
            </a:r>
            <a:r>
              <a:rPr lang="en-US" sz="1400" b="1" i="1" smtClean="0"/>
              <a:t>~1’b1 </a:t>
            </a:r>
            <a:r>
              <a:rPr lang="en-US" sz="1400"/>
              <a:t>(Clear the </a:t>
            </a:r>
            <a:r>
              <a:rPr lang="en-US" sz="1400" smtClean="0"/>
              <a:t>overflow </a:t>
            </a:r>
            <a:r>
              <a:rPr lang="en-US" sz="1400"/>
              <a:t>flag).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smtClean="0"/>
              <a:t> </a:t>
            </a:r>
            <a:r>
              <a:rPr lang="en-US" sz="1400" b="1" i="1" smtClean="0"/>
              <a:t>reg_TSR[1]</a:t>
            </a:r>
            <a:r>
              <a:rPr lang="en-US" sz="1400" i="1" smtClean="0"/>
              <a:t> </a:t>
            </a:r>
            <a:r>
              <a:rPr lang="en-US" sz="1400"/>
              <a:t>is updated by </a:t>
            </a:r>
            <a:r>
              <a:rPr lang="en-US" sz="1400" b="1" i="1" smtClean="0"/>
              <a:t>reg_TSR[1</a:t>
            </a:r>
            <a:r>
              <a:rPr lang="en-US" sz="1400" b="1" i="1"/>
              <a:t>] &amp; </a:t>
            </a:r>
            <a:r>
              <a:rPr lang="en-US" sz="1400" b="1" i="1" smtClean="0"/>
              <a:t>~1’b1 </a:t>
            </a:r>
            <a:r>
              <a:rPr lang="en-US" sz="1400"/>
              <a:t>(Clear the </a:t>
            </a:r>
            <a:r>
              <a:rPr lang="en-US" sz="1400" smtClean="0"/>
              <a:t>underflow </a:t>
            </a:r>
            <a:r>
              <a:rPr lang="en-US" sz="1400"/>
              <a:t>flag).</a:t>
            </a:r>
          </a:p>
        </p:txBody>
      </p:sp>
    </p:spTree>
    <p:extLst>
      <p:ext uri="{BB962C8B-B14F-4D97-AF65-F5344CB8AC3E}">
        <p14:creationId xmlns:p14="http://schemas.microsoft.com/office/powerpoint/2010/main" val="2964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914" y="332657"/>
            <a:ext cx="2007152" cy="3943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3903" y="356592"/>
            <a:ext cx="177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smtClean="0"/>
              <a:t>  </a:t>
            </a:r>
            <a:r>
              <a:rPr lang="en-US" b="1"/>
              <a:t>APB Controller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1526" y="593140"/>
            <a:ext cx="112966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rst_n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Psel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Penable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Pwrite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Paddr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smtClean="0">
                <a:latin typeface="Arial Unicode MS"/>
              </a:rPr>
              <a:t>overflow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>
                <a:latin typeface="Arial Unicode MS"/>
              </a:rPr>
              <a:t>underflow</a:t>
            </a:r>
            <a:endParaRPr lang="en-US" altLang="en-US" sz="1400" smtClean="0">
              <a:latin typeface="Arial Unicode MS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9260" y="1080471"/>
            <a:ext cx="1476194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prdata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pready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pslverr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lang="en-US" altLang="en-US" sz="1400">
              <a:sym typeface="Symbol" panose="05050102010706020507" pitchFamily="18" charset="2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start_counter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smtClean="0">
                <a:latin typeface="Arial Unicode MS"/>
                <a:sym typeface="Symbol" panose="05050102010706020507" pitchFamily="18" charset="2"/>
              </a:rPr>
              <a:t>Up_down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smtClean="0">
                <a:latin typeface="Arial Unicode MS"/>
                <a:sym typeface="Symbol" panose="05050102010706020507" pitchFamily="18" charset="2"/>
              </a:rPr>
              <a:t>load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enable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clk_sel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95255" y="548681"/>
            <a:ext cx="1835834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Clock Selection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72241" y="532263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Clock Selection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863817" y="870138"/>
            <a:ext cx="9010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rst_n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clk_sel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clk_in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43755" y="1197739"/>
            <a:ext cx="9361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clk_ena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6016" y="3387986"/>
            <a:ext cx="2362077" cy="2879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Clock Selection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604906" y="3913780"/>
            <a:ext cx="1327739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rst_n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clk_ena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start_counter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up_down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enable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141988" y="4524986"/>
            <a:ext cx="11641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Overflow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Underflow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Symbol" panose="05050102010706020507" pitchFamily="18" charset="2"/>
              </a:rPr>
              <a:t>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26316" y="3387985"/>
            <a:ext cx="941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Counter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841" y="-75274"/>
            <a:ext cx="4227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IV</a:t>
            </a:r>
            <a:r>
              <a:rPr lang="en-US" sz="2400" b="1" smtClean="0"/>
              <a:t>. </a:t>
            </a:r>
            <a:r>
              <a:rPr lang="en-US" sz="2400" b="1" smtClean="0"/>
              <a:t>top_module</a:t>
            </a:r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2891975" y="1765699"/>
            <a:ext cx="2100230" cy="1811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31089" y="1351627"/>
            <a:ext cx="62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52320" y="1351627"/>
            <a:ext cx="0" cy="142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211960" y="2780928"/>
            <a:ext cx="3240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11960" y="2780928"/>
            <a:ext cx="14578" cy="2009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26538" y="4790794"/>
            <a:ext cx="48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877066" y="2258217"/>
            <a:ext cx="830838" cy="4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07904" y="2255133"/>
            <a:ext cx="0" cy="284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707904" y="5091025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896442" y="2599668"/>
            <a:ext cx="614814" cy="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491880" y="2599668"/>
            <a:ext cx="19376" cy="2845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491880" y="544522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96611" y="2924944"/>
            <a:ext cx="470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3347864" y="2924944"/>
            <a:ext cx="19204" cy="2797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47864" y="5721959"/>
            <a:ext cx="136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877066" y="3225552"/>
            <a:ext cx="239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16931" y="3225552"/>
            <a:ext cx="14909" cy="279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131840" y="6021288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087419" y="4653136"/>
            <a:ext cx="437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515432" y="4653136"/>
            <a:ext cx="8896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467544" y="6669360"/>
            <a:ext cx="70567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67544" y="3063119"/>
            <a:ext cx="0" cy="3606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078093" y="5091025"/>
            <a:ext cx="227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06088" y="5091025"/>
            <a:ext cx="0" cy="1309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95540" y="6395396"/>
            <a:ext cx="6610118" cy="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95540" y="3387985"/>
            <a:ext cx="0" cy="300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95540" y="3387984"/>
            <a:ext cx="171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467544" y="3063118"/>
            <a:ext cx="38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67682" y="6417332"/>
            <a:ext cx="3104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/>
              <a:t>Figure 4: Connection of the top_module</a:t>
            </a:r>
          </a:p>
        </p:txBody>
      </p:sp>
    </p:spTree>
    <p:extLst>
      <p:ext uri="{BB962C8B-B14F-4D97-AF65-F5344CB8AC3E}">
        <p14:creationId xmlns:p14="http://schemas.microsoft.com/office/powerpoint/2010/main" val="34449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75258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en-US" smtClean="0"/>
              <a:t>Block diagram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149" y="1600200"/>
            <a:ext cx="6069701" cy="4525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1760" y="6124911"/>
            <a:ext cx="5567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Figure </a:t>
            </a:r>
            <a:r>
              <a:rPr lang="en-US" sz="1400" i="1" smtClean="0"/>
              <a:t>0</a:t>
            </a:r>
            <a:r>
              <a:rPr lang="en-US" sz="1400" i="1" smtClean="0"/>
              <a:t>: Clock diagram of Timer Block( Timer) 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90518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88" y="116632"/>
            <a:ext cx="8229600" cy="756419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V</a:t>
            </a:r>
            <a:r>
              <a:rPr lang="en-US" sz="2400" b="1" smtClean="0"/>
              <a:t>. </a:t>
            </a:r>
            <a:r>
              <a:rPr lang="en-US" sz="2400" b="1" smtClean="0"/>
              <a:t>Functional Timing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" y="692696"/>
            <a:ext cx="828092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4077072"/>
            <a:ext cx="8208912" cy="2409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3808" y="3372864"/>
            <a:ext cx="2182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/>
              <a:t>Figure 5: Counter up timing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0702" y="6550223"/>
            <a:ext cx="2392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/>
              <a:t>Figure </a:t>
            </a:r>
            <a:r>
              <a:rPr lang="en-US" sz="1400" i="1" smtClean="0"/>
              <a:t>6: </a:t>
            </a:r>
            <a:r>
              <a:rPr lang="en-US" sz="1400" i="1"/>
              <a:t>Counter </a:t>
            </a:r>
            <a:r>
              <a:rPr lang="en-US" sz="1400" i="1" smtClean="0"/>
              <a:t>down </a:t>
            </a:r>
            <a:r>
              <a:rPr lang="en-US" sz="1400" i="1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544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8001000" cy="268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89040"/>
            <a:ext cx="7848872" cy="2695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9832" y="3255483"/>
            <a:ext cx="2030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/>
              <a:t>Figure </a:t>
            </a:r>
            <a:r>
              <a:rPr lang="en-US" sz="1400" i="1" smtClean="0"/>
              <a:t>7: Overflow </a:t>
            </a:r>
            <a:r>
              <a:rPr lang="en-US" sz="1400" i="1"/>
              <a:t>timing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9832" y="6402618"/>
            <a:ext cx="2134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/>
              <a:t>Figure </a:t>
            </a:r>
            <a:r>
              <a:rPr lang="en-US" sz="1400" i="1" smtClean="0"/>
              <a:t>8: Underflow </a:t>
            </a:r>
            <a:r>
              <a:rPr lang="en-US" sz="1400" i="1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3771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447021"/>
            <a:ext cx="2664296" cy="574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TCNT (8-bit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Timer Counter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9952" y="441440"/>
            <a:ext cx="2664296" cy="580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TDR (8-bit)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Timer Data </a:t>
            </a:r>
            <a:r>
              <a:rPr lang="en-US" dirty="0" smtClean="0">
                <a:solidFill>
                  <a:schemeClr val="tx1"/>
                </a:solidFill>
              </a:rPr>
              <a:t>Register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1137439"/>
            <a:ext cx="2664296" cy="591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TCR (8-bit)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Timer </a:t>
            </a:r>
            <a:r>
              <a:rPr lang="en-US" dirty="0">
                <a:solidFill>
                  <a:schemeClr val="tx1"/>
                </a:solidFill>
              </a:rPr>
              <a:t>Control </a:t>
            </a:r>
            <a:r>
              <a:rPr lang="en-US" dirty="0" smtClean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9952" y="1133060"/>
            <a:ext cx="2664296" cy="59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TSR (8-bit)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Timer Status Reg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844824"/>
            <a:ext cx="7272808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Description: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TCNT (Timer Counter Register)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Holds the current count value of the timer.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timer increments or decrements this register based on the TCR settings.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can be loaded with a value from TDR based on the control signals.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TDR (Timer Data Register)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Holds the value to be loaded into TCNT when the load signal in TCR is 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used for presetting the counter with a specific starting value.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TCR (Timer Control Register)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Controls the operation of the timer, including enabling/disabling the timer, selecting the clock source, and setting the mode (count up or down).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Bits in this register determine how the timer behaves.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TSR (Timer Status Register)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Reflects the status of the timer, </a:t>
            </a:r>
            <a:r>
              <a:rPr lang="en-US" sz="1400"/>
              <a:t>including </a:t>
            </a:r>
            <a:r>
              <a:rPr lang="en-US" sz="1400" smtClean="0"/>
              <a:t>flags: </a:t>
            </a:r>
            <a:r>
              <a:rPr lang="en-US" sz="1400" dirty="0"/>
              <a:t>overflow and underflow conditions.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These flags can be cleared or read based on certain control logic.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-31613"/>
            <a:ext cx="288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I. Register </a:t>
            </a:r>
            <a:r>
              <a:rPr lang="en-US" sz="2400" b="1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884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03712"/>
              </p:ext>
            </p:extLst>
          </p:nvPr>
        </p:nvGraphicFramePr>
        <p:xfrm>
          <a:off x="1475656" y="1340768"/>
          <a:ext cx="652804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Bit position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Bit function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Up/Dw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31640" y="763099"/>
            <a:ext cx="327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1. Bit </a:t>
            </a:r>
            <a:r>
              <a:rPr lang="en-US" sz="2400" b="1" dirty="0" smtClean="0"/>
              <a:t>definitions for TCR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86944" y="2996952"/>
            <a:ext cx="6480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Bit 7 (load)</a:t>
            </a:r>
            <a:r>
              <a:rPr lang="en-US" sz="1400" dirty="0"/>
              <a:t>: This bit controls the loading of the </a:t>
            </a:r>
            <a:r>
              <a:rPr lang="en-US" sz="1400" b="1" u="sng" dirty="0"/>
              <a:t>TDR</a:t>
            </a:r>
            <a:r>
              <a:rPr lang="en-US" sz="1400" dirty="0"/>
              <a:t> (Timer Data Register) </a:t>
            </a:r>
            <a:r>
              <a:rPr lang="en-US" sz="1400" b="1" dirty="0"/>
              <a:t>value </a:t>
            </a:r>
            <a:r>
              <a:rPr lang="en-US" sz="1400" b="1" u="sng"/>
              <a:t>into </a:t>
            </a:r>
            <a:r>
              <a:rPr lang="en-US" sz="1400" b="1" u="sng" smtClean="0"/>
              <a:t>TCNT</a:t>
            </a:r>
            <a:r>
              <a:rPr lang="en-US" sz="1400" smtClean="0"/>
              <a:t>. </a:t>
            </a:r>
            <a:r>
              <a:rPr lang="en-US" sz="1400" dirty="0"/>
              <a:t>When set to </a:t>
            </a:r>
            <a:r>
              <a:rPr lang="en-US" sz="1400" b="1" u="sng" dirty="0"/>
              <a:t>1</a:t>
            </a:r>
            <a:r>
              <a:rPr lang="en-US" sz="1400" dirty="0"/>
              <a:t>, the timer counter will load the value from the TDR.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Bit 6 (Unused/X)</a:t>
            </a:r>
            <a:r>
              <a:rPr lang="en-US" sz="1400" dirty="0"/>
              <a:t>: This bit is </a:t>
            </a:r>
            <a:r>
              <a:rPr lang="en-US" sz="1400" b="1" u="sng" dirty="0"/>
              <a:t>unused</a:t>
            </a:r>
            <a:r>
              <a:rPr lang="en-US" sz="1400" dirty="0"/>
              <a:t> (denoted by X in the diagram).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Bit 5 (up_down)</a:t>
            </a:r>
            <a:r>
              <a:rPr lang="en-US" sz="1400" dirty="0"/>
              <a:t>: This bit controls whether the timer counts </a:t>
            </a:r>
            <a:r>
              <a:rPr lang="en-US" sz="1400" b="1" u="sng" dirty="0"/>
              <a:t>up or down</a:t>
            </a:r>
            <a:r>
              <a:rPr lang="en-US" sz="1400" dirty="0"/>
              <a:t>. If set to </a:t>
            </a:r>
            <a:r>
              <a:rPr lang="en-US" sz="1400" b="1" u="sng" dirty="0"/>
              <a:t>1</a:t>
            </a:r>
            <a:r>
              <a:rPr lang="en-US" sz="1400" dirty="0"/>
              <a:t>, the timer will </a:t>
            </a:r>
            <a:r>
              <a:rPr lang="en-US" sz="1400" b="1" u="sng" dirty="0"/>
              <a:t>count up</a:t>
            </a:r>
            <a:r>
              <a:rPr lang="en-US" sz="1400" dirty="0"/>
              <a:t>. If set to </a:t>
            </a:r>
            <a:r>
              <a:rPr lang="en-US" sz="1400" b="1" u="sng" dirty="0"/>
              <a:t>0,</a:t>
            </a:r>
            <a:r>
              <a:rPr lang="en-US" sz="1400" dirty="0"/>
              <a:t> the timer will </a:t>
            </a:r>
            <a:r>
              <a:rPr lang="en-US" sz="1400" b="1" u="sng" dirty="0"/>
              <a:t>count down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Bit 4 (enable)</a:t>
            </a:r>
            <a:r>
              <a:rPr lang="en-US" sz="1400" dirty="0"/>
              <a:t>: This bit controls whether the timer is enabled. When set to </a:t>
            </a:r>
            <a:r>
              <a:rPr lang="en-US" sz="1400" b="1" u="sng" dirty="0"/>
              <a:t>1</a:t>
            </a:r>
            <a:r>
              <a:rPr lang="en-US" sz="1400" dirty="0"/>
              <a:t>, the timer is </a:t>
            </a:r>
            <a:r>
              <a:rPr lang="en-US" sz="1400" b="1" u="sng" dirty="0"/>
              <a:t>active</a:t>
            </a:r>
            <a:r>
              <a:rPr lang="en-US" sz="1400" dirty="0"/>
              <a:t>, and when set to </a:t>
            </a:r>
            <a:r>
              <a:rPr lang="en-US" sz="1400" b="1" u="sng" dirty="0"/>
              <a:t>0</a:t>
            </a:r>
            <a:r>
              <a:rPr lang="en-US" sz="1400" dirty="0"/>
              <a:t>, the timer is </a:t>
            </a:r>
            <a:r>
              <a:rPr lang="en-US" sz="1400" b="1" u="sng" dirty="0"/>
              <a:t>disabled.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Bits 3 and 2 (Unused/X)</a:t>
            </a:r>
            <a:r>
              <a:rPr lang="en-US" sz="1400" dirty="0"/>
              <a:t>: These bits are </a:t>
            </a:r>
            <a:r>
              <a:rPr lang="en-US" sz="1400" b="1" u="sng" dirty="0"/>
              <a:t>unused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Bits 1-0 (cks)</a:t>
            </a:r>
            <a:r>
              <a:rPr lang="en-US" sz="1400" dirty="0"/>
              <a:t>: These two bits are used for </a:t>
            </a:r>
            <a:r>
              <a:rPr lang="en-US" sz="1400" b="1" u="sng" dirty="0"/>
              <a:t>clock selection</a:t>
            </a:r>
            <a:r>
              <a:rPr lang="en-US" sz="1400" dirty="0"/>
              <a:t>. The value of cks determines the clock division factor used for the timer.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1800" y="2689175"/>
            <a:ext cx="5567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smtClean="0"/>
              <a:t>       Table 1:</a:t>
            </a:r>
            <a:r>
              <a:rPr lang="en-US" sz="1400" i="1"/>
              <a:t>Bit definitions for TCR</a:t>
            </a:r>
          </a:p>
          <a:p>
            <a:r>
              <a:rPr lang="en-US" sz="1400" i="1" smtClean="0"/>
              <a:t> 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6738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8661"/>
              </p:ext>
            </p:extLst>
          </p:nvPr>
        </p:nvGraphicFramePr>
        <p:xfrm>
          <a:off x="1524001" y="1556792"/>
          <a:ext cx="679241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3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 position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 function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underflow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overflow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3818" y="3861048"/>
            <a:ext cx="6696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Overflow Detection</a:t>
            </a:r>
            <a:r>
              <a:rPr lang="en-US" sz="1400" dirty="0"/>
              <a:t>: If the value of </a:t>
            </a:r>
            <a:r>
              <a:rPr lang="en-US" sz="1400"/>
              <a:t>TCNT </a:t>
            </a:r>
            <a:r>
              <a:rPr lang="en-US" sz="1400" smtClean="0"/>
              <a:t>transitions from 255 to 0, </a:t>
            </a:r>
            <a:r>
              <a:rPr lang="en-US" sz="1400"/>
              <a:t>the </a:t>
            </a:r>
            <a:r>
              <a:rPr lang="en-US" sz="1400" smtClean="0"/>
              <a:t>overflow</a:t>
            </a:r>
            <a:r>
              <a:rPr lang="en-US" sz="1400" smtClean="0"/>
              <a:t> </a:t>
            </a:r>
            <a:r>
              <a:rPr lang="en-US" sz="1400" dirty="0"/>
              <a:t>flag is set to indicate an overflow condition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Underflow </a:t>
            </a:r>
            <a:r>
              <a:rPr lang="en-US" sz="1400" b="1" dirty="0"/>
              <a:t>Detection</a:t>
            </a:r>
            <a:r>
              <a:rPr lang="en-US" sz="1400" dirty="0"/>
              <a:t>: If the value of </a:t>
            </a:r>
            <a:r>
              <a:rPr lang="en-US" sz="1400"/>
              <a:t>TCNT </a:t>
            </a:r>
            <a:r>
              <a:rPr lang="en-US" sz="1400" smtClean="0"/>
              <a:t>transitions from 0 to 255, </a:t>
            </a:r>
            <a:r>
              <a:rPr lang="en-US" sz="1400"/>
              <a:t>the </a:t>
            </a:r>
            <a:r>
              <a:rPr lang="en-US" sz="1400" smtClean="0"/>
              <a:t>underflow</a:t>
            </a:r>
            <a:r>
              <a:rPr lang="en-US" sz="1400" smtClean="0"/>
              <a:t> </a:t>
            </a:r>
            <a:r>
              <a:rPr lang="en-US" sz="1400" dirty="0"/>
              <a:t>flag is set to indicate an underflow </a:t>
            </a:r>
            <a:r>
              <a:rPr lang="en-US" sz="1400"/>
              <a:t>condition</a:t>
            </a:r>
            <a:r>
              <a:rPr lang="en-US" sz="14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03818" y="982405"/>
            <a:ext cx="325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2. Bit </a:t>
            </a:r>
            <a:r>
              <a:rPr lang="en-US" sz="2400" b="1" dirty="0" smtClean="0"/>
              <a:t>definitions for TSR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529464" y="3385592"/>
            <a:ext cx="2420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smtClean="0"/>
              <a:t>Table 2: Bit </a:t>
            </a:r>
            <a:r>
              <a:rPr lang="en-US" sz="1400" i="1"/>
              <a:t>definitions for TCR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052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5400000">
            <a:off x="919030" y="3057200"/>
            <a:ext cx="2585428" cy="86409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MMMCLK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9696" y="306063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MUX</a:t>
            </a:r>
          </a:p>
          <a:p>
            <a:pPr algn="ctr"/>
            <a:r>
              <a:rPr lang="en-US" smtClean="0"/>
              <a:t>4:1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03632" y="2700590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03632" y="3276654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03632" y="3780710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03632" y="4356774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3552" y="2484566"/>
            <a:ext cx="530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T2</a:t>
            </a:r>
          </a:p>
          <a:p>
            <a:endParaRPr lang="en-US" smtClean="0"/>
          </a:p>
          <a:p>
            <a:r>
              <a:rPr lang="en-US" smtClean="0"/>
              <a:t>T4</a:t>
            </a:r>
          </a:p>
          <a:p>
            <a:endParaRPr lang="en-US" smtClean="0"/>
          </a:p>
          <a:p>
            <a:r>
              <a:rPr lang="en-US" smtClean="0"/>
              <a:t>T8</a:t>
            </a:r>
          </a:p>
          <a:p>
            <a:endParaRPr lang="en-US" smtClean="0"/>
          </a:p>
          <a:p>
            <a:r>
              <a:rPr lang="en-US" smtClean="0"/>
              <a:t>T16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43792" y="3492678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64904"/>
            <a:ext cx="4343443" cy="224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>
            <a:endCxn id="4" idx="1"/>
          </p:cNvCxnSpPr>
          <p:nvPr/>
        </p:nvCxnSpPr>
        <p:spPr>
          <a:xfrm>
            <a:off x="2211744" y="1836494"/>
            <a:ext cx="0" cy="46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9378" y="1462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05101" y="145787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clk_sel[1:0]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39088" y="305925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clk_in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68128" y="352229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~clk_in_prev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69477" y="441263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63615" y="251592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Clk_in_ena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2387" y="744177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</a:t>
            </a:r>
            <a:r>
              <a:rPr lang="en-US" sz="2400" b="1" smtClean="0"/>
              <a:t>. </a:t>
            </a:r>
            <a:r>
              <a:rPr lang="en-US" sz="2400" b="1" smtClean="0"/>
              <a:t>Clock selection</a:t>
            </a:r>
            <a:endParaRPr lang="en-US" sz="2400" b="1"/>
          </a:p>
        </p:txBody>
      </p:sp>
      <p:sp>
        <p:nvSpPr>
          <p:cNvPr id="2" name="Rectangle 1"/>
          <p:cNvSpPr/>
          <p:nvPr/>
        </p:nvSpPr>
        <p:spPr>
          <a:xfrm>
            <a:off x="1979711" y="5095835"/>
            <a:ext cx="5567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Figure 1: Description of the operation of clock_selection</a:t>
            </a:r>
          </a:p>
        </p:txBody>
      </p:sp>
    </p:spTree>
    <p:extLst>
      <p:ext uri="{BB962C8B-B14F-4D97-AF65-F5344CB8AC3E}">
        <p14:creationId xmlns:p14="http://schemas.microsoft.com/office/powerpoint/2010/main" val="1907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052736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1</a:t>
            </a:r>
            <a:r>
              <a:rPr lang="en-US" sz="2400" b="1"/>
              <a:t>.</a:t>
            </a:r>
            <a:r>
              <a:rPr lang="en-US" sz="2400" b="1" smtClean="0"/>
              <a:t> </a:t>
            </a:r>
            <a:r>
              <a:rPr lang="en-US" sz="2400" b="1" smtClean="0"/>
              <a:t>Inputs </a:t>
            </a:r>
            <a:r>
              <a:rPr lang="en-US" sz="2400" b="1"/>
              <a:t>and Outputs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1700808"/>
            <a:ext cx="7401578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Inputs: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clk_sel [1:0]: A 2-bit selection signal used to choose which clock from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should be enabled.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clk_in [3:0]: A 4-bit input representing four different clock signals.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Output: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clk_ena: The enabled clock signal, determined by the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clk_sel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value.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smtClean="0"/>
              <a:t>clk_sel = 0: </a:t>
            </a:r>
            <a:r>
              <a:rPr lang="en-US" sz="1400" b="1" smtClean="0"/>
              <a:t>clk_ena </a:t>
            </a:r>
            <a:r>
              <a:rPr lang="en-US" sz="1400" smtClean="0"/>
              <a:t>receives the value from </a:t>
            </a:r>
            <a:r>
              <a:rPr lang="en-US" sz="1400" b="1" smtClean="0"/>
              <a:t>clk_in_ena[0].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clk_sel = 1: </a:t>
            </a:r>
            <a:r>
              <a:rPr lang="en-US" sz="1400" b="1" smtClean="0"/>
              <a:t>clk_ena</a:t>
            </a:r>
            <a:r>
              <a:rPr lang="en-US" sz="1400" smtClean="0"/>
              <a:t> receives the value from </a:t>
            </a:r>
            <a:r>
              <a:rPr lang="en-US" sz="1400" b="1" smtClean="0"/>
              <a:t>clk_in_ena[1].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clk_sel = 2: </a:t>
            </a:r>
            <a:r>
              <a:rPr lang="en-US" sz="1400" b="1" smtClean="0"/>
              <a:t>clk_ena</a:t>
            </a:r>
            <a:r>
              <a:rPr lang="en-US" sz="1400" smtClean="0"/>
              <a:t> receives the value from </a:t>
            </a:r>
            <a:r>
              <a:rPr lang="en-US" sz="1400" b="1" smtClean="0"/>
              <a:t>clk_in_ena[2].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clk_sel = 3: </a:t>
            </a:r>
            <a:r>
              <a:rPr lang="en-US" sz="1400" b="1" smtClean="0"/>
              <a:t>clk_ena</a:t>
            </a:r>
            <a:r>
              <a:rPr lang="en-US" sz="1400" smtClean="0"/>
              <a:t> receives the value from </a:t>
            </a:r>
            <a:r>
              <a:rPr lang="en-US" sz="1400" b="1" smtClean="0"/>
              <a:t>clk_in_ena[3].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If clk_sel is invalid, </a:t>
            </a:r>
            <a:r>
              <a:rPr lang="en-US" sz="1400" b="1" smtClean="0"/>
              <a:t>clk_ena </a:t>
            </a:r>
            <a:r>
              <a:rPr lang="en-US" sz="1400" smtClean="0"/>
              <a:t>will be set to 0.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3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2486" y="1268760"/>
            <a:ext cx="271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/>
              <a:t>2. </a:t>
            </a:r>
            <a:r>
              <a:rPr lang="en-US" sz="2400" b="1" smtClean="0"/>
              <a:t>Internal </a:t>
            </a:r>
            <a:r>
              <a:rPr lang="en-US" sz="2400" b="1"/>
              <a:t>Registers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624" y="2060848"/>
            <a:ext cx="7492414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clk_in_prev [3:0]: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This is a 4-bit register that stores the previous value of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It is delayed by one clock cycle.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smtClean="0"/>
              <a:t>                                                      </a:t>
            </a:r>
            <a:r>
              <a:rPr lang="en-US" sz="1400" b="1" i="1" smtClean="0"/>
              <a:t>clk_in_prev </a:t>
            </a:r>
            <a:r>
              <a:rPr lang="en-US" sz="1400" b="1" i="1"/>
              <a:t>&lt;= </a:t>
            </a:r>
            <a:r>
              <a:rPr lang="en-US" sz="1400" b="1" i="1" smtClean="0"/>
              <a:t>clk_in;</a:t>
            </a:r>
            <a:endParaRPr kumimoji="0" lang="en-US" alt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clk_in_ena [3:0]: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This is a 4-bit register that stores the clock-enable signals for each of the clocks in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clk_in.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The signals are generated by detecting the rising edges of the individual clocks in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clk_in.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smtClean="0"/>
              <a:t>                                              </a:t>
            </a:r>
            <a:r>
              <a:rPr lang="en-US" sz="1400" b="1" i="1" smtClean="0"/>
              <a:t>clk_in_ena </a:t>
            </a:r>
            <a:r>
              <a:rPr lang="en-US" sz="1400" b="1" i="1"/>
              <a:t>&lt;= clk_in &amp; ~</a:t>
            </a:r>
            <a:r>
              <a:rPr lang="en-US" sz="1400" b="1" i="1" smtClean="0"/>
              <a:t>clk_in_prev;</a:t>
            </a:r>
            <a:endParaRPr kumimoji="0" lang="en-US" alt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7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8166" y="1679491"/>
            <a:ext cx="1453169" cy="387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59" y="2100281"/>
            <a:ext cx="17395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lk_ena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smtClean="0"/>
              <a:t>nable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Up_Dw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Load</a:t>
            </a:r>
          </a:p>
          <a:p>
            <a:endParaRPr lang="en-US"/>
          </a:p>
          <a:p>
            <a:r>
              <a:rPr lang="en-US" smtClean="0"/>
              <a:t>Start_counter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4110" y="2316305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54110" y="288353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7790" y="338777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7790" y="394922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9936" y="1771599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9023" y="2131638"/>
            <a:ext cx="720080" cy="984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8673" y="23163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DFF</a:t>
            </a:r>
            <a:endParaRPr lang="en-US" dirty="0"/>
          </a:p>
        </p:txBody>
      </p: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3420561" y="2623790"/>
            <a:ext cx="928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80801" y="1380201"/>
            <a:ext cx="720080" cy="65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801" y="2500971"/>
            <a:ext cx="720080" cy="614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==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84792" y="1708013"/>
            <a:ext cx="1" cy="915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4792" y="1708013"/>
            <a:ext cx="1696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92769" y="1956265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92769" y="1679491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420562" y="4663910"/>
            <a:ext cx="928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3"/>
          </p:cNvCxnSpPr>
          <p:nvPr/>
        </p:nvCxnSpPr>
        <p:spPr>
          <a:xfrm>
            <a:off x="5069103" y="2623790"/>
            <a:ext cx="499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87330" y="27384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255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252639" y="3036385"/>
            <a:ext cx="328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48953" y="1946430"/>
            <a:ext cx="720080" cy="65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>
            <a:stCxn id="25" idx="3"/>
          </p:cNvCxnSpPr>
          <p:nvPr/>
        </p:nvCxnSpPr>
        <p:spPr>
          <a:xfrm>
            <a:off x="6300881" y="1708013"/>
            <a:ext cx="648072" cy="42362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6" idx="3"/>
          </p:cNvCxnSpPr>
          <p:nvPr/>
        </p:nvCxnSpPr>
        <p:spPr>
          <a:xfrm flipV="1">
            <a:off x="6300881" y="2388313"/>
            <a:ext cx="648072" cy="4201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</p:cNvCxnSpPr>
          <p:nvPr/>
        </p:nvCxnSpPr>
        <p:spPr>
          <a:xfrm flipV="1">
            <a:off x="7669033" y="2274241"/>
            <a:ext cx="100811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51785" y="1852477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OVERFLOW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336907" y="4293096"/>
            <a:ext cx="720080" cy="984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16557" y="44777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DFF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568685" y="3541659"/>
            <a:ext cx="720080" cy="65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68685" y="4629593"/>
            <a:ext cx="720080" cy="614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==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5280653" y="411772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40375" y="380011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255</a:t>
            </a:r>
            <a:endParaRPr lang="en-US" sz="1400" dirty="0"/>
          </a:p>
        </p:txBody>
      </p:sp>
      <p:cxnSp>
        <p:nvCxnSpPr>
          <p:cNvPr id="76" name="Straight Connector 75"/>
          <p:cNvCxnSpPr>
            <a:stCxn id="70" idx="3"/>
          </p:cNvCxnSpPr>
          <p:nvPr/>
        </p:nvCxnSpPr>
        <p:spPr>
          <a:xfrm>
            <a:off x="5056987" y="4785248"/>
            <a:ext cx="499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84926" y="48372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5228407" y="5163141"/>
            <a:ext cx="3281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936837" y="4107888"/>
            <a:ext cx="720080" cy="655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72" idx="3"/>
          </p:cNvCxnSpPr>
          <p:nvPr/>
        </p:nvCxnSpPr>
        <p:spPr>
          <a:xfrm>
            <a:off x="6288765" y="3869471"/>
            <a:ext cx="648072" cy="42362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3" idx="3"/>
          </p:cNvCxnSpPr>
          <p:nvPr/>
        </p:nvCxnSpPr>
        <p:spPr>
          <a:xfrm flipV="1">
            <a:off x="6288765" y="4516935"/>
            <a:ext cx="648072" cy="4201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13344" y="4045608"/>
            <a:ext cx="12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UDERFLOW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838017" y="3748134"/>
            <a:ext cx="1" cy="915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38017" y="3748134"/>
            <a:ext cx="17427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3"/>
          </p:cNvCxnSpPr>
          <p:nvPr/>
        </p:nvCxnSpPr>
        <p:spPr>
          <a:xfrm flipV="1">
            <a:off x="7656917" y="4435699"/>
            <a:ext cx="94353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49662" y="24671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49662" y="45169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Dw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16456" y="667951"/>
            <a:ext cx="308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II. </a:t>
            </a:r>
            <a:r>
              <a:rPr lang="en-US" sz="2400" b="1" smtClean="0"/>
              <a:t>Timer </a:t>
            </a:r>
            <a:r>
              <a:rPr lang="en-US" sz="2400" b="1" dirty="0" smtClean="0"/>
              <a:t>counting logic</a:t>
            </a:r>
            <a:endParaRPr lang="en-US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927651" y="1380750"/>
            <a:ext cx="60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count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135117" y="216590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Prev_count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936223" y="3423357"/>
            <a:ext cx="60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count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081834" y="434513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Prev_count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443834" y="4516935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67744" y="5813339"/>
            <a:ext cx="5133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Figure 2: Description of the operation of the counter</a:t>
            </a:r>
          </a:p>
        </p:txBody>
      </p:sp>
    </p:spTree>
    <p:extLst>
      <p:ext uri="{BB962C8B-B14F-4D97-AF65-F5344CB8AC3E}">
        <p14:creationId xmlns:p14="http://schemas.microsoft.com/office/powerpoint/2010/main" val="8696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1723</Words>
  <Application>Microsoft Office PowerPoint</Application>
  <PresentationFormat>On-screen Show (4:3)</PresentationFormat>
  <Paragraphs>317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Symbol</vt:lpstr>
      <vt:lpstr>Times New Roman</vt:lpstr>
      <vt:lpstr>Wingdings</vt:lpstr>
      <vt:lpstr>Office Theme</vt:lpstr>
      <vt:lpstr>8 BIT - TIMERS</vt:lpstr>
      <vt:lpstr>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 Functional Timing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BIT - TIMERS</dc:title>
  <dc:creator>Administrator</dc:creator>
  <cp:lastModifiedBy>Admin</cp:lastModifiedBy>
  <cp:revision>169</cp:revision>
  <dcterms:created xsi:type="dcterms:W3CDTF">2024-08-13T02:40:04Z</dcterms:created>
  <dcterms:modified xsi:type="dcterms:W3CDTF">2024-10-12T12:52:23Z</dcterms:modified>
</cp:coreProperties>
</file>