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3"/>
  </p:notesMasterIdLst>
  <p:handoutMasterIdLst>
    <p:handoutMasterId r:id="rId34"/>
  </p:handoutMasterIdLst>
  <p:sldIdLst>
    <p:sldId id="256" r:id="rId2"/>
    <p:sldId id="258" r:id="rId3"/>
    <p:sldId id="259" r:id="rId4"/>
    <p:sldId id="324" r:id="rId5"/>
    <p:sldId id="296" r:id="rId6"/>
    <p:sldId id="326" r:id="rId7"/>
    <p:sldId id="327" r:id="rId8"/>
    <p:sldId id="328" r:id="rId9"/>
    <p:sldId id="325" r:id="rId10"/>
    <p:sldId id="329" r:id="rId11"/>
    <p:sldId id="330" r:id="rId12"/>
    <p:sldId id="331" r:id="rId13"/>
    <p:sldId id="298" r:id="rId14"/>
    <p:sldId id="332" r:id="rId15"/>
    <p:sldId id="333" r:id="rId16"/>
    <p:sldId id="299" r:id="rId17"/>
    <p:sldId id="337" r:id="rId18"/>
    <p:sldId id="338" r:id="rId19"/>
    <p:sldId id="339" r:id="rId20"/>
    <p:sldId id="340" r:id="rId21"/>
    <p:sldId id="334" r:id="rId22"/>
    <p:sldId id="261" r:id="rId23"/>
    <p:sldId id="341" r:id="rId24"/>
    <p:sldId id="342" r:id="rId25"/>
    <p:sldId id="335" r:id="rId26"/>
    <p:sldId id="300" r:id="rId27"/>
    <p:sldId id="302" r:id="rId28"/>
    <p:sldId id="336" r:id="rId29"/>
    <p:sldId id="319" r:id="rId30"/>
    <p:sldId id="343" r:id="rId31"/>
    <p:sldId id="279" r:id="rId32"/>
  </p:sldIdLst>
  <p:sldSz cx="9144000" cy="5143500" type="screen16x9"/>
  <p:notesSz cx="6858000" cy="9144000"/>
  <p:embeddedFontLst>
    <p:embeddedFont>
      <p:font typeface="Dosis" charset="0"/>
      <p:regular r:id="rId35"/>
      <p:bold r:id="rId36"/>
    </p:embeddedFont>
    <p:embeddedFont>
      <p:font typeface="Sniglet"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6F95999-3771-47BF-82D0-B848749F3490}">
  <a:tblStyle styleId="{76F95999-3771-47BF-82D0-B848749F3490}"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85765" autoAdjust="0"/>
  </p:normalViewPr>
  <p:slideViewPr>
    <p:cSldViewPr>
      <p:cViewPr>
        <p:scale>
          <a:sx n="84" d="100"/>
          <a:sy n="84" d="100"/>
        </p:scale>
        <p:origin x="-89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134A003-32A1-48C0-92D9-A813443EF829}" type="datetimeFigureOut">
              <a:rPr lang="en-US" smtClean="0"/>
              <a:t>14/05/2018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0</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AB83FD-2C83-4C7B-BC15-EC972520AF12}" type="slidenum">
              <a:rPr lang="en-US" smtClean="0"/>
              <a:t>‹#›</a:t>
            </a:fld>
            <a:endParaRPr lang="en-US"/>
          </a:p>
        </p:txBody>
      </p:sp>
    </p:spTree>
    <p:extLst>
      <p:ext uri="{BB962C8B-B14F-4D97-AF65-F5344CB8AC3E}">
        <p14:creationId xmlns:p14="http://schemas.microsoft.com/office/powerpoint/2010/main" val="99832453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658099944"/>
      </p:ext>
    </p:extLst>
  </p:cSld>
  <p:clrMap bg1="lt1" tx1="dk1" bg2="dk2" tx2="lt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4" name="Shape 5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8" name="Shape 5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dirty="0" smtClean="0">
              <a:solidFill>
                <a:schemeClr val="tx1"/>
              </a:solidFill>
              <a:effectLst/>
              <a:latin typeface="+mn-lt"/>
              <a:ea typeface="+mn-ea"/>
              <a:cs typeface="+mn-cs"/>
            </a:endParaRPr>
          </a:p>
          <a:p>
            <a:pPr lvl="0">
              <a:spcBef>
                <a:spcPts val="0"/>
              </a:spcBef>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dirty="0" smtClean="0">
              <a:solidFill>
                <a:schemeClr val="tx1"/>
              </a:solidFill>
              <a:effectLst/>
              <a:latin typeface="+mn-lt"/>
              <a:ea typeface="+mn-ea"/>
              <a:cs typeface="+mn-cs"/>
            </a:endParaRPr>
          </a:p>
          <a:p>
            <a:pPr lvl="0">
              <a:spcBef>
                <a:spcPts val="0"/>
              </a:spcBef>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dirty="0" smtClean="0">
              <a:solidFill>
                <a:schemeClr val="tx1"/>
              </a:solidFill>
              <a:effectLst/>
              <a:latin typeface="+mn-lt"/>
              <a:ea typeface="+mn-ea"/>
              <a:cs typeface="+mn-cs"/>
            </a:endParaRPr>
          </a:p>
          <a:p>
            <a:pPr lvl="0">
              <a:spcBef>
                <a:spcPts val="0"/>
              </a:spcBef>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effectLst/>
              <a:latin typeface="+mn-lt"/>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endParaRPr lang="en-US" sz="1100" kern="1200">
              <a:solidFill>
                <a:schemeClr val="tx1"/>
              </a:solidFill>
              <a:effectLst/>
              <a:latin typeface="+mn-lt"/>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endParaRPr lang="en-US" sz="1100" kern="1200">
              <a:solidFill>
                <a:schemeClr val="tx1"/>
              </a:solidFill>
              <a:effectLst/>
              <a:latin typeface="+mn-lt"/>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endParaRPr lang="en-US" sz="1100" kern="1200">
              <a:solidFill>
                <a:schemeClr val="tx1"/>
              </a:solidFill>
              <a:effectLst/>
              <a:latin typeface="+mn-lt"/>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1" name="Shape 7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60"/>
        <p:cNvGrpSpPr/>
        <p:nvPr/>
      </p:nvGrpSpPr>
      <p:grpSpPr>
        <a:xfrm>
          <a:off x="0" y="0"/>
          <a:ext cx="0" cy="0"/>
          <a:chOff x="0" y="0"/>
          <a:chExt cx="0" cy="0"/>
        </a:xfrm>
      </p:grpSpPr>
      <p:sp>
        <p:nvSpPr>
          <p:cNvPr id="161" name="Shape 161"/>
          <p:cNvSpPr txBox="1">
            <a:spLocks noGrp="1"/>
          </p:cNvSpPr>
          <p:nvPr>
            <p:ph type="ctrTitle"/>
          </p:nvPr>
        </p:nvSpPr>
        <p:spPr>
          <a:xfrm>
            <a:off x="2305100" y="1161050"/>
            <a:ext cx="6153000" cy="1159799"/>
          </a:xfrm>
          <a:prstGeom prst="rect">
            <a:avLst/>
          </a:prstGeom>
        </p:spPr>
        <p:txBody>
          <a:bodyPr lIns="91425" tIns="91425" rIns="91425" bIns="91425" anchor="ctr" anchorCtr="0"/>
          <a:lstStyle>
            <a:lvl1pPr lvl="0" algn="r">
              <a:spcBef>
                <a:spcPts val="0"/>
              </a:spcBef>
              <a:buClr>
                <a:srgbClr val="1C4587"/>
              </a:buClr>
              <a:buSzPct val="100000"/>
              <a:defRPr sz="4800" b="0">
                <a:solidFill>
                  <a:srgbClr val="1C4587"/>
                </a:solidFill>
              </a:defRPr>
            </a:lvl1pPr>
            <a:lvl2pPr lvl="1" algn="r">
              <a:spcBef>
                <a:spcPts val="0"/>
              </a:spcBef>
              <a:buClr>
                <a:srgbClr val="1C4587"/>
              </a:buClr>
              <a:buSzPct val="100000"/>
              <a:defRPr sz="4800" b="0">
                <a:solidFill>
                  <a:srgbClr val="1C4587"/>
                </a:solidFill>
              </a:defRPr>
            </a:lvl2pPr>
            <a:lvl3pPr lvl="2" algn="r">
              <a:spcBef>
                <a:spcPts val="0"/>
              </a:spcBef>
              <a:buClr>
                <a:srgbClr val="1C4587"/>
              </a:buClr>
              <a:buSzPct val="100000"/>
              <a:defRPr sz="4800" b="0">
                <a:solidFill>
                  <a:srgbClr val="1C4587"/>
                </a:solidFill>
              </a:defRPr>
            </a:lvl3pPr>
            <a:lvl4pPr lvl="3" algn="r">
              <a:spcBef>
                <a:spcPts val="0"/>
              </a:spcBef>
              <a:buClr>
                <a:srgbClr val="1C4587"/>
              </a:buClr>
              <a:buSzPct val="100000"/>
              <a:defRPr sz="4800" b="0">
                <a:solidFill>
                  <a:srgbClr val="1C4587"/>
                </a:solidFill>
              </a:defRPr>
            </a:lvl4pPr>
            <a:lvl5pPr lvl="4" algn="r">
              <a:spcBef>
                <a:spcPts val="0"/>
              </a:spcBef>
              <a:buClr>
                <a:srgbClr val="1C4587"/>
              </a:buClr>
              <a:buSzPct val="100000"/>
              <a:defRPr sz="4800" b="0">
                <a:solidFill>
                  <a:srgbClr val="1C4587"/>
                </a:solidFill>
              </a:defRPr>
            </a:lvl5pPr>
            <a:lvl6pPr lvl="5" algn="r">
              <a:spcBef>
                <a:spcPts val="0"/>
              </a:spcBef>
              <a:buClr>
                <a:srgbClr val="1C4587"/>
              </a:buClr>
              <a:buSzPct val="100000"/>
              <a:defRPr sz="4800" b="0">
                <a:solidFill>
                  <a:srgbClr val="1C4587"/>
                </a:solidFill>
              </a:defRPr>
            </a:lvl6pPr>
            <a:lvl7pPr lvl="6" algn="r">
              <a:spcBef>
                <a:spcPts val="0"/>
              </a:spcBef>
              <a:buClr>
                <a:srgbClr val="1C4587"/>
              </a:buClr>
              <a:buSzPct val="100000"/>
              <a:defRPr sz="4800" b="0">
                <a:solidFill>
                  <a:srgbClr val="1C4587"/>
                </a:solidFill>
              </a:defRPr>
            </a:lvl7pPr>
            <a:lvl8pPr lvl="7" algn="r">
              <a:spcBef>
                <a:spcPts val="0"/>
              </a:spcBef>
              <a:buClr>
                <a:srgbClr val="1C4587"/>
              </a:buClr>
              <a:buSzPct val="100000"/>
              <a:defRPr sz="4800" b="0">
                <a:solidFill>
                  <a:srgbClr val="1C4587"/>
                </a:solidFill>
              </a:defRPr>
            </a:lvl8pPr>
            <a:lvl9pPr lvl="8" algn="r">
              <a:spcBef>
                <a:spcPts val="0"/>
              </a:spcBef>
              <a:buClr>
                <a:srgbClr val="1C4587"/>
              </a:buClr>
              <a:buSzPct val="100000"/>
              <a:defRPr sz="4800" b="0">
                <a:solidFill>
                  <a:srgbClr val="1C4587"/>
                </a:solidFill>
              </a:defRPr>
            </a:lvl9pPr>
          </a:lstStyle>
          <a:p>
            <a:endParaRPr/>
          </a:p>
        </p:txBody>
      </p:sp>
      <p:sp>
        <p:nvSpPr>
          <p:cNvPr id="162" name="Shape 162"/>
          <p:cNvSpPr/>
          <p:nvPr/>
        </p:nvSpPr>
        <p:spPr>
          <a:xfrm>
            <a:off x="723692" y="4220090"/>
            <a:ext cx="794875" cy="985737"/>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3" name="Shape 163"/>
          <p:cNvSpPr/>
          <p:nvPr/>
        </p:nvSpPr>
        <p:spPr>
          <a:xfrm>
            <a:off x="-58318" y="3053286"/>
            <a:ext cx="782014" cy="890356"/>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4" name="Shape 164"/>
          <p:cNvSpPr/>
          <p:nvPr/>
        </p:nvSpPr>
        <p:spPr>
          <a:xfrm>
            <a:off x="4025101" y="3422420"/>
            <a:ext cx="370864" cy="809587"/>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5" name="Shape 165"/>
          <p:cNvSpPr/>
          <p:nvPr/>
        </p:nvSpPr>
        <p:spPr>
          <a:xfrm>
            <a:off x="3078045" y="3128353"/>
            <a:ext cx="730670" cy="895810"/>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6" name="Shape 166"/>
          <p:cNvSpPr/>
          <p:nvPr/>
        </p:nvSpPr>
        <p:spPr>
          <a:xfrm>
            <a:off x="5401647" y="3285712"/>
            <a:ext cx="805934" cy="750837"/>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7" name="Shape 167"/>
          <p:cNvSpPr/>
          <p:nvPr/>
        </p:nvSpPr>
        <p:spPr>
          <a:xfrm>
            <a:off x="8364459" y="3346842"/>
            <a:ext cx="873792" cy="600259"/>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8" name="Shape 168"/>
          <p:cNvSpPr/>
          <p:nvPr/>
        </p:nvSpPr>
        <p:spPr>
          <a:xfrm>
            <a:off x="4551116" y="3125540"/>
            <a:ext cx="657208" cy="679226"/>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9" name="Shape 169"/>
          <p:cNvSpPr/>
          <p:nvPr/>
        </p:nvSpPr>
        <p:spPr>
          <a:xfrm>
            <a:off x="4419881" y="3994834"/>
            <a:ext cx="919681" cy="950907"/>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0" name="Shape 170"/>
          <p:cNvSpPr/>
          <p:nvPr/>
        </p:nvSpPr>
        <p:spPr>
          <a:xfrm>
            <a:off x="2644911" y="4036537"/>
            <a:ext cx="890356" cy="7068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1" name="Shape 171"/>
          <p:cNvSpPr/>
          <p:nvPr/>
        </p:nvSpPr>
        <p:spPr>
          <a:xfrm>
            <a:off x="2116541" y="3186156"/>
            <a:ext cx="829754" cy="780162"/>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2" name="Shape 172"/>
          <p:cNvSpPr/>
          <p:nvPr/>
        </p:nvSpPr>
        <p:spPr>
          <a:xfrm>
            <a:off x="1347360" y="3186146"/>
            <a:ext cx="599145" cy="706812"/>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3" name="Shape 173"/>
          <p:cNvSpPr/>
          <p:nvPr/>
        </p:nvSpPr>
        <p:spPr>
          <a:xfrm>
            <a:off x="2681614" y="4813558"/>
            <a:ext cx="816943" cy="313966"/>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4" name="Shape 174"/>
          <p:cNvSpPr/>
          <p:nvPr/>
        </p:nvSpPr>
        <p:spPr>
          <a:xfrm>
            <a:off x="7146421" y="4508764"/>
            <a:ext cx="1040883" cy="73062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5" name="Shape 175"/>
          <p:cNvSpPr/>
          <p:nvPr/>
        </p:nvSpPr>
        <p:spPr>
          <a:xfrm>
            <a:off x="7146430" y="3104431"/>
            <a:ext cx="684731" cy="721462"/>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6" name="Shape 176"/>
          <p:cNvSpPr/>
          <p:nvPr/>
        </p:nvSpPr>
        <p:spPr>
          <a:xfrm>
            <a:off x="5262207" y="4729516"/>
            <a:ext cx="525045" cy="372666"/>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7" name="Shape 177"/>
          <p:cNvSpPr/>
          <p:nvPr/>
        </p:nvSpPr>
        <p:spPr>
          <a:xfrm>
            <a:off x="8376371" y="4729061"/>
            <a:ext cx="508531" cy="324975"/>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8" name="Shape 178"/>
          <p:cNvSpPr/>
          <p:nvPr/>
        </p:nvSpPr>
        <p:spPr>
          <a:xfrm>
            <a:off x="3808716" y="4429326"/>
            <a:ext cx="570934" cy="567281"/>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9" name="Shape 179"/>
          <p:cNvSpPr/>
          <p:nvPr/>
        </p:nvSpPr>
        <p:spPr>
          <a:xfrm>
            <a:off x="7975390" y="3053271"/>
            <a:ext cx="541559" cy="67927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0" name="Shape 180"/>
          <p:cNvSpPr/>
          <p:nvPr/>
        </p:nvSpPr>
        <p:spPr>
          <a:xfrm>
            <a:off x="1570784" y="4028294"/>
            <a:ext cx="734323" cy="723314"/>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1" name="Shape 181"/>
          <p:cNvSpPr/>
          <p:nvPr/>
        </p:nvSpPr>
        <p:spPr>
          <a:xfrm>
            <a:off x="247060" y="4094875"/>
            <a:ext cx="275433" cy="244207"/>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2" name="Shape 182"/>
          <p:cNvSpPr/>
          <p:nvPr/>
        </p:nvSpPr>
        <p:spPr>
          <a:xfrm>
            <a:off x="8516943" y="4082883"/>
            <a:ext cx="690236" cy="510383"/>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3" name="Shape 183"/>
          <p:cNvSpPr/>
          <p:nvPr/>
        </p:nvSpPr>
        <p:spPr>
          <a:xfrm>
            <a:off x="859713" y="3417442"/>
            <a:ext cx="317619" cy="659009"/>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4" name="Shape 184"/>
          <p:cNvSpPr/>
          <p:nvPr/>
        </p:nvSpPr>
        <p:spPr>
          <a:xfrm rot="1920742">
            <a:off x="5707037" y="4213989"/>
            <a:ext cx="884796" cy="750833"/>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5" name="Shape 185"/>
          <p:cNvSpPr/>
          <p:nvPr/>
        </p:nvSpPr>
        <p:spPr>
          <a:xfrm rot="-3496844">
            <a:off x="115838" y="4509560"/>
            <a:ext cx="537852" cy="464440"/>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6" name="Shape 186"/>
          <p:cNvSpPr/>
          <p:nvPr/>
        </p:nvSpPr>
        <p:spPr>
          <a:xfrm>
            <a:off x="7518183" y="3966329"/>
            <a:ext cx="846268" cy="598458"/>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7" name="Shape 187"/>
          <p:cNvSpPr/>
          <p:nvPr/>
        </p:nvSpPr>
        <p:spPr>
          <a:xfrm rot="-5400000">
            <a:off x="6496794" y="3021440"/>
            <a:ext cx="493819" cy="63153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8" name="Shape 188"/>
          <p:cNvSpPr/>
          <p:nvPr/>
        </p:nvSpPr>
        <p:spPr>
          <a:xfrm>
            <a:off x="6453205" y="3705906"/>
            <a:ext cx="666365" cy="752689"/>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9" name="Shape 189"/>
          <p:cNvSpPr/>
          <p:nvPr/>
        </p:nvSpPr>
        <p:spPr>
          <a:xfrm>
            <a:off x="1866011" y="4742878"/>
            <a:ext cx="681078" cy="455286"/>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0" name="Shape 190"/>
          <p:cNvSpPr/>
          <p:nvPr/>
        </p:nvSpPr>
        <p:spPr>
          <a:xfrm>
            <a:off x="6669805" y="4614394"/>
            <a:ext cx="308461" cy="33048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91"/>
        <p:cNvGrpSpPr/>
        <p:nvPr/>
      </p:nvGrpSpPr>
      <p:grpSpPr>
        <a:xfrm>
          <a:off x="0" y="0"/>
          <a:ext cx="0" cy="0"/>
          <a:chOff x="0" y="0"/>
          <a:chExt cx="0" cy="0"/>
        </a:xfrm>
      </p:grpSpPr>
      <p:sp>
        <p:nvSpPr>
          <p:cNvPr id="192" name="Shape 192"/>
          <p:cNvSpPr txBox="1">
            <a:spLocks noGrp="1"/>
          </p:cNvSpPr>
          <p:nvPr>
            <p:ph type="ctrTitle"/>
          </p:nvPr>
        </p:nvSpPr>
        <p:spPr>
          <a:xfrm>
            <a:off x="3210934" y="1661761"/>
            <a:ext cx="5301599" cy="1159799"/>
          </a:xfrm>
          <a:prstGeom prst="rect">
            <a:avLst/>
          </a:prstGeom>
        </p:spPr>
        <p:txBody>
          <a:bodyPr lIns="91425" tIns="91425" rIns="91425" bIns="91425" anchor="b" anchorCtr="0"/>
          <a:lstStyle>
            <a:lvl1pPr lvl="0" algn="r" rtl="0">
              <a:spcBef>
                <a:spcPts val="0"/>
              </a:spcBef>
              <a:buSzPct val="100000"/>
              <a:defRPr sz="3700" b="0"/>
            </a:lvl1pPr>
            <a:lvl2pPr lvl="1" algn="r" rtl="0">
              <a:spcBef>
                <a:spcPts val="0"/>
              </a:spcBef>
              <a:buSzPct val="100000"/>
              <a:defRPr sz="3700" b="0"/>
            </a:lvl2pPr>
            <a:lvl3pPr lvl="2" algn="r" rtl="0">
              <a:spcBef>
                <a:spcPts val="0"/>
              </a:spcBef>
              <a:buSzPct val="100000"/>
              <a:defRPr sz="3700" b="0"/>
            </a:lvl3pPr>
            <a:lvl4pPr lvl="3" algn="r" rtl="0">
              <a:spcBef>
                <a:spcPts val="0"/>
              </a:spcBef>
              <a:buSzPct val="100000"/>
              <a:defRPr sz="3700" b="0"/>
            </a:lvl4pPr>
            <a:lvl5pPr lvl="4" algn="r" rtl="0">
              <a:spcBef>
                <a:spcPts val="0"/>
              </a:spcBef>
              <a:buSzPct val="100000"/>
              <a:defRPr sz="3700" b="0"/>
            </a:lvl5pPr>
            <a:lvl6pPr lvl="5" algn="r" rtl="0">
              <a:spcBef>
                <a:spcPts val="0"/>
              </a:spcBef>
              <a:buSzPct val="100000"/>
              <a:defRPr sz="3700" b="0"/>
            </a:lvl6pPr>
            <a:lvl7pPr lvl="6" algn="r" rtl="0">
              <a:spcBef>
                <a:spcPts val="0"/>
              </a:spcBef>
              <a:buSzPct val="100000"/>
              <a:defRPr sz="3700" b="0"/>
            </a:lvl7pPr>
            <a:lvl8pPr lvl="7" algn="r" rtl="0">
              <a:spcBef>
                <a:spcPts val="0"/>
              </a:spcBef>
              <a:buSzPct val="100000"/>
              <a:defRPr sz="3700" b="0"/>
            </a:lvl8pPr>
            <a:lvl9pPr lvl="8" algn="r" rtl="0">
              <a:spcBef>
                <a:spcPts val="0"/>
              </a:spcBef>
              <a:buSzPct val="100000"/>
              <a:defRPr sz="3700" b="0"/>
            </a:lvl9pPr>
          </a:lstStyle>
          <a:p>
            <a:endParaRPr/>
          </a:p>
        </p:txBody>
      </p:sp>
      <p:sp>
        <p:nvSpPr>
          <p:cNvPr id="193" name="Shape 193"/>
          <p:cNvSpPr txBox="1">
            <a:spLocks noGrp="1"/>
          </p:cNvSpPr>
          <p:nvPr>
            <p:ph type="subTitle" idx="1"/>
          </p:nvPr>
        </p:nvSpPr>
        <p:spPr>
          <a:xfrm>
            <a:off x="3210884" y="2864176"/>
            <a:ext cx="5301599" cy="784799"/>
          </a:xfrm>
          <a:prstGeom prst="rect">
            <a:avLst/>
          </a:prstGeom>
        </p:spPr>
        <p:txBody>
          <a:bodyPr lIns="91425" tIns="91425" rIns="91425" bIns="91425" anchor="t" anchorCtr="0"/>
          <a:lstStyle>
            <a:lvl1pPr lvl="0" algn="r" rtl="0">
              <a:spcBef>
                <a:spcPts val="0"/>
              </a:spcBef>
              <a:buClr>
                <a:srgbClr val="1C4587"/>
              </a:buClr>
              <a:buNone/>
              <a:defRPr>
                <a:solidFill>
                  <a:srgbClr val="1C4587"/>
                </a:solidFill>
              </a:defRPr>
            </a:lvl1pPr>
            <a:lvl2pPr lvl="1" algn="r" rtl="0">
              <a:spcBef>
                <a:spcPts val="0"/>
              </a:spcBef>
              <a:buClr>
                <a:srgbClr val="1C4587"/>
              </a:buClr>
              <a:buSzPct val="100000"/>
              <a:buNone/>
              <a:defRPr sz="3000">
                <a:solidFill>
                  <a:srgbClr val="1C4587"/>
                </a:solidFill>
              </a:defRPr>
            </a:lvl2pPr>
            <a:lvl3pPr lvl="2" algn="r" rtl="0">
              <a:spcBef>
                <a:spcPts val="0"/>
              </a:spcBef>
              <a:buClr>
                <a:srgbClr val="1C4587"/>
              </a:buClr>
              <a:buSzPct val="100000"/>
              <a:buNone/>
              <a:defRPr sz="3000">
                <a:solidFill>
                  <a:srgbClr val="1C4587"/>
                </a:solidFill>
              </a:defRPr>
            </a:lvl3pPr>
            <a:lvl4pPr lvl="3" algn="r" rtl="0">
              <a:spcBef>
                <a:spcPts val="0"/>
              </a:spcBef>
              <a:buClr>
                <a:srgbClr val="1C4587"/>
              </a:buClr>
              <a:buSzPct val="100000"/>
              <a:buNone/>
              <a:defRPr sz="3000">
                <a:solidFill>
                  <a:srgbClr val="1C4587"/>
                </a:solidFill>
              </a:defRPr>
            </a:lvl4pPr>
            <a:lvl5pPr lvl="4" algn="r" rtl="0">
              <a:spcBef>
                <a:spcPts val="0"/>
              </a:spcBef>
              <a:buClr>
                <a:srgbClr val="1C4587"/>
              </a:buClr>
              <a:buSzPct val="100000"/>
              <a:buNone/>
              <a:defRPr sz="3000">
                <a:solidFill>
                  <a:srgbClr val="1C4587"/>
                </a:solidFill>
              </a:defRPr>
            </a:lvl5pPr>
            <a:lvl6pPr lvl="5" algn="r" rtl="0">
              <a:spcBef>
                <a:spcPts val="0"/>
              </a:spcBef>
              <a:buClr>
                <a:srgbClr val="1C4587"/>
              </a:buClr>
              <a:buSzPct val="100000"/>
              <a:buNone/>
              <a:defRPr sz="3000">
                <a:solidFill>
                  <a:srgbClr val="1C4587"/>
                </a:solidFill>
              </a:defRPr>
            </a:lvl6pPr>
            <a:lvl7pPr lvl="6" algn="r" rtl="0">
              <a:spcBef>
                <a:spcPts val="0"/>
              </a:spcBef>
              <a:buClr>
                <a:srgbClr val="1C4587"/>
              </a:buClr>
              <a:buSzPct val="100000"/>
              <a:buNone/>
              <a:defRPr sz="3000">
                <a:solidFill>
                  <a:srgbClr val="1C4587"/>
                </a:solidFill>
              </a:defRPr>
            </a:lvl7pPr>
            <a:lvl8pPr lvl="7" algn="r" rtl="0">
              <a:spcBef>
                <a:spcPts val="0"/>
              </a:spcBef>
              <a:buClr>
                <a:srgbClr val="1C4587"/>
              </a:buClr>
              <a:buSzPct val="100000"/>
              <a:buNone/>
              <a:defRPr sz="3000">
                <a:solidFill>
                  <a:srgbClr val="1C4587"/>
                </a:solidFill>
              </a:defRPr>
            </a:lvl8pPr>
            <a:lvl9pPr lvl="8" algn="r" rtl="0">
              <a:spcBef>
                <a:spcPts val="0"/>
              </a:spcBef>
              <a:buClr>
                <a:srgbClr val="1C4587"/>
              </a:buClr>
              <a:buSzPct val="100000"/>
              <a:buNone/>
              <a:defRPr sz="3000">
                <a:solidFill>
                  <a:srgbClr val="1C4587"/>
                </a:solidFill>
              </a:defRPr>
            </a:lvl9pPr>
          </a:lstStyle>
          <a:p>
            <a:endParaRPr/>
          </a:p>
        </p:txBody>
      </p:sp>
      <p:sp>
        <p:nvSpPr>
          <p:cNvPr id="194" name="Shape 194"/>
          <p:cNvSpPr/>
          <p:nvPr/>
        </p:nvSpPr>
        <p:spPr>
          <a:xfrm>
            <a:off x="4412080" y="4661638"/>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5" name="Shape 195"/>
          <p:cNvSpPr/>
          <p:nvPr/>
        </p:nvSpPr>
        <p:spPr>
          <a:xfrm>
            <a:off x="3968825" y="4000287"/>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6" name="Shape 196"/>
          <p:cNvSpPr/>
          <p:nvPr/>
        </p:nvSpPr>
        <p:spPr>
          <a:xfrm>
            <a:off x="6283364" y="42095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7" name="Shape 197"/>
          <p:cNvSpPr/>
          <p:nvPr/>
        </p:nvSpPr>
        <p:spPr>
          <a:xfrm>
            <a:off x="5746560" y="4042835"/>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8" name="Shape 198"/>
          <p:cNvSpPr/>
          <p:nvPr/>
        </p:nvSpPr>
        <p:spPr>
          <a:xfrm>
            <a:off x="7063610" y="4132027"/>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9" name="Shape 199"/>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0" name="Shape 200"/>
          <p:cNvSpPr/>
          <p:nvPr/>
        </p:nvSpPr>
        <p:spPr>
          <a:xfrm>
            <a:off x="6581517" y="4041241"/>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1" name="Shape 201"/>
          <p:cNvSpPr/>
          <p:nvPr/>
        </p:nvSpPr>
        <p:spPr>
          <a:xfrm>
            <a:off x="6507131" y="453396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2" name="Shape 202"/>
          <p:cNvSpPr/>
          <p:nvPr/>
        </p:nvSpPr>
        <p:spPr>
          <a:xfrm>
            <a:off x="5501053"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3" name="Shape 203"/>
          <p:cNvSpPr/>
          <p:nvPr/>
        </p:nvSpPr>
        <p:spPr>
          <a:xfrm>
            <a:off x="5201566" y="4075598"/>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4" name="Shape 204"/>
          <p:cNvSpPr/>
          <p:nvPr/>
        </p:nvSpPr>
        <p:spPr>
          <a:xfrm>
            <a:off x="4765584"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5" name="Shape 205"/>
          <p:cNvSpPr/>
          <p:nvPr/>
        </p:nvSpPr>
        <p:spPr>
          <a:xfrm>
            <a:off x="55218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6" name="Shape 206"/>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7" name="Shape 207"/>
          <p:cNvSpPr/>
          <p:nvPr/>
        </p:nvSpPr>
        <p:spPr>
          <a:xfrm>
            <a:off x="8052577" y="402927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8" name="Shape 208"/>
          <p:cNvSpPr/>
          <p:nvPr/>
        </p:nvSpPr>
        <p:spPr>
          <a:xfrm>
            <a:off x="6984573" y="4950383"/>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9" name="Shape 209"/>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0" name="Shape 210"/>
          <p:cNvSpPr/>
          <p:nvPr/>
        </p:nvSpPr>
        <p:spPr>
          <a:xfrm>
            <a:off x="6160714" y="4780233"/>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1" name="Shape 211"/>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2" name="Shape 212"/>
          <p:cNvSpPr/>
          <p:nvPr/>
        </p:nvSpPr>
        <p:spPr>
          <a:xfrm>
            <a:off x="48922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3" name="Shape 213"/>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4" name="Shape 214"/>
          <p:cNvSpPr/>
          <p:nvPr/>
        </p:nvSpPr>
        <p:spPr>
          <a:xfrm>
            <a:off x="4489178" y="4206693"/>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5" name="Shape 215"/>
          <p:cNvSpPr/>
          <p:nvPr/>
        </p:nvSpPr>
        <p:spPr>
          <a:xfrm rot="1920548">
            <a:off x="7236725" y="46581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6" name="Shape 216"/>
          <p:cNvSpPr/>
          <p:nvPr/>
        </p:nvSpPr>
        <p:spPr>
          <a:xfrm>
            <a:off x="8263292" y="4517804"/>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7" name="Shape 217"/>
          <p:cNvSpPr/>
          <p:nvPr/>
        </p:nvSpPr>
        <p:spPr>
          <a:xfrm rot="-5400000">
            <a:off x="7684355" y="39822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8" name="Shape 218"/>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9" name="Shape 219"/>
          <p:cNvSpPr/>
          <p:nvPr/>
        </p:nvSpPr>
        <p:spPr>
          <a:xfrm>
            <a:off x="50595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0" name="Shape 220"/>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1" name="Shape 221"/>
          <p:cNvSpPr/>
          <p:nvPr/>
        </p:nvSpPr>
        <p:spPr>
          <a:xfrm>
            <a:off x="1482764" y="42095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2" name="Shape 222"/>
          <p:cNvSpPr/>
          <p:nvPr/>
        </p:nvSpPr>
        <p:spPr>
          <a:xfrm>
            <a:off x="945960" y="4042835"/>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3" name="Shape 223"/>
          <p:cNvSpPr/>
          <p:nvPr/>
        </p:nvSpPr>
        <p:spPr>
          <a:xfrm>
            <a:off x="2263010" y="4132027"/>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4" name="Shape 224"/>
          <p:cNvSpPr/>
          <p:nvPr/>
        </p:nvSpPr>
        <p:spPr>
          <a:xfrm>
            <a:off x="1780917" y="4041241"/>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5" name="Shape 225"/>
          <p:cNvSpPr/>
          <p:nvPr/>
        </p:nvSpPr>
        <p:spPr>
          <a:xfrm>
            <a:off x="1706531" y="453396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6" name="Shape 226"/>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7" name="Shape 227"/>
          <p:cNvSpPr/>
          <p:nvPr/>
        </p:nvSpPr>
        <p:spPr>
          <a:xfrm>
            <a:off x="400966" y="4075598"/>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8" name="Shape 228"/>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9" name="Shape 229"/>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0" name="Shape 230"/>
          <p:cNvSpPr/>
          <p:nvPr/>
        </p:nvSpPr>
        <p:spPr>
          <a:xfrm>
            <a:off x="3251972"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1" name="Shape 231"/>
          <p:cNvSpPr/>
          <p:nvPr/>
        </p:nvSpPr>
        <p:spPr>
          <a:xfrm>
            <a:off x="3251977" y="402927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2" name="Shape 232"/>
          <p:cNvSpPr/>
          <p:nvPr/>
        </p:nvSpPr>
        <p:spPr>
          <a:xfrm>
            <a:off x="2183973" y="4950383"/>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3" name="Shape 233"/>
          <p:cNvSpPr/>
          <p:nvPr/>
        </p:nvSpPr>
        <p:spPr>
          <a:xfrm>
            <a:off x="39491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4" name="Shape 234"/>
          <p:cNvSpPr/>
          <p:nvPr/>
        </p:nvSpPr>
        <p:spPr>
          <a:xfrm>
            <a:off x="1360114" y="4780233"/>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5" name="Shape 235"/>
          <p:cNvSpPr/>
          <p:nvPr/>
        </p:nvSpPr>
        <p:spPr>
          <a:xfrm>
            <a:off x="37218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6" name="Shape 236"/>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7" name="Shape 237"/>
          <p:cNvSpPr/>
          <p:nvPr/>
        </p:nvSpPr>
        <p:spPr>
          <a:xfrm>
            <a:off x="40288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8" name="Shape 238"/>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9" name="Shape 239"/>
          <p:cNvSpPr/>
          <p:nvPr/>
        </p:nvSpPr>
        <p:spPr>
          <a:xfrm rot="1920548">
            <a:off x="2436125" y="46581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0" name="Shape 240"/>
          <p:cNvSpPr/>
          <p:nvPr/>
        </p:nvSpPr>
        <p:spPr>
          <a:xfrm>
            <a:off x="3462692" y="4517804"/>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1" name="Shape 241"/>
          <p:cNvSpPr/>
          <p:nvPr/>
        </p:nvSpPr>
        <p:spPr>
          <a:xfrm rot="-5400000">
            <a:off x="2883754" y="39822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2" name="Shape 242"/>
          <p:cNvSpPr/>
          <p:nvPr/>
        </p:nvSpPr>
        <p:spPr>
          <a:xfrm>
            <a:off x="28590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3" name="Shape 243"/>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4" name="Shape 244"/>
          <p:cNvSpPr/>
          <p:nvPr/>
        </p:nvSpPr>
        <p:spPr>
          <a:xfrm>
            <a:off x="2981819"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0" name="Shape 290"/>
          <p:cNvSpPr txBox="1">
            <a:spLocks noGrp="1"/>
          </p:cNvSpPr>
          <p:nvPr>
            <p:ph type="body" idx="1"/>
          </p:nvPr>
        </p:nvSpPr>
        <p:spPr>
          <a:xfrm>
            <a:off x="747925" y="1302836"/>
            <a:ext cx="6140399" cy="3610800"/>
          </a:xfrm>
          <a:prstGeom prst="rect">
            <a:avLst/>
          </a:prstGeom>
        </p:spPr>
        <p:txBody>
          <a:bodyPr lIns="91425" tIns="91425" rIns="91425" bIns="91425" anchor="t" anchorCtr="0"/>
          <a:lstStyle>
            <a:lvl1pPr lvl="0">
              <a:spcBef>
                <a:spcPts val="0"/>
              </a:spcBef>
              <a:buSzPct val="100000"/>
              <a:defRPr sz="25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291" name="Shape 291"/>
          <p:cNvGrpSpPr/>
          <p:nvPr/>
        </p:nvGrpSpPr>
        <p:grpSpPr>
          <a:xfrm>
            <a:off x="7442902" y="-91153"/>
            <a:ext cx="1796289" cy="5330574"/>
            <a:chOff x="6023725" y="842300"/>
            <a:chExt cx="1358150" cy="4030375"/>
          </a:xfrm>
        </p:grpSpPr>
        <p:sp>
          <p:nvSpPr>
            <p:cNvPr id="292" name="Shape 292"/>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3" name="Shape 293"/>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4" name="Shape 294"/>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5" name="Shape 295"/>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6" name="Shape 296"/>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7" name="Shape 297"/>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8" name="Shape 298"/>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9" name="Shape 299"/>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0" name="Shape 300"/>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1" name="Shape 301"/>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2" name="Shape 302"/>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3" name="Shape 303"/>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4" name="Shape 304"/>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5" name="Shape 305"/>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6" name="Shape 306"/>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7" name="Shape 307"/>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8" name="Shape 308"/>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9" name="Shape 309"/>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0" name="Shape 310"/>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1" name="Shape 311"/>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2" name="Shape 312"/>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3" name="Shape 313"/>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4" name="Shape 314"/>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5" name="Shape 315"/>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6" name="Shape 316"/>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7" name="Shape 317"/>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8" name="Shape 318"/>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9" name="Shape 319"/>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20" name="Shape 320"/>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grpSp>
      <p:cxnSp>
        <p:nvCxnSpPr>
          <p:cNvPr id="321" name="Shape 321"/>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69"/>
        <p:cNvGrpSpPr/>
        <p:nvPr/>
      </p:nvGrpSpPr>
      <p:grpSpPr>
        <a:xfrm>
          <a:off x="0" y="0"/>
          <a:ext cx="0" cy="0"/>
          <a:chOff x="0" y="0"/>
          <a:chExt cx="0" cy="0"/>
        </a:xfrm>
      </p:grpSpPr>
      <p:sp>
        <p:nvSpPr>
          <p:cNvPr id="470" name="Shape 470"/>
          <p:cNvSpPr/>
          <p:nvPr/>
        </p:nvSpPr>
        <p:spPr>
          <a:xfrm>
            <a:off x="7302880" y="-294361"/>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1" name="Shape 471"/>
          <p:cNvSpPr/>
          <p:nvPr/>
        </p:nvSpPr>
        <p:spPr>
          <a:xfrm>
            <a:off x="-35374" y="3366962"/>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2" name="Shape 472"/>
          <p:cNvSpPr/>
          <p:nvPr/>
        </p:nvSpPr>
        <p:spPr>
          <a:xfrm>
            <a:off x="8817947" y="3439660"/>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3" name="Shape 473"/>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4" name="Shape 474"/>
          <p:cNvSpPr/>
          <p:nvPr/>
        </p:nvSpPr>
        <p:spPr>
          <a:xfrm>
            <a:off x="8360954" y="450691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5" name="Shape 475"/>
          <p:cNvSpPr/>
          <p:nvPr/>
        </p:nvSpPr>
        <p:spPr>
          <a:xfrm>
            <a:off x="-77078" y="1488018"/>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6" name="Shape 476"/>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7" name="Shape 477"/>
          <p:cNvSpPr/>
          <p:nvPr/>
        </p:nvSpPr>
        <p:spPr>
          <a:xfrm>
            <a:off x="8052577" y="413232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8" name="Shape 478"/>
          <p:cNvSpPr/>
          <p:nvPr/>
        </p:nvSpPr>
        <p:spPr>
          <a:xfrm>
            <a:off x="7430898" y="4873170"/>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9" name="Shape 479"/>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0" name="Shape 480"/>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1" name="Shape 481"/>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2" name="Shape 482"/>
          <p:cNvSpPr/>
          <p:nvPr/>
        </p:nvSpPr>
        <p:spPr>
          <a:xfrm>
            <a:off x="8963978" y="1338718"/>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3" name="Shape 483"/>
          <p:cNvSpPr/>
          <p:nvPr/>
        </p:nvSpPr>
        <p:spPr>
          <a:xfrm rot="-2426120">
            <a:off x="7110131" y="4877011"/>
            <a:ext cx="279909" cy="357971"/>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4" name="Shape 484"/>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5" name="Shape 485"/>
          <p:cNvSpPr/>
          <p:nvPr/>
        </p:nvSpPr>
        <p:spPr>
          <a:xfrm>
            <a:off x="8797587" y="3078732"/>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6" name="Shape 486"/>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7" name="Shape 487"/>
          <p:cNvSpPr/>
          <p:nvPr/>
        </p:nvSpPr>
        <p:spPr>
          <a:xfrm>
            <a:off x="346877" y="6086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8" name="Shape 488"/>
          <p:cNvSpPr/>
          <p:nvPr/>
        </p:nvSpPr>
        <p:spPr>
          <a:xfrm>
            <a:off x="645010" y="355961"/>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9" name="Shape 489"/>
          <p:cNvSpPr/>
          <p:nvPr/>
        </p:nvSpPr>
        <p:spPr>
          <a:xfrm>
            <a:off x="8318810" y="-29822"/>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0" name="Shape 490"/>
          <p:cNvSpPr/>
          <p:nvPr/>
        </p:nvSpPr>
        <p:spPr>
          <a:xfrm>
            <a:off x="-7" y="101336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1" name="Shape 491"/>
          <p:cNvSpPr/>
          <p:nvPr/>
        </p:nvSpPr>
        <p:spPr>
          <a:xfrm>
            <a:off x="8699356" y="17911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2" name="Shape 492"/>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3" name="Shape 493"/>
          <p:cNvSpPr/>
          <p:nvPr/>
        </p:nvSpPr>
        <p:spPr>
          <a:xfrm>
            <a:off x="258966" y="-86251"/>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4" name="Shape 494"/>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5" name="Shape 495"/>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6" name="Shape 496"/>
          <p:cNvSpPr/>
          <p:nvPr/>
        </p:nvSpPr>
        <p:spPr>
          <a:xfrm>
            <a:off x="-243127" y="5420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7" name="Shape 497"/>
          <p:cNvSpPr/>
          <p:nvPr/>
        </p:nvSpPr>
        <p:spPr>
          <a:xfrm>
            <a:off x="7842052" y="-100873"/>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8" name="Shape 498"/>
          <p:cNvSpPr/>
          <p:nvPr/>
        </p:nvSpPr>
        <p:spPr>
          <a:xfrm>
            <a:off x="-38626" y="579045"/>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9" name="Shape 499"/>
          <p:cNvSpPr/>
          <p:nvPr/>
        </p:nvSpPr>
        <p:spPr>
          <a:xfrm>
            <a:off x="1403775" y="11500"/>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0" name="Shape 500"/>
          <p:cNvSpPr/>
          <p:nvPr/>
        </p:nvSpPr>
        <p:spPr>
          <a:xfrm>
            <a:off x="955989" y="-57166"/>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1" name="Shape 501"/>
          <p:cNvSpPr/>
          <p:nvPr/>
        </p:nvSpPr>
        <p:spPr>
          <a:xfrm>
            <a:off x="1333293" y="4678454"/>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2" name="Shape 502"/>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3" name="Shape 503"/>
          <p:cNvSpPr/>
          <p:nvPr/>
        </p:nvSpPr>
        <p:spPr>
          <a:xfrm>
            <a:off x="1525678" y="4911343"/>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4" name="Shape 504"/>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5" name="Shape 505"/>
          <p:cNvSpPr/>
          <p:nvPr/>
        </p:nvSpPr>
        <p:spPr>
          <a:xfrm rot="1920548">
            <a:off x="8225550" y="6252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6" name="Shape 506"/>
          <p:cNvSpPr/>
          <p:nvPr/>
        </p:nvSpPr>
        <p:spPr>
          <a:xfrm>
            <a:off x="346867" y="4064142"/>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7" name="Shape 507"/>
          <p:cNvSpPr/>
          <p:nvPr/>
        </p:nvSpPr>
        <p:spPr>
          <a:xfrm rot="-5400000">
            <a:off x="7996280" y="3169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8" name="Shape 508"/>
          <p:cNvSpPr/>
          <p:nvPr/>
        </p:nvSpPr>
        <p:spPr>
          <a:xfrm>
            <a:off x="8801760" y="790270"/>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9" name="Shape 509"/>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10" name="Shape 510"/>
          <p:cNvSpPr/>
          <p:nvPr/>
        </p:nvSpPr>
        <p:spPr>
          <a:xfrm>
            <a:off x="8699345" y="1151406"/>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6" y="-23"/>
            <a:ext cx="9143797" cy="5143377"/>
            <a:chOff x="239950" y="872550"/>
            <a:chExt cx="7042900" cy="3961625"/>
          </a:xfrm>
        </p:grpSpPr>
        <p:sp>
          <p:nvSpPr>
            <p:cNvPr id="7" name="Shape 7"/>
            <p:cNvSpPr/>
            <p:nvPr/>
          </p:nvSpPr>
          <p:spPr>
            <a:xfrm>
              <a:off x="239950" y="872550"/>
              <a:ext cx="7042900" cy="3961625"/>
            </a:xfrm>
            <a:custGeom>
              <a:avLst/>
              <a:gdLst/>
              <a:ahLst/>
              <a:cxnLst/>
              <a:rect l="0" t="0" r="0" b="0"/>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8"/>
            <p:cNvSpPr/>
            <p:nvPr/>
          </p:nvSpPr>
          <p:spPr>
            <a:xfrm>
              <a:off x="239950" y="47617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9"/>
            <p:cNvSpPr/>
            <p:nvPr/>
          </p:nvSpPr>
          <p:spPr>
            <a:xfrm>
              <a:off x="239950" y="4690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10"/>
            <p:cNvSpPr/>
            <p:nvPr/>
          </p:nvSpPr>
          <p:spPr>
            <a:xfrm>
              <a:off x="239950" y="46177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11"/>
            <p:cNvSpPr/>
            <p:nvPr/>
          </p:nvSpPr>
          <p:spPr>
            <a:xfrm>
              <a:off x="239950" y="4546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12"/>
            <p:cNvSpPr/>
            <p:nvPr/>
          </p:nvSpPr>
          <p:spPr>
            <a:xfrm>
              <a:off x="239950" y="44737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13"/>
            <p:cNvSpPr/>
            <p:nvPr/>
          </p:nvSpPr>
          <p:spPr>
            <a:xfrm>
              <a:off x="239950" y="4402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14"/>
            <p:cNvSpPr/>
            <p:nvPr/>
          </p:nvSpPr>
          <p:spPr>
            <a:xfrm>
              <a:off x="239950" y="43297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5"/>
            <p:cNvSpPr/>
            <p:nvPr/>
          </p:nvSpPr>
          <p:spPr>
            <a:xfrm>
              <a:off x="239950" y="4258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16"/>
            <p:cNvSpPr/>
            <p:nvPr/>
          </p:nvSpPr>
          <p:spPr>
            <a:xfrm>
              <a:off x="239950" y="41858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7"/>
            <p:cNvSpPr/>
            <p:nvPr/>
          </p:nvSpPr>
          <p:spPr>
            <a:xfrm>
              <a:off x="239950" y="4114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8"/>
            <p:cNvSpPr/>
            <p:nvPr/>
          </p:nvSpPr>
          <p:spPr>
            <a:xfrm>
              <a:off x="239950" y="40418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9"/>
            <p:cNvSpPr/>
            <p:nvPr/>
          </p:nvSpPr>
          <p:spPr>
            <a:xfrm>
              <a:off x="239950" y="39693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239950" y="38978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21"/>
            <p:cNvSpPr/>
            <p:nvPr/>
          </p:nvSpPr>
          <p:spPr>
            <a:xfrm>
              <a:off x="239950" y="38254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239950" y="37538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3"/>
            <p:cNvSpPr/>
            <p:nvPr/>
          </p:nvSpPr>
          <p:spPr>
            <a:xfrm>
              <a:off x="239950" y="36814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4"/>
            <p:cNvSpPr/>
            <p:nvPr/>
          </p:nvSpPr>
          <p:spPr>
            <a:xfrm>
              <a:off x="239950" y="36099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239950" y="35374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p:nvPr/>
          </p:nvSpPr>
          <p:spPr>
            <a:xfrm>
              <a:off x="239950" y="34659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7"/>
            <p:cNvSpPr/>
            <p:nvPr/>
          </p:nvSpPr>
          <p:spPr>
            <a:xfrm>
              <a:off x="239950" y="33934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28"/>
            <p:cNvSpPr/>
            <p:nvPr/>
          </p:nvSpPr>
          <p:spPr>
            <a:xfrm>
              <a:off x="239950" y="33219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29"/>
            <p:cNvSpPr/>
            <p:nvPr/>
          </p:nvSpPr>
          <p:spPr>
            <a:xfrm>
              <a:off x="239950" y="32495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30"/>
            <p:cNvSpPr/>
            <p:nvPr/>
          </p:nvSpPr>
          <p:spPr>
            <a:xfrm>
              <a:off x="239950" y="31770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31"/>
            <p:cNvSpPr/>
            <p:nvPr/>
          </p:nvSpPr>
          <p:spPr>
            <a:xfrm>
              <a:off x="239950" y="31055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32"/>
            <p:cNvSpPr/>
            <p:nvPr/>
          </p:nvSpPr>
          <p:spPr>
            <a:xfrm>
              <a:off x="239950" y="3033100"/>
              <a:ext cx="7042900" cy="0"/>
            </a:xfrm>
            <a:custGeom>
              <a:avLst/>
              <a:gdLst/>
              <a:ahLst/>
              <a:cxnLst/>
              <a:rect l="0" t="0" r="0" b="0"/>
              <a:pathLst>
                <a:path w="281716"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33"/>
            <p:cNvSpPr/>
            <p:nvPr/>
          </p:nvSpPr>
          <p:spPr>
            <a:xfrm>
              <a:off x="239950" y="29615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239950" y="28891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35"/>
            <p:cNvSpPr/>
            <p:nvPr/>
          </p:nvSpPr>
          <p:spPr>
            <a:xfrm>
              <a:off x="239950" y="28175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36"/>
            <p:cNvSpPr/>
            <p:nvPr/>
          </p:nvSpPr>
          <p:spPr>
            <a:xfrm>
              <a:off x="239950" y="27451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a:off x="239950" y="26736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 name="Shape 38"/>
            <p:cNvSpPr/>
            <p:nvPr/>
          </p:nvSpPr>
          <p:spPr>
            <a:xfrm>
              <a:off x="239950" y="2601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 name="Shape 39"/>
            <p:cNvSpPr/>
            <p:nvPr/>
          </p:nvSpPr>
          <p:spPr>
            <a:xfrm>
              <a:off x="239950" y="25296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 name="Shape 40"/>
            <p:cNvSpPr/>
            <p:nvPr/>
          </p:nvSpPr>
          <p:spPr>
            <a:xfrm>
              <a:off x="239950" y="2457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 name="Shape 41"/>
            <p:cNvSpPr/>
            <p:nvPr/>
          </p:nvSpPr>
          <p:spPr>
            <a:xfrm>
              <a:off x="239950" y="23847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 name="Shape 42"/>
            <p:cNvSpPr/>
            <p:nvPr/>
          </p:nvSpPr>
          <p:spPr>
            <a:xfrm>
              <a:off x="239950" y="2313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 name="Shape 43"/>
            <p:cNvSpPr/>
            <p:nvPr/>
          </p:nvSpPr>
          <p:spPr>
            <a:xfrm>
              <a:off x="239950" y="22407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44"/>
            <p:cNvSpPr/>
            <p:nvPr/>
          </p:nvSpPr>
          <p:spPr>
            <a:xfrm>
              <a:off x="239950" y="2169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 name="Shape 45"/>
            <p:cNvSpPr/>
            <p:nvPr/>
          </p:nvSpPr>
          <p:spPr>
            <a:xfrm>
              <a:off x="239950" y="20968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 name="Shape 46"/>
            <p:cNvSpPr/>
            <p:nvPr/>
          </p:nvSpPr>
          <p:spPr>
            <a:xfrm>
              <a:off x="239950" y="2025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 name="Shape 47"/>
            <p:cNvSpPr/>
            <p:nvPr/>
          </p:nvSpPr>
          <p:spPr>
            <a:xfrm>
              <a:off x="239950" y="19528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 name="Shape 48"/>
            <p:cNvSpPr/>
            <p:nvPr/>
          </p:nvSpPr>
          <p:spPr>
            <a:xfrm>
              <a:off x="239950" y="18813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 name="Shape 49"/>
            <p:cNvSpPr/>
            <p:nvPr/>
          </p:nvSpPr>
          <p:spPr>
            <a:xfrm>
              <a:off x="239950" y="18088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0"/>
            <p:cNvSpPr/>
            <p:nvPr/>
          </p:nvSpPr>
          <p:spPr>
            <a:xfrm>
              <a:off x="239950" y="17373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1"/>
            <p:cNvSpPr/>
            <p:nvPr/>
          </p:nvSpPr>
          <p:spPr>
            <a:xfrm>
              <a:off x="239950" y="16648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52"/>
            <p:cNvSpPr/>
            <p:nvPr/>
          </p:nvSpPr>
          <p:spPr>
            <a:xfrm>
              <a:off x="239950" y="15924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p:nvPr/>
          </p:nvSpPr>
          <p:spPr>
            <a:xfrm>
              <a:off x="239950" y="15209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 name="Shape 54"/>
            <p:cNvSpPr/>
            <p:nvPr/>
          </p:nvSpPr>
          <p:spPr>
            <a:xfrm>
              <a:off x="239950" y="14484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a:off x="239950" y="13769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56"/>
            <p:cNvSpPr/>
            <p:nvPr/>
          </p:nvSpPr>
          <p:spPr>
            <a:xfrm>
              <a:off x="239950" y="13044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 name="Shape 57"/>
            <p:cNvSpPr/>
            <p:nvPr/>
          </p:nvSpPr>
          <p:spPr>
            <a:xfrm>
              <a:off x="239950" y="12329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 name="Shape 58"/>
            <p:cNvSpPr/>
            <p:nvPr/>
          </p:nvSpPr>
          <p:spPr>
            <a:xfrm>
              <a:off x="239950" y="11605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59"/>
            <p:cNvSpPr/>
            <p:nvPr/>
          </p:nvSpPr>
          <p:spPr>
            <a:xfrm>
              <a:off x="239950" y="10889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 name="Shape 60"/>
            <p:cNvSpPr/>
            <p:nvPr/>
          </p:nvSpPr>
          <p:spPr>
            <a:xfrm>
              <a:off x="239950" y="10165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 name="Shape 61"/>
            <p:cNvSpPr/>
            <p:nvPr/>
          </p:nvSpPr>
          <p:spPr>
            <a:xfrm>
              <a:off x="239950" y="9450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 name="Shape 63"/>
            <p:cNvSpPr/>
            <p:nvPr/>
          </p:nvSpPr>
          <p:spPr>
            <a:xfrm>
              <a:off x="7137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70645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69921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69196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6847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774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702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6289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65565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64840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a:off x="6411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a:off x="633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75"/>
            <p:cNvSpPr/>
            <p:nvPr/>
          </p:nvSpPr>
          <p:spPr>
            <a:xfrm>
              <a:off x="6266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76"/>
            <p:cNvSpPr/>
            <p:nvPr/>
          </p:nvSpPr>
          <p:spPr>
            <a:xfrm>
              <a:off x="6193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6120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60484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5976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p:nvPr/>
          </p:nvSpPr>
          <p:spPr>
            <a:xfrm>
              <a:off x="5903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5830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2"/>
            <p:cNvSpPr/>
            <p:nvPr/>
          </p:nvSpPr>
          <p:spPr>
            <a:xfrm>
              <a:off x="5757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83"/>
            <p:cNvSpPr/>
            <p:nvPr/>
          </p:nvSpPr>
          <p:spPr>
            <a:xfrm>
              <a:off x="5685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p:nvPr/>
          </p:nvSpPr>
          <p:spPr>
            <a:xfrm>
              <a:off x="56129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85"/>
            <p:cNvSpPr/>
            <p:nvPr/>
          </p:nvSpPr>
          <p:spPr>
            <a:xfrm>
              <a:off x="5540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86"/>
            <p:cNvSpPr/>
            <p:nvPr/>
          </p:nvSpPr>
          <p:spPr>
            <a:xfrm>
              <a:off x="5468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 name="Shape 87"/>
            <p:cNvSpPr/>
            <p:nvPr/>
          </p:nvSpPr>
          <p:spPr>
            <a:xfrm>
              <a:off x="5394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 name="Shape 88"/>
            <p:cNvSpPr/>
            <p:nvPr/>
          </p:nvSpPr>
          <p:spPr>
            <a:xfrm>
              <a:off x="53222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 name="Shape 89"/>
            <p:cNvSpPr/>
            <p:nvPr/>
          </p:nvSpPr>
          <p:spPr>
            <a:xfrm>
              <a:off x="5249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90"/>
            <p:cNvSpPr/>
            <p:nvPr/>
          </p:nvSpPr>
          <p:spPr>
            <a:xfrm>
              <a:off x="5177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 name="Shape 91"/>
            <p:cNvSpPr/>
            <p:nvPr/>
          </p:nvSpPr>
          <p:spPr>
            <a:xfrm>
              <a:off x="510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a:off x="5032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p:nvPr/>
          </p:nvSpPr>
          <p:spPr>
            <a:xfrm>
              <a:off x="4959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4886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5" name="Shape 95"/>
            <p:cNvSpPr/>
            <p:nvPr/>
          </p:nvSpPr>
          <p:spPr>
            <a:xfrm>
              <a:off x="48141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p:nvPr/>
          </p:nvSpPr>
          <p:spPr>
            <a:xfrm>
              <a:off x="4741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4669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p:nvPr/>
          </p:nvSpPr>
          <p:spPr>
            <a:xfrm>
              <a:off x="4596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4523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100"/>
            <p:cNvSpPr/>
            <p:nvPr/>
          </p:nvSpPr>
          <p:spPr>
            <a:xfrm>
              <a:off x="4451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43785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4306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4233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4160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40878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4015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3942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38705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9" name="Shape 109"/>
            <p:cNvSpPr/>
            <p:nvPr/>
          </p:nvSpPr>
          <p:spPr>
            <a:xfrm>
              <a:off x="3798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3724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3652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3579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p:nvPr/>
          </p:nvSpPr>
          <p:spPr>
            <a:xfrm>
              <a:off x="3507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3434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3362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3289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3216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31442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p:nvPr/>
          </p:nvSpPr>
          <p:spPr>
            <a:xfrm>
              <a:off x="3071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p:nvPr/>
          </p:nvSpPr>
          <p:spPr>
            <a:xfrm>
              <a:off x="2999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2925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a:off x="28535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3" name="Shape 123"/>
            <p:cNvSpPr/>
            <p:nvPr/>
          </p:nvSpPr>
          <p:spPr>
            <a:xfrm>
              <a:off x="2781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27086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a:off x="2636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2563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2490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2417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2345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2273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2200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2" name="Shape 132"/>
            <p:cNvSpPr/>
            <p:nvPr/>
          </p:nvSpPr>
          <p:spPr>
            <a:xfrm>
              <a:off x="2128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p:nvPr/>
          </p:nvSpPr>
          <p:spPr>
            <a:xfrm>
              <a:off x="2054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4" name="Shape 134"/>
            <p:cNvSpPr/>
            <p:nvPr/>
          </p:nvSpPr>
          <p:spPr>
            <a:xfrm>
              <a:off x="1982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19098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p:nvPr/>
          </p:nvSpPr>
          <p:spPr>
            <a:xfrm>
              <a:off x="1837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p:nvPr/>
          </p:nvSpPr>
          <p:spPr>
            <a:xfrm>
              <a:off x="1764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8" name="Shape 138"/>
            <p:cNvSpPr/>
            <p:nvPr/>
          </p:nvSpPr>
          <p:spPr>
            <a:xfrm>
              <a:off x="1692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p:nvPr/>
          </p:nvSpPr>
          <p:spPr>
            <a:xfrm>
              <a:off x="161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 name="Shape 140"/>
            <p:cNvSpPr/>
            <p:nvPr/>
          </p:nvSpPr>
          <p:spPr>
            <a:xfrm>
              <a:off x="1546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p:nvPr/>
          </p:nvSpPr>
          <p:spPr>
            <a:xfrm>
              <a:off x="14742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2" name="Shape 142"/>
            <p:cNvSpPr/>
            <p:nvPr/>
          </p:nvSpPr>
          <p:spPr>
            <a:xfrm>
              <a:off x="1401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3" name="Shape 143"/>
            <p:cNvSpPr/>
            <p:nvPr/>
          </p:nvSpPr>
          <p:spPr>
            <a:xfrm>
              <a:off x="1329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4" name="Shape 144"/>
            <p:cNvSpPr/>
            <p:nvPr/>
          </p:nvSpPr>
          <p:spPr>
            <a:xfrm>
              <a:off x="1256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1183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1111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10387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9662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8938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820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747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75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3" name="Shape 153"/>
            <p:cNvSpPr/>
            <p:nvPr/>
          </p:nvSpPr>
          <p:spPr>
            <a:xfrm>
              <a:off x="6031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306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4582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38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7" name="Shape 157"/>
            <p:cNvSpPr/>
            <p:nvPr/>
          </p:nvSpPr>
          <p:spPr>
            <a:xfrm>
              <a:off x="312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8" name="Shape 158"/>
          <p:cNvSpPr txBox="1">
            <a:spLocks noGrp="1"/>
          </p:cNvSpPr>
          <p:nvPr>
            <p:ph type="title"/>
          </p:nvPr>
        </p:nvSpPr>
        <p:spPr>
          <a:xfrm>
            <a:off x="747925" y="225025"/>
            <a:ext cx="6791700" cy="857400"/>
          </a:xfrm>
          <a:prstGeom prst="rect">
            <a:avLst/>
          </a:prstGeom>
          <a:noFill/>
          <a:ln>
            <a:noFill/>
          </a:ln>
        </p:spPr>
        <p:txBody>
          <a:bodyPr lIns="91425" tIns="91425" rIns="91425" bIns="91425" anchor="b" anchorCtr="0"/>
          <a:lstStyle>
            <a:lvl1pPr lvl="0">
              <a:spcBef>
                <a:spcPts val="0"/>
              </a:spcBef>
              <a:buClr>
                <a:srgbClr val="3C78D8"/>
              </a:buClr>
              <a:buSzPct val="100000"/>
              <a:buFont typeface="Sniglet"/>
              <a:buNone/>
              <a:defRPr sz="1800" b="1">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endParaRPr/>
          </a:p>
        </p:txBody>
      </p:sp>
      <p:sp>
        <p:nvSpPr>
          <p:cNvPr id="159" name="Shape 159"/>
          <p:cNvSpPr txBox="1">
            <a:spLocks noGrp="1"/>
          </p:cNvSpPr>
          <p:nvPr>
            <p:ph type="body" idx="1"/>
          </p:nvPr>
        </p:nvSpPr>
        <p:spPr>
          <a:xfrm>
            <a:off x="747925" y="1314900"/>
            <a:ext cx="6791700" cy="3610800"/>
          </a:xfrm>
          <a:prstGeom prst="rect">
            <a:avLst/>
          </a:prstGeom>
          <a:noFill/>
          <a:ln>
            <a:noFill/>
          </a:ln>
        </p:spPr>
        <p:txBody>
          <a:bodyPr lIns="91425" tIns="91425" rIns="91425" bIns="91425" anchor="t" anchorCtr="0"/>
          <a:lstStyle>
            <a:lvl1pPr lvl="0">
              <a:spcBef>
                <a:spcPts val="600"/>
              </a:spcBef>
              <a:buClr>
                <a:srgbClr val="3D4965"/>
              </a:buClr>
              <a:buSzPct val="100000"/>
              <a:buFont typeface="Dosis"/>
              <a:buChar char="✘"/>
              <a:defRPr sz="2600">
                <a:solidFill>
                  <a:srgbClr val="3D4965"/>
                </a:solidFill>
                <a:latin typeface="Dosis"/>
                <a:ea typeface="Dosis"/>
                <a:cs typeface="Dosis"/>
                <a:sym typeface="Dosis"/>
              </a:defRPr>
            </a:lvl1pPr>
            <a:lvl2pPr lvl="1">
              <a:spcBef>
                <a:spcPts val="480"/>
              </a:spcBef>
              <a:buClr>
                <a:srgbClr val="3D4965"/>
              </a:buClr>
              <a:buSzPct val="100000"/>
              <a:buFont typeface="Dosis"/>
              <a:buChar char="✗"/>
              <a:defRPr sz="2000">
                <a:solidFill>
                  <a:srgbClr val="3D4965"/>
                </a:solidFill>
                <a:latin typeface="Dosis"/>
                <a:ea typeface="Dosis"/>
                <a:cs typeface="Dosis"/>
                <a:sym typeface="Dosis"/>
              </a:defRPr>
            </a:lvl2pPr>
            <a:lvl3pPr lvl="2">
              <a:spcBef>
                <a:spcPts val="480"/>
              </a:spcBef>
              <a:buClr>
                <a:srgbClr val="3D4965"/>
              </a:buClr>
              <a:buSzPct val="100000"/>
              <a:buFont typeface="Dosis"/>
              <a:defRPr sz="2000">
                <a:solidFill>
                  <a:srgbClr val="3D4965"/>
                </a:solidFill>
                <a:latin typeface="Dosis"/>
                <a:ea typeface="Dosis"/>
                <a:cs typeface="Dosis"/>
                <a:sym typeface="Dosis"/>
              </a:defRPr>
            </a:lvl3pPr>
            <a:lvl4pPr lvl="3">
              <a:spcBef>
                <a:spcPts val="360"/>
              </a:spcBef>
              <a:buClr>
                <a:srgbClr val="3D4965"/>
              </a:buClr>
              <a:buSzPct val="100000"/>
              <a:buFont typeface="Dosis"/>
              <a:defRPr sz="1800">
                <a:solidFill>
                  <a:srgbClr val="3D4965"/>
                </a:solidFill>
                <a:latin typeface="Dosis"/>
                <a:ea typeface="Dosis"/>
                <a:cs typeface="Dosis"/>
                <a:sym typeface="Dosis"/>
              </a:defRPr>
            </a:lvl4pPr>
            <a:lvl5pPr lvl="4">
              <a:spcBef>
                <a:spcPts val="360"/>
              </a:spcBef>
              <a:buClr>
                <a:srgbClr val="3D4965"/>
              </a:buClr>
              <a:buSzPct val="100000"/>
              <a:buFont typeface="Dosis"/>
              <a:defRPr sz="1800">
                <a:solidFill>
                  <a:srgbClr val="3D4965"/>
                </a:solidFill>
                <a:latin typeface="Dosis"/>
                <a:ea typeface="Dosis"/>
                <a:cs typeface="Dosis"/>
                <a:sym typeface="Dosis"/>
              </a:defRPr>
            </a:lvl5pPr>
            <a:lvl6pPr lvl="5">
              <a:spcBef>
                <a:spcPts val="360"/>
              </a:spcBef>
              <a:buClr>
                <a:srgbClr val="3D4965"/>
              </a:buClr>
              <a:buSzPct val="100000"/>
              <a:buFont typeface="Dosis"/>
              <a:defRPr sz="1800">
                <a:solidFill>
                  <a:srgbClr val="3D4965"/>
                </a:solidFill>
                <a:latin typeface="Dosis"/>
                <a:ea typeface="Dosis"/>
                <a:cs typeface="Dosis"/>
                <a:sym typeface="Dosis"/>
              </a:defRPr>
            </a:lvl6pPr>
            <a:lvl7pPr lvl="6">
              <a:spcBef>
                <a:spcPts val="360"/>
              </a:spcBef>
              <a:buClr>
                <a:srgbClr val="3D4965"/>
              </a:buClr>
              <a:buSzPct val="100000"/>
              <a:buFont typeface="Dosis"/>
              <a:defRPr sz="1800">
                <a:solidFill>
                  <a:srgbClr val="3D4965"/>
                </a:solidFill>
                <a:latin typeface="Dosis"/>
                <a:ea typeface="Dosis"/>
                <a:cs typeface="Dosis"/>
                <a:sym typeface="Dosis"/>
              </a:defRPr>
            </a:lvl7pPr>
            <a:lvl8pPr lvl="7">
              <a:spcBef>
                <a:spcPts val="360"/>
              </a:spcBef>
              <a:buClr>
                <a:srgbClr val="3D4965"/>
              </a:buClr>
              <a:buSzPct val="100000"/>
              <a:buFont typeface="Dosis"/>
              <a:defRPr sz="1800">
                <a:solidFill>
                  <a:srgbClr val="3D4965"/>
                </a:solidFill>
                <a:latin typeface="Dosis"/>
                <a:ea typeface="Dosis"/>
                <a:cs typeface="Dosis"/>
                <a:sym typeface="Dosis"/>
              </a:defRPr>
            </a:lvl8pPr>
            <a:lvl9pPr lvl="8">
              <a:spcBef>
                <a:spcPts val="360"/>
              </a:spcBef>
              <a:buClr>
                <a:srgbClr val="3D4965"/>
              </a:buClr>
              <a:buSzPct val="100000"/>
              <a:buFont typeface="Dosis"/>
              <a:defRPr sz="1800">
                <a:solidFill>
                  <a:srgbClr val="3D4965"/>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ndkeis.blogspot.com/2011/09/quy-trinh-rup-rational-unified-process.html" TargetMode="External"/><Relationship Id="rId7" Type="http://schemas.openxmlformats.org/officeDocument/2006/relationships/hyperlink" Target="https://text.123doc.org/document/2237761-tim-hieu-ve-quy-trinh-phat-trien-phan-mem-rup.htm" TargetMode="External"/><Relationship Id="rId2" Type="http://schemas.openxmlformats.org/officeDocument/2006/relationships/hyperlink" Target="https://vi.wikipedia.org/wiki/Quy_tr%C3%ACnh_ph%C3%A1t_tri%E1%BB%83n_ph%E1%BA%A7n_m%E1%BB%81m" TargetMode="External"/><Relationship Id="rId1" Type="http://schemas.openxmlformats.org/officeDocument/2006/relationships/slideLayout" Target="../slideLayouts/slideLayout3.xml"/><Relationship Id="rId6" Type="http://schemas.openxmlformats.org/officeDocument/2006/relationships/hyperlink" Target="http://files.defcon.no/RUP/process/templates.htm" TargetMode="External"/><Relationship Id="rId5" Type="http://schemas.openxmlformats.org/officeDocument/2006/relationships/hyperlink" Target="https://toc.123doc.org/document/363032-5-rup-rational-unified-process-sdlc.htm" TargetMode="External"/><Relationship Id="rId4" Type="http://schemas.openxmlformats.org/officeDocument/2006/relationships/hyperlink" Target="https://www.ibm.com/support/knowledgecenter/en/SSSHCT_7.1.0/com.ibm.reqpro.help/administering/projects/creating_modifying/r_rup_proj_template.htm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4" name="Shape 530"/>
          <p:cNvSpPr txBox="1">
            <a:spLocks/>
          </p:cNvSpPr>
          <p:nvPr/>
        </p:nvSpPr>
        <p:spPr>
          <a:xfrm>
            <a:off x="564444" y="666750"/>
            <a:ext cx="8077199" cy="199799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pPr algn="ctr"/>
            <a:r>
              <a:rPr lang="en" sz="6000" smtClean="0"/>
              <a:t>Phương pháp phát triển phần mềm - RUP</a:t>
            </a:r>
            <a:endParaRPr lang="en" sz="6000"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809750"/>
            <a:ext cx="3657600" cy="2438400"/>
          </a:xfrm>
          <a:prstGeom prst="rect">
            <a:avLst/>
          </a:prstGeom>
        </p:spPr>
      </p:pic>
      <p:sp>
        <p:nvSpPr>
          <p:cNvPr id="3" name="TextBox 2"/>
          <p:cNvSpPr txBox="1"/>
          <p:nvPr/>
        </p:nvSpPr>
        <p:spPr>
          <a:xfrm>
            <a:off x="4191000" y="1285547"/>
            <a:ext cx="3276600" cy="3539430"/>
          </a:xfrm>
          <a:prstGeom prst="rect">
            <a:avLst/>
          </a:prstGeom>
          <a:noFill/>
        </p:spPr>
        <p:txBody>
          <a:bodyPr wrap="square" rtlCol="0">
            <a:spAutoFit/>
          </a:bodyPr>
          <a:lstStyle/>
          <a:p>
            <a:pPr marL="285750" lvl="0" indent="-285750">
              <a:buFontTx/>
              <a:buChar char="-"/>
            </a:pPr>
            <a:r>
              <a:rPr lang="en-US" smtClean="0"/>
              <a:t>RUP </a:t>
            </a:r>
            <a:r>
              <a:rPr lang="en-US"/>
              <a:t>không phải là một quy trình bó hẹp cụ thể đơn nhất nhưng là một nền tảng quy trình thích ứng với sự phát triển các tổ chức và các nhóm dự án phần mềm, tất </a:t>
            </a:r>
            <a:r>
              <a:rPr lang="en-US" smtClean="0"/>
              <a:t>cả </a:t>
            </a:r>
            <a:r>
              <a:rPr lang="en-US"/>
              <a:t>các yếu tố cần thiết của quy trình để phù hợp với nhu cầu, quy mô của công ty, dự án và sản phẩm</a:t>
            </a:r>
            <a:r>
              <a:rPr lang="en-US" smtClean="0"/>
              <a:t>.</a:t>
            </a:r>
          </a:p>
          <a:p>
            <a:pPr marL="285750" lvl="0" indent="-285750">
              <a:buFontTx/>
              <a:buChar char="-"/>
            </a:pPr>
            <a:r>
              <a:rPr lang="en-US"/>
              <a:t>RUP là một liên kết các kiến thức cơ bản với các Artifact và mô tả chi tiết các loại </a:t>
            </a:r>
            <a:r>
              <a:rPr lang="en-US" smtClean="0"/>
              <a:t>hoạt động </a:t>
            </a:r>
            <a:r>
              <a:rPr lang="en-US"/>
              <a:t>khác nhau. RUP được chứa bên trong sản phẩm IBM Rational Method Composer (RMC) cho phép tối ưu tiến trình.</a:t>
            </a:r>
          </a:p>
          <a:p>
            <a:endParaRPr lang="en-US"/>
          </a:p>
        </p:txBody>
      </p:sp>
    </p:spTree>
    <p:extLst>
      <p:ext uri="{BB962C8B-B14F-4D97-AF65-F5344CB8AC3E}">
        <p14:creationId xmlns:p14="http://schemas.microsoft.com/office/powerpoint/2010/main" val="7190388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33" y="1428750"/>
            <a:ext cx="3657600" cy="2438400"/>
          </a:xfrm>
          <a:prstGeom prst="rect">
            <a:avLst/>
          </a:prstGeom>
        </p:spPr>
      </p:pic>
      <p:sp>
        <p:nvSpPr>
          <p:cNvPr id="3" name="TextBox 2"/>
          <p:cNvSpPr txBox="1"/>
          <p:nvPr/>
        </p:nvSpPr>
        <p:spPr>
          <a:xfrm>
            <a:off x="4191000" y="1285547"/>
            <a:ext cx="3276600" cy="3108543"/>
          </a:xfrm>
          <a:prstGeom prst="rect">
            <a:avLst/>
          </a:prstGeom>
          <a:noFill/>
        </p:spPr>
        <p:txBody>
          <a:bodyPr wrap="square" rtlCol="0">
            <a:spAutoFit/>
          </a:bodyPr>
          <a:lstStyle/>
          <a:p>
            <a:pPr marL="285750" lvl="0" indent="-285750">
              <a:buFontTx/>
              <a:buChar char="-"/>
            </a:pPr>
            <a:r>
              <a:rPr lang="en-US" smtClean="0"/>
              <a:t>Unified </a:t>
            </a:r>
            <a:r>
              <a:rPr lang="en-US"/>
              <a:t>Process được thiết kế từ đặc điểm chung, quy trình phạm vi rộng lớn và RUP là một mô tả chi tiết cụ </a:t>
            </a:r>
            <a:r>
              <a:rPr lang="en-US" smtClean="0"/>
              <a:t>thể</a:t>
            </a:r>
            <a:endParaRPr lang="en-US"/>
          </a:p>
          <a:p>
            <a:pPr marL="285750" lvl="0" indent="-285750">
              <a:buFontTx/>
              <a:buChar char="-"/>
            </a:pPr>
            <a:r>
              <a:rPr lang="en-US" smtClean="0"/>
              <a:t>RUP </a:t>
            </a:r>
            <a:r>
              <a:rPr lang="en-US"/>
              <a:t>hỗ trợ các hoạt động giữa các nhóm, phân chia công việc cho từng thành viên trong nhóm, trong từng giai đoạn khác nhau của quá trình phát triển phần mềm</a:t>
            </a:r>
            <a:r>
              <a:rPr lang="en-US" smtClean="0"/>
              <a:t>.</a:t>
            </a:r>
          </a:p>
          <a:p>
            <a:pPr marL="285750" indent="-285750">
              <a:buFontTx/>
              <a:buChar char="-"/>
            </a:pPr>
            <a:r>
              <a:rPr lang="en-US"/>
              <a:t>RUP sử dụng hệ thống ký hiệu trực quan của UML và RUP được phát triển song song với UML.</a:t>
            </a:r>
          </a:p>
          <a:p>
            <a:pPr marL="285750" lvl="0" indent="-285750">
              <a:buFontTx/>
              <a:buChar char="-"/>
            </a:pPr>
            <a:endParaRPr lang="en-US"/>
          </a:p>
          <a:p>
            <a:endParaRPr lang="en-US"/>
          </a:p>
        </p:txBody>
      </p:sp>
      <p:sp>
        <p:nvSpPr>
          <p:cNvPr id="4" name="TextBox 3"/>
          <p:cNvSpPr txBox="1"/>
          <p:nvPr/>
        </p:nvSpPr>
        <p:spPr>
          <a:xfrm>
            <a:off x="431800" y="4167011"/>
            <a:ext cx="6841067" cy="1169551"/>
          </a:xfrm>
          <a:prstGeom prst="rect">
            <a:avLst/>
          </a:prstGeom>
          <a:noFill/>
        </p:spPr>
        <p:txBody>
          <a:bodyPr wrap="square" rtlCol="0">
            <a:spAutoFit/>
          </a:bodyPr>
          <a:lstStyle/>
          <a:p>
            <a:pPr marL="285750" lvl="0" indent="-285750">
              <a:buFontTx/>
              <a:buChar char="-"/>
            </a:pPr>
            <a:r>
              <a:rPr lang="en-US" smtClean="0"/>
              <a:t>RUP </a:t>
            </a:r>
            <a:r>
              <a:rPr lang="en-US"/>
              <a:t>là kết quả của nhiều “best pratcices”, được hỗ trợ nhiều công cụ phát triển phần mềm</a:t>
            </a:r>
            <a:r>
              <a:rPr lang="en-US" smtClean="0"/>
              <a:t>.</a:t>
            </a:r>
          </a:p>
          <a:p>
            <a:pPr marL="285750" indent="-285750">
              <a:buFontTx/>
              <a:buChar char="-"/>
            </a:pPr>
            <a:r>
              <a:rPr lang="en-US"/>
              <a:t>RUP là một sản phẩm tiến trình có thể tùy biến.</a:t>
            </a:r>
          </a:p>
          <a:p>
            <a:pPr marL="285750" lvl="0" indent="-285750">
              <a:buFontTx/>
              <a:buChar char="-"/>
            </a:pPr>
            <a:endParaRPr lang="en-US"/>
          </a:p>
          <a:p>
            <a:endParaRPr lang="en-US"/>
          </a:p>
        </p:txBody>
      </p:sp>
    </p:spTree>
    <p:extLst>
      <p:ext uri="{BB962C8B-B14F-4D97-AF65-F5344CB8AC3E}">
        <p14:creationId xmlns:p14="http://schemas.microsoft.com/office/powerpoint/2010/main" val="4133807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 calcmode="lin" valueType="num">
                                      <p:cBhvr additive="base">
                                        <p:cTn id="3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457200" y="1200150"/>
            <a:ext cx="8458200" cy="2743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400" b="1" smtClean="0"/>
              <a:t>Tổng quan về phương pháp phát triển phần mềm - RUP</a:t>
            </a:r>
            <a:endParaRPr lang="en" sz="2400" b="1" dirty="0" smtClean="0"/>
          </a:p>
          <a:p>
            <a:pPr marL="571500" lvl="0" indent="-571500" algn="l" rtl="0">
              <a:lnSpc>
                <a:spcPct val="150000"/>
              </a:lnSpc>
              <a:spcBef>
                <a:spcPts val="0"/>
              </a:spcBef>
              <a:buFont typeface="+mj-lt"/>
              <a:buAutoNum type="romanUcPeriod"/>
            </a:pPr>
            <a:r>
              <a:rPr lang="en" sz="2400" b="1" smtClean="0">
                <a:solidFill>
                  <a:srgbClr val="FF0000"/>
                </a:solidFill>
              </a:rPr>
              <a:t>Lịch sử ra đời quy trình RUP</a:t>
            </a:r>
            <a:endParaRPr lang="en" sz="2400" b="1" dirty="0" smtClean="0">
              <a:solidFill>
                <a:srgbClr val="FF0000"/>
              </a:solidFill>
            </a:endParaRPr>
          </a:p>
          <a:p>
            <a:pPr marL="571500" lvl="0" indent="-571500" algn="l" rtl="0">
              <a:lnSpc>
                <a:spcPct val="150000"/>
              </a:lnSpc>
              <a:spcBef>
                <a:spcPts val="0"/>
              </a:spcBef>
              <a:buFont typeface="+mj-lt"/>
              <a:buAutoNum type="romanUcPeriod"/>
            </a:pPr>
            <a:r>
              <a:rPr lang="en" sz="2400" b="1" smtClean="0"/>
              <a:t>Quy trình phát triển phần mềm RUP</a:t>
            </a:r>
          </a:p>
          <a:p>
            <a:pPr marL="571500" lvl="0" indent="-571500" algn="l" rtl="0">
              <a:lnSpc>
                <a:spcPct val="150000"/>
              </a:lnSpc>
              <a:spcBef>
                <a:spcPts val="0"/>
              </a:spcBef>
              <a:buFont typeface="+mj-lt"/>
              <a:buAutoNum type="romanUcPeriod"/>
            </a:pPr>
            <a:r>
              <a:rPr lang="en" sz="2400" b="1" smtClean="0"/>
              <a:t>Điều kiện áp dụng quy trình RUP</a:t>
            </a:r>
          </a:p>
          <a:p>
            <a:pPr marL="571500" lvl="0" indent="-571500" algn="l" rtl="0">
              <a:lnSpc>
                <a:spcPct val="150000"/>
              </a:lnSpc>
              <a:spcBef>
                <a:spcPts val="0"/>
              </a:spcBef>
              <a:buFont typeface="+mj-lt"/>
              <a:buAutoNum type="romanUcPeriod"/>
            </a:pPr>
            <a:r>
              <a:rPr lang="en" sz="2400" b="1" smtClean="0"/>
              <a:t>Lợi ích và hạn chế của RUP</a:t>
            </a:r>
          </a:p>
        </p:txBody>
      </p:sp>
    </p:spTree>
    <p:extLst>
      <p:ext uri="{BB962C8B-B14F-4D97-AF65-F5344CB8AC3E}">
        <p14:creationId xmlns:p14="http://schemas.microsoft.com/office/powerpoint/2010/main" val="279748224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pPr>
            <a:r>
              <a:rPr lang="en" sz="3600" smtClean="0"/>
              <a:t>II. Lịch sử ra đời của RUP</a:t>
            </a:r>
            <a:endParaRPr lang="en"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276350"/>
            <a:ext cx="4038600" cy="3365500"/>
          </a:xfrm>
          <a:prstGeom prst="rect">
            <a:avLst/>
          </a:prstGeom>
        </p:spPr>
      </p:pic>
      <p:sp>
        <p:nvSpPr>
          <p:cNvPr id="3" name="TextBox 2"/>
          <p:cNvSpPr txBox="1"/>
          <p:nvPr/>
        </p:nvSpPr>
        <p:spPr>
          <a:xfrm>
            <a:off x="5057422" y="2051159"/>
            <a:ext cx="2209800" cy="1815882"/>
          </a:xfrm>
          <a:prstGeom prst="rect">
            <a:avLst/>
          </a:prstGeom>
          <a:noFill/>
        </p:spPr>
        <p:txBody>
          <a:bodyPr wrap="square" rtlCol="0">
            <a:spAutoFit/>
          </a:bodyPr>
          <a:lstStyle/>
          <a:p>
            <a:pPr lvl="0"/>
            <a:r>
              <a:rPr lang="en-US"/>
              <a:t>Bắt nguồn từ mô hình xoắn ốc (spiral model) của Barry Boehm. Rational Approach được phát triển tại Rational Software trong những năm 1980 và 1990.</a:t>
            </a:r>
          </a:p>
          <a:p>
            <a:endParaRPr lang="en-US"/>
          </a:p>
        </p:txBody>
      </p:sp>
    </p:spTree>
    <p:extLst>
      <p:ext uri="{BB962C8B-B14F-4D97-AF65-F5344CB8AC3E}">
        <p14:creationId xmlns:p14="http://schemas.microsoft.com/office/powerpoint/2010/main" val="1670499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48"/>
                                        </p:tgtEl>
                                        <p:attrNameLst>
                                          <p:attrName>style.visibility</p:attrName>
                                        </p:attrNameLst>
                                      </p:cBhvr>
                                      <p:to>
                                        <p:strVal val="visible"/>
                                      </p:to>
                                    </p:set>
                                    <p:animEffect transition="in" filter="wipe(down)">
                                      <p:cBhvr>
                                        <p:cTn id="7" dur="500"/>
                                        <p:tgtEl>
                                          <p:spTgt spid="54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pPr>
            <a:r>
              <a:rPr lang="en" sz="3600" smtClean="0"/>
              <a:t>II. Lịch sử ra đời của RUP</a:t>
            </a:r>
            <a:endParaRPr lang="en" sz="3600" dirty="0"/>
          </a:p>
        </p:txBody>
      </p:sp>
      <p:sp>
        <p:nvSpPr>
          <p:cNvPr id="4" name="TextBox 3"/>
          <p:cNvSpPr txBox="1"/>
          <p:nvPr/>
        </p:nvSpPr>
        <p:spPr>
          <a:xfrm>
            <a:off x="304800" y="1352550"/>
            <a:ext cx="6858000" cy="3108543"/>
          </a:xfrm>
          <a:prstGeom prst="rect">
            <a:avLst/>
          </a:prstGeom>
          <a:noFill/>
        </p:spPr>
        <p:txBody>
          <a:bodyPr wrap="square" rtlCol="0">
            <a:spAutoFit/>
          </a:bodyPr>
          <a:lstStyle/>
          <a:p>
            <a:pPr marL="285750" lvl="0" indent="-285750">
              <a:buFontTx/>
              <a:buChar char="-"/>
            </a:pPr>
            <a:r>
              <a:rPr lang="en-US" smtClean="0"/>
              <a:t>Trong </a:t>
            </a:r>
            <a:r>
              <a:rPr lang="en-US"/>
              <a:t>năm 1995 Rational Software mua lại công ty Objectory AB. RUP là kết quả của việc trộn Rational Approach và quy trình Objectory được phát triển bởi nhà sáng lập Objectory AB là Ivar Jacobson, Objectory là một hệ phương pháp luận hướng đối tượng được mở rộng từ Ericsson Approach một ngôn ngữ mô hình hóa được phát triển bởi Ericsson</a:t>
            </a:r>
            <a:r>
              <a:rPr lang="en-US" smtClean="0"/>
              <a:t>.</a:t>
            </a:r>
          </a:p>
          <a:p>
            <a:pPr lvl="0"/>
            <a:endParaRPr lang="en-US"/>
          </a:p>
          <a:p>
            <a:pPr marL="285750" lvl="0" indent="-285750">
              <a:buFontTx/>
              <a:buChar char="-"/>
            </a:pPr>
            <a:r>
              <a:rPr lang="en-US" smtClean="0"/>
              <a:t>Các </a:t>
            </a:r>
            <a:r>
              <a:rPr lang="en-US"/>
              <a:t>kết quả đầu tiên của sự kết hợp trên được biết tới là Rational Objectory Process, RUP được thiết kế theo quy trình Objectory nhưng phù hợp với công cụ Rational Rose. Sau khi mục tiêu được hoàn thành thì được đổi tên thành Rational Unified Process, phiên bản đầu tiên là 5.0 được phát hành năm 1998, kiến trúc sư trưởng là Philippe Kruchten. Phiên bản cuối cùng là RUP 7.0 được phát hành là một phần của IBM Rational</a:t>
            </a:r>
            <a:r>
              <a:rPr lang="en-US" smtClean="0"/>
              <a:t>.</a:t>
            </a:r>
          </a:p>
          <a:p>
            <a:pPr marL="285750" lvl="0" indent="-285750">
              <a:buFontTx/>
              <a:buChar char="-"/>
            </a:pPr>
            <a:endParaRPr lang="en-US"/>
          </a:p>
          <a:p>
            <a:endParaRPr lang="en-US"/>
          </a:p>
        </p:txBody>
      </p:sp>
    </p:spTree>
    <p:extLst>
      <p:ext uri="{BB962C8B-B14F-4D97-AF65-F5344CB8AC3E}">
        <p14:creationId xmlns:p14="http://schemas.microsoft.com/office/powerpoint/2010/main" val="32141163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457200" y="1200150"/>
            <a:ext cx="8458200" cy="2743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400" b="1" smtClean="0"/>
              <a:t>Tổng quan về phương pháp phát triển phần mềm - RUP</a:t>
            </a:r>
            <a:endParaRPr lang="en" sz="2400" b="1" dirty="0" smtClean="0"/>
          </a:p>
          <a:p>
            <a:pPr marL="571500" lvl="0" indent="-571500" algn="l" rtl="0">
              <a:lnSpc>
                <a:spcPct val="150000"/>
              </a:lnSpc>
              <a:spcBef>
                <a:spcPts val="0"/>
              </a:spcBef>
              <a:buFont typeface="+mj-lt"/>
              <a:buAutoNum type="romanUcPeriod"/>
            </a:pPr>
            <a:r>
              <a:rPr lang="en" sz="2400" b="1" smtClean="0"/>
              <a:t>Lịch sử ra đời quy trình RUP</a:t>
            </a:r>
            <a:endParaRPr lang="en" sz="2400" b="1" dirty="0" smtClean="0"/>
          </a:p>
          <a:p>
            <a:pPr marL="571500" lvl="0" indent="-571500" algn="l" rtl="0">
              <a:lnSpc>
                <a:spcPct val="150000"/>
              </a:lnSpc>
              <a:spcBef>
                <a:spcPts val="0"/>
              </a:spcBef>
              <a:buFont typeface="+mj-lt"/>
              <a:buAutoNum type="romanUcPeriod"/>
            </a:pPr>
            <a:r>
              <a:rPr lang="en" sz="2400" b="1" smtClean="0">
                <a:solidFill>
                  <a:srgbClr val="FF0000"/>
                </a:solidFill>
              </a:rPr>
              <a:t>Quy trình phát triển phần mềm RUP</a:t>
            </a:r>
          </a:p>
          <a:p>
            <a:pPr marL="571500" lvl="0" indent="-571500" algn="l" rtl="0">
              <a:lnSpc>
                <a:spcPct val="150000"/>
              </a:lnSpc>
              <a:spcBef>
                <a:spcPts val="0"/>
              </a:spcBef>
              <a:buFont typeface="+mj-lt"/>
              <a:buAutoNum type="romanUcPeriod"/>
            </a:pPr>
            <a:r>
              <a:rPr lang="en" sz="2400" b="1" smtClean="0"/>
              <a:t>Điều kiện áp dụng quy trình RUP</a:t>
            </a:r>
          </a:p>
          <a:p>
            <a:pPr marL="571500" lvl="0" indent="-571500" algn="l" rtl="0">
              <a:lnSpc>
                <a:spcPct val="150000"/>
              </a:lnSpc>
              <a:spcBef>
                <a:spcPts val="0"/>
              </a:spcBef>
              <a:buFont typeface="+mj-lt"/>
              <a:buAutoNum type="romanUcPeriod"/>
            </a:pPr>
            <a:r>
              <a:rPr lang="en" sz="2400" b="1" smtClean="0"/>
              <a:t>Lợi ích và hạn chế của RUP</a:t>
            </a:r>
          </a:p>
        </p:txBody>
      </p:sp>
    </p:spTree>
    <p:extLst>
      <p:ext uri="{BB962C8B-B14F-4D97-AF65-F5344CB8AC3E}">
        <p14:creationId xmlns:p14="http://schemas.microsoft.com/office/powerpoint/2010/main" val="279894283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414875" cy="857400"/>
          </a:xfrm>
          <a:prstGeom prst="rect">
            <a:avLst/>
          </a:prstGeom>
        </p:spPr>
        <p:txBody>
          <a:bodyPr lIns="91425" tIns="91425" rIns="91425" bIns="91425" anchor="b" anchorCtr="0">
            <a:noAutofit/>
          </a:bodyPr>
          <a:lstStyle/>
          <a:p>
            <a:pPr lvl="0">
              <a:spcBef>
                <a:spcPts val="0"/>
              </a:spcBef>
            </a:pPr>
            <a:r>
              <a:rPr lang="en" sz="2800" smtClean="0"/>
              <a:t>III. Quy trình phát triển phần mềm - RUP</a:t>
            </a:r>
            <a:endParaRPr lang="en" sz="2800" dirty="0"/>
          </a:p>
        </p:txBody>
      </p:sp>
      <p:sp>
        <p:nvSpPr>
          <p:cNvPr id="4" name="TextBox 3"/>
          <p:cNvSpPr txBox="1"/>
          <p:nvPr/>
        </p:nvSpPr>
        <p:spPr>
          <a:xfrm>
            <a:off x="491066" y="1247859"/>
            <a:ext cx="7010399" cy="1815882"/>
          </a:xfrm>
          <a:prstGeom prst="rect">
            <a:avLst/>
          </a:prstGeom>
          <a:noFill/>
        </p:spPr>
        <p:txBody>
          <a:bodyPr wrap="square" rtlCol="0">
            <a:spAutoFit/>
          </a:bodyPr>
          <a:lstStyle/>
          <a:p>
            <a:r>
              <a:rPr lang="en-US" smtClean="0"/>
              <a:t>    Qui </a:t>
            </a:r>
            <a:r>
              <a:rPr lang="en-US"/>
              <a:t>trình bao gồm bốn giai đoạn chính và đan xen nhiều dòng hoạt động (activity flow) như: Mô hình hoá nghiệp vụ, phân tích yêu cầu, phân tích và thiết kế, cài đặt, thử nghiệm triển khai, …Mỗi giai đoạn được hình thành từ những bước lặp (iteration).</a:t>
            </a:r>
          </a:p>
          <a:p>
            <a:r>
              <a:rPr lang="en-US"/>
              <a:t> </a:t>
            </a:r>
            <a:r>
              <a:rPr lang="en-US" smtClean="0"/>
              <a:t>   Mỗi </a:t>
            </a:r>
            <a:r>
              <a:rPr lang="en-US"/>
              <a:t>vòng đời phần mềm được chia thành nhiều vòng (cycles), mỗi vòng (cycle) làm việc trên một phiên bản mới của sản phẩm. RUP chia 1 vòng phát triền (development cycle) thành 4 giai đoạn (phase) liên tiếp: Inception phase, Elaboration phase, Construction phase, Transition phase.</a:t>
            </a:r>
          </a:p>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241" y="3063741"/>
            <a:ext cx="6496050" cy="1562100"/>
          </a:xfrm>
          <a:prstGeom prst="rect">
            <a:avLst/>
          </a:prstGeom>
        </p:spPr>
      </p:pic>
    </p:spTree>
    <p:extLst>
      <p:ext uri="{BB962C8B-B14F-4D97-AF65-F5344CB8AC3E}">
        <p14:creationId xmlns:p14="http://schemas.microsoft.com/office/powerpoint/2010/main" val="1670499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arn(inVertical)">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barn(inVertical)">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414875" cy="857400"/>
          </a:xfrm>
          <a:prstGeom prst="rect">
            <a:avLst/>
          </a:prstGeom>
        </p:spPr>
        <p:txBody>
          <a:bodyPr lIns="91425" tIns="91425" rIns="91425" bIns="91425" anchor="b" anchorCtr="0">
            <a:noAutofit/>
          </a:bodyPr>
          <a:lstStyle/>
          <a:p>
            <a:pPr lvl="0">
              <a:spcBef>
                <a:spcPts val="0"/>
              </a:spcBef>
            </a:pPr>
            <a:r>
              <a:rPr lang="en" sz="2800" smtClean="0"/>
              <a:t>III. Quy trình phát triển phần mềm - RUP</a:t>
            </a:r>
            <a:endParaRPr lang="en" sz="2800" dirty="0"/>
          </a:p>
        </p:txBody>
      </p:sp>
      <p:sp>
        <p:nvSpPr>
          <p:cNvPr id="6" name="Shape 549"/>
          <p:cNvSpPr txBox="1">
            <a:spLocks noGrp="1"/>
          </p:cNvSpPr>
          <p:nvPr>
            <p:ph type="body" idx="1"/>
          </p:nvPr>
        </p:nvSpPr>
        <p:spPr>
          <a:xfrm>
            <a:off x="609600" y="1123950"/>
            <a:ext cx="3505200" cy="609600"/>
          </a:xfrm>
          <a:prstGeom prst="rect">
            <a:avLst/>
          </a:prstGeom>
        </p:spPr>
        <p:txBody>
          <a:bodyPr lIns="91425" tIns="91425" rIns="91425" bIns="91425" anchor="t" anchorCtr="0">
            <a:noAutofit/>
          </a:bodyPr>
          <a:lstStyle/>
          <a:p>
            <a:pPr lvl="1">
              <a:buNone/>
            </a:pPr>
            <a:r>
              <a:rPr lang="en-US" sz="2400" b="1" smtClean="0"/>
              <a:t> Khởi </a:t>
            </a:r>
            <a:r>
              <a:rPr lang="en-US" sz="2400" b="1"/>
              <a:t>đầu (Inception)</a:t>
            </a:r>
          </a:p>
          <a:p>
            <a:pPr lvl="0">
              <a:spcBef>
                <a:spcPts val="0"/>
              </a:spcBef>
              <a:buNone/>
            </a:pPr>
            <a:endParaRPr lang="en" dirty="0"/>
          </a:p>
        </p:txBody>
      </p:sp>
      <p:sp>
        <p:nvSpPr>
          <p:cNvPr id="2" name="TextBox 1"/>
          <p:cNvSpPr txBox="1"/>
          <p:nvPr/>
        </p:nvSpPr>
        <p:spPr>
          <a:xfrm>
            <a:off x="4343400" y="1616527"/>
            <a:ext cx="3352800" cy="2523768"/>
          </a:xfrm>
          <a:prstGeom prst="rect">
            <a:avLst/>
          </a:prstGeom>
          <a:noFill/>
        </p:spPr>
        <p:txBody>
          <a:bodyPr wrap="square" rtlCol="0">
            <a:spAutoFit/>
          </a:bodyPr>
          <a:lstStyle/>
          <a:p>
            <a:pPr marL="285750" lvl="0" indent="-285750">
              <a:buFontTx/>
              <a:buChar char="-"/>
            </a:pPr>
            <a:r>
              <a:rPr lang="en-US" sz="1600" smtClean="0"/>
              <a:t>Giai </a:t>
            </a:r>
            <a:r>
              <a:rPr lang="en-US" sz="1600"/>
              <a:t>đoạn thu thập thông tin (thực tế thiết kế và sản xuất) nhằm đặt ra mục đích và tầm mức của Dự án phần mềm</a:t>
            </a:r>
            <a:r>
              <a:rPr lang="en-US" sz="1600" smtClean="0"/>
              <a:t>:</a:t>
            </a:r>
            <a:endParaRPr lang="en-US" sz="1600"/>
          </a:p>
          <a:p>
            <a:pPr marL="285750" lvl="0" indent="-285750">
              <a:buFontTx/>
              <a:buChar char="-"/>
            </a:pPr>
            <a:r>
              <a:rPr lang="en-US" sz="1600" smtClean="0"/>
              <a:t>Phạm </a:t>
            </a:r>
            <a:r>
              <a:rPr lang="en-US" sz="1600"/>
              <a:t>vi dự án, yêu cầu người dùng và ràng </a:t>
            </a:r>
            <a:r>
              <a:rPr lang="en-US" sz="1600" smtClean="0"/>
              <a:t>buộc</a:t>
            </a:r>
            <a:endParaRPr lang="en-US" sz="1600"/>
          </a:p>
          <a:p>
            <a:pPr marL="285750" lvl="0" indent="-285750">
              <a:buFontTx/>
              <a:buChar char="-"/>
            </a:pPr>
            <a:r>
              <a:rPr lang="en-US" sz="1600" smtClean="0"/>
              <a:t>Yêu </a:t>
            </a:r>
            <a:r>
              <a:rPr lang="en-US" sz="1600"/>
              <a:t>cầu nghiệp vụ, rủi ro, kế hoạch dự án (phân công, chi phí) </a:t>
            </a:r>
          </a:p>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657349"/>
            <a:ext cx="3505200" cy="2261419"/>
          </a:xfrm>
          <a:prstGeom prst="rect">
            <a:avLst/>
          </a:prstGeom>
        </p:spPr>
      </p:pic>
      <p:sp>
        <p:nvSpPr>
          <p:cNvPr id="7" name="TextBox 6"/>
          <p:cNvSpPr txBox="1"/>
          <p:nvPr/>
        </p:nvSpPr>
        <p:spPr>
          <a:xfrm>
            <a:off x="702733" y="4166401"/>
            <a:ext cx="5943600" cy="800219"/>
          </a:xfrm>
          <a:prstGeom prst="rect">
            <a:avLst/>
          </a:prstGeom>
          <a:noFill/>
        </p:spPr>
        <p:txBody>
          <a:bodyPr wrap="square" rtlCol="0">
            <a:spAutoFit/>
          </a:bodyPr>
          <a:lstStyle/>
          <a:p>
            <a:pPr marL="285750" lvl="0" indent="-285750">
              <a:buFontTx/>
              <a:buChar char="-"/>
            </a:pPr>
            <a:r>
              <a:rPr lang="en-US" sz="1600"/>
              <a:t>Phác thảo kiến trúc (chi phí, lịch, tài nguyên)</a:t>
            </a:r>
          </a:p>
          <a:p>
            <a:pPr marL="285750" lvl="0" indent="-285750">
              <a:buFontTx/>
              <a:buChar char="-"/>
            </a:pPr>
            <a:r>
              <a:rPr lang="en-US" sz="1600"/>
              <a:t>Cấu hình môi trường làm việc, công cụ</a:t>
            </a:r>
          </a:p>
          <a:p>
            <a:endParaRPr lang="en-US"/>
          </a:p>
        </p:txBody>
      </p:sp>
    </p:spTree>
    <p:extLst>
      <p:ext uri="{BB962C8B-B14F-4D97-AF65-F5344CB8AC3E}">
        <p14:creationId xmlns:p14="http://schemas.microsoft.com/office/powerpoint/2010/main" val="33286678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additive="base">
                                        <p:cTn id="2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additive="base">
                                        <p:cTn id="2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 calcmode="lin" valueType="num">
                                      <p:cBhvr additive="base">
                                        <p:cTn id="3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anim calcmode="lin" valueType="num">
                                      <p:cBhvr additive="base">
                                        <p:cTn id="3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414875" cy="857400"/>
          </a:xfrm>
          <a:prstGeom prst="rect">
            <a:avLst/>
          </a:prstGeom>
        </p:spPr>
        <p:txBody>
          <a:bodyPr lIns="91425" tIns="91425" rIns="91425" bIns="91425" anchor="b" anchorCtr="0">
            <a:noAutofit/>
          </a:bodyPr>
          <a:lstStyle/>
          <a:p>
            <a:pPr lvl="0">
              <a:spcBef>
                <a:spcPts val="0"/>
              </a:spcBef>
            </a:pPr>
            <a:r>
              <a:rPr lang="en" sz="2800" smtClean="0"/>
              <a:t>III. Quy trình phát triển phần mềm - RUP</a:t>
            </a:r>
            <a:endParaRPr lang="en" sz="2800" dirty="0"/>
          </a:p>
        </p:txBody>
      </p:sp>
      <p:sp>
        <p:nvSpPr>
          <p:cNvPr id="6" name="Shape 549"/>
          <p:cNvSpPr txBox="1">
            <a:spLocks noGrp="1"/>
          </p:cNvSpPr>
          <p:nvPr>
            <p:ph type="body" idx="1"/>
          </p:nvPr>
        </p:nvSpPr>
        <p:spPr>
          <a:xfrm>
            <a:off x="533400" y="1072653"/>
            <a:ext cx="4114800" cy="609600"/>
          </a:xfrm>
          <a:prstGeom prst="rect">
            <a:avLst/>
          </a:prstGeom>
        </p:spPr>
        <p:txBody>
          <a:bodyPr lIns="91425" tIns="91425" rIns="91425" bIns="91425" anchor="t" anchorCtr="0">
            <a:noAutofit/>
          </a:bodyPr>
          <a:lstStyle/>
          <a:p>
            <a:pPr lvl="1">
              <a:buNone/>
            </a:pPr>
            <a:r>
              <a:rPr lang="en-US" sz="2400" b="1" smtClean="0"/>
              <a:t> </a:t>
            </a:r>
            <a:r>
              <a:rPr lang="en-US" sz="2400" b="1"/>
              <a:t>Dự thảo chi tiết (Elaboration)</a:t>
            </a:r>
          </a:p>
          <a:p>
            <a:pPr lvl="0">
              <a:spcBef>
                <a:spcPts val="0"/>
              </a:spcBef>
              <a:buNone/>
            </a:pPr>
            <a:endParaRPr lang="en" dirty="0"/>
          </a:p>
        </p:txBody>
      </p:sp>
      <p:sp>
        <p:nvSpPr>
          <p:cNvPr id="2" name="TextBox 1"/>
          <p:cNvSpPr txBox="1"/>
          <p:nvPr/>
        </p:nvSpPr>
        <p:spPr>
          <a:xfrm>
            <a:off x="3276601" y="1504950"/>
            <a:ext cx="4696178" cy="2739211"/>
          </a:xfrm>
          <a:prstGeom prst="rect">
            <a:avLst/>
          </a:prstGeom>
          <a:noFill/>
        </p:spPr>
        <p:txBody>
          <a:bodyPr wrap="square" rtlCol="0">
            <a:spAutoFit/>
          </a:bodyPr>
          <a:lstStyle/>
          <a:p>
            <a:pPr marL="285750" lvl="0" indent="-285750">
              <a:buFontTx/>
              <a:buChar char="-"/>
            </a:pPr>
            <a:r>
              <a:rPr lang="en-US" sz="1600" smtClean="0"/>
              <a:t>Phân </a:t>
            </a:r>
            <a:r>
              <a:rPr lang="en-US" sz="1600"/>
              <a:t>tích, đánh giá các thông tin thu thập được nhằm xác định cụ thể, chính thức</a:t>
            </a:r>
            <a:r>
              <a:rPr lang="en-US" sz="1600" smtClean="0"/>
              <a:t>:</a:t>
            </a:r>
            <a:endParaRPr lang="en-US" sz="1600"/>
          </a:p>
          <a:p>
            <a:pPr marL="285750" lvl="0" indent="-285750">
              <a:buFontTx/>
              <a:buChar char="-"/>
            </a:pPr>
            <a:r>
              <a:rPr lang="en-US" sz="1600" smtClean="0"/>
              <a:t>Tầm </a:t>
            </a:r>
            <a:r>
              <a:rPr lang="en-US" sz="1600"/>
              <a:t>mức dự án (project’s scope), các yêu cầu của dự án (project’s requirements), các điều kiện để dự án được xem là hoàn thành (project’s acceptance criteria</a:t>
            </a:r>
            <a:r>
              <a:rPr lang="en-US" sz="1600" smtClean="0"/>
              <a:t>).</a:t>
            </a:r>
            <a:endParaRPr lang="en-US" sz="1600"/>
          </a:p>
          <a:p>
            <a:pPr marL="285750" lvl="0" indent="-285750">
              <a:buFontTx/>
              <a:buChar char="-"/>
            </a:pPr>
            <a:r>
              <a:rPr lang="en-US" sz="1600" smtClean="0"/>
              <a:t>Các </a:t>
            </a:r>
            <a:r>
              <a:rPr lang="en-US" sz="1600"/>
              <a:t>tính năng của dự án (project’s features), tính năng nào quan trọng (critical criteria), những rủi ro, mạo hiểm (potential risk</a:t>
            </a:r>
            <a:r>
              <a:rPr lang="en-US" sz="1600" smtClean="0"/>
              <a:t>)</a:t>
            </a:r>
          </a:p>
          <a:p>
            <a:pPr marL="285750" lvl="0" indent="-285750">
              <a:buFontTx/>
              <a:buChar char="-"/>
            </a:pPr>
            <a:endParaRPr lang="en-US"/>
          </a:p>
          <a:p>
            <a:endParaRPr lang="en-US"/>
          </a:p>
        </p:txBody>
      </p:sp>
      <p:sp>
        <p:nvSpPr>
          <p:cNvPr id="7" name="TextBox 6"/>
          <p:cNvSpPr txBox="1"/>
          <p:nvPr/>
        </p:nvSpPr>
        <p:spPr>
          <a:xfrm>
            <a:off x="152401" y="3841044"/>
            <a:ext cx="7820378" cy="1538883"/>
          </a:xfrm>
          <a:prstGeom prst="rect">
            <a:avLst/>
          </a:prstGeom>
          <a:noFill/>
        </p:spPr>
        <p:txBody>
          <a:bodyPr wrap="square" rtlCol="0">
            <a:spAutoFit/>
          </a:bodyPr>
          <a:lstStyle/>
          <a:p>
            <a:pPr marL="285750" lvl="0" indent="-285750">
              <a:buFontTx/>
              <a:buChar char="-"/>
            </a:pPr>
            <a:r>
              <a:rPr lang="en-US" sz="1600" smtClean="0"/>
              <a:t>Chi </a:t>
            </a:r>
            <a:r>
              <a:rPr lang="en-US" sz="1600"/>
              <a:t>tiết thực tế sản xuất (business specification) được dẫn đến xây dựng chi tiết về thiết kế phần mềm (design specification), xây dựng dự thảo cho kiến trúc phần mềm (software architecture), chọn thành phần (component</a:t>
            </a:r>
            <a:r>
              <a:rPr lang="en-US" sz="1600" smtClean="0"/>
              <a:t>).</a:t>
            </a:r>
            <a:endParaRPr lang="en-US" sz="1600"/>
          </a:p>
          <a:p>
            <a:pPr marL="285750" lvl="0" indent="-285750">
              <a:buFontTx/>
              <a:buChar char="-"/>
            </a:pPr>
            <a:r>
              <a:rPr lang="en-US" sz="1600" smtClean="0"/>
              <a:t>Những </a:t>
            </a:r>
            <a:r>
              <a:rPr lang="en-US" sz="1600"/>
              <a:t>công việc hỗ trợ: thiết lập mạng, phần cứng, phần mềm, chuẩn bị quy trình, công cụ (CASE</a:t>
            </a:r>
            <a:r>
              <a:rPr lang="en-US" sz="1600" smtClean="0"/>
              <a:t>)</a:t>
            </a:r>
            <a:endParaRPr lang="en-US" sz="1600"/>
          </a:p>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99" y="1581077"/>
            <a:ext cx="2286001" cy="2286001"/>
          </a:xfrm>
          <a:prstGeom prst="rect">
            <a:avLst/>
          </a:prstGeom>
        </p:spPr>
      </p:pic>
    </p:spTree>
    <p:extLst>
      <p:ext uri="{BB962C8B-B14F-4D97-AF65-F5344CB8AC3E}">
        <p14:creationId xmlns:p14="http://schemas.microsoft.com/office/powerpoint/2010/main" val="38711325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additive="base">
                                        <p:cTn id="2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additive="base">
                                        <p:cTn id="2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 calcmode="lin" valueType="num">
                                      <p:cBhvr additive="base">
                                        <p:cTn id="3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anim calcmode="lin" valueType="num">
                                      <p:cBhvr additive="base">
                                        <p:cTn id="3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414875" cy="857400"/>
          </a:xfrm>
          <a:prstGeom prst="rect">
            <a:avLst/>
          </a:prstGeom>
        </p:spPr>
        <p:txBody>
          <a:bodyPr lIns="91425" tIns="91425" rIns="91425" bIns="91425" anchor="b" anchorCtr="0">
            <a:noAutofit/>
          </a:bodyPr>
          <a:lstStyle/>
          <a:p>
            <a:pPr lvl="0">
              <a:spcBef>
                <a:spcPts val="0"/>
              </a:spcBef>
            </a:pPr>
            <a:r>
              <a:rPr lang="en" sz="2800" smtClean="0"/>
              <a:t>III. Quy trình phát triển phần mềm - RUP</a:t>
            </a:r>
            <a:endParaRPr lang="en" sz="2800" dirty="0"/>
          </a:p>
        </p:txBody>
      </p:sp>
      <p:sp>
        <p:nvSpPr>
          <p:cNvPr id="6" name="Shape 549"/>
          <p:cNvSpPr txBox="1">
            <a:spLocks noGrp="1"/>
          </p:cNvSpPr>
          <p:nvPr>
            <p:ph type="body" idx="1"/>
          </p:nvPr>
        </p:nvSpPr>
        <p:spPr>
          <a:xfrm>
            <a:off x="609600" y="1123950"/>
            <a:ext cx="3505200" cy="609600"/>
          </a:xfrm>
          <a:prstGeom prst="rect">
            <a:avLst/>
          </a:prstGeom>
        </p:spPr>
        <p:txBody>
          <a:bodyPr lIns="91425" tIns="91425" rIns="91425" bIns="91425" anchor="t" anchorCtr="0">
            <a:noAutofit/>
          </a:bodyPr>
          <a:lstStyle/>
          <a:p>
            <a:pPr lvl="1">
              <a:buNone/>
            </a:pPr>
            <a:r>
              <a:rPr lang="en-US" sz="2400" b="1" smtClean="0"/>
              <a:t>Thực hiện xây dựng</a:t>
            </a:r>
            <a:endParaRPr lang="en-US" sz="2400" b="1"/>
          </a:p>
          <a:p>
            <a:pPr lvl="0">
              <a:spcBef>
                <a:spcPts val="0"/>
              </a:spcBef>
              <a:buNone/>
            </a:pPr>
            <a:endParaRPr lang="e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038350"/>
            <a:ext cx="4267200" cy="2271117"/>
          </a:xfrm>
          <a:prstGeom prst="rect">
            <a:avLst/>
          </a:prstGeom>
        </p:spPr>
      </p:pic>
      <p:sp>
        <p:nvSpPr>
          <p:cNvPr id="5" name="TextBox 4"/>
          <p:cNvSpPr txBox="1"/>
          <p:nvPr/>
        </p:nvSpPr>
        <p:spPr>
          <a:xfrm>
            <a:off x="381000" y="1809750"/>
            <a:ext cx="2667000" cy="3231654"/>
          </a:xfrm>
          <a:prstGeom prst="rect">
            <a:avLst/>
          </a:prstGeom>
          <a:noFill/>
        </p:spPr>
        <p:txBody>
          <a:bodyPr wrap="square" rtlCol="0">
            <a:spAutoFit/>
          </a:bodyPr>
          <a:lstStyle/>
          <a:p>
            <a:pPr marL="285750" lvl="0" indent="-285750">
              <a:buFontTx/>
              <a:buChar char="-"/>
            </a:pPr>
            <a:r>
              <a:rPr lang="en-US" sz="1600" smtClean="0"/>
              <a:t>Chủ </a:t>
            </a:r>
            <a:r>
              <a:rPr lang="en-US" sz="1600"/>
              <a:t>yếu là bàn về kiến trúc trúc phần </a:t>
            </a:r>
            <a:r>
              <a:rPr lang="en-US" sz="1600" smtClean="0"/>
              <a:t>mềm</a:t>
            </a:r>
            <a:endParaRPr lang="en-US" sz="1600"/>
          </a:p>
          <a:p>
            <a:pPr marL="285750" lvl="0" indent="-285750">
              <a:buFontTx/>
              <a:buChar char="-"/>
            </a:pPr>
            <a:r>
              <a:rPr lang="en-US" sz="1600" smtClean="0"/>
              <a:t>Quản </a:t>
            </a:r>
            <a:r>
              <a:rPr lang="en-US" sz="1600"/>
              <a:t>lý tiến trình tạo sản phẩm đảm bảo năng suất, chất lượng. Quy trình thực hiện như tạo use case diagram, cài đặt môi trường phần mềm</a:t>
            </a:r>
            <a:r>
              <a:rPr lang="en-US" sz="1600" smtClean="0"/>
              <a:t>.</a:t>
            </a:r>
            <a:endParaRPr lang="en-US" sz="1600"/>
          </a:p>
          <a:p>
            <a:pPr marL="285750" lvl="0" indent="-285750">
              <a:buFontTx/>
              <a:buChar char="-"/>
            </a:pPr>
            <a:r>
              <a:rPr lang="en-US" sz="1600" smtClean="0"/>
              <a:t>Kế </a:t>
            </a:r>
            <a:r>
              <a:rPr lang="en-US" sz="1600"/>
              <a:t>hoạch triển khai ứng dụng, người dùng </a:t>
            </a:r>
            <a:endParaRPr lang="en-US" sz="1600" smtClean="0"/>
          </a:p>
          <a:p>
            <a:pPr lvl="0"/>
            <a:endParaRPr lang="en-US"/>
          </a:p>
          <a:p>
            <a:endParaRPr lang="en-US"/>
          </a:p>
        </p:txBody>
      </p:sp>
    </p:spTree>
    <p:extLst>
      <p:ext uri="{BB962C8B-B14F-4D97-AF65-F5344CB8AC3E}">
        <p14:creationId xmlns:p14="http://schemas.microsoft.com/office/powerpoint/2010/main" val="3671663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80">
                                          <p:stCondLst>
                                            <p:cond delay="0"/>
                                          </p:stCondLst>
                                        </p:cTn>
                                        <p:tgtEl>
                                          <p:spTgt spid="4"/>
                                        </p:tgtEl>
                                      </p:cBhvr>
                                    </p:animEffect>
                                    <p:anim calcmode="lin" valueType="num">
                                      <p:cBhvr>
                                        <p:cTn id="1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7" dur="26">
                                          <p:stCondLst>
                                            <p:cond delay="650"/>
                                          </p:stCondLst>
                                        </p:cTn>
                                        <p:tgtEl>
                                          <p:spTgt spid="4"/>
                                        </p:tgtEl>
                                      </p:cBhvr>
                                      <p:to x="100000" y="60000"/>
                                    </p:animScale>
                                    <p:animScale>
                                      <p:cBhvr>
                                        <p:cTn id="18" dur="166" decel="50000">
                                          <p:stCondLst>
                                            <p:cond delay="676"/>
                                          </p:stCondLst>
                                        </p:cTn>
                                        <p:tgtEl>
                                          <p:spTgt spid="4"/>
                                        </p:tgtEl>
                                      </p:cBhvr>
                                      <p:to x="100000" y="100000"/>
                                    </p:animScale>
                                    <p:animScale>
                                      <p:cBhvr>
                                        <p:cTn id="19" dur="26">
                                          <p:stCondLst>
                                            <p:cond delay="1312"/>
                                          </p:stCondLst>
                                        </p:cTn>
                                        <p:tgtEl>
                                          <p:spTgt spid="4"/>
                                        </p:tgtEl>
                                      </p:cBhvr>
                                      <p:to x="100000" y="80000"/>
                                    </p:animScale>
                                    <p:animScale>
                                      <p:cBhvr>
                                        <p:cTn id="20" dur="166" decel="50000">
                                          <p:stCondLst>
                                            <p:cond delay="1338"/>
                                          </p:stCondLst>
                                        </p:cTn>
                                        <p:tgtEl>
                                          <p:spTgt spid="4"/>
                                        </p:tgtEl>
                                      </p:cBhvr>
                                      <p:to x="100000" y="100000"/>
                                    </p:animScale>
                                    <p:animScale>
                                      <p:cBhvr>
                                        <p:cTn id="21" dur="26">
                                          <p:stCondLst>
                                            <p:cond delay="1642"/>
                                          </p:stCondLst>
                                        </p:cTn>
                                        <p:tgtEl>
                                          <p:spTgt spid="4"/>
                                        </p:tgtEl>
                                      </p:cBhvr>
                                      <p:to x="100000" y="90000"/>
                                    </p:animScale>
                                    <p:animScale>
                                      <p:cBhvr>
                                        <p:cTn id="22" dur="166" decel="50000">
                                          <p:stCondLst>
                                            <p:cond delay="1668"/>
                                          </p:stCondLst>
                                        </p:cTn>
                                        <p:tgtEl>
                                          <p:spTgt spid="4"/>
                                        </p:tgtEl>
                                      </p:cBhvr>
                                      <p:to x="100000" y="100000"/>
                                    </p:animScale>
                                    <p:animScale>
                                      <p:cBhvr>
                                        <p:cTn id="23" dur="26">
                                          <p:stCondLst>
                                            <p:cond delay="1808"/>
                                          </p:stCondLst>
                                        </p:cTn>
                                        <p:tgtEl>
                                          <p:spTgt spid="4"/>
                                        </p:tgtEl>
                                      </p:cBhvr>
                                      <p:to x="100000" y="95000"/>
                                    </p:animScale>
                                    <p:animScale>
                                      <p:cBhvr>
                                        <p:cTn id="24" dur="166" decel="50000">
                                          <p:stCondLst>
                                            <p:cond delay="1834"/>
                                          </p:stCondLst>
                                        </p:cTn>
                                        <p:tgtEl>
                                          <p:spTgt spid="4"/>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 calcmode="lin" valueType="num">
                                      <p:cBhvr additive="base">
                                        <p:cTn id="2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anim calcmode="lin" valueType="num">
                                      <p:cBhvr additive="base">
                                        <p:cTn id="3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anim calcmode="lin" valueType="num">
                                      <p:cBhvr additive="base">
                                        <p:cTn id="4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ctrTitle" idx="4294967295"/>
          </p:nvPr>
        </p:nvSpPr>
        <p:spPr>
          <a:xfrm>
            <a:off x="2057400" y="514350"/>
            <a:ext cx="4641299" cy="1159799"/>
          </a:xfrm>
          <a:prstGeom prst="rect">
            <a:avLst/>
          </a:prstGeom>
        </p:spPr>
        <p:txBody>
          <a:bodyPr lIns="91425" tIns="91425" rIns="91425" bIns="91425" anchor="b" anchorCtr="0">
            <a:noAutofit/>
          </a:bodyPr>
          <a:lstStyle/>
          <a:p>
            <a:pPr lvl="0">
              <a:spcBef>
                <a:spcPts val="0"/>
              </a:spcBef>
              <a:buNone/>
            </a:pPr>
            <a:r>
              <a:rPr lang="en" sz="6000" smtClean="0"/>
              <a:t>NHÓM T2DV</a:t>
            </a:r>
            <a:endParaRPr lang="en" sz="6000" dirty="0"/>
          </a:p>
        </p:txBody>
      </p:sp>
      <p:sp>
        <p:nvSpPr>
          <p:cNvPr id="531" name="Shape 531"/>
          <p:cNvSpPr txBox="1">
            <a:spLocks noGrp="1"/>
          </p:cNvSpPr>
          <p:nvPr>
            <p:ph type="body" idx="4294967295"/>
          </p:nvPr>
        </p:nvSpPr>
        <p:spPr>
          <a:xfrm>
            <a:off x="1752600" y="1733550"/>
            <a:ext cx="5334000" cy="3200400"/>
          </a:xfrm>
          <a:prstGeom prst="rect">
            <a:avLst/>
          </a:prstGeom>
        </p:spPr>
        <p:txBody>
          <a:bodyPr lIns="91425" tIns="91425" rIns="91425" bIns="91425" anchor="t" anchorCtr="0">
            <a:noAutofit/>
          </a:bodyPr>
          <a:lstStyle/>
          <a:p>
            <a:pPr lvl="0">
              <a:buNone/>
            </a:pPr>
            <a:r>
              <a:rPr lang="en-US" sz="2500" b="1" dirty="0" err="1" smtClean="0"/>
              <a:t>Thành</a:t>
            </a:r>
            <a:r>
              <a:rPr lang="en-US" sz="2500" b="1" dirty="0" smtClean="0"/>
              <a:t> </a:t>
            </a:r>
            <a:r>
              <a:rPr lang="en-US" sz="2500" b="1" dirty="0" err="1" smtClean="0"/>
              <a:t>viên</a:t>
            </a:r>
            <a:r>
              <a:rPr lang="en-US" sz="2500" b="1" dirty="0" smtClean="0"/>
              <a:t> </a:t>
            </a:r>
            <a:r>
              <a:rPr lang="en-US" sz="2500" b="1" dirty="0" err="1" smtClean="0"/>
              <a:t>trong</a:t>
            </a:r>
            <a:r>
              <a:rPr lang="en-US" sz="2500" b="1" dirty="0" smtClean="0"/>
              <a:t> </a:t>
            </a:r>
            <a:r>
              <a:rPr lang="en-US" sz="2500" b="1" dirty="0" err="1" smtClean="0"/>
              <a:t>nhóm</a:t>
            </a:r>
            <a:r>
              <a:rPr lang="en-US" sz="2500" b="1" dirty="0" smtClean="0"/>
              <a:t>:</a:t>
            </a:r>
          </a:p>
          <a:p>
            <a:pPr lvl="0">
              <a:buNone/>
            </a:pPr>
            <a:r>
              <a:rPr lang="en-US" sz="2500" b="1" smtClean="0"/>
              <a:t>-</a:t>
            </a:r>
            <a:r>
              <a:rPr lang="en-US" sz="2500" b="1" dirty="0" err="1" smtClean="0"/>
              <a:t>Trần</a:t>
            </a:r>
            <a:r>
              <a:rPr lang="en-US" sz="2500" b="1" dirty="0" smtClean="0"/>
              <a:t> </a:t>
            </a:r>
            <a:r>
              <a:rPr lang="en-US" sz="2500" b="1" dirty="0" err="1"/>
              <a:t>Ngọc</a:t>
            </a:r>
            <a:r>
              <a:rPr lang="en-US" sz="2500" b="1" dirty="0"/>
              <a:t> </a:t>
            </a:r>
            <a:r>
              <a:rPr lang="en-US" sz="2500" b="1" dirty="0" err="1"/>
              <a:t>Phương</a:t>
            </a:r>
            <a:r>
              <a:rPr lang="en-US" sz="2500" b="1" dirty="0"/>
              <a:t> </a:t>
            </a:r>
            <a:r>
              <a:rPr lang="en-US" sz="2500" b="1" dirty="0" err="1"/>
              <a:t>Duyên</a:t>
            </a:r>
            <a:r>
              <a:rPr lang="en-US" sz="2500" b="1" dirty="0"/>
              <a:t> - 16520313</a:t>
            </a:r>
          </a:p>
          <a:p>
            <a:pPr lvl="0">
              <a:buNone/>
            </a:pPr>
            <a:r>
              <a:rPr lang="en-US" sz="2500" b="1" dirty="0" smtClean="0"/>
              <a:t>-</a:t>
            </a:r>
            <a:r>
              <a:rPr lang="en-US" sz="2500" b="1" err="1" smtClean="0"/>
              <a:t>Nguyễn</a:t>
            </a:r>
            <a:r>
              <a:rPr lang="en-US" sz="2500" b="1" smtClean="0"/>
              <a:t> Thị Thu Việt - 16521434</a:t>
            </a:r>
            <a:endParaRPr lang="en-US" sz="2500" b="1" dirty="0"/>
          </a:p>
          <a:p>
            <a:pPr lvl="0">
              <a:buNone/>
            </a:pPr>
            <a:r>
              <a:rPr lang="en-US" sz="2500" b="1" dirty="0" smtClean="0"/>
              <a:t>-</a:t>
            </a:r>
            <a:r>
              <a:rPr lang="en-US" sz="2500" b="1" dirty="0" err="1" smtClean="0"/>
              <a:t>Nguyễn</a:t>
            </a:r>
            <a:r>
              <a:rPr lang="en-US" sz="2500" b="1" dirty="0" smtClean="0"/>
              <a:t> </a:t>
            </a:r>
            <a:r>
              <a:rPr lang="en-US" sz="2500" b="1" dirty="0" err="1"/>
              <a:t>Đức</a:t>
            </a:r>
            <a:r>
              <a:rPr lang="en-US" sz="2500" b="1" dirty="0"/>
              <a:t> </a:t>
            </a:r>
            <a:r>
              <a:rPr lang="en-US" sz="2500" b="1" dirty="0" err="1"/>
              <a:t>Tùng</a:t>
            </a:r>
            <a:r>
              <a:rPr lang="en-US" sz="2500" b="1" dirty="0"/>
              <a:t> - 16521396</a:t>
            </a:r>
          </a:p>
          <a:p>
            <a:pPr lvl="0">
              <a:buNone/>
            </a:pPr>
            <a:r>
              <a:rPr lang="en-US" sz="2500" b="1" dirty="0" smtClean="0"/>
              <a:t>-Mai </a:t>
            </a:r>
            <a:r>
              <a:rPr lang="en-US" sz="2500" b="1" dirty="0" err="1"/>
              <a:t>Thụy</a:t>
            </a:r>
            <a:r>
              <a:rPr lang="en-US" sz="2500" b="1" dirty="0"/>
              <a:t> Ánh Tuyết - 16521409</a:t>
            </a:r>
          </a:p>
          <a:p>
            <a:pPr lvl="0" rtl="0">
              <a:spcBef>
                <a:spcPts val="0"/>
              </a:spcBef>
              <a:buNone/>
            </a:pPr>
            <a:endParaRPr lang="en" sz="2000"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0"/>
                                        </p:tgtEl>
                                        <p:attrNameLst>
                                          <p:attrName>style.visibility</p:attrName>
                                        </p:attrNameLst>
                                      </p:cBhvr>
                                      <p:to>
                                        <p:strVal val="visible"/>
                                      </p:to>
                                    </p:set>
                                    <p:anim calcmode="lin" valueType="num">
                                      <p:cBhvr additive="base">
                                        <p:cTn id="7" dur="500" fill="hold"/>
                                        <p:tgtEl>
                                          <p:spTgt spid="530"/>
                                        </p:tgtEl>
                                        <p:attrNameLst>
                                          <p:attrName>ppt_x</p:attrName>
                                        </p:attrNameLst>
                                      </p:cBhvr>
                                      <p:tavLst>
                                        <p:tav tm="0">
                                          <p:val>
                                            <p:strVal val="#ppt_x"/>
                                          </p:val>
                                        </p:tav>
                                        <p:tav tm="100000">
                                          <p:val>
                                            <p:strVal val="#ppt_x"/>
                                          </p:val>
                                        </p:tav>
                                      </p:tavLst>
                                    </p:anim>
                                    <p:anim calcmode="lin" valueType="num">
                                      <p:cBhvr additive="base">
                                        <p:cTn id="8" dur="500" fill="hold"/>
                                        <p:tgtEl>
                                          <p:spTgt spid="5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31">
                                            <p:txEl>
                                              <p:pRg st="0" end="0"/>
                                            </p:txEl>
                                          </p:spTgt>
                                        </p:tgtEl>
                                        <p:attrNameLst>
                                          <p:attrName>style.visibility</p:attrName>
                                        </p:attrNameLst>
                                      </p:cBhvr>
                                      <p:to>
                                        <p:strVal val="visible"/>
                                      </p:to>
                                    </p:set>
                                    <p:animEffect transition="in" filter="fade">
                                      <p:cBhvr>
                                        <p:cTn id="13" dur="1000"/>
                                        <p:tgtEl>
                                          <p:spTgt spid="531">
                                            <p:txEl>
                                              <p:pRg st="0" end="0"/>
                                            </p:txEl>
                                          </p:spTgt>
                                        </p:tgtEl>
                                      </p:cBhvr>
                                    </p:animEffect>
                                    <p:anim calcmode="lin" valueType="num">
                                      <p:cBhvr>
                                        <p:cTn id="14" dur="1000" fill="hold"/>
                                        <p:tgtEl>
                                          <p:spTgt spid="531">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31">
                                            <p:txEl>
                                              <p:pRg st="1" end="1"/>
                                            </p:txEl>
                                          </p:spTgt>
                                        </p:tgtEl>
                                        <p:attrNameLst>
                                          <p:attrName>style.visibility</p:attrName>
                                        </p:attrNameLst>
                                      </p:cBhvr>
                                      <p:to>
                                        <p:strVal val="visible"/>
                                      </p:to>
                                    </p:set>
                                    <p:animEffect transition="in" filter="fade">
                                      <p:cBhvr>
                                        <p:cTn id="20" dur="1000"/>
                                        <p:tgtEl>
                                          <p:spTgt spid="531">
                                            <p:txEl>
                                              <p:pRg st="1" end="1"/>
                                            </p:txEl>
                                          </p:spTgt>
                                        </p:tgtEl>
                                      </p:cBhvr>
                                    </p:animEffect>
                                    <p:anim calcmode="lin" valueType="num">
                                      <p:cBhvr>
                                        <p:cTn id="21" dur="1000" fill="hold"/>
                                        <p:tgtEl>
                                          <p:spTgt spid="531">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5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31">
                                            <p:txEl>
                                              <p:pRg st="2" end="2"/>
                                            </p:txEl>
                                          </p:spTgt>
                                        </p:tgtEl>
                                        <p:attrNameLst>
                                          <p:attrName>style.visibility</p:attrName>
                                        </p:attrNameLst>
                                      </p:cBhvr>
                                      <p:to>
                                        <p:strVal val="visible"/>
                                      </p:to>
                                    </p:set>
                                    <p:animEffect transition="in" filter="fade">
                                      <p:cBhvr>
                                        <p:cTn id="27" dur="1000"/>
                                        <p:tgtEl>
                                          <p:spTgt spid="531">
                                            <p:txEl>
                                              <p:pRg st="2" end="2"/>
                                            </p:txEl>
                                          </p:spTgt>
                                        </p:tgtEl>
                                      </p:cBhvr>
                                    </p:animEffect>
                                    <p:anim calcmode="lin" valueType="num">
                                      <p:cBhvr>
                                        <p:cTn id="28" dur="1000" fill="hold"/>
                                        <p:tgtEl>
                                          <p:spTgt spid="531">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53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31">
                                            <p:txEl>
                                              <p:pRg st="3" end="3"/>
                                            </p:txEl>
                                          </p:spTgt>
                                        </p:tgtEl>
                                        <p:attrNameLst>
                                          <p:attrName>style.visibility</p:attrName>
                                        </p:attrNameLst>
                                      </p:cBhvr>
                                      <p:to>
                                        <p:strVal val="visible"/>
                                      </p:to>
                                    </p:set>
                                    <p:animEffect transition="in" filter="fade">
                                      <p:cBhvr>
                                        <p:cTn id="34" dur="1000"/>
                                        <p:tgtEl>
                                          <p:spTgt spid="531">
                                            <p:txEl>
                                              <p:pRg st="3" end="3"/>
                                            </p:txEl>
                                          </p:spTgt>
                                        </p:tgtEl>
                                      </p:cBhvr>
                                    </p:animEffect>
                                    <p:anim calcmode="lin" valueType="num">
                                      <p:cBhvr>
                                        <p:cTn id="35" dur="1000" fill="hold"/>
                                        <p:tgtEl>
                                          <p:spTgt spid="531">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53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531">
                                            <p:txEl>
                                              <p:pRg st="4" end="4"/>
                                            </p:txEl>
                                          </p:spTgt>
                                        </p:tgtEl>
                                        <p:attrNameLst>
                                          <p:attrName>style.visibility</p:attrName>
                                        </p:attrNameLst>
                                      </p:cBhvr>
                                      <p:to>
                                        <p:strVal val="visible"/>
                                      </p:to>
                                    </p:set>
                                    <p:animEffect transition="in" filter="fade">
                                      <p:cBhvr>
                                        <p:cTn id="41" dur="1000"/>
                                        <p:tgtEl>
                                          <p:spTgt spid="531">
                                            <p:txEl>
                                              <p:pRg st="4" end="4"/>
                                            </p:txEl>
                                          </p:spTgt>
                                        </p:tgtEl>
                                      </p:cBhvr>
                                    </p:animEffect>
                                    <p:anim calcmode="lin" valueType="num">
                                      <p:cBhvr>
                                        <p:cTn id="42" dur="1000" fill="hold"/>
                                        <p:tgtEl>
                                          <p:spTgt spid="531">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53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 grpId="0"/>
      <p:bldP spid="53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414875" cy="857400"/>
          </a:xfrm>
          <a:prstGeom prst="rect">
            <a:avLst/>
          </a:prstGeom>
        </p:spPr>
        <p:txBody>
          <a:bodyPr lIns="91425" tIns="91425" rIns="91425" bIns="91425" anchor="b" anchorCtr="0">
            <a:noAutofit/>
          </a:bodyPr>
          <a:lstStyle/>
          <a:p>
            <a:pPr lvl="0">
              <a:spcBef>
                <a:spcPts val="0"/>
              </a:spcBef>
            </a:pPr>
            <a:r>
              <a:rPr lang="en" sz="2800" smtClean="0"/>
              <a:t>III. Quy trình phát triển phần mềm - RUP</a:t>
            </a:r>
            <a:endParaRPr lang="en" sz="2800" dirty="0"/>
          </a:p>
        </p:txBody>
      </p:sp>
      <p:sp>
        <p:nvSpPr>
          <p:cNvPr id="6" name="Shape 549"/>
          <p:cNvSpPr txBox="1">
            <a:spLocks noGrp="1"/>
          </p:cNvSpPr>
          <p:nvPr>
            <p:ph type="body" idx="1"/>
          </p:nvPr>
        </p:nvSpPr>
        <p:spPr>
          <a:xfrm>
            <a:off x="609600" y="1123950"/>
            <a:ext cx="3505200" cy="609600"/>
          </a:xfrm>
          <a:prstGeom prst="rect">
            <a:avLst/>
          </a:prstGeom>
        </p:spPr>
        <p:txBody>
          <a:bodyPr lIns="91425" tIns="91425" rIns="91425" bIns="91425" anchor="t" anchorCtr="0">
            <a:noAutofit/>
          </a:bodyPr>
          <a:lstStyle/>
          <a:p>
            <a:pPr lvl="1">
              <a:buNone/>
            </a:pPr>
            <a:r>
              <a:rPr lang="en-US" sz="2400" b="1" smtClean="0"/>
              <a:t>Chuyển giao</a:t>
            </a:r>
            <a:endParaRPr lang="en-US" sz="2400" b="1"/>
          </a:p>
          <a:p>
            <a:pPr lvl="0">
              <a:spcBef>
                <a:spcPts val="0"/>
              </a:spcBef>
              <a:buNone/>
            </a:pPr>
            <a:endParaRPr lang="en" dirty="0"/>
          </a:p>
        </p:txBody>
      </p:sp>
      <p:sp>
        <p:nvSpPr>
          <p:cNvPr id="5" name="TextBox 4"/>
          <p:cNvSpPr txBox="1"/>
          <p:nvPr/>
        </p:nvSpPr>
        <p:spPr>
          <a:xfrm>
            <a:off x="5264856" y="2038350"/>
            <a:ext cx="2667000" cy="2000548"/>
          </a:xfrm>
          <a:prstGeom prst="rect">
            <a:avLst/>
          </a:prstGeom>
          <a:noFill/>
        </p:spPr>
        <p:txBody>
          <a:bodyPr wrap="square" rtlCol="0">
            <a:spAutoFit/>
          </a:bodyPr>
          <a:lstStyle/>
          <a:p>
            <a:pPr marL="285750" lvl="0" indent="-285750">
              <a:buFontTx/>
              <a:buChar char="-"/>
            </a:pPr>
            <a:r>
              <a:rPr lang="en-US" sz="1600" smtClean="0"/>
              <a:t>Kiểm </a:t>
            </a:r>
            <a:r>
              <a:rPr lang="en-US" sz="1600"/>
              <a:t>tra sản </a:t>
            </a:r>
            <a:r>
              <a:rPr lang="en-US" sz="1600" smtClean="0"/>
              <a:t>phẩm</a:t>
            </a:r>
            <a:endParaRPr lang="en-US" sz="1600"/>
          </a:p>
          <a:p>
            <a:pPr marL="285750" lvl="0" indent="-285750">
              <a:buFontTx/>
              <a:buChar char="-"/>
            </a:pPr>
            <a:r>
              <a:rPr lang="en-US" sz="1600" smtClean="0"/>
              <a:t>Xuất </a:t>
            </a:r>
            <a:r>
              <a:rPr lang="en-US" sz="1600"/>
              <a:t>xưởng, thu thập phản </a:t>
            </a:r>
            <a:r>
              <a:rPr lang="en-US" sz="1600" smtClean="0"/>
              <a:t>hồi</a:t>
            </a:r>
            <a:endParaRPr lang="en-US" sz="1600"/>
          </a:p>
          <a:p>
            <a:pPr marL="285750" lvl="0" indent="-285750">
              <a:buFontTx/>
              <a:buChar char="-"/>
            </a:pPr>
            <a:r>
              <a:rPr lang="en-US" sz="1600" smtClean="0"/>
              <a:t>Hỗ </a:t>
            </a:r>
            <a:r>
              <a:rPr lang="en-US" sz="1600"/>
              <a:t>trợ hiệu </a:t>
            </a:r>
            <a:r>
              <a:rPr lang="en-US" sz="1600" smtClean="0"/>
              <a:t>chỉnh</a:t>
            </a:r>
            <a:endParaRPr lang="en-US" sz="1600"/>
          </a:p>
          <a:p>
            <a:pPr marL="285750" lvl="0" indent="-285750">
              <a:buFontTx/>
              <a:buChar char="-"/>
            </a:pPr>
            <a:r>
              <a:rPr lang="en-US" sz="1600" smtClean="0"/>
              <a:t>Kế </a:t>
            </a:r>
            <a:r>
              <a:rPr lang="en-US" sz="1600"/>
              <a:t>hoạch cải </a:t>
            </a:r>
            <a:r>
              <a:rPr lang="en-US" sz="1600" smtClean="0"/>
              <a:t>tiến</a:t>
            </a:r>
            <a:endParaRPr lang="en-US" sz="1600"/>
          </a:p>
          <a:p>
            <a:pPr marL="285750" lvl="0" indent="-285750">
              <a:buFontTx/>
              <a:buChar char="-"/>
            </a:pPr>
            <a:r>
              <a:rPr lang="en-US" sz="1600" smtClean="0"/>
              <a:t>Phân phối</a:t>
            </a:r>
            <a:endParaRPr lang="en-US" sz="1600"/>
          </a:p>
          <a:p>
            <a:pPr lvl="0"/>
            <a:endParaRPr lang="en-US"/>
          </a:p>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07633"/>
            <a:ext cx="3962400" cy="2779871"/>
          </a:xfrm>
          <a:prstGeom prst="rect">
            <a:avLst/>
          </a:prstGeom>
        </p:spPr>
      </p:pic>
    </p:spTree>
    <p:extLst>
      <p:ext uri="{BB962C8B-B14F-4D97-AF65-F5344CB8AC3E}">
        <p14:creationId xmlns:p14="http://schemas.microsoft.com/office/powerpoint/2010/main" val="18854134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 calcmode="lin" valueType="num">
                                      <p:cBhvr additive="base">
                                        <p:cTn id="2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 calcmode="lin" valueType="num">
                                      <p:cBhvr additive="base">
                                        <p:cTn id="3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 calcmode="lin" valueType="num">
                                      <p:cBhvr additive="base">
                                        <p:cTn id="3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 calcmode="lin" valueType="num">
                                      <p:cBhvr additive="base">
                                        <p:cTn id="4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457200" y="1200150"/>
            <a:ext cx="8458200" cy="2743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400" b="1" smtClean="0"/>
              <a:t>Tổng quan về phương pháp phát triển phần mềm - RUP</a:t>
            </a:r>
            <a:endParaRPr lang="en" sz="2400" b="1" dirty="0" smtClean="0"/>
          </a:p>
          <a:p>
            <a:pPr marL="571500" lvl="0" indent="-571500" algn="l" rtl="0">
              <a:lnSpc>
                <a:spcPct val="150000"/>
              </a:lnSpc>
              <a:spcBef>
                <a:spcPts val="0"/>
              </a:spcBef>
              <a:buFont typeface="+mj-lt"/>
              <a:buAutoNum type="romanUcPeriod"/>
            </a:pPr>
            <a:r>
              <a:rPr lang="en" sz="2400" b="1" smtClean="0"/>
              <a:t>Lịch sử ra đời quy trình RUP</a:t>
            </a:r>
            <a:endParaRPr lang="en" sz="2400" b="1" dirty="0" smtClean="0"/>
          </a:p>
          <a:p>
            <a:pPr marL="571500" lvl="0" indent="-571500" algn="l" rtl="0">
              <a:lnSpc>
                <a:spcPct val="150000"/>
              </a:lnSpc>
              <a:spcBef>
                <a:spcPts val="0"/>
              </a:spcBef>
              <a:buFont typeface="+mj-lt"/>
              <a:buAutoNum type="romanUcPeriod"/>
            </a:pPr>
            <a:r>
              <a:rPr lang="en" sz="2400" b="1" smtClean="0"/>
              <a:t>Quy trình phát triển phần mềm RUP</a:t>
            </a:r>
          </a:p>
          <a:p>
            <a:pPr marL="571500" lvl="0" indent="-571500" algn="l" rtl="0">
              <a:lnSpc>
                <a:spcPct val="150000"/>
              </a:lnSpc>
              <a:spcBef>
                <a:spcPts val="0"/>
              </a:spcBef>
              <a:buFont typeface="+mj-lt"/>
              <a:buAutoNum type="romanUcPeriod"/>
            </a:pPr>
            <a:r>
              <a:rPr lang="en" sz="2400" b="1" smtClean="0">
                <a:solidFill>
                  <a:srgbClr val="FF0000"/>
                </a:solidFill>
              </a:rPr>
              <a:t>Điều kiện áp dụng quy trình RUP</a:t>
            </a:r>
          </a:p>
          <a:p>
            <a:pPr marL="571500" lvl="0" indent="-571500" algn="l" rtl="0">
              <a:lnSpc>
                <a:spcPct val="150000"/>
              </a:lnSpc>
              <a:spcBef>
                <a:spcPts val="0"/>
              </a:spcBef>
              <a:buFont typeface="+mj-lt"/>
              <a:buAutoNum type="romanUcPeriod"/>
            </a:pPr>
            <a:r>
              <a:rPr lang="en" sz="2400" b="1" smtClean="0"/>
              <a:t>Lợi ích và hạn chế của RUP</a:t>
            </a:r>
          </a:p>
        </p:txBody>
      </p:sp>
    </p:spTree>
    <p:extLst>
      <p:ext uri="{BB962C8B-B14F-4D97-AF65-F5344CB8AC3E}">
        <p14:creationId xmlns:p14="http://schemas.microsoft.com/office/powerpoint/2010/main" val="2798942835"/>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3"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pPr>
            <a:r>
              <a:rPr lang="en" sz="3600" smtClean="0"/>
              <a:t>IV. Điều kiện áp dụng</a:t>
            </a:r>
            <a:endParaRPr lang="en" sz="3600" dirty="0"/>
          </a:p>
        </p:txBody>
      </p:sp>
      <p:pic>
        <p:nvPicPr>
          <p:cNvPr id="4" name="Picture 3"/>
          <p:cNvPicPr/>
          <p:nvPr/>
        </p:nvPicPr>
        <p:blipFill>
          <a:blip r:embed="rId3"/>
          <a:stretch>
            <a:fillRect/>
          </a:stretch>
        </p:blipFill>
        <p:spPr>
          <a:xfrm>
            <a:off x="457200" y="1885950"/>
            <a:ext cx="5943600" cy="2382520"/>
          </a:xfrm>
          <a:prstGeom prst="rect">
            <a:avLst/>
          </a:prstGeom>
        </p:spPr>
      </p:pic>
      <p:sp>
        <p:nvSpPr>
          <p:cNvPr id="3" name="TextBox 2"/>
          <p:cNvSpPr txBox="1"/>
          <p:nvPr/>
        </p:nvSpPr>
        <p:spPr>
          <a:xfrm>
            <a:off x="609600" y="1299686"/>
            <a:ext cx="5257800" cy="738664"/>
          </a:xfrm>
          <a:prstGeom prst="rect">
            <a:avLst/>
          </a:prstGeom>
          <a:noFill/>
        </p:spPr>
        <p:txBody>
          <a:bodyPr wrap="square" rtlCol="0">
            <a:spAutoFit/>
          </a:bodyPr>
          <a:lstStyle/>
          <a:p>
            <a:r>
              <a:rPr lang="en-US"/>
              <a:t>Quy trình RUP được áp dụng trong nhiều lĩnh vực, đặc biệt được áp dụng nhiều tại Mĩ</a:t>
            </a:r>
          </a:p>
          <a:p>
            <a:endParaRPr lang="en-US"/>
          </a:p>
        </p:txBody>
      </p:sp>
      <p:sp>
        <p:nvSpPr>
          <p:cNvPr id="5" name="TextBox 4"/>
          <p:cNvSpPr txBox="1"/>
          <p:nvPr/>
        </p:nvSpPr>
        <p:spPr>
          <a:xfrm>
            <a:off x="2095500" y="4319976"/>
            <a:ext cx="2667000" cy="523220"/>
          </a:xfrm>
          <a:prstGeom prst="rect">
            <a:avLst/>
          </a:prstGeom>
          <a:noFill/>
        </p:spPr>
        <p:txBody>
          <a:bodyPr wrap="square" rtlCol="0">
            <a:spAutoFit/>
          </a:bodyPr>
          <a:lstStyle/>
          <a:p>
            <a:pPr lvl="0"/>
            <a:r>
              <a:rPr lang="en-US"/>
              <a:t>Tỉ lệ các công ty sử dụng RUP</a:t>
            </a:r>
          </a:p>
          <a:p>
            <a:endParaRPr lang="en-US"/>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3"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pPr>
            <a:r>
              <a:rPr lang="en" sz="3600" smtClean="0"/>
              <a:t>IV. Điều kiện áp dụng</a:t>
            </a:r>
            <a:endParaRPr lang="en" sz="3600" dirty="0"/>
          </a:p>
        </p:txBody>
      </p:sp>
      <p:sp>
        <p:nvSpPr>
          <p:cNvPr id="5" name="TextBox 4"/>
          <p:cNvSpPr txBox="1"/>
          <p:nvPr/>
        </p:nvSpPr>
        <p:spPr>
          <a:xfrm>
            <a:off x="668161" y="2800350"/>
            <a:ext cx="3771900" cy="523220"/>
          </a:xfrm>
          <a:prstGeom prst="rect">
            <a:avLst/>
          </a:prstGeom>
          <a:noFill/>
        </p:spPr>
        <p:txBody>
          <a:bodyPr wrap="square" rtlCol="0">
            <a:spAutoFit/>
          </a:bodyPr>
          <a:lstStyle/>
          <a:p>
            <a:r>
              <a:rPr lang="en-US"/>
              <a:t>Số lượng công ty sử dụng phần mềm RUP</a:t>
            </a:r>
          </a:p>
          <a:p>
            <a:endParaRPr lang="en-US"/>
          </a:p>
        </p:txBody>
      </p:sp>
      <p:pic>
        <p:nvPicPr>
          <p:cNvPr id="6" name="Picture 5"/>
          <p:cNvPicPr/>
          <p:nvPr/>
        </p:nvPicPr>
        <p:blipFill>
          <a:blip r:embed="rId3"/>
          <a:stretch>
            <a:fillRect/>
          </a:stretch>
        </p:blipFill>
        <p:spPr>
          <a:xfrm>
            <a:off x="457200" y="1276350"/>
            <a:ext cx="4193822" cy="1360170"/>
          </a:xfrm>
          <a:prstGeom prst="rect">
            <a:avLst/>
          </a:prstGeom>
        </p:spPr>
      </p:pic>
      <p:pic>
        <p:nvPicPr>
          <p:cNvPr id="7" name="Picture 6"/>
          <p:cNvPicPr/>
          <p:nvPr/>
        </p:nvPicPr>
        <p:blipFill>
          <a:blip r:embed="rId4"/>
          <a:stretch>
            <a:fillRect/>
          </a:stretch>
        </p:blipFill>
        <p:spPr>
          <a:xfrm>
            <a:off x="2667000" y="3181350"/>
            <a:ext cx="4495800" cy="1465282"/>
          </a:xfrm>
          <a:prstGeom prst="rect">
            <a:avLst/>
          </a:prstGeom>
        </p:spPr>
      </p:pic>
      <p:sp>
        <p:nvSpPr>
          <p:cNvPr id="2" name="TextBox 1"/>
          <p:cNvSpPr txBox="1"/>
          <p:nvPr/>
        </p:nvSpPr>
        <p:spPr>
          <a:xfrm>
            <a:off x="4267200" y="4670621"/>
            <a:ext cx="1600200" cy="523220"/>
          </a:xfrm>
          <a:prstGeom prst="rect">
            <a:avLst/>
          </a:prstGeom>
          <a:noFill/>
        </p:spPr>
        <p:txBody>
          <a:bodyPr wrap="square" rtlCol="0">
            <a:spAutoFit/>
          </a:bodyPr>
          <a:lstStyle/>
          <a:p>
            <a:r>
              <a:rPr lang="en-US"/>
              <a:t>Trong đó tại Mĩ</a:t>
            </a:r>
          </a:p>
          <a:p>
            <a:endParaRPr lang="en-US"/>
          </a:p>
        </p:txBody>
      </p:sp>
    </p:spTree>
    <p:extLst>
      <p:ext uri="{BB962C8B-B14F-4D97-AF65-F5344CB8AC3E}">
        <p14:creationId xmlns:p14="http://schemas.microsoft.com/office/powerpoint/2010/main" val="92439819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3"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pPr>
            <a:r>
              <a:rPr lang="en" sz="3600" smtClean="0"/>
              <a:t>IV. Điều kiện áp dụng</a:t>
            </a:r>
            <a:endParaRPr lang="en" sz="3600" dirty="0"/>
          </a:p>
        </p:txBody>
      </p:sp>
      <p:pic>
        <p:nvPicPr>
          <p:cNvPr id="7" name="Picture 6"/>
          <p:cNvPicPr/>
          <p:nvPr/>
        </p:nvPicPr>
        <p:blipFill>
          <a:blip r:embed="rId3"/>
          <a:stretch>
            <a:fillRect/>
          </a:stretch>
        </p:blipFill>
        <p:spPr>
          <a:xfrm>
            <a:off x="366890" y="1200150"/>
            <a:ext cx="2819400" cy="2009775"/>
          </a:xfrm>
          <a:prstGeom prst="rect">
            <a:avLst/>
          </a:prstGeom>
        </p:spPr>
      </p:pic>
      <p:pic>
        <p:nvPicPr>
          <p:cNvPr id="8" name="Picture 7"/>
          <p:cNvPicPr/>
          <p:nvPr/>
        </p:nvPicPr>
        <p:blipFill>
          <a:blip r:embed="rId4"/>
          <a:stretch>
            <a:fillRect/>
          </a:stretch>
        </p:blipFill>
        <p:spPr>
          <a:xfrm>
            <a:off x="1524000" y="3227564"/>
            <a:ext cx="5715000" cy="1773767"/>
          </a:xfrm>
          <a:prstGeom prst="rect">
            <a:avLst/>
          </a:prstGeom>
        </p:spPr>
      </p:pic>
      <p:sp>
        <p:nvSpPr>
          <p:cNvPr id="2" name="TextBox 1"/>
          <p:cNvSpPr txBox="1"/>
          <p:nvPr/>
        </p:nvSpPr>
        <p:spPr>
          <a:xfrm>
            <a:off x="3810000" y="2038350"/>
            <a:ext cx="3048000" cy="523220"/>
          </a:xfrm>
          <a:prstGeom prst="rect">
            <a:avLst/>
          </a:prstGeom>
          <a:noFill/>
        </p:spPr>
        <p:txBody>
          <a:bodyPr wrap="square" rtlCol="0">
            <a:spAutoFit/>
          </a:bodyPr>
          <a:lstStyle/>
          <a:p>
            <a:pPr lvl="0"/>
            <a:r>
              <a:rPr lang="en-US"/>
              <a:t>M</a:t>
            </a:r>
            <a:r>
              <a:rPr lang="en-US" smtClean="0"/>
              <a:t>ột </a:t>
            </a:r>
            <a:r>
              <a:rPr lang="en-US"/>
              <a:t>số công ty áp dụng RUP</a:t>
            </a:r>
          </a:p>
          <a:p>
            <a:endParaRPr lang="en-US"/>
          </a:p>
        </p:txBody>
      </p:sp>
    </p:spTree>
    <p:extLst>
      <p:ext uri="{BB962C8B-B14F-4D97-AF65-F5344CB8AC3E}">
        <p14:creationId xmlns:p14="http://schemas.microsoft.com/office/powerpoint/2010/main" val="42183551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457200" y="1200150"/>
            <a:ext cx="8458200" cy="2743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400" b="1" smtClean="0"/>
              <a:t>Tổng quan về phương pháp phát triển phần mềm - RUP</a:t>
            </a:r>
            <a:endParaRPr lang="en" sz="2400" b="1" dirty="0" smtClean="0"/>
          </a:p>
          <a:p>
            <a:pPr marL="571500" lvl="0" indent="-571500" algn="l" rtl="0">
              <a:lnSpc>
                <a:spcPct val="150000"/>
              </a:lnSpc>
              <a:spcBef>
                <a:spcPts val="0"/>
              </a:spcBef>
              <a:buFont typeface="+mj-lt"/>
              <a:buAutoNum type="romanUcPeriod"/>
            </a:pPr>
            <a:r>
              <a:rPr lang="en" sz="2400" b="1" smtClean="0"/>
              <a:t>Lịch sử ra đời quy trình RUP</a:t>
            </a:r>
            <a:endParaRPr lang="en" sz="2400" b="1" dirty="0" smtClean="0"/>
          </a:p>
          <a:p>
            <a:pPr marL="571500" lvl="0" indent="-571500" algn="l" rtl="0">
              <a:lnSpc>
                <a:spcPct val="150000"/>
              </a:lnSpc>
              <a:spcBef>
                <a:spcPts val="0"/>
              </a:spcBef>
              <a:buFont typeface="+mj-lt"/>
              <a:buAutoNum type="romanUcPeriod"/>
            </a:pPr>
            <a:r>
              <a:rPr lang="en" sz="2400" b="1" smtClean="0"/>
              <a:t>Quy trình phát triển phần mềm RUP</a:t>
            </a:r>
          </a:p>
          <a:p>
            <a:pPr marL="571500" lvl="0" indent="-571500" algn="l" rtl="0">
              <a:lnSpc>
                <a:spcPct val="150000"/>
              </a:lnSpc>
              <a:spcBef>
                <a:spcPts val="0"/>
              </a:spcBef>
              <a:buFont typeface="+mj-lt"/>
              <a:buAutoNum type="romanUcPeriod"/>
            </a:pPr>
            <a:r>
              <a:rPr lang="en" sz="2400" b="1" smtClean="0"/>
              <a:t>Điều kiện áp dụng quy trình RUP</a:t>
            </a:r>
          </a:p>
          <a:p>
            <a:pPr marL="571500" lvl="0" indent="-571500" algn="l" rtl="0">
              <a:lnSpc>
                <a:spcPct val="150000"/>
              </a:lnSpc>
              <a:spcBef>
                <a:spcPts val="0"/>
              </a:spcBef>
              <a:buFont typeface="+mj-lt"/>
              <a:buAutoNum type="romanUcPeriod"/>
            </a:pPr>
            <a:r>
              <a:rPr lang="en" sz="2400" b="1" smtClean="0">
                <a:solidFill>
                  <a:srgbClr val="FF0000"/>
                </a:solidFill>
              </a:rPr>
              <a:t>Lợi ích và hạn chế của RUP</a:t>
            </a:r>
          </a:p>
        </p:txBody>
      </p:sp>
    </p:spTree>
    <p:extLst>
      <p:ext uri="{BB962C8B-B14F-4D97-AF65-F5344CB8AC3E}">
        <p14:creationId xmlns:p14="http://schemas.microsoft.com/office/powerpoint/2010/main" val="2798942835"/>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96623" y="209550"/>
            <a:ext cx="6140399" cy="857400"/>
          </a:xfrm>
          <a:prstGeom prst="rect">
            <a:avLst/>
          </a:prstGeom>
        </p:spPr>
        <p:txBody>
          <a:bodyPr lIns="91425" tIns="91425" rIns="91425" bIns="91425" anchor="b" anchorCtr="0">
            <a:noAutofit/>
          </a:bodyPr>
          <a:lstStyle/>
          <a:p>
            <a:pPr lvl="0">
              <a:spcBef>
                <a:spcPts val="0"/>
              </a:spcBef>
            </a:pPr>
            <a:r>
              <a:rPr lang="en" sz="3600" smtClean="0"/>
              <a:t>V. Lợi ích và hạn chế</a:t>
            </a:r>
            <a:endParaRPr lang="en" sz="3600" dirty="0"/>
          </a:p>
        </p:txBody>
      </p:sp>
      <p:sp>
        <p:nvSpPr>
          <p:cNvPr id="549" name="Shape 549"/>
          <p:cNvSpPr txBox="1">
            <a:spLocks noGrp="1"/>
          </p:cNvSpPr>
          <p:nvPr>
            <p:ph type="body" idx="1"/>
          </p:nvPr>
        </p:nvSpPr>
        <p:spPr>
          <a:xfrm>
            <a:off x="609600" y="1123950"/>
            <a:ext cx="2286000" cy="609600"/>
          </a:xfrm>
          <a:prstGeom prst="rect">
            <a:avLst/>
          </a:prstGeom>
        </p:spPr>
        <p:txBody>
          <a:bodyPr lIns="91425" tIns="91425" rIns="91425" bIns="91425" anchor="t" anchorCtr="0">
            <a:noAutofit/>
          </a:bodyPr>
          <a:lstStyle/>
          <a:p>
            <a:pPr>
              <a:buNone/>
            </a:pPr>
            <a:r>
              <a:rPr lang="en-US" sz="2400" b="1" smtClean="0"/>
              <a:t>- </a:t>
            </a:r>
            <a:r>
              <a:rPr lang="en-US" sz="3200" b="1" smtClean="0"/>
              <a:t>Lợi ích</a:t>
            </a:r>
            <a:endParaRPr lang="en-US" sz="3200"/>
          </a:p>
          <a:p>
            <a:pPr lvl="0">
              <a:spcBef>
                <a:spcPts val="0"/>
              </a:spcBef>
              <a:buNone/>
            </a:pPr>
            <a:endParaRPr lang="en" dirty="0"/>
          </a:p>
        </p:txBody>
      </p:sp>
      <p:sp>
        <p:nvSpPr>
          <p:cNvPr id="4" name="TextBox 3"/>
          <p:cNvSpPr txBox="1"/>
          <p:nvPr/>
        </p:nvSpPr>
        <p:spPr>
          <a:xfrm>
            <a:off x="4267200" y="1581856"/>
            <a:ext cx="3276600" cy="3293209"/>
          </a:xfrm>
          <a:prstGeom prst="rect">
            <a:avLst/>
          </a:prstGeom>
          <a:noFill/>
        </p:spPr>
        <p:txBody>
          <a:bodyPr wrap="square" rtlCol="0">
            <a:spAutoFit/>
          </a:bodyPr>
          <a:lstStyle/>
          <a:p>
            <a:pPr marL="285750" lvl="0" indent="-285750">
              <a:buFontTx/>
              <a:buChar char="-"/>
            </a:pPr>
            <a:r>
              <a:rPr lang="en-US" sz="1600" smtClean="0"/>
              <a:t>Phát </a:t>
            </a:r>
            <a:r>
              <a:rPr lang="en-US" sz="1600"/>
              <a:t>triển phần mềm theo vòng lặp " Các phần được lên kế hoạch dựa vào độ ưu tiên của khách hàng và phân phối những phần có độ ưu tiên cao nhất trước</a:t>
            </a:r>
            <a:r>
              <a:rPr lang="en-US" sz="1600" smtClean="0"/>
              <a:t>!</a:t>
            </a:r>
          </a:p>
          <a:p>
            <a:pPr marL="285750" indent="-285750">
              <a:buFontTx/>
              <a:buChar char="-"/>
            </a:pPr>
            <a:r>
              <a:rPr lang="en-US" sz="1600"/>
              <a:t>Quản lý yêu cầu " Viết tài liệu một cách rõ ràng cho các yêu cầu khách hàng và theo dõi sự thay đổi của những yêu cầu này!</a:t>
            </a:r>
          </a:p>
          <a:p>
            <a:pPr marL="285750" lvl="0" indent="-285750">
              <a:buFontTx/>
              <a:buChar char="-"/>
            </a:pPr>
            <a:endParaRPr lang="en-US" sz="1600" smtClean="0"/>
          </a:p>
          <a:p>
            <a:pPr marL="285750" lvl="0" indent="-285750">
              <a:buFontTx/>
              <a:buChar char="-"/>
            </a:pPr>
            <a:endParaRPr lang="en-US" sz="160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97" y="2122852"/>
            <a:ext cx="3789042" cy="2209801"/>
          </a:xfrm>
          <a:prstGeom prst="rect">
            <a:avLst/>
          </a:prstGeom>
        </p:spPr>
      </p:pic>
    </p:spTree>
    <p:extLst>
      <p:ext uri="{BB962C8B-B14F-4D97-AF65-F5344CB8AC3E}">
        <p14:creationId xmlns:p14="http://schemas.microsoft.com/office/powerpoint/2010/main" val="20065840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 grpId="0" build="p"/>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0" name="Shape 548"/>
          <p:cNvSpPr txBox="1">
            <a:spLocks noGrp="1"/>
          </p:cNvSpPr>
          <p:nvPr>
            <p:ph type="title"/>
          </p:nvPr>
        </p:nvSpPr>
        <p:spPr>
          <a:xfrm>
            <a:off x="796623" y="209550"/>
            <a:ext cx="6140399" cy="857400"/>
          </a:xfrm>
          <a:prstGeom prst="rect">
            <a:avLst/>
          </a:prstGeom>
        </p:spPr>
        <p:txBody>
          <a:bodyPr lIns="91425" tIns="91425" rIns="91425" bIns="91425" anchor="b" anchorCtr="0">
            <a:noAutofit/>
          </a:bodyPr>
          <a:lstStyle/>
          <a:p>
            <a:pPr lvl="0"/>
            <a:r>
              <a:rPr lang="en" sz="3600"/>
              <a:t>V. Lợi ích và hạn chế</a:t>
            </a:r>
            <a:endParaRPr lang="en" sz="3600" dirty="0"/>
          </a:p>
        </p:txBody>
      </p:sp>
      <p:sp>
        <p:nvSpPr>
          <p:cNvPr id="11" name="Shape 549"/>
          <p:cNvSpPr txBox="1">
            <a:spLocks noGrp="1"/>
          </p:cNvSpPr>
          <p:nvPr>
            <p:ph type="body" idx="1"/>
          </p:nvPr>
        </p:nvSpPr>
        <p:spPr>
          <a:xfrm>
            <a:off x="609600" y="1123950"/>
            <a:ext cx="2286000" cy="609600"/>
          </a:xfrm>
          <a:prstGeom prst="rect">
            <a:avLst/>
          </a:prstGeom>
        </p:spPr>
        <p:txBody>
          <a:bodyPr lIns="91425" tIns="91425" rIns="91425" bIns="91425" anchor="t" anchorCtr="0">
            <a:noAutofit/>
          </a:bodyPr>
          <a:lstStyle/>
          <a:p>
            <a:pPr>
              <a:buNone/>
            </a:pPr>
            <a:r>
              <a:rPr lang="en-US" sz="2400" b="1" smtClean="0"/>
              <a:t>- </a:t>
            </a:r>
            <a:r>
              <a:rPr lang="en-US" sz="3200" b="1" smtClean="0"/>
              <a:t>Lợi ích</a:t>
            </a:r>
            <a:endParaRPr lang="en-US" sz="3200"/>
          </a:p>
          <a:p>
            <a:pPr lvl="0">
              <a:spcBef>
                <a:spcPts val="0"/>
              </a:spcBef>
              <a:buNone/>
            </a:pPr>
            <a:endParaRPr lang="e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017016"/>
            <a:ext cx="3657600" cy="1938528"/>
          </a:xfrm>
          <a:prstGeom prst="rect">
            <a:avLst/>
          </a:prstGeom>
        </p:spPr>
      </p:pic>
      <p:sp>
        <p:nvSpPr>
          <p:cNvPr id="4" name="TextBox 3"/>
          <p:cNvSpPr txBox="1"/>
          <p:nvPr/>
        </p:nvSpPr>
        <p:spPr>
          <a:xfrm>
            <a:off x="4495800" y="1733550"/>
            <a:ext cx="2590800" cy="2677656"/>
          </a:xfrm>
          <a:prstGeom prst="rect">
            <a:avLst/>
          </a:prstGeom>
          <a:noFill/>
        </p:spPr>
        <p:txBody>
          <a:bodyPr wrap="square" rtlCol="0">
            <a:spAutoFit/>
          </a:bodyPr>
          <a:lstStyle/>
          <a:p>
            <a:pPr marL="285750" lvl="0" indent="-285750">
              <a:buFontTx/>
              <a:buChar char="-"/>
            </a:pPr>
            <a:r>
              <a:rPr lang="en-US" smtClean="0"/>
              <a:t>Sử </a:t>
            </a:r>
            <a:r>
              <a:rPr lang="en-US"/>
              <a:t>dụng kiến trúc dựa vào component " Tổ chức hệ thống như một tập các component có thể tái sử dụng</a:t>
            </a:r>
            <a:r>
              <a:rPr lang="en-US" smtClean="0"/>
              <a:t>.</a:t>
            </a:r>
            <a:endParaRPr lang="en-US"/>
          </a:p>
          <a:p>
            <a:pPr marL="285750" lvl="0" indent="-285750">
              <a:buFontTx/>
              <a:buChar char="-"/>
            </a:pPr>
            <a:r>
              <a:rPr lang="en-US" smtClean="0"/>
              <a:t>Mô </a:t>
            </a:r>
            <a:r>
              <a:rPr lang="en-US"/>
              <a:t>hình hóa phần mềm một cách trực quan " Sử dụng các mô hình đồ họa UML để biểu diễn các góc nhìn tĩnh và động của phần mềm</a:t>
            </a:r>
            <a:r>
              <a:rPr lang="en-US" smtClean="0"/>
              <a:t>.</a:t>
            </a:r>
            <a:endParaRPr lang="en-US"/>
          </a:p>
          <a:p>
            <a:endParaRPr lang="en-US"/>
          </a:p>
        </p:txBody>
      </p:sp>
    </p:spTree>
    <p:extLst>
      <p:ext uri="{BB962C8B-B14F-4D97-AF65-F5344CB8AC3E}">
        <p14:creationId xmlns:p14="http://schemas.microsoft.com/office/powerpoint/2010/main" val="275846301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0" name="Shape 548"/>
          <p:cNvSpPr txBox="1">
            <a:spLocks noGrp="1"/>
          </p:cNvSpPr>
          <p:nvPr>
            <p:ph type="title"/>
          </p:nvPr>
        </p:nvSpPr>
        <p:spPr>
          <a:xfrm>
            <a:off x="796623" y="209550"/>
            <a:ext cx="6140399" cy="857400"/>
          </a:xfrm>
          <a:prstGeom prst="rect">
            <a:avLst/>
          </a:prstGeom>
        </p:spPr>
        <p:txBody>
          <a:bodyPr lIns="91425" tIns="91425" rIns="91425" bIns="91425" anchor="b" anchorCtr="0">
            <a:noAutofit/>
          </a:bodyPr>
          <a:lstStyle/>
          <a:p>
            <a:pPr lvl="0"/>
            <a:r>
              <a:rPr lang="en" sz="3600" smtClean="0"/>
              <a:t>V</a:t>
            </a:r>
            <a:r>
              <a:rPr lang="en" sz="3600"/>
              <a:t>. Lợi ích và hạn chế</a:t>
            </a:r>
            <a:endParaRPr lang="en" sz="3600" dirty="0"/>
          </a:p>
        </p:txBody>
      </p:sp>
      <p:sp>
        <p:nvSpPr>
          <p:cNvPr id="11" name="Shape 549"/>
          <p:cNvSpPr txBox="1">
            <a:spLocks noGrp="1"/>
          </p:cNvSpPr>
          <p:nvPr>
            <p:ph type="body" idx="1"/>
          </p:nvPr>
        </p:nvSpPr>
        <p:spPr>
          <a:xfrm>
            <a:off x="609600" y="1123950"/>
            <a:ext cx="2286000" cy="609600"/>
          </a:xfrm>
          <a:prstGeom prst="rect">
            <a:avLst/>
          </a:prstGeom>
        </p:spPr>
        <p:txBody>
          <a:bodyPr lIns="91425" tIns="91425" rIns="91425" bIns="91425" anchor="t" anchorCtr="0">
            <a:noAutofit/>
          </a:bodyPr>
          <a:lstStyle/>
          <a:p>
            <a:pPr>
              <a:buNone/>
            </a:pPr>
            <a:r>
              <a:rPr lang="en-US" sz="2400" b="1" smtClean="0"/>
              <a:t>- </a:t>
            </a:r>
            <a:r>
              <a:rPr lang="en-US" sz="3200" b="1" smtClean="0"/>
              <a:t>Lợi ích</a:t>
            </a:r>
            <a:endParaRPr lang="en-US" sz="3200"/>
          </a:p>
          <a:p>
            <a:pPr lvl="0">
              <a:spcBef>
                <a:spcPts val="0"/>
              </a:spcBef>
              <a:buNone/>
            </a:pPr>
            <a:endParaRPr lang="en" dirty="0"/>
          </a:p>
        </p:txBody>
      </p:sp>
      <p:sp>
        <p:nvSpPr>
          <p:cNvPr id="4" name="TextBox 3"/>
          <p:cNvSpPr txBox="1"/>
          <p:nvPr/>
        </p:nvSpPr>
        <p:spPr>
          <a:xfrm>
            <a:off x="4419600" y="1869722"/>
            <a:ext cx="2895600" cy="2677656"/>
          </a:xfrm>
          <a:prstGeom prst="rect">
            <a:avLst/>
          </a:prstGeom>
          <a:noFill/>
        </p:spPr>
        <p:txBody>
          <a:bodyPr wrap="square" rtlCol="0">
            <a:spAutoFit/>
          </a:bodyPr>
          <a:lstStyle/>
          <a:p>
            <a:pPr marL="285750" lvl="0" indent="-285750">
              <a:buFontTx/>
              <a:buChar char="-"/>
            </a:pPr>
            <a:r>
              <a:rPr lang="en-US" smtClean="0"/>
              <a:t>Kiểm </a:t>
            </a:r>
            <a:r>
              <a:rPr lang="en-US"/>
              <a:t>tra chất lượng phần mềm " Đảm bảo rằng phần mềm đáp ứng được các chuẩn chất lượng về mặt tổ chức</a:t>
            </a:r>
            <a:r>
              <a:rPr lang="en-US" smtClean="0"/>
              <a:t>.</a:t>
            </a:r>
            <a:endParaRPr lang="en-US"/>
          </a:p>
          <a:p>
            <a:pPr marL="285750" lvl="0" indent="-285750">
              <a:buFontTx/>
              <a:buChar char="-"/>
            </a:pPr>
            <a:r>
              <a:rPr lang="en-US" smtClean="0"/>
              <a:t>Điều </a:t>
            </a:r>
            <a:r>
              <a:rPr lang="en-US"/>
              <a:t>khiển các thay đổi phần mềm " Quản lý những thay đổi phần mềm sử dụng những hệ thống quản lý thay đổi và các công cụ quản lý cấu hình</a:t>
            </a:r>
            <a:r>
              <a:rPr lang="en-US" smtClean="0"/>
              <a:t>.</a:t>
            </a:r>
          </a:p>
          <a:p>
            <a:pPr marL="285750" lvl="0" indent="-285750">
              <a:buFontTx/>
              <a:buChar char="-"/>
            </a:pPr>
            <a:endParaRPr lang="en-US"/>
          </a:p>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885950"/>
            <a:ext cx="3276600" cy="2876550"/>
          </a:xfrm>
          <a:prstGeom prst="rect">
            <a:avLst/>
          </a:prstGeom>
        </p:spPr>
      </p:pic>
    </p:spTree>
    <p:extLst>
      <p:ext uri="{BB962C8B-B14F-4D97-AF65-F5344CB8AC3E}">
        <p14:creationId xmlns:p14="http://schemas.microsoft.com/office/powerpoint/2010/main" val="358555536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0" name="Shape 548"/>
          <p:cNvSpPr txBox="1">
            <a:spLocks noGrp="1"/>
          </p:cNvSpPr>
          <p:nvPr>
            <p:ph type="title"/>
          </p:nvPr>
        </p:nvSpPr>
        <p:spPr>
          <a:xfrm>
            <a:off x="796623" y="209550"/>
            <a:ext cx="6140399" cy="857400"/>
          </a:xfrm>
          <a:prstGeom prst="rect">
            <a:avLst/>
          </a:prstGeom>
        </p:spPr>
        <p:txBody>
          <a:bodyPr lIns="91425" tIns="91425" rIns="91425" bIns="91425" anchor="b" anchorCtr="0">
            <a:noAutofit/>
          </a:bodyPr>
          <a:lstStyle/>
          <a:p>
            <a:pPr lvl="0"/>
            <a:r>
              <a:rPr lang="en" sz="3600"/>
              <a:t>V. Lợi ích và hạn chế</a:t>
            </a:r>
            <a:endParaRPr lang="en" sz="3600" dirty="0"/>
          </a:p>
        </p:txBody>
      </p:sp>
      <p:sp>
        <p:nvSpPr>
          <p:cNvPr id="11" name="Shape 549"/>
          <p:cNvSpPr txBox="1">
            <a:spLocks noGrp="1"/>
          </p:cNvSpPr>
          <p:nvPr>
            <p:ph type="body" idx="1"/>
          </p:nvPr>
        </p:nvSpPr>
        <p:spPr>
          <a:xfrm>
            <a:off x="609600" y="1123950"/>
            <a:ext cx="2286000" cy="609600"/>
          </a:xfrm>
          <a:prstGeom prst="rect">
            <a:avLst/>
          </a:prstGeom>
        </p:spPr>
        <p:txBody>
          <a:bodyPr lIns="91425" tIns="91425" rIns="91425" bIns="91425" anchor="t" anchorCtr="0">
            <a:noAutofit/>
          </a:bodyPr>
          <a:lstStyle/>
          <a:p>
            <a:pPr>
              <a:buNone/>
            </a:pPr>
            <a:r>
              <a:rPr lang="en-US" sz="2400" b="1" smtClean="0"/>
              <a:t>- </a:t>
            </a:r>
            <a:r>
              <a:rPr lang="en-US" sz="3200" b="1" smtClean="0"/>
              <a:t>Hạn chế</a:t>
            </a:r>
            <a:endParaRPr lang="en-US" sz="3200"/>
          </a:p>
          <a:p>
            <a:pPr lvl="0">
              <a:spcBef>
                <a:spcPts val="0"/>
              </a:spcBef>
              <a:buNone/>
            </a:pPr>
            <a:endParaRPr lang="en" dirty="0"/>
          </a:p>
        </p:txBody>
      </p:sp>
      <p:sp>
        <p:nvSpPr>
          <p:cNvPr id="4" name="TextBox 3"/>
          <p:cNvSpPr txBox="1"/>
          <p:nvPr/>
        </p:nvSpPr>
        <p:spPr>
          <a:xfrm>
            <a:off x="838200" y="1809750"/>
            <a:ext cx="6324600" cy="2985433"/>
          </a:xfrm>
          <a:prstGeom prst="rect">
            <a:avLst/>
          </a:prstGeom>
          <a:noFill/>
        </p:spPr>
        <p:txBody>
          <a:bodyPr wrap="square" rtlCol="0">
            <a:spAutoFit/>
          </a:bodyPr>
          <a:lstStyle/>
          <a:p>
            <a:pPr marL="285750" lvl="0" indent="-285750">
              <a:buFontTx/>
              <a:buChar char="-"/>
            </a:pPr>
            <a:r>
              <a:rPr lang="en-US" sz="1600" smtClean="0"/>
              <a:t>Các </a:t>
            </a:r>
            <a:r>
              <a:rPr lang="en-US" sz="1600"/>
              <a:t>tiến trình dự án rất phức tạp để thực hiện</a:t>
            </a:r>
            <a:r>
              <a:rPr lang="en-US" sz="1600" smtClean="0"/>
              <a:t>.</a:t>
            </a:r>
            <a:endParaRPr lang="en-US" sz="1600"/>
          </a:p>
          <a:p>
            <a:pPr marL="285750" lvl="0" indent="-285750">
              <a:buFontTx/>
              <a:buChar char="-"/>
            </a:pPr>
            <a:r>
              <a:rPr lang="en-US" sz="1600" smtClean="0"/>
              <a:t>Là </a:t>
            </a:r>
            <a:r>
              <a:rPr lang="en-US" sz="1600"/>
              <a:t>phương pháp phức tạp vì phải xây dựng quá trình thiết kế cụ thể</a:t>
            </a:r>
            <a:r>
              <a:rPr lang="en-US" sz="1600" smtClean="0"/>
              <a:t>.</a:t>
            </a:r>
            <a:endParaRPr lang="en-US" sz="1600"/>
          </a:p>
          <a:p>
            <a:pPr marL="285750" lvl="0" indent="-285750">
              <a:buFontTx/>
              <a:buChar char="-"/>
            </a:pPr>
            <a:r>
              <a:rPr lang="en-US" sz="1600" smtClean="0"/>
              <a:t>Để </a:t>
            </a:r>
            <a:r>
              <a:rPr lang="en-US" sz="1600"/>
              <a:t>sử dụng thì người tham gia dự án phải học cách làm việc</a:t>
            </a:r>
            <a:r>
              <a:rPr lang="en-US" sz="1600" smtClean="0"/>
              <a:t>.</a:t>
            </a:r>
            <a:endParaRPr lang="en-US" sz="1600"/>
          </a:p>
          <a:p>
            <a:pPr marL="285750" lvl="0" indent="-285750">
              <a:buFontTx/>
              <a:buChar char="-"/>
            </a:pPr>
            <a:r>
              <a:rPr lang="en-US" sz="1600" smtClean="0"/>
              <a:t>Quá </a:t>
            </a:r>
            <a:r>
              <a:rPr lang="en-US" sz="1600"/>
              <a:t>trình phát triển có thể vượt quá tầm kiểm soát (do đánh giá ban đầu sai về chi phí, tài nguyên và rủi ro cũng như do các yếu tố bất định</a:t>
            </a:r>
            <a:r>
              <a:rPr lang="en-US" sz="1600" smtClean="0"/>
              <a:t>).</a:t>
            </a:r>
            <a:endParaRPr lang="en-US" sz="1600"/>
          </a:p>
          <a:p>
            <a:pPr marL="285750" lvl="0" indent="-285750">
              <a:buFontTx/>
              <a:buChar char="-"/>
            </a:pPr>
            <a:r>
              <a:rPr lang="en-US" sz="1600" smtClean="0"/>
              <a:t>Cần </a:t>
            </a:r>
            <a:r>
              <a:rPr lang="en-US" sz="1600"/>
              <a:t>chuyên gia để có thể đáp ứng được các mục tiêu của mô hình phát triển này</a:t>
            </a:r>
            <a:r>
              <a:rPr lang="en-US" sz="1600" smtClean="0"/>
              <a:t>.</a:t>
            </a:r>
            <a:endParaRPr lang="en-US" sz="1600"/>
          </a:p>
          <a:p>
            <a:pPr marL="285750" lvl="0" indent="-285750">
              <a:buFontTx/>
              <a:buChar char="-"/>
            </a:pPr>
            <a:r>
              <a:rPr lang="en-US" sz="1600" smtClean="0"/>
              <a:t>Tiến </a:t>
            </a:r>
            <a:r>
              <a:rPr lang="en-US" sz="1600"/>
              <a:t>trình nặng</a:t>
            </a:r>
            <a:r>
              <a:rPr lang="en-US" sz="1600" smtClean="0"/>
              <a:t>.</a:t>
            </a:r>
          </a:p>
          <a:p>
            <a:pPr marL="285750" lvl="0" indent="-285750">
              <a:buFontTx/>
              <a:buChar char="-"/>
            </a:pPr>
            <a:endParaRPr lang="en-US"/>
          </a:p>
          <a:p>
            <a:endParaRPr lang="en-US"/>
          </a:p>
        </p:txBody>
      </p:sp>
    </p:spTree>
    <p:extLst>
      <p:ext uri="{BB962C8B-B14F-4D97-AF65-F5344CB8AC3E}">
        <p14:creationId xmlns:p14="http://schemas.microsoft.com/office/powerpoint/2010/main" val="311348987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additive="base">
                                        <p:cTn id="2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 calcmode="lin" valueType="num">
                                      <p:cBhvr additive="base">
                                        <p:cTn id="2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 calcmode="lin" valueType="num">
                                      <p:cBhvr additive="base">
                                        <p:cTn id="3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 calcmode="lin" valueType="num">
                                      <p:cBhvr additive="base">
                                        <p:cTn id="4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457200" y="1200150"/>
            <a:ext cx="8458200" cy="2743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400" b="1" smtClean="0"/>
              <a:t>Tổng quan về phương pháp phát triển phần mềm - RUP</a:t>
            </a:r>
            <a:endParaRPr lang="en" sz="2400" b="1" dirty="0" smtClean="0"/>
          </a:p>
          <a:p>
            <a:pPr marL="571500" lvl="0" indent="-571500" algn="l" rtl="0">
              <a:lnSpc>
                <a:spcPct val="150000"/>
              </a:lnSpc>
              <a:spcBef>
                <a:spcPts val="0"/>
              </a:spcBef>
              <a:buFont typeface="+mj-lt"/>
              <a:buAutoNum type="romanUcPeriod"/>
            </a:pPr>
            <a:r>
              <a:rPr lang="en" sz="2400" b="1" smtClean="0"/>
              <a:t>Lịch sử ra đời quy trình RUP</a:t>
            </a:r>
            <a:endParaRPr lang="en" sz="2400" b="1" dirty="0" smtClean="0"/>
          </a:p>
          <a:p>
            <a:pPr marL="571500" lvl="0" indent="-571500" algn="l" rtl="0">
              <a:lnSpc>
                <a:spcPct val="150000"/>
              </a:lnSpc>
              <a:spcBef>
                <a:spcPts val="0"/>
              </a:spcBef>
              <a:buFont typeface="+mj-lt"/>
              <a:buAutoNum type="romanUcPeriod"/>
            </a:pPr>
            <a:r>
              <a:rPr lang="en" sz="2400" b="1" smtClean="0"/>
              <a:t>Quy trình phát triển phần mềm RUP</a:t>
            </a:r>
          </a:p>
          <a:p>
            <a:pPr marL="571500" lvl="0" indent="-571500" algn="l" rtl="0">
              <a:lnSpc>
                <a:spcPct val="150000"/>
              </a:lnSpc>
              <a:spcBef>
                <a:spcPts val="0"/>
              </a:spcBef>
              <a:buFont typeface="+mj-lt"/>
              <a:buAutoNum type="romanUcPeriod"/>
            </a:pPr>
            <a:r>
              <a:rPr lang="en" sz="2400" b="1" smtClean="0"/>
              <a:t>Điều kiện áp dụng quy trình RUP</a:t>
            </a:r>
          </a:p>
          <a:p>
            <a:pPr marL="571500" lvl="0" indent="-571500" algn="l" rtl="0">
              <a:lnSpc>
                <a:spcPct val="150000"/>
              </a:lnSpc>
              <a:spcBef>
                <a:spcPts val="0"/>
              </a:spcBef>
              <a:buFont typeface="+mj-lt"/>
              <a:buAutoNum type="romanUcPeriod"/>
            </a:pPr>
            <a:r>
              <a:rPr lang="en" sz="2400" b="1" smtClean="0"/>
              <a:t>Lợi ích và hạn chế của RUP</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7"/>
                                        </p:tgtEl>
                                        <p:attrNameLst>
                                          <p:attrName>style.visibility</p:attrName>
                                        </p:attrNameLst>
                                      </p:cBhvr>
                                      <p:to>
                                        <p:strVal val="visible"/>
                                      </p:to>
                                    </p:set>
                                    <p:animEffect transition="in" filter="fade">
                                      <p:cBhvr>
                                        <p:cTn id="7" dur="1000"/>
                                        <p:tgtEl>
                                          <p:spTgt spid="537"/>
                                        </p:tgtEl>
                                      </p:cBhvr>
                                    </p:animEffect>
                                    <p:anim calcmode="lin" valueType="num">
                                      <p:cBhvr>
                                        <p:cTn id="8" dur="1000" fill="hold"/>
                                        <p:tgtEl>
                                          <p:spTgt spid="537"/>
                                        </p:tgtEl>
                                        <p:attrNameLst>
                                          <p:attrName>ppt_x</p:attrName>
                                        </p:attrNameLst>
                                      </p:cBhvr>
                                      <p:tavLst>
                                        <p:tav tm="0">
                                          <p:val>
                                            <p:strVal val="#ppt_x"/>
                                          </p:val>
                                        </p:tav>
                                        <p:tav tm="100000">
                                          <p:val>
                                            <p:strVal val="#ppt_x"/>
                                          </p:val>
                                        </p:tav>
                                      </p:tavLst>
                                    </p:anim>
                                    <p:anim calcmode="lin" valueType="num">
                                      <p:cBhvr>
                                        <p:cTn id="9" dur="1000" fill="hold"/>
                                        <p:tgtEl>
                                          <p:spTgt spid="5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38">
                                            <p:txEl>
                                              <p:pRg st="0" end="0"/>
                                            </p:txEl>
                                          </p:spTgt>
                                        </p:tgtEl>
                                        <p:attrNameLst>
                                          <p:attrName>style.visibility</p:attrName>
                                        </p:attrNameLst>
                                      </p:cBhvr>
                                      <p:to>
                                        <p:strVal val="visible"/>
                                      </p:to>
                                    </p:set>
                                    <p:animEffect transition="in" filter="barn(inVertical)">
                                      <p:cBhvr>
                                        <p:cTn id="14" dur="500"/>
                                        <p:tgtEl>
                                          <p:spTgt spid="53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38">
                                            <p:txEl>
                                              <p:pRg st="1" end="1"/>
                                            </p:txEl>
                                          </p:spTgt>
                                        </p:tgtEl>
                                        <p:attrNameLst>
                                          <p:attrName>style.visibility</p:attrName>
                                        </p:attrNameLst>
                                      </p:cBhvr>
                                      <p:to>
                                        <p:strVal val="visible"/>
                                      </p:to>
                                    </p:set>
                                    <p:animEffect transition="in" filter="barn(inVertical)">
                                      <p:cBhvr>
                                        <p:cTn id="19" dur="500"/>
                                        <p:tgtEl>
                                          <p:spTgt spid="53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38">
                                            <p:txEl>
                                              <p:pRg st="2" end="2"/>
                                            </p:txEl>
                                          </p:spTgt>
                                        </p:tgtEl>
                                        <p:attrNameLst>
                                          <p:attrName>style.visibility</p:attrName>
                                        </p:attrNameLst>
                                      </p:cBhvr>
                                      <p:to>
                                        <p:strVal val="visible"/>
                                      </p:to>
                                    </p:set>
                                    <p:animEffect transition="in" filter="barn(inVertical)">
                                      <p:cBhvr>
                                        <p:cTn id="24" dur="500"/>
                                        <p:tgtEl>
                                          <p:spTgt spid="53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38">
                                            <p:txEl>
                                              <p:pRg st="3" end="3"/>
                                            </p:txEl>
                                          </p:spTgt>
                                        </p:tgtEl>
                                        <p:attrNameLst>
                                          <p:attrName>style.visibility</p:attrName>
                                        </p:attrNameLst>
                                      </p:cBhvr>
                                      <p:to>
                                        <p:strVal val="visible"/>
                                      </p:to>
                                    </p:set>
                                    <p:animEffect transition="in" filter="barn(inVertical)">
                                      <p:cBhvr>
                                        <p:cTn id="29" dur="500"/>
                                        <p:tgtEl>
                                          <p:spTgt spid="53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38">
                                            <p:txEl>
                                              <p:pRg st="4" end="4"/>
                                            </p:txEl>
                                          </p:spTgt>
                                        </p:tgtEl>
                                        <p:attrNameLst>
                                          <p:attrName>style.visibility</p:attrName>
                                        </p:attrNameLst>
                                      </p:cBhvr>
                                      <p:to>
                                        <p:strVal val="visible"/>
                                      </p:to>
                                    </p:set>
                                    <p:animEffect transition="in" filter="barn(inVertical)">
                                      <p:cBhvr>
                                        <p:cTn id="34" dur="500"/>
                                        <p:tgtEl>
                                          <p:spTgt spid="5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 grpId="0"/>
      <p:bldP spid="53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z="1900" u="sng">
                <a:hlinkClick r:id="rId2"/>
              </a:rPr>
              <a:t>https://vi.wikipedia.org/wiki/Quy_tr%C3%ACnh_ph%C3%A1t_tri%E1%BB%83n_ph%E1%BA%A7n_m%E1%BB%81m</a:t>
            </a:r>
            <a:endParaRPr lang="en-US" sz="1900"/>
          </a:p>
          <a:p>
            <a:r>
              <a:rPr lang="en-US" sz="1900" u="sng">
                <a:hlinkClick r:id="rId3"/>
              </a:rPr>
              <a:t>https://ndkeis.blogspot.com/2011/09/quy-trinh-rup-rational-unified-process.html</a:t>
            </a:r>
            <a:endParaRPr lang="en-US" sz="1900"/>
          </a:p>
          <a:p>
            <a:r>
              <a:rPr lang="en-US" sz="1900" u="sng">
                <a:hlinkClick r:id="rId4"/>
              </a:rPr>
              <a:t>https://www.ibm.com/support/knowledgecenter/en/SSSHCT_7.1.0/com.ibm.reqpro.help/administering/projects/creating_modifying/r_rup_proj_template.html</a:t>
            </a:r>
            <a:endParaRPr lang="en-US" sz="1900"/>
          </a:p>
          <a:p>
            <a:r>
              <a:rPr lang="en-US" sz="1900" u="sng">
                <a:hlinkClick r:id="rId5"/>
              </a:rPr>
              <a:t>https://toc.123doc.org/document/363032-5-rup-rational-unified-process-sdlc.htm</a:t>
            </a:r>
            <a:endParaRPr lang="en-US" sz="1900"/>
          </a:p>
          <a:p>
            <a:r>
              <a:rPr lang="en-US" sz="1900">
                <a:hlinkClick r:id="rId6"/>
              </a:rPr>
              <a:t>http://files.defcon.no/RUP/process/templates.htm</a:t>
            </a:r>
            <a:endParaRPr lang="en-US" sz="1900"/>
          </a:p>
          <a:p>
            <a:r>
              <a:rPr lang="en-US" sz="1900" u="sng">
                <a:hlinkClick r:id="rId7"/>
              </a:rPr>
              <a:t>https://text.123doc.org/document/2237761-tim-hieu-ve-quy-trinh-phat-trien-phan-mem-rup.htm</a:t>
            </a:r>
            <a:endParaRPr lang="en-US" sz="1900"/>
          </a:p>
          <a:p>
            <a:endParaRPr lang="en-US"/>
          </a:p>
        </p:txBody>
      </p:sp>
      <p:sp>
        <p:nvSpPr>
          <p:cNvPr id="4" name="Shape 548"/>
          <p:cNvSpPr txBox="1">
            <a:spLocks noGrp="1"/>
          </p:cNvSpPr>
          <p:nvPr>
            <p:ph type="title"/>
          </p:nvPr>
        </p:nvSpPr>
        <p:spPr>
          <a:xfrm>
            <a:off x="796623" y="209550"/>
            <a:ext cx="6140399" cy="857400"/>
          </a:xfrm>
          <a:prstGeom prst="rect">
            <a:avLst/>
          </a:prstGeom>
        </p:spPr>
        <p:txBody>
          <a:bodyPr lIns="91425" tIns="91425" rIns="91425" bIns="91425" anchor="b" anchorCtr="0">
            <a:noAutofit/>
          </a:bodyPr>
          <a:lstStyle/>
          <a:p>
            <a:pPr lvl="0"/>
            <a:r>
              <a:rPr lang="en" sz="3600" smtClean="0"/>
              <a:t>Tài liệu tham khảo</a:t>
            </a:r>
            <a:endParaRPr lang="en" sz="3600" dirty="0"/>
          </a:p>
        </p:txBody>
      </p:sp>
    </p:spTree>
    <p:extLst>
      <p:ext uri="{BB962C8B-B14F-4D97-AF65-F5344CB8AC3E}">
        <p14:creationId xmlns:p14="http://schemas.microsoft.com/office/powerpoint/2010/main" val="3926641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Shape 703"/>
          <p:cNvSpPr txBox="1">
            <a:spLocks noGrp="1"/>
          </p:cNvSpPr>
          <p:nvPr>
            <p:ph type="ctrTitle" idx="4294967295"/>
          </p:nvPr>
        </p:nvSpPr>
        <p:spPr>
          <a:xfrm>
            <a:off x="304800" y="133350"/>
            <a:ext cx="8382000" cy="2362200"/>
          </a:xfrm>
          <a:prstGeom prst="rect">
            <a:avLst/>
          </a:prstGeom>
        </p:spPr>
        <p:txBody>
          <a:bodyPr lIns="91425" tIns="91425" rIns="91425" bIns="91425" anchor="b" anchorCtr="0">
            <a:noAutofit/>
          </a:bodyPr>
          <a:lstStyle/>
          <a:p>
            <a:pPr lvl="0" algn="ctr" rtl="0">
              <a:spcBef>
                <a:spcPts val="0"/>
              </a:spcBef>
              <a:buNone/>
            </a:pPr>
            <a:r>
              <a:rPr lang="en" sz="6000" dirty="0" smtClean="0"/>
              <a:t>Cảm </a:t>
            </a:r>
            <a:r>
              <a:rPr lang="en" sz="6000" smtClean="0"/>
              <a:t>ơn Thầy </a:t>
            </a:r>
            <a:r>
              <a:rPr lang="en" sz="6000" dirty="0" smtClean="0"/>
              <a:t>và các Bạn đã theo dõi</a:t>
            </a:r>
            <a:endParaRPr lang="en" sz="6000" dirty="0"/>
          </a:p>
        </p:txBody>
      </p:sp>
      <p:sp>
        <p:nvSpPr>
          <p:cNvPr id="705" name="Shape 705"/>
          <p:cNvSpPr/>
          <p:nvPr/>
        </p:nvSpPr>
        <p:spPr>
          <a:xfrm>
            <a:off x="4134346" y="2800350"/>
            <a:ext cx="1180108" cy="1089974"/>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3C78D8"/>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457200" y="1200150"/>
            <a:ext cx="8458200" cy="2743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400" b="1" smtClean="0">
                <a:solidFill>
                  <a:srgbClr val="FF0000"/>
                </a:solidFill>
              </a:rPr>
              <a:t>Tổng quan về phương pháp phát triển phần mềm - RUP</a:t>
            </a:r>
            <a:endParaRPr lang="en" sz="2400" b="1" dirty="0" smtClean="0">
              <a:solidFill>
                <a:srgbClr val="FF0000"/>
              </a:solidFill>
            </a:endParaRPr>
          </a:p>
          <a:p>
            <a:pPr marL="571500" lvl="0" indent="-571500" algn="l" rtl="0">
              <a:lnSpc>
                <a:spcPct val="150000"/>
              </a:lnSpc>
              <a:spcBef>
                <a:spcPts val="0"/>
              </a:spcBef>
              <a:buFont typeface="+mj-lt"/>
              <a:buAutoNum type="romanUcPeriod"/>
            </a:pPr>
            <a:r>
              <a:rPr lang="en" sz="2400" b="1" smtClean="0"/>
              <a:t>Lịch sử ra đời quy trình RUP</a:t>
            </a:r>
            <a:endParaRPr lang="en" sz="2400" b="1" dirty="0" smtClean="0"/>
          </a:p>
          <a:p>
            <a:pPr marL="571500" lvl="0" indent="-571500" algn="l" rtl="0">
              <a:lnSpc>
                <a:spcPct val="150000"/>
              </a:lnSpc>
              <a:spcBef>
                <a:spcPts val="0"/>
              </a:spcBef>
              <a:buFont typeface="+mj-lt"/>
              <a:buAutoNum type="romanUcPeriod"/>
            </a:pPr>
            <a:r>
              <a:rPr lang="en" sz="2400" b="1" smtClean="0"/>
              <a:t>Quy trình phát triển phần mềm RUP</a:t>
            </a:r>
          </a:p>
          <a:p>
            <a:pPr marL="571500" lvl="0" indent="-571500" algn="l" rtl="0">
              <a:lnSpc>
                <a:spcPct val="150000"/>
              </a:lnSpc>
              <a:spcBef>
                <a:spcPts val="0"/>
              </a:spcBef>
              <a:buFont typeface="+mj-lt"/>
              <a:buAutoNum type="romanUcPeriod"/>
            </a:pPr>
            <a:r>
              <a:rPr lang="en" sz="2400" b="1" smtClean="0"/>
              <a:t>Điều kiện áp dụng quy trình RUP</a:t>
            </a:r>
          </a:p>
          <a:p>
            <a:pPr marL="571500" lvl="0" indent="-571500" algn="l" rtl="0">
              <a:lnSpc>
                <a:spcPct val="150000"/>
              </a:lnSpc>
              <a:spcBef>
                <a:spcPts val="0"/>
              </a:spcBef>
              <a:buFont typeface="+mj-lt"/>
              <a:buAutoNum type="romanUcPeriod"/>
            </a:pPr>
            <a:r>
              <a:rPr lang="en" sz="2400" b="1" smtClean="0"/>
              <a:t>Lợi ích và hạn chế của RUP</a:t>
            </a:r>
          </a:p>
        </p:txBody>
      </p:sp>
    </p:spTree>
    <p:extLst>
      <p:ext uri="{BB962C8B-B14F-4D97-AF65-F5344CB8AC3E}">
        <p14:creationId xmlns:p14="http://schemas.microsoft.com/office/powerpoint/2010/main" val="91388036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864" y="1504950"/>
            <a:ext cx="4257872" cy="2110740"/>
          </a:xfrm>
          <a:prstGeom prst="rect">
            <a:avLst/>
          </a:prstGeom>
        </p:spPr>
      </p:pic>
      <p:sp>
        <p:nvSpPr>
          <p:cNvPr id="3" name="TextBox 2"/>
          <p:cNvSpPr txBox="1"/>
          <p:nvPr/>
        </p:nvSpPr>
        <p:spPr>
          <a:xfrm>
            <a:off x="762000" y="3791753"/>
            <a:ext cx="5943600" cy="738664"/>
          </a:xfrm>
          <a:prstGeom prst="rect">
            <a:avLst/>
          </a:prstGeom>
          <a:noFill/>
        </p:spPr>
        <p:txBody>
          <a:bodyPr wrap="square" rtlCol="0">
            <a:spAutoFit/>
          </a:bodyPr>
          <a:lstStyle/>
          <a:p>
            <a:r>
              <a:rPr lang="en-US"/>
              <a:t>Trong những năm qua, việc xây dựng và triển khai các chương trình phần mềm đã góp phần phục vụ ngày càng tốt hơn cho công tác quản lý và điều hành của nhiều doanh nghiệp</a:t>
            </a:r>
          </a:p>
        </p:txBody>
      </p:sp>
    </p:spTree>
    <p:extLst>
      <p:ext uri="{BB962C8B-B14F-4D97-AF65-F5344CB8AC3E}">
        <p14:creationId xmlns:p14="http://schemas.microsoft.com/office/powerpoint/2010/main" val="36449144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8"/>
                                        </p:tgtEl>
                                        <p:attrNameLst>
                                          <p:attrName>style.visibility</p:attrName>
                                        </p:attrNameLst>
                                      </p:cBhvr>
                                      <p:to>
                                        <p:strVal val="visible"/>
                                      </p:to>
                                    </p:set>
                                    <p:animEffect transition="in" filter="fade">
                                      <p:cBhvr>
                                        <p:cTn id="7" dur="500"/>
                                        <p:tgtEl>
                                          <p:spTgt spid="54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sp>
        <p:nvSpPr>
          <p:cNvPr id="3" name="TextBox 2"/>
          <p:cNvSpPr txBox="1"/>
          <p:nvPr/>
        </p:nvSpPr>
        <p:spPr>
          <a:xfrm>
            <a:off x="5029200" y="1962150"/>
            <a:ext cx="2335154" cy="1600438"/>
          </a:xfrm>
          <a:prstGeom prst="rect">
            <a:avLst/>
          </a:prstGeom>
          <a:noFill/>
        </p:spPr>
        <p:txBody>
          <a:bodyPr wrap="square" rtlCol="0">
            <a:spAutoFit/>
          </a:bodyPr>
          <a:lstStyle/>
          <a:p>
            <a:r>
              <a:rPr lang="en-US"/>
              <a:t>Tuy nhiên, cũng không thể tránh khỏi những sai sót làm ảnh hưởng không nhỏ đến hiểu quả công </a:t>
            </a:r>
            <a:r>
              <a:rPr lang="en-US" smtClean="0"/>
              <a:t>việc </a:t>
            </a:r>
            <a:r>
              <a:rPr lang="en-US"/>
              <a:t>ảnh hưởng đến tiến độ phát triển, triển khai và bảo trì chương trình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581150"/>
            <a:ext cx="4119268" cy="2690812"/>
          </a:xfrm>
          <a:prstGeom prst="rect">
            <a:avLst/>
          </a:prstGeom>
        </p:spPr>
      </p:pic>
    </p:spTree>
    <p:extLst>
      <p:ext uri="{BB962C8B-B14F-4D97-AF65-F5344CB8AC3E}">
        <p14:creationId xmlns:p14="http://schemas.microsoft.com/office/powerpoint/2010/main" val="9664607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sp>
        <p:nvSpPr>
          <p:cNvPr id="3" name="TextBox 2"/>
          <p:cNvSpPr txBox="1"/>
          <p:nvPr/>
        </p:nvSpPr>
        <p:spPr>
          <a:xfrm>
            <a:off x="381000" y="2005189"/>
            <a:ext cx="2335154" cy="1600438"/>
          </a:xfrm>
          <a:prstGeom prst="rect">
            <a:avLst/>
          </a:prstGeom>
          <a:noFill/>
        </p:spPr>
        <p:txBody>
          <a:bodyPr wrap="square" rtlCol="0">
            <a:spAutoFit/>
          </a:bodyPr>
          <a:lstStyle/>
          <a:p>
            <a:r>
              <a:rPr lang="en-US"/>
              <a:t>C</a:t>
            </a:r>
            <a:r>
              <a:rPr lang="en-US" smtClean="0"/>
              <a:t>hưa </a:t>
            </a:r>
            <a:r>
              <a:rPr lang="en-US"/>
              <a:t>thực sự áp dụng một phương pháp luận, một quy trình chuẩn được công nhận trong quá trình phân tích thiết kế, phát triển, thử nghiệm, triển khai chương trình</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7756" y="1770184"/>
            <a:ext cx="3964938" cy="2309576"/>
          </a:xfrm>
          <a:prstGeom prst="rect">
            <a:avLst/>
          </a:prstGeom>
        </p:spPr>
      </p:pic>
    </p:spTree>
    <p:extLst>
      <p:ext uri="{BB962C8B-B14F-4D97-AF65-F5344CB8AC3E}">
        <p14:creationId xmlns:p14="http://schemas.microsoft.com/office/powerpoint/2010/main" val="20676983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167" y="1504950"/>
            <a:ext cx="4191000" cy="2240374"/>
          </a:xfrm>
          <a:prstGeom prst="rect">
            <a:avLst/>
          </a:prstGeom>
        </p:spPr>
      </p:pic>
      <p:sp>
        <p:nvSpPr>
          <p:cNvPr id="5" name="TextBox 4"/>
          <p:cNvSpPr txBox="1"/>
          <p:nvPr/>
        </p:nvSpPr>
        <p:spPr>
          <a:xfrm>
            <a:off x="922867" y="4019550"/>
            <a:ext cx="5943600" cy="523220"/>
          </a:xfrm>
          <a:prstGeom prst="rect">
            <a:avLst/>
          </a:prstGeom>
          <a:noFill/>
        </p:spPr>
        <p:txBody>
          <a:bodyPr wrap="square" rtlCol="0">
            <a:spAutoFit/>
          </a:bodyPr>
          <a:lstStyle/>
          <a:p>
            <a:r>
              <a:rPr lang="en-US"/>
              <a:t>Thế nên năm 2002, một bộ phận của IBM – công ty Rational Software đã tạo ra RUP – một quy trình vòng lặp phát triển phần mềm.</a:t>
            </a:r>
          </a:p>
        </p:txBody>
      </p:sp>
    </p:spTree>
    <p:extLst>
      <p:ext uri="{BB962C8B-B14F-4D97-AF65-F5344CB8AC3E}">
        <p14:creationId xmlns:p14="http://schemas.microsoft.com/office/powerpoint/2010/main" val="14573194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038350"/>
            <a:ext cx="2362200" cy="2362200"/>
          </a:xfrm>
          <a:prstGeom prst="rect">
            <a:avLst/>
          </a:prstGeom>
        </p:spPr>
      </p:pic>
      <p:sp>
        <p:nvSpPr>
          <p:cNvPr id="9" name="Cloud Callout 8"/>
          <p:cNvSpPr/>
          <p:nvPr/>
        </p:nvSpPr>
        <p:spPr>
          <a:xfrm>
            <a:off x="3714044" y="1428750"/>
            <a:ext cx="3124200" cy="1790700"/>
          </a:xfrm>
          <a:prstGeom prst="cloudCallout">
            <a:avLst>
              <a:gd name="adj1" fmla="val -66723"/>
              <a:gd name="adj2" fmla="val 2026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Shape 548"/>
          <p:cNvSpPr txBox="1">
            <a:spLocks/>
          </p:cNvSpPr>
          <p:nvPr/>
        </p:nvSpPr>
        <p:spPr>
          <a:xfrm>
            <a:off x="4312356" y="2004761"/>
            <a:ext cx="2088444" cy="6288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r>
              <a:rPr lang="en" sz="2800" smtClean="0"/>
              <a:t>RUP là gì?</a:t>
            </a:r>
            <a:endParaRPr lang="en" sz="2800" dirty="0"/>
          </a:p>
        </p:txBody>
      </p:sp>
    </p:spTree>
    <p:extLst>
      <p:ext uri="{BB962C8B-B14F-4D97-AF65-F5344CB8AC3E}">
        <p14:creationId xmlns:p14="http://schemas.microsoft.com/office/powerpoint/2010/main" val="36519566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circle(in)">
                                      <p:cBhvr>
                                        <p:cTn id="11" dur="2000"/>
                                        <p:tgtEl>
                                          <p:spTgt spid="9"/>
                                        </p:tgtEl>
                                      </p:cBhvr>
                                    </p:animEffect>
                                  </p:childTnLst>
                                </p:cTn>
                              </p:par>
                              <p:par>
                                <p:cTn id="12" presetID="6" presetClass="entr" presetSubtype="16"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circle(in)">
                                      <p:cBhvr>
                                        <p:cTn id="1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Lst>
  </p:timing>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717</TotalTime>
  <Words>1863</Words>
  <Application>Microsoft Office PowerPoint</Application>
  <PresentationFormat>On-screen Show (16:9)</PresentationFormat>
  <Paragraphs>133</Paragraphs>
  <Slides>31</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Dosis</vt:lpstr>
      <vt:lpstr>Sniglet</vt:lpstr>
      <vt:lpstr>Friar template</vt:lpstr>
      <vt:lpstr>PowerPoint Presentation</vt:lpstr>
      <vt:lpstr>NHÓM T2DV</vt:lpstr>
      <vt:lpstr>Nội dung</vt:lpstr>
      <vt:lpstr>Nội dung</vt:lpstr>
      <vt:lpstr>I. Tổng quan về phương pháp phát triển phần mềm - RUP</vt:lpstr>
      <vt:lpstr>I. Tổng quan về phương pháp phát triển phần mềm - RUP</vt:lpstr>
      <vt:lpstr>I. Tổng quan về phương pháp phát triển phần mềm - RUP</vt:lpstr>
      <vt:lpstr>I. Tổng quan về phương pháp phát triển phần mềm - RUP</vt:lpstr>
      <vt:lpstr>I. Tổng quan về phương pháp phát triển phần mềm - RUP</vt:lpstr>
      <vt:lpstr>I. Tổng quan về phương pháp phát triển phần mềm - RUP</vt:lpstr>
      <vt:lpstr>I. Tổng quan về phương pháp phát triển phần mềm - RUP</vt:lpstr>
      <vt:lpstr>Nội dung</vt:lpstr>
      <vt:lpstr>II. Lịch sử ra đời của RUP</vt:lpstr>
      <vt:lpstr>II. Lịch sử ra đời của RUP</vt:lpstr>
      <vt:lpstr>Nội dung</vt:lpstr>
      <vt:lpstr>III. Quy trình phát triển phần mềm - RUP</vt:lpstr>
      <vt:lpstr>III. Quy trình phát triển phần mềm - RUP</vt:lpstr>
      <vt:lpstr>III. Quy trình phát triển phần mềm - RUP</vt:lpstr>
      <vt:lpstr>III. Quy trình phát triển phần mềm - RUP</vt:lpstr>
      <vt:lpstr>III. Quy trình phát triển phần mềm - RUP</vt:lpstr>
      <vt:lpstr>Nội dung</vt:lpstr>
      <vt:lpstr>IV. Điều kiện áp dụng</vt:lpstr>
      <vt:lpstr>IV. Điều kiện áp dụng</vt:lpstr>
      <vt:lpstr>IV. Điều kiện áp dụng</vt:lpstr>
      <vt:lpstr>Nội dung</vt:lpstr>
      <vt:lpstr>V. Lợi ích và hạn chế</vt:lpstr>
      <vt:lpstr>V. Lợi ích và hạn chế</vt:lpstr>
      <vt:lpstr>V. Lợi ích và hạn chế</vt:lpstr>
      <vt:lpstr>V. Lợi ích và hạn chế</vt:lpstr>
      <vt:lpstr>Tài liệu tham khảo</vt:lpstr>
      <vt:lpstr>Cảm ơn Thầy và các Bạn đã theo dõi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AGILE &amp; SCRUM</dc:title>
  <dc:creator>lenvo</dc:creator>
  <cp:lastModifiedBy>asus</cp:lastModifiedBy>
  <cp:revision>56</cp:revision>
  <dcterms:modified xsi:type="dcterms:W3CDTF">2018-05-14T15:41:11Z</dcterms:modified>
</cp:coreProperties>
</file>