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62" r:id="rId3"/>
    <p:sldId id="257" r:id="rId4"/>
    <p:sldId id="258" r:id="rId5"/>
    <p:sldId id="259" r:id="rId6"/>
    <p:sldId id="264" r:id="rId7"/>
    <p:sldId id="268" r:id="rId8"/>
    <p:sldId id="269" r:id="rId9"/>
    <p:sldId id="271" r:id="rId10"/>
    <p:sldId id="270" r:id="rId11"/>
    <p:sldId id="272" r:id="rId12"/>
    <p:sldId id="266" r:id="rId13"/>
    <p:sldId id="273" r:id="rId14"/>
    <p:sldId id="275" r:id="rId15"/>
    <p:sldId id="267" r:id="rId16"/>
    <p:sldId id="276" r:id="rId17"/>
    <p:sldId id="277" r:id="rId18"/>
    <p:sldId id="278" r:id="rId19"/>
    <p:sldId id="279" r:id="rId20"/>
    <p:sldId id="280" r:id="rId21"/>
    <p:sldId id="265" r:id="rId22"/>
    <p:sldId id="281" r:id="rId23"/>
    <p:sldId id="282" r:id="rId24"/>
    <p:sldId id="260" r:id="rId25"/>
    <p:sldId id="261" r:id="rId26"/>
  </p:sldIdLst>
  <p:sldSz cx="9144000" cy="6858000" type="screen4x3"/>
  <p:notesSz cx="6858000" cy="9144000"/>
  <p:embeddedFontLst>
    <p:embeddedFont>
      <p:font typeface="Century Schoolbook" panose="02040604050505020304" pitchFamily="18" charset="0"/>
      <p:regular r:id="rId28"/>
      <p:bold r:id="rId29"/>
      <p:italic r:id="rId30"/>
      <p:boldItalic r:id="rId31"/>
    </p:embeddedFont>
    <p:embeddedFont>
      <p:font typeface="Garamond" panose="02020404030301010803" pitchFamily="18"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zalF4DGvfEshU7BVqSP7oz0qt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10D0E095-9759-EE6C-D580-A7DB2BC67451}"/>
            </a:ext>
          </a:extLst>
        </p:cNvPr>
        <p:cNvGrpSpPr/>
        <p:nvPr/>
      </p:nvGrpSpPr>
      <p:grpSpPr>
        <a:xfrm>
          <a:off x="0" y="0"/>
          <a:ext cx="0" cy="0"/>
          <a:chOff x="0" y="0"/>
          <a:chExt cx="0" cy="0"/>
        </a:xfrm>
      </p:grpSpPr>
      <p:sp>
        <p:nvSpPr>
          <p:cNvPr id="155" name="Google Shape;155;p3:notes">
            <a:extLst>
              <a:ext uri="{FF2B5EF4-FFF2-40B4-BE49-F238E27FC236}">
                <a16:creationId xmlns:a16="http://schemas.microsoft.com/office/drawing/2014/main" id="{89F1D30E-8466-1067-9D97-3095AA581DC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3:notes">
            <a:extLst>
              <a:ext uri="{FF2B5EF4-FFF2-40B4-BE49-F238E27FC236}">
                <a16:creationId xmlns:a16="http://schemas.microsoft.com/office/drawing/2014/main" id="{98446300-008A-39AA-758D-A7972636485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668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B01EB55E-6EF5-17CD-51EA-238DFB2639BC}"/>
            </a:ext>
          </a:extLst>
        </p:cNvPr>
        <p:cNvGrpSpPr/>
        <p:nvPr/>
      </p:nvGrpSpPr>
      <p:grpSpPr>
        <a:xfrm>
          <a:off x="0" y="0"/>
          <a:ext cx="0" cy="0"/>
          <a:chOff x="0" y="0"/>
          <a:chExt cx="0" cy="0"/>
        </a:xfrm>
      </p:grpSpPr>
      <p:sp>
        <p:nvSpPr>
          <p:cNvPr id="155" name="Google Shape;155;p3:notes">
            <a:extLst>
              <a:ext uri="{FF2B5EF4-FFF2-40B4-BE49-F238E27FC236}">
                <a16:creationId xmlns:a16="http://schemas.microsoft.com/office/drawing/2014/main" id="{2C95D1F8-B949-628B-4300-0E74360737C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3:notes">
            <a:extLst>
              <a:ext uri="{FF2B5EF4-FFF2-40B4-BE49-F238E27FC236}">
                <a16:creationId xmlns:a16="http://schemas.microsoft.com/office/drawing/2014/main" id="{8BFB3EDF-AE89-30A7-2CFA-94468C06CD9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7762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3AD09052-4C3B-7801-6E8A-FD3824D67E99}"/>
            </a:ext>
          </a:extLst>
        </p:cNvPr>
        <p:cNvGrpSpPr/>
        <p:nvPr/>
      </p:nvGrpSpPr>
      <p:grpSpPr>
        <a:xfrm>
          <a:off x="0" y="0"/>
          <a:ext cx="0" cy="0"/>
          <a:chOff x="0" y="0"/>
          <a:chExt cx="0" cy="0"/>
        </a:xfrm>
      </p:grpSpPr>
      <p:sp>
        <p:nvSpPr>
          <p:cNvPr id="155" name="Google Shape;155;p3:notes">
            <a:extLst>
              <a:ext uri="{FF2B5EF4-FFF2-40B4-BE49-F238E27FC236}">
                <a16:creationId xmlns:a16="http://schemas.microsoft.com/office/drawing/2014/main" id="{24BDA617-7521-C139-5B85-259484ACDED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3:notes">
            <a:extLst>
              <a:ext uri="{FF2B5EF4-FFF2-40B4-BE49-F238E27FC236}">
                <a16:creationId xmlns:a16="http://schemas.microsoft.com/office/drawing/2014/main" id="{F886177C-56E3-9062-E505-73DFA0304FF2}"/>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2734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1EB459CB-2C0D-5763-AFD4-CA8BBB05FCA6}"/>
            </a:ext>
          </a:extLst>
        </p:cNvPr>
        <p:cNvGrpSpPr/>
        <p:nvPr/>
      </p:nvGrpSpPr>
      <p:grpSpPr>
        <a:xfrm>
          <a:off x="0" y="0"/>
          <a:ext cx="0" cy="0"/>
          <a:chOff x="0" y="0"/>
          <a:chExt cx="0" cy="0"/>
        </a:xfrm>
      </p:grpSpPr>
      <p:sp>
        <p:nvSpPr>
          <p:cNvPr id="155" name="Google Shape;155;p3:notes">
            <a:extLst>
              <a:ext uri="{FF2B5EF4-FFF2-40B4-BE49-F238E27FC236}">
                <a16:creationId xmlns:a16="http://schemas.microsoft.com/office/drawing/2014/main" id="{4C9B7DDB-2F07-A377-B3C3-8C73B308E09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3:notes">
            <a:extLst>
              <a:ext uri="{FF2B5EF4-FFF2-40B4-BE49-F238E27FC236}">
                <a16:creationId xmlns:a16="http://schemas.microsoft.com/office/drawing/2014/main" id="{60BB3DA8-54DB-8CD7-4B7E-E38B8B65B93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68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26" name="Google Shape;2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Arial"/>
                <a:ea typeface="Arial"/>
                <a:cs typeface="Arial"/>
                <a:sym typeface="Arial"/>
              </a:rPr>
              <a:t>24</a:t>
            </a:fld>
            <a:endParaRPr sz="13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369278" y="3666392"/>
            <a:ext cx="5196254" cy="128367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EE599"/>
              </a:buClr>
              <a:buSzPts val="4500"/>
              <a:buFont typeface="Calibri"/>
              <a:buNone/>
              <a:defRPr sz="4500" b="1">
                <a:solidFill>
                  <a:srgbClr val="FEE59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369278" y="5178670"/>
            <a:ext cx="4848765" cy="45720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rgbClr val="F2F2F2"/>
              </a:buClr>
              <a:buSzPts val="2400"/>
              <a:buNone/>
              <a:defRPr sz="2400">
                <a:solidFill>
                  <a:srgbClr val="F2F2F2"/>
                </a:solidFill>
              </a:defRPr>
            </a:lvl1pPr>
            <a:lvl2pPr lvl="1" algn="ctr">
              <a:lnSpc>
                <a:spcPct val="120000"/>
              </a:lnSpc>
              <a:spcBef>
                <a:spcPts val="600"/>
              </a:spcBef>
              <a:spcAft>
                <a:spcPts val="0"/>
              </a:spcAft>
              <a:buClr>
                <a:schemeClr val="dk1"/>
              </a:buClr>
              <a:buSzPts val="2000"/>
              <a:buNone/>
              <a:defRPr sz="2000"/>
            </a:lvl2pPr>
            <a:lvl3pPr lvl="2" algn="ctr">
              <a:lnSpc>
                <a:spcPct val="120000"/>
              </a:lnSpc>
              <a:spcBef>
                <a:spcPts val="600"/>
              </a:spcBef>
              <a:spcAft>
                <a:spcPts val="0"/>
              </a:spcAft>
              <a:buClr>
                <a:schemeClr val="dk1"/>
              </a:buClr>
              <a:buSzPts val="1800"/>
              <a:buNone/>
              <a:defRPr sz="1800"/>
            </a:lvl3pPr>
            <a:lvl4pPr lvl="3" algn="ctr">
              <a:lnSpc>
                <a:spcPct val="120000"/>
              </a:lnSpc>
              <a:spcBef>
                <a:spcPts val="600"/>
              </a:spcBef>
              <a:spcAft>
                <a:spcPts val="0"/>
              </a:spcAft>
              <a:buClr>
                <a:schemeClr val="dk1"/>
              </a:buClr>
              <a:buSzPts val="1600"/>
              <a:buNone/>
              <a:defRPr sz="1600"/>
            </a:lvl4pPr>
            <a:lvl5pPr lvl="4" algn="ctr">
              <a:lnSpc>
                <a:spcPct val="12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rgbClr val="7F7F7F"/>
              </a:buClr>
              <a:buSzPts val="2000"/>
              <a:buNone/>
              <a:defRPr sz="2000">
                <a:solidFill>
                  <a:srgbClr val="7F7F7F"/>
                </a:solidFill>
              </a:defRPr>
            </a:lvl1pPr>
            <a:lvl2pPr marL="914400" lvl="1" indent="-228600" algn="just">
              <a:lnSpc>
                <a:spcPct val="120000"/>
              </a:lnSpc>
              <a:spcBef>
                <a:spcPts val="600"/>
              </a:spcBef>
              <a:spcAft>
                <a:spcPts val="0"/>
              </a:spcAft>
              <a:buClr>
                <a:schemeClr val="dk1"/>
              </a:buClr>
              <a:buSzPts val="2400"/>
              <a:buNone/>
              <a:defRPr/>
            </a:lvl2pPr>
            <a:lvl3pPr marL="1371600" lvl="2" indent="-228600" algn="just">
              <a:lnSpc>
                <a:spcPct val="120000"/>
              </a:lnSpc>
              <a:spcBef>
                <a:spcPts val="600"/>
              </a:spcBef>
              <a:spcAft>
                <a:spcPts val="0"/>
              </a:spcAft>
              <a:buClr>
                <a:schemeClr val="dk1"/>
              </a:buClr>
              <a:buSzPts val="2000"/>
              <a:buNone/>
              <a:defRPr/>
            </a:lvl3pPr>
            <a:lvl4pPr marL="1828800" lvl="3" indent="-228600" algn="just">
              <a:lnSpc>
                <a:spcPct val="120000"/>
              </a:lnSpc>
              <a:spcBef>
                <a:spcPts val="600"/>
              </a:spcBef>
              <a:spcAft>
                <a:spcPts val="0"/>
              </a:spcAft>
              <a:buClr>
                <a:schemeClr val="dk1"/>
              </a:buClr>
              <a:buSzPts val="1800"/>
              <a:buNone/>
              <a:defRPr/>
            </a:lvl4pPr>
            <a:lvl5pPr marL="2286000" lvl="4" indent="-228600" algn="just">
              <a:lnSpc>
                <a:spcPct val="120000"/>
              </a:lnSpc>
              <a:spcBef>
                <a:spcPts val="600"/>
              </a:spcBef>
              <a:spcAft>
                <a:spcPts val="0"/>
              </a:spcAft>
              <a:buClr>
                <a:schemeClr val="dk1"/>
              </a:buClr>
              <a:buSzPts val="1800"/>
              <a:buNone/>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07732" y="16976"/>
            <a:ext cx="7526213" cy="57211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2F2F2"/>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390" y="987426"/>
            <a:ext cx="4948877" cy="5307866"/>
          </a:xfrm>
          <a:prstGeom prst="rect">
            <a:avLst/>
          </a:prstGeom>
          <a:noFill/>
          <a:ln>
            <a:noFill/>
          </a:ln>
        </p:spPr>
      </p:sp>
      <p:sp>
        <p:nvSpPr>
          <p:cNvPr id="68" name="Google Shape;68;p17"/>
          <p:cNvSpPr txBox="1">
            <a:spLocks noGrp="1"/>
          </p:cNvSpPr>
          <p:nvPr>
            <p:ph type="body" idx="1"/>
          </p:nvPr>
        </p:nvSpPr>
        <p:spPr>
          <a:xfrm>
            <a:off x="307732" y="987425"/>
            <a:ext cx="3271287" cy="530786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1833197" y="-646235"/>
            <a:ext cx="5512777" cy="8563706"/>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893835" y="2555448"/>
            <a:ext cx="5271356"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572418" y="640922"/>
            <a:ext cx="5271355" cy="5800725"/>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9"/>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Calibri"/>
              <a:buNone/>
              <a:defRPr sz="36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9"/>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9"/>
          <p:cNvSpPr txBox="1">
            <a:spLocks noGrp="1"/>
          </p:cNvSpPr>
          <p:nvPr>
            <p:ph type="dt" idx="10"/>
          </p:nvPr>
        </p:nvSpPr>
        <p:spPr>
          <a:xfrm>
            <a:off x="7163533" y="6559062"/>
            <a:ext cx="995729" cy="2989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290147" y="6559062"/>
            <a:ext cx="6873386" cy="2989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07732" y="395654"/>
            <a:ext cx="844940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2400"/>
              <a:buNone/>
              <a:defRPr sz="2400">
                <a:solidFill>
                  <a:schemeClr val="dk1"/>
                </a:solidFill>
              </a:defRPr>
            </a:lvl1pPr>
            <a:lvl2pPr marL="914400" lvl="1" indent="-228600" algn="just">
              <a:lnSpc>
                <a:spcPct val="120000"/>
              </a:lnSpc>
              <a:spcBef>
                <a:spcPts val="600"/>
              </a:spcBef>
              <a:spcAft>
                <a:spcPts val="0"/>
              </a:spcAft>
              <a:buClr>
                <a:srgbClr val="888888"/>
              </a:buClr>
              <a:buSzPts val="2000"/>
              <a:buNone/>
              <a:defRPr sz="2000">
                <a:solidFill>
                  <a:srgbClr val="888888"/>
                </a:solidFill>
              </a:defRPr>
            </a:lvl2pPr>
            <a:lvl3pPr marL="1371600" lvl="2" indent="-228600" algn="just">
              <a:lnSpc>
                <a:spcPct val="120000"/>
              </a:lnSpc>
              <a:spcBef>
                <a:spcPts val="600"/>
              </a:spcBef>
              <a:spcAft>
                <a:spcPts val="0"/>
              </a:spcAft>
              <a:buClr>
                <a:srgbClr val="888888"/>
              </a:buClr>
              <a:buSzPts val="1800"/>
              <a:buNone/>
              <a:defRPr sz="1800">
                <a:solidFill>
                  <a:srgbClr val="888888"/>
                </a:solidFill>
              </a:defRPr>
            </a:lvl3pPr>
            <a:lvl4pPr marL="1828800" lvl="3" indent="-228600" algn="just">
              <a:lnSpc>
                <a:spcPct val="120000"/>
              </a:lnSpc>
              <a:spcBef>
                <a:spcPts val="600"/>
              </a:spcBef>
              <a:spcAft>
                <a:spcPts val="0"/>
              </a:spcAft>
              <a:buClr>
                <a:srgbClr val="888888"/>
              </a:buClr>
              <a:buSzPts val="1600"/>
              <a:buNone/>
              <a:defRPr sz="1600">
                <a:solidFill>
                  <a:srgbClr val="888888"/>
                </a:solidFill>
              </a:defRPr>
            </a:lvl4pPr>
            <a:lvl5pPr marL="2286000" lvl="4" indent="-228600" algn="just">
              <a:lnSpc>
                <a:spcPct val="120000"/>
              </a:lnSpc>
              <a:spcBef>
                <a:spcPts val="600"/>
              </a:spcBef>
              <a:spcAft>
                <a:spcPts val="0"/>
              </a:spcAft>
              <a:buClr>
                <a:srgbClr val="888888"/>
              </a:buClr>
              <a:buSzPts val="1600"/>
              <a:buNone/>
              <a:defRPr sz="1600">
                <a:solidFill>
                  <a:srgbClr val="888888"/>
                </a:solidFill>
              </a:defRPr>
            </a:lvl5pPr>
            <a:lvl6pPr marL="2743200" lvl="5" indent="-228600" algn="l">
              <a:lnSpc>
                <a:spcPct val="90000"/>
              </a:lnSpc>
              <a:spcBef>
                <a:spcPts val="6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286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46291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9841" y="866777"/>
            <a:ext cx="7886700" cy="82391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29841" y="987426"/>
            <a:ext cx="2949178" cy="106997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just">
              <a:lnSpc>
                <a:spcPct val="120000"/>
              </a:lnSpc>
              <a:spcBef>
                <a:spcPts val="0"/>
              </a:spcBef>
              <a:spcAft>
                <a:spcPts val="0"/>
              </a:spcAft>
              <a:buClr>
                <a:schemeClr val="dk1"/>
              </a:buClr>
              <a:buSzPts val="3200"/>
              <a:buChar char="•"/>
              <a:defRPr sz="3200"/>
            </a:lvl1pPr>
            <a:lvl2pPr marL="914400" lvl="1" indent="-406400" algn="just">
              <a:lnSpc>
                <a:spcPct val="120000"/>
              </a:lnSpc>
              <a:spcBef>
                <a:spcPts val="600"/>
              </a:spcBef>
              <a:spcAft>
                <a:spcPts val="0"/>
              </a:spcAft>
              <a:buClr>
                <a:schemeClr val="dk1"/>
              </a:buClr>
              <a:buSzPts val="2800"/>
              <a:buChar char="•"/>
              <a:defRPr sz="2800"/>
            </a:lvl2pPr>
            <a:lvl3pPr marL="1371600" lvl="2" indent="-381000" algn="just">
              <a:lnSpc>
                <a:spcPct val="120000"/>
              </a:lnSpc>
              <a:spcBef>
                <a:spcPts val="600"/>
              </a:spcBef>
              <a:spcAft>
                <a:spcPts val="0"/>
              </a:spcAft>
              <a:buClr>
                <a:schemeClr val="dk1"/>
              </a:buClr>
              <a:buSzPts val="2400"/>
              <a:buChar char="•"/>
              <a:defRPr sz="2400"/>
            </a:lvl3pPr>
            <a:lvl4pPr marL="1828800" lvl="3" indent="-355600" algn="just">
              <a:lnSpc>
                <a:spcPct val="120000"/>
              </a:lnSpc>
              <a:spcBef>
                <a:spcPts val="600"/>
              </a:spcBef>
              <a:spcAft>
                <a:spcPts val="0"/>
              </a:spcAft>
              <a:buClr>
                <a:schemeClr val="dk1"/>
              </a:buClr>
              <a:buSzPts val="2000"/>
              <a:buChar char="•"/>
              <a:defRPr sz="2000"/>
            </a:lvl4pPr>
            <a:lvl5pPr marL="2286000" lvl="4" indent="-355600" algn="just">
              <a:lnSpc>
                <a:spcPct val="120000"/>
              </a:lnSpc>
              <a:spcBef>
                <a:spcPts val="600"/>
              </a:spcBef>
              <a:spcAft>
                <a:spcPts val="0"/>
              </a:spcAft>
              <a:buClr>
                <a:schemeClr val="dk1"/>
              </a:buClr>
              <a:buSzPts val="2000"/>
              <a:buChar char="•"/>
              <a:defRPr sz="2000"/>
            </a:lvl5pPr>
            <a:lvl6pPr marL="2743200" lvl="5" indent="-355600" algn="l">
              <a:lnSpc>
                <a:spcPct val="90000"/>
              </a:lnSpc>
              <a:spcBef>
                <a:spcPts val="6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2F2F2"/>
              </a:buClr>
              <a:buSzPts val="3200"/>
              <a:buFont typeface="Calibri"/>
              <a:buNone/>
              <a:defRPr sz="3200" b="1" i="0" u="none" strike="noStrike" cap="none">
                <a:solidFill>
                  <a:srgbClr val="F2F2F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07732" y="879230"/>
            <a:ext cx="8563706" cy="5512777"/>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120000"/>
              </a:lnSpc>
              <a:spcBef>
                <a:spcPts val="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just" rtl="0">
              <a:lnSpc>
                <a:spcPct val="12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just" rtl="0">
              <a:lnSpc>
                <a:spcPct val="12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2F2F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1F3864"/>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atlassian.co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viblo.asia/p/cau-truc-du-lieu-va-giai-thuat-search-924lJYzWZP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pqhuy87it/MonthlyReport/tree/master/SearchAlgorithm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1209" y="4003243"/>
            <a:ext cx="5358581" cy="57613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EE599"/>
              </a:buClr>
              <a:buSzPts val="3600"/>
              <a:buFont typeface="Calibri"/>
              <a:buNone/>
            </a:pPr>
            <a:br>
              <a:rPr lang="en-US" sz="3000" dirty="0">
                <a:solidFill>
                  <a:srgbClr val="FFFF00"/>
                </a:solidFill>
              </a:rPr>
            </a:br>
            <a:r>
              <a:rPr lang="en-US" sz="3000" dirty="0" err="1">
                <a:solidFill>
                  <a:srgbClr val="FFFF00"/>
                </a:solidFill>
              </a:rPr>
              <a:t>Đảm</a:t>
            </a:r>
            <a:r>
              <a:rPr lang="en-US" sz="3000" dirty="0">
                <a:solidFill>
                  <a:srgbClr val="FFFF00"/>
                </a:solidFill>
              </a:rPr>
              <a:t> </a:t>
            </a:r>
            <a:r>
              <a:rPr lang="en-US" sz="3000" dirty="0" err="1">
                <a:solidFill>
                  <a:srgbClr val="FFFF00"/>
                </a:solidFill>
              </a:rPr>
              <a:t>bảo</a:t>
            </a:r>
            <a:r>
              <a:rPr lang="en-US" sz="3000" dirty="0">
                <a:solidFill>
                  <a:srgbClr val="FFFF00"/>
                </a:solidFill>
              </a:rPr>
              <a:t> </a:t>
            </a:r>
            <a:r>
              <a:rPr lang="en-US" sz="3000" dirty="0" err="1">
                <a:solidFill>
                  <a:srgbClr val="FFFF00"/>
                </a:solidFill>
              </a:rPr>
              <a:t>chất</a:t>
            </a:r>
            <a:r>
              <a:rPr lang="en-US" sz="3000" dirty="0">
                <a:solidFill>
                  <a:srgbClr val="FFFF00"/>
                </a:solidFill>
              </a:rPr>
              <a:t> </a:t>
            </a:r>
            <a:r>
              <a:rPr lang="en-US" sz="3000" dirty="0" err="1">
                <a:solidFill>
                  <a:srgbClr val="FFFF00"/>
                </a:solidFill>
              </a:rPr>
              <a:t>lượng</a:t>
            </a:r>
            <a:r>
              <a:rPr lang="en-US" sz="3000" dirty="0">
                <a:solidFill>
                  <a:srgbClr val="FFFF00"/>
                </a:solidFill>
              </a:rPr>
              <a:t> </a:t>
            </a:r>
            <a:r>
              <a:rPr lang="en-US" sz="3000" dirty="0" err="1">
                <a:solidFill>
                  <a:srgbClr val="FFFF00"/>
                </a:solidFill>
              </a:rPr>
              <a:t>phần</a:t>
            </a:r>
            <a:r>
              <a:rPr lang="en-US" sz="3000" dirty="0">
                <a:solidFill>
                  <a:srgbClr val="FFFF00"/>
                </a:solidFill>
              </a:rPr>
              <a:t> </a:t>
            </a:r>
            <a:r>
              <a:rPr lang="en-US" sz="3000" dirty="0" err="1">
                <a:solidFill>
                  <a:srgbClr val="FFFF00"/>
                </a:solidFill>
              </a:rPr>
              <a:t>mềm</a:t>
            </a:r>
            <a:endParaRPr sz="3000" dirty="0">
              <a:solidFill>
                <a:srgbClr val="FFFF00"/>
              </a:solidFill>
            </a:endParaRPr>
          </a:p>
        </p:txBody>
      </p:sp>
      <p:sp>
        <p:nvSpPr>
          <p:cNvPr id="89" name="Google Shape;89;p1"/>
          <p:cNvSpPr txBox="1">
            <a:spLocks noGrp="1"/>
          </p:cNvSpPr>
          <p:nvPr>
            <p:ph type="subTitle" idx="1"/>
          </p:nvPr>
        </p:nvSpPr>
        <p:spPr>
          <a:xfrm>
            <a:off x="227584" y="4500999"/>
            <a:ext cx="4737707" cy="995513"/>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Clr>
                <a:srgbClr val="F2F2F2"/>
              </a:buClr>
              <a:buSzPts val="2000"/>
              <a:buNone/>
            </a:pPr>
            <a:r>
              <a:rPr lang="en-US" sz="1800" b="1" dirty="0" err="1"/>
              <a:t>Giảng</a:t>
            </a:r>
            <a:r>
              <a:rPr lang="en-US" sz="1800" b="1" dirty="0"/>
              <a:t> </a:t>
            </a:r>
            <a:r>
              <a:rPr lang="en-US" sz="1800" b="1" dirty="0" err="1"/>
              <a:t>viên</a:t>
            </a:r>
            <a:r>
              <a:rPr lang="en-US" sz="1800" b="1" dirty="0"/>
              <a:t>: Ngô Thanh </a:t>
            </a:r>
            <a:r>
              <a:rPr lang="en-US" sz="1800" b="1" dirty="0" err="1"/>
              <a:t>Huyền</a:t>
            </a:r>
            <a:endParaRPr lang="en-US" sz="1800" b="1" dirty="0"/>
          </a:p>
          <a:p>
            <a:pPr marL="0" lvl="0" indent="0" algn="ctr" rtl="0">
              <a:lnSpc>
                <a:spcPct val="120000"/>
              </a:lnSpc>
              <a:spcBef>
                <a:spcPts val="0"/>
              </a:spcBef>
              <a:spcAft>
                <a:spcPts val="0"/>
              </a:spcAft>
              <a:buClr>
                <a:srgbClr val="F2F2F2"/>
              </a:buClr>
              <a:buSzPts val="2000"/>
              <a:buNone/>
            </a:pPr>
            <a:r>
              <a:rPr lang="vi-VN" sz="1800" b="1" dirty="0">
                <a:solidFill>
                  <a:schemeClr val="bg1"/>
                </a:solidFill>
              </a:rPr>
              <a:t>         Đỗ Thị Đào</a:t>
            </a:r>
            <a:endParaRPr sz="1800" b="1" dirty="0"/>
          </a:p>
          <a:p>
            <a:pPr marL="0" lvl="0" indent="0" algn="ctr" rtl="0">
              <a:lnSpc>
                <a:spcPct val="120000"/>
              </a:lnSpc>
              <a:spcBef>
                <a:spcPts val="600"/>
              </a:spcBef>
              <a:spcAft>
                <a:spcPts val="0"/>
              </a:spcAft>
              <a:buClr>
                <a:srgbClr val="F2F2F2"/>
              </a:buClr>
              <a:buSzPts val="2000"/>
              <a:buNone/>
            </a:pPr>
            <a:r>
              <a:rPr lang="en-US" sz="1800" b="1" dirty="0"/>
              <a:t>SV </a:t>
            </a:r>
            <a:r>
              <a:rPr lang="en-US" sz="1800" b="1" dirty="0" err="1"/>
              <a:t>thực</a:t>
            </a:r>
            <a:r>
              <a:rPr lang="en-US" sz="1800" b="1" dirty="0"/>
              <a:t> </a:t>
            </a:r>
            <a:r>
              <a:rPr lang="en-US" sz="1800" b="1" dirty="0" err="1"/>
              <a:t>hiện</a:t>
            </a:r>
            <a:r>
              <a:rPr lang="en-US" sz="1800" b="1" dirty="0"/>
              <a:t>: </a:t>
            </a:r>
            <a:r>
              <a:rPr lang="vi-VN" sz="1800" b="1" dirty="0"/>
              <a:t>Trần Thu Hiền</a:t>
            </a:r>
            <a:r>
              <a:rPr lang="en-US" sz="1800" b="1" dirty="0"/>
              <a:t> </a:t>
            </a:r>
            <a:endParaRPr sz="1800" b="1" dirty="0"/>
          </a:p>
        </p:txBody>
      </p:sp>
      <p:sp>
        <p:nvSpPr>
          <p:cNvPr id="90" name="Google Shape;90;p1"/>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F5496"/>
              </a:buClr>
              <a:buSzPts val="2000"/>
              <a:buNone/>
            </a:pPr>
            <a:r>
              <a:rPr lang="en-US" b="1">
                <a:solidFill>
                  <a:srgbClr val="2F5496"/>
                </a:solidFill>
                <a:latin typeface="Arial"/>
                <a:ea typeface="Arial"/>
                <a:cs typeface="Arial"/>
                <a:sym typeface="Arial"/>
              </a:rPr>
              <a:t>KHOA CNTT</a:t>
            </a:r>
            <a:endParaRPr/>
          </a:p>
          <a:p>
            <a:pPr marL="0" lvl="0" indent="0" algn="ctr" rtl="0">
              <a:lnSpc>
                <a:spcPct val="120000"/>
              </a:lnSpc>
              <a:spcBef>
                <a:spcPts val="600"/>
              </a:spcBef>
              <a:spcAft>
                <a:spcPts val="0"/>
              </a:spcAft>
              <a:buClr>
                <a:srgbClr val="2F5496"/>
              </a:buClr>
              <a:buSzPts val="2000"/>
              <a:buNone/>
            </a:pPr>
            <a:r>
              <a:rPr lang="en-US" b="1">
                <a:solidFill>
                  <a:srgbClr val="2F5496"/>
                </a:solidFill>
                <a:latin typeface="Arial"/>
                <a:ea typeface="Arial"/>
                <a:cs typeface="Arial"/>
                <a:sym typeface="Arial"/>
              </a:rPr>
              <a:t>TRƯỜNG ĐẠI HỌC SPKT HƯNG YÊN</a:t>
            </a:r>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042B-8BC1-A702-475D-01C3A2319799}"/>
              </a:ext>
            </a:extLst>
          </p:cNvPr>
          <p:cNvSpPr>
            <a:spLocks noGrp="1"/>
          </p:cNvSpPr>
          <p:nvPr>
            <p:ph type="title"/>
          </p:nvPr>
        </p:nvSpPr>
        <p:spPr/>
        <p:txBody>
          <a:bodyPr/>
          <a:lstStyle/>
          <a:p>
            <a:r>
              <a:rPr lang="vi-VN" sz="3600" b="1" i="0" dirty="0">
                <a:solidFill>
                  <a:schemeClr val="bg1"/>
                </a:solidFill>
                <a:effectLst/>
                <a:latin typeface="Times New Roman" panose="02020603050405020304" pitchFamily="18" charset="0"/>
                <a:cs typeface="Times New Roman" panose="02020603050405020304" pitchFamily="18" charset="0"/>
              </a:rPr>
              <a:t>2</a:t>
            </a:r>
            <a:r>
              <a:rPr lang="vi-VN" sz="3200" b="1" i="0" dirty="0">
                <a:solidFill>
                  <a:schemeClr val="bg1"/>
                </a:solidFill>
                <a:effectLst/>
                <a:latin typeface="Times New Roman" panose="02020603050405020304" pitchFamily="18" charset="0"/>
                <a:cs typeface="Times New Roman" panose="02020603050405020304" pitchFamily="18" charset="0"/>
              </a:rPr>
              <a:t>.Các thành phần của kế hoạch chất lượng</a:t>
            </a:r>
            <a:endParaRPr lang="vi-VN" sz="3200" dirty="0"/>
          </a:p>
        </p:txBody>
      </p:sp>
      <p:sp>
        <p:nvSpPr>
          <p:cNvPr id="3" name="Text Placeholder 2">
            <a:extLst>
              <a:ext uri="{FF2B5EF4-FFF2-40B4-BE49-F238E27FC236}">
                <a16:creationId xmlns:a16="http://schemas.microsoft.com/office/drawing/2014/main" id="{F13EB310-3E03-A443-7BEF-3B0455DAED81}"/>
              </a:ext>
            </a:extLst>
          </p:cNvPr>
          <p:cNvSpPr>
            <a:spLocks noGrp="1"/>
          </p:cNvSpPr>
          <p:nvPr>
            <p:ph type="body" idx="1"/>
          </p:nvPr>
        </p:nvSpPr>
        <p:spPr>
          <a:xfrm>
            <a:off x="290146" y="698090"/>
            <a:ext cx="8572500" cy="5623580"/>
          </a:xfrm>
        </p:spPr>
        <p:txBody>
          <a:bodyPr/>
          <a:lstStyle/>
          <a:p>
            <a:pPr marL="114300" indent="0">
              <a:buNone/>
            </a:pPr>
            <a:r>
              <a:rPr lang="vi-VN" sz="2400" b="1" dirty="0">
                <a:latin typeface="Times New Roman" panose="02020603050405020304" pitchFamily="18" charset="0"/>
                <a:cs typeface="Times New Roman" panose="02020603050405020304" pitchFamily="18" charset="0"/>
              </a:rPr>
              <a:t>2.4 Kế hoạch kiểm thử sự chấp nhận cho phần mềm phát triển bên ngoài</a:t>
            </a:r>
          </a:p>
          <a:p>
            <a:pPr marL="114300" indent="0">
              <a:buNone/>
            </a:pPr>
            <a:r>
              <a:rPr lang="vi-VN" sz="2400" dirty="0">
                <a:latin typeface="+mj-lt"/>
              </a:rPr>
              <a:t>Một danh sách đầy đủ của kế hoạch kiểm thử sự chấp nhận cho phần mềm phát triển bên ngoài phải được cung cấp trong kế hoạch quản lý chất lượng bao gồm các mục :</a:t>
            </a:r>
          </a:p>
          <a:p>
            <a:pPr marL="114300" indent="0">
              <a:buNone/>
            </a:pPr>
            <a:endParaRPr lang="vi-VN" dirty="0"/>
          </a:p>
        </p:txBody>
      </p:sp>
      <p:sp>
        <p:nvSpPr>
          <p:cNvPr id="4" name="Arrow: Pentagon 3">
            <a:extLst>
              <a:ext uri="{FF2B5EF4-FFF2-40B4-BE49-F238E27FC236}">
                <a16:creationId xmlns:a16="http://schemas.microsoft.com/office/drawing/2014/main" id="{7941C750-B5CA-B951-7D22-4CFE021D9A32}"/>
              </a:ext>
            </a:extLst>
          </p:cNvPr>
          <p:cNvSpPr/>
          <p:nvPr/>
        </p:nvSpPr>
        <p:spPr>
          <a:xfrm>
            <a:off x="1120878" y="3294145"/>
            <a:ext cx="540774" cy="422787"/>
          </a:xfrm>
          <a:prstGeom prst="homePlat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vi-VN" sz="2400" b="1" dirty="0">
                <a:solidFill>
                  <a:schemeClr val="tx1"/>
                </a:solidFill>
                <a:latin typeface="+mj-lt"/>
              </a:rPr>
              <a:t>1</a:t>
            </a:r>
          </a:p>
        </p:txBody>
      </p:sp>
      <p:sp>
        <p:nvSpPr>
          <p:cNvPr id="5" name="Arrow: Pentagon 4">
            <a:extLst>
              <a:ext uri="{FF2B5EF4-FFF2-40B4-BE49-F238E27FC236}">
                <a16:creationId xmlns:a16="http://schemas.microsoft.com/office/drawing/2014/main" id="{5D2B8E15-7982-48E2-6351-3C0CB0741C51}"/>
              </a:ext>
            </a:extLst>
          </p:cNvPr>
          <p:cNvSpPr/>
          <p:nvPr/>
        </p:nvSpPr>
        <p:spPr>
          <a:xfrm>
            <a:off x="1120878" y="4279636"/>
            <a:ext cx="540774" cy="422787"/>
          </a:xfrm>
          <a:prstGeom prst="homePlat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vi-VN" sz="2800" b="1" dirty="0">
                <a:solidFill>
                  <a:schemeClr val="tx1"/>
                </a:solidFill>
                <a:latin typeface="+mj-lt"/>
              </a:rPr>
              <a:t>2</a:t>
            </a:r>
          </a:p>
        </p:txBody>
      </p:sp>
      <p:sp>
        <p:nvSpPr>
          <p:cNvPr id="6" name="Arrow: Pentagon 5">
            <a:extLst>
              <a:ext uri="{FF2B5EF4-FFF2-40B4-BE49-F238E27FC236}">
                <a16:creationId xmlns:a16="http://schemas.microsoft.com/office/drawing/2014/main" id="{DA1FF91C-FA75-6A67-6595-808EC150C879}"/>
              </a:ext>
            </a:extLst>
          </p:cNvPr>
          <p:cNvSpPr/>
          <p:nvPr/>
        </p:nvSpPr>
        <p:spPr>
          <a:xfrm>
            <a:off x="1120878" y="5388735"/>
            <a:ext cx="540774" cy="422787"/>
          </a:xfrm>
          <a:prstGeom prst="homePlat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vi-VN" sz="2800" b="1" dirty="0">
                <a:solidFill>
                  <a:schemeClr val="tx1"/>
                </a:solidFill>
                <a:latin typeface="+mj-lt"/>
              </a:rPr>
              <a:t>3</a:t>
            </a:r>
          </a:p>
        </p:txBody>
      </p:sp>
      <p:sp>
        <p:nvSpPr>
          <p:cNvPr id="7" name="TextBox 6">
            <a:extLst>
              <a:ext uri="{FF2B5EF4-FFF2-40B4-BE49-F238E27FC236}">
                <a16:creationId xmlns:a16="http://schemas.microsoft.com/office/drawing/2014/main" id="{23185273-D905-8037-EC45-E0A70C0EB918}"/>
              </a:ext>
            </a:extLst>
          </p:cNvPr>
          <p:cNvSpPr txBox="1"/>
          <p:nvPr/>
        </p:nvSpPr>
        <p:spPr>
          <a:xfrm>
            <a:off x="2060448" y="3279453"/>
            <a:ext cx="3488092"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vi-VN" sz="2400" dirty="0">
                <a:latin typeface="+mj-lt"/>
              </a:rPr>
              <a:t>Phần mềm được mua</a:t>
            </a:r>
          </a:p>
        </p:txBody>
      </p:sp>
      <p:sp>
        <p:nvSpPr>
          <p:cNvPr id="8" name="TextBox 7">
            <a:extLst>
              <a:ext uri="{FF2B5EF4-FFF2-40B4-BE49-F238E27FC236}">
                <a16:creationId xmlns:a16="http://schemas.microsoft.com/office/drawing/2014/main" id="{8E96047B-1C38-F074-4E97-8EA5606EC45C}"/>
              </a:ext>
            </a:extLst>
          </p:cNvPr>
          <p:cNvSpPr txBox="1"/>
          <p:nvPr/>
        </p:nvSpPr>
        <p:spPr>
          <a:xfrm>
            <a:off x="2060448" y="4075530"/>
            <a:ext cx="4468171" cy="83099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vi-VN" sz="2400" dirty="0">
                <a:latin typeface="+mj-lt"/>
              </a:rPr>
              <a:t>Phần mềm được phát triển bởi các nhà thầu phụ</a:t>
            </a:r>
          </a:p>
        </p:txBody>
      </p:sp>
      <p:sp>
        <p:nvSpPr>
          <p:cNvPr id="9" name="TextBox 8">
            <a:extLst>
              <a:ext uri="{FF2B5EF4-FFF2-40B4-BE49-F238E27FC236}">
                <a16:creationId xmlns:a16="http://schemas.microsoft.com/office/drawing/2014/main" id="{2C948B66-BD56-AD5D-3A05-86D6265D2D36}"/>
              </a:ext>
            </a:extLst>
          </p:cNvPr>
          <p:cNvSpPr txBox="1"/>
          <p:nvPr/>
        </p:nvSpPr>
        <p:spPr>
          <a:xfrm>
            <a:off x="2060448" y="5240939"/>
            <a:ext cx="5333410" cy="67710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vi-VN" sz="2400" dirty="0">
                <a:latin typeface="+mj-lt"/>
              </a:rPr>
              <a:t>Phần mềm được khách hàng cung cấp</a:t>
            </a:r>
          </a:p>
          <a:p>
            <a:endParaRPr lang="vi-VN" dirty="0"/>
          </a:p>
        </p:txBody>
      </p:sp>
    </p:spTree>
    <p:extLst>
      <p:ext uri="{BB962C8B-B14F-4D97-AF65-F5344CB8AC3E}">
        <p14:creationId xmlns:p14="http://schemas.microsoft.com/office/powerpoint/2010/main" val="916436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5" grpId="0" animBg="1"/>
      <p:bldP spid="6" grpId="0" animBg="1"/>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D32E-2182-681A-F2DB-62F5783EDF9B}"/>
              </a:ext>
            </a:extLst>
          </p:cNvPr>
          <p:cNvSpPr>
            <a:spLocks noGrp="1"/>
          </p:cNvSpPr>
          <p:nvPr>
            <p:ph type="title"/>
          </p:nvPr>
        </p:nvSpPr>
        <p:spPr/>
        <p:txBody>
          <a:bodyPr/>
          <a:lstStyle/>
          <a:p>
            <a:r>
              <a:rPr lang="vi-VN" sz="3200" b="1" i="0" dirty="0">
                <a:solidFill>
                  <a:schemeClr val="bg1"/>
                </a:solidFill>
                <a:effectLst/>
                <a:latin typeface="Times New Roman" panose="02020603050405020304" pitchFamily="18" charset="0"/>
                <a:cs typeface="Times New Roman" panose="02020603050405020304" pitchFamily="18" charset="0"/>
              </a:rPr>
              <a:t>2.Các thành phần của kế hoạch chất lượng</a:t>
            </a:r>
            <a:endParaRPr lang="vi-VN" sz="3200" dirty="0"/>
          </a:p>
        </p:txBody>
      </p:sp>
      <p:sp>
        <p:nvSpPr>
          <p:cNvPr id="3" name="Text Placeholder 2">
            <a:extLst>
              <a:ext uri="{FF2B5EF4-FFF2-40B4-BE49-F238E27FC236}">
                <a16:creationId xmlns:a16="http://schemas.microsoft.com/office/drawing/2014/main" id="{63C29782-DE50-8BB8-F182-F89A008F9CA2}"/>
              </a:ext>
            </a:extLst>
          </p:cNvPr>
          <p:cNvSpPr>
            <a:spLocks noGrp="1"/>
          </p:cNvSpPr>
          <p:nvPr>
            <p:ph type="body" idx="1"/>
          </p:nvPr>
        </p:nvSpPr>
        <p:spPr/>
        <p:txBody>
          <a:bodyPr/>
          <a:lstStyle/>
          <a:p>
            <a:pPr marL="114300" indent="0">
              <a:buNone/>
            </a:pPr>
            <a:r>
              <a:rPr lang="vi-VN" sz="2400" b="1" dirty="0">
                <a:latin typeface="+mj-lt"/>
              </a:rPr>
              <a:t>2.5 Quản lý cấu hình</a:t>
            </a:r>
          </a:p>
          <a:p>
            <a:pPr marL="114300" indent="0">
              <a:buNone/>
            </a:pPr>
            <a:r>
              <a:rPr lang="vi-VN" dirty="0">
                <a:latin typeface="+mj-lt"/>
              </a:rPr>
              <a:t>Kế hoạch quản lý chất lượng phải xác định được các công cụ và thủ tục quản lý cấu hình, bao gồm cả các thủ tục kiểm soát thay đổi và phải áp dụng trong suốt dự án.</a:t>
            </a:r>
          </a:p>
          <a:p>
            <a:pPr marL="114300" indent="0">
              <a:buNone/>
            </a:pPr>
            <a:endParaRPr lang="vi-VN" dirty="0"/>
          </a:p>
        </p:txBody>
      </p:sp>
    </p:spTree>
    <p:extLst>
      <p:ext uri="{BB962C8B-B14F-4D97-AF65-F5344CB8AC3E}">
        <p14:creationId xmlns:p14="http://schemas.microsoft.com/office/powerpoint/2010/main" val="26793931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7705C7FA-DDA3-F789-DCA5-E6937AAAAF50}"/>
            </a:ext>
          </a:extLst>
        </p:cNvPr>
        <p:cNvGrpSpPr/>
        <p:nvPr/>
      </p:nvGrpSpPr>
      <p:grpSpPr>
        <a:xfrm>
          <a:off x="0" y="0"/>
          <a:ext cx="0" cy="0"/>
          <a:chOff x="0" y="0"/>
          <a:chExt cx="0" cy="0"/>
        </a:xfrm>
      </p:grpSpPr>
      <p:sp>
        <p:nvSpPr>
          <p:cNvPr id="158" name="Google Shape;158;p3">
            <a:extLst>
              <a:ext uri="{FF2B5EF4-FFF2-40B4-BE49-F238E27FC236}">
                <a16:creationId xmlns:a16="http://schemas.microsoft.com/office/drawing/2014/main" id="{B7C2A337-AC7A-9015-7121-71A335EE8F7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159" name="Google Shape;159;p3">
            <a:extLst>
              <a:ext uri="{FF2B5EF4-FFF2-40B4-BE49-F238E27FC236}">
                <a16:creationId xmlns:a16="http://schemas.microsoft.com/office/drawing/2014/main" id="{530B56EA-F86E-A421-C383-16CF58512C95}"/>
              </a:ext>
            </a:extLst>
          </p:cNvPr>
          <p:cNvSpPr/>
          <p:nvPr/>
        </p:nvSpPr>
        <p:spPr>
          <a:xfrm>
            <a:off x="2715535" y="41264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lumMod val="75000"/>
                  </a:schemeClr>
                </a:solidFill>
              </a:rPr>
              <a:t>Cài đặt và </a:t>
            </a:r>
            <a:r>
              <a:rPr lang="vi-VN" sz="1800" b="1" dirty="0" err="1">
                <a:solidFill>
                  <a:schemeClr val="bg1">
                    <a:lumMod val="75000"/>
                  </a:schemeClr>
                </a:solidFill>
              </a:rPr>
              <a:t>Demo</a:t>
            </a:r>
            <a:r>
              <a:rPr lang="vi-VN" sz="1800" b="1" dirty="0">
                <a:solidFill>
                  <a:schemeClr val="bg1">
                    <a:lumMod val="75000"/>
                  </a:schemeClr>
                </a:solidFill>
              </a:rPr>
              <a:t> Quản lý và theo dõi lỗi</a:t>
            </a:r>
            <a:endParaRPr lang="vi-VN" sz="1800" dirty="0">
              <a:solidFill>
                <a:schemeClr val="bg1">
                  <a:lumMod val="75000"/>
                </a:schemeClr>
              </a:solidFill>
            </a:endParaRPr>
          </a:p>
        </p:txBody>
      </p:sp>
      <p:sp>
        <p:nvSpPr>
          <p:cNvPr id="160" name="Google Shape;160;p3">
            <a:extLst>
              <a:ext uri="{FF2B5EF4-FFF2-40B4-BE49-F238E27FC236}">
                <a16:creationId xmlns:a16="http://schemas.microsoft.com/office/drawing/2014/main" id="{3CE7903A-4ACA-71E9-65C6-234AB3B5C81A}"/>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tx1"/>
                </a:solidFill>
                <a:latin typeface="Arial"/>
                <a:ea typeface="Arial"/>
                <a:cs typeface="Arial"/>
                <a:sym typeface="Arial"/>
              </a:rPr>
              <a:t>3. </a:t>
            </a:r>
            <a:r>
              <a:rPr lang="vi-VN" sz="1800" b="1" dirty="0">
                <a:solidFill>
                  <a:schemeClr val="tx1"/>
                </a:solidFill>
                <a:latin typeface="Arial"/>
                <a:ea typeface="Arial"/>
                <a:cs typeface="Arial"/>
                <a:sym typeface="Arial"/>
              </a:rPr>
              <a:t>Các kế hoạch chất lượng cho các dự án nhỏ và các dự án nội bộ</a:t>
            </a:r>
            <a:endParaRPr dirty="0">
              <a:solidFill>
                <a:schemeClr val="tx1"/>
              </a:solidFill>
            </a:endParaRPr>
          </a:p>
        </p:txBody>
      </p:sp>
      <p:sp>
        <p:nvSpPr>
          <p:cNvPr id="161" name="Google Shape;161;p3">
            <a:extLst>
              <a:ext uri="{FF2B5EF4-FFF2-40B4-BE49-F238E27FC236}">
                <a16:creationId xmlns:a16="http://schemas.microsoft.com/office/drawing/2014/main" id="{CC179933-E393-4C08-61E6-883CF13D4502}"/>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2. </a:t>
            </a:r>
            <a:r>
              <a:rPr lang="vi-VN" sz="1800" b="1" dirty="0">
                <a:solidFill>
                  <a:srgbClr val="D0CECE"/>
                </a:solidFill>
              </a:rPr>
              <a:t>Các thành phần của kế hoạch chất lượng</a:t>
            </a:r>
            <a:endParaRPr lang="en-US" dirty="0"/>
          </a:p>
        </p:txBody>
      </p:sp>
      <p:sp>
        <p:nvSpPr>
          <p:cNvPr id="162" name="Google Shape;162;p3">
            <a:extLst>
              <a:ext uri="{FF2B5EF4-FFF2-40B4-BE49-F238E27FC236}">
                <a16:creationId xmlns:a16="http://schemas.microsoft.com/office/drawing/2014/main" id="{CACBB3B5-B5BB-7353-CCA0-7ADDCEF2776F}"/>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lumMod val="85000"/>
                  </a:schemeClr>
                </a:solidFill>
              </a:rPr>
              <a:t>1. Khái niệm, mục tiêu kế hoạch chất lượng</a:t>
            </a:r>
            <a:endParaRPr lang="vi-VN" sz="1800" dirty="0">
              <a:solidFill>
                <a:schemeClr val="bg1">
                  <a:lumMod val="85000"/>
                </a:schemeClr>
              </a:solidFill>
            </a:endParaRPr>
          </a:p>
        </p:txBody>
      </p:sp>
      <p:grpSp>
        <p:nvGrpSpPr>
          <p:cNvPr id="163" name="Google Shape;163;p3">
            <a:extLst>
              <a:ext uri="{FF2B5EF4-FFF2-40B4-BE49-F238E27FC236}">
                <a16:creationId xmlns:a16="http://schemas.microsoft.com/office/drawing/2014/main" id="{4F0E0D90-B796-A651-218E-C4C3CEC4BDC0}"/>
              </a:ext>
            </a:extLst>
          </p:cNvPr>
          <p:cNvGrpSpPr/>
          <p:nvPr/>
        </p:nvGrpSpPr>
        <p:grpSpPr>
          <a:xfrm>
            <a:off x="1154579" y="955079"/>
            <a:ext cx="381000" cy="381000"/>
            <a:chOff x="2078" y="1680"/>
            <a:chExt cx="1615" cy="1615"/>
          </a:xfrm>
        </p:grpSpPr>
        <p:sp>
          <p:nvSpPr>
            <p:cNvPr id="164" name="Google Shape;164;p3">
              <a:extLst>
                <a:ext uri="{FF2B5EF4-FFF2-40B4-BE49-F238E27FC236}">
                  <a16:creationId xmlns:a16="http://schemas.microsoft.com/office/drawing/2014/main" id="{96347BA3-C6EE-06BC-943E-D1B481B0D5C2}"/>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3">
              <a:extLst>
                <a:ext uri="{FF2B5EF4-FFF2-40B4-BE49-F238E27FC236}">
                  <a16:creationId xmlns:a16="http://schemas.microsoft.com/office/drawing/2014/main" id="{B6660C7C-3119-97B9-B308-87F53FC5EF5C}"/>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3">
              <a:extLst>
                <a:ext uri="{FF2B5EF4-FFF2-40B4-BE49-F238E27FC236}">
                  <a16:creationId xmlns:a16="http://schemas.microsoft.com/office/drawing/2014/main" id="{2C70E34F-E837-C5D0-ECB2-063F9814509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3">
              <a:extLst>
                <a:ext uri="{FF2B5EF4-FFF2-40B4-BE49-F238E27FC236}">
                  <a16:creationId xmlns:a16="http://schemas.microsoft.com/office/drawing/2014/main" id="{9360C122-E782-1212-AE0E-29CE6594F3B3}"/>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3">
              <a:extLst>
                <a:ext uri="{FF2B5EF4-FFF2-40B4-BE49-F238E27FC236}">
                  <a16:creationId xmlns:a16="http://schemas.microsoft.com/office/drawing/2014/main" id="{999A8661-0F2E-36A3-DA3C-72D5233C603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
              <a:extLst>
                <a:ext uri="{FF2B5EF4-FFF2-40B4-BE49-F238E27FC236}">
                  <a16:creationId xmlns:a16="http://schemas.microsoft.com/office/drawing/2014/main" id="{5DDB94A2-10B8-45C4-ECB4-176C46E409EF}"/>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0" name="Google Shape;170;p3">
            <a:extLst>
              <a:ext uri="{FF2B5EF4-FFF2-40B4-BE49-F238E27FC236}">
                <a16:creationId xmlns:a16="http://schemas.microsoft.com/office/drawing/2014/main" id="{0862DCE1-C172-7EF6-6567-D18880419B81}"/>
              </a:ext>
            </a:extLst>
          </p:cNvPr>
          <p:cNvGrpSpPr/>
          <p:nvPr/>
        </p:nvGrpSpPr>
        <p:grpSpPr>
          <a:xfrm>
            <a:off x="2067345" y="1755615"/>
            <a:ext cx="381000" cy="381000"/>
            <a:chOff x="2078" y="1680"/>
            <a:chExt cx="1615" cy="1615"/>
          </a:xfrm>
        </p:grpSpPr>
        <p:sp>
          <p:nvSpPr>
            <p:cNvPr id="171" name="Google Shape;171;p3">
              <a:extLst>
                <a:ext uri="{FF2B5EF4-FFF2-40B4-BE49-F238E27FC236}">
                  <a16:creationId xmlns:a16="http://schemas.microsoft.com/office/drawing/2014/main" id="{BCDB0661-8EE0-144C-4EE3-7A441A56A77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3">
              <a:extLst>
                <a:ext uri="{FF2B5EF4-FFF2-40B4-BE49-F238E27FC236}">
                  <a16:creationId xmlns:a16="http://schemas.microsoft.com/office/drawing/2014/main" id="{4E3F2248-E78D-AB68-806A-D435509BE4A6}"/>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3">
              <a:extLst>
                <a:ext uri="{FF2B5EF4-FFF2-40B4-BE49-F238E27FC236}">
                  <a16:creationId xmlns:a16="http://schemas.microsoft.com/office/drawing/2014/main" id="{FE2764F1-3764-C2DE-9C0C-7E0C6B6EF0CB}"/>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3">
              <a:extLst>
                <a:ext uri="{FF2B5EF4-FFF2-40B4-BE49-F238E27FC236}">
                  <a16:creationId xmlns:a16="http://schemas.microsoft.com/office/drawing/2014/main" id="{D6A391AA-1D66-014D-5DDC-619049EEF884}"/>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3">
              <a:extLst>
                <a:ext uri="{FF2B5EF4-FFF2-40B4-BE49-F238E27FC236}">
                  <a16:creationId xmlns:a16="http://schemas.microsoft.com/office/drawing/2014/main" id="{8C250B10-C0FD-BB6A-7F60-DC472C3FC674}"/>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3">
              <a:extLst>
                <a:ext uri="{FF2B5EF4-FFF2-40B4-BE49-F238E27FC236}">
                  <a16:creationId xmlns:a16="http://schemas.microsoft.com/office/drawing/2014/main" id="{D4500FB5-4627-FC96-2C90-4D5B036AC8C5}"/>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7" name="Google Shape;177;p3">
            <a:extLst>
              <a:ext uri="{FF2B5EF4-FFF2-40B4-BE49-F238E27FC236}">
                <a16:creationId xmlns:a16="http://schemas.microsoft.com/office/drawing/2014/main" id="{FF6EC56E-002F-095C-A69E-404A9A63A5F7}"/>
              </a:ext>
            </a:extLst>
          </p:cNvPr>
          <p:cNvGrpSpPr/>
          <p:nvPr/>
        </p:nvGrpSpPr>
        <p:grpSpPr>
          <a:xfrm>
            <a:off x="2343581" y="2613153"/>
            <a:ext cx="381000" cy="381000"/>
            <a:chOff x="2078" y="1680"/>
            <a:chExt cx="1615" cy="1615"/>
          </a:xfrm>
        </p:grpSpPr>
        <p:sp>
          <p:nvSpPr>
            <p:cNvPr id="178" name="Google Shape;178;p3">
              <a:extLst>
                <a:ext uri="{FF2B5EF4-FFF2-40B4-BE49-F238E27FC236}">
                  <a16:creationId xmlns:a16="http://schemas.microsoft.com/office/drawing/2014/main" id="{985757B2-60DD-1106-3995-275E3BB4F6E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3">
              <a:extLst>
                <a:ext uri="{FF2B5EF4-FFF2-40B4-BE49-F238E27FC236}">
                  <a16:creationId xmlns:a16="http://schemas.microsoft.com/office/drawing/2014/main" id="{7670E012-4224-0430-06D3-97E44723F1BC}"/>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3">
              <a:extLst>
                <a:ext uri="{FF2B5EF4-FFF2-40B4-BE49-F238E27FC236}">
                  <a16:creationId xmlns:a16="http://schemas.microsoft.com/office/drawing/2014/main" id="{1958264A-F728-AA45-E0E6-C10F4FBB173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3">
              <a:extLst>
                <a:ext uri="{FF2B5EF4-FFF2-40B4-BE49-F238E27FC236}">
                  <a16:creationId xmlns:a16="http://schemas.microsoft.com/office/drawing/2014/main" id="{9F5BF8D7-FA0A-E37E-D18F-329FCC7E92D4}"/>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
              <a:extLst>
                <a:ext uri="{FF2B5EF4-FFF2-40B4-BE49-F238E27FC236}">
                  <a16:creationId xmlns:a16="http://schemas.microsoft.com/office/drawing/2014/main" id="{14F1CC91-5F21-C28E-7C50-DD4D7E2A99DC}"/>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3">
              <a:extLst>
                <a:ext uri="{FF2B5EF4-FFF2-40B4-BE49-F238E27FC236}">
                  <a16:creationId xmlns:a16="http://schemas.microsoft.com/office/drawing/2014/main" id="{C78CE399-6023-9E0D-2C4C-7A9ADD47F718}"/>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4" name="Google Shape;184;p3">
            <a:extLst>
              <a:ext uri="{FF2B5EF4-FFF2-40B4-BE49-F238E27FC236}">
                <a16:creationId xmlns:a16="http://schemas.microsoft.com/office/drawing/2014/main" id="{E1AAF23D-2D67-A48D-E76A-FAFFA2C01807}"/>
              </a:ext>
            </a:extLst>
          </p:cNvPr>
          <p:cNvGrpSpPr/>
          <p:nvPr/>
        </p:nvGrpSpPr>
        <p:grpSpPr>
          <a:xfrm>
            <a:off x="2417086" y="4175626"/>
            <a:ext cx="355600" cy="381000"/>
            <a:chOff x="2078" y="1680"/>
            <a:chExt cx="1615" cy="1615"/>
          </a:xfrm>
        </p:grpSpPr>
        <p:sp>
          <p:nvSpPr>
            <p:cNvPr id="185" name="Google Shape;185;p3">
              <a:extLst>
                <a:ext uri="{FF2B5EF4-FFF2-40B4-BE49-F238E27FC236}">
                  <a16:creationId xmlns:a16="http://schemas.microsoft.com/office/drawing/2014/main" id="{675BE497-CDC5-5E6B-D7FA-247F606A040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3">
              <a:extLst>
                <a:ext uri="{FF2B5EF4-FFF2-40B4-BE49-F238E27FC236}">
                  <a16:creationId xmlns:a16="http://schemas.microsoft.com/office/drawing/2014/main" id="{1C2158A7-FEE9-B1F1-9668-8A4CB693A75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3">
              <a:extLst>
                <a:ext uri="{FF2B5EF4-FFF2-40B4-BE49-F238E27FC236}">
                  <a16:creationId xmlns:a16="http://schemas.microsoft.com/office/drawing/2014/main" id="{88E5C951-7B28-A5C0-F70A-8EDABB80EBBB}"/>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3">
              <a:extLst>
                <a:ext uri="{FF2B5EF4-FFF2-40B4-BE49-F238E27FC236}">
                  <a16:creationId xmlns:a16="http://schemas.microsoft.com/office/drawing/2014/main" id="{F0EF27EB-1607-33C4-4AF3-1009E2CFFB5C}"/>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3">
              <a:extLst>
                <a:ext uri="{FF2B5EF4-FFF2-40B4-BE49-F238E27FC236}">
                  <a16:creationId xmlns:a16="http://schemas.microsoft.com/office/drawing/2014/main" id="{9B1C9547-9C7C-76D1-0BA9-C3C3A4018C8D}"/>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3">
              <a:extLst>
                <a:ext uri="{FF2B5EF4-FFF2-40B4-BE49-F238E27FC236}">
                  <a16:creationId xmlns:a16="http://schemas.microsoft.com/office/drawing/2014/main" id="{E9032F2B-825B-1CA9-E8D2-EF08D5097198}"/>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3">
            <a:extLst>
              <a:ext uri="{FF2B5EF4-FFF2-40B4-BE49-F238E27FC236}">
                <a16:creationId xmlns:a16="http://schemas.microsoft.com/office/drawing/2014/main" id="{521AD936-F63C-2BCE-6048-CCD80179D292}"/>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rgbClr val="D0CECE"/>
                </a:solidFill>
              </a:rPr>
              <a:t>Công cụ </a:t>
            </a:r>
            <a:r>
              <a:rPr lang="vi-VN" sz="1800" b="1" dirty="0" err="1">
                <a:solidFill>
                  <a:srgbClr val="D0CECE"/>
                </a:solidFill>
              </a:rPr>
              <a:t>Jira</a:t>
            </a:r>
            <a:endParaRPr dirty="0"/>
          </a:p>
        </p:txBody>
      </p:sp>
      <p:grpSp>
        <p:nvGrpSpPr>
          <p:cNvPr id="192" name="Google Shape;192;p3">
            <a:extLst>
              <a:ext uri="{FF2B5EF4-FFF2-40B4-BE49-F238E27FC236}">
                <a16:creationId xmlns:a16="http://schemas.microsoft.com/office/drawing/2014/main" id="{7F6DD437-E0B3-BDB6-5D7A-DBCFB6302063}"/>
              </a:ext>
            </a:extLst>
          </p:cNvPr>
          <p:cNvGrpSpPr/>
          <p:nvPr/>
        </p:nvGrpSpPr>
        <p:grpSpPr>
          <a:xfrm>
            <a:off x="2488786" y="3384994"/>
            <a:ext cx="381000" cy="381000"/>
            <a:chOff x="2078" y="1680"/>
            <a:chExt cx="1615" cy="1615"/>
          </a:xfrm>
        </p:grpSpPr>
        <p:sp>
          <p:nvSpPr>
            <p:cNvPr id="193" name="Google Shape;193;p3">
              <a:extLst>
                <a:ext uri="{FF2B5EF4-FFF2-40B4-BE49-F238E27FC236}">
                  <a16:creationId xmlns:a16="http://schemas.microsoft.com/office/drawing/2014/main" id="{E3B36D5D-5D8B-22CD-89A1-3711388FA23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3">
              <a:extLst>
                <a:ext uri="{FF2B5EF4-FFF2-40B4-BE49-F238E27FC236}">
                  <a16:creationId xmlns:a16="http://schemas.microsoft.com/office/drawing/2014/main" id="{862F07E9-40F6-DAFD-9F89-4D880DCDA6E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3">
              <a:extLst>
                <a:ext uri="{FF2B5EF4-FFF2-40B4-BE49-F238E27FC236}">
                  <a16:creationId xmlns:a16="http://schemas.microsoft.com/office/drawing/2014/main" id="{7E511E97-95BB-CEDC-2CDC-03BA7C49E97D}"/>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3">
              <a:extLst>
                <a:ext uri="{FF2B5EF4-FFF2-40B4-BE49-F238E27FC236}">
                  <a16:creationId xmlns:a16="http://schemas.microsoft.com/office/drawing/2014/main" id="{8B8F64C0-84A8-0ECA-264C-AD636032B3E4}"/>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3">
              <a:extLst>
                <a:ext uri="{FF2B5EF4-FFF2-40B4-BE49-F238E27FC236}">
                  <a16:creationId xmlns:a16="http://schemas.microsoft.com/office/drawing/2014/main" id="{DF4BF751-99E7-14B3-A32F-92F091D409A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3">
              <a:extLst>
                <a:ext uri="{FF2B5EF4-FFF2-40B4-BE49-F238E27FC236}">
                  <a16:creationId xmlns:a16="http://schemas.microsoft.com/office/drawing/2014/main" id="{88380EFF-6CE4-2597-E13A-3468460FD815}"/>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9" name="Google Shape;199;p3">
            <a:extLst>
              <a:ext uri="{FF2B5EF4-FFF2-40B4-BE49-F238E27FC236}">
                <a16:creationId xmlns:a16="http://schemas.microsoft.com/office/drawing/2014/main" id="{357B33DB-47A6-86D5-5665-DF9FF08E7F45}"/>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3">
            <a:extLst>
              <a:ext uri="{FF2B5EF4-FFF2-40B4-BE49-F238E27FC236}">
                <a16:creationId xmlns:a16="http://schemas.microsoft.com/office/drawing/2014/main" id="{B92AE409-9B1F-BE8E-0F48-3FC46C5907AB}"/>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
            <a:extLst>
              <a:ext uri="{FF2B5EF4-FFF2-40B4-BE49-F238E27FC236}">
                <a16:creationId xmlns:a16="http://schemas.microsoft.com/office/drawing/2014/main" id="{0B62F65A-B390-1995-6319-2F384C72F5CE}"/>
              </a:ext>
            </a:extLst>
          </p:cNvPr>
          <p:cNvSpPr/>
          <p:nvPr/>
        </p:nvSpPr>
        <p:spPr>
          <a:xfrm>
            <a:off x="2444281" y="4944193"/>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rgbClr val="D0CECE"/>
                </a:solidFill>
                <a:latin typeface="Arial"/>
                <a:ea typeface="Arial"/>
                <a:cs typeface="Arial"/>
                <a:sym typeface="Arial"/>
              </a:rPr>
              <a:t>Tổng kết bài học</a:t>
            </a:r>
            <a:endParaRPr sz="1800" b="1">
              <a:solidFill>
                <a:srgbClr val="D0CECE"/>
              </a:solidFill>
              <a:latin typeface="Arial"/>
              <a:ea typeface="Arial"/>
              <a:cs typeface="Arial"/>
              <a:sym typeface="Arial"/>
            </a:endParaRPr>
          </a:p>
        </p:txBody>
      </p:sp>
      <p:grpSp>
        <p:nvGrpSpPr>
          <p:cNvPr id="203" name="Google Shape;203;p3">
            <a:extLst>
              <a:ext uri="{FF2B5EF4-FFF2-40B4-BE49-F238E27FC236}">
                <a16:creationId xmlns:a16="http://schemas.microsoft.com/office/drawing/2014/main" id="{374ACFAC-8E0A-6F79-68EB-EC49A17A407E}"/>
              </a:ext>
            </a:extLst>
          </p:cNvPr>
          <p:cNvGrpSpPr/>
          <p:nvPr/>
        </p:nvGrpSpPr>
        <p:grpSpPr>
          <a:xfrm>
            <a:off x="2126781" y="5033093"/>
            <a:ext cx="381000" cy="381000"/>
            <a:chOff x="2078" y="1680"/>
            <a:chExt cx="1615" cy="1615"/>
          </a:xfrm>
        </p:grpSpPr>
        <p:sp>
          <p:nvSpPr>
            <p:cNvPr id="204" name="Google Shape;204;p3">
              <a:extLst>
                <a:ext uri="{FF2B5EF4-FFF2-40B4-BE49-F238E27FC236}">
                  <a16:creationId xmlns:a16="http://schemas.microsoft.com/office/drawing/2014/main" id="{C31452E0-69E2-E793-2C12-340DD851687B}"/>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3">
              <a:extLst>
                <a:ext uri="{FF2B5EF4-FFF2-40B4-BE49-F238E27FC236}">
                  <a16:creationId xmlns:a16="http://schemas.microsoft.com/office/drawing/2014/main" id="{C8D22178-9403-7412-CEC3-9BD346CF3B2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3">
              <a:extLst>
                <a:ext uri="{FF2B5EF4-FFF2-40B4-BE49-F238E27FC236}">
                  <a16:creationId xmlns:a16="http://schemas.microsoft.com/office/drawing/2014/main" id="{BA1A21D5-E0C9-BC9F-4507-923EAE4B62A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3">
              <a:extLst>
                <a:ext uri="{FF2B5EF4-FFF2-40B4-BE49-F238E27FC236}">
                  <a16:creationId xmlns:a16="http://schemas.microsoft.com/office/drawing/2014/main" id="{A5F07817-3D11-3C07-0FE2-B119063740E9}"/>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3">
              <a:extLst>
                <a:ext uri="{FF2B5EF4-FFF2-40B4-BE49-F238E27FC236}">
                  <a16:creationId xmlns:a16="http://schemas.microsoft.com/office/drawing/2014/main" id="{566359B7-7258-9845-F01D-864489CB8C8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3">
              <a:extLst>
                <a:ext uri="{FF2B5EF4-FFF2-40B4-BE49-F238E27FC236}">
                  <a16:creationId xmlns:a16="http://schemas.microsoft.com/office/drawing/2014/main" id="{25426333-29A0-B3E7-8AC5-8DCD4CE43AB1}"/>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0519277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animEffect transition="in" filter="barn(inVertical)">
                                      <p:cBhvr>
                                        <p:cTn id="7" dur="500"/>
                                        <p:tgtEl>
                                          <p:spTgt spid="17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1000"/>
                                        <p:tgtEl>
                                          <p:spTgt spid="160"/>
                                        </p:tgtEl>
                                      </p:cBhvr>
                                    </p:animEffect>
                                    <p:anim calcmode="lin" valueType="num">
                                      <p:cBhvr>
                                        <p:cTn id="13" dur="1000" fill="hold"/>
                                        <p:tgtEl>
                                          <p:spTgt spid="160"/>
                                        </p:tgtEl>
                                        <p:attrNameLst>
                                          <p:attrName>ppt_x</p:attrName>
                                        </p:attrNameLst>
                                      </p:cBhvr>
                                      <p:tavLst>
                                        <p:tav tm="0">
                                          <p:val>
                                            <p:strVal val="#ppt_x"/>
                                          </p:val>
                                        </p:tav>
                                        <p:tav tm="100000">
                                          <p:val>
                                            <p:strVal val="#ppt_x"/>
                                          </p:val>
                                        </p:tav>
                                      </p:tavLst>
                                    </p:anim>
                                    <p:anim calcmode="lin" valueType="num">
                                      <p:cBhvr>
                                        <p:cTn id="14" dur="1000" fill="hold"/>
                                        <p:tgtEl>
                                          <p:spTgt spid="1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EB11-3B0F-4A42-3350-0763EF849895}"/>
              </a:ext>
            </a:extLst>
          </p:cNvPr>
          <p:cNvSpPr>
            <a:spLocks noGrp="1"/>
          </p:cNvSpPr>
          <p:nvPr>
            <p:ph type="title"/>
          </p:nvPr>
        </p:nvSpPr>
        <p:spPr>
          <a:xfrm>
            <a:off x="290145" y="0"/>
            <a:ext cx="7762473" cy="943897"/>
          </a:xfrm>
        </p:spPr>
        <p:txBody>
          <a:bodyPr/>
          <a:lstStyle/>
          <a:p>
            <a:r>
              <a:rPr lang="vi-VN" sz="2800" dirty="0"/>
              <a:t>3.Các kế hoạch chất lượng cho các dự án nhỏ</a:t>
            </a:r>
            <a:br>
              <a:rPr lang="vi-VN" sz="2800" dirty="0"/>
            </a:br>
            <a:endParaRPr lang="vi-VN" sz="2800" dirty="0"/>
          </a:p>
        </p:txBody>
      </p:sp>
      <p:sp>
        <p:nvSpPr>
          <p:cNvPr id="3" name="Text Placeholder 2">
            <a:extLst>
              <a:ext uri="{FF2B5EF4-FFF2-40B4-BE49-F238E27FC236}">
                <a16:creationId xmlns:a16="http://schemas.microsoft.com/office/drawing/2014/main" id="{62CB7C3B-7895-F47C-5348-2FC33087FF12}"/>
              </a:ext>
            </a:extLst>
          </p:cNvPr>
          <p:cNvSpPr>
            <a:spLocks noGrp="1"/>
          </p:cNvSpPr>
          <p:nvPr>
            <p:ph type="body" idx="1"/>
          </p:nvPr>
        </p:nvSpPr>
        <p:spPr/>
        <p:txBody>
          <a:bodyPr/>
          <a:lstStyle/>
          <a:p>
            <a:pPr marL="114300" indent="0">
              <a:buNone/>
            </a:pPr>
            <a:r>
              <a:rPr lang="vi-VN" sz="2400" dirty="0">
                <a:latin typeface="+mj-lt"/>
              </a:rPr>
              <a:t>Có ba trường hợp:</a:t>
            </a:r>
          </a:p>
          <a:p>
            <a:pPr marL="114300" indent="0">
              <a:buNone/>
            </a:pPr>
            <a:r>
              <a:rPr lang="vi-VN" sz="2400" dirty="0">
                <a:latin typeface="+mj-lt"/>
              </a:rPr>
              <a:t> TH1: không cần lập kế hoạch. </a:t>
            </a:r>
          </a:p>
          <a:p>
            <a:pPr marL="114300" indent="0">
              <a:buNone/>
            </a:pPr>
            <a:r>
              <a:rPr lang="vi-VN" sz="2400" dirty="0">
                <a:latin typeface="+mj-lt"/>
              </a:rPr>
              <a:t> TH2: chuẩn bị các kế hoạch phụ thuộc vào quyết định của</a:t>
            </a:r>
          </a:p>
          <a:p>
            <a:pPr marL="114300" indent="0">
              <a:buNone/>
            </a:pPr>
            <a:r>
              <a:rPr lang="vi-VN" sz="2400" dirty="0">
                <a:latin typeface="+mj-lt"/>
              </a:rPr>
              <a:t> lãnh đạo dự án.</a:t>
            </a:r>
          </a:p>
          <a:p>
            <a:pPr marL="114300" indent="0">
              <a:buNone/>
            </a:pPr>
            <a:r>
              <a:rPr lang="vi-VN" sz="2400" dirty="0">
                <a:latin typeface="+mj-lt"/>
              </a:rPr>
              <a:t> TH3: Phải lập kế hoạch - mục tiêu chất lượng.</a:t>
            </a:r>
          </a:p>
          <a:p>
            <a:pPr marL="114300" indent="0">
              <a:buNone/>
            </a:pPr>
            <a:endParaRPr lang="vi-VN" dirty="0">
              <a:latin typeface="+mj-lt"/>
            </a:endParaRPr>
          </a:p>
          <a:p>
            <a:pPr marL="114300" indent="0">
              <a:buNone/>
            </a:pPr>
            <a:endParaRPr lang="vi-VN" dirty="0"/>
          </a:p>
        </p:txBody>
      </p:sp>
      <p:graphicFrame>
        <p:nvGraphicFramePr>
          <p:cNvPr id="4" name="Table 3">
            <a:extLst>
              <a:ext uri="{FF2B5EF4-FFF2-40B4-BE49-F238E27FC236}">
                <a16:creationId xmlns:a16="http://schemas.microsoft.com/office/drawing/2014/main" id="{B8FA4F59-A13E-D8EE-9E6A-52356FF7ACAB}"/>
              </a:ext>
            </a:extLst>
          </p:cNvPr>
          <p:cNvGraphicFramePr>
            <a:graphicFrameLocks noGrp="1"/>
          </p:cNvGraphicFramePr>
          <p:nvPr>
            <p:extLst>
              <p:ext uri="{D42A27DB-BD31-4B8C-83A1-F6EECF244321}">
                <p14:modId xmlns:p14="http://schemas.microsoft.com/office/powerpoint/2010/main" val="2979507412"/>
              </p:ext>
            </p:extLst>
          </p:nvPr>
        </p:nvGraphicFramePr>
        <p:xfrm>
          <a:off x="299672" y="3730181"/>
          <a:ext cx="8562974" cy="2103120"/>
        </p:xfrm>
        <a:graphic>
          <a:graphicData uri="http://schemas.openxmlformats.org/drawingml/2006/table">
            <a:tbl>
              <a:tblPr/>
              <a:tblGrid>
                <a:gridCol w="4281487">
                  <a:extLst>
                    <a:ext uri="{9D8B030D-6E8A-4147-A177-3AD203B41FA5}">
                      <a16:colId xmlns:a16="http://schemas.microsoft.com/office/drawing/2014/main" val="1205595589"/>
                    </a:ext>
                  </a:extLst>
                </a:gridCol>
                <a:gridCol w="4281487">
                  <a:extLst>
                    <a:ext uri="{9D8B030D-6E8A-4147-A177-3AD203B41FA5}">
                      <a16:colId xmlns:a16="http://schemas.microsoft.com/office/drawing/2014/main" val="3296652573"/>
                    </a:ext>
                  </a:extLst>
                </a:gridCol>
              </a:tblGrid>
              <a:tr h="304800">
                <a:tc>
                  <a:txBody>
                    <a:bodyPr/>
                    <a:lstStyle/>
                    <a:p>
                      <a:pPr algn="ctr"/>
                      <a:r>
                        <a:rPr lang="vi-VN" sz="2400" b="1" dirty="0">
                          <a:latin typeface="+mj-lt"/>
                        </a:rPr>
                        <a:t>Nội dung</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tc>
                  <a:txBody>
                    <a:bodyPr/>
                    <a:lstStyle/>
                    <a:p>
                      <a:pPr algn="ctr"/>
                      <a:r>
                        <a:rPr lang="vi-VN" sz="2400" b="1" dirty="0">
                          <a:latin typeface="+mj-lt"/>
                        </a:rPr>
                        <a:t>Lợi ích</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366698703"/>
                  </a:ext>
                </a:extLst>
              </a:tr>
              <a:tr h="518160">
                <a:tc>
                  <a:txBody>
                    <a:bodyPr/>
                    <a:lstStyle/>
                    <a:p>
                      <a:r>
                        <a:rPr lang="vi-VN" sz="2400" dirty="0">
                          <a:latin typeface="+mj-lt"/>
                        </a:rPr>
                        <a:t>Xác định các tiêu chí chất lượng cụ thể cho sản phẩm</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vi-VN" sz="2400" dirty="0">
                          <a:latin typeface="+mj-lt"/>
                        </a:rPr>
                        <a:t>Giúp đảm bảo sự đồng bộ trong thực hiện </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9484385"/>
                  </a:ext>
                </a:extLst>
              </a:tr>
              <a:tr h="304800">
                <a:tc>
                  <a:txBody>
                    <a:bodyPr/>
                    <a:lstStyle/>
                    <a:p>
                      <a:r>
                        <a:rPr lang="vi-VN" sz="2400">
                          <a:latin typeface="+mj-lt"/>
                        </a:rPr>
                        <a:t>Lập kế hoạch kiểm soát chất lượng thường xuyên</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vi-VN" sz="2400" dirty="0">
                          <a:latin typeface="+mj-lt"/>
                        </a:rPr>
                        <a:t>Tăng khả năng đạt được mục tiêu và tránh lãng phí</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2898817"/>
                  </a:ext>
                </a:extLst>
              </a:tr>
            </a:tbl>
          </a:graphicData>
        </a:graphic>
      </p:graphicFrame>
      <p:sp>
        <p:nvSpPr>
          <p:cNvPr id="5" name="Rectangle 1">
            <a:extLst>
              <a:ext uri="{FF2B5EF4-FFF2-40B4-BE49-F238E27FC236}">
                <a16:creationId xmlns:a16="http://schemas.microsoft.com/office/drawing/2014/main" id="{9033D3C2-3CB8-2294-6B1D-9D287480C346}"/>
              </a:ext>
            </a:extLst>
          </p:cNvPr>
          <p:cNvSpPr>
            <a:spLocks noChangeArrowheads="1"/>
          </p:cNvSpPr>
          <p:nvPr/>
        </p:nvSpPr>
        <p:spPr bwMode="auto">
          <a:xfrm>
            <a:off x="299672" y="37301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10950974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87B39-DF17-2E5F-275E-9FC80BD94F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0B6B7E-85FF-7B2D-CB23-204A9EE55F77}"/>
              </a:ext>
            </a:extLst>
          </p:cNvPr>
          <p:cNvSpPr>
            <a:spLocks noGrp="1"/>
          </p:cNvSpPr>
          <p:nvPr>
            <p:ph type="title"/>
          </p:nvPr>
        </p:nvSpPr>
        <p:spPr>
          <a:xfrm>
            <a:off x="290145" y="0"/>
            <a:ext cx="7762473" cy="943897"/>
          </a:xfrm>
        </p:spPr>
        <p:txBody>
          <a:bodyPr/>
          <a:lstStyle/>
          <a:p>
            <a:r>
              <a:rPr lang="vi-VN" sz="2800" dirty="0"/>
              <a:t>3.Các kế hoạch chất lượng cho các dự án nội bộ</a:t>
            </a:r>
            <a:br>
              <a:rPr lang="vi-VN" sz="2800" dirty="0"/>
            </a:br>
            <a:endParaRPr lang="vi-VN" sz="2800" dirty="0"/>
          </a:p>
        </p:txBody>
      </p:sp>
      <p:sp>
        <p:nvSpPr>
          <p:cNvPr id="3" name="Text Placeholder 2">
            <a:extLst>
              <a:ext uri="{FF2B5EF4-FFF2-40B4-BE49-F238E27FC236}">
                <a16:creationId xmlns:a16="http://schemas.microsoft.com/office/drawing/2014/main" id="{76E6D577-0B90-4E12-0ED1-CAD51F67081B}"/>
              </a:ext>
            </a:extLst>
          </p:cNvPr>
          <p:cNvSpPr>
            <a:spLocks noGrp="1"/>
          </p:cNvSpPr>
          <p:nvPr>
            <p:ph type="body" idx="1"/>
          </p:nvPr>
        </p:nvSpPr>
        <p:spPr/>
        <p:txBody>
          <a:bodyPr/>
          <a:lstStyle/>
          <a:p>
            <a:r>
              <a:rPr lang="vi-VN" sz="2400" dirty="0">
                <a:latin typeface="+mj-lt"/>
              </a:rPr>
              <a:t>Là các dự án dành cho các bộ phận khác trong tổ chức hoặc trong toàn bộ tổ chức, hoặc dùng cho các dự án phát triển các gói phần mềm cho thị trường phần mềm. </a:t>
            </a:r>
          </a:p>
          <a:p>
            <a:r>
              <a:rPr lang="vi-VN" sz="2400" dirty="0">
                <a:latin typeface="+mj-lt"/>
              </a:rPr>
              <a:t>Không có sự tham gia của khách hàng. </a:t>
            </a:r>
          </a:p>
          <a:p>
            <a:r>
              <a:rPr lang="vi-VN" sz="2400" dirty="0">
                <a:latin typeface="+mj-lt"/>
              </a:rPr>
              <a:t>Có quy mô vừa và nhỏ.</a:t>
            </a:r>
          </a:p>
          <a:p>
            <a:pPr marL="114300" indent="0">
              <a:buNone/>
            </a:pPr>
            <a:endParaRPr lang="vi-VN" dirty="0">
              <a:latin typeface="+mj-lt"/>
            </a:endParaRPr>
          </a:p>
          <a:p>
            <a:pPr marL="114300" indent="0">
              <a:buNone/>
            </a:pPr>
            <a:endParaRPr lang="vi-VN" dirty="0"/>
          </a:p>
        </p:txBody>
      </p:sp>
      <p:sp>
        <p:nvSpPr>
          <p:cNvPr id="5" name="Rectangle 1">
            <a:extLst>
              <a:ext uri="{FF2B5EF4-FFF2-40B4-BE49-F238E27FC236}">
                <a16:creationId xmlns:a16="http://schemas.microsoft.com/office/drawing/2014/main" id="{8BFFC942-C5CB-CDA7-D013-745E4E425DA3}"/>
              </a:ext>
            </a:extLst>
          </p:cNvPr>
          <p:cNvSpPr>
            <a:spLocks noChangeArrowheads="1"/>
          </p:cNvSpPr>
          <p:nvPr/>
        </p:nvSpPr>
        <p:spPr bwMode="auto">
          <a:xfrm>
            <a:off x="299672" y="373018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8" name="Table 7">
            <a:extLst>
              <a:ext uri="{FF2B5EF4-FFF2-40B4-BE49-F238E27FC236}">
                <a16:creationId xmlns:a16="http://schemas.microsoft.com/office/drawing/2014/main" id="{14419123-7B32-F248-AAFF-1FAD70C3574C}"/>
              </a:ext>
            </a:extLst>
          </p:cNvPr>
          <p:cNvGraphicFramePr>
            <a:graphicFrameLocks noGrp="1"/>
          </p:cNvGraphicFramePr>
          <p:nvPr>
            <p:extLst>
              <p:ext uri="{D42A27DB-BD31-4B8C-83A1-F6EECF244321}">
                <p14:modId xmlns:p14="http://schemas.microsoft.com/office/powerpoint/2010/main" val="838645604"/>
              </p:ext>
            </p:extLst>
          </p:nvPr>
        </p:nvGraphicFramePr>
        <p:xfrm>
          <a:off x="299672" y="3595751"/>
          <a:ext cx="8562974" cy="2103120"/>
        </p:xfrm>
        <a:graphic>
          <a:graphicData uri="http://schemas.openxmlformats.org/drawingml/2006/table">
            <a:tbl>
              <a:tblPr/>
              <a:tblGrid>
                <a:gridCol w="4281487">
                  <a:extLst>
                    <a:ext uri="{9D8B030D-6E8A-4147-A177-3AD203B41FA5}">
                      <a16:colId xmlns:a16="http://schemas.microsoft.com/office/drawing/2014/main" val="1108240605"/>
                    </a:ext>
                  </a:extLst>
                </a:gridCol>
                <a:gridCol w="4281487">
                  <a:extLst>
                    <a:ext uri="{9D8B030D-6E8A-4147-A177-3AD203B41FA5}">
                      <a16:colId xmlns:a16="http://schemas.microsoft.com/office/drawing/2014/main" val="3492113693"/>
                    </a:ext>
                  </a:extLst>
                </a:gridCol>
              </a:tblGrid>
              <a:tr h="304800">
                <a:tc>
                  <a:txBody>
                    <a:bodyPr/>
                    <a:lstStyle/>
                    <a:p>
                      <a:pPr algn="ctr"/>
                      <a:r>
                        <a:rPr lang="vi-VN" sz="2400" b="1" dirty="0">
                          <a:latin typeface="+mj-lt"/>
                        </a:rPr>
                        <a:t>Nội dung</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tc>
                  <a:txBody>
                    <a:bodyPr/>
                    <a:lstStyle/>
                    <a:p>
                      <a:pPr algn="ctr"/>
                      <a:r>
                        <a:rPr lang="vi-VN" sz="2400" b="1" dirty="0">
                          <a:latin typeface="+mj-lt"/>
                        </a:rPr>
                        <a:t>Lợi ích</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796887414"/>
                  </a:ext>
                </a:extLst>
              </a:tr>
              <a:tr h="518160">
                <a:tc>
                  <a:txBody>
                    <a:bodyPr/>
                    <a:lstStyle/>
                    <a:p>
                      <a:r>
                        <a:rPr lang="vi-VN" sz="2400" dirty="0">
                          <a:latin typeface="+mj-lt"/>
                        </a:rPr>
                        <a:t>Thiết lập quy trình kiểm soát chất lượng cho từng giai đoạn</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vi-VN" sz="2400" dirty="0">
                          <a:latin typeface="+mj-lt"/>
                        </a:rPr>
                        <a:t>Tăng cường tính minh bạch và trách nhiệm trong các hoạt động</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127066"/>
                  </a:ext>
                </a:extLst>
              </a:tr>
              <a:tr h="304800">
                <a:tc>
                  <a:txBody>
                    <a:bodyPr/>
                    <a:lstStyle/>
                    <a:p>
                      <a:r>
                        <a:rPr lang="vi-VN" sz="2400" dirty="0">
                          <a:latin typeface="+mj-lt"/>
                        </a:rPr>
                        <a:t>Đánh giá và cải tiến quy trình liên tục</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vi-VN" sz="2400" dirty="0">
                          <a:latin typeface="+mj-lt"/>
                        </a:rPr>
                        <a:t>Đảm bảo rằng các cải tiến là phù hợp và hiệu quả</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1481156"/>
                  </a:ext>
                </a:extLst>
              </a:tr>
            </a:tbl>
          </a:graphicData>
        </a:graphic>
      </p:graphicFrame>
      <p:sp>
        <p:nvSpPr>
          <p:cNvPr id="9" name="Rectangle 2">
            <a:extLst>
              <a:ext uri="{FF2B5EF4-FFF2-40B4-BE49-F238E27FC236}">
                <a16:creationId xmlns:a16="http://schemas.microsoft.com/office/drawing/2014/main" id="{CB2A9FB1-CCDC-D2AD-5BE1-59B32A1C3249}"/>
              </a:ext>
            </a:extLst>
          </p:cNvPr>
          <p:cNvSpPr>
            <a:spLocks noChangeArrowheads="1"/>
          </p:cNvSpPr>
          <p:nvPr/>
        </p:nvSpPr>
        <p:spPr bwMode="auto">
          <a:xfrm>
            <a:off x="299672" y="3442181"/>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latin typeface="+mj-lt"/>
            </a:endParaRPr>
          </a:p>
        </p:txBody>
      </p:sp>
    </p:spTree>
    <p:extLst>
      <p:ext uri="{BB962C8B-B14F-4D97-AF65-F5344CB8AC3E}">
        <p14:creationId xmlns:p14="http://schemas.microsoft.com/office/powerpoint/2010/main" val="12932135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2BB9F2AF-D77E-C43A-05D4-2DEC5C293307}"/>
            </a:ext>
          </a:extLst>
        </p:cNvPr>
        <p:cNvGrpSpPr/>
        <p:nvPr/>
      </p:nvGrpSpPr>
      <p:grpSpPr>
        <a:xfrm>
          <a:off x="0" y="0"/>
          <a:ext cx="0" cy="0"/>
          <a:chOff x="0" y="0"/>
          <a:chExt cx="0" cy="0"/>
        </a:xfrm>
      </p:grpSpPr>
      <p:sp>
        <p:nvSpPr>
          <p:cNvPr id="158" name="Google Shape;158;p3">
            <a:extLst>
              <a:ext uri="{FF2B5EF4-FFF2-40B4-BE49-F238E27FC236}">
                <a16:creationId xmlns:a16="http://schemas.microsoft.com/office/drawing/2014/main" id="{D015D5EC-0C64-B5F6-49A4-4B0D2FC4B9A5}"/>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159" name="Google Shape;159;p3">
            <a:extLst>
              <a:ext uri="{FF2B5EF4-FFF2-40B4-BE49-F238E27FC236}">
                <a16:creationId xmlns:a16="http://schemas.microsoft.com/office/drawing/2014/main" id="{F8BBADCD-69F5-B3B0-BBE9-A3E218823A77}"/>
              </a:ext>
            </a:extLst>
          </p:cNvPr>
          <p:cNvSpPr/>
          <p:nvPr/>
        </p:nvSpPr>
        <p:spPr>
          <a:xfrm>
            <a:off x="2715535" y="41264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lumMod val="75000"/>
                  </a:schemeClr>
                </a:solidFill>
              </a:rPr>
              <a:t>Cài đặt và </a:t>
            </a:r>
            <a:r>
              <a:rPr lang="vi-VN" sz="1800" b="1" dirty="0" err="1">
                <a:solidFill>
                  <a:schemeClr val="bg1">
                    <a:lumMod val="75000"/>
                  </a:schemeClr>
                </a:solidFill>
              </a:rPr>
              <a:t>Demo</a:t>
            </a:r>
            <a:r>
              <a:rPr lang="vi-VN" sz="1800" b="1" dirty="0">
                <a:solidFill>
                  <a:schemeClr val="bg1">
                    <a:lumMod val="75000"/>
                  </a:schemeClr>
                </a:solidFill>
              </a:rPr>
              <a:t> Quản lý và theo dõi lỗi</a:t>
            </a:r>
            <a:endParaRPr lang="vi-VN" sz="1800" dirty="0">
              <a:solidFill>
                <a:schemeClr val="bg1">
                  <a:lumMod val="75000"/>
                </a:schemeClr>
              </a:solidFill>
            </a:endParaRPr>
          </a:p>
        </p:txBody>
      </p:sp>
      <p:sp>
        <p:nvSpPr>
          <p:cNvPr id="160" name="Google Shape;160;p3">
            <a:extLst>
              <a:ext uri="{FF2B5EF4-FFF2-40B4-BE49-F238E27FC236}">
                <a16:creationId xmlns:a16="http://schemas.microsoft.com/office/drawing/2014/main" id="{84285310-97E3-7CFA-C843-48D478C4419B}"/>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latin typeface="Arial"/>
                <a:ea typeface="Arial"/>
                <a:cs typeface="Arial"/>
                <a:sym typeface="Arial"/>
              </a:rPr>
              <a:t>3. </a:t>
            </a:r>
            <a:r>
              <a:rPr lang="vi-VN" sz="1800" b="1" dirty="0">
                <a:solidFill>
                  <a:srgbClr val="D0CECE"/>
                </a:solidFill>
                <a:latin typeface="Arial"/>
                <a:ea typeface="Arial"/>
                <a:cs typeface="Arial"/>
                <a:sym typeface="Arial"/>
              </a:rPr>
              <a:t>Các kế hoạch chất lượng cho các dự án nhỏ và các dự án nội bộ</a:t>
            </a:r>
            <a:endParaRPr dirty="0"/>
          </a:p>
        </p:txBody>
      </p:sp>
      <p:sp>
        <p:nvSpPr>
          <p:cNvPr id="161" name="Google Shape;161;p3">
            <a:extLst>
              <a:ext uri="{FF2B5EF4-FFF2-40B4-BE49-F238E27FC236}">
                <a16:creationId xmlns:a16="http://schemas.microsoft.com/office/drawing/2014/main" id="{1972B357-9293-DE22-4AF0-0464243A51A1}"/>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2. </a:t>
            </a:r>
            <a:r>
              <a:rPr lang="vi-VN" sz="1800" b="1" dirty="0">
                <a:solidFill>
                  <a:srgbClr val="D0CECE"/>
                </a:solidFill>
              </a:rPr>
              <a:t>Các thành phần của kế hoạch chất lượng</a:t>
            </a:r>
            <a:endParaRPr lang="en-US" dirty="0"/>
          </a:p>
        </p:txBody>
      </p:sp>
      <p:sp>
        <p:nvSpPr>
          <p:cNvPr id="162" name="Google Shape;162;p3">
            <a:extLst>
              <a:ext uri="{FF2B5EF4-FFF2-40B4-BE49-F238E27FC236}">
                <a16:creationId xmlns:a16="http://schemas.microsoft.com/office/drawing/2014/main" id="{C04EEAF9-3DB6-7D39-F5BB-1FD77B2EF18E}"/>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lumMod val="85000"/>
                  </a:schemeClr>
                </a:solidFill>
              </a:rPr>
              <a:t>1. Khái niệm, mục tiêu kế hoạch chất lượng</a:t>
            </a:r>
            <a:endParaRPr lang="vi-VN" sz="1800" dirty="0">
              <a:solidFill>
                <a:schemeClr val="bg1">
                  <a:lumMod val="85000"/>
                </a:schemeClr>
              </a:solidFill>
            </a:endParaRPr>
          </a:p>
        </p:txBody>
      </p:sp>
      <p:grpSp>
        <p:nvGrpSpPr>
          <p:cNvPr id="163" name="Google Shape;163;p3">
            <a:extLst>
              <a:ext uri="{FF2B5EF4-FFF2-40B4-BE49-F238E27FC236}">
                <a16:creationId xmlns:a16="http://schemas.microsoft.com/office/drawing/2014/main" id="{3942C666-8C43-08D6-22FA-04CDE09A90DF}"/>
              </a:ext>
            </a:extLst>
          </p:cNvPr>
          <p:cNvGrpSpPr/>
          <p:nvPr/>
        </p:nvGrpSpPr>
        <p:grpSpPr>
          <a:xfrm>
            <a:off x="1154579" y="955079"/>
            <a:ext cx="381000" cy="381000"/>
            <a:chOff x="2078" y="1680"/>
            <a:chExt cx="1615" cy="1615"/>
          </a:xfrm>
        </p:grpSpPr>
        <p:sp>
          <p:nvSpPr>
            <p:cNvPr id="164" name="Google Shape;164;p3">
              <a:extLst>
                <a:ext uri="{FF2B5EF4-FFF2-40B4-BE49-F238E27FC236}">
                  <a16:creationId xmlns:a16="http://schemas.microsoft.com/office/drawing/2014/main" id="{744517C6-3317-749B-CFB8-2660D576850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3">
              <a:extLst>
                <a:ext uri="{FF2B5EF4-FFF2-40B4-BE49-F238E27FC236}">
                  <a16:creationId xmlns:a16="http://schemas.microsoft.com/office/drawing/2014/main" id="{8A67E3A6-AD73-5AF1-371F-D2766BE2E09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3">
              <a:extLst>
                <a:ext uri="{FF2B5EF4-FFF2-40B4-BE49-F238E27FC236}">
                  <a16:creationId xmlns:a16="http://schemas.microsoft.com/office/drawing/2014/main" id="{DB208D13-607A-D7DE-229F-F3C7446668C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3">
              <a:extLst>
                <a:ext uri="{FF2B5EF4-FFF2-40B4-BE49-F238E27FC236}">
                  <a16:creationId xmlns:a16="http://schemas.microsoft.com/office/drawing/2014/main" id="{94678636-08C8-E238-84F4-308CFCC4A821}"/>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3">
              <a:extLst>
                <a:ext uri="{FF2B5EF4-FFF2-40B4-BE49-F238E27FC236}">
                  <a16:creationId xmlns:a16="http://schemas.microsoft.com/office/drawing/2014/main" id="{03550BDE-3FCB-A1BC-2B50-6EB10CAE5824}"/>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
              <a:extLst>
                <a:ext uri="{FF2B5EF4-FFF2-40B4-BE49-F238E27FC236}">
                  <a16:creationId xmlns:a16="http://schemas.microsoft.com/office/drawing/2014/main" id="{691034C1-0DE8-163D-1CEA-CA93E5CCB808}"/>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0" name="Google Shape;170;p3">
            <a:extLst>
              <a:ext uri="{FF2B5EF4-FFF2-40B4-BE49-F238E27FC236}">
                <a16:creationId xmlns:a16="http://schemas.microsoft.com/office/drawing/2014/main" id="{F8E2356D-E4CC-B22D-8405-6FF012A0DBC4}"/>
              </a:ext>
            </a:extLst>
          </p:cNvPr>
          <p:cNvGrpSpPr/>
          <p:nvPr/>
        </p:nvGrpSpPr>
        <p:grpSpPr>
          <a:xfrm>
            <a:off x="2067345" y="1755615"/>
            <a:ext cx="381000" cy="381000"/>
            <a:chOff x="2078" y="1680"/>
            <a:chExt cx="1615" cy="1615"/>
          </a:xfrm>
        </p:grpSpPr>
        <p:sp>
          <p:nvSpPr>
            <p:cNvPr id="171" name="Google Shape;171;p3">
              <a:extLst>
                <a:ext uri="{FF2B5EF4-FFF2-40B4-BE49-F238E27FC236}">
                  <a16:creationId xmlns:a16="http://schemas.microsoft.com/office/drawing/2014/main" id="{294624B3-51A0-D6B3-05EC-55C51327B56B}"/>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3">
              <a:extLst>
                <a:ext uri="{FF2B5EF4-FFF2-40B4-BE49-F238E27FC236}">
                  <a16:creationId xmlns:a16="http://schemas.microsoft.com/office/drawing/2014/main" id="{A62DFF03-FAD0-C72C-F564-39D6A8FD416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3">
              <a:extLst>
                <a:ext uri="{FF2B5EF4-FFF2-40B4-BE49-F238E27FC236}">
                  <a16:creationId xmlns:a16="http://schemas.microsoft.com/office/drawing/2014/main" id="{72F9220F-D046-EFD2-EB31-42889C272BDA}"/>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3">
              <a:extLst>
                <a:ext uri="{FF2B5EF4-FFF2-40B4-BE49-F238E27FC236}">
                  <a16:creationId xmlns:a16="http://schemas.microsoft.com/office/drawing/2014/main" id="{D358A91F-AF7D-160D-EDB0-824C6CB0AAB4}"/>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3">
              <a:extLst>
                <a:ext uri="{FF2B5EF4-FFF2-40B4-BE49-F238E27FC236}">
                  <a16:creationId xmlns:a16="http://schemas.microsoft.com/office/drawing/2014/main" id="{D336E28E-9925-A3C0-7C64-7D85D1BFD1F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3">
              <a:extLst>
                <a:ext uri="{FF2B5EF4-FFF2-40B4-BE49-F238E27FC236}">
                  <a16:creationId xmlns:a16="http://schemas.microsoft.com/office/drawing/2014/main" id="{2EBA6E62-0E3B-3F8C-8618-56199C1BECF1}"/>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7" name="Google Shape;177;p3">
            <a:extLst>
              <a:ext uri="{FF2B5EF4-FFF2-40B4-BE49-F238E27FC236}">
                <a16:creationId xmlns:a16="http://schemas.microsoft.com/office/drawing/2014/main" id="{969FCA65-9D13-64F6-D309-30D11A459CF1}"/>
              </a:ext>
            </a:extLst>
          </p:cNvPr>
          <p:cNvGrpSpPr/>
          <p:nvPr/>
        </p:nvGrpSpPr>
        <p:grpSpPr>
          <a:xfrm>
            <a:off x="2449943" y="2574509"/>
            <a:ext cx="381000" cy="381000"/>
            <a:chOff x="2078" y="1680"/>
            <a:chExt cx="1615" cy="1615"/>
          </a:xfrm>
        </p:grpSpPr>
        <p:sp>
          <p:nvSpPr>
            <p:cNvPr id="178" name="Google Shape;178;p3">
              <a:extLst>
                <a:ext uri="{FF2B5EF4-FFF2-40B4-BE49-F238E27FC236}">
                  <a16:creationId xmlns:a16="http://schemas.microsoft.com/office/drawing/2014/main" id="{E0EB5766-8C24-7A78-7CDF-756B16755BA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3">
              <a:extLst>
                <a:ext uri="{FF2B5EF4-FFF2-40B4-BE49-F238E27FC236}">
                  <a16:creationId xmlns:a16="http://schemas.microsoft.com/office/drawing/2014/main" id="{0FE37A54-8380-A53C-F5E8-4793CBFA4E8F}"/>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3">
              <a:extLst>
                <a:ext uri="{FF2B5EF4-FFF2-40B4-BE49-F238E27FC236}">
                  <a16:creationId xmlns:a16="http://schemas.microsoft.com/office/drawing/2014/main" id="{31C446AD-0CC0-EA2C-935A-3647D0E94D1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3">
              <a:extLst>
                <a:ext uri="{FF2B5EF4-FFF2-40B4-BE49-F238E27FC236}">
                  <a16:creationId xmlns:a16="http://schemas.microsoft.com/office/drawing/2014/main" id="{3BC07C6C-13A0-3040-87AA-CBB50ADB08D1}"/>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
              <a:extLst>
                <a:ext uri="{FF2B5EF4-FFF2-40B4-BE49-F238E27FC236}">
                  <a16:creationId xmlns:a16="http://schemas.microsoft.com/office/drawing/2014/main" id="{A33E489A-8B51-B8AF-DBFF-172A1C9D0804}"/>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3">
              <a:extLst>
                <a:ext uri="{FF2B5EF4-FFF2-40B4-BE49-F238E27FC236}">
                  <a16:creationId xmlns:a16="http://schemas.microsoft.com/office/drawing/2014/main" id="{438F6B6D-E7E5-6BDF-6539-33B0A2A9BA00}"/>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4" name="Google Shape;184;p3">
            <a:extLst>
              <a:ext uri="{FF2B5EF4-FFF2-40B4-BE49-F238E27FC236}">
                <a16:creationId xmlns:a16="http://schemas.microsoft.com/office/drawing/2014/main" id="{CC18C985-75C5-98CE-8832-DE23C334DBD2}"/>
              </a:ext>
            </a:extLst>
          </p:cNvPr>
          <p:cNvGrpSpPr/>
          <p:nvPr/>
        </p:nvGrpSpPr>
        <p:grpSpPr>
          <a:xfrm>
            <a:off x="2417086" y="4175626"/>
            <a:ext cx="355600" cy="381000"/>
            <a:chOff x="2078" y="1680"/>
            <a:chExt cx="1615" cy="1615"/>
          </a:xfrm>
        </p:grpSpPr>
        <p:sp>
          <p:nvSpPr>
            <p:cNvPr id="185" name="Google Shape;185;p3">
              <a:extLst>
                <a:ext uri="{FF2B5EF4-FFF2-40B4-BE49-F238E27FC236}">
                  <a16:creationId xmlns:a16="http://schemas.microsoft.com/office/drawing/2014/main" id="{D6F15D1C-9079-B01C-BC0E-3BD18A245A8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3">
              <a:extLst>
                <a:ext uri="{FF2B5EF4-FFF2-40B4-BE49-F238E27FC236}">
                  <a16:creationId xmlns:a16="http://schemas.microsoft.com/office/drawing/2014/main" id="{E24C48B2-1D11-66ED-0E2B-93EB20E50BC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3">
              <a:extLst>
                <a:ext uri="{FF2B5EF4-FFF2-40B4-BE49-F238E27FC236}">
                  <a16:creationId xmlns:a16="http://schemas.microsoft.com/office/drawing/2014/main" id="{708FB702-7D14-EAEE-F462-722FE6E710F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3">
              <a:extLst>
                <a:ext uri="{FF2B5EF4-FFF2-40B4-BE49-F238E27FC236}">
                  <a16:creationId xmlns:a16="http://schemas.microsoft.com/office/drawing/2014/main" id="{C32C41BB-E7D6-6BF1-89F7-5D0AEFF12179}"/>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3">
              <a:extLst>
                <a:ext uri="{FF2B5EF4-FFF2-40B4-BE49-F238E27FC236}">
                  <a16:creationId xmlns:a16="http://schemas.microsoft.com/office/drawing/2014/main" id="{B3B78FDB-CCF1-7FEA-C313-0942A87FB2C1}"/>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3">
              <a:extLst>
                <a:ext uri="{FF2B5EF4-FFF2-40B4-BE49-F238E27FC236}">
                  <a16:creationId xmlns:a16="http://schemas.microsoft.com/office/drawing/2014/main" id="{89AB0C0F-6456-B851-8074-3F7EBBC67751}"/>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3">
            <a:extLst>
              <a:ext uri="{FF2B5EF4-FFF2-40B4-BE49-F238E27FC236}">
                <a16:creationId xmlns:a16="http://schemas.microsoft.com/office/drawing/2014/main" id="{E3A73595-22D1-ABD9-C388-677EB486B385}"/>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lumMod val="95000"/>
                    <a:lumOff val="5000"/>
                  </a:schemeClr>
                </a:solidFill>
              </a:rPr>
              <a:t>Công cụ </a:t>
            </a:r>
            <a:r>
              <a:rPr lang="vi-VN" sz="1800" b="1" dirty="0" err="1">
                <a:solidFill>
                  <a:schemeClr val="tx1">
                    <a:lumMod val="95000"/>
                    <a:lumOff val="5000"/>
                  </a:schemeClr>
                </a:solidFill>
              </a:rPr>
              <a:t>Jira</a:t>
            </a:r>
            <a:endParaRPr dirty="0">
              <a:solidFill>
                <a:schemeClr val="tx1">
                  <a:lumMod val="95000"/>
                  <a:lumOff val="5000"/>
                </a:schemeClr>
              </a:solidFill>
            </a:endParaRPr>
          </a:p>
        </p:txBody>
      </p:sp>
      <p:grpSp>
        <p:nvGrpSpPr>
          <p:cNvPr id="192" name="Google Shape;192;p3">
            <a:extLst>
              <a:ext uri="{FF2B5EF4-FFF2-40B4-BE49-F238E27FC236}">
                <a16:creationId xmlns:a16="http://schemas.microsoft.com/office/drawing/2014/main" id="{35A08B14-008F-F3A7-1ABE-243AE3F61D57}"/>
              </a:ext>
            </a:extLst>
          </p:cNvPr>
          <p:cNvGrpSpPr/>
          <p:nvPr/>
        </p:nvGrpSpPr>
        <p:grpSpPr>
          <a:xfrm>
            <a:off x="2488786" y="3384994"/>
            <a:ext cx="381000" cy="381000"/>
            <a:chOff x="2078" y="1680"/>
            <a:chExt cx="1615" cy="1615"/>
          </a:xfrm>
        </p:grpSpPr>
        <p:sp>
          <p:nvSpPr>
            <p:cNvPr id="193" name="Google Shape;193;p3">
              <a:extLst>
                <a:ext uri="{FF2B5EF4-FFF2-40B4-BE49-F238E27FC236}">
                  <a16:creationId xmlns:a16="http://schemas.microsoft.com/office/drawing/2014/main" id="{55A4CD20-4B64-3F66-7D40-BFB9E602C8C4}"/>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3">
              <a:extLst>
                <a:ext uri="{FF2B5EF4-FFF2-40B4-BE49-F238E27FC236}">
                  <a16:creationId xmlns:a16="http://schemas.microsoft.com/office/drawing/2014/main" id="{32754F16-8B6A-F128-6229-1F297FF512C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3">
              <a:extLst>
                <a:ext uri="{FF2B5EF4-FFF2-40B4-BE49-F238E27FC236}">
                  <a16:creationId xmlns:a16="http://schemas.microsoft.com/office/drawing/2014/main" id="{2674E3F5-76ED-E56F-5DB1-C9920D5EA3AD}"/>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3">
              <a:extLst>
                <a:ext uri="{FF2B5EF4-FFF2-40B4-BE49-F238E27FC236}">
                  <a16:creationId xmlns:a16="http://schemas.microsoft.com/office/drawing/2014/main" id="{27E11284-2B8F-6816-06BA-B52F47B2CFA6}"/>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3">
              <a:extLst>
                <a:ext uri="{FF2B5EF4-FFF2-40B4-BE49-F238E27FC236}">
                  <a16:creationId xmlns:a16="http://schemas.microsoft.com/office/drawing/2014/main" id="{84DD89F2-1600-0870-AC31-3008A5278F06}"/>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3">
              <a:extLst>
                <a:ext uri="{FF2B5EF4-FFF2-40B4-BE49-F238E27FC236}">
                  <a16:creationId xmlns:a16="http://schemas.microsoft.com/office/drawing/2014/main" id="{AB41A30A-6780-1047-26C4-84B238C537BA}"/>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9" name="Google Shape;199;p3">
            <a:extLst>
              <a:ext uri="{FF2B5EF4-FFF2-40B4-BE49-F238E27FC236}">
                <a16:creationId xmlns:a16="http://schemas.microsoft.com/office/drawing/2014/main" id="{A38097FB-A110-BD25-5770-A1E00DC70FFD}"/>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3">
            <a:extLst>
              <a:ext uri="{FF2B5EF4-FFF2-40B4-BE49-F238E27FC236}">
                <a16:creationId xmlns:a16="http://schemas.microsoft.com/office/drawing/2014/main" id="{CFC77DF4-F3DC-4F23-2852-57E6AA033377}"/>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
            <a:extLst>
              <a:ext uri="{FF2B5EF4-FFF2-40B4-BE49-F238E27FC236}">
                <a16:creationId xmlns:a16="http://schemas.microsoft.com/office/drawing/2014/main" id="{B4783BE1-BAB9-29D5-4C61-B96FAFECCE74}"/>
              </a:ext>
            </a:extLst>
          </p:cNvPr>
          <p:cNvSpPr/>
          <p:nvPr/>
        </p:nvSpPr>
        <p:spPr>
          <a:xfrm>
            <a:off x="2444281" y="4944193"/>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rgbClr val="D0CECE"/>
                </a:solidFill>
                <a:latin typeface="Arial"/>
                <a:ea typeface="Arial"/>
                <a:cs typeface="Arial"/>
                <a:sym typeface="Arial"/>
              </a:rPr>
              <a:t>Tổng kết bài học</a:t>
            </a:r>
            <a:endParaRPr sz="1800" b="1">
              <a:solidFill>
                <a:srgbClr val="D0CECE"/>
              </a:solidFill>
              <a:latin typeface="Arial"/>
              <a:ea typeface="Arial"/>
              <a:cs typeface="Arial"/>
              <a:sym typeface="Arial"/>
            </a:endParaRPr>
          </a:p>
        </p:txBody>
      </p:sp>
      <p:grpSp>
        <p:nvGrpSpPr>
          <p:cNvPr id="203" name="Google Shape;203;p3">
            <a:extLst>
              <a:ext uri="{FF2B5EF4-FFF2-40B4-BE49-F238E27FC236}">
                <a16:creationId xmlns:a16="http://schemas.microsoft.com/office/drawing/2014/main" id="{6AD45B61-2AFB-D806-DABE-C6FCB8DCF7DA}"/>
              </a:ext>
            </a:extLst>
          </p:cNvPr>
          <p:cNvGrpSpPr/>
          <p:nvPr/>
        </p:nvGrpSpPr>
        <p:grpSpPr>
          <a:xfrm>
            <a:off x="2126781" y="5033093"/>
            <a:ext cx="381000" cy="381000"/>
            <a:chOff x="2078" y="1680"/>
            <a:chExt cx="1615" cy="1615"/>
          </a:xfrm>
        </p:grpSpPr>
        <p:sp>
          <p:nvSpPr>
            <p:cNvPr id="204" name="Google Shape;204;p3">
              <a:extLst>
                <a:ext uri="{FF2B5EF4-FFF2-40B4-BE49-F238E27FC236}">
                  <a16:creationId xmlns:a16="http://schemas.microsoft.com/office/drawing/2014/main" id="{9EE7E928-B925-F815-53B1-D0A96F435A17}"/>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3">
              <a:extLst>
                <a:ext uri="{FF2B5EF4-FFF2-40B4-BE49-F238E27FC236}">
                  <a16:creationId xmlns:a16="http://schemas.microsoft.com/office/drawing/2014/main" id="{38D9CBC7-B460-5BED-7768-53DC6A40A1F0}"/>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3">
              <a:extLst>
                <a:ext uri="{FF2B5EF4-FFF2-40B4-BE49-F238E27FC236}">
                  <a16:creationId xmlns:a16="http://schemas.microsoft.com/office/drawing/2014/main" id="{7E5E4075-01DC-CC14-CD41-EE68991F1F1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3">
              <a:extLst>
                <a:ext uri="{FF2B5EF4-FFF2-40B4-BE49-F238E27FC236}">
                  <a16:creationId xmlns:a16="http://schemas.microsoft.com/office/drawing/2014/main" id="{D14F840F-183B-B1E8-E8D3-05994D96999C}"/>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3">
              <a:extLst>
                <a:ext uri="{FF2B5EF4-FFF2-40B4-BE49-F238E27FC236}">
                  <a16:creationId xmlns:a16="http://schemas.microsoft.com/office/drawing/2014/main" id="{B08CD9DE-7685-2001-E3DD-0055F6E6F9A1}"/>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3">
              <a:extLst>
                <a:ext uri="{FF2B5EF4-FFF2-40B4-BE49-F238E27FC236}">
                  <a16:creationId xmlns:a16="http://schemas.microsoft.com/office/drawing/2014/main" id="{E0747C70-E1A3-768C-2B44-80D58B00B012}"/>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851882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barn(inVertical)">
                                      <p:cBhvr>
                                        <p:cTn id="7" dur="5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91"/>
                                        </p:tgtEl>
                                        <p:attrNameLst>
                                          <p:attrName>style.visibility</p:attrName>
                                        </p:attrNameLst>
                                      </p:cBhvr>
                                      <p:to>
                                        <p:strVal val="visible"/>
                                      </p:to>
                                    </p:set>
                                    <p:animEffect transition="in" filter="fade">
                                      <p:cBhvr>
                                        <p:cTn id="12" dur="1000"/>
                                        <p:tgtEl>
                                          <p:spTgt spid="191"/>
                                        </p:tgtEl>
                                      </p:cBhvr>
                                    </p:animEffect>
                                    <p:anim calcmode="lin" valueType="num">
                                      <p:cBhvr>
                                        <p:cTn id="13" dur="1000" fill="hold"/>
                                        <p:tgtEl>
                                          <p:spTgt spid="191"/>
                                        </p:tgtEl>
                                        <p:attrNameLst>
                                          <p:attrName>ppt_x</p:attrName>
                                        </p:attrNameLst>
                                      </p:cBhvr>
                                      <p:tavLst>
                                        <p:tav tm="0">
                                          <p:val>
                                            <p:strVal val="#ppt_x"/>
                                          </p:val>
                                        </p:tav>
                                        <p:tav tm="100000">
                                          <p:val>
                                            <p:strVal val="#ppt_x"/>
                                          </p:val>
                                        </p:tav>
                                      </p:tavLst>
                                    </p:anim>
                                    <p:anim calcmode="lin" valueType="num">
                                      <p:cBhvr>
                                        <p:cTn id="14" dur="1000" fill="hold"/>
                                        <p:tgtEl>
                                          <p:spTgt spid="1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B45C-4CB1-4C19-4075-8C0E092030E2}"/>
              </a:ext>
            </a:extLst>
          </p:cNvPr>
          <p:cNvSpPr>
            <a:spLocks noGrp="1"/>
          </p:cNvSpPr>
          <p:nvPr>
            <p:ph type="title"/>
          </p:nvPr>
        </p:nvSpPr>
        <p:spPr/>
        <p:txBody>
          <a:bodyPr/>
          <a:lstStyle/>
          <a:p>
            <a:r>
              <a:rPr lang="vi-VN" dirty="0"/>
              <a:t>Công cụ </a:t>
            </a:r>
            <a:r>
              <a:rPr lang="vi-VN" dirty="0" err="1"/>
              <a:t>Jira</a:t>
            </a:r>
            <a:endParaRPr lang="vi-VN" dirty="0"/>
          </a:p>
        </p:txBody>
      </p:sp>
      <p:sp>
        <p:nvSpPr>
          <p:cNvPr id="3" name="Text Placeholder 2">
            <a:extLst>
              <a:ext uri="{FF2B5EF4-FFF2-40B4-BE49-F238E27FC236}">
                <a16:creationId xmlns:a16="http://schemas.microsoft.com/office/drawing/2014/main" id="{D881BA9C-13AE-4E6B-CB35-4C03446B37B3}"/>
              </a:ext>
            </a:extLst>
          </p:cNvPr>
          <p:cNvSpPr>
            <a:spLocks noGrp="1"/>
          </p:cNvSpPr>
          <p:nvPr>
            <p:ph type="body" idx="1"/>
          </p:nvPr>
        </p:nvSpPr>
        <p:spPr/>
        <p:txBody>
          <a:bodyPr/>
          <a:lstStyle/>
          <a:p>
            <a:endParaRPr lang="vi-VN" dirty="0"/>
          </a:p>
          <a:p>
            <a:endParaRPr lang="vi-VN" dirty="0"/>
          </a:p>
        </p:txBody>
      </p:sp>
      <p:sp>
        <p:nvSpPr>
          <p:cNvPr id="4" name="Rectangle 1">
            <a:extLst>
              <a:ext uri="{FF2B5EF4-FFF2-40B4-BE49-F238E27FC236}">
                <a16:creationId xmlns:a16="http://schemas.microsoft.com/office/drawing/2014/main" id="{55A954BC-683B-7948-AB19-E60E1223042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7" name="Picture 6">
            <a:extLst>
              <a:ext uri="{FF2B5EF4-FFF2-40B4-BE49-F238E27FC236}">
                <a16:creationId xmlns:a16="http://schemas.microsoft.com/office/drawing/2014/main" id="{1A0883E9-1D4A-3063-9347-9D456E5F30BB}"/>
              </a:ext>
            </a:extLst>
          </p:cNvPr>
          <p:cNvPicPr>
            <a:picLocks noChangeAspect="1"/>
          </p:cNvPicPr>
          <p:nvPr/>
        </p:nvPicPr>
        <p:blipFill>
          <a:blip r:embed="rId2"/>
          <a:stretch>
            <a:fillRect/>
          </a:stretch>
        </p:blipFill>
        <p:spPr>
          <a:xfrm>
            <a:off x="1501310" y="589085"/>
            <a:ext cx="6141380" cy="1911438"/>
          </a:xfrm>
          <a:prstGeom prst="rect">
            <a:avLst/>
          </a:prstGeom>
        </p:spPr>
      </p:pic>
      <p:sp>
        <p:nvSpPr>
          <p:cNvPr id="8" name="TextBox 7">
            <a:extLst>
              <a:ext uri="{FF2B5EF4-FFF2-40B4-BE49-F238E27FC236}">
                <a16:creationId xmlns:a16="http://schemas.microsoft.com/office/drawing/2014/main" id="{C896202E-4D02-6997-5C84-F393706ABD26}"/>
              </a:ext>
            </a:extLst>
          </p:cNvPr>
          <p:cNvSpPr txBox="1"/>
          <p:nvPr/>
        </p:nvSpPr>
        <p:spPr>
          <a:xfrm>
            <a:off x="298938" y="2145005"/>
            <a:ext cx="8563708" cy="4832092"/>
          </a:xfrm>
          <a:prstGeom prst="rect">
            <a:avLst/>
          </a:prstGeom>
          <a:noFill/>
        </p:spPr>
        <p:txBody>
          <a:bodyPr wrap="square" rtlCol="0">
            <a:spAutoFit/>
          </a:bodyPr>
          <a:lstStyle/>
          <a:p>
            <a:r>
              <a:rPr lang="vi-VN" sz="2200" b="1" dirty="0">
                <a:latin typeface="+mj-lt"/>
              </a:rPr>
              <a:t>1. Khái niệm: </a:t>
            </a:r>
            <a:r>
              <a:rPr lang="en-US" sz="2200" dirty="0">
                <a:effectLst/>
                <a:latin typeface="Times New Roman" panose="02020603050405020304" pitchFamily="18" charset="0"/>
                <a:ea typeface="Calibri" panose="020F0502020204030204" pitchFamily="34" charset="0"/>
              </a:rPr>
              <a:t>Jira </a:t>
            </a:r>
            <a:r>
              <a:rPr lang="en-US" sz="2200" dirty="0" err="1">
                <a:effectLst/>
                <a:latin typeface="Times New Roman" panose="02020603050405020304" pitchFamily="18" charset="0"/>
                <a:ea typeface="Calibri" panose="020F0502020204030204" pitchFamily="34" charset="0"/>
              </a:rPr>
              <a:t>là</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một</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ứng</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dụng</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theo</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dõi</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phát</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hiện</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và</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quản</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lý</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lỗi</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những</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vấn</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đề</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trong</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các</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quá</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trình</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thực</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hiện</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dự</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án</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được</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sáng</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chế</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và</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phát</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triển</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bởi</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công</a:t>
            </a:r>
            <a:r>
              <a:rPr lang="en-US" sz="2200" dirty="0">
                <a:effectLst/>
                <a:latin typeface="Times New Roman" panose="02020603050405020304" pitchFamily="18" charset="0"/>
                <a:ea typeface="Calibri" panose="020F0502020204030204" pitchFamily="34" charset="0"/>
              </a:rPr>
              <a:t> ty </a:t>
            </a:r>
            <a:r>
              <a:rPr lang="en-US" sz="2200" dirty="0" err="1">
                <a:effectLst/>
                <a:latin typeface="Times New Roman" panose="02020603050405020304" pitchFamily="18" charset="0"/>
                <a:ea typeface="Calibri" panose="020F0502020204030204" pitchFamily="34" charset="0"/>
              </a:rPr>
              <a:t>phần</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mềm</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chuyên</a:t>
            </a:r>
            <a:r>
              <a:rPr lang="en-US" sz="2200" dirty="0">
                <a:effectLst/>
                <a:latin typeface="Times New Roman" panose="02020603050405020304" pitchFamily="18" charset="0"/>
                <a:ea typeface="Calibri" panose="020F0502020204030204" pitchFamily="34" charset="0"/>
              </a:rPr>
              <a:t> </a:t>
            </a:r>
            <a:r>
              <a:rPr lang="en-US" sz="2200" dirty="0" err="1">
                <a:effectLst/>
                <a:latin typeface="Times New Roman" panose="02020603050405020304" pitchFamily="18" charset="0"/>
                <a:ea typeface="Calibri" panose="020F0502020204030204" pitchFamily="34" charset="0"/>
              </a:rPr>
              <a:t>nghiệp</a:t>
            </a:r>
            <a:r>
              <a:rPr lang="en-US" sz="2200" dirty="0">
                <a:effectLst/>
                <a:latin typeface="Times New Roman" panose="02020603050405020304" pitchFamily="18" charset="0"/>
                <a:ea typeface="Calibri" panose="020F0502020204030204" pitchFamily="34" charset="0"/>
              </a:rPr>
              <a:t> Atlassian </a:t>
            </a:r>
            <a:r>
              <a:rPr lang="en-US" sz="2200" dirty="0" err="1">
                <a:effectLst/>
                <a:latin typeface="Times New Roman" panose="02020603050405020304" pitchFamily="18" charset="0"/>
                <a:ea typeface="Calibri" panose="020F0502020204030204" pitchFamily="34" charset="0"/>
              </a:rPr>
              <a:t>của</a:t>
            </a:r>
            <a:r>
              <a:rPr lang="en-US" sz="2200" dirty="0">
                <a:effectLst/>
                <a:latin typeface="Times New Roman" panose="02020603050405020304" pitchFamily="18" charset="0"/>
                <a:ea typeface="Calibri" panose="020F0502020204030204" pitchFamily="34" charset="0"/>
              </a:rPr>
              <a:t> Australia</a:t>
            </a:r>
          </a:p>
          <a:p>
            <a:pPr algn="just">
              <a:lnSpc>
                <a:spcPct val="150000"/>
              </a:lnSpc>
              <a:spcBef>
                <a:spcPts val="600"/>
              </a:spcBef>
            </a:pPr>
            <a:r>
              <a:rPr lang="vi-VN" sz="2200" dirty="0" err="1">
                <a:effectLst/>
                <a:latin typeface="Times New Roman" panose="02020603050405020304" pitchFamily="18" charset="0"/>
                <a:ea typeface="Calibri" panose="020F0502020204030204" pitchFamily="34" charset="0"/>
              </a:rPr>
              <a:t>Jira</a:t>
            </a:r>
            <a:r>
              <a:rPr lang="vi-VN" sz="2200" dirty="0">
                <a:effectLst/>
                <a:latin typeface="Times New Roman" panose="02020603050405020304" pitchFamily="18" charset="0"/>
                <a:ea typeface="Calibri" panose="020F0502020204030204" pitchFamily="34" charset="0"/>
              </a:rPr>
              <a:t> dựa trên 3 khái niệm:</a:t>
            </a:r>
          </a:p>
          <a:p>
            <a:pPr marL="342900" lvl="0" indent="-342900">
              <a:lnSpc>
                <a:spcPct val="150000"/>
              </a:lnSpc>
              <a:spcAft>
                <a:spcPts val="600"/>
              </a:spcAft>
              <a:tabLst>
                <a:tab pos="457200" algn="l"/>
              </a:tabLst>
            </a:pPr>
            <a:r>
              <a:rPr lang="vi-VN" sz="22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200" dirty="0" err="1">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Issue</a:t>
            </a:r>
            <a:r>
              <a:rPr lang="vi-VN" sz="22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 Mọi </a:t>
            </a:r>
            <a:r>
              <a:rPr lang="vi-VN" sz="2200" dirty="0" err="1">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task</a:t>
            </a:r>
            <a:r>
              <a:rPr lang="vi-VN" sz="22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 lỗi, yêu cầu nâng cao; về cơ bản mọi thứ được tạo ra và theo dõi qua JIRA được coi là một vấn đề.</a:t>
            </a:r>
            <a:endParaRPr lang="vi-V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600"/>
              </a:spcAft>
              <a:tabLst>
                <a:tab pos="457200" algn="l"/>
              </a:tabLst>
            </a:pPr>
            <a:r>
              <a:rPr lang="vi-VN" sz="22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 Dự án: tập hợp các </a:t>
            </a:r>
            <a:r>
              <a:rPr lang="vi-VN" sz="2200" dirty="0" err="1">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issues</a:t>
            </a:r>
            <a:endParaRPr lang="vi-V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600"/>
              </a:spcAft>
              <a:tabLst>
                <a:tab pos="457200" algn="l"/>
              </a:tabLst>
            </a:pPr>
            <a:r>
              <a:rPr lang="vi-VN" sz="22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 Luồng công việc: Luồng công việc đơn giản là một loạt các bước mà một vấn đề trải qua bắt đầu từ khi tạo thành đến khi hoàn thành.</a:t>
            </a:r>
            <a:endParaRPr lang="vi-V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sz="2400" b="1" dirty="0">
              <a:latin typeface="+mj-lt"/>
            </a:endParaRPr>
          </a:p>
        </p:txBody>
      </p:sp>
    </p:spTree>
    <p:extLst>
      <p:ext uri="{BB962C8B-B14F-4D97-AF65-F5344CB8AC3E}">
        <p14:creationId xmlns:p14="http://schemas.microsoft.com/office/powerpoint/2010/main" val="1686789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1000"/>
                                        <p:tgtEl>
                                          <p:spTgt spid="8">
                                            <p:txEl>
                                              <p:pRg st="0" end="0"/>
                                            </p:txEl>
                                          </p:spTgt>
                                        </p:tgtEl>
                                      </p:cBhvr>
                                    </p:animEffect>
                                    <p:anim calcmode="lin" valueType="num">
                                      <p:cBhvr>
                                        <p:cTn id="1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barn(inVertical)">
                                      <p:cBhvr>
                                        <p:cTn id="24" dur="500"/>
                                        <p:tgtEl>
                                          <p:spTgt spid="8">
                                            <p:txEl>
                                              <p:pRg st="1" end="1"/>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barn(inVertical)">
                                      <p:cBhvr>
                                        <p:cTn id="27" dur="500"/>
                                        <p:tgtEl>
                                          <p:spTgt spid="8">
                                            <p:txEl>
                                              <p:pRg st="2" end="2"/>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8">
                                            <p:txEl>
                                              <p:pRg st="3" end="3"/>
                                            </p:txEl>
                                          </p:spTgt>
                                        </p:tgtEl>
                                        <p:attrNameLst>
                                          <p:attrName>style.visibility</p:attrName>
                                        </p:attrNameLst>
                                      </p:cBhvr>
                                      <p:to>
                                        <p:strVal val="visible"/>
                                      </p:to>
                                    </p:set>
                                    <p:animEffect transition="in" filter="barn(inVertical)">
                                      <p:cBhvr>
                                        <p:cTn id="30" dur="500"/>
                                        <p:tgtEl>
                                          <p:spTgt spid="8">
                                            <p:txEl>
                                              <p:pRg st="3" end="3"/>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barn(inVertical)">
                                      <p:cBhvr>
                                        <p:cTn id="3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EE75-A566-BD62-A580-C2C585EC87C8}"/>
              </a:ext>
            </a:extLst>
          </p:cNvPr>
          <p:cNvSpPr>
            <a:spLocks noGrp="1"/>
          </p:cNvSpPr>
          <p:nvPr>
            <p:ph type="title"/>
          </p:nvPr>
        </p:nvSpPr>
        <p:spPr/>
        <p:txBody>
          <a:bodyPr/>
          <a:lstStyle/>
          <a:p>
            <a:r>
              <a:rPr lang="vi-VN" dirty="0"/>
              <a:t>Công cụ </a:t>
            </a:r>
            <a:r>
              <a:rPr lang="vi-VN" dirty="0" err="1"/>
              <a:t>Jira</a:t>
            </a:r>
            <a:endParaRPr lang="vi-VN" dirty="0"/>
          </a:p>
        </p:txBody>
      </p:sp>
      <p:sp>
        <p:nvSpPr>
          <p:cNvPr id="3" name="Text Placeholder 2">
            <a:extLst>
              <a:ext uri="{FF2B5EF4-FFF2-40B4-BE49-F238E27FC236}">
                <a16:creationId xmlns:a16="http://schemas.microsoft.com/office/drawing/2014/main" id="{A7D0127C-526C-D9CD-DB2A-4FCDD90DFBE8}"/>
              </a:ext>
            </a:extLst>
          </p:cNvPr>
          <p:cNvSpPr>
            <a:spLocks noGrp="1"/>
          </p:cNvSpPr>
          <p:nvPr>
            <p:ph type="body" idx="1"/>
          </p:nvPr>
        </p:nvSpPr>
        <p:spPr/>
        <p:txBody>
          <a:bodyPr/>
          <a:lstStyle/>
          <a:p>
            <a:pPr marL="114300" indent="0">
              <a:buNone/>
            </a:pPr>
            <a:r>
              <a:rPr lang="vi-VN" sz="2400" b="1" dirty="0">
                <a:latin typeface="+mj-lt"/>
              </a:rPr>
              <a:t>2. Các tính năng chính của </a:t>
            </a:r>
            <a:r>
              <a:rPr lang="vi-VN" sz="2400" b="1" dirty="0" err="1">
                <a:latin typeface="+mj-lt"/>
              </a:rPr>
              <a:t>Jira</a:t>
            </a:r>
            <a:r>
              <a:rPr lang="vi-VN" sz="2400" b="1" dirty="0">
                <a:latin typeface="+mj-lt"/>
              </a:rPr>
              <a:t>: </a:t>
            </a:r>
          </a:p>
          <a:p>
            <a:pPr marL="114300" indent="0">
              <a:buNone/>
            </a:pPr>
            <a:r>
              <a:rPr lang="vi-VN" sz="2400" dirty="0">
                <a:solidFill>
                  <a:srgbClr val="292B2C"/>
                </a:solidFill>
                <a:effectLst/>
                <a:latin typeface="+mj-lt"/>
                <a:ea typeface="Times New Roman" panose="02020603050405020304" pitchFamily="18" charset="0"/>
                <a:cs typeface="Times New Roman" panose="02020603050405020304" pitchFamily="18" charset="0"/>
              </a:rPr>
              <a:t>- Quản lý và theo dõi lỗi, vấn đề, công việc và nâng cấp.</a:t>
            </a:r>
            <a:endParaRPr lang="vi-VN" sz="2400" dirty="0">
              <a:effectLst/>
              <a:latin typeface="+mj-lt"/>
              <a:ea typeface="Calibri" panose="020F0502020204030204" pitchFamily="34" charset="0"/>
              <a:cs typeface="Times New Roman" panose="02020603050405020304" pitchFamily="18" charset="0"/>
            </a:endParaRPr>
          </a:p>
          <a:p>
            <a:pPr marL="0" indent="0">
              <a:lnSpc>
                <a:spcPct val="150000"/>
              </a:lnSpc>
              <a:spcAft>
                <a:spcPts val="600"/>
              </a:spcAft>
              <a:buNone/>
            </a:pPr>
            <a:r>
              <a:rPr lang="vi-VN" sz="2400" dirty="0">
                <a:solidFill>
                  <a:srgbClr val="292B2C"/>
                </a:solidFill>
                <a:effectLst/>
                <a:latin typeface="+mj-lt"/>
                <a:ea typeface="Times New Roman" panose="02020603050405020304" pitchFamily="18" charset="0"/>
                <a:cs typeface="Times New Roman" panose="02020603050405020304" pitchFamily="18" charset="0"/>
              </a:rPr>
              <a:t>- Tạo và quản lý các quy trình làm việc phù hợp với yêu cầu của từng dự án.</a:t>
            </a:r>
            <a:endParaRPr lang="vi-VN" sz="2400" dirty="0">
              <a:effectLst/>
              <a:latin typeface="+mj-lt"/>
              <a:ea typeface="Calibri" panose="020F0502020204030204" pitchFamily="34" charset="0"/>
              <a:cs typeface="Times New Roman" panose="02020603050405020304" pitchFamily="18" charset="0"/>
            </a:endParaRPr>
          </a:p>
          <a:p>
            <a:pPr marL="0" indent="0">
              <a:lnSpc>
                <a:spcPct val="150000"/>
              </a:lnSpc>
              <a:spcAft>
                <a:spcPts val="600"/>
              </a:spcAft>
              <a:buNone/>
            </a:pPr>
            <a:r>
              <a:rPr lang="vi-VN" sz="2400" dirty="0">
                <a:solidFill>
                  <a:srgbClr val="292B2C"/>
                </a:solidFill>
                <a:effectLst/>
                <a:latin typeface="+mj-lt"/>
                <a:ea typeface="Times New Roman" panose="02020603050405020304" pitchFamily="18" charset="0"/>
                <a:cs typeface="Times New Roman" panose="02020603050405020304" pitchFamily="18" charset="0"/>
              </a:rPr>
              <a:t>- Tìm kiếm nhanh chóng với JIRA </a:t>
            </a:r>
            <a:r>
              <a:rPr lang="vi-VN" sz="2400" dirty="0" err="1">
                <a:solidFill>
                  <a:srgbClr val="292B2C"/>
                </a:solidFill>
                <a:effectLst/>
                <a:latin typeface="+mj-lt"/>
                <a:ea typeface="Times New Roman" panose="02020603050405020304" pitchFamily="18" charset="0"/>
                <a:cs typeface="Times New Roman" panose="02020603050405020304" pitchFamily="18" charset="0"/>
              </a:rPr>
              <a:t>Query</a:t>
            </a:r>
            <a:r>
              <a:rPr lang="vi-VN" sz="2400" dirty="0">
                <a:solidFill>
                  <a:srgbClr val="292B2C"/>
                </a:solidFill>
                <a:effectLst/>
                <a:latin typeface="+mj-lt"/>
                <a:ea typeface="Times New Roman" panose="02020603050405020304" pitchFamily="18" charset="0"/>
                <a:cs typeface="Times New Roman" panose="02020603050405020304" pitchFamily="18" charset="0"/>
              </a:rPr>
              <a:t> </a:t>
            </a:r>
            <a:r>
              <a:rPr lang="vi-VN" sz="2400" dirty="0" err="1">
                <a:solidFill>
                  <a:srgbClr val="292B2C"/>
                </a:solidFill>
                <a:effectLst/>
                <a:latin typeface="+mj-lt"/>
                <a:ea typeface="Times New Roman" panose="02020603050405020304" pitchFamily="18" charset="0"/>
                <a:cs typeface="Times New Roman" panose="02020603050405020304" pitchFamily="18" charset="0"/>
              </a:rPr>
              <a:t>Language</a:t>
            </a:r>
            <a:r>
              <a:rPr lang="vi-VN" sz="2400" dirty="0">
                <a:solidFill>
                  <a:srgbClr val="292B2C"/>
                </a:solidFill>
                <a:effectLst/>
                <a:latin typeface="+mj-lt"/>
                <a:ea typeface="Times New Roman" panose="02020603050405020304" pitchFamily="18" charset="0"/>
                <a:cs typeface="Times New Roman" panose="02020603050405020304" pitchFamily="18" charset="0"/>
              </a:rPr>
              <a:t>.</a:t>
            </a:r>
            <a:endParaRPr lang="vi-VN" sz="2400" dirty="0">
              <a:latin typeface="+mj-lt"/>
              <a:ea typeface="Calibri" panose="020F0502020204030204" pitchFamily="34" charset="0"/>
              <a:cs typeface="Times New Roman" panose="02020603050405020304" pitchFamily="18" charset="0"/>
            </a:endParaRPr>
          </a:p>
          <a:p>
            <a:pPr marL="0" indent="0">
              <a:lnSpc>
                <a:spcPct val="150000"/>
              </a:lnSpc>
              <a:spcAft>
                <a:spcPts val="600"/>
              </a:spcAft>
              <a:buNone/>
            </a:pPr>
            <a:r>
              <a:rPr lang="vi-VN" sz="2400" dirty="0">
                <a:solidFill>
                  <a:srgbClr val="292B2C"/>
                </a:solidFill>
                <a:effectLst/>
                <a:latin typeface="+mj-lt"/>
                <a:ea typeface="Times New Roman" panose="02020603050405020304" pitchFamily="18" charset="0"/>
                <a:cs typeface="Times New Roman" panose="02020603050405020304" pitchFamily="18" charset="0"/>
              </a:rPr>
              <a:t>- Tạo báo cáo và biểu đồ thống kê để theo dõi tiến độ và hiệu suất của dự án.</a:t>
            </a:r>
            <a:endParaRPr lang="vi-VN" sz="2400" dirty="0">
              <a:effectLst/>
              <a:latin typeface="+mj-lt"/>
              <a:ea typeface="Calibri" panose="020F0502020204030204" pitchFamily="34" charset="0"/>
              <a:cs typeface="Times New Roman" panose="02020603050405020304" pitchFamily="18" charset="0"/>
            </a:endParaRPr>
          </a:p>
          <a:p>
            <a:pPr marL="0" indent="0">
              <a:lnSpc>
                <a:spcPct val="150000"/>
              </a:lnSpc>
              <a:spcAft>
                <a:spcPts val="600"/>
              </a:spcAft>
              <a:buNone/>
            </a:pPr>
            <a:r>
              <a:rPr lang="vi-VN" sz="2400" dirty="0">
                <a:solidFill>
                  <a:srgbClr val="292B2C"/>
                </a:solidFill>
                <a:effectLst/>
                <a:latin typeface="+mj-lt"/>
                <a:ea typeface="Times New Roman" panose="02020603050405020304" pitchFamily="18" charset="0"/>
                <a:cs typeface="Times New Roman" panose="02020603050405020304" pitchFamily="18" charset="0"/>
              </a:rPr>
              <a:t>- Tích hợp dễ dàng với các hệ thống khác như </a:t>
            </a:r>
            <a:r>
              <a:rPr lang="vi-VN" sz="2400" dirty="0" err="1">
                <a:solidFill>
                  <a:srgbClr val="292B2C"/>
                </a:solidFill>
                <a:effectLst/>
                <a:latin typeface="+mj-lt"/>
                <a:ea typeface="Times New Roman" panose="02020603050405020304" pitchFamily="18" charset="0"/>
                <a:cs typeface="Times New Roman" panose="02020603050405020304" pitchFamily="18" charset="0"/>
              </a:rPr>
              <a:t>Email</a:t>
            </a:r>
            <a:r>
              <a:rPr lang="vi-VN" sz="2400" dirty="0">
                <a:solidFill>
                  <a:srgbClr val="292B2C"/>
                </a:solidFill>
                <a:effectLst/>
                <a:latin typeface="+mj-lt"/>
                <a:ea typeface="Times New Roman" panose="02020603050405020304" pitchFamily="18" charset="0"/>
                <a:cs typeface="Times New Roman" panose="02020603050405020304" pitchFamily="18" charset="0"/>
              </a:rPr>
              <a:t>, Excel và RSS.</a:t>
            </a:r>
            <a:endParaRPr lang="vi-VN" sz="2400" dirty="0">
              <a:effectLst/>
              <a:latin typeface="+mj-lt"/>
              <a:ea typeface="Calibri" panose="020F0502020204030204" pitchFamily="34" charset="0"/>
              <a:cs typeface="Times New Roman" panose="02020603050405020304" pitchFamily="18" charset="0"/>
            </a:endParaRPr>
          </a:p>
          <a:p>
            <a:pPr marL="114300" indent="0">
              <a:buNone/>
            </a:pPr>
            <a:endParaRPr lang="vi-VN" dirty="0"/>
          </a:p>
        </p:txBody>
      </p:sp>
    </p:spTree>
    <p:extLst>
      <p:ext uri="{BB962C8B-B14F-4D97-AF65-F5344CB8AC3E}">
        <p14:creationId xmlns:p14="http://schemas.microsoft.com/office/powerpoint/2010/main" val="1565207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AA50E-49DB-848F-7FE9-E158A5AB4217}"/>
              </a:ext>
            </a:extLst>
          </p:cNvPr>
          <p:cNvSpPr>
            <a:spLocks noGrp="1"/>
          </p:cNvSpPr>
          <p:nvPr>
            <p:ph type="title"/>
          </p:nvPr>
        </p:nvSpPr>
        <p:spPr/>
        <p:txBody>
          <a:bodyPr/>
          <a:lstStyle/>
          <a:p>
            <a:r>
              <a:rPr lang="vi-VN" dirty="0"/>
              <a:t>Công cụ </a:t>
            </a:r>
            <a:r>
              <a:rPr lang="vi-VN" dirty="0" err="1"/>
              <a:t>Jira</a:t>
            </a:r>
            <a:endParaRPr lang="vi-VN" dirty="0"/>
          </a:p>
        </p:txBody>
      </p:sp>
      <p:sp>
        <p:nvSpPr>
          <p:cNvPr id="3" name="Text Placeholder 2">
            <a:extLst>
              <a:ext uri="{FF2B5EF4-FFF2-40B4-BE49-F238E27FC236}">
                <a16:creationId xmlns:a16="http://schemas.microsoft.com/office/drawing/2014/main" id="{73346667-AAFC-C761-1A39-120B98F547AB}"/>
              </a:ext>
            </a:extLst>
          </p:cNvPr>
          <p:cNvSpPr>
            <a:spLocks noGrp="1"/>
          </p:cNvSpPr>
          <p:nvPr>
            <p:ph type="body" idx="1"/>
          </p:nvPr>
        </p:nvSpPr>
        <p:spPr>
          <a:xfrm>
            <a:off x="290146" y="861646"/>
            <a:ext cx="8572500" cy="5795186"/>
          </a:xfrm>
        </p:spPr>
        <p:txBody>
          <a:bodyPr>
            <a:normAutofit fontScale="92500" lnSpcReduction="10000"/>
          </a:bodyPr>
          <a:lstStyle/>
          <a:p>
            <a:pPr marL="114300" indent="0">
              <a:buNone/>
            </a:pPr>
            <a:r>
              <a:rPr lang="vi-VN" sz="2200" b="1" dirty="0">
                <a:latin typeface="+mj-lt"/>
              </a:rPr>
              <a:t>3 Quy trình quản lý và theo dõi lỗi bằng </a:t>
            </a:r>
            <a:r>
              <a:rPr lang="vi-VN" sz="2200" b="1" dirty="0" err="1">
                <a:latin typeface="+mj-lt"/>
              </a:rPr>
              <a:t>Jira</a:t>
            </a:r>
            <a:r>
              <a:rPr lang="vi-VN" sz="2200" b="1" dirty="0">
                <a:latin typeface="+mj-lt"/>
              </a:rPr>
              <a:t>:</a:t>
            </a:r>
          </a:p>
          <a:p>
            <a:pPr marL="613410">
              <a:lnSpc>
                <a:spcPct val="150000"/>
              </a:lnSpc>
              <a:spcAft>
                <a:spcPts val="600"/>
              </a:spcAft>
            </a:pPr>
            <a:r>
              <a:rPr lang="vi-VN" sz="20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Tạo và quản lý các dự án: Bắt đầu bằng việc tạo một dự án trong </a:t>
            </a:r>
            <a:r>
              <a:rPr lang="vi-VN" sz="2000" dirty="0" err="1">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Jira</a:t>
            </a:r>
            <a:r>
              <a:rPr lang="vi-VN" sz="20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 để quản lý các lỗi và công việc liên quan.</a:t>
            </a:r>
          </a:p>
          <a:p>
            <a:pPr marL="613410">
              <a:lnSpc>
                <a:spcPct val="150000"/>
              </a:lnSpc>
              <a:spcAft>
                <a:spcPts val="600"/>
              </a:spcAft>
            </a:pPr>
            <a:r>
              <a:rPr lang="vi-VN" sz="20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 Tạo và gán lỗi: Khi phát hiện lỗi, bạn có thể tạo một lỗi mới trong </a:t>
            </a:r>
            <a:r>
              <a:rPr lang="vi-VN" sz="2000" dirty="0" err="1">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Jira</a:t>
            </a:r>
            <a:r>
              <a:rPr lang="vi-VN" sz="20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 và gán cho người phụ trách để giải quyết.</a:t>
            </a:r>
          </a:p>
          <a:p>
            <a:pPr marL="613410">
              <a:lnSpc>
                <a:spcPct val="150000"/>
              </a:lnSpc>
              <a:spcAft>
                <a:spcPts val="600"/>
              </a:spcAft>
            </a:pPr>
            <a:r>
              <a:rPr lang="vi-VN" sz="20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Theo dõi và cập nhật lỗi: Theo dõi tiến trình giải quyết lỗi và cập nhật trạng thái của lỗi trong </a:t>
            </a:r>
            <a:r>
              <a:rPr lang="vi-VN" sz="2000" dirty="0" err="1">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Jira</a:t>
            </a:r>
            <a:r>
              <a:rPr lang="vi-VN" sz="20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613410">
              <a:lnSpc>
                <a:spcPct val="150000"/>
              </a:lnSpc>
              <a:spcAft>
                <a:spcPts val="600"/>
              </a:spcAft>
            </a:pPr>
            <a:r>
              <a:rPr lang="vi-VN" sz="20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Giao tiếp và phản hồi: Sử dụng </a:t>
            </a:r>
            <a:r>
              <a:rPr lang="vi-VN" sz="2000" dirty="0" err="1">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Jira</a:t>
            </a:r>
            <a:r>
              <a:rPr lang="vi-VN" sz="20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 để giao tiếp và phản hồi với các thành viên    khác trong dự án về các vấn đề và lỗi.</a:t>
            </a:r>
            <a:endParaRPr lang="vi-VN" sz="2000" dirty="0">
              <a:latin typeface="Calibri" panose="020F0502020204030204" pitchFamily="34" charset="0"/>
              <a:ea typeface="Calibri" panose="020F0502020204030204" pitchFamily="34" charset="0"/>
              <a:cs typeface="Times New Roman" panose="02020603050405020304" pitchFamily="18" charset="0"/>
            </a:endParaRPr>
          </a:p>
          <a:p>
            <a:pPr marL="613410">
              <a:lnSpc>
                <a:spcPct val="150000"/>
              </a:lnSpc>
              <a:spcAft>
                <a:spcPts val="600"/>
              </a:spcAft>
            </a:pPr>
            <a:r>
              <a:rPr lang="vi-VN" sz="20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 Kiểm tra và xác nhận: Sau khi lỗi được giải quyết, kiểm tra và xác nhận lại để       đảm bảo rằng lỗi đã được khắc phục đúng cách.</a:t>
            </a:r>
          </a:p>
          <a:p>
            <a:pPr marL="613410">
              <a:lnSpc>
                <a:spcPct val="150000"/>
              </a:lnSpc>
              <a:spcAft>
                <a:spcPts val="600"/>
              </a:spcAft>
            </a:pPr>
            <a:r>
              <a:rPr lang="vi-VN" sz="20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Báo cáo và thống kê: Tạo báo cáo và biểu đồ thống kê từ dữ liệu trong </a:t>
            </a:r>
            <a:r>
              <a:rPr lang="vi-VN" sz="2000" dirty="0" err="1">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Jira</a:t>
            </a:r>
            <a:r>
              <a:rPr lang="vi-VN" sz="2000" dirty="0">
                <a:solidFill>
                  <a:srgbClr val="292B2C"/>
                </a:solidFill>
                <a:effectLst/>
                <a:latin typeface="Times New Roman" panose="02020603050405020304" pitchFamily="18" charset="0"/>
                <a:ea typeface="Times New Roman" panose="02020603050405020304" pitchFamily="18" charset="0"/>
                <a:cs typeface="Times New Roman" panose="02020603050405020304" pitchFamily="18" charset="0"/>
              </a:rPr>
              <a:t> để theo dõi tiến độ và hiệu suất của dự án.</a:t>
            </a:r>
            <a:endParaRPr lang="vi-VN"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vi-VN" sz="800" dirty="0"/>
          </a:p>
          <a:p>
            <a:pPr marL="114300" indent="0">
              <a:buNone/>
            </a:pPr>
            <a:endParaRPr lang="vi-VN" sz="800" dirty="0"/>
          </a:p>
        </p:txBody>
      </p:sp>
    </p:spTree>
    <p:extLst>
      <p:ext uri="{BB962C8B-B14F-4D97-AF65-F5344CB8AC3E}">
        <p14:creationId xmlns:p14="http://schemas.microsoft.com/office/powerpoint/2010/main" val="38298596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ED7C-F201-E4F3-0908-111EE96E9D63}"/>
              </a:ext>
            </a:extLst>
          </p:cNvPr>
          <p:cNvSpPr>
            <a:spLocks noGrp="1"/>
          </p:cNvSpPr>
          <p:nvPr>
            <p:ph type="title"/>
          </p:nvPr>
        </p:nvSpPr>
        <p:spPr/>
        <p:txBody>
          <a:bodyPr/>
          <a:lstStyle/>
          <a:p>
            <a:r>
              <a:rPr lang="vi-VN" sz="2800" dirty="0"/>
              <a:t>4. Ưu và nhược điểm của </a:t>
            </a:r>
            <a:r>
              <a:rPr lang="vi-VN" sz="2800" dirty="0" err="1"/>
              <a:t>Jira</a:t>
            </a:r>
            <a:endParaRPr lang="vi-VN" sz="2800" dirty="0"/>
          </a:p>
        </p:txBody>
      </p:sp>
      <p:sp>
        <p:nvSpPr>
          <p:cNvPr id="3" name="Text Placeholder 2">
            <a:extLst>
              <a:ext uri="{FF2B5EF4-FFF2-40B4-BE49-F238E27FC236}">
                <a16:creationId xmlns:a16="http://schemas.microsoft.com/office/drawing/2014/main" id="{94275865-7ACE-2E84-5D70-C2B2AC25F84E}"/>
              </a:ext>
            </a:extLst>
          </p:cNvPr>
          <p:cNvSpPr>
            <a:spLocks noGrp="1"/>
          </p:cNvSpPr>
          <p:nvPr>
            <p:ph type="body" idx="1"/>
          </p:nvPr>
        </p:nvSpPr>
        <p:spPr>
          <a:xfrm>
            <a:off x="290146" y="589086"/>
            <a:ext cx="8563708" cy="5202114"/>
          </a:xfrm>
        </p:spPr>
        <p:txBody>
          <a:bodyPr/>
          <a:lstStyle/>
          <a:p>
            <a:pPr marL="114300" indent="0">
              <a:buNone/>
            </a:pPr>
            <a:endParaRPr lang="vi-VN" dirty="0"/>
          </a:p>
          <a:p>
            <a:pPr marL="114300" indent="0">
              <a:buNone/>
            </a:pPr>
            <a:endParaRPr lang="vi-VN" dirty="0"/>
          </a:p>
          <a:p>
            <a:pPr marL="114300" indent="0">
              <a:buNone/>
            </a:pPr>
            <a:endParaRPr lang="vi-VN" dirty="0"/>
          </a:p>
        </p:txBody>
      </p:sp>
      <p:graphicFrame>
        <p:nvGraphicFramePr>
          <p:cNvPr id="6" name="Table 5">
            <a:extLst>
              <a:ext uri="{FF2B5EF4-FFF2-40B4-BE49-F238E27FC236}">
                <a16:creationId xmlns:a16="http://schemas.microsoft.com/office/drawing/2014/main" id="{64933E93-1C46-38A5-91DF-D33AD4650D09}"/>
              </a:ext>
            </a:extLst>
          </p:cNvPr>
          <p:cNvGraphicFramePr>
            <a:graphicFrameLocks noGrp="1"/>
          </p:cNvGraphicFramePr>
          <p:nvPr>
            <p:extLst>
              <p:ext uri="{D42A27DB-BD31-4B8C-83A1-F6EECF244321}">
                <p14:modId xmlns:p14="http://schemas.microsoft.com/office/powerpoint/2010/main" val="3545322932"/>
              </p:ext>
            </p:extLst>
          </p:nvPr>
        </p:nvGraphicFramePr>
        <p:xfrm>
          <a:off x="442452" y="589085"/>
          <a:ext cx="8411402" cy="6096000"/>
        </p:xfrm>
        <a:graphic>
          <a:graphicData uri="http://schemas.openxmlformats.org/drawingml/2006/table">
            <a:tbl>
              <a:tblPr firstRow="1" bandRow="1"/>
              <a:tblGrid>
                <a:gridCol w="5093109">
                  <a:extLst>
                    <a:ext uri="{9D8B030D-6E8A-4147-A177-3AD203B41FA5}">
                      <a16:colId xmlns:a16="http://schemas.microsoft.com/office/drawing/2014/main" val="2873834215"/>
                    </a:ext>
                  </a:extLst>
                </a:gridCol>
                <a:gridCol w="3318293">
                  <a:extLst>
                    <a:ext uri="{9D8B030D-6E8A-4147-A177-3AD203B41FA5}">
                      <a16:colId xmlns:a16="http://schemas.microsoft.com/office/drawing/2014/main" val="3583838135"/>
                    </a:ext>
                  </a:extLst>
                </a:gridCol>
              </a:tblGrid>
              <a:tr h="297960">
                <a:tc>
                  <a:txBody>
                    <a:bodyPr/>
                    <a:lstStyle/>
                    <a:p>
                      <a:pPr algn="ctr"/>
                      <a:r>
                        <a:rPr lang="vi-VN" b="1" dirty="0"/>
                        <a:t>Ưu điểm</a:t>
                      </a:r>
                      <a:endParaRPr lang="vi-VN" b="1" dirty="0">
                        <a:solidFill>
                          <a:schemeClr val="tx1">
                            <a:lumMod val="95000"/>
                            <a:lumOff val="5000"/>
                          </a:schemeClr>
                        </a:solidFill>
                        <a:latin typeface="+mj-lt"/>
                      </a:endParaRPr>
                    </a:p>
                  </a:txBody>
                  <a:tcPr>
                    <a:solidFill>
                      <a:srgbClr val="FFC000"/>
                    </a:solidFill>
                  </a:tcPr>
                </a:tc>
                <a:tc>
                  <a:txBody>
                    <a:bodyPr/>
                    <a:lstStyle/>
                    <a:p>
                      <a:pPr algn="ctr"/>
                      <a:r>
                        <a:rPr lang="vi-VN" b="1" dirty="0"/>
                        <a:t>Nhược điểm</a:t>
                      </a:r>
                      <a:endParaRPr lang="vi-VN" b="1" dirty="0">
                        <a:solidFill>
                          <a:schemeClr val="tx1">
                            <a:lumMod val="95000"/>
                            <a:lumOff val="5000"/>
                          </a:schemeClr>
                        </a:solidFill>
                        <a:latin typeface="+mj-lt"/>
                      </a:endParaRPr>
                    </a:p>
                  </a:txBody>
                  <a:tcPr>
                    <a:solidFill>
                      <a:srgbClr val="FFC000"/>
                    </a:solidFill>
                  </a:tcPr>
                </a:tc>
                <a:extLst>
                  <a:ext uri="{0D108BD9-81ED-4DB2-BD59-A6C34878D82A}">
                    <a16:rowId xmlns:a16="http://schemas.microsoft.com/office/drawing/2014/main" val="966855698"/>
                  </a:ext>
                </a:extLst>
              </a:tr>
              <a:tr h="1251432">
                <a:tc>
                  <a:txBody>
                    <a:bodyPr/>
                    <a:lstStyle/>
                    <a:p>
                      <a:r>
                        <a:rPr lang="vi-VN" sz="1300" u="none" strike="noStrike" cap="none" dirty="0" err="1">
                          <a:effectLst/>
                          <a:sym typeface="Arial"/>
                        </a:rPr>
                        <a:t>Jira</a:t>
                      </a:r>
                      <a:r>
                        <a:rPr lang="vi-VN" sz="1300" u="none" strike="noStrike" cap="none" dirty="0">
                          <a:effectLst/>
                          <a:sym typeface="Arial"/>
                        </a:rPr>
                        <a:t> có chức năng phân quyền cực kỳ chi tiết, không chỉ phân quyền trong dự án chung, mà còn phân quyền đối với từng nhiệm vụ, giúp </a:t>
                      </a:r>
                      <a:r>
                        <a:rPr lang="vi-VN" sz="1300" u="none" strike="noStrike" cap="none" dirty="0" err="1">
                          <a:effectLst/>
                          <a:sym typeface="Arial"/>
                        </a:rPr>
                        <a:t>team</a:t>
                      </a:r>
                      <a:r>
                        <a:rPr lang="vi-VN" sz="1300" u="none" strike="noStrike" cap="none" dirty="0">
                          <a:effectLst/>
                          <a:sym typeface="Arial"/>
                        </a:rPr>
                        <a:t> công nghệ bảo vệ thông tin độc quyền của mình</a:t>
                      </a:r>
                      <a:endParaRPr lang="vi-VN" sz="13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300" u="none" strike="noStrike" cap="none" dirty="0">
                          <a:effectLst/>
                          <a:sym typeface="Arial"/>
                        </a:rPr>
                        <a:t>Chi phí cao, sau 7 ngày dùng thử thì doanh nghiệp càng có quy mô lớn thì càng tốn nhiều chi phí: $10 mỗi tháng dành cho tối đa 10 tài khoản; từ 11-100 tài khoản là $7/tài khoản/tháng</a:t>
                      </a:r>
                    </a:p>
                    <a:p>
                      <a:endParaRPr lang="vi-VN" sz="1300" dirty="0">
                        <a:latin typeface="+mj-lt"/>
                      </a:endParaRPr>
                    </a:p>
                  </a:txBody>
                  <a:tcPr/>
                </a:tc>
                <a:extLst>
                  <a:ext uri="{0D108BD9-81ED-4DB2-BD59-A6C34878D82A}">
                    <a16:rowId xmlns:a16="http://schemas.microsoft.com/office/drawing/2014/main" val="4073488542"/>
                  </a:ext>
                </a:extLst>
              </a:tr>
              <a:tr h="10577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300" u="none" strike="noStrike" cap="none" dirty="0">
                          <a:effectLst/>
                          <a:sym typeface="Arial"/>
                        </a:rPr>
                        <a:t>Dễ dàng tích hợp với các hệ thống khác (như </a:t>
                      </a:r>
                      <a:r>
                        <a:rPr lang="vi-VN" sz="1300" u="none" strike="noStrike" cap="none" dirty="0" err="1">
                          <a:effectLst/>
                          <a:sym typeface="Arial"/>
                        </a:rPr>
                        <a:t>Email</a:t>
                      </a:r>
                      <a:r>
                        <a:rPr lang="vi-VN" sz="1300" u="none" strike="noStrike" cap="none" dirty="0">
                          <a:effectLst/>
                          <a:sym typeface="Arial"/>
                        </a:rPr>
                        <a:t>, Excel, RSS,...)</a:t>
                      </a:r>
                    </a:p>
                    <a:p>
                      <a:endParaRPr lang="vi-VN" sz="13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300" u="none" strike="noStrike" cap="none" dirty="0">
                          <a:effectLst/>
                          <a:sym typeface="Arial"/>
                        </a:rPr>
                        <a:t>Tốn nhiều thời gian và công sức để </a:t>
                      </a:r>
                      <a:r>
                        <a:rPr lang="vi-VN" sz="1300" u="none" strike="noStrike" cap="none" dirty="0" err="1">
                          <a:effectLst/>
                          <a:sym typeface="Arial"/>
                        </a:rPr>
                        <a:t>setup</a:t>
                      </a:r>
                      <a:r>
                        <a:rPr lang="vi-VN" sz="1300" u="none" strike="noStrike" cap="none" dirty="0">
                          <a:effectLst/>
                          <a:sym typeface="Arial"/>
                        </a:rPr>
                        <a:t> nên chỉ phát huy tối ưu hiệu quả với dự án lớn, không phù hợp với dự án vừa và nhỏ (dưới 3 tháng)</a:t>
                      </a:r>
                    </a:p>
                    <a:p>
                      <a:endParaRPr lang="vi-VN" sz="1300" dirty="0">
                        <a:latin typeface="+mj-lt"/>
                      </a:endParaRPr>
                    </a:p>
                  </a:txBody>
                  <a:tcPr/>
                </a:tc>
                <a:extLst>
                  <a:ext uri="{0D108BD9-81ED-4DB2-BD59-A6C34878D82A}">
                    <a16:rowId xmlns:a16="http://schemas.microsoft.com/office/drawing/2014/main" val="457893484"/>
                  </a:ext>
                </a:extLst>
              </a:tr>
              <a:tr h="6704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300" u="none" strike="noStrike" cap="none" dirty="0">
                          <a:effectLst/>
                          <a:sym typeface="Arial"/>
                        </a:rPr>
                        <a:t>Hệ thống </a:t>
                      </a:r>
                      <a:r>
                        <a:rPr lang="vi-VN" sz="1300" u="none" strike="noStrike" cap="none" dirty="0" err="1">
                          <a:effectLst/>
                          <a:sym typeface="Arial"/>
                        </a:rPr>
                        <a:t>module</a:t>
                      </a:r>
                      <a:r>
                        <a:rPr lang="vi-VN" sz="1300" u="none" strike="noStrike" cap="none" dirty="0">
                          <a:effectLst/>
                          <a:sym typeface="Arial"/>
                        </a:rPr>
                        <a:t> và bộ công cụ phát triển bổ trợ cho phép tùy biến, mở rộng và tích hợp </a:t>
                      </a:r>
                      <a:r>
                        <a:rPr lang="vi-VN" sz="1300" u="none" strike="noStrike" cap="none" dirty="0" err="1">
                          <a:effectLst/>
                          <a:sym typeface="Arial"/>
                        </a:rPr>
                        <a:t>Jira</a:t>
                      </a:r>
                      <a:r>
                        <a:rPr lang="vi-VN" sz="1300" u="none" strike="noStrike" cap="none" dirty="0">
                          <a:effectLst/>
                          <a:sym typeface="Arial"/>
                        </a:rPr>
                        <a:t> vào trong hệ thống hiện tại</a:t>
                      </a:r>
                    </a:p>
                    <a:p>
                      <a:endParaRPr lang="vi-VN" sz="13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300" u="none" strike="noStrike" cap="none" dirty="0">
                          <a:effectLst/>
                          <a:sym typeface="Arial"/>
                        </a:rPr>
                        <a:t>Ngôn ngữ tiếng Anh với nhiều thuật ngữ khó sử dụng</a:t>
                      </a:r>
                    </a:p>
                    <a:p>
                      <a:endParaRPr lang="vi-VN" sz="1300" dirty="0">
                        <a:latin typeface="+mj-lt"/>
                      </a:endParaRPr>
                    </a:p>
                  </a:txBody>
                  <a:tcPr/>
                </a:tc>
                <a:extLst>
                  <a:ext uri="{0D108BD9-81ED-4DB2-BD59-A6C34878D82A}">
                    <a16:rowId xmlns:a16="http://schemas.microsoft.com/office/drawing/2014/main" val="3580396032"/>
                  </a:ext>
                </a:extLst>
              </a:tr>
              <a:tr h="6704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300" u="none" strike="noStrike" cap="none" dirty="0" err="1">
                          <a:effectLst/>
                          <a:sym typeface="Arial"/>
                        </a:rPr>
                        <a:t>Jira</a:t>
                      </a:r>
                      <a:r>
                        <a:rPr lang="vi-VN" sz="1300" u="none" strike="noStrike" cap="none" dirty="0">
                          <a:effectLst/>
                          <a:sym typeface="Arial"/>
                        </a:rPr>
                        <a:t> được phát triển sử dụng chuẩn HTML và được thử nghiệm với tất cả các trình duyệt phổ biến hiện nay.</a:t>
                      </a:r>
                    </a:p>
                    <a:p>
                      <a:endParaRPr lang="vi-VN" sz="130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300" u="none" strike="noStrike" cap="none" dirty="0">
                          <a:effectLst/>
                          <a:sym typeface="Arial"/>
                        </a:rPr>
                        <a:t>Quy trình làm việc phức tạp đòi hỏi phải tìm hiểu kỹ lưỡng</a:t>
                      </a:r>
                    </a:p>
                    <a:p>
                      <a:endParaRPr lang="vi-VN" sz="1300" dirty="0">
                        <a:latin typeface="+mj-lt"/>
                      </a:endParaRPr>
                    </a:p>
                  </a:txBody>
                  <a:tcPr/>
                </a:tc>
                <a:extLst>
                  <a:ext uri="{0D108BD9-81ED-4DB2-BD59-A6C34878D82A}">
                    <a16:rowId xmlns:a16="http://schemas.microsoft.com/office/drawing/2014/main" val="938429765"/>
                  </a:ext>
                </a:extLst>
              </a:tr>
              <a:tr h="6704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300" u="none" strike="noStrike" cap="none" dirty="0">
                          <a:effectLst/>
                          <a:sym typeface="Arial"/>
                        </a:rPr>
                        <a:t>Có thể chạy trên hầu hết các nền tảng phần cứng, hệ điều hành và cơ sở dữ liệu</a:t>
                      </a:r>
                    </a:p>
                    <a:p>
                      <a:endParaRPr lang="vi-VN" sz="1300" dirty="0">
                        <a:latin typeface="+mj-lt"/>
                      </a:endParaRPr>
                    </a:p>
                  </a:txBody>
                  <a:tcPr/>
                </a:tc>
                <a:tc>
                  <a:txBody>
                    <a:bodyPr/>
                    <a:lstStyle/>
                    <a:p>
                      <a:endParaRPr lang="vi-VN" sz="1300" dirty="0">
                        <a:latin typeface="+mj-lt"/>
                      </a:endParaRPr>
                    </a:p>
                  </a:txBody>
                  <a:tcPr/>
                </a:tc>
                <a:extLst>
                  <a:ext uri="{0D108BD9-81ED-4DB2-BD59-A6C34878D82A}">
                    <a16:rowId xmlns:a16="http://schemas.microsoft.com/office/drawing/2014/main" val="3166830184"/>
                  </a:ext>
                </a:extLst>
              </a:tr>
              <a:tr h="6704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300" u="none" strike="noStrike" cap="none" dirty="0">
                          <a:effectLst/>
                          <a:sym typeface="Arial"/>
                        </a:rPr>
                        <a:t>Mỗi màn hình trong </a:t>
                      </a:r>
                      <a:r>
                        <a:rPr lang="vi-VN" sz="1300" u="none" strike="noStrike" cap="none" dirty="0" err="1">
                          <a:effectLst/>
                          <a:sym typeface="Arial"/>
                        </a:rPr>
                        <a:t>Jira</a:t>
                      </a:r>
                      <a:r>
                        <a:rPr lang="vi-VN" sz="1300" u="none" strike="noStrike" cap="none" dirty="0">
                          <a:effectLst/>
                          <a:sym typeface="Arial"/>
                        </a:rPr>
                        <a:t> có một phiên bản có thể in đảm bảo việc luân chuyển bản cứng một cách dễ dàng</a:t>
                      </a:r>
                    </a:p>
                    <a:p>
                      <a:endParaRPr lang="vi-VN" sz="1300" dirty="0">
                        <a:latin typeface="+mj-lt"/>
                      </a:endParaRPr>
                    </a:p>
                  </a:txBody>
                  <a:tcPr/>
                </a:tc>
                <a:tc>
                  <a:txBody>
                    <a:bodyPr/>
                    <a:lstStyle/>
                    <a:p>
                      <a:endParaRPr lang="vi-VN" sz="1300" dirty="0">
                        <a:latin typeface="+mj-lt"/>
                      </a:endParaRPr>
                    </a:p>
                  </a:txBody>
                  <a:tcPr/>
                </a:tc>
                <a:extLst>
                  <a:ext uri="{0D108BD9-81ED-4DB2-BD59-A6C34878D82A}">
                    <a16:rowId xmlns:a16="http://schemas.microsoft.com/office/drawing/2014/main" val="2429460294"/>
                  </a:ext>
                </a:extLst>
              </a:tr>
              <a:tr h="6704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1300" u="none" strike="noStrike" cap="none" dirty="0">
                          <a:effectLst/>
                          <a:sym typeface="Arial"/>
                        </a:rPr>
                        <a:t>Có thể tích hợp trực tiếp với </a:t>
                      </a:r>
                      <a:r>
                        <a:rPr lang="vi-VN" sz="1300" u="none" strike="noStrike" cap="none" dirty="0" err="1">
                          <a:effectLst/>
                          <a:sym typeface="Arial"/>
                        </a:rPr>
                        <a:t>code</a:t>
                      </a:r>
                      <a:r>
                        <a:rPr lang="vi-VN" sz="1300" u="none" strike="noStrike" cap="none" dirty="0">
                          <a:effectLst/>
                          <a:sym typeface="Arial"/>
                        </a:rPr>
                        <a:t> trên môi trường phát triển, là một công cụ hoàn toàn phù hợp với các </a:t>
                      </a:r>
                      <a:r>
                        <a:rPr lang="vi-VN" sz="1300" u="none" strike="noStrike" cap="none" dirty="0" err="1">
                          <a:effectLst/>
                          <a:sym typeface="Arial"/>
                        </a:rPr>
                        <a:t>developer</a:t>
                      </a:r>
                      <a:endParaRPr lang="vi-VN" sz="1300" u="none" strike="noStrike" cap="none" dirty="0">
                        <a:effectLst/>
                        <a:sym typeface="Arial"/>
                      </a:endParaRPr>
                    </a:p>
                    <a:p>
                      <a:endParaRPr lang="vi-VN" sz="1300" dirty="0">
                        <a:latin typeface="+mj-lt"/>
                      </a:endParaRPr>
                    </a:p>
                  </a:txBody>
                  <a:tcPr/>
                </a:tc>
                <a:tc>
                  <a:txBody>
                    <a:bodyPr/>
                    <a:lstStyle/>
                    <a:p>
                      <a:endParaRPr lang="vi-VN" sz="1300" dirty="0">
                        <a:latin typeface="+mj-lt"/>
                      </a:endParaRPr>
                    </a:p>
                  </a:txBody>
                  <a:tcPr/>
                </a:tc>
                <a:extLst>
                  <a:ext uri="{0D108BD9-81ED-4DB2-BD59-A6C34878D82A}">
                    <a16:rowId xmlns:a16="http://schemas.microsoft.com/office/drawing/2014/main" val="2625140456"/>
                  </a:ext>
                </a:extLst>
              </a:tr>
            </a:tbl>
          </a:graphicData>
        </a:graphic>
      </p:graphicFrame>
    </p:spTree>
    <p:extLst>
      <p:ext uri="{BB962C8B-B14F-4D97-AF65-F5344CB8AC3E}">
        <p14:creationId xmlns:p14="http://schemas.microsoft.com/office/powerpoint/2010/main" val="37308855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366DF96-6283-80D1-A94A-C51368C0716B}"/>
              </a:ext>
            </a:extLst>
          </p:cNvPr>
          <p:cNvSpPr txBox="1"/>
          <p:nvPr/>
        </p:nvSpPr>
        <p:spPr>
          <a:xfrm>
            <a:off x="4100052" y="4522839"/>
            <a:ext cx="184731" cy="307777"/>
          </a:xfrm>
          <a:prstGeom prst="rect">
            <a:avLst/>
          </a:prstGeom>
          <a:noFill/>
        </p:spPr>
        <p:txBody>
          <a:bodyPr wrap="none" rtlCol="0">
            <a:spAutoFit/>
          </a:bodyPr>
          <a:lstStyle/>
          <a:p>
            <a:endParaRPr lang="vi-VN" dirty="0"/>
          </a:p>
        </p:txBody>
      </p:sp>
      <p:sp>
        <p:nvSpPr>
          <p:cNvPr id="2" name="Rectangle 1">
            <a:extLst>
              <a:ext uri="{FF2B5EF4-FFF2-40B4-BE49-F238E27FC236}">
                <a16:creationId xmlns:a16="http://schemas.microsoft.com/office/drawing/2014/main" id="{A3960E7A-B399-3E23-A2A4-362EE569B582}"/>
              </a:ext>
            </a:extLst>
          </p:cNvPr>
          <p:cNvSpPr/>
          <p:nvPr/>
        </p:nvSpPr>
        <p:spPr>
          <a:xfrm>
            <a:off x="157316" y="2654746"/>
            <a:ext cx="4267200" cy="2153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 name="Picture 3">
            <a:extLst>
              <a:ext uri="{FF2B5EF4-FFF2-40B4-BE49-F238E27FC236}">
                <a16:creationId xmlns:a16="http://schemas.microsoft.com/office/drawing/2014/main" id="{16CFA892-30FE-9E28-DAC8-A158337FA8E5}"/>
              </a:ext>
            </a:extLst>
          </p:cNvPr>
          <p:cNvPicPr>
            <a:picLocks noChangeAspect="1"/>
          </p:cNvPicPr>
          <p:nvPr/>
        </p:nvPicPr>
        <p:blipFill>
          <a:blip r:embed="rId2"/>
          <a:stretch>
            <a:fillRect/>
          </a:stretch>
        </p:blipFill>
        <p:spPr>
          <a:xfrm>
            <a:off x="41102" y="853068"/>
            <a:ext cx="9061796" cy="5151864"/>
          </a:xfrm>
          <a:prstGeom prst="rect">
            <a:avLst/>
          </a:prstGeom>
        </p:spPr>
      </p:pic>
    </p:spTree>
    <p:extLst>
      <p:ext uri="{BB962C8B-B14F-4D97-AF65-F5344CB8AC3E}">
        <p14:creationId xmlns:p14="http://schemas.microsoft.com/office/powerpoint/2010/main" val="90166786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3FFF-4E49-8AAD-2582-0D3259A3C5A5}"/>
              </a:ext>
            </a:extLst>
          </p:cNvPr>
          <p:cNvSpPr>
            <a:spLocks noGrp="1"/>
          </p:cNvSpPr>
          <p:nvPr>
            <p:ph type="title"/>
          </p:nvPr>
        </p:nvSpPr>
        <p:spPr/>
        <p:txBody>
          <a:bodyPr/>
          <a:lstStyle/>
          <a:p>
            <a:r>
              <a:rPr lang="vi-VN" dirty="0"/>
              <a:t>Công cụ </a:t>
            </a:r>
            <a:r>
              <a:rPr lang="vi-VN" dirty="0" err="1"/>
              <a:t>Jira</a:t>
            </a:r>
            <a:endParaRPr lang="vi-VN" dirty="0"/>
          </a:p>
        </p:txBody>
      </p:sp>
      <p:sp>
        <p:nvSpPr>
          <p:cNvPr id="3" name="Text Placeholder 2">
            <a:extLst>
              <a:ext uri="{FF2B5EF4-FFF2-40B4-BE49-F238E27FC236}">
                <a16:creationId xmlns:a16="http://schemas.microsoft.com/office/drawing/2014/main" id="{22A8556E-4356-C1F3-4B20-D281C14F9C64}"/>
              </a:ext>
            </a:extLst>
          </p:cNvPr>
          <p:cNvSpPr>
            <a:spLocks noGrp="1"/>
          </p:cNvSpPr>
          <p:nvPr>
            <p:ph type="body" idx="1"/>
          </p:nvPr>
        </p:nvSpPr>
        <p:spPr/>
        <p:txBody>
          <a:bodyPr>
            <a:normAutofit fontScale="25000" lnSpcReduction="20000"/>
          </a:bodyPr>
          <a:lstStyle/>
          <a:p>
            <a:pPr marL="114300" indent="0">
              <a:buNone/>
            </a:pPr>
            <a:r>
              <a:rPr lang="vi-VN" sz="8000" b="1" dirty="0">
                <a:latin typeface="+mj-lt"/>
              </a:rPr>
              <a:t>5. Các thành phần của </a:t>
            </a:r>
            <a:r>
              <a:rPr lang="vi-VN" sz="8000" b="1" dirty="0" err="1">
                <a:latin typeface="+mj-lt"/>
              </a:rPr>
              <a:t>Jira</a:t>
            </a:r>
            <a:endParaRPr lang="vi-VN" sz="8000" b="1" dirty="0">
              <a:latin typeface="+mj-lt"/>
            </a:endParaRPr>
          </a:p>
          <a:p>
            <a:pPr marL="342900" lvl="0" indent="-342900">
              <a:lnSpc>
                <a:spcPct val="150000"/>
              </a:lnSpc>
              <a:spcAft>
                <a:spcPts val="800"/>
              </a:spcAft>
              <a:buFont typeface="Symbol" panose="05050102010706020507" pitchFamily="18" charset="2"/>
              <a:buChar char=""/>
            </a:pPr>
            <a:r>
              <a:rPr lang="vi-VN" sz="5600" spc="-5" dirty="0" err="1">
                <a:solidFill>
                  <a:srgbClr val="1B1B1B"/>
                </a:solidFill>
                <a:effectLst/>
                <a:latin typeface="+mj-lt"/>
                <a:ea typeface="Times New Roman" panose="02020603050405020304" pitchFamily="18" charset="0"/>
                <a:cs typeface="Times New Roman" panose="02020603050405020304" pitchFamily="18" charset="0"/>
              </a:rPr>
              <a:t>Roles</a:t>
            </a:r>
            <a:r>
              <a:rPr lang="vi-VN" sz="5600" spc="-5" dirty="0">
                <a:solidFill>
                  <a:srgbClr val="1B1B1B"/>
                </a:solidFill>
                <a:effectLst/>
                <a:latin typeface="+mj-lt"/>
                <a:ea typeface="Times New Roman" panose="02020603050405020304" pitchFamily="18" charset="0"/>
                <a:cs typeface="Times New Roman" panose="02020603050405020304" pitchFamily="18" charset="0"/>
              </a:rPr>
              <a:t>: Xác lập các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role</a:t>
            </a:r>
            <a:r>
              <a:rPr lang="vi-VN" sz="5600" spc="-5" dirty="0">
                <a:solidFill>
                  <a:srgbClr val="1B1B1B"/>
                </a:solidFill>
                <a:effectLst/>
                <a:latin typeface="+mj-lt"/>
                <a:ea typeface="Times New Roman" panose="02020603050405020304" pitchFamily="18" charset="0"/>
                <a:cs typeface="Times New Roman" panose="02020603050405020304" pitchFamily="18" charset="0"/>
              </a:rPr>
              <a:t> của dự án, Mục này xác nhận ai tham gia vào dự án, những người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add</a:t>
            </a:r>
            <a:r>
              <a:rPr lang="vi-VN" sz="5600" spc="-5" dirty="0">
                <a:solidFill>
                  <a:srgbClr val="1B1B1B"/>
                </a:solidFill>
                <a:effectLst/>
                <a:latin typeface="+mj-lt"/>
                <a:ea typeface="Times New Roman" panose="02020603050405020304" pitchFamily="18" charset="0"/>
                <a:cs typeface="Times New Roman" panose="02020603050405020304" pitchFamily="18" charset="0"/>
              </a:rPr>
              <a:t> vào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role</a:t>
            </a:r>
            <a:r>
              <a:rPr lang="vi-VN" sz="5600" spc="-5" dirty="0">
                <a:solidFill>
                  <a:srgbClr val="1B1B1B"/>
                </a:solidFill>
                <a:effectLst/>
                <a:latin typeface="+mj-lt"/>
                <a:ea typeface="Times New Roman" panose="02020603050405020304" pitchFamily="18" charset="0"/>
                <a:cs typeface="Times New Roman" panose="02020603050405020304" pitchFamily="18" charset="0"/>
              </a:rPr>
              <a:t> thì mới có thể tạo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Resource</a:t>
            </a:r>
            <a:r>
              <a:rPr lang="vi-VN" sz="5600" spc="-5" dirty="0">
                <a:solidFill>
                  <a:srgbClr val="1B1B1B"/>
                </a:solidFill>
                <a:effectLst/>
                <a:latin typeface="+mj-lt"/>
                <a:ea typeface="Times New Roman" panose="02020603050405020304" pitchFamily="18" charset="0"/>
                <a:cs typeface="Times New Roman" panose="02020603050405020304" pitchFamily="18" charset="0"/>
              </a:rPr>
              <a:t>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Allocation</a:t>
            </a:r>
            <a:r>
              <a:rPr lang="vi-VN" sz="5600" spc="-5" dirty="0">
                <a:solidFill>
                  <a:srgbClr val="1B1B1B"/>
                </a:solidFill>
                <a:effectLst/>
                <a:latin typeface="+mj-lt"/>
                <a:ea typeface="Times New Roman" panose="02020603050405020304" pitchFamily="18" charset="0"/>
                <a:cs typeface="Times New Roman" panose="02020603050405020304" pitchFamily="18" charset="0"/>
              </a:rPr>
              <a:t> và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project</a:t>
            </a:r>
            <a:r>
              <a:rPr lang="vi-VN" sz="5600" spc="-5" dirty="0">
                <a:solidFill>
                  <a:srgbClr val="1B1B1B"/>
                </a:solidFill>
                <a:effectLst/>
                <a:latin typeface="+mj-lt"/>
                <a:ea typeface="Times New Roman" panose="02020603050405020304" pitchFamily="18" charset="0"/>
                <a:cs typeface="Times New Roman" panose="02020603050405020304" pitchFamily="18" charset="0"/>
              </a:rPr>
              <a:t>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team</a:t>
            </a:r>
            <a:r>
              <a:rPr lang="vi-VN" sz="5600" spc="-5" dirty="0">
                <a:solidFill>
                  <a:srgbClr val="1B1B1B"/>
                </a:solidFill>
                <a:effectLst/>
                <a:latin typeface="+mj-lt"/>
                <a:ea typeface="Times New Roman" panose="02020603050405020304" pitchFamily="18" charset="0"/>
                <a:cs typeface="Times New Roman" panose="02020603050405020304" pitchFamily="18" charset="0"/>
              </a:rPr>
              <a:t> sau này. Nhiều người có thể vào 1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role</a:t>
            </a:r>
            <a:r>
              <a:rPr lang="vi-VN" sz="5600" spc="-5" dirty="0">
                <a:solidFill>
                  <a:srgbClr val="1B1B1B"/>
                </a:solidFill>
                <a:effectLst/>
                <a:latin typeface="+mj-lt"/>
                <a:ea typeface="Times New Roman" panose="02020603050405020304" pitchFamily="18" charset="0"/>
                <a:cs typeface="Times New Roman" panose="02020603050405020304" pitchFamily="18" charset="0"/>
              </a:rPr>
              <a:t>.</a:t>
            </a:r>
            <a:endParaRPr lang="vi-VN" sz="5600" dirty="0">
              <a:effectLst/>
              <a:latin typeface="+mj-lt"/>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vi-VN" sz="5600" spc="-5" dirty="0" err="1">
                <a:solidFill>
                  <a:srgbClr val="1B1B1B"/>
                </a:solidFill>
                <a:effectLst/>
                <a:latin typeface="+mj-lt"/>
                <a:ea typeface="Times New Roman" panose="02020603050405020304" pitchFamily="18" charset="0"/>
                <a:cs typeface="Times New Roman" panose="02020603050405020304" pitchFamily="18" charset="0"/>
              </a:rPr>
              <a:t>Issue</a:t>
            </a:r>
            <a:r>
              <a:rPr lang="vi-VN" sz="5600" spc="-5" dirty="0">
                <a:solidFill>
                  <a:srgbClr val="1B1B1B"/>
                </a:solidFill>
                <a:effectLst/>
                <a:latin typeface="+mj-lt"/>
                <a:ea typeface="Times New Roman" panose="02020603050405020304" pitchFamily="18" charset="0"/>
                <a:cs typeface="Times New Roman" panose="02020603050405020304" pitchFamily="18" charset="0"/>
              </a:rPr>
              <a:t>: là các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tasks</a:t>
            </a:r>
            <a:r>
              <a:rPr lang="vi-VN" sz="5600" spc="-5" dirty="0">
                <a:solidFill>
                  <a:srgbClr val="1B1B1B"/>
                </a:solidFill>
                <a:effectLst/>
                <a:latin typeface="+mj-lt"/>
                <a:ea typeface="Times New Roman" panose="02020603050405020304" pitchFamily="18" charset="0"/>
                <a:cs typeface="Times New Roman" panose="02020603050405020304" pitchFamily="18" charset="0"/>
              </a:rPr>
              <a:t>, các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bugs</a:t>
            </a:r>
            <a:r>
              <a:rPr lang="vi-VN" sz="5600" spc="-5" dirty="0">
                <a:solidFill>
                  <a:srgbClr val="1B1B1B"/>
                </a:solidFill>
                <a:effectLst/>
                <a:latin typeface="+mj-lt"/>
                <a:ea typeface="Times New Roman" panose="02020603050405020304" pitchFamily="18" charset="0"/>
                <a:cs typeface="Times New Roman" panose="02020603050405020304" pitchFamily="18" charset="0"/>
              </a:rPr>
              <a:t>, các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features</a:t>
            </a:r>
            <a:r>
              <a:rPr lang="vi-VN" sz="5600" spc="-5" dirty="0">
                <a:solidFill>
                  <a:srgbClr val="1B1B1B"/>
                </a:solidFill>
                <a:effectLst/>
                <a:latin typeface="+mj-lt"/>
                <a:ea typeface="Times New Roman" panose="02020603050405020304" pitchFamily="18" charset="0"/>
                <a:cs typeface="Times New Roman" panose="02020603050405020304" pitchFamily="18" charset="0"/>
              </a:rPr>
              <a:t> hay bất kỳ các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type</a:t>
            </a:r>
            <a:r>
              <a:rPr lang="vi-VN" sz="5600" spc="-5" dirty="0">
                <a:solidFill>
                  <a:srgbClr val="1B1B1B"/>
                </a:solidFill>
                <a:effectLst/>
                <a:latin typeface="+mj-lt"/>
                <a:ea typeface="Times New Roman" panose="02020603050405020304" pitchFamily="18" charset="0"/>
                <a:cs typeface="Times New Roman" panose="02020603050405020304" pitchFamily="18" charset="0"/>
              </a:rPr>
              <a:t> khác của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project</a:t>
            </a:r>
            <a:r>
              <a:rPr lang="vi-VN" sz="5600" spc="-5" dirty="0">
                <a:solidFill>
                  <a:srgbClr val="1B1B1B"/>
                </a:solidFill>
                <a:effectLst/>
                <a:latin typeface="+mj-lt"/>
                <a:ea typeface="Times New Roman" panose="02020603050405020304" pitchFamily="18" charset="0"/>
                <a:cs typeface="Times New Roman" panose="02020603050405020304" pitchFamily="18" charset="0"/>
              </a:rPr>
              <a:t>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work</a:t>
            </a:r>
            <a:endParaRPr lang="vi-VN" sz="5600" dirty="0">
              <a:effectLst/>
              <a:latin typeface="+mj-lt"/>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vi-VN" sz="5600" spc="-5" dirty="0">
                <a:solidFill>
                  <a:srgbClr val="1B1B1B"/>
                </a:solidFill>
                <a:effectLst/>
                <a:latin typeface="+mj-lt"/>
                <a:ea typeface="Times New Roman" panose="02020603050405020304" pitchFamily="18" charset="0"/>
                <a:cs typeface="Times New Roman" panose="02020603050405020304" pitchFamily="18" charset="0"/>
              </a:rPr>
              <a:t>Project: Chức năng này dùng để phân quyền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approve</a:t>
            </a:r>
            <a:r>
              <a:rPr lang="vi-VN" sz="5600" spc="-5" dirty="0">
                <a:solidFill>
                  <a:srgbClr val="1B1B1B"/>
                </a:solidFill>
                <a:effectLst/>
                <a:latin typeface="+mj-lt"/>
                <a:ea typeface="Times New Roman" panose="02020603050405020304" pitchFamily="18" charset="0"/>
                <a:cs typeface="Times New Roman" panose="02020603050405020304" pitchFamily="18" charset="0"/>
              </a:rPr>
              <a:t>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worklog</a:t>
            </a:r>
            <a:r>
              <a:rPr lang="vi-VN" sz="5600" spc="-5" dirty="0">
                <a:solidFill>
                  <a:srgbClr val="1B1B1B"/>
                </a:solidFill>
                <a:effectLst/>
                <a:latin typeface="+mj-lt"/>
                <a:ea typeface="Times New Roman" panose="02020603050405020304" pitchFamily="18" charset="0"/>
                <a:cs typeface="Times New Roman" panose="02020603050405020304" pitchFamily="18" charset="0"/>
              </a:rPr>
              <a:t> cho thành viên của dự án. Ai là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team</a:t>
            </a:r>
            <a:r>
              <a:rPr lang="vi-VN" sz="5600" spc="-5" dirty="0">
                <a:solidFill>
                  <a:srgbClr val="1B1B1B"/>
                </a:solidFill>
                <a:effectLst/>
                <a:latin typeface="+mj-lt"/>
                <a:ea typeface="Times New Roman" panose="02020603050405020304" pitchFamily="18" charset="0"/>
                <a:cs typeface="Times New Roman" panose="02020603050405020304" pitchFamily="18" charset="0"/>
              </a:rPr>
              <a:t>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lead</a:t>
            </a:r>
            <a:r>
              <a:rPr lang="vi-VN" sz="5600" spc="-5" dirty="0">
                <a:solidFill>
                  <a:srgbClr val="1B1B1B"/>
                </a:solidFill>
                <a:effectLst/>
                <a:latin typeface="+mj-lt"/>
                <a:ea typeface="Times New Roman" panose="02020603050405020304" pitchFamily="18" charset="0"/>
                <a:cs typeface="Times New Roman" panose="02020603050405020304" pitchFamily="18" charset="0"/>
              </a:rPr>
              <a:t> của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group</a:t>
            </a:r>
            <a:r>
              <a:rPr lang="vi-VN" sz="5600" spc="-5" dirty="0">
                <a:solidFill>
                  <a:srgbClr val="1B1B1B"/>
                </a:solidFill>
                <a:effectLst/>
                <a:latin typeface="+mj-lt"/>
                <a:ea typeface="Times New Roman" panose="02020603050405020304" pitchFamily="18" charset="0"/>
                <a:cs typeface="Times New Roman" panose="02020603050405020304" pitchFamily="18" charset="0"/>
              </a:rPr>
              <a:t> nào thì sẽ được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approve</a:t>
            </a:r>
            <a:r>
              <a:rPr lang="vi-VN" sz="5600" spc="-5" dirty="0">
                <a:solidFill>
                  <a:srgbClr val="1B1B1B"/>
                </a:solidFill>
                <a:effectLst/>
                <a:latin typeface="+mj-lt"/>
                <a:ea typeface="Times New Roman" panose="02020603050405020304" pitchFamily="18" charset="0"/>
                <a:cs typeface="Times New Roman" panose="02020603050405020304" pitchFamily="18" charset="0"/>
              </a:rPr>
              <a:t>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worklog</a:t>
            </a:r>
            <a:r>
              <a:rPr lang="vi-VN" sz="5600" spc="-5" dirty="0">
                <a:solidFill>
                  <a:srgbClr val="1B1B1B"/>
                </a:solidFill>
                <a:effectLst/>
                <a:latin typeface="+mj-lt"/>
                <a:ea typeface="Times New Roman" panose="02020603050405020304" pitchFamily="18" charset="0"/>
                <a:cs typeface="Times New Roman" panose="02020603050405020304" pitchFamily="18" charset="0"/>
              </a:rPr>
              <a:t> cho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member</a:t>
            </a:r>
            <a:r>
              <a:rPr lang="vi-VN" sz="5600" spc="-5" dirty="0">
                <a:solidFill>
                  <a:srgbClr val="1B1B1B"/>
                </a:solidFill>
                <a:effectLst/>
                <a:latin typeface="+mj-lt"/>
                <a:ea typeface="Times New Roman" panose="02020603050405020304" pitchFamily="18" charset="0"/>
                <a:cs typeface="Times New Roman" panose="02020603050405020304" pitchFamily="18" charset="0"/>
              </a:rPr>
              <a:t> của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group</a:t>
            </a:r>
            <a:r>
              <a:rPr lang="vi-VN" sz="5600" spc="-5" dirty="0">
                <a:solidFill>
                  <a:srgbClr val="1B1B1B"/>
                </a:solidFill>
                <a:effectLst/>
                <a:latin typeface="+mj-lt"/>
                <a:ea typeface="Times New Roman" panose="02020603050405020304" pitchFamily="18" charset="0"/>
                <a:cs typeface="Times New Roman" panose="02020603050405020304" pitchFamily="18" charset="0"/>
              </a:rPr>
              <a:t> đó. Project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management</a:t>
            </a:r>
            <a:r>
              <a:rPr lang="vi-VN" sz="5600" spc="-5" dirty="0">
                <a:solidFill>
                  <a:srgbClr val="1B1B1B"/>
                </a:solidFill>
                <a:effectLst/>
                <a:latin typeface="+mj-lt"/>
                <a:ea typeface="Times New Roman" panose="02020603050405020304" pitchFamily="18" charset="0"/>
                <a:cs typeface="Times New Roman" panose="02020603050405020304" pitchFamily="18" charset="0"/>
              </a:rPr>
              <a:t> được quyền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approve</a:t>
            </a:r>
            <a:r>
              <a:rPr lang="vi-VN" sz="5600" spc="-5" dirty="0">
                <a:solidFill>
                  <a:srgbClr val="1B1B1B"/>
                </a:solidFill>
                <a:effectLst/>
                <a:latin typeface="+mj-lt"/>
                <a:ea typeface="Times New Roman" panose="02020603050405020304" pitchFamily="18" charset="0"/>
                <a:cs typeface="Times New Roman" panose="02020603050405020304" pitchFamily="18" charset="0"/>
              </a:rPr>
              <a:t> cho toàn bộ thành viên dự án. C</a:t>
            </a:r>
            <a:endParaRPr lang="vi-VN" sz="5600" dirty="0">
              <a:effectLst/>
              <a:latin typeface="+mj-lt"/>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fr-FR" sz="5600" spc="-5" dirty="0">
                <a:solidFill>
                  <a:srgbClr val="1B1B1B"/>
                </a:solidFill>
                <a:effectLst/>
                <a:latin typeface="+mj-lt"/>
                <a:ea typeface="Times New Roman" panose="02020603050405020304" pitchFamily="18" charset="0"/>
                <a:cs typeface="Times New Roman" panose="02020603050405020304" pitchFamily="18" charset="0"/>
              </a:rPr>
              <a:t>Component là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sản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phẩm</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của</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dự</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án</a:t>
            </a:r>
            <a:r>
              <a:rPr lang="fr-FR" sz="5600" spc="-5" dirty="0">
                <a:solidFill>
                  <a:srgbClr val="1B1B1B"/>
                </a:solidFill>
                <a:effectLst/>
                <a:latin typeface="+mj-lt"/>
                <a:ea typeface="Times New Roman" panose="02020603050405020304" pitchFamily="18" charset="0"/>
                <a:cs typeface="Times New Roman" panose="02020603050405020304" pitchFamily="18" charset="0"/>
              </a:rPr>
              <a:t>. Ở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đây</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sẽ</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nhập</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tất</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cả</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sản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phẩm</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của</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dự</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án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lấy</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từ</a:t>
            </a:r>
            <a:r>
              <a:rPr lang="fr-FR" sz="5600" spc="-5" dirty="0">
                <a:solidFill>
                  <a:srgbClr val="1B1B1B"/>
                </a:solidFill>
                <a:effectLst/>
                <a:latin typeface="+mj-lt"/>
                <a:ea typeface="Times New Roman" panose="02020603050405020304" pitchFamily="18" charset="0"/>
                <a:cs typeface="Times New Roman" panose="02020603050405020304" pitchFamily="18" charset="0"/>
              </a:rPr>
              <a:t> file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kế</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hoạch</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doanh</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số</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Nếu</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dự</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án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làm</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theo</a:t>
            </a:r>
            <a:r>
              <a:rPr lang="fr-FR" sz="5600" spc="-5" dirty="0">
                <a:solidFill>
                  <a:srgbClr val="1B1B1B"/>
                </a:solidFill>
                <a:effectLst/>
                <a:latin typeface="+mj-lt"/>
                <a:ea typeface="Times New Roman" panose="02020603050405020304" pitchFamily="18" charset="0"/>
                <a:cs typeface="Times New Roman" panose="02020603050405020304" pitchFamily="18" charset="0"/>
              </a:rPr>
              <a:t> Scrum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thì</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sẽ</a:t>
            </a:r>
            <a:r>
              <a:rPr lang="fr-FR" sz="5600" spc="-5" dirty="0">
                <a:solidFill>
                  <a:srgbClr val="1B1B1B"/>
                </a:solidFill>
                <a:effectLst/>
                <a:latin typeface="+mj-lt"/>
                <a:ea typeface="Times New Roman" panose="02020603050405020304" pitchFamily="18" charset="0"/>
                <a:cs typeface="Times New Roman" panose="02020603050405020304" pitchFamily="18" charset="0"/>
              </a:rPr>
              <a:t> là Product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của</a:t>
            </a:r>
            <a:r>
              <a:rPr lang="fr-FR" sz="5600" spc="-5" dirty="0">
                <a:solidFill>
                  <a:srgbClr val="1B1B1B"/>
                </a:solidFill>
                <a:effectLst/>
                <a:latin typeface="+mj-lt"/>
                <a:ea typeface="Times New Roman" panose="02020603050405020304" pitchFamily="18" charset="0"/>
                <a:cs typeface="Times New Roman" panose="02020603050405020304" pitchFamily="18" charset="0"/>
              </a:rPr>
              <a:t> Sprint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tương</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ứng</a:t>
            </a:r>
            <a:r>
              <a:rPr lang="fr-FR" sz="5600" spc="-5" dirty="0">
                <a:solidFill>
                  <a:srgbClr val="1B1B1B"/>
                </a:solidFill>
                <a:effectLst/>
                <a:latin typeface="+mj-lt"/>
                <a:ea typeface="Times New Roman" panose="02020603050405020304" pitchFamily="18" charset="0"/>
                <a:cs typeface="Times New Roman" panose="02020603050405020304" pitchFamily="18" charset="0"/>
              </a:rPr>
              <a:t>.</a:t>
            </a:r>
            <a:endParaRPr lang="vi-VN" sz="5600" dirty="0">
              <a:effectLst/>
              <a:latin typeface="+mj-lt"/>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fr-FR" sz="5600" spc="-5" dirty="0">
                <a:solidFill>
                  <a:srgbClr val="1B1B1B"/>
                </a:solidFill>
                <a:effectLst/>
                <a:latin typeface="+mj-lt"/>
                <a:ea typeface="Times New Roman" panose="02020603050405020304" pitchFamily="18" charset="0"/>
                <a:cs typeface="Times New Roman" panose="02020603050405020304" pitchFamily="18" charset="0"/>
              </a:rPr>
              <a:t>Workflow: Là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một</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quản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trị</a:t>
            </a:r>
            <a:r>
              <a:rPr lang="fr-FR" sz="5600" spc="-5" dirty="0">
                <a:solidFill>
                  <a:srgbClr val="1B1B1B"/>
                </a:solidFill>
                <a:effectLst/>
                <a:latin typeface="+mj-lt"/>
                <a:ea typeface="Times New Roman" panose="02020603050405020304" pitchFamily="18" charset="0"/>
                <a:cs typeface="Times New Roman" panose="02020603050405020304" pitchFamily="18" charset="0"/>
              </a:rPr>
              <a:t> JIRA,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bạn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có</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thể</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cấu</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hình</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gây</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nên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quy</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trình</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làm</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việc</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điều</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kiện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xác</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nhận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và</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sau</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chức</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năng</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Trang</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này</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sẽ</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cung</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cấp</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một</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cái</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nhìn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tổng</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quan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và</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các</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bước</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cơ</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bản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cho</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từng</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phần</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của</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công</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việc</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của</a:t>
            </a:r>
            <a:r>
              <a:rPr lang="fr-FR" sz="5600" spc="-5" dirty="0">
                <a:solidFill>
                  <a:srgbClr val="1B1B1B"/>
                </a:solidFill>
                <a:effectLst/>
                <a:latin typeface="+mj-lt"/>
                <a:ea typeface="Times New Roman" panose="02020603050405020304" pitchFamily="18" charset="0"/>
                <a:cs typeface="Times New Roman" panose="02020603050405020304" pitchFamily="18" charset="0"/>
              </a:rPr>
              <a:t> </a:t>
            </a:r>
            <a:r>
              <a:rPr lang="fr-FR" sz="5600" spc="-5" dirty="0" err="1">
                <a:solidFill>
                  <a:srgbClr val="1B1B1B"/>
                </a:solidFill>
                <a:effectLst/>
                <a:latin typeface="+mj-lt"/>
                <a:ea typeface="Times New Roman" panose="02020603050405020304" pitchFamily="18" charset="0"/>
                <a:cs typeface="Times New Roman" panose="02020603050405020304" pitchFamily="18" charset="0"/>
              </a:rPr>
              <a:t>bạn</a:t>
            </a:r>
            <a:endParaRPr lang="vi-VN" sz="5600" dirty="0">
              <a:effectLst/>
              <a:latin typeface="+mj-lt"/>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vi-VN" sz="5600" spc="-5" dirty="0" err="1">
                <a:solidFill>
                  <a:srgbClr val="1B1B1B"/>
                </a:solidFill>
                <a:effectLst/>
                <a:latin typeface="+mj-lt"/>
                <a:ea typeface="Times New Roman" panose="02020603050405020304" pitchFamily="18" charset="0"/>
                <a:cs typeface="Times New Roman" panose="02020603050405020304" pitchFamily="18" charset="0"/>
              </a:rPr>
              <a:t>Priority</a:t>
            </a:r>
            <a:r>
              <a:rPr lang="vi-VN" sz="5600" spc="-5" dirty="0">
                <a:solidFill>
                  <a:srgbClr val="1B1B1B"/>
                </a:solidFill>
                <a:effectLst/>
                <a:latin typeface="+mj-lt"/>
                <a:ea typeface="Times New Roman" panose="02020603050405020304" pitchFamily="18" charset="0"/>
                <a:cs typeface="Times New Roman" panose="02020603050405020304" pitchFamily="18" charset="0"/>
              </a:rPr>
              <a:t>: Là mức độ ưu tiên của một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defect</a:t>
            </a:r>
            <a:r>
              <a:rPr lang="vi-VN" sz="5600" spc="-5" dirty="0">
                <a:solidFill>
                  <a:srgbClr val="1B1B1B"/>
                </a:solidFill>
                <a:effectLst/>
                <a:latin typeface="+mj-lt"/>
                <a:ea typeface="Times New Roman" panose="02020603050405020304" pitchFamily="18" charset="0"/>
                <a:cs typeface="Times New Roman" panose="02020603050405020304" pitchFamily="18" charset="0"/>
              </a:rPr>
              <a:t>. Có 4 mức , chọn theo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datalist</a:t>
            </a:r>
            <a:endParaRPr lang="vi-VN" sz="5600" dirty="0">
              <a:effectLst/>
              <a:latin typeface="+mj-lt"/>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vi-VN" sz="5600" spc="-5" dirty="0" err="1">
                <a:solidFill>
                  <a:srgbClr val="1B1B1B"/>
                </a:solidFill>
                <a:effectLst/>
                <a:latin typeface="+mj-lt"/>
                <a:ea typeface="Times New Roman" panose="02020603050405020304" pitchFamily="18" charset="0"/>
                <a:cs typeface="Times New Roman" panose="02020603050405020304" pitchFamily="18" charset="0"/>
              </a:rPr>
              <a:t>Status</a:t>
            </a:r>
            <a:r>
              <a:rPr lang="vi-VN" sz="5600" spc="-5" dirty="0">
                <a:solidFill>
                  <a:srgbClr val="1B1B1B"/>
                </a:solidFill>
                <a:effectLst/>
                <a:latin typeface="+mj-lt"/>
                <a:ea typeface="Times New Roman" panose="02020603050405020304" pitchFamily="18" charset="0"/>
                <a:cs typeface="Times New Roman" panose="02020603050405020304" pitchFamily="18" charset="0"/>
              </a:rPr>
              <a:t>: Đại diện cho các vị trí của vấn đề trong </a:t>
            </a:r>
            <a:r>
              <a:rPr lang="vi-VN" sz="5600" spc="-5" dirty="0" err="1">
                <a:solidFill>
                  <a:srgbClr val="1B1B1B"/>
                </a:solidFill>
                <a:effectLst/>
                <a:latin typeface="+mj-lt"/>
                <a:ea typeface="Times New Roman" panose="02020603050405020304" pitchFamily="18" charset="0"/>
                <a:cs typeface="Times New Roman" panose="02020603050405020304" pitchFamily="18" charset="0"/>
              </a:rPr>
              <a:t>workflow</a:t>
            </a:r>
            <a:endParaRPr lang="vi-VN" sz="5600" dirty="0">
              <a:effectLst/>
              <a:latin typeface="+mj-lt"/>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vi-VN" sz="5600" spc="-5" dirty="0" err="1">
                <a:solidFill>
                  <a:srgbClr val="1B1B1B"/>
                </a:solidFill>
                <a:effectLst/>
                <a:latin typeface="+mj-lt"/>
                <a:ea typeface="Times New Roman" panose="02020603050405020304" pitchFamily="18" charset="0"/>
                <a:cs typeface="Times New Roman" panose="02020603050405020304" pitchFamily="18" charset="0"/>
              </a:rPr>
              <a:t>Resolution</a:t>
            </a:r>
            <a:r>
              <a:rPr lang="vi-VN" sz="5600" spc="-5" dirty="0">
                <a:solidFill>
                  <a:srgbClr val="1B1B1B"/>
                </a:solidFill>
                <a:effectLst/>
                <a:latin typeface="+mj-lt"/>
                <a:ea typeface="Times New Roman" panose="02020603050405020304" pitchFamily="18" charset="0"/>
                <a:cs typeface="Times New Roman" panose="02020603050405020304" pitchFamily="18" charset="0"/>
              </a:rPr>
              <a:t>: </a:t>
            </a:r>
            <a:r>
              <a:rPr lang="vi-VN" sz="5600" dirty="0">
                <a:solidFill>
                  <a:srgbClr val="000000"/>
                </a:solidFill>
                <a:effectLst/>
                <a:latin typeface="+mj-lt"/>
                <a:ea typeface="Calibri" panose="020F0502020204030204" pitchFamily="34" charset="0"/>
                <a:cs typeface="Times New Roman" panose="02020603050405020304" pitchFamily="18" charset="0"/>
              </a:rPr>
              <a:t>Một </a:t>
            </a:r>
            <a:r>
              <a:rPr lang="vi-VN" sz="5600" dirty="0" err="1">
                <a:solidFill>
                  <a:srgbClr val="000000"/>
                </a:solidFill>
                <a:effectLst/>
                <a:latin typeface="+mj-lt"/>
                <a:ea typeface="Calibri" panose="020F0502020204030204" pitchFamily="34" charset="0"/>
                <a:cs typeface="Times New Roman" panose="02020603050405020304" pitchFamily="18" charset="0"/>
              </a:rPr>
              <a:t>issue</a:t>
            </a:r>
            <a:r>
              <a:rPr lang="vi-VN" sz="5600" dirty="0">
                <a:solidFill>
                  <a:srgbClr val="000000"/>
                </a:solidFill>
                <a:effectLst/>
                <a:latin typeface="+mj-lt"/>
                <a:ea typeface="Calibri" panose="020F0502020204030204" pitchFamily="34" charset="0"/>
                <a:cs typeface="Times New Roman" panose="02020603050405020304" pitchFamily="18" charset="0"/>
              </a:rPr>
              <a:t> có thể được </a:t>
            </a:r>
            <a:r>
              <a:rPr lang="vi-VN" sz="5600" dirty="0" err="1">
                <a:solidFill>
                  <a:srgbClr val="000000"/>
                </a:solidFill>
                <a:effectLst/>
                <a:latin typeface="+mj-lt"/>
                <a:ea typeface="Calibri" panose="020F0502020204030204" pitchFamily="34" charset="0"/>
                <a:cs typeface="Times New Roman" panose="02020603050405020304" pitchFamily="18" charset="0"/>
              </a:rPr>
              <a:t>resolved</a:t>
            </a:r>
            <a:r>
              <a:rPr lang="vi-VN" sz="5600" dirty="0">
                <a:solidFill>
                  <a:srgbClr val="000000"/>
                </a:solidFill>
                <a:effectLst/>
                <a:latin typeface="+mj-lt"/>
                <a:ea typeface="Calibri" panose="020F0502020204030204" pitchFamily="34" charset="0"/>
                <a:cs typeface="Times New Roman" panose="02020603050405020304" pitchFamily="18" charset="0"/>
              </a:rPr>
              <a:t> theo nhiều cách, một trong số đó là ‘</a:t>
            </a:r>
            <a:r>
              <a:rPr lang="vi-VN" sz="5600" dirty="0" err="1">
                <a:solidFill>
                  <a:srgbClr val="000000"/>
                </a:solidFill>
                <a:effectLst/>
                <a:latin typeface="+mj-lt"/>
                <a:ea typeface="Calibri" panose="020F0502020204030204" pitchFamily="34" charset="0"/>
                <a:cs typeface="Times New Roman" panose="02020603050405020304" pitchFamily="18" charset="0"/>
              </a:rPr>
              <a:t>Fixed</a:t>
            </a:r>
            <a:r>
              <a:rPr lang="vi-VN" sz="5600" dirty="0">
                <a:solidFill>
                  <a:srgbClr val="000000"/>
                </a:solidFill>
                <a:effectLst/>
                <a:latin typeface="+mj-lt"/>
                <a:ea typeface="Calibri" panose="020F0502020204030204" pitchFamily="34" charset="0"/>
                <a:cs typeface="Times New Roman" panose="02020603050405020304" pitchFamily="18" charset="0"/>
              </a:rPr>
              <a:t>’. Một </a:t>
            </a:r>
            <a:r>
              <a:rPr lang="vi-VN" sz="5600" dirty="0" err="1">
                <a:solidFill>
                  <a:srgbClr val="000000"/>
                </a:solidFill>
                <a:effectLst/>
                <a:latin typeface="+mj-lt"/>
                <a:ea typeface="Calibri" panose="020F0502020204030204" pitchFamily="34" charset="0"/>
                <a:cs typeface="Times New Roman" panose="02020603050405020304" pitchFamily="18" charset="0"/>
              </a:rPr>
              <a:t>resolution</a:t>
            </a:r>
            <a:r>
              <a:rPr lang="vi-VN" sz="5600" dirty="0">
                <a:solidFill>
                  <a:srgbClr val="000000"/>
                </a:solidFill>
                <a:effectLst/>
                <a:latin typeface="+mj-lt"/>
                <a:ea typeface="Calibri" panose="020F0502020204030204" pitchFamily="34" charset="0"/>
                <a:cs typeface="Times New Roman" panose="02020603050405020304" pitchFamily="18" charset="0"/>
              </a:rPr>
              <a:t> thường gán khi </a:t>
            </a:r>
            <a:r>
              <a:rPr lang="vi-VN" sz="5600" dirty="0" err="1">
                <a:solidFill>
                  <a:srgbClr val="000000"/>
                </a:solidFill>
                <a:effectLst/>
                <a:latin typeface="+mj-lt"/>
                <a:ea typeface="Calibri" panose="020F0502020204030204" pitchFamily="34" charset="0"/>
                <a:cs typeface="Times New Roman" panose="02020603050405020304" pitchFamily="18" charset="0"/>
              </a:rPr>
              <a:t>status</a:t>
            </a:r>
            <a:r>
              <a:rPr lang="vi-VN" sz="5600" dirty="0">
                <a:solidFill>
                  <a:srgbClr val="000000"/>
                </a:solidFill>
                <a:effectLst/>
                <a:latin typeface="+mj-lt"/>
                <a:ea typeface="Calibri" panose="020F0502020204030204" pitchFamily="34" charset="0"/>
                <a:cs typeface="Times New Roman" panose="02020603050405020304" pitchFamily="18" charset="0"/>
              </a:rPr>
              <a:t> bị thay đổi. Các </a:t>
            </a:r>
            <a:r>
              <a:rPr lang="vi-VN" sz="5600" dirty="0" err="1">
                <a:solidFill>
                  <a:srgbClr val="000000"/>
                </a:solidFill>
                <a:effectLst/>
                <a:latin typeface="+mj-lt"/>
                <a:ea typeface="Calibri" panose="020F0502020204030204" pitchFamily="34" charset="0"/>
                <a:cs typeface="Times New Roman" panose="02020603050405020304" pitchFamily="18" charset="0"/>
              </a:rPr>
              <a:t>resolution</a:t>
            </a:r>
            <a:r>
              <a:rPr lang="vi-VN" sz="5600" dirty="0">
                <a:solidFill>
                  <a:srgbClr val="000000"/>
                </a:solidFill>
                <a:effectLst/>
                <a:latin typeface="+mj-lt"/>
                <a:ea typeface="Calibri" panose="020F0502020204030204" pitchFamily="34" charset="0"/>
                <a:cs typeface="Times New Roman" panose="02020603050405020304" pitchFamily="18" charset="0"/>
              </a:rPr>
              <a:t> mặc định được liệt kê bên dưới, nhưng người quản trị JIRA có thể tùy biến theo nhu cầu của tổ chức.</a:t>
            </a:r>
            <a:endParaRPr lang="vi-VN" sz="5600" dirty="0">
              <a:effectLst/>
              <a:latin typeface="+mj-lt"/>
              <a:ea typeface="Calibri" panose="020F0502020204030204" pitchFamily="34" charset="0"/>
              <a:cs typeface="Times New Roman" panose="02020603050405020304" pitchFamily="18" charset="0"/>
            </a:endParaRPr>
          </a:p>
          <a:p>
            <a:pPr marL="114300" indent="0">
              <a:buNone/>
            </a:pPr>
            <a:endParaRPr lang="vi-VN" dirty="0"/>
          </a:p>
        </p:txBody>
      </p:sp>
    </p:spTree>
    <p:extLst>
      <p:ext uri="{BB962C8B-B14F-4D97-AF65-F5344CB8AC3E}">
        <p14:creationId xmlns:p14="http://schemas.microsoft.com/office/powerpoint/2010/main" val="16153713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down)">
                                      <p:cBhvr>
                                        <p:cTn id="26" dur="500"/>
                                        <p:tgtEl>
                                          <p:spTgt spid="3">
                                            <p:txEl>
                                              <p:pRg st="4" end="4"/>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arn(inVertical)">
                                      <p:cBhvr>
                                        <p:cTn id="29" dur="500"/>
                                        <p:tgtEl>
                                          <p:spTgt spid="3">
                                            <p:txEl>
                                              <p:pRg st="5" end="5"/>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arn(inVertical)">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EB4B4ED0-D7F9-6821-5A85-430573240743}"/>
            </a:ext>
          </a:extLst>
        </p:cNvPr>
        <p:cNvGrpSpPr/>
        <p:nvPr/>
      </p:nvGrpSpPr>
      <p:grpSpPr>
        <a:xfrm>
          <a:off x="0" y="0"/>
          <a:ext cx="0" cy="0"/>
          <a:chOff x="0" y="0"/>
          <a:chExt cx="0" cy="0"/>
        </a:xfrm>
      </p:grpSpPr>
      <p:sp>
        <p:nvSpPr>
          <p:cNvPr id="158" name="Google Shape;158;p3">
            <a:extLst>
              <a:ext uri="{FF2B5EF4-FFF2-40B4-BE49-F238E27FC236}">
                <a16:creationId xmlns:a16="http://schemas.microsoft.com/office/drawing/2014/main" id="{D4471454-8BCB-42A5-669C-D14EEFCB006E}"/>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159" name="Google Shape;159;p3">
            <a:extLst>
              <a:ext uri="{FF2B5EF4-FFF2-40B4-BE49-F238E27FC236}">
                <a16:creationId xmlns:a16="http://schemas.microsoft.com/office/drawing/2014/main" id="{D89BFDF6-523C-7D7A-D1D7-0CBE92D64FB0}"/>
              </a:ext>
            </a:extLst>
          </p:cNvPr>
          <p:cNvSpPr/>
          <p:nvPr/>
        </p:nvSpPr>
        <p:spPr>
          <a:xfrm>
            <a:off x="2715535" y="41264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solidFill>
              </a:rPr>
              <a:t>Cài đặt và </a:t>
            </a:r>
            <a:r>
              <a:rPr lang="vi-VN" sz="1800" b="1" dirty="0" err="1">
                <a:solidFill>
                  <a:schemeClr val="tx1"/>
                </a:solidFill>
              </a:rPr>
              <a:t>Demo</a:t>
            </a:r>
            <a:r>
              <a:rPr lang="vi-VN" sz="1800" b="1" dirty="0">
                <a:solidFill>
                  <a:schemeClr val="tx1"/>
                </a:solidFill>
              </a:rPr>
              <a:t> Quản lý và theo dõi lỗi</a:t>
            </a:r>
            <a:endParaRPr lang="vi-VN" sz="1800" dirty="0">
              <a:solidFill>
                <a:schemeClr val="tx1"/>
              </a:solidFill>
            </a:endParaRPr>
          </a:p>
        </p:txBody>
      </p:sp>
      <p:sp>
        <p:nvSpPr>
          <p:cNvPr id="160" name="Google Shape;160;p3">
            <a:extLst>
              <a:ext uri="{FF2B5EF4-FFF2-40B4-BE49-F238E27FC236}">
                <a16:creationId xmlns:a16="http://schemas.microsoft.com/office/drawing/2014/main" id="{88B4D2F6-64F4-18AC-6D68-407DFC50E765}"/>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latin typeface="Arial"/>
                <a:ea typeface="Arial"/>
                <a:cs typeface="Arial"/>
                <a:sym typeface="Arial"/>
              </a:rPr>
              <a:t>3. </a:t>
            </a:r>
            <a:r>
              <a:rPr lang="vi-VN" sz="1800" b="1" dirty="0">
                <a:solidFill>
                  <a:srgbClr val="D0CECE"/>
                </a:solidFill>
                <a:latin typeface="Arial"/>
                <a:ea typeface="Arial"/>
                <a:cs typeface="Arial"/>
                <a:sym typeface="Arial"/>
              </a:rPr>
              <a:t>Các kế hoạch chất lượng cho các dự án nhỏ và các dự án nội bộ</a:t>
            </a:r>
            <a:endParaRPr dirty="0"/>
          </a:p>
        </p:txBody>
      </p:sp>
      <p:sp>
        <p:nvSpPr>
          <p:cNvPr id="161" name="Google Shape;161;p3">
            <a:extLst>
              <a:ext uri="{FF2B5EF4-FFF2-40B4-BE49-F238E27FC236}">
                <a16:creationId xmlns:a16="http://schemas.microsoft.com/office/drawing/2014/main" id="{AC8E8790-F4A1-35CD-DA51-B1750F5D1EB3}"/>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2. </a:t>
            </a:r>
            <a:r>
              <a:rPr lang="vi-VN" sz="1800" b="1" dirty="0">
                <a:solidFill>
                  <a:srgbClr val="D0CECE"/>
                </a:solidFill>
              </a:rPr>
              <a:t>Các thành phần của kế hoạch chất lượng</a:t>
            </a:r>
            <a:endParaRPr lang="en-US" dirty="0"/>
          </a:p>
        </p:txBody>
      </p:sp>
      <p:sp>
        <p:nvSpPr>
          <p:cNvPr id="162" name="Google Shape;162;p3">
            <a:extLst>
              <a:ext uri="{FF2B5EF4-FFF2-40B4-BE49-F238E27FC236}">
                <a16:creationId xmlns:a16="http://schemas.microsoft.com/office/drawing/2014/main" id="{283488AC-20AB-F461-7EC8-6EDCDF26580C}"/>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lumMod val="85000"/>
                  </a:schemeClr>
                </a:solidFill>
              </a:rPr>
              <a:t>1. Khái niệm, mục tiêu kế hoạch chất lượng</a:t>
            </a:r>
            <a:endParaRPr lang="vi-VN" sz="1800" dirty="0">
              <a:solidFill>
                <a:schemeClr val="bg1">
                  <a:lumMod val="85000"/>
                </a:schemeClr>
              </a:solidFill>
            </a:endParaRPr>
          </a:p>
        </p:txBody>
      </p:sp>
      <p:grpSp>
        <p:nvGrpSpPr>
          <p:cNvPr id="163" name="Google Shape;163;p3">
            <a:extLst>
              <a:ext uri="{FF2B5EF4-FFF2-40B4-BE49-F238E27FC236}">
                <a16:creationId xmlns:a16="http://schemas.microsoft.com/office/drawing/2014/main" id="{95E8B39C-C52D-112A-260D-EC6B5D5BAD77}"/>
              </a:ext>
            </a:extLst>
          </p:cNvPr>
          <p:cNvGrpSpPr/>
          <p:nvPr/>
        </p:nvGrpSpPr>
        <p:grpSpPr>
          <a:xfrm>
            <a:off x="1154579" y="955079"/>
            <a:ext cx="381000" cy="381000"/>
            <a:chOff x="2078" y="1680"/>
            <a:chExt cx="1615" cy="1615"/>
          </a:xfrm>
        </p:grpSpPr>
        <p:sp>
          <p:nvSpPr>
            <p:cNvPr id="164" name="Google Shape;164;p3">
              <a:extLst>
                <a:ext uri="{FF2B5EF4-FFF2-40B4-BE49-F238E27FC236}">
                  <a16:creationId xmlns:a16="http://schemas.microsoft.com/office/drawing/2014/main" id="{96151E87-68E9-C597-2367-DF27BDE7EAE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3">
              <a:extLst>
                <a:ext uri="{FF2B5EF4-FFF2-40B4-BE49-F238E27FC236}">
                  <a16:creationId xmlns:a16="http://schemas.microsoft.com/office/drawing/2014/main" id="{2E6DAF57-D0DF-94D6-13CB-EE2CCCE5DC8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3">
              <a:extLst>
                <a:ext uri="{FF2B5EF4-FFF2-40B4-BE49-F238E27FC236}">
                  <a16:creationId xmlns:a16="http://schemas.microsoft.com/office/drawing/2014/main" id="{99033B85-2DE3-C5C7-43E9-CF9ED47E42B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3">
              <a:extLst>
                <a:ext uri="{FF2B5EF4-FFF2-40B4-BE49-F238E27FC236}">
                  <a16:creationId xmlns:a16="http://schemas.microsoft.com/office/drawing/2014/main" id="{BCED7D53-0076-C669-1E0D-1D2C9524513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3">
              <a:extLst>
                <a:ext uri="{FF2B5EF4-FFF2-40B4-BE49-F238E27FC236}">
                  <a16:creationId xmlns:a16="http://schemas.microsoft.com/office/drawing/2014/main" id="{8E3DFC3F-7D6B-E81C-EDDE-4C8A10C391D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
              <a:extLst>
                <a:ext uri="{FF2B5EF4-FFF2-40B4-BE49-F238E27FC236}">
                  <a16:creationId xmlns:a16="http://schemas.microsoft.com/office/drawing/2014/main" id="{B218E399-141C-0542-8FEE-DA97C8DBB52F}"/>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0" name="Google Shape;170;p3">
            <a:extLst>
              <a:ext uri="{FF2B5EF4-FFF2-40B4-BE49-F238E27FC236}">
                <a16:creationId xmlns:a16="http://schemas.microsoft.com/office/drawing/2014/main" id="{7B6844DC-A6D5-650C-AF7F-05AC5A228FA7}"/>
              </a:ext>
            </a:extLst>
          </p:cNvPr>
          <p:cNvGrpSpPr/>
          <p:nvPr/>
        </p:nvGrpSpPr>
        <p:grpSpPr>
          <a:xfrm>
            <a:off x="2067345" y="1755615"/>
            <a:ext cx="381000" cy="381000"/>
            <a:chOff x="2078" y="1680"/>
            <a:chExt cx="1615" cy="1615"/>
          </a:xfrm>
        </p:grpSpPr>
        <p:sp>
          <p:nvSpPr>
            <p:cNvPr id="171" name="Google Shape;171;p3">
              <a:extLst>
                <a:ext uri="{FF2B5EF4-FFF2-40B4-BE49-F238E27FC236}">
                  <a16:creationId xmlns:a16="http://schemas.microsoft.com/office/drawing/2014/main" id="{5B22C35C-B52B-D93B-2F32-705F6957924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3">
              <a:extLst>
                <a:ext uri="{FF2B5EF4-FFF2-40B4-BE49-F238E27FC236}">
                  <a16:creationId xmlns:a16="http://schemas.microsoft.com/office/drawing/2014/main" id="{4A79DE7B-CABF-F5FE-41C5-AE453D201FF7}"/>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3">
              <a:extLst>
                <a:ext uri="{FF2B5EF4-FFF2-40B4-BE49-F238E27FC236}">
                  <a16:creationId xmlns:a16="http://schemas.microsoft.com/office/drawing/2014/main" id="{54690C96-5909-53AC-1A44-A4FF61AA546C}"/>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3">
              <a:extLst>
                <a:ext uri="{FF2B5EF4-FFF2-40B4-BE49-F238E27FC236}">
                  <a16:creationId xmlns:a16="http://schemas.microsoft.com/office/drawing/2014/main" id="{3FC445F0-08D0-175E-D5B8-74FFED8A396B}"/>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3">
              <a:extLst>
                <a:ext uri="{FF2B5EF4-FFF2-40B4-BE49-F238E27FC236}">
                  <a16:creationId xmlns:a16="http://schemas.microsoft.com/office/drawing/2014/main" id="{83B99952-7AFD-B44E-01DC-757AECF7226C}"/>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3">
              <a:extLst>
                <a:ext uri="{FF2B5EF4-FFF2-40B4-BE49-F238E27FC236}">
                  <a16:creationId xmlns:a16="http://schemas.microsoft.com/office/drawing/2014/main" id="{8E0C7493-440E-1CED-DB8F-25DA122F552F}"/>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7" name="Google Shape;177;p3">
            <a:extLst>
              <a:ext uri="{FF2B5EF4-FFF2-40B4-BE49-F238E27FC236}">
                <a16:creationId xmlns:a16="http://schemas.microsoft.com/office/drawing/2014/main" id="{B6F2FEE7-9352-9DE0-E8A8-FCCFB98CC2E2}"/>
              </a:ext>
            </a:extLst>
          </p:cNvPr>
          <p:cNvGrpSpPr/>
          <p:nvPr/>
        </p:nvGrpSpPr>
        <p:grpSpPr>
          <a:xfrm>
            <a:off x="2449943" y="2574509"/>
            <a:ext cx="381000" cy="381000"/>
            <a:chOff x="2078" y="1680"/>
            <a:chExt cx="1615" cy="1615"/>
          </a:xfrm>
        </p:grpSpPr>
        <p:sp>
          <p:nvSpPr>
            <p:cNvPr id="178" name="Google Shape;178;p3">
              <a:extLst>
                <a:ext uri="{FF2B5EF4-FFF2-40B4-BE49-F238E27FC236}">
                  <a16:creationId xmlns:a16="http://schemas.microsoft.com/office/drawing/2014/main" id="{924161DC-3FC0-0EE5-2A8D-94FBCA07ECD7}"/>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3">
              <a:extLst>
                <a:ext uri="{FF2B5EF4-FFF2-40B4-BE49-F238E27FC236}">
                  <a16:creationId xmlns:a16="http://schemas.microsoft.com/office/drawing/2014/main" id="{19350507-2A54-01A4-8099-B1CE83F64EF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3">
              <a:extLst>
                <a:ext uri="{FF2B5EF4-FFF2-40B4-BE49-F238E27FC236}">
                  <a16:creationId xmlns:a16="http://schemas.microsoft.com/office/drawing/2014/main" id="{F512474E-8243-B962-7664-E3CFE0A4740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3">
              <a:extLst>
                <a:ext uri="{FF2B5EF4-FFF2-40B4-BE49-F238E27FC236}">
                  <a16:creationId xmlns:a16="http://schemas.microsoft.com/office/drawing/2014/main" id="{D9187776-65DA-5C56-8039-8B65C4D33131}"/>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
              <a:extLst>
                <a:ext uri="{FF2B5EF4-FFF2-40B4-BE49-F238E27FC236}">
                  <a16:creationId xmlns:a16="http://schemas.microsoft.com/office/drawing/2014/main" id="{A357CB62-7ED4-32B6-C7A2-D1C833EFDF8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3">
              <a:extLst>
                <a:ext uri="{FF2B5EF4-FFF2-40B4-BE49-F238E27FC236}">
                  <a16:creationId xmlns:a16="http://schemas.microsoft.com/office/drawing/2014/main" id="{80AA2AE9-405D-2DC7-636F-BA2171CB746C}"/>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4" name="Google Shape;184;p3">
            <a:extLst>
              <a:ext uri="{FF2B5EF4-FFF2-40B4-BE49-F238E27FC236}">
                <a16:creationId xmlns:a16="http://schemas.microsoft.com/office/drawing/2014/main" id="{E1A64DB7-ECD8-D988-AE6D-F851F3FE1CEC}"/>
              </a:ext>
            </a:extLst>
          </p:cNvPr>
          <p:cNvGrpSpPr/>
          <p:nvPr/>
        </p:nvGrpSpPr>
        <p:grpSpPr>
          <a:xfrm>
            <a:off x="2417086" y="4175626"/>
            <a:ext cx="355600" cy="381000"/>
            <a:chOff x="2078" y="1680"/>
            <a:chExt cx="1615" cy="1615"/>
          </a:xfrm>
        </p:grpSpPr>
        <p:sp>
          <p:nvSpPr>
            <p:cNvPr id="185" name="Google Shape;185;p3">
              <a:extLst>
                <a:ext uri="{FF2B5EF4-FFF2-40B4-BE49-F238E27FC236}">
                  <a16:creationId xmlns:a16="http://schemas.microsoft.com/office/drawing/2014/main" id="{E6A5C732-9159-776A-72A0-CE89BB06EEF2}"/>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3">
              <a:extLst>
                <a:ext uri="{FF2B5EF4-FFF2-40B4-BE49-F238E27FC236}">
                  <a16:creationId xmlns:a16="http://schemas.microsoft.com/office/drawing/2014/main" id="{A0F9B2E3-C51F-8B41-855B-1FD28FBAF39C}"/>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3">
              <a:extLst>
                <a:ext uri="{FF2B5EF4-FFF2-40B4-BE49-F238E27FC236}">
                  <a16:creationId xmlns:a16="http://schemas.microsoft.com/office/drawing/2014/main" id="{72EAFF5B-F99B-561D-60AE-4C4189DF9F7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3">
              <a:extLst>
                <a:ext uri="{FF2B5EF4-FFF2-40B4-BE49-F238E27FC236}">
                  <a16:creationId xmlns:a16="http://schemas.microsoft.com/office/drawing/2014/main" id="{16FC60F1-1CBE-4E3C-D722-95799D1557AF}"/>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3">
              <a:extLst>
                <a:ext uri="{FF2B5EF4-FFF2-40B4-BE49-F238E27FC236}">
                  <a16:creationId xmlns:a16="http://schemas.microsoft.com/office/drawing/2014/main" id="{16E1744C-E22C-0E15-7924-D5442A741FE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3">
              <a:extLst>
                <a:ext uri="{FF2B5EF4-FFF2-40B4-BE49-F238E27FC236}">
                  <a16:creationId xmlns:a16="http://schemas.microsoft.com/office/drawing/2014/main" id="{729B91E5-5BB4-B105-BADA-B29A44223065}"/>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3">
            <a:extLst>
              <a:ext uri="{FF2B5EF4-FFF2-40B4-BE49-F238E27FC236}">
                <a16:creationId xmlns:a16="http://schemas.microsoft.com/office/drawing/2014/main" id="{F2B6951F-D000-5C16-E92B-AAFF139DEA7E}"/>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rgbClr val="D0CECE"/>
                </a:solidFill>
              </a:rPr>
              <a:t>Công cụ </a:t>
            </a:r>
            <a:r>
              <a:rPr lang="vi-VN" sz="1800" b="1" dirty="0" err="1">
                <a:solidFill>
                  <a:srgbClr val="D0CECE"/>
                </a:solidFill>
              </a:rPr>
              <a:t>Jira</a:t>
            </a:r>
            <a:endParaRPr dirty="0"/>
          </a:p>
        </p:txBody>
      </p:sp>
      <p:grpSp>
        <p:nvGrpSpPr>
          <p:cNvPr id="192" name="Google Shape;192;p3">
            <a:extLst>
              <a:ext uri="{FF2B5EF4-FFF2-40B4-BE49-F238E27FC236}">
                <a16:creationId xmlns:a16="http://schemas.microsoft.com/office/drawing/2014/main" id="{847AE03F-BBB4-77AA-73DD-A346D60D05E3}"/>
              </a:ext>
            </a:extLst>
          </p:cNvPr>
          <p:cNvGrpSpPr/>
          <p:nvPr/>
        </p:nvGrpSpPr>
        <p:grpSpPr>
          <a:xfrm>
            <a:off x="2488786" y="3384994"/>
            <a:ext cx="381000" cy="381000"/>
            <a:chOff x="2078" y="1680"/>
            <a:chExt cx="1615" cy="1615"/>
          </a:xfrm>
        </p:grpSpPr>
        <p:sp>
          <p:nvSpPr>
            <p:cNvPr id="193" name="Google Shape;193;p3">
              <a:extLst>
                <a:ext uri="{FF2B5EF4-FFF2-40B4-BE49-F238E27FC236}">
                  <a16:creationId xmlns:a16="http://schemas.microsoft.com/office/drawing/2014/main" id="{76AFB8D2-E099-8C78-F1B0-F588F87BC72C}"/>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3">
              <a:extLst>
                <a:ext uri="{FF2B5EF4-FFF2-40B4-BE49-F238E27FC236}">
                  <a16:creationId xmlns:a16="http://schemas.microsoft.com/office/drawing/2014/main" id="{C895B0A0-9CC9-5AE8-0F0D-F5AB74993CC2}"/>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3">
              <a:extLst>
                <a:ext uri="{FF2B5EF4-FFF2-40B4-BE49-F238E27FC236}">
                  <a16:creationId xmlns:a16="http://schemas.microsoft.com/office/drawing/2014/main" id="{989F47D8-2DAA-0674-5C34-C7BD19F896C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3">
              <a:extLst>
                <a:ext uri="{FF2B5EF4-FFF2-40B4-BE49-F238E27FC236}">
                  <a16:creationId xmlns:a16="http://schemas.microsoft.com/office/drawing/2014/main" id="{0039A356-BE1B-A5E9-8AA1-6C76B7D01278}"/>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3">
              <a:extLst>
                <a:ext uri="{FF2B5EF4-FFF2-40B4-BE49-F238E27FC236}">
                  <a16:creationId xmlns:a16="http://schemas.microsoft.com/office/drawing/2014/main" id="{9EA4795D-60EF-9225-DF81-91EED704E5D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3">
              <a:extLst>
                <a:ext uri="{FF2B5EF4-FFF2-40B4-BE49-F238E27FC236}">
                  <a16:creationId xmlns:a16="http://schemas.microsoft.com/office/drawing/2014/main" id="{07AB5BB0-4785-38C1-1FBF-1FB14AA4C757}"/>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9" name="Google Shape;199;p3">
            <a:extLst>
              <a:ext uri="{FF2B5EF4-FFF2-40B4-BE49-F238E27FC236}">
                <a16:creationId xmlns:a16="http://schemas.microsoft.com/office/drawing/2014/main" id="{616DC625-ACC3-8465-5113-4082D64C9BFE}"/>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3">
            <a:extLst>
              <a:ext uri="{FF2B5EF4-FFF2-40B4-BE49-F238E27FC236}">
                <a16:creationId xmlns:a16="http://schemas.microsoft.com/office/drawing/2014/main" id="{5A4024A6-72B0-93F2-1630-A6CF3647E6D7}"/>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
            <a:extLst>
              <a:ext uri="{FF2B5EF4-FFF2-40B4-BE49-F238E27FC236}">
                <a16:creationId xmlns:a16="http://schemas.microsoft.com/office/drawing/2014/main" id="{D8CF83FF-5934-F4A0-308B-6A9EA767376E}"/>
              </a:ext>
            </a:extLst>
          </p:cNvPr>
          <p:cNvSpPr/>
          <p:nvPr/>
        </p:nvSpPr>
        <p:spPr>
          <a:xfrm>
            <a:off x="2444281" y="4944193"/>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rgbClr val="D0CECE"/>
                </a:solidFill>
                <a:latin typeface="Arial"/>
                <a:ea typeface="Arial"/>
                <a:cs typeface="Arial"/>
                <a:sym typeface="Arial"/>
              </a:rPr>
              <a:t>Tổng kết bài học</a:t>
            </a:r>
            <a:endParaRPr sz="1800" b="1">
              <a:solidFill>
                <a:srgbClr val="D0CECE"/>
              </a:solidFill>
              <a:latin typeface="Arial"/>
              <a:ea typeface="Arial"/>
              <a:cs typeface="Arial"/>
              <a:sym typeface="Arial"/>
            </a:endParaRPr>
          </a:p>
        </p:txBody>
      </p:sp>
      <p:grpSp>
        <p:nvGrpSpPr>
          <p:cNvPr id="203" name="Google Shape;203;p3">
            <a:extLst>
              <a:ext uri="{FF2B5EF4-FFF2-40B4-BE49-F238E27FC236}">
                <a16:creationId xmlns:a16="http://schemas.microsoft.com/office/drawing/2014/main" id="{EF266949-5805-0B89-1749-6ECCBFA47284}"/>
              </a:ext>
            </a:extLst>
          </p:cNvPr>
          <p:cNvGrpSpPr/>
          <p:nvPr/>
        </p:nvGrpSpPr>
        <p:grpSpPr>
          <a:xfrm>
            <a:off x="2126781" y="5033093"/>
            <a:ext cx="381000" cy="381000"/>
            <a:chOff x="2078" y="1680"/>
            <a:chExt cx="1615" cy="1615"/>
          </a:xfrm>
        </p:grpSpPr>
        <p:sp>
          <p:nvSpPr>
            <p:cNvPr id="204" name="Google Shape;204;p3">
              <a:extLst>
                <a:ext uri="{FF2B5EF4-FFF2-40B4-BE49-F238E27FC236}">
                  <a16:creationId xmlns:a16="http://schemas.microsoft.com/office/drawing/2014/main" id="{833C1801-A9A6-9EBF-6F58-E736970FF23B}"/>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3">
              <a:extLst>
                <a:ext uri="{FF2B5EF4-FFF2-40B4-BE49-F238E27FC236}">
                  <a16:creationId xmlns:a16="http://schemas.microsoft.com/office/drawing/2014/main" id="{710B9C98-40F4-4146-F83D-D619899CC7E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3">
              <a:extLst>
                <a:ext uri="{FF2B5EF4-FFF2-40B4-BE49-F238E27FC236}">
                  <a16:creationId xmlns:a16="http://schemas.microsoft.com/office/drawing/2014/main" id="{7FCC1960-C370-F71B-8A64-40482B139B3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3">
              <a:extLst>
                <a:ext uri="{FF2B5EF4-FFF2-40B4-BE49-F238E27FC236}">
                  <a16:creationId xmlns:a16="http://schemas.microsoft.com/office/drawing/2014/main" id="{F747C6D2-E046-E605-9053-6780C9289BA6}"/>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3">
              <a:extLst>
                <a:ext uri="{FF2B5EF4-FFF2-40B4-BE49-F238E27FC236}">
                  <a16:creationId xmlns:a16="http://schemas.microsoft.com/office/drawing/2014/main" id="{8AB84A7F-9373-B877-84FD-55CBD1443A0F}"/>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3">
              <a:extLst>
                <a:ext uri="{FF2B5EF4-FFF2-40B4-BE49-F238E27FC236}">
                  <a16:creationId xmlns:a16="http://schemas.microsoft.com/office/drawing/2014/main" id="{E698DB89-1862-1754-C247-24BC8532142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69427081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4FB4-0A8F-F349-0AB8-98121C278E0C}"/>
              </a:ext>
            </a:extLst>
          </p:cNvPr>
          <p:cNvSpPr>
            <a:spLocks noGrp="1"/>
          </p:cNvSpPr>
          <p:nvPr>
            <p:ph type="title"/>
          </p:nvPr>
        </p:nvSpPr>
        <p:spPr/>
        <p:txBody>
          <a:bodyPr/>
          <a:lstStyle/>
          <a:p>
            <a:r>
              <a:rPr lang="vi-VN" dirty="0"/>
              <a:t>Cài  đặt </a:t>
            </a:r>
            <a:r>
              <a:rPr lang="vi-VN" dirty="0" err="1"/>
              <a:t>Jira</a:t>
            </a:r>
            <a:endParaRPr lang="vi-VN" dirty="0"/>
          </a:p>
        </p:txBody>
      </p:sp>
      <p:pic>
        <p:nvPicPr>
          <p:cNvPr id="4" name="Picture 3">
            <a:extLst>
              <a:ext uri="{FF2B5EF4-FFF2-40B4-BE49-F238E27FC236}">
                <a16:creationId xmlns:a16="http://schemas.microsoft.com/office/drawing/2014/main" id="{07B65EFE-8957-9FB0-4F23-D3A1DCFCC9E6}"/>
              </a:ext>
            </a:extLst>
          </p:cNvPr>
          <p:cNvPicPr>
            <a:picLocks noChangeAspect="1"/>
          </p:cNvPicPr>
          <p:nvPr/>
        </p:nvPicPr>
        <p:blipFill>
          <a:blip r:embed="rId2"/>
          <a:stretch>
            <a:fillRect/>
          </a:stretch>
        </p:blipFill>
        <p:spPr>
          <a:xfrm>
            <a:off x="5291328" y="1170432"/>
            <a:ext cx="3986784" cy="5340096"/>
          </a:xfrm>
          <a:prstGeom prst="rect">
            <a:avLst/>
          </a:prstGeom>
        </p:spPr>
      </p:pic>
      <p:sp>
        <p:nvSpPr>
          <p:cNvPr id="3" name="Text Placeholder 2">
            <a:extLst>
              <a:ext uri="{FF2B5EF4-FFF2-40B4-BE49-F238E27FC236}">
                <a16:creationId xmlns:a16="http://schemas.microsoft.com/office/drawing/2014/main" id="{28BFFF1E-39B8-B95E-5A87-9D88CE279F85}"/>
              </a:ext>
            </a:extLst>
          </p:cNvPr>
          <p:cNvSpPr>
            <a:spLocks noGrp="1"/>
          </p:cNvSpPr>
          <p:nvPr>
            <p:ph type="body" idx="1"/>
          </p:nvPr>
        </p:nvSpPr>
        <p:spPr>
          <a:xfrm>
            <a:off x="290146" y="841248"/>
            <a:ext cx="5208446" cy="5913120"/>
          </a:xfrm>
        </p:spPr>
        <p:txBody>
          <a:bodyPr>
            <a:normAutofit fontScale="92500" lnSpcReduction="20000"/>
          </a:bodyPr>
          <a:lstStyle/>
          <a:p>
            <a:pPr marL="114300" indent="0">
              <a:buNone/>
            </a:pPr>
            <a:r>
              <a:rPr lang="vi-VN" sz="1900" b="1" dirty="0">
                <a:solidFill>
                  <a:srgbClr val="333333"/>
                </a:solidFill>
                <a:latin typeface="+mj-lt"/>
                <a:ea typeface="Calibri" panose="020F0502020204030204" pitchFamily="34" charset="0"/>
                <a:cs typeface="Times New Roman" panose="02020603050405020304" pitchFamily="18" charset="0"/>
              </a:rPr>
              <a:t>1. Truy cập trang </a:t>
            </a:r>
            <a:r>
              <a:rPr lang="vi-VN" sz="1900" b="1" dirty="0" err="1">
                <a:solidFill>
                  <a:srgbClr val="333333"/>
                </a:solidFill>
                <a:latin typeface="+mj-lt"/>
                <a:ea typeface="Calibri" panose="020F0502020204030204" pitchFamily="34" charset="0"/>
                <a:cs typeface="Times New Roman" panose="02020603050405020304" pitchFamily="18" charset="0"/>
              </a:rPr>
              <a:t>web</a:t>
            </a:r>
            <a:r>
              <a:rPr lang="vi-VN" sz="1900" b="1" dirty="0">
                <a:solidFill>
                  <a:srgbClr val="333333"/>
                </a:solidFill>
                <a:latin typeface="+mj-lt"/>
                <a:ea typeface="Calibri" panose="020F0502020204030204" pitchFamily="34" charset="0"/>
                <a:cs typeface="Times New Roman" panose="02020603050405020304" pitchFamily="18" charset="0"/>
              </a:rPr>
              <a:t> </a:t>
            </a:r>
            <a:r>
              <a:rPr lang="vi-VN" sz="1900" b="1" dirty="0" err="1">
                <a:solidFill>
                  <a:srgbClr val="333333"/>
                </a:solidFill>
                <a:latin typeface="+mj-lt"/>
                <a:ea typeface="Calibri" panose="020F0502020204030204" pitchFamily="34" charset="0"/>
                <a:cs typeface="Times New Roman" panose="02020603050405020304" pitchFamily="18" charset="0"/>
              </a:rPr>
              <a:t>Atlassian</a:t>
            </a:r>
            <a:r>
              <a:rPr lang="vi-VN" sz="1900" b="1" dirty="0">
                <a:solidFill>
                  <a:srgbClr val="333333"/>
                </a:solidFill>
                <a:latin typeface="+mj-lt"/>
                <a:ea typeface="Calibri" panose="020F0502020204030204" pitchFamily="34" charset="0"/>
                <a:cs typeface="Times New Roman" panose="02020603050405020304" pitchFamily="18" charset="0"/>
              </a:rPr>
              <a:t> (</a:t>
            </a:r>
            <a:r>
              <a:rPr lang="vi-V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https://www.atlassian.com/</a:t>
            </a:r>
            <a:r>
              <a:rPr lang="vi-VN" sz="18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1900" b="1" dirty="0">
              <a:solidFill>
                <a:srgbClr val="333333"/>
              </a:solidFill>
              <a:latin typeface="+mj-lt"/>
              <a:ea typeface="Calibri" panose="020F0502020204030204" pitchFamily="34" charset="0"/>
              <a:cs typeface="Times New Roman" panose="02020603050405020304" pitchFamily="18" charset="0"/>
            </a:endParaRPr>
          </a:p>
          <a:p>
            <a:pPr marL="114300" indent="0">
              <a:buNone/>
            </a:pPr>
            <a:r>
              <a:rPr lang="vi-VN" sz="1900" b="1" dirty="0">
                <a:solidFill>
                  <a:srgbClr val="333333"/>
                </a:solidFill>
                <a:latin typeface="+mj-lt"/>
                <a:ea typeface="Calibri" panose="020F0502020204030204" pitchFamily="34" charset="0"/>
                <a:cs typeface="Times New Roman" panose="02020603050405020304" pitchFamily="18" charset="0"/>
              </a:rPr>
              <a:t>2. Tạo tài khoản </a:t>
            </a:r>
            <a:r>
              <a:rPr lang="vi-VN" sz="1900" b="1" dirty="0" err="1">
                <a:solidFill>
                  <a:srgbClr val="333333"/>
                </a:solidFill>
                <a:latin typeface="+mj-lt"/>
                <a:ea typeface="Calibri" panose="020F0502020204030204" pitchFamily="34" charset="0"/>
                <a:cs typeface="Times New Roman" panose="02020603050405020304" pitchFamily="18" charset="0"/>
              </a:rPr>
              <a:t>Jira</a:t>
            </a:r>
            <a:endParaRPr lang="vi-VN" sz="1900" b="1" dirty="0">
              <a:solidFill>
                <a:srgbClr val="333333"/>
              </a:solidFill>
              <a:latin typeface="+mj-lt"/>
              <a:ea typeface="Calibri" panose="020F0502020204030204" pitchFamily="34"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vi-VN" sz="1900" dirty="0">
                <a:effectLst/>
                <a:latin typeface="+mj-lt"/>
                <a:ea typeface="Calibri" panose="020F0502020204030204" pitchFamily="34" charset="0"/>
              </a:rPr>
              <a:t>Yêu cầu có : </a:t>
            </a:r>
            <a:r>
              <a:rPr lang="vi-VN" sz="1900" dirty="0" err="1">
                <a:effectLst/>
                <a:latin typeface="+mj-lt"/>
                <a:ea typeface="Calibri" panose="020F0502020204030204" pitchFamily="34" charset="0"/>
              </a:rPr>
              <a:t>Email</a:t>
            </a:r>
            <a:r>
              <a:rPr lang="vi-VN" sz="1900" dirty="0">
                <a:effectLst/>
                <a:latin typeface="+mj-lt"/>
                <a:ea typeface="Calibri" panose="020F0502020204030204" pitchFamily="34" charset="0"/>
              </a:rPr>
              <a:t> hợp pháp</a:t>
            </a:r>
          </a:p>
          <a:p>
            <a:pPr marL="342900" lvl="0" indent="-342900">
              <a:lnSpc>
                <a:spcPct val="115000"/>
              </a:lnSpc>
              <a:buFont typeface="Times New Roman" panose="02020603050405020304" pitchFamily="18" charset="0"/>
              <a:buChar char="-"/>
            </a:pPr>
            <a:r>
              <a:rPr lang="vi-VN" sz="1900" dirty="0">
                <a:solidFill>
                  <a:srgbClr val="333333"/>
                </a:solidFill>
                <a:effectLst/>
                <a:latin typeface="+mj-lt"/>
                <a:ea typeface="Calibri" panose="020F0502020204030204" pitchFamily="34" charset="0"/>
              </a:rPr>
              <a:t>Để đăng ký tài khoản </a:t>
            </a:r>
            <a:r>
              <a:rPr lang="vi-VN" sz="1900" dirty="0" err="1">
                <a:solidFill>
                  <a:srgbClr val="333333"/>
                </a:solidFill>
                <a:effectLst/>
                <a:latin typeface="+mj-lt"/>
                <a:ea typeface="Calibri" panose="020F0502020204030204" pitchFamily="34" charset="0"/>
              </a:rPr>
              <a:t>Jira</a:t>
            </a:r>
            <a:r>
              <a:rPr lang="vi-VN" sz="1900" dirty="0">
                <a:solidFill>
                  <a:srgbClr val="333333"/>
                </a:solidFill>
                <a:effectLst/>
                <a:latin typeface="+mj-lt"/>
                <a:ea typeface="Calibri" panose="020F0502020204030204" pitchFamily="34" charset="0"/>
              </a:rPr>
              <a:t>, hãy làm theo các bước sau:</a:t>
            </a:r>
            <a:endParaRPr lang="vi-VN" sz="1900" dirty="0">
              <a:effectLst/>
              <a:latin typeface="+mj-lt"/>
              <a:ea typeface="Calibri" panose="020F0502020204030204" pitchFamily="34" charset="0"/>
            </a:endParaRPr>
          </a:p>
          <a:p>
            <a:pPr>
              <a:lnSpc>
                <a:spcPct val="115000"/>
              </a:lnSpc>
              <a:spcAft>
                <a:spcPts val="800"/>
              </a:spcAft>
            </a:pPr>
            <a:r>
              <a:rPr lang="vi-VN" sz="1900" dirty="0">
                <a:solidFill>
                  <a:srgbClr val="333333"/>
                </a:solidFill>
                <a:effectLst/>
                <a:latin typeface="+mj-lt"/>
                <a:ea typeface="Times New Roman" panose="02020603050405020304" pitchFamily="18" charset="0"/>
                <a:cs typeface="Times New Roman" panose="02020603050405020304" pitchFamily="18" charset="0"/>
              </a:rPr>
              <a:t>Bước 1: Truy cập trang </a:t>
            </a:r>
            <a:r>
              <a:rPr lang="vi-VN" sz="1900" dirty="0" err="1">
                <a:solidFill>
                  <a:srgbClr val="333333"/>
                </a:solidFill>
                <a:effectLst/>
                <a:latin typeface="+mj-lt"/>
                <a:ea typeface="Times New Roman" panose="02020603050405020304" pitchFamily="18" charset="0"/>
                <a:cs typeface="Times New Roman" panose="02020603050405020304" pitchFamily="18" charset="0"/>
              </a:rPr>
              <a:t>web</a:t>
            </a:r>
            <a:r>
              <a:rPr lang="vi-VN" sz="1900" dirty="0">
                <a:solidFill>
                  <a:srgbClr val="333333"/>
                </a:solidFill>
                <a:effectLst/>
                <a:latin typeface="+mj-lt"/>
                <a:ea typeface="Times New Roman" panose="02020603050405020304" pitchFamily="18" charset="0"/>
                <a:cs typeface="Times New Roman" panose="02020603050405020304" pitchFamily="18" charset="0"/>
              </a:rPr>
              <a:t> </a:t>
            </a:r>
            <a:r>
              <a:rPr lang="vi-VN" sz="1900" dirty="0" err="1">
                <a:solidFill>
                  <a:srgbClr val="333333"/>
                </a:solidFill>
                <a:effectLst/>
                <a:latin typeface="+mj-lt"/>
                <a:ea typeface="Times New Roman" panose="02020603050405020304" pitchFamily="18" charset="0"/>
                <a:cs typeface="Times New Roman" panose="02020603050405020304" pitchFamily="18" charset="0"/>
              </a:rPr>
              <a:t>Atlassian</a:t>
            </a:r>
            <a:r>
              <a:rPr lang="vi-VN" sz="1900" dirty="0">
                <a:solidFill>
                  <a:srgbClr val="333333"/>
                </a:solidFill>
                <a:effectLst/>
                <a:latin typeface="+mj-lt"/>
                <a:ea typeface="Times New Roman" panose="02020603050405020304" pitchFamily="18" charset="0"/>
                <a:cs typeface="Times New Roman" panose="02020603050405020304" pitchFamily="18" charset="0"/>
              </a:rPr>
              <a:t> (</a:t>
            </a:r>
            <a:r>
              <a:rPr lang="vi-VN" sz="1900" u="sng" dirty="0">
                <a:solidFill>
                  <a:srgbClr val="0000FF"/>
                </a:solidFill>
                <a:effectLst/>
                <a:latin typeface="+mj-lt"/>
                <a:ea typeface="Times New Roman" panose="02020603050405020304" pitchFamily="18" charset="0"/>
                <a:cs typeface="Times New Roman" panose="02020603050405020304" pitchFamily="18" charset="0"/>
                <a:hlinkClick r:id="rId3"/>
              </a:rPr>
              <a:t>https://www.atlassian.com/</a:t>
            </a:r>
            <a:r>
              <a:rPr lang="vi-VN" sz="1900" dirty="0">
                <a:solidFill>
                  <a:srgbClr val="333333"/>
                </a:solidFill>
                <a:effectLst/>
                <a:latin typeface="+mj-lt"/>
                <a:ea typeface="Times New Roman" panose="02020603050405020304" pitchFamily="18" charset="0"/>
                <a:cs typeface="Times New Roman" panose="02020603050405020304" pitchFamily="18" charset="0"/>
              </a:rPr>
              <a:t>)</a:t>
            </a:r>
            <a:endParaRPr lang="vi-VN" sz="1900" dirty="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vi-VN" sz="1900" dirty="0">
                <a:solidFill>
                  <a:srgbClr val="333333"/>
                </a:solidFill>
                <a:effectLst/>
                <a:latin typeface="+mj-lt"/>
                <a:ea typeface="Times New Roman" panose="02020603050405020304" pitchFamily="18" charset="0"/>
                <a:cs typeface="Times New Roman" panose="02020603050405020304" pitchFamily="18" charset="0"/>
              </a:rPr>
              <a:t>Bước 2: Tại trang chủ, nhấn vào nút Tài khoản của tôi (</a:t>
            </a:r>
            <a:r>
              <a:rPr lang="vi-VN" sz="1900" dirty="0" err="1">
                <a:solidFill>
                  <a:srgbClr val="333333"/>
                </a:solidFill>
                <a:effectLst/>
                <a:latin typeface="+mj-lt"/>
                <a:ea typeface="Times New Roman" panose="02020603050405020304" pitchFamily="18" charset="0"/>
                <a:cs typeface="Times New Roman" panose="02020603050405020304" pitchFamily="18" charset="0"/>
              </a:rPr>
              <a:t>My</a:t>
            </a:r>
            <a:r>
              <a:rPr lang="vi-VN" sz="1900" dirty="0">
                <a:solidFill>
                  <a:srgbClr val="333333"/>
                </a:solidFill>
                <a:effectLst/>
                <a:latin typeface="+mj-lt"/>
                <a:ea typeface="Times New Roman" panose="02020603050405020304" pitchFamily="18" charset="0"/>
                <a:cs typeface="Times New Roman" panose="02020603050405020304" pitchFamily="18" charset="0"/>
              </a:rPr>
              <a:t> </a:t>
            </a:r>
            <a:r>
              <a:rPr lang="vi-VN" sz="1900" dirty="0" err="1">
                <a:solidFill>
                  <a:srgbClr val="333333"/>
                </a:solidFill>
                <a:effectLst/>
                <a:latin typeface="+mj-lt"/>
                <a:ea typeface="Times New Roman" panose="02020603050405020304" pitchFamily="18" charset="0"/>
                <a:cs typeface="Times New Roman" panose="02020603050405020304" pitchFamily="18" charset="0"/>
              </a:rPr>
              <a:t>account</a:t>
            </a:r>
            <a:r>
              <a:rPr lang="vi-VN" sz="1900" dirty="0">
                <a:solidFill>
                  <a:srgbClr val="333333"/>
                </a:solidFill>
                <a:effectLst/>
                <a:latin typeface="+mj-lt"/>
                <a:ea typeface="Times New Roman" panose="02020603050405020304" pitchFamily="18" charset="0"/>
                <a:cs typeface="Times New Roman" panose="02020603050405020304" pitchFamily="18" charset="0"/>
              </a:rPr>
              <a:t>) và Đăng nhập (</a:t>
            </a:r>
            <a:r>
              <a:rPr lang="vi-VN" sz="1900" dirty="0" err="1">
                <a:solidFill>
                  <a:srgbClr val="333333"/>
                </a:solidFill>
                <a:effectLst/>
                <a:latin typeface="+mj-lt"/>
                <a:ea typeface="Times New Roman" panose="02020603050405020304" pitchFamily="18" charset="0"/>
                <a:cs typeface="Times New Roman" panose="02020603050405020304" pitchFamily="18" charset="0"/>
              </a:rPr>
              <a:t>Login</a:t>
            </a:r>
            <a:r>
              <a:rPr lang="vi-VN" sz="1900" dirty="0">
                <a:solidFill>
                  <a:srgbClr val="333333"/>
                </a:solidFill>
                <a:effectLst/>
                <a:latin typeface="+mj-lt"/>
                <a:ea typeface="Times New Roman" panose="02020603050405020304" pitchFamily="18" charset="0"/>
                <a:cs typeface="Times New Roman" panose="02020603050405020304" pitchFamily="18" charset="0"/>
              </a:rPr>
              <a:t>)</a:t>
            </a:r>
            <a:endParaRPr lang="vi-VN" sz="1900" dirty="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vi-VN" sz="1900" dirty="0">
                <a:solidFill>
                  <a:srgbClr val="333333"/>
                </a:solidFill>
                <a:effectLst/>
                <a:latin typeface="+mj-lt"/>
                <a:ea typeface="Times New Roman" panose="02020603050405020304" pitchFamily="18" charset="0"/>
                <a:cs typeface="Times New Roman" panose="02020603050405020304" pitchFamily="18" charset="0"/>
              </a:rPr>
              <a:t>Bước 3: Điền các thông tin cần thiết để tạo tài khoản, bao gồm địa chỉ </a:t>
            </a:r>
            <a:r>
              <a:rPr lang="vi-VN" sz="1900" dirty="0" err="1">
                <a:solidFill>
                  <a:srgbClr val="333333"/>
                </a:solidFill>
                <a:effectLst/>
                <a:latin typeface="+mj-lt"/>
                <a:ea typeface="Times New Roman" panose="02020603050405020304" pitchFamily="18" charset="0"/>
                <a:cs typeface="Times New Roman" panose="02020603050405020304" pitchFamily="18" charset="0"/>
              </a:rPr>
              <a:t>email</a:t>
            </a:r>
            <a:r>
              <a:rPr lang="vi-VN" sz="1900" dirty="0">
                <a:solidFill>
                  <a:srgbClr val="333333"/>
                </a:solidFill>
                <a:effectLst/>
                <a:latin typeface="+mj-lt"/>
                <a:ea typeface="Times New Roman" panose="02020603050405020304" pitchFamily="18" charset="0"/>
                <a:cs typeface="Times New Roman" panose="02020603050405020304" pitchFamily="18" charset="0"/>
              </a:rPr>
              <a:t> và mật khẩu</a:t>
            </a:r>
            <a:endParaRPr lang="vi-VN" sz="1900" dirty="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vi-VN" sz="1900" dirty="0">
                <a:solidFill>
                  <a:srgbClr val="333333"/>
                </a:solidFill>
                <a:effectLst/>
                <a:latin typeface="+mj-lt"/>
                <a:ea typeface="Times New Roman" panose="02020603050405020304" pitchFamily="18" charset="0"/>
                <a:cs typeface="Times New Roman" panose="02020603050405020304" pitchFamily="18" charset="0"/>
              </a:rPr>
              <a:t>Bước 4: Nhấn vào nút Tạo tài khoản của tôi (</a:t>
            </a:r>
            <a:r>
              <a:rPr lang="vi-VN" sz="1900" dirty="0" err="1">
                <a:solidFill>
                  <a:srgbClr val="333333"/>
                </a:solidFill>
                <a:effectLst/>
                <a:latin typeface="+mj-lt"/>
                <a:ea typeface="Times New Roman" panose="02020603050405020304" pitchFamily="18" charset="0"/>
                <a:cs typeface="Times New Roman" panose="02020603050405020304" pitchFamily="18" charset="0"/>
              </a:rPr>
              <a:t>Create</a:t>
            </a:r>
            <a:r>
              <a:rPr lang="vi-VN" sz="1900" dirty="0">
                <a:solidFill>
                  <a:srgbClr val="333333"/>
                </a:solidFill>
                <a:effectLst/>
                <a:latin typeface="+mj-lt"/>
                <a:ea typeface="Times New Roman" panose="02020603050405020304" pitchFamily="18" charset="0"/>
                <a:cs typeface="Times New Roman" panose="02020603050405020304" pitchFamily="18" charset="0"/>
              </a:rPr>
              <a:t> </a:t>
            </a:r>
            <a:r>
              <a:rPr lang="vi-VN" sz="1900" dirty="0" err="1">
                <a:solidFill>
                  <a:srgbClr val="333333"/>
                </a:solidFill>
                <a:effectLst/>
                <a:latin typeface="+mj-lt"/>
                <a:ea typeface="Times New Roman" panose="02020603050405020304" pitchFamily="18" charset="0"/>
                <a:cs typeface="Times New Roman" panose="02020603050405020304" pitchFamily="18" charset="0"/>
              </a:rPr>
              <a:t>my</a:t>
            </a:r>
            <a:r>
              <a:rPr lang="vi-VN" sz="1900" dirty="0">
                <a:solidFill>
                  <a:srgbClr val="333333"/>
                </a:solidFill>
                <a:effectLst/>
                <a:latin typeface="+mj-lt"/>
                <a:ea typeface="Times New Roman" panose="02020603050405020304" pitchFamily="18" charset="0"/>
                <a:cs typeface="Times New Roman" panose="02020603050405020304" pitchFamily="18" charset="0"/>
              </a:rPr>
              <a:t> </a:t>
            </a:r>
            <a:r>
              <a:rPr lang="vi-VN" sz="1900" dirty="0" err="1">
                <a:solidFill>
                  <a:srgbClr val="333333"/>
                </a:solidFill>
                <a:effectLst/>
                <a:latin typeface="+mj-lt"/>
                <a:ea typeface="Times New Roman" panose="02020603050405020304" pitchFamily="18" charset="0"/>
                <a:cs typeface="Times New Roman" panose="02020603050405020304" pitchFamily="18" charset="0"/>
              </a:rPr>
              <a:t>account</a:t>
            </a:r>
            <a:r>
              <a:rPr lang="vi-VN" sz="1900" dirty="0">
                <a:solidFill>
                  <a:srgbClr val="333333"/>
                </a:solidFill>
                <a:effectLst/>
                <a:latin typeface="+mj-lt"/>
                <a:ea typeface="Times New Roman" panose="02020603050405020304" pitchFamily="18" charset="0"/>
                <a:cs typeface="Times New Roman" panose="02020603050405020304" pitchFamily="18" charset="0"/>
              </a:rPr>
              <a:t>) để gửi thông tin</a:t>
            </a:r>
            <a:endParaRPr lang="vi-VN" sz="1900" dirty="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vi-VN" sz="1900" dirty="0">
                <a:solidFill>
                  <a:srgbClr val="333333"/>
                </a:solidFill>
                <a:effectLst/>
                <a:latin typeface="+mj-lt"/>
                <a:ea typeface="Times New Roman" panose="02020603050405020304" pitchFamily="18" charset="0"/>
                <a:cs typeface="Times New Roman" panose="02020603050405020304" pitchFamily="18" charset="0"/>
              </a:rPr>
              <a:t>Bước 5: Xác nhận địa chỉ </a:t>
            </a:r>
            <a:r>
              <a:rPr lang="vi-VN" sz="1900" dirty="0" err="1">
                <a:solidFill>
                  <a:srgbClr val="333333"/>
                </a:solidFill>
                <a:effectLst/>
                <a:latin typeface="+mj-lt"/>
                <a:ea typeface="Times New Roman" panose="02020603050405020304" pitchFamily="18" charset="0"/>
                <a:cs typeface="Times New Roman" panose="02020603050405020304" pitchFamily="18" charset="0"/>
              </a:rPr>
              <a:t>email</a:t>
            </a:r>
            <a:r>
              <a:rPr lang="vi-VN" sz="1900" dirty="0">
                <a:solidFill>
                  <a:srgbClr val="333333"/>
                </a:solidFill>
                <a:effectLst/>
                <a:latin typeface="+mj-lt"/>
                <a:ea typeface="Times New Roman" panose="02020603050405020304" pitchFamily="18" charset="0"/>
                <a:cs typeface="Times New Roman" panose="02020603050405020304" pitchFamily="18" charset="0"/>
              </a:rPr>
              <a:t> của bạn theo các hướng dẫn được gửi đến </a:t>
            </a:r>
            <a:r>
              <a:rPr lang="vi-VN" sz="1900" dirty="0" err="1">
                <a:solidFill>
                  <a:srgbClr val="333333"/>
                </a:solidFill>
                <a:effectLst/>
                <a:latin typeface="+mj-lt"/>
                <a:ea typeface="Times New Roman" panose="02020603050405020304" pitchFamily="18" charset="0"/>
                <a:cs typeface="Times New Roman" panose="02020603050405020304" pitchFamily="18" charset="0"/>
              </a:rPr>
              <a:t>email</a:t>
            </a:r>
            <a:endParaRPr lang="vi-VN" sz="1900" dirty="0">
              <a:effectLst/>
              <a:latin typeface="+mj-lt"/>
              <a:ea typeface="Calibri" panose="020F0502020204030204" pitchFamily="34" charset="0"/>
              <a:cs typeface="Times New Roman" panose="02020603050405020304" pitchFamily="18" charset="0"/>
            </a:endParaRPr>
          </a:p>
          <a:p>
            <a:pPr>
              <a:lnSpc>
                <a:spcPct val="115000"/>
              </a:lnSpc>
              <a:spcAft>
                <a:spcPts val="800"/>
              </a:spcAft>
            </a:pPr>
            <a:r>
              <a:rPr lang="vi-VN" sz="1900" dirty="0">
                <a:solidFill>
                  <a:srgbClr val="333333"/>
                </a:solidFill>
                <a:effectLst/>
                <a:latin typeface="+mj-lt"/>
                <a:ea typeface="Times New Roman" panose="02020603050405020304" pitchFamily="18" charset="0"/>
                <a:cs typeface="Times New Roman" panose="02020603050405020304" pitchFamily="18" charset="0"/>
              </a:rPr>
              <a:t>Bước 6: Sau khi đã xác nhận địa chỉ </a:t>
            </a:r>
            <a:r>
              <a:rPr lang="vi-VN" sz="1900" dirty="0" err="1">
                <a:solidFill>
                  <a:srgbClr val="333333"/>
                </a:solidFill>
                <a:effectLst/>
                <a:latin typeface="+mj-lt"/>
                <a:ea typeface="Times New Roman" panose="02020603050405020304" pitchFamily="18" charset="0"/>
                <a:cs typeface="Times New Roman" panose="02020603050405020304" pitchFamily="18" charset="0"/>
              </a:rPr>
              <a:t>email</a:t>
            </a:r>
            <a:r>
              <a:rPr lang="vi-VN" sz="1900" dirty="0">
                <a:solidFill>
                  <a:srgbClr val="333333"/>
                </a:solidFill>
                <a:effectLst/>
                <a:latin typeface="+mj-lt"/>
                <a:ea typeface="Times New Roman" panose="02020603050405020304" pitchFamily="18" charset="0"/>
                <a:cs typeface="Times New Roman" panose="02020603050405020304" pitchFamily="18" charset="0"/>
              </a:rPr>
              <a:t>, hãy đăng nhập vào tài khoản </a:t>
            </a:r>
            <a:r>
              <a:rPr lang="vi-VN" sz="1900" dirty="0" err="1">
                <a:solidFill>
                  <a:srgbClr val="333333"/>
                </a:solidFill>
                <a:effectLst/>
                <a:latin typeface="+mj-lt"/>
                <a:ea typeface="Times New Roman" panose="02020603050405020304" pitchFamily="18" charset="0"/>
                <a:cs typeface="Times New Roman" panose="02020603050405020304" pitchFamily="18" charset="0"/>
              </a:rPr>
              <a:t>Jira</a:t>
            </a:r>
            <a:r>
              <a:rPr lang="vi-VN" sz="1900" dirty="0">
                <a:solidFill>
                  <a:srgbClr val="333333"/>
                </a:solidFill>
                <a:effectLst/>
                <a:latin typeface="+mj-lt"/>
                <a:ea typeface="Times New Roman" panose="02020603050405020304" pitchFamily="18" charset="0"/>
                <a:cs typeface="Times New Roman" panose="02020603050405020304" pitchFamily="18" charset="0"/>
              </a:rPr>
              <a:t> mới của bạn và bắt đầu tạo các dự án</a:t>
            </a:r>
            <a:endParaRPr lang="vi-VN" sz="1900" dirty="0">
              <a:effectLst/>
              <a:latin typeface="+mj-lt"/>
              <a:ea typeface="Calibri" panose="020F0502020204030204" pitchFamily="34" charset="0"/>
              <a:cs typeface="Times New Roman" panose="02020603050405020304" pitchFamily="18" charset="0"/>
            </a:endParaRPr>
          </a:p>
          <a:p>
            <a:pPr marL="114300" indent="0">
              <a:buNone/>
            </a:pPr>
            <a:endParaRPr lang="vi-V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vi-VN" dirty="0"/>
          </a:p>
        </p:txBody>
      </p:sp>
    </p:spTree>
    <p:extLst>
      <p:ext uri="{BB962C8B-B14F-4D97-AF65-F5344CB8AC3E}">
        <p14:creationId xmlns:p14="http://schemas.microsoft.com/office/powerpoint/2010/main" val="31287362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1000"/>
                                        <p:tgtEl>
                                          <p:spTgt spid="3">
                                            <p:txEl>
                                              <p:pRg st="8" end="8"/>
                                            </p:txEl>
                                          </p:spTgt>
                                        </p:tgtEl>
                                      </p:cBhvr>
                                    </p:animEffect>
                                    <p:anim calcmode="lin" valueType="num">
                                      <p:cBhvr>
                                        <p:cTn id="5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Effect transition="in" filter="fade">
                                      <p:cBhvr>
                                        <p:cTn id="65" dur="1000"/>
                                        <p:tgtEl>
                                          <p:spTgt spid="3">
                                            <p:txEl>
                                              <p:pRg st="9" end="9"/>
                                            </p:txEl>
                                          </p:spTgt>
                                        </p:tgtEl>
                                      </p:cBhvr>
                                    </p:animEffect>
                                    <p:anim calcmode="lin" valueType="num">
                                      <p:cBhvr>
                                        <p:cTn id="6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22454-5CA2-C07A-5BCD-0ECA9B31E65D}"/>
              </a:ext>
            </a:extLst>
          </p:cNvPr>
          <p:cNvSpPr>
            <a:spLocks noGrp="1"/>
          </p:cNvSpPr>
          <p:nvPr>
            <p:ph type="title"/>
          </p:nvPr>
        </p:nvSpPr>
        <p:spPr>
          <a:xfrm>
            <a:off x="93500" y="0"/>
            <a:ext cx="7658100" cy="589085"/>
          </a:xfrm>
        </p:spPr>
        <p:txBody>
          <a:bodyPr/>
          <a:lstStyle/>
          <a:p>
            <a:pPr marL="0" marR="0" lvl="0" indent="0" algn="l" rtl="0">
              <a:spcBef>
                <a:spcPts val="0"/>
              </a:spcBef>
              <a:spcAft>
                <a:spcPts val="0"/>
              </a:spcAft>
              <a:buNone/>
            </a:pPr>
            <a:r>
              <a:rPr lang="vi-VN" sz="3600" b="1" dirty="0" err="1">
                <a:solidFill>
                  <a:schemeClr val="bg1"/>
                </a:solidFill>
              </a:rPr>
              <a:t>Demo</a:t>
            </a:r>
            <a:r>
              <a:rPr lang="vi-VN" sz="3600" b="1" dirty="0">
                <a:solidFill>
                  <a:schemeClr val="bg1"/>
                </a:solidFill>
              </a:rPr>
              <a:t> Quản lý và theo dõi lỗi bằng </a:t>
            </a:r>
            <a:r>
              <a:rPr lang="vi-VN" sz="3600" b="1" dirty="0" err="1">
                <a:solidFill>
                  <a:schemeClr val="bg1"/>
                </a:solidFill>
              </a:rPr>
              <a:t>Jira</a:t>
            </a:r>
            <a:endParaRPr lang="vi-VN" sz="3600" dirty="0">
              <a:solidFill>
                <a:schemeClr val="bg1"/>
              </a:solidFill>
            </a:endParaRPr>
          </a:p>
        </p:txBody>
      </p:sp>
      <p:pic>
        <p:nvPicPr>
          <p:cNvPr id="5" name="Picture 4">
            <a:extLst>
              <a:ext uri="{FF2B5EF4-FFF2-40B4-BE49-F238E27FC236}">
                <a16:creationId xmlns:a16="http://schemas.microsoft.com/office/drawing/2014/main" id="{D07AE550-5F0E-CB49-9642-713565C4B24C}"/>
              </a:ext>
            </a:extLst>
          </p:cNvPr>
          <p:cNvPicPr>
            <a:picLocks noChangeAspect="1"/>
          </p:cNvPicPr>
          <p:nvPr/>
        </p:nvPicPr>
        <p:blipFill>
          <a:blip r:embed="rId2"/>
          <a:stretch>
            <a:fillRect/>
          </a:stretch>
        </p:blipFill>
        <p:spPr>
          <a:xfrm>
            <a:off x="0" y="1190870"/>
            <a:ext cx="9138736" cy="5170601"/>
          </a:xfrm>
          <a:prstGeom prst="rect">
            <a:avLst/>
          </a:prstGeom>
        </p:spPr>
      </p:pic>
    </p:spTree>
    <p:extLst>
      <p:ext uri="{BB962C8B-B14F-4D97-AF65-F5344CB8AC3E}">
        <p14:creationId xmlns:p14="http://schemas.microsoft.com/office/powerpoint/2010/main" val="12207947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en-US"/>
              <a:t>Tài liệu tham khảo</a:t>
            </a:r>
            <a:endParaRPr/>
          </a:p>
        </p:txBody>
      </p:sp>
      <p:sp>
        <p:nvSpPr>
          <p:cNvPr id="229" name="Google Shape;229;p5"/>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1108"/>
              <a:buFont typeface="Noto Sans Symbols"/>
              <a:buNone/>
            </a:pPr>
            <a:fld id="{00000000-1234-1234-1234-123412341234}" type="slidenum">
              <a:rPr lang="en-US" sz="1108">
                <a:solidFill>
                  <a:schemeClr val="dk1"/>
                </a:solidFill>
                <a:latin typeface="Garamond"/>
                <a:ea typeface="Garamond"/>
                <a:cs typeface="Garamond"/>
                <a:sym typeface="Garamond"/>
              </a:rPr>
              <a:t>24</a:t>
            </a:fld>
            <a:endParaRPr sz="1108">
              <a:solidFill>
                <a:schemeClr val="dk1"/>
              </a:solidFill>
              <a:latin typeface="Garamond"/>
              <a:ea typeface="Garamond"/>
              <a:cs typeface="Garamond"/>
              <a:sym typeface="Garamond"/>
            </a:endParaRPr>
          </a:p>
        </p:txBody>
      </p:sp>
      <p:sp>
        <p:nvSpPr>
          <p:cNvPr id="230" name="Google Shape;230;p5"/>
          <p:cNvSpPr txBox="1"/>
          <p:nvPr/>
        </p:nvSpPr>
        <p:spPr>
          <a:xfrm>
            <a:off x="422031" y="953964"/>
            <a:ext cx="8088923" cy="4950071"/>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accent1"/>
              </a:buClr>
              <a:buSzPts val="1080"/>
              <a:buFont typeface="Century Schoolbook"/>
              <a:buAutoNum type="arabicPeriod"/>
            </a:pPr>
            <a:r>
              <a:rPr lang="en-US" sz="1662" u="sng" dirty="0">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https://viblo.asia/p/cau-truc-du-lieu-va-giai-thuat-search-924lJYzWZPM</a:t>
            </a:r>
            <a:endParaRPr sz="1662" dirty="0">
              <a:solidFill>
                <a:schemeClr val="dk1"/>
              </a:solidFill>
              <a:latin typeface="Arial"/>
              <a:ea typeface="Arial"/>
              <a:cs typeface="Arial"/>
              <a:sym typeface="Arial"/>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r>
              <a:rPr lang="en-US" sz="1662" u="sng" dirty="0">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https://github.com/pqhuy87it/MonthlyReport/tree/master/SearchAlgorithms</a:t>
            </a:r>
            <a:endParaRPr lang="en-US" sz="1662" u="sng" dirty="0">
              <a:solidFill>
                <a:schemeClr val="dk1"/>
              </a:solidFill>
              <a:latin typeface="Arial"/>
              <a:ea typeface="Arial"/>
              <a:cs typeface="Arial"/>
              <a:sym typeface="Arial"/>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r>
              <a:rPr lang="vi-VN" sz="1800" dirty="0">
                <a:effectLst/>
                <a:latin typeface="Times New Roman" panose="02020603050405020304" pitchFamily="18" charset="0"/>
                <a:ea typeface="Calibri" panose="020F0502020204030204" pitchFamily="34" charset="0"/>
              </a:rPr>
              <a:t>Công nghệ phần mềm - Bài giảng đảm bảo chất lượng phần mềm, Hưng Yên: Khoa công nghệ thông tin -UTEHY, 2024.</a:t>
            </a:r>
          </a:p>
          <a:p>
            <a:pPr marL="457200" marR="0" lvl="0" indent="-457200" algn="just" rtl="0">
              <a:lnSpc>
                <a:spcPct val="150000"/>
              </a:lnSpc>
              <a:spcBef>
                <a:spcPts val="332"/>
              </a:spcBef>
              <a:spcAft>
                <a:spcPts val="0"/>
              </a:spcAft>
              <a:buClr>
                <a:schemeClr val="accent1"/>
              </a:buClr>
              <a:buSzPts val="1080"/>
              <a:buFont typeface="Century Schoolbook"/>
              <a:buAutoNum type="arabicPeriod"/>
            </a:pPr>
            <a:r>
              <a:rPr lang="vi-VN" sz="1800" dirty="0" err="1">
                <a:effectLst/>
                <a:latin typeface="Times New Roman" panose="02020603050405020304" pitchFamily="18" charset="0"/>
                <a:ea typeface="Calibri" panose="020F0502020204030204" pitchFamily="34" charset="0"/>
              </a:rPr>
              <a:t>LearningProgrammingTutorial</a:t>
            </a:r>
            <a:r>
              <a:rPr lang="vi-VN" sz="1800" dirty="0">
                <a:effectLst/>
                <a:latin typeface="Times New Roman" panose="02020603050405020304" pitchFamily="18" charset="0"/>
                <a:ea typeface="Calibri" panose="020F0502020204030204" pitchFamily="34" charset="0"/>
              </a:rPr>
              <a:t>, “Hướng dẫn </a:t>
            </a:r>
            <a:r>
              <a:rPr lang="vi-VN" sz="1800" dirty="0" err="1">
                <a:effectLst/>
                <a:latin typeface="Times New Roman" panose="02020603050405020304" pitchFamily="18" charset="0"/>
                <a:ea typeface="Calibri" panose="020F0502020204030204" pitchFamily="34" charset="0"/>
              </a:rPr>
              <a:t>tester</a:t>
            </a:r>
            <a:r>
              <a:rPr lang="vi-VN" sz="1800" dirty="0">
                <a:effectLst/>
                <a:latin typeface="Times New Roman" panose="02020603050405020304" pitchFamily="18" charset="0"/>
                <a:ea typeface="Calibri" panose="020F0502020204030204" pitchFamily="34" charset="0"/>
              </a:rPr>
              <a:t> sử dụng </a:t>
            </a:r>
            <a:r>
              <a:rPr lang="vi-VN" sz="1800" dirty="0" err="1">
                <a:effectLst/>
                <a:latin typeface="Times New Roman" panose="02020603050405020304" pitchFamily="18" charset="0"/>
                <a:ea typeface="Calibri" panose="020F0502020204030204" pitchFamily="34" charset="0"/>
              </a:rPr>
              <a:t>Jira</a:t>
            </a:r>
            <a:r>
              <a:rPr lang="vi-VN" sz="1800" dirty="0">
                <a:effectLst/>
                <a:latin typeface="Times New Roman" panose="02020603050405020304" pitchFamily="18" charset="0"/>
                <a:ea typeface="Calibri" panose="020F0502020204030204" pitchFamily="34" charset="0"/>
              </a:rPr>
              <a:t> quản lý </a:t>
            </a:r>
            <a:r>
              <a:rPr lang="vi-VN" sz="1800" dirty="0" err="1">
                <a:effectLst/>
                <a:latin typeface="Times New Roman" panose="02020603050405020304" pitchFamily="18" charset="0"/>
                <a:ea typeface="Calibri" panose="020F0502020204030204" pitchFamily="34" charset="0"/>
              </a:rPr>
              <a:t>Bugs</a:t>
            </a:r>
            <a:r>
              <a:rPr lang="vi-VN" sz="1800" dirty="0">
                <a:effectLst/>
                <a:latin typeface="Times New Roman" panose="02020603050405020304" pitchFamily="18" charset="0"/>
                <a:ea typeface="Calibri" panose="020F0502020204030204" pitchFamily="34" charset="0"/>
              </a:rPr>
              <a:t>,” </a:t>
            </a:r>
            <a:r>
              <a:rPr lang="vi-VN" sz="1800" dirty="0" err="1">
                <a:effectLst/>
                <a:latin typeface="Times New Roman" panose="02020603050405020304" pitchFamily="18" charset="0"/>
                <a:ea typeface="Calibri" panose="020F0502020204030204" pitchFamily="34" charset="0"/>
              </a:rPr>
              <a:t>LearningProgrammingTutorial</a:t>
            </a:r>
            <a:r>
              <a:rPr lang="vi-VN" sz="1800" dirty="0">
                <a:effectLst/>
                <a:latin typeface="Times New Roman" panose="02020603050405020304" pitchFamily="18" charset="0"/>
                <a:ea typeface="Calibri" panose="020F0502020204030204" pitchFamily="34" charset="0"/>
              </a:rPr>
              <a:t>, 22 9 2018. [Trực tuyến]. </a:t>
            </a:r>
            <a:r>
              <a:rPr lang="vi-VN" sz="1800" dirty="0" err="1">
                <a:effectLst/>
                <a:latin typeface="Times New Roman" panose="02020603050405020304" pitchFamily="18" charset="0"/>
                <a:ea typeface="Calibri" panose="020F0502020204030204" pitchFamily="34" charset="0"/>
              </a:rPr>
              <a:t>Available</a:t>
            </a:r>
            <a:r>
              <a:rPr lang="vi-VN" sz="1800" dirty="0">
                <a:effectLst/>
                <a:latin typeface="Times New Roman" panose="02020603050405020304" pitchFamily="18" charset="0"/>
                <a:ea typeface="Calibri" panose="020F0502020204030204" pitchFamily="34" charset="0"/>
              </a:rPr>
              <a:t>: </a:t>
            </a:r>
            <a:r>
              <a:rPr lang="vi-VN" sz="1800" i="1" dirty="0">
                <a:effectLst/>
                <a:latin typeface="Times New Roman" panose="02020603050405020304" pitchFamily="18" charset="0"/>
                <a:ea typeface="Calibri" panose="020F0502020204030204" pitchFamily="34" charset="0"/>
              </a:rPr>
              <a:t>https://youtu.be/jkwkEt6ycb8?si=WHvNrGSK1wMW9Jd7</a:t>
            </a:r>
            <a:r>
              <a:rPr lang="vi-VN" sz="1800" dirty="0">
                <a:effectLst/>
                <a:latin typeface="Times New Roman" panose="02020603050405020304" pitchFamily="18" charset="0"/>
                <a:ea typeface="Calibri" panose="020F0502020204030204" pitchFamily="34" charset="0"/>
              </a:rPr>
              <a:t>. [Đã truy cập 10 2024].</a:t>
            </a:r>
            <a:endParaRPr lang="vi-VN" sz="1800" dirty="0">
              <a:latin typeface="Times New Roman" panose="02020603050405020304" pitchFamily="18" charset="0"/>
              <a:ea typeface="Calibri" panose="020F0502020204030204" pitchFamily="34" charset="0"/>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r>
              <a:rPr lang="vi-VN" sz="1800" dirty="0">
                <a:effectLst/>
                <a:latin typeface="Times New Roman" panose="02020603050405020304" pitchFamily="18" charset="0"/>
                <a:ea typeface="Calibri" panose="020F0502020204030204" pitchFamily="34" charset="0"/>
              </a:rPr>
              <a:t>Đề cương bài giảng môn: Thiết kế và đánh giá thuật toán, Hưng Yên: Khoa công nghệ thông tin-UTEHY, 2024.</a:t>
            </a:r>
          </a:p>
          <a:p>
            <a:pPr marL="457200" marR="0" lvl="0" indent="-457200" algn="just" rtl="0">
              <a:lnSpc>
                <a:spcPct val="150000"/>
              </a:lnSpc>
              <a:spcBef>
                <a:spcPts val="332"/>
              </a:spcBef>
              <a:spcAft>
                <a:spcPts val="0"/>
              </a:spcAft>
              <a:buClr>
                <a:schemeClr val="accent1"/>
              </a:buClr>
              <a:buSzPts val="1080"/>
              <a:buFont typeface="Century Schoolbook"/>
              <a:buAutoNum type="arabicPeriod"/>
            </a:pPr>
            <a:r>
              <a:rPr lang="vi-VN" sz="1800" dirty="0">
                <a:effectLst/>
                <a:latin typeface="Times New Roman" panose="02020603050405020304" pitchFamily="18" charset="0"/>
                <a:ea typeface="Calibri" panose="020F0502020204030204" pitchFamily="34" charset="0"/>
              </a:rPr>
              <a:t>Giáo trình Kiểm thử phần mềm, Hưng Yên: Khoa công nghệ thông tin - UTEHY.</a:t>
            </a:r>
          </a:p>
          <a:p>
            <a:pPr marL="457200" marR="0" lvl="0" indent="-457200" algn="just" rtl="0">
              <a:lnSpc>
                <a:spcPct val="150000"/>
              </a:lnSpc>
              <a:spcBef>
                <a:spcPts val="332"/>
              </a:spcBef>
              <a:spcAft>
                <a:spcPts val="0"/>
              </a:spcAft>
              <a:buClr>
                <a:schemeClr val="accent1"/>
              </a:buClr>
              <a:buSzPts val="1080"/>
              <a:buFont typeface="Century Schoolbook"/>
              <a:buAutoNum type="arabicPeriod"/>
            </a:pPr>
            <a:endParaRPr lang="en-US" sz="1662" u="sng" dirty="0">
              <a:solidFill>
                <a:schemeClr val="dk1"/>
              </a:solidFill>
              <a:effectLst/>
              <a:ea typeface="Calibri" panose="020F0502020204030204" pitchFamily="34" charset="0"/>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endParaRPr lang="en-US" sz="1662" u="sng" dirty="0">
              <a:solidFill>
                <a:schemeClr val="dk1"/>
              </a:solidFill>
              <a:latin typeface="Arial"/>
              <a:ea typeface="Arial"/>
              <a:cs typeface="Arial"/>
              <a:sym typeface="Arial"/>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endParaRPr sz="1662" dirty="0">
              <a:solidFill>
                <a:schemeClr val="dk1"/>
              </a:solidFill>
              <a:latin typeface="Arial"/>
              <a:ea typeface="Arial"/>
              <a:cs typeface="Arial"/>
              <a:sym typeface="Arial"/>
            </a:endParaRPr>
          </a:p>
          <a:p>
            <a:pPr marL="457200" marR="0" lvl="0" indent="-388600" algn="just" rtl="0">
              <a:lnSpc>
                <a:spcPct val="150000"/>
              </a:lnSpc>
              <a:spcBef>
                <a:spcPts val="332"/>
              </a:spcBef>
              <a:spcAft>
                <a:spcPts val="0"/>
              </a:spcAft>
              <a:buClr>
                <a:schemeClr val="accent1"/>
              </a:buClr>
              <a:buSzPts val="1080"/>
              <a:buFont typeface="Century Schoolbook"/>
              <a:buNone/>
            </a:pPr>
            <a:endParaRPr sz="1662" dirty="0">
              <a:solidFill>
                <a:schemeClr val="dk1"/>
              </a:solidFill>
              <a:latin typeface="Arial"/>
              <a:ea typeface="Arial"/>
              <a:cs typeface="Arial"/>
              <a:sym typeface="Arial"/>
            </a:endParaRPr>
          </a:p>
        </p:txBody>
      </p:sp>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628650" y="355795"/>
            <a:ext cx="7886700" cy="6145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Tổng kết bài học</a:t>
            </a:r>
            <a:endParaRPr lang="vi-VN" dirty="0"/>
          </a:p>
        </p:txBody>
      </p:sp>
      <p:sp>
        <p:nvSpPr>
          <p:cNvPr id="97" name="Google Shape;97;p2"/>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3. Các kế hoạch chất lượng cho các dự án nhỏ và các dự án nội bộ</a:t>
            </a:r>
            <a:endParaRPr dirty="0"/>
          </a:p>
        </p:txBody>
      </p:sp>
      <p:sp>
        <p:nvSpPr>
          <p:cNvPr id="98" name="Google Shape;98;p2"/>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2. Các thành phần của kế hoạch chất lượng</a:t>
            </a:r>
            <a:endParaRPr lang="vi-VN" dirty="0"/>
          </a:p>
        </p:txBody>
      </p:sp>
      <p:sp>
        <p:nvSpPr>
          <p:cNvPr id="99" name="Google Shape;99;p2"/>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1. </a:t>
            </a:r>
            <a:r>
              <a:rPr lang="vi-VN" sz="1800" b="1" dirty="0">
                <a:solidFill>
                  <a:schemeClr val="dk1"/>
                </a:solidFill>
              </a:rPr>
              <a:t>Khái niệm, mục tiêu kế hoạch chất lượng</a:t>
            </a:r>
            <a:endParaRPr dirty="0"/>
          </a:p>
        </p:txBody>
      </p:sp>
      <p:grpSp>
        <p:nvGrpSpPr>
          <p:cNvPr id="100" name="Google Shape;100;p2"/>
          <p:cNvGrpSpPr/>
          <p:nvPr/>
        </p:nvGrpSpPr>
        <p:grpSpPr>
          <a:xfrm>
            <a:off x="1154579" y="955079"/>
            <a:ext cx="381000" cy="381000"/>
            <a:chOff x="2078" y="1680"/>
            <a:chExt cx="1615" cy="1615"/>
          </a:xfrm>
        </p:grpSpPr>
        <p:sp>
          <p:nvSpPr>
            <p:cNvPr id="101" name="Google Shape;10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p:cNvGrpSpPr/>
          <p:nvPr/>
        </p:nvGrpSpPr>
        <p:grpSpPr>
          <a:xfrm>
            <a:off x="2067345" y="1755615"/>
            <a:ext cx="381000" cy="381000"/>
            <a:chOff x="2078" y="1680"/>
            <a:chExt cx="1615" cy="1615"/>
          </a:xfrm>
        </p:grpSpPr>
        <p:sp>
          <p:nvSpPr>
            <p:cNvPr id="108" name="Google Shape;108;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p:cNvGrpSpPr/>
          <p:nvPr/>
        </p:nvGrpSpPr>
        <p:grpSpPr>
          <a:xfrm>
            <a:off x="2449943" y="2574509"/>
            <a:ext cx="381000" cy="381000"/>
            <a:chOff x="2078" y="1680"/>
            <a:chExt cx="1615" cy="1615"/>
          </a:xfrm>
        </p:grpSpPr>
        <p:sp>
          <p:nvSpPr>
            <p:cNvPr id="115" name="Google Shape;115;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p:cNvGrpSpPr/>
          <p:nvPr/>
        </p:nvGrpSpPr>
        <p:grpSpPr>
          <a:xfrm>
            <a:off x="2417086" y="4175626"/>
            <a:ext cx="355600" cy="381000"/>
            <a:chOff x="2078" y="1680"/>
            <a:chExt cx="1615" cy="1615"/>
          </a:xfrm>
        </p:grpSpPr>
        <p:sp>
          <p:nvSpPr>
            <p:cNvPr id="122" name="Google Shape;122;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Công cụ </a:t>
            </a:r>
            <a:r>
              <a:rPr lang="vi-VN" sz="1800" b="1" dirty="0" err="1">
                <a:solidFill>
                  <a:schemeClr val="dk1"/>
                </a:solidFill>
              </a:rPr>
              <a:t>Jira</a:t>
            </a:r>
            <a:endParaRPr dirty="0"/>
          </a:p>
        </p:txBody>
      </p:sp>
      <p:grpSp>
        <p:nvGrpSpPr>
          <p:cNvPr id="129" name="Google Shape;129;p2"/>
          <p:cNvGrpSpPr/>
          <p:nvPr/>
        </p:nvGrpSpPr>
        <p:grpSpPr>
          <a:xfrm>
            <a:off x="2488786" y="3384994"/>
            <a:ext cx="381000" cy="381000"/>
            <a:chOff x="2078" y="1680"/>
            <a:chExt cx="1615" cy="1615"/>
          </a:xfrm>
        </p:grpSpPr>
        <p:sp>
          <p:nvSpPr>
            <p:cNvPr id="130" name="Google Shape;130;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p:cNvGrpSpPr/>
          <p:nvPr/>
        </p:nvGrpSpPr>
        <p:grpSpPr>
          <a:xfrm>
            <a:off x="2126781" y="5033093"/>
            <a:ext cx="381000" cy="381000"/>
            <a:chOff x="2078" y="1680"/>
            <a:chExt cx="1615" cy="1615"/>
          </a:xfrm>
        </p:grpSpPr>
        <p:sp>
          <p:nvSpPr>
            <p:cNvPr id="141" name="Google Shape;14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9933B4F6-213D-8F95-E7D6-66458D45AF91}"/>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Cài đặt và </a:t>
            </a:r>
            <a:r>
              <a:rPr lang="vi-VN" sz="1800" b="1" dirty="0" err="1">
                <a:solidFill>
                  <a:schemeClr val="dk1"/>
                </a:solidFill>
              </a:rPr>
              <a:t>Demo</a:t>
            </a:r>
            <a:r>
              <a:rPr lang="vi-VN" sz="1800" b="1" dirty="0">
                <a:solidFill>
                  <a:schemeClr val="dk1"/>
                </a:solidFill>
              </a:rPr>
              <a:t> Quản lý và theo dõi lỗi</a:t>
            </a:r>
            <a:endParaRPr lang="vi-V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159" name="Google Shape;159;p3"/>
          <p:cNvSpPr/>
          <p:nvPr/>
        </p:nvSpPr>
        <p:spPr>
          <a:xfrm>
            <a:off x="2715535" y="41264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lumMod val="75000"/>
                  </a:schemeClr>
                </a:solidFill>
              </a:rPr>
              <a:t>Cài đặt và </a:t>
            </a:r>
            <a:r>
              <a:rPr lang="vi-VN" sz="1800" b="1" dirty="0" err="1">
                <a:solidFill>
                  <a:schemeClr val="bg1">
                    <a:lumMod val="75000"/>
                  </a:schemeClr>
                </a:solidFill>
              </a:rPr>
              <a:t>Demo</a:t>
            </a:r>
            <a:r>
              <a:rPr lang="vi-VN" sz="1800" b="1" dirty="0">
                <a:solidFill>
                  <a:schemeClr val="bg1">
                    <a:lumMod val="75000"/>
                  </a:schemeClr>
                </a:solidFill>
              </a:rPr>
              <a:t> Quản lý và theo dõi lỗi</a:t>
            </a:r>
            <a:endParaRPr lang="vi-VN" sz="1800" dirty="0">
              <a:solidFill>
                <a:schemeClr val="bg1">
                  <a:lumMod val="75000"/>
                </a:schemeClr>
              </a:solidFill>
            </a:endParaRPr>
          </a:p>
        </p:txBody>
      </p:sp>
      <p:sp>
        <p:nvSpPr>
          <p:cNvPr id="160" name="Google Shape;160;p3"/>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latin typeface="Arial"/>
                <a:ea typeface="Arial"/>
                <a:cs typeface="Arial"/>
                <a:sym typeface="Arial"/>
              </a:rPr>
              <a:t>3. </a:t>
            </a:r>
            <a:r>
              <a:rPr lang="vi-VN" sz="1800" b="1" dirty="0">
                <a:solidFill>
                  <a:srgbClr val="D0CECE"/>
                </a:solidFill>
                <a:latin typeface="Arial"/>
                <a:ea typeface="Arial"/>
                <a:cs typeface="Arial"/>
                <a:sym typeface="Arial"/>
              </a:rPr>
              <a:t>Các kế hoạch chất lượng cho các dự án nhỏ và các dự án nội bộ</a:t>
            </a:r>
            <a:endParaRPr dirty="0"/>
          </a:p>
        </p:txBody>
      </p:sp>
      <p:sp>
        <p:nvSpPr>
          <p:cNvPr id="161" name="Google Shape;161;p3"/>
          <p:cNvSpPr/>
          <p:nvPr/>
        </p:nvSpPr>
        <p:spPr>
          <a:xfrm>
            <a:off x="2405444" y="1653753"/>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rPr>
              <a:t>2. </a:t>
            </a:r>
            <a:r>
              <a:rPr lang="vi-VN" sz="1800" b="1" dirty="0">
                <a:solidFill>
                  <a:srgbClr val="D0CECE"/>
                </a:solidFill>
              </a:rPr>
              <a:t>Các thành phần của kế hoạch chất lượng</a:t>
            </a:r>
            <a:endParaRPr lang="en-US" dirty="0"/>
          </a:p>
        </p:txBody>
      </p:sp>
      <p:sp>
        <p:nvSpPr>
          <p:cNvPr id="162" name="Google Shape;162;p3"/>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1. Khái niệm, mục tiêu kế hoạch chất lượng</a:t>
            </a:r>
            <a:endParaRPr lang="vi-VN" sz="1800" dirty="0"/>
          </a:p>
        </p:txBody>
      </p:sp>
      <p:grpSp>
        <p:nvGrpSpPr>
          <p:cNvPr id="163" name="Google Shape;163;p3"/>
          <p:cNvGrpSpPr/>
          <p:nvPr/>
        </p:nvGrpSpPr>
        <p:grpSpPr>
          <a:xfrm>
            <a:off x="1154579" y="955079"/>
            <a:ext cx="381000" cy="381000"/>
            <a:chOff x="2078" y="1680"/>
            <a:chExt cx="1615" cy="1615"/>
          </a:xfrm>
        </p:grpSpPr>
        <p:sp>
          <p:nvSpPr>
            <p:cNvPr id="164" name="Google Shape;16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0" name="Google Shape;170;p3"/>
          <p:cNvGrpSpPr/>
          <p:nvPr/>
        </p:nvGrpSpPr>
        <p:grpSpPr>
          <a:xfrm>
            <a:off x="2067345" y="1755615"/>
            <a:ext cx="381000" cy="381000"/>
            <a:chOff x="2078" y="1680"/>
            <a:chExt cx="1615" cy="1615"/>
          </a:xfrm>
        </p:grpSpPr>
        <p:sp>
          <p:nvSpPr>
            <p:cNvPr id="171" name="Google Shape;171;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3"/>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3"/>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7" name="Google Shape;177;p3"/>
          <p:cNvGrpSpPr/>
          <p:nvPr/>
        </p:nvGrpSpPr>
        <p:grpSpPr>
          <a:xfrm>
            <a:off x="2449943" y="2574509"/>
            <a:ext cx="381000" cy="381000"/>
            <a:chOff x="2078" y="1680"/>
            <a:chExt cx="1615" cy="1615"/>
          </a:xfrm>
        </p:grpSpPr>
        <p:sp>
          <p:nvSpPr>
            <p:cNvPr id="178" name="Google Shape;178;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3"/>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3"/>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4" name="Google Shape;184;p3"/>
          <p:cNvGrpSpPr/>
          <p:nvPr/>
        </p:nvGrpSpPr>
        <p:grpSpPr>
          <a:xfrm>
            <a:off x="2417086" y="4175626"/>
            <a:ext cx="355600" cy="381000"/>
            <a:chOff x="2078" y="1680"/>
            <a:chExt cx="1615" cy="1615"/>
          </a:xfrm>
        </p:grpSpPr>
        <p:sp>
          <p:nvSpPr>
            <p:cNvPr id="185" name="Google Shape;185;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3"/>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3"/>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3"/>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rgbClr val="D0CECE"/>
                </a:solidFill>
              </a:rPr>
              <a:t>Công cụ </a:t>
            </a:r>
            <a:r>
              <a:rPr lang="vi-VN" sz="1800" b="1" dirty="0" err="1">
                <a:solidFill>
                  <a:srgbClr val="D0CECE"/>
                </a:solidFill>
              </a:rPr>
              <a:t>Jira</a:t>
            </a:r>
            <a:endParaRPr dirty="0"/>
          </a:p>
        </p:txBody>
      </p:sp>
      <p:grpSp>
        <p:nvGrpSpPr>
          <p:cNvPr id="192" name="Google Shape;192;p3"/>
          <p:cNvGrpSpPr/>
          <p:nvPr/>
        </p:nvGrpSpPr>
        <p:grpSpPr>
          <a:xfrm>
            <a:off x="2488786" y="3384994"/>
            <a:ext cx="381000" cy="381000"/>
            <a:chOff x="2078" y="1680"/>
            <a:chExt cx="1615" cy="1615"/>
          </a:xfrm>
        </p:grpSpPr>
        <p:sp>
          <p:nvSpPr>
            <p:cNvPr id="193" name="Google Shape;193;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3"/>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3"/>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9" name="Google Shape;199;p3"/>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3"/>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
          <p:cNvSpPr/>
          <p:nvPr/>
        </p:nvSpPr>
        <p:spPr>
          <a:xfrm>
            <a:off x="2444281" y="4944193"/>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rgbClr val="D0CECE"/>
                </a:solidFill>
                <a:latin typeface="Arial"/>
                <a:ea typeface="Arial"/>
                <a:cs typeface="Arial"/>
                <a:sym typeface="Arial"/>
              </a:rPr>
              <a:t>Tổng kết bài học</a:t>
            </a:r>
            <a:endParaRPr sz="1800" b="1">
              <a:solidFill>
                <a:srgbClr val="D0CECE"/>
              </a:solidFill>
              <a:latin typeface="Arial"/>
              <a:ea typeface="Arial"/>
              <a:cs typeface="Arial"/>
              <a:sym typeface="Arial"/>
            </a:endParaRPr>
          </a:p>
        </p:txBody>
      </p:sp>
      <p:grpSp>
        <p:nvGrpSpPr>
          <p:cNvPr id="203" name="Google Shape;203;p3"/>
          <p:cNvGrpSpPr/>
          <p:nvPr/>
        </p:nvGrpSpPr>
        <p:grpSpPr>
          <a:xfrm>
            <a:off x="2126781" y="5033093"/>
            <a:ext cx="381000" cy="381000"/>
            <a:chOff x="2078" y="1680"/>
            <a:chExt cx="1615" cy="1615"/>
          </a:xfrm>
        </p:grpSpPr>
        <p:sp>
          <p:nvSpPr>
            <p:cNvPr id="204" name="Google Shape;204;p3"/>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3"/>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3"/>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3"/>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3"/>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3"/>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500" fill="hold"/>
                                        <p:tgtEl>
                                          <p:spTgt spid="163"/>
                                        </p:tgtEl>
                                        <p:attrNameLst>
                                          <p:attrName>ppt_x</p:attrName>
                                        </p:attrNameLst>
                                      </p:cBhvr>
                                      <p:tavLst>
                                        <p:tav tm="0">
                                          <p:val>
                                            <p:strVal val="#ppt_x"/>
                                          </p:val>
                                        </p:tav>
                                        <p:tav tm="100000">
                                          <p:val>
                                            <p:strVal val="#ppt_x"/>
                                          </p:val>
                                        </p:tav>
                                      </p:tavLst>
                                    </p:anim>
                                    <p:anim calcmode="lin" valueType="num">
                                      <p:cBhvr additive="base">
                                        <p:cTn id="8" dur="500" fill="hold"/>
                                        <p:tgtEl>
                                          <p:spTgt spid="1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62"/>
                                        </p:tgtEl>
                                        <p:attrNameLst>
                                          <p:attrName>style.visibility</p:attrName>
                                        </p:attrNameLst>
                                      </p:cBhvr>
                                      <p:to>
                                        <p:strVal val="visible"/>
                                      </p:to>
                                    </p:set>
                                    <p:animEffect transition="in" filter="fade">
                                      <p:cBhvr>
                                        <p:cTn id="13" dur="1000"/>
                                        <p:tgtEl>
                                          <p:spTgt spid="162"/>
                                        </p:tgtEl>
                                      </p:cBhvr>
                                    </p:animEffect>
                                    <p:anim calcmode="lin" valueType="num">
                                      <p:cBhvr>
                                        <p:cTn id="14" dur="1000" fill="hold"/>
                                        <p:tgtEl>
                                          <p:spTgt spid="162"/>
                                        </p:tgtEl>
                                        <p:attrNameLst>
                                          <p:attrName>ppt_x</p:attrName>
                                        </p:attrNameLst>
                                      </p:cBhvr>
                                      <p:tavLst>
                                        <p:tav tm="0">
                                          <p:val>
                                            <p:strVal val="#ppt_x"/>
                                          </p:val>
                                        </p:tav>
                                        <p:tav tm="100000">
                                          <p:val>
                                            <p:strVal val="#ppt_x"/>
                                          </p:val>
                                        </p:tav>
                                      </p:tavLst>
                                    </p:anim>
                                    <p:anim calcmode="lin" valueType="num">
                                      <p:cBhvr>
                                        <p:cTn id="15"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b="1" i="0" dirty="0">
                <a:solidFill>
                  <a:schemeClr val="bg1"/>
                </a:solidFill>
                <a:effectLst/>
              </a:rPr>
              <a:t>1.Kế hoạch chất lượng</a:t>
            </a:r>
            <a:endParaRPr dirty="0">
              <a:solidFill>
                <a:schemeClr val="bg1"/>
              </a:solidFill>
            </a:endParaRPr>
          </a:p>
        </p:txBody>
      </p:sp>
      <p:sp>
        <p:nvSpPr>
          <p:cNvPr id="222" name="Google Shape;222;p4"/>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lnSpcReduction="10000"/>
          </a:bodyPr>
          <a:lstStyle/>
          <a:p>
            <a:pPr marL="114300" indent="0">
              <a:buNone/>
            </a:pPr>
            <a:r>
              <a:rPr lang="vi-VN" sz="2000" b="1" dirty="0">
                <a:latin typeface="Times New Roman" panose="02020603050405020304" pitchFamily="18" charset="0"/>
                <a:cs typeface="Times New Roman" panose="02020603050405020304" pitchFamily="18" charset="0"/>
              </a:rPr>
              <a:t>Khái niệm: </a:t>
            </a:r>
            <a:r>
              <a:rPr lang="vi-VN" sz="2000" dirty="0">
                <a:latin typeface="Times New Roman" panose="02020603050405020304" pitchFamily="18" charset="0"/>
                <a:cs typeface="Times New Roman" panose="02020603050405020304" pitchFamily="18" charset="0"/>
              </a:rPr>
              <a:t>Là một bộ tài liệu và thông tin được xác định rõ ràng để quản lý chất lượng một cách hiệu quả trong suốt dự án phát triển phần mềm, bắt đầu từ khâu lập kế hoạch đến triển khai phần mềm. Mục đích chính của việc lập kế hoạch quản lý chất lượng là đảm bảo rằng các sản phẩm bàn giao của dự án có đủ chất lượng và phù hợp với yêu cầu.</a:t>
            </a:r>
          </a:p>
          <a:p>
            <a:pPr marL="114300" indent="0">
              <a:buNone/>
            </a:pPr>
            <a:endParaRPr lang="en-US" sz="2000" dirty="0">
              <a:latin typeface="Times New Roman" panose="02020603050405020304" pitchFamily="18" charset="0"/>
              <a:cs typeface="Times New Roman" panose="02020603050405020304" pitchFamily="18" charset="0"/>
            </a:endParaRPr>
          </a:p>
          <a:p>
            <a:pPr marL="114300" indent="0">
              <a:buNone/>
            </a:pPr>
            <a:r>
              <a:rPr lang="vi-VN" sz="2000" b="1" i="0" dirty="0">
                <a:solidFill>
                  <a:srgbClr val="000000"/>
                </a:solidFill>
                <a:effectLst/>
                <a:latin typeface="Times New Roman" panose="02020603050405020304" pitchFamily="18" charset="0"/>
                <a:cs typeface="Times New Roman" panose="02020603050405020304" pitchFamily="18" charset="0"/>
              </a:rPr>
              <a:t>Những mục tiêu của kế hoạch chất lượng:</a:t>
            </a:r>
            <a:endParaRPr lang="vi-V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b="0" i="0" dirty="0">
                <a:solidFill>
                  <a:srgbClr val="000000"/>
                </a:solidFill>
                <a:effectLst/>
                <a:latin typeface="Times New Roman" panose="02020603050405020304" pitchFamily="18" charset="0"/>
                <a:cs typeface="Times New Roman" panose="02020603050405020304" pitchFamily="18" charset="0"/>
              </a:rPr>
              <a:t>Các hoạt động lập thời gian biểu phát triển sẽ dẫn đến thành công và kịp thời gian hoàn thành dự án, và ước lượng được nguồn nhân lực, yêu cầu và ngân sách.</a:t>
            </a:r>
            <a:endParaRPr lang="vi-V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b="0" i="0" dirty="0">
                <a:solidFill>
                  <a:srgbClr val="000000"/>
                </a:solidFill>
                <a:effectLst/>
                <a:latin typeface="Times New Roman" panose="02020603050405020304" pitchFamily="18" charset="0"/>
                <a:cs typeface="Times New Roman" panose="02020603050405020304" pitchFamily="18" charset="0"/>
              </a:rPr>
              <a:t>Các thành viên đội tuyển dụng và việc phân bổ nguồn lực phát triển (theo lịch trình hoạt động và yêu cầu ước lượng nguồn nhân lực).</a:t>
            </a:r>
            <a:endParaRPr lang="vi-V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b="0" i="0" dirty="0">
                <a:solidFill>
                  <a:srgbClr val="000000"/>
                </a:solidFill>
                <a:effectLst/>
                <a:latin typeface="Times New Roman" panose="02020603050405020304" pitchFamily="18" charset="0"/>
                <a:cs typeface="Times New Roman" panose="02020603050405020304" pitchFamily="18" charset="0"/>
              </a:rPr>
              <a:t>Giải quyết các rủi ro phát triển.</a:t>
            </a:r>
            <a:endParaRPr lang="vi-V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b="0" i="0" dirty="0">
                <a:solidFill>
                  <a:srgbClr val="000000"/>
                </a:solidFill>
                <a:effectLst/>
                <a:latin typeface="Times New Roman" panose="02020603050405020304" pitchFamily="18" charset="0"/>
                <a:cs typeface="Times New Roman" panose="02020603050405020304" pitchFamily="18" charset="0"/>
              </a:rPr>
              <a:t>Cài đặt các hoạt động được yêu cầu của </a:t>
            </a:r>
            <a:r>
              <a:rPr lang="vi-VN" sz="2000" b="0" i="0" dirty="0" err="1">
                <a:solidFill>
                  <a:srgbClr val="000000"/>
                </a:solidFill>
                <a:effectLst/>
                <a:latin typeface="Times New Roman" panose="02020603050405020304" pitchFamily="18" charset="0"/>
                <a:cs typeface="Times New Roman" panose="02020603050405020304" pitchFamily="18" charset="0"/>
              </a:rPr>
              <a:t>Software</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Quanlity</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Assurance</a:t>
            </a:r>
            <a:r>
              <a:rPr lang="vi-VN" sz="2000" b="0" i="0" dirty="0">
                <a:solidFill>
                  <a:srgbClr val="000000"/>
                </a:solidFill>
                <a:effectLst/>
                <a:latin typeface="Times New Roman" panose="02020603050405020304" pitchFamily="18" charset="0"/>
                <a:cs typeface="Times New Roman" panose="02020603050405020304" pitchFamily="18" charset="0"/>
              </a:rPr>
              <a:t> (SQA).</a:t>
            </a:r>
            <a:endParaRPr lang="vi-V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b="0" i="0" dirty="0">
                <a:solidFill>
                  <a:srgbClr val="000000"/>
                </a:solidFill>
                <a:effectLst/>
                <a:latin typeface="Times New Roman" panose="02020603050405020304" pitchFamily="18" charset="0"/>
                <a:cs typeface="Times New Roman" panose="02020603050405020304" pitchFamily="18" charset="0"/>
              </a:rPr>
              <a:t>Cung cấp việc quản lý với dữ liệu cần thiết để kiểm soát dự án.</a:t>
            </a:r>
            <a:endParaRPr lang="vi-VN" sz="2000" dirty="0">
              <a:latin typeface="Times New Roman" panose="02020603050405020304" pitchFamily="18" charset="0"/>
              <a:cs typeface="Times New Roman" panose="02020603050405020304" pitchFamily="18" charset="0"/>
            </a:endParaRPr>
          </a:p>
          <a:p>
            <a:endParaRPr lang="vi-VN"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22">
                                            <p:txEl>
                                              <p:pRg st="0" end="0"/>
                                            </p:txEl>
                                          </p:spTgt>
                                        </p:tgtEl>
                                        <p:attrNameLst>
                                          <p:attrName>style.visibility</p:attrName>
                                        </p:attrNameLst>
                                      </p:cBhvr>
                                      <p:to>
                                        <p:strVal val="visible"/>
                                      </p:to>
                                    </p:set>
                                    <p:animEffect transition="in" filter="fade">
                                      <p:cBhvr>
                                        <p:cTn id="13" dur="1000"/>
                                        <p:tgtEl>
                                          <p:spTgt spid="222">
                                            <p:txEl>
                                              <p:pRg st="0" end="0"/>
                                            </p:txEl>
                                          </p:spTgt>
                                        </p:tgtEl>
                                      </p:cBhvr>
                                    </p:animEffect>
                                    <p:anim calcmode="lin" valueType="num">
                                      <p:cBhvr>
                                        <p:cTn id="14" dur="1000" fill="hold"/>
                                        <p:tgtEl>
                                          <p:spTgt spid="22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22">
                                            <p:txEl>
                                              <p:pRg st="2" end="2"/>
                                            </p:txEl>
                                          </p:spTgt>
                                        </p:tgtEl>
                                        <p:attrNameLst>
                                          <p:attrName>style.visibility</p:attrName>
                                        </p:attrNameLst>
                                      </p:cBhvr>
                                      <p:to>
                                        <p:strVal val="visible"/>
                                      </p:to>
                                    </p:set>
                                    <p:animEffect transition="in" filter="fade">
                                      <p:cBhvr>
                                        <p:cTn id="20" dur="1000"/>
                                        <p:tgtEl>
                                          <p:spTgt spid="222">
                                            <p:txEl>
                                              <p:pRg st="2" end="2"/>
                                            </p:txEl>
                                          </p:spTgt>
                                        </p:tgtEl>
                                      </p:cBhvr>
                                    </p:animEffect>
                                    <p:anim calcmode="lin" valueType="num">
                                      <p:cBhvr>
                                        <p:cTn id="21" dur="1000" fill="hold"/>
                                        <p:tgtEl>
                                          <p:spTgt spid="222">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222">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222">
                                            <p:txEl>
                                              <p:pRg st="3" end="3"/>
                                            </p:txEl>
                                          </p:spTgt>
                                        </p:tgtEl>
                                        <p:attrNameLst>
                                          <p:attrName>style.visibility</p:attrName>
                                        </p:attrNameLst>
                                      </p:cBhvr>
                                      <p:to>
                                        <p:strVal val="visible"/>
                                      </p:to>
                                    </p:set>
                                    <p:animEffect transition="in" filter="fade">
                                      <p:cBhvr>
                                        <p:cTn id="25" dur="1000"/>
                                        <p:tgtEl>
                                          <p:spTgt spid="222">
                                            <p:txEl>
                                              <p:pRg st="3" end="3"/>
                                            </p:txEl>
                                          </p:spTgt>
                                        </p:tgtEl>
                                      </p:cBhvr>
                                    </p:animEffect>
                                    <p:anim calcmode="lin" valueType="num">
                                      <p:cBhvr>
                                        <p:cTn id="26" dur="1000" fill="hold"/>
                                        <p:tgtEl>
                                          <p:spTgt spid="22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22">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22">
                                            <p:txEl>
                                              <p:pRg st="4" end="4"/>
                                            </p:txEl>
                                          </p:spTgt>
                                        </p:tgtEl>
                                        <p:attrNameLst>
                                          <p:attrName>style.visibility</p:attrName>
                                        </p:attrNameLst>
                                      </p:cBhvr>
                                      <p:to>
                                        <p:strVal val="visible"/>
                                      </p:to>
                                    </p:set>
                                    <p:animEffect transition="in" filter="fade">
                                      <p:cBhvr>
                                        <p:cTn id="30" dur="1000"/>
                                        <p:tgtEl>
                                          <p:spTgt spid="222">
                                            <p:txEl>
                                              <p:pRg st="4" end="4"/>
                                            </p:txEl>
                                          </p:spTgt>
                                        </p:tgtEl>
                                      </p:cBhvr>
                                    </p:animEffect>
                                    <p:anim calcmode="lin" valueType="num">
                                      <p:cBhvr>
                                        <p:cTn id="31" dur="1000" fill="hold"/>
                                        <p:tgtEl>
                                          <p:spTgt spid="222">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222">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22">
                                            <p:txEl>
                                              <p:pRg st="5" end="5"/>
                                            </p:txEl>
                                          </p:spTgt>
                                        </p:tgtEl>
                                        <p:attrNameLst>
                                          <p:attrName>style.visibility</p:attrName>
                                        </p:attrNameLst>
                                      </p:cBhvr>
                                      <p:to>
                                        <p:strVal val="visible"/>
                                      </p:to>
                                    </p:set>
                                    <p:animEffect transition="in" filter="fade">
                                      <p:cBhvr>
                                        <p:cTn id="35" dur="1000"/>
                                        <p:tgtEl>
                                          <p:spTgt spid="222">
                                            <p:txEl>
                                              <p:pRg st="5" end="5"/>
                                            </p:txEl>
                                          </p:spTgt>
                                        </p:tgtEl>
                                      </p:cBhvr>
                                    </p:animEffect>
                                    <p:anim calcmode="lin" valueType="num">
                                      <p:cBhvr>
                                        <p:cTn id="36" dur="1000" fill="hold"/>
                                        <p:tgtEl>
                                          <p:spTgt spid="22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22">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22">
                                            <p:txEl>
                                              <p:pRg st="6" end="6"/>
                                            </p:txEl>
                                          </p:spTgt>
                                        </p:tgtEl>
                                        <p:attrNameLst>
                                          <p:attrName>style.visibility</p:attrName>
                                        </p:attrNameLst>
                                      </p:cBhvr>
                                      <p:to>
                                        <p:strVal val="visible"/>
                                      </p:to>
                                    </p:set>
                                    <p:animEffect transition="in" filter="fade">
                                      <p:cBhvr>
                                        <p:cTn id="40" dur="1000"/>
                                        <p:tgtEl>
                                          <p:spTgt spid="222">
                                            <p:txEl>
                                              <p:pRg st="6" end="6"/>
                                            </p:txEl>
                                          </p:spTgt>
                                        </p:tgtEl>
                                      </p:cBhvr>
                                    </p:animEffect>
                                    <p:anim calcmode="lin" valueType="num">
                                      <p:cBhvr>
                                        <p:cTn id="41" dur="1000" fill="hold"/>
                                        <p:tgtEl>
                                          <p:spTgt spid="222">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222">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22">
                                            <p:txEl>
                                              <p:pRg st="7" end="7"/>
                                            </p:txEl>
                                          </p:spTgt>
                                        </p:tgtEl>
                                        <p:attrNameLst>
                                          <p:attrName>style.visibility</p:attrName>
                                        </p:attrNameLst>
                                      </p:cBhvr>
                                      <p:to>
                                        <p:strVal val="visible"/>
                                      </p:to>
                                    </p:set>
                                    <p:animEffect transition="in" filter="fade">
                                      <p:cBhvr>
                                        <p:cTn id="45" dur="1000"/>
                                        <p:tgtEl>
                                          <p:spTgt spid="222">
                                            <p:txEl>
                                              <p:pRg st="7" end="7"/>
                                            </p:txEl>
                                          </p:spTgt>
                                        </p:tgtEl>
                                      </p:cBhvr>
                                    </p:animEffect>
                                    <p:anim calcmode="lin" valueType="num">
                                      <p:cBhvr>
                                        <p:cTn id="46" dur="1000" fill="hold"/>
                                        <p:tgtEl>
                                          <p:spTgt spid="222">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22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28F576EE-023E-A72A-807D-57CF7DA0C928}"/>
            </a:ext>
          </a:extLst>
        </p:cNvPr>
        <p:cNvGrpSpPr/>
        <p:nvPr/>
      </p:nvGrpSpPr>
      <p:grpSpPr>
        <a:xfrm>
          <a:off x="0" y="0"/>
          <a:ext cx="0" cy="0"/>
          <a:chOff x="0" y="0"/>
          <a:chExt cx="0" cy="0"/>
        </a:xfrm>
      </p:grpSpPr>
      <p:sp>
        <p:nvSpPr>
          <p:cNvPr id="158" name="Google Shape;158;p3">
            <a:extLst>
              <a:ext uri="{FF2B5EF4-FFF2-40B4-BE49-F238E27FC236}">
                <a16:creationId xmlns:a16="http://schemas.microsoft.com/office/drawing/2014/main" id="{300A35C8-3663-0B89-6B53-9B3CEB6D7C1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159" name="Google Shape;159;p3">
            <a:extLst>
              <a:ext uri="{FF2B5EF4-FFF2-40B4-BE49-F238E27FC236}">
                <a16:creationId xmlns:a16="http://schemas.microsoft.com/office/drawing/2014/main" id="{06BCC0B3-27BA-DB15-DE4E-8A36E33C1545}"/>
              </a:ext>
            </a:extLst>
          </p:cNvPr>
          <p:cNvSpPr/>
          <p:nvPr/>
        </p:nvSpPr>
        <p:spPr>
          <a:xfrm>
            <a:off x="2715535" y="41264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lumMod val="75000"/>
                  </a:schemeClr>
                </a:solidFill>
              </a:rPr>
              <a:t>Cài đặt và </a:t>
            </a:r>
            <a:r>
              <a:rPr lang="vi-VN" sz="1800" b="1" dirty="0" err="1">
                <a:solidFill>
                  <a:schemeClr val="bg1">
                    <a:lumMod val="75000"/>
                  </a:schemeClr>
                </a:solidFill>
              </a:rPr>
              <a:t>Demo</a:t>
            </a:r>
            <a:r>
              <a:rPr lang="vi-VN" sz="1800" b="1" dirty="0">
                <a:solidFill>
                  <a:schemeClr val="bg1">
                    <a:lumMod val="75000"/>
                  </a:schemeClr>
                </a:solidFill>
              </a:rPr>
              <a:t> Quản lý và theo dõi lỗi</a:t>
            </a:r>
            <a:endParaRPr lang="vi-VN" sz="1800" dirty="0">
              <a:solidFill>
                <a:schemeClr val="bg1">
                  <a:lumMod val="75000"/>
                </a:schemeClr>
              </a:solidFill>
            </a:endParaRPr>
          </a:p>
        </p:txBody>
      </p:sp>
      <p:sp>
        <p:nvSpPr>
          <p:cNvPr id="160" name="Google Shape;160;p3">
            <a:extLst>
              <a:ext uri="{FF2B5EF4-FFF2-40B4-BE49-F238E27FC236}">
                <a16:creationId xmlns:a16="http://schemas.microsoft.com/office/drawing/2014/main" id="{F87DF9FB-56A6-DCB4-497A-A8659B3E22D5}"/>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rgbClr val="D0CECE"/>
                </a:solidFill>
                <a:latin typeface="Arial"/>
                <a:ea typeface="Arial"/>
                <a:cs typeface="Arial"/>
                <a:sym typeface="Arial"/>
              </a:rPr>
              <a:t>3. </a:t>
            </a:r>
            <a:r>
              <a:rPr lang="vi-VN" sz="1800" b="1" dirty="0">
                <a:solidFill>
                  <a:srgbClr val="D0CECE"/>
                </a:solidFill>
                <a:latin typeface="Arial"/>
                <a:ea typeface="Arial"/>
                <a:cs typeface="Arial"/>
                <a:sym typeface="Arial"/>
              </a:rPr>
              <a:t>Các kế hoạch chất lượng cho các dự án nhỏ và các dự án nội bộ</a:t>
            </a:r>
            <a:endParaRPr dirty="0"/>
          </a:p>
        </p:txBody>
      </p:sp>
      <p:sp>
        <p:nvSpPr>
          <p:cNvPr id="161" name="Google Shape;161;p3">
            <a:extLst>
              <a:ext uri="{FF2B5EF4-FFF2-40B4-BE49-F238E27FC236}">
                <a16:creationId xmlns:a16="http://schemas.microsoft.com/office/drawing/2014/main" id="{58CBC558-6390-1AE9-936C-1877472539CF}"/>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tx1"/>
                </a:solidFill>
              </a:rPr>
              <a:t>2. </a:t>
            </a:r>
            <a:r>
              <a:rPr lang="vi-VN" sz="1800" b="1" dirty="0">
                <a:solidFill>
                  <a:schemeClr val="tx1"/>
                </a:solidFill>
              </a:rPr>
              <a:t>Các thành phần của kế hoạch chất lượng</a:t>
            </a:r>
            <a:endParaRPr lang="en-US" dirty="0">
              <a:solidFill>
                <a:schemeClr val="tx1"/>
              </a:solidFill>
            </a:endParaRPr>
          </a:p>
        </p:txBody>
      </p:sp>
      <p:sp>
        <p:nvSpPr>
          <p:cNvPr id="162" name="Google Shape;162;p3">
            <a:extLst>
              <a:ext uri="{FF2B5EF4-FFF2-40B4-BE49-F238E27FC236}">
                <a16:creationId xmlns:a16="http://schemas.microsoft.com/office/drawing/2014/main" id="{64658660-108E-CB47-9B03-3124DC116881}"/>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lumMod val="85000"/>
                  </a:schemeClr>
                </a:solidFill>
              </a:rPr>
              <a:t>1. Khái niệm, mục tiêu kế hoạch chất lượng</a:t>
            </a:r>
            <a:endParaRPr lang="vi-VN" sz="1800" dirty="0">
              <a:solidFill>
                <a:schemeClr val="bg1">
                  <a:lumMod val="85000"/>
                </a:schemeClr>
              </a:solidFill>
            </a:endParaRPr>
          </a:p>
        </p:txBody>
      </p:sp>
      <p:grpSp>
        <p:nvGrpSpPr>
          <p:cNvPr id="163" name="Google Shape;163;p3">
            <a:extLst>
              <a:ext uri="{FF2B5EF4-FFF2-40B4-BE49-F238E27FC236}">
                <a16:creationId xmlns:a16="http://schemas.microsoft.com/office/drawing/2014/main" id="{3D9B0EBF-ABFB-E813-B6DE-7CBFD1F768DC}"/>
              </a:ext>
            </a:extLst>
          </p:cNvPr>
          <p:cNvGrpSpPr/>
          <p:nvPr/>
        </p:nvGrpSpPr>
        <p:grpSpPr>
          <a:xfrm>
            <a:off x="1154579" y="955079"/>
            <a:ext cx="381000" cy="381000"/>
            <a:chOff x="2078" y="1680"/>
            <a:chExt cx="1615" cy="1615"/>
          </a:xfrm>
        </p:grpSpPr>
        <p:sp>
          <p:nvSpPr>
            <p:cNvPr id="164" name="Google Shape;164;p3">
              <a:extLst>
                <a:ext uri="{FF2B5EF4-FFF2-40B4-BE49-F238E27FC236}">
                  <a16:creationId xmlns:a16="http://schemas.microsoft.com/office/drawing/2014/main" id="{E3257183-6E0E-870D-F8B4-174892E55FEB}"/>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3">
              <a:extLst>
                <a:ext uri="{FF2B5EF4-FFF2-40B4-BE49-F238E27FC236}">
                  <a16:creationId xmlns:a16="http://schemas.microsoft.com/office/drawing/2014/main" id="{8BE80FAB-7575-76D0-95CE-2A872939CC8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3">
              <a:extLst>
                <a:ext uri="{FF2B5EF4-FFF2-40B4-BE49-F238E27FC236}">
                  <a16:creationId xmlns:a16="http://schemas.microsoft.com/office/drawing/2014/main" id="{E0B96C18-D229-5E73-46CD-1170F3C03C2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3">
              <a:extLst>
                <a:ext uri="{FF2B5EF4-FFF2-40B4-BE49-F238E27FC236}">
                  <a16:creationId xmlns:a16="http://schemas.microsoft.com/office/drawing/2014/main" id="{F183BFCF-B62D-523E-60CE-E30965E9BCEF}"/>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3">
              <a:extLst>
                <a:ext uri="{FF2B5EF4-FFF2-40B4-BE49-F238E27FC236}">
                  <a16:creationId xmlns:a16="http://schemas.microsoft.com/office/drawing/2014/main" id="{71ADC9E2-8A75-0999-3211-A76CDFBB7E1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3">
              <a:extLst>
                <a:ext uri="{FF2B5EF4-FFF2-40B4-BE49-F238E27FC236}">
                  <a16:creationId xmlns:a16="http://schemas.microsoft.com/office/drawing/2014/main" id="{C340AA81-E8DF-804A-0537-C6D9D26CB614}"/>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0" name="Google Shape;170;p3">
            <a:extLst>
              <a:ext uri="{FF2B5EF4-FFF2-40B4-BE49-F238E27FC236}">
                <a16:creationId xmlns:a16="http://schemas.microsoft.com/office/drawing/2014/main" id="{594FB36B-54D2-5E8A-F48A-F10508C181C8}"/>
              </a:ext>
            </a:extLst>
          </p:cNvPr>
          <p:cNvGrpSpPr/>
          <p:nvPr/>
        </p:nvGrpSpPr>
        <p:grpSpPr>
          <a:xfrm>
            <a:off x="2067345" y="1755615"/>
            <a:ext cx="381000" cy="381000"/>
            <a:chOff x="2078" y="1680"/>
            <a:chExt cx="1615" cy="1615"/>
          </a:xfrm>
        </p:grpSpPr>
        <p:sp>
          <p:nvSpPr>
            <p:cNvPr id="171" name="Google Shape;171;p3">
              <a:extLst>
                <a:ext uri="{FF2B5EF4-FFF2-40B4-BE49-F238E27FC236}">
                  <a16:creationId xmlns:a16="http://schemas.microsoft.com/office/drawing/2014/main" id="{CDAB4489-7F0D-5593-D721-C32F9CAEF4B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3">
              <a:extLst>
                <a:ext uri="{FF2B5EF4-FFF2-40B4-BE49-F238E27FC236}">
                  <a16:creationId xmlns:a16="http://schemas.microsoft.com/office/drawing/2014/main" id="{ACCBE97A-2364-B1F7-53A6-0895DB150B8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3">
              <a:extLst>
                <a:ext uri="{FF2B5EF4-FFF2-40B4-BE49-F238E27FC236}">
                  <a16:creationId xmlns:a16="http://schemas.microsoft.com/office/drawing/2014/main" id="{69ADBD85-69EB-12E2-93FE-FC1129CF6197}"/>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3">
              <a:extLst>
                <a:ext uri="{FF2B5EF4-FFF2-40B4-BE49-F238E27FC236}">
                  <a16:creationId xmlns:a16="http://schemas.microsoft.com/office/drawing/2014/main" id="{8413E7BB-26C0-053C-7972-2E81E2E33EA1}"/>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3">
              <a:extLst>
                <a:ext uri="{FF2B5EF4-FFF2-40B4-BE49-F238E27FC236}">
                  <a16:creationId xmlns:a16="http://schemas.microsoft.com/office/drawing/2014/main" id="{EC78112A-9E74-18B7-231D-BFA2415A389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3">
              <a:extLst>
                <a:ext uri="{FF2B5EF4-FFF2-40B4-BE49-F238E27FC236}">
                  <a16:creationId xmlns:a16="http://schemas.microsoft.com/office/drawing/2014/main" id="{2C59197F-B6B6-2824-7806-F82F1FFD0423}"/>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77" name="Google Shape;177;p3">
            <a:extLst>
              <a:ext uri="{FF2B5EF4-FFF2-40B4-BE49-F238E27FC236}">
                <a16:creationId xmlns:a16="http://schemas.microsoft.com/office/drawing/2014/main" id="{4EDCA5A2-3065-0D20-A162-DF61CF6C762F}"/>
              </a:ext>
            </a:extLst>
          </p:cNvPr>
          <p:cNvGrpSpPr/>
          <p:nvPr/>
        </p:nvGrpSpPr>
        <p:grpSpPr>
          <a:xfrm>
            <a:off x="2449943" y="2574509"/>
            <a:ext cx="381000" cy="381000"/>
            <a:chOff x="2078" y="1680"/>
            <a:chExt cx="1615" cy="1615"/>
          </a:xfrm>
        </p:grpSpPr>
        <p:sp>
          <p:nvSpPr>
            <p:cNvPr id="178" name="Google Shape;178;p3">
              <a:extLst>
                <a:ext uri="{FF2B5EF4-FFF2-40B4-BE49-F238E27FC236}">
                  <a16:creationId xmlns:a16="http://schemas.microsoft.com/office/drawing/2014/main" id="{B08FE66E-4D8B-B220-2E53-3E5D9497083A}"/>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3">
              <a:extLst>
                <a:ext uri="{FF2B5EF4-FFF2-40B4-BE49-F238E27FC236}">
                  <a16:creationId xmlns:a16="http://schemas.microsoft.com/office/drawing/2014/main" id="{00BDA6F1-F420-0534-BAF9-CC78A9BAEBA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3">
              <a:extLst>
                <a:ext uri="{FF2B5EF4-FFF2-40B4-BE49-F238E27FC236}">
                  <a16:creationId xmlns:a16="http://schemas.microsoft.com/office/drawing/2014/main" id="{345F0F56-1568-CC91-C08A-DD7E0AA28073}"/>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3">
              <a:extLst>
                <a:ext uri="{FF2B5EF4-FFF2-40B4-BE49-F238E27FC236}">
                  <a16:creationId xmlns:a16="http://schemas.microsoft.com/office/drawing/2014/main" id="{A3D874C3-17F9-EB5C-AB48-D5BF3A49A11F}"/>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3">
              <a:extLst>
                <a:ext uri="{FF2B5EF4-FFF2-40B4-BE49-F238E27FC236}">
                  <a16:creationId xmlns:a16="http://schemas.microsoft.com/office/drawing/2014/main" id="{B77ADBC7-B287-B880-46EE-BD92E41E7E31}"/>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3">
              <a:extLst>
                <a:ext uri="{FF2B5EF4-FFF2-40B4-BE49-F238E27FC236}">
                  <a16:creationId xmlns:a16="http://schemas.microsoft.com/office/drawing/2014/main" id="{DA163A40-47EA-39C1-7BCA-1CA26AF1ED94}"/>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4" name="Google Shape;184;p3">
            <a:extLst>
              <a:ext uri="{FF2B5EF4-FFF2-40B4-BE49-F238E27FC236}">
                <a16:creationId xmlns:a16="http://schemas.microsoft.com/office/drawing/2014/main" id="{7AB1FF3A-D4FE-AB2A-8A14-209D5BB6277D}"/>
              </a:ext>
            </a:extLst>
          </p:cNvPr>
          <p:cNvGrpSpPr/>
          <p:nvPr/>
        </p:nvGrpSpPr>
        <p:grpSpPr>
          <a:xfrm>
            <a:off x="2417086" y="4175626"/>
            <a:ext cx="355600" cy="381000"/>
            <a:chOff x="2078" y="1680"/>
            <a:chExt cx="1615" cy="1615"/>
          </a:xfrm>
        </p:grpSpPr>
        <p:sp>
          <p:nvSpPr>
            <p:cNvPr id="185" name="Google Shape;185;p3">
              <a:extLst>
                <a:ext uri="{FF2B5EF4-FFF2-40B4-BE49-F238E27FC236}">
                  <a16:creationId xmlns:a16="http://schemas.microsoft.com/office/drawing/2014/main" id="{8C970172-589C-9B57-9A05-8A828441E97B}"/>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3">
              <a:extLst>
                <a:ext uri="{FF2B5EF4-FFF2-40B4-BE49-F238E27FC236}">
                  <a16:creationId xmlns:a16="http://schemas.microsoft.com/office/drawing/2014/main" id="{0D447C45-DC7E-D7BC-1A7B-DF5C17AABD1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3">
              <a:extLst>
                <a:ext uri="{FF2B5EF4-FFF2-40B4-BE49-F238E27FC236}">
                  <a16:creationId xmlns:a16="http://schemas.microsoft.com/office/drawing/2014/main" id="{BF0FCB7C-0A26-0ED0-7E2B-24F5A0510494}"/>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3">
              <a:extLst>
                <a:ext uri="{FF2B5EF4-FFF2-40B4-BE49-F238E27FC236}">
                  <a16:creationId xmlns:a16="http://schemas.microsoft.com/office/drawing/2014/main" id="{DE5529B6-85A2-7E5B-74D5-BF90505D242F}"/>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3">
              <a:extLst>
                <a:ext uri="{FF2B5EF4-FFF2-40B4-BE49-F238E27FC236}">
                  <a16:creationId xmlns:a16="http://schemas.microsoft.com/office/drawing/2014/main" id="{C3C1733C-62BB-FB89-253E-7DF43A48A953}"/>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3">
              <a:extLst>
                <a:ext uri="{FF2B5EF4-FFF2-40B4-BE49-F238E27FC236}">
                  <a16:creationId xmlns:a16="http://schemas.microsoft.com/office/drawing/2014/main" id="{8C16C885-DF0B-4C17-B2CC-2D13DD876D39}"/>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3">
            <a:extLst>
              <a:ext uri="{FF2B5EF4-FFF2-40B4-BE49-F238E27FC236}">
                <a16:creationId xmlns:a16="http://schemas.microsoft.com/office/drawing/2014/main" id="{C53C39BD-7700-362D-73CE-5F207563F0DC}"/>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rgbClr val="D0CECE"/>
                </a:solidFill>
              </a:rPr>
              <a:t>Công cụ </a:t>
            </a:r>
            <a:r>
              <a:rPr lang="vi-VN" sz="1800" b="1" dirty="0" err="1">
                <a:solidFill>
                  <a:srgbClr val="D0CECE"/>
                </a:solidFill>
              </a:rPr>
              <a:t>Jira</a:t>
            </a:r>
            <a:endParaRPr dirty="0"/>
          </a:p>
        </p:txBody>
      </p:sp>
      <p:grpSp>
        <p:nvGrpSpPr>
          <p:cNvPr id="192" name="Google Shape;192;p3">
            <a:extLst>
              <a:ext uri="{FF2B5EF4-FFF2-40B4-BE49-F238E27FC236}">
                <a16:creationId xmlns:a16="http://schemas.microsoft.com/office/drawing/2014/main" id="{52EB00A0-D902-68F0-DE87-1BE25B8B112F}"/>
              </a:ext>
            </a:extLst>
          </p:cNvPr>
          <p:cNvGrpSpPr/>
          <p:nvPr/>
        </p:nvGrpSpPr>
        <p:grpSpPr>
          <a:xfrm>
            <a:off x="2488786" y="3384994"/>
            <a:ext cx="381000" cy="381000"/>
            <a:chOff x="2078" y="1680"/>
            <a:chExt cx="1615" cy="1615"/>
          </a:xfrm>
        </p:grpSpPr>
        <p:sp>
          <p:nvSpPr>
            <p:cNvPr id="193" name="Google Shape;193;p3">
              <a:extLst>
                <a:ext uri="{FF2B5EF4-FFF2-40B4-BE49-F238E27FC236}">
                  <a16:creationId xmlns:a16="http://schemas.microsoft.com/office/drawing/2014/main" id="{57C0E1D8-898E-CECE-DA6E-83AFECBFC26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3">
              <a:extLst>
                <a:ext uri="{FF2B5EF4-FFF2-40B4-BE49-F238E27FC236}">
                  <a16:creationId xmlns:a16="http://schemas.microsoft.com/office/drawing/2014/main" id="{B51ACBA7-C6D6-0939-4AA4-9475735DD32B}"/>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3">
              <a:extLst>
                <a:ext uri="{FF2B5EF4-FFF2-40B4-BE49-F238E27FC236}">
                  <a16:creationId xmlns:a16="http://schemas.microsoft.com/office/drawing/2014/main" id="{ABC810C6-C6D1-D751-7D3A-6DAF5AF0FAA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3">
              <a:extLst>
                <a:ext uri="{FF2B5EF4-FFF2-40B4-BE49-F238E27FC236}">
                  <a16:creationId xmlns:a16="http://schemas.microsoft.com/office/drawing/2014/main" id="{143F0302-ABDF-5196-46A6-2CD726C5095C}"/>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3">
              <a:extLst>
                <a:ext uri="{FF2B5EF4-FFF2-40B4-BE49-F238E27FC236}">
                  <a16:creationId xmlns:a16="http://schemas.microsoft.com/office/drawing/2014/main" id="{E6BEB75E-148D-5DB3-F0BC-CABB178C2C27}"/>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3">
              <a:extLst>
                <a:ext uri="{FF2B5EF4-FFF2-40B4-BE49-F238E27FC236}">
                  <a16:creationId xmlns:a16="http://schemas.microsoft.com/office/drawing/2014/main" id="{A6037124-CA53-1BA5-432C-3F0B27303C6C}"/>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9" name="Google Shape;199;p3">
            <a:extLst>
              <a:ext uri="{FF2B5EF4-FFF2-40B4-BE49-F238E27FC236}">
                <a16:creationId xmlns:a16="http://schemas.microsoft.com/office/drawing/2014/main" id="{CC422334-7197-5671-879B-180B20C20A0D}"/>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3">
            <a:extLst>
              <a:ext uri="{FF2B5EF4-FFF2-40B4-BE49-F238E27FC236}">
                <a16:creationId xmlns:a16="http://schemas.microsoft.com/office/drawing/2014/main" id="{E138C083-6454-CBB8-9CB7-943F3F9BD751}"/>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3">
            <a:extLst>
              <a:ext uri="{FF2B5EF4-FFF2-40B4-BE49-F238E27FC236}">
                <a16:creationId xmlns:a16="http://schemas.microsoft.com/office/drawing/2014/main" id="{95247F1A-0CEC-3CF9-7C7F-1AA165C6363E}"/>
              </a:ext>
            </a:extLst>
          </p:cNvPr>
          <p:cNvSpPr/>
          <p:nvPr/>
        </p:nvSpPr>
        <p:spPr>
          <a:xfrm>
            <a:off x="2444281" y="4944193"/>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a:solidFill>
                  <a:srgbClr val="D0CECE"/>
                </a:solidFill>
                <a:latin typeface="Arial"/>
                <a:ea typeface="Arial"/>
                <a:cs typeface="Arial"/>
                <a:sym typeface="Arial"/>
              </a:rPr>
              <a:t>Tổng kết bài học</a:t>
            </a:r>
            <a:endParaRPr sz="1800" b="1">
              <a:solidFill>
                <a:srgbClr val="D0CECE"/>
              </a:solidFill>
              <a:latin typeface="Arial"/>
              <a:ea typeface="Arial"/>
              <a:cs typeface="Arial"/>
              <a:sym typeface="Arial"/>
            </a:endParaRPr>
          </a:p>
        </p:txBody>
      </p:sp>
      <p:grpSp>
        <p:nvGrpSpPr>
          <p:cNvPr id="203" name="Google Shape;203;p3">
            <a:extLst>
              <a:ext uri="{FF2B5EF4-FFF2-40B4-BE49-F238E27FC236}">
                <a16:creationId xmlns:a16="http://schemas.microsoft.com/office/drawing/2014/main" id="{975E7664-FB7B-447E-5A73-2BE9988D1A5E}"/>
              </a:ext>
            </a:extLst>
          </p:cNvPr>
          <p:cNvGrpSpPr/>
          <p:nvPr/>
        </p:nvGrpSpPr>
        <p:grpSpPr>
          <a:xfrm>
            <a:off x="2126781" y="5033093"/>
            <a:ext cx="381000" cy="381000"/>
            <a:chOff x="2078" y="1680"/>
            <a:chExt cx="1615" cy="1615"/>
          </a:xfrm>
        </p:grpSpPr>
        <p:sp>
          <p:nvSpPr>
            <p:cNvPr id="204" name="Google Shape;204;p3">
              <a:extLst>
                <a:ext uri="{FF2B5EF4-FFF2-40B4-BE49-F238E27FC236}">
                  <a16:creationId xmlns:a16="http://schemas.microsoft.com/office/drawing/2014/main" id="{62F6A906-2EC5-7E91-C471-BEB7597E348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3">
              <a:extLst>
                <a:ext uri="{FF2B5EF4-FFF2-40B4-BE49-F238E27FC236}">
                  <a16:creationId xmlns:a16="http://schemas.microsoft.com/office/drawing/2014/main" id="{2B9BB675-82B5-7DBD-FAF4-44E715E16D5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3">
              <a:extLst>
                <a:ext uri="{FF2B5EF4-FFF2-40B4-BE49-F238E27FC236}">
                  <a16:creationId xmlns:a16="http://schemas.microsoft.com/office/drawing/2014/main" id="{8C2E0D45-0393-DEAB-0F09-40688784D17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3">
              <a:extLst>
                <a:ext uri="{FF2B5EF4-FFF2-40B4-BE49-F238E27FC236}">
                  <a16:creationId xmlns:a16="http://schemas.microsoft.com/office/drawing/2014/main" id="{4DBDCBF4-AE18-83D4-99DE-7FBE6CB8BC01}"/>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3">
              <a:extLst>
                <a:ext uri="{FF2B5EF4-FFF2-40B4-BE49-F238E27FC236}">
                  <a16:creationId xmlns:a16="http://schemas.microsoft.com/office/drawing/2014/main" id="{BF979D63-4153-D232-50BF-96BA0DB57137}"/>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3">
              <a:extLst>
                <a:ext uri="{FF2B5EF4-FFF2-40B4-BE49-F238E27FC236}">
                  <a16:creationId xmlns:a16="http://schemas.microsoft.com/office/drawing/2014/main" id="{3B67FFF0-B184-77C5-AB18-02AF0695ABED}"/>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2546297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1000"/>
                                        <p:tgtEl>
                                          <p:spTgt spid="170"/>
                                        </p:tgtEl>
                                      </p:cBhvr>
                                    </p:animEffect>
                                    <p:anim calcmode="lin" valueType="num">
                                      <p:cBhvr>
                                        <p:cTn id="8" dur="1000" fill="hold"/>
                                        <p:tgtEl>
                                          <p:spTgt spid="170"/>
                                        </p:tgtEl>
                                        <p:attrNameLst>
                                          <p:attrName>ppt_x</p:attrName>
                                        </p:attrNameLst>
                                      </p:cBhvr>
                                      <p:tavLst>
                                        <p:tav tm="0">
                                          <p:val>
                                            <p:strVal val="#ppt_x"/>
                                          </p:val>
                                        </p:tav>
                                        <p:tav tm="100000">
                                          <p:val>
                                            <p:strVal val="#ppt_x"/>
                                          </p:val>
                                        </p:tav>
                                      </p:tavLst>
                                    </p:anim>
                                    <p:anim calcmode="lin" valueType="num">
                                      <p:cBhvr>
                                        <p:cTn id="9" dur="1000" fill="hold"/>
                                        <p:tgtEl>
                                          <p:spTgt spid="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1">
                                            <p:txEl>
                                              <p:pRg st="0" end="0"/>
                                            </p:txEl>
                                          </p:spTgt>
                                        </p:tgtEl>
                                        <p:attrNameLst>
                                          <p:attrName>style.visibility</p:attrName>
                                        </p:attrNameLst>
                                      </p:cBhvr>
                                      <p:to>
                                        <p:strVal val="visible"/>
                                      </p:to>
                                    </p:set>
                                    <p:animEffect transition="in" filter="fade">
                                      <p:cBhvr>
                                        <p:cTn id="14" dur="1000"/>
                                        <p:tgtEl>
                                          <p:spTgt spid="161">
                                            <p:txEl>
                                              <p:pRg st="0" end="0"/>
                                            </p:txEl>
                                          </p:spTgt>
                                        </p:tgtEl>
                                      </p:cBhvr>
                                    </p:animEffect>
                                    <p:anim calcmode="lin" valueType="num">
                                      <p:cBhvr>
                                        <p:cTn id="15" dur="1000" fill="hold"/>
                                        <p:tgtEl>
                                          <p:spTgt spid="16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B309-66E8-2D17-3155-95C7449DFD82}"/>
              </a:ext>
            </a:extLst>
          </p:cNvPr>
          <p:cNvSpPr>
            <a:spLocks noGrp="1"/>
          </p:cNvSpPr>
          <p:nvPr>
            <p:ph type="title"/>
          </p:nvPr>
        </p:nvSpPr>
        <p:spPr>
          <a:xfrm>
            <a:off x="0" y="0"/>
            <a:ext cx="8631936" cy="589085"/>
          </a:xfrm>
        </p:spPr>
        <p:txBody>
          <a:bodyPr/>
          <a:lstStyle/>
          <a:p>
            <a:r>
              <a:rPr lang="vi-VN" sz="3200" b="1" i="0" dirty="0">
                <a:solidFill>
                  <a:schemeClr val="bg1"/>
                </a:solidFill>
                <a:effectLst/>
                <a:latin typeface="Times New Roman" panose="02020603050405020304" pitchFamily="18" charset="0"/>
                <a:cs typeface="Times New Roman" panose="02020603050405020304" pitchFamily="18" charset="0"/>
              </a:rPr>
              <a:t>2.Các thành phần của kế hoạch chất lượng</a:t>
            </a:r>
            <a:endParaRPr lang="vi-VN" sz="32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CFF4785-82C0-7934-C2E4-20A7F93B25E5}"/>
              </a:ext>
            </a:extLst>
          </p:cNvPr>
          <p:cNvSpPr>
            <a:spLocks noGrp="1"/>
          </p:cNvSpPr>
          <p:nvPr>
            <p:ph type="body" idx="1"/>
          </p:nvPr>
        </p:nvSpPr>
        <p:spPr>
          <a:xfrm>
            <a:off x="348333" y="861646"/>
            <a:ext cx="8572500" cy="5460023"/>
          </a:xfrm>
        </p:spPr>
        <p:txBody>
          <a:bodyPr/>
          <a:lstStyle/>
          <a:p>
            <a:pPr marL="114300" indent="0">
              <a:buNone/>
            </a:pPr>
            <a:r>
              <a:rPr lang="vi-VN" b="1" dirty="0">
                <a:latin typeface="+mj-lt"/>
              </a:rPr>
              <a:t>2.Các thành phần của kế hoạch chất lượng</a:t>
            </a:r>
          </a:p>
          <a:p>
            <a:pPr marL="114300" indent="0">
              <a:buNone/>
            </a:pPr>
            <a:r>
              <a:rPr lang="vi-VN" b="1" dirty="0">
                <a:latin typeface="+mj-lt"/>
              </a:rPr>
              <a:t>2.1 Danh sách các mục tiêu chất lượng</a:t>
            </a:r>
          </a:p>
          <a:p>
            <a:pPr marL="114300" indent="0">
              <a:buNone/>
            </a:pPr>
            <a:endParaRPr lang="vi-VN" dirty="0"/>
          </a:p>
          <a:p>
            <a:endParaRPr lang="vi-VN" dirty="0"/>
          </a:p>
        </p:txBody>
      </p:sp>
      <p:sp>
        <p:nvSpPr>
          <p:cNvPr id="4" name="Rectangle: Rounded Corners 3">
            <a:extLst>
              <a:ext uri="{FF2B5EF4-FFF2-40B4-BE49-F238E27FC236}">
                <a16:creationId xmlns:a16="http://schemas.microsoft.com/office/drawing/2014/main" id="{87FB160B-82C5-E1D0-7A3B-0DD39AA7C4A8}"/>
              </a:ext>
            </a:extLst>
          </p:cNvPr>
          <p:cNvSpPr/>
          <p:nvPr/>
        </p:nvSpPr>
        <p:spPr>
          <a:xfrm>
            <a:off x="374403" y="2036856"/>
            <a:ext cx="2377440" cy="412954"/>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vi-VN" sz="1800" b="1" dirty="0">
                <a:solidFill>
                  <a:schemeClr val="tx1"/>
                </a:solidFill>
                <a:latin typeface="+mj-lt"/>
              </a:rPr>
              <a:t>Mục tiêu chất lượng</a:t>
            </a:r>
          </a:p>
        </p:txBody>
      </p:sp>
      <p:sp>
        <p:nvSpPr>
          <p:cNvPr id="5" name="Rectangle: Rounded Corners 4">
            <a:extLst>
              <a:ext uri="{FF2B5EF4-FFF2-40B4-BE49-F238E27FC236}">
                <a16:creationId xmlns:a16="http://schemas.microsoft.com/office/drawing/2014/main" id="{4B08D0A3-7DCF-4402-8578-34F822A9B9DF}"/>
              </a:ext>
            </a:extLst>
          </p:cNvPr>
          <p:cNvSpPr/>
          <p:nvPr/>
        </p:nvSpPr>
        <p:spPr>
          <a:xfrm>
            <a:off x="3050293" y="2054688"/>
            <a:ext cx="2606762" cy="412954"/>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vi-VN" sz="1800" b="1" dirty="0">
                <a:solidFill>
                  <a:schemeClr val="tx1"/>
                </a:solidFill>
                <a:latin typeface="Times New Roman" panose="02020603050405020304" pitchFamily="18" charset="0"/>
                <a:cs typeface="Times New Roman" panose="02020603050405020304" pitchFamily="18" charset="0"/>
              </a:rPr>
              <a:t>Tầm quan trọng</a:t>
            </a:r>
          </a:p>
        </p:txBody>
      </p:sp>
      <p:sp>
        <p:nvSpPr>
          <p:cNvPr id="6" name="Rectangle: Rounded Corners 5">
            <a:extLst>
              <a:ext uri="{FF2B5EF4-FFF2-40B4-BE49-F238E27FC236}">
                <a16:creationId xmlns:a16="http://schemas.microsoft.com/office/drawing/2014/main" id="{0C8763D4-A419-DB6D-DBBE-4B44EAACE7C9}"/>
              </a:ext>
            </a:extLst>
          </p:cNvPr>
          <p:cNvSpPr/>
          <p:nvPr/>
        </p:nvSpPr>
        <p:spPr>
          <a:xfrm>
            <a:off x="6181604" y="2036856"/>
            <a:ext cx="2336282" cy="412954"/>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vi-VN" sz="1800" b="1" dirty="0">
                <a:solidFill>
                  <a:schemeClr val="tx1"/>
                </a:solidFill>
                <a:latin typeface="+mj-lt"/>
              </a:rPr>
              <a:t>Một số ví dụ</a:t>
            </a:r>
          </a:p>
        </p:txBody>
      </p:sp>
      <p:sp>
        <p:nvSpPr>
          <p:cNvPr id="8" name="TextBox 7">
            <a:extLst>
              <a:ext uri="{FF2B5EF4-FFF2-40B4-BE49-F238E27FC236}">
                <a16:creationId xmlns:a16="http://schemas.microsoft.com/office/drawing/2014/main" id="{1A168059-BE4B-213C-85D0-CBD6F46B64D0}"/>
              </a:ext>
            </a:extLst>
          </p:cNvPr>
          <p:cNvSpPr txBox="1"/>
          <p:nvPr/>
        </p:nvSpPr>
        <p:spPr>
          <a:xfrm>
            <a:off x="361594" y="2641589"/>
            <a:ext cx="2377440" cy="33547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vi-VN" sz="1800" dirty="0">
                <a:latin typeface="+mj-lt"/>
              </a:rPr>
              <a:t>Là những tiêu chí cụ thể được đặt ra để đảm bảo sản phẩm hoặc dịch vụ đáp ứng yêu cầu của khách hàng. Bao gồm cả việc đánh giá nhu cầu của khách hàng và các tiêu chuẩn chất lượng để xác định các mục tiêu phù hợp cho tùng dự án.</a:t>
            </a:r>
          </a:p>
          <a:p>
            <a:endParaRPr lang="vi-VN" dirty="0"/>
          </a:p>
        </p:txBody>
      </p:sp>
      <p:sp>
        <p:nvSpPr>
          <p:cNvPr id="9" name="TextBox 8">
            <a:extLst>
              <a:ext uri="{FF2B5EF4-FFF2-40B4-BE49-F238E27FC236}">
                <a16:creationId xmlns:a16="http://schemas.microsoft.com/office/drawing/2014/main" id="{82A607BA-ED3A-C4FE-9DF9-65A9642292DF}"/>
              </a:ext>
            </a:extLst>
          </p:cNvPr>
          <p:cNvSpPr txBox="1"/>
          <p:nvPr/>
        </p:nvSpPr>
        <p:spPr>
          <a:xfrm>
            <a:off x="3050293" y="2641589"/>
            <a:ext cx="2758408" cy="341632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vi-VN" sz="1800" b="0" i="0" dirty="0">
                <a:solidFill>
                  <a:srgbClr val="000000"/>
                </a:solidFill>
                <a:effectLst/>
                <a:latin typeface="+mj-lt"/>
              </a:rPr>
              <a:t>Thiết lập các mục tiêu chất lượng giúp tổ chức xác định rõ ràng các tiêu chí thành công và đảm bảo rằng sản phẩm hoặc dịch vụ đáp ứng được mong đợi của khách hàng. Việc theo dõi và đánh giá thường xuyên các mục tiêu này là cần thiết để nâng cao sự hài lòng của khách hàng và cải thiện chất lượng sản phẩm/dịch vụ.</a:t>
            </a:r>
            <a:endParaRPr lang="vi-VN" sz="1800" dirty="0">
              <a:latin typeface="+mj-lt"/>
            </a:endParaRPr>
          </a:p>
        </p:txBody>
      </p:sp>
      <p:sp>
        <p:nvSpPr>
          <p:cNvPr id="10" name="TextBox 9">
            <a:extLst>
              <a:ext uri="{FF2B5EF4-FFF2-40B4-BE49-F238E27FC236}">
                <a16:creationId xmlns:a16="http://schemas.microsoft.com/office/drawing/2014/main" id="{6B4427D5-C167-87AA-5BBD-CAB380945257}"/>
              </a:ext>
            </a:extLst>
          </p:cNvPr>
          <p:cNvSpPr txBox="1"/>
          <p:nvPr/>
        </p:nvSpPr>
        <p:spPr>
          <a:xfrm>
            <a:off x="6112778" y="2641589"/>
            <a:ext cx="2741076" cy="390876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buFont typeface="Arial" panose="020B0604020202020204" pitchFamily="34" charset="0"/>
              <a:buChar char="•"/>
            </a:pPr>
            <a:r>
              <a:rPr lang="vi-VN" sz="1800" b="0" i="0" dirty="0">
                <a:solidFill>
                  <a:srgbClr val="000000"/>
                </a:solidFill>
                <a:effectLst/>
                <a:latin typeface="+mj-lt"/>
              </a:rPr>
              <a:t>Thân thiện: Hệ thống phải dễ sử dụng cho người dùng.</a:t>
            </a:r>
            <a:endParaRPr lang="vi-VN" sz="1800" dirty="0">
              <a:latin typeface="+mj-lt"/>
            </a:endParaRPr>
          </a:p>
          <a:p>
            <a:pPr>
              <a:buFont typeface="Arial" panose="020B0604020202020204" pitchFamily="34" charset="0"/>
              <a:buChar char="•"/>
            </a:pPr>
            <a:r>
              <a:rPr lang="vi-VN" sz="1800" b="0" i="0" dirty="0">
                <a:solidFill>
                  <a:srgbClr val="000000"/>
                </a:solidFill>
                <a:effectLst/>
                <a:latin typeface="+mj-lt"/>
              </a:rPr>
              <a:t>Độ tin cậy: Hệ thống phải duy trì tỷ lệ hoạt động ổn định, với thời gian sẵn sàng cao( trên 99,5%).</a:t>
            </a:r>
            <a:endParaRPr lang="vi-VN" sz="1800" dirty="0">
              <a:latin typeface="+mj-lt"/>
            </a:endParaRPr>
          </a:p>
          <a:p>
            <a:pPr>
              <a:buFont typeface="Arial" panose="020B0604020202020204" pitchFamily="34" charset="0"/>
              <a:buChar char="•"/>
            </a:pPr>
            <a:r>
              <a:rPr lang="vi-VN" sz="1800" b="0" i="0" dirty="0">
                <a:solidFill>
                  <a:srgbClr val="000000"/>
                </a:solidFill>
                <a:effectLst/>
                <a:latin typeface="+mj-lt"/>
              </a:rPr>
              <a:t>Thời gian phản hồi: Hệ thống phải xử lý yêu cầu trong thời gian không quá 30 giây.</a:t>
            </a:r>
            <a:endParaRPr lang="vi-VN" sz="1800" dirty="0">
              <a:latin typeface="+mj-lt"/>
            </a:endParaRPr>
          </a:p>
          <a:p>
            <a:pPr>
              <a:buFont typeface="Arial" panose="020B0604020202020204" pitchFamily="34" charset="0"/>
              <a:buChar char="•"/>
            </a:pPr>
            <a:r>
              <a:rPr lang="vi-VN" sz="1800" b="0" i="0" dirty="0">
                <a:solidFill>
                  <a:srgbClr val="000000"/>
                </a:solidFill>
                <a:effectLst/>
                <a:latin typeface="+mj-lt"/>
              </a:rPr>
              <a:t>Liên tục hoạt động: Đảm bảo hệ thống hoạt động liên tục và không bị gián đoạn.</a:t>
            </a:r>
            <a:endParaRPr lang="vi-VN" sz="1800" dirty="0">
              <a:latin typeface="+mj-lt"/>
            </a:endParaRPr>
          </a:p>
          <a:p>
            <a:endParaRPr lang="vi-VN" dirty="0"/>
          </a:p>
        </p:txBody>
      </p:sp>
    </p:spTree>
    <p:extLst>
      <p:ext uri="{BB962C8B-B14F-4D97-AF65-F5344CB8AC3E}">
        <p14:creationId xmlns:p14="http://schemas.microsoft.com/office/powerpoint/2010/main" val="24484499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arn(inVertical)">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8B62-C516-2B80-F238-642E83ABBE66}"/>
              </a:ext>
            </a:extLst>
          </p:cNvPr>
          <p:cNvSpPr>
            <a:spLocks noGrp="1"/>
          </p:cNvSpPr>
          <p:nvPr>
            <p:ph type="title"/>
          </p:nvPr>
        </p:nvSpPr>
        <p:spPr/>
        <p:txBody>
          <a:bodyPr/>
          <a:lstStyle/>
          <a:p>
            <a:r>
              <a:rPr lang="vi-VN" sz="3200" b="1" i="0" dirty="0">
                <a:solidFill>
                  <a:schemeClr val="bg1"/>
                </a:solidFill>
                <a:effectLst/>
                <a:latin typeface="Times New Roman" panose="02020603050405020304" pitchFamily="18" charset="0"/>
                <a:cs typeface="Times New Roman" panose="02020603050405020304" pitchFamily="18" charset="0"/>
              </a:rPr>
              <a:t>2.Các thành phần của kế hoạch chất lượng</a:t>
            </a:r>
            <a:endParaRPr lang="vi-VN" sz="3200" dirty="0"/>
          </a:p>
        </p:txBody>
      </p:sp>
      <p:sp>
        <p:nvSpPr>
          <p:cNvPr id="3" name="Text Placeholder 2">
            <a:extLst>
              <a:ext uri="{FF2B5EF4-FFF2-40B4-BE49-F238E27FC236}">
                <a16:creationId xmlns:a16="http://schemas.microsoft.com/office/drawing/2014/main" id="{6E4C0D6E-60EE-CECC-9864-D999B5DB6AC4}"/>
              </a:ext>
            </a:extLst>
          </p:cNvPr>
          <p:cNvSpPr>
            <a:spLocks noGrp="1"/>
          </p:cNvSpPr>
          <p:nvPr>
            <p:ph type="body" idx="1"/>
          </p:nvPr>
        </p:nvSpPr>
        <p:spPr>
          <a:xfrm>
            <a:off x="290145" y="861646"/>
            <a:ext cx="8647377" cy="5460023"/>
          </a:xfrm>
        </p:spPr>
        <p:txBody>
          <a:bodyPr/>
          <a:lstStyle/>
          <a:p>
            <a:pPr marL="114300" indent="0">
              <a:buNone/>
            </a:pPr>
            <a:r>
              <a:rPr lang="vi-VN" b="1" i="0" dirty="0">
                <a:solidFill>
                  <a:schemeClr val="tx1"/>
                </a:solidFill>
                <a:effectLst/>
                <a:latin typeface="+mj-lt"/>
              </a:rPr>
              <a:t>2.2 Kế hoạch đánh giá hoạt động</a:t>
            </a:r>
          </a:p>
          <a:p>
            <a:pPr marL="114300" indent="0">
              <a:buNone/>
            </a:pPr>
            <a:r>
              <a:rPr lang="vi-VN" sz="2400" i="0" dirty="0">
                <a:solidFill>
                  <a:schemeClr val="tx1"/>
                </a:solidFill>
                <a:effectLst/>
                <a:latin typeface="+mj-lt"/>
              </a:rPr>
              <a:t>Kế hoạch quản lý chất lượng phải cung cấp một danh sách đầy đủ tất cả các kế hoạch đánh giá hoạt động: đánh giá thiết kế , kiểm tra thiết kế, kiểm tra mã .., với những xác định sau cho từng hoạt động :</a:t>
            </a:r>
          </a:p>
          <a:p>
            <a:pPr marL="114300" indent="0">
              <a:buNone/>
            </a:pPr>
            <a:endParaRPr lang="vi-VN" sz="2000" dirty="0">
              <a:solidFill>
                <a:schemeClr val="tx1"/>
              </a:solidFill>
              <a:latin typeface="+mj-lt"/>
            </a:endParaRPr>
          </a:p>
        </p:txBody>
      </p:sp>
      <p:graphicFrame>
        <p:nvGraphicFramePr>
          <p:cNvPr id="4" name="Table 3">
            <a:extLst>
              <a:ext uri="{FF2B5EF4-FFF2-40B4-BE49-F238E27FC236}">
                <a16:creationId xmlns:a16="http://schemas.microsoft.com/office/drawing/2014/main" id="{41BA312A-CD65-1DB6-E8BF-3E5D2CA31A53}"/>
              </a:ext>
            </a:extLst>
          </p:cNvPr>
          <p:cNvGraphicFramePr>
            <a:graphicFrameLocks noGrp="1"/>
          </p:cNvGraphicFramePr>
          <p:nvPr>
            <p:extLst>
              <p:ext uri="{D42A27DB-BD31-4B8C-83A1-F6EECF244321}">
                <p14:modId xmlns:p14="http://schemas.microsoft.com/office/powerpoint/2010/main" val="2712494918"/>
              </p:ext>
            </p:extLst>
          </p:nvPr>
        </p:nvGraphicFramePr>
        <p:xfrm>
          <a:off x="1779639" y="3156157"/>
          <a:ext cx="5942405" cy="2905127"/>
        </p:xfrm>
        <a:graphic>
          <a:graphicData uri="http://schemas.openxmlformats.org/drawingml/2006/table">
            <a:tbl>
              <a:tblPr/>
              <a:tblGrid>
                <a:gridCol w="1239727">
                  <a:extLst>
                    <a:ext uri="{9D8B030D-6E8A-4147-A177-3AD203B41FA5}">
                      <a16:colId xmlns:a16="http://schemas.microsoft.com/office/drawing/2014/main" val="3648592510"/>
                    </a:ext>
                  </a:extLst>
                </a:gridCol>
                <a:gridCol w="4702678">
                  <a:extLst>
                    <a:ext uri="{9D8B030D-6E8A-4147-A177-3AD203B41FA5}">
                      <a16:colId xmlns:a16="http://schemas.microsoft.com/office/drawing/2014/main" val="334604783"/>
                    </a:ext>
                  </a:extLst>
                </a:gridCol>
              </a:tblGrid>
              <a:tr h="710567">
                <a:tc>
                  <a:txBody>
                    <a:bodyPr/>
                    <a:lstStyle/>
                    <a:p>
                      <a:pPr algn="ctr"/>
                      <a:r>
                        <a:rPr lang="vi-VN" sz="2400" b="1" dirty="0">
                          <a:latin typeface="+mj-lt"/>
                        </a:rPr>
                        <a:t>01</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tc>
                  <a:txBody>
                    <a:bodyPr/>
                    <a:lstStyle/>
                    <a:p>
                      <a:r>
                        <a:rPr lang="vi-VN" sz="2400" dirty="0">
                          <a:latin typeface="+mj-lt"/>
                        </a:rPr>
                        <a:t>Phạm vi đánh giá hoạt động</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0317160"/>
                  </a:ext>
                </a:extLst>
              </a:tr>
              <a:tr h="446068">
                <a:tc>
                  <a:txBody>
                    <a:bodyPr/>
                    <a:lstStyle/>
                    <a:p>
                      <a:pPr algn="ctr"/>
                      <a:r>
                        <a:rPr lang="vi-VN" sz="2400" b="1" dirty="0">
                          <a:latin typeface="+mj-lt"/>
                        </a:rPr>
                        <a:t>02</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tc>
                  <a:txBody>
                    <a:bodyPr/>
                    <a:lstStyle/>
                    <a:p>
                      <a:r>
                        <a:rPr lang="vi-VN" sz="2400" dirty="0">
                          <a:latin typeface="+mj-lt"/>
                        </a:rPr>
                        <a:t>Các loại hình đánh giá hoạt động</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8204896"/>
                  </a:ext>
                </a:extLst>
              </a:tr>
              <a:tr h="446068">
                <a:tc>
                  <a:txBody>
                    <a:bodyPr/>
                    <a:lstStyle/>
                    <a:p>
                      <a:pPr algn="ctr"/>
                      <a:r>
                        <a:rPr lang="vi-VN" sz="2400" b="1" dirty="0">
                          <a:latin typeface="+mj-lt"/>
                        </a:rPr>
                        <a:t>03</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tc>
                  <a:txBody>
                    <a:bodyPr/>
                    <a:lstStyle/>
                    <a:p>
                      <a:r>
                        <a:rPr lang="vi-VN" sz="2400" dirty="0">
                          <a:latin typeface="+mj-lt"/>
                        </a:rPr>
                        <a:t>Lập lịch đánh giá hoạt động</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4121031"/>
                  </a:ext>
                </a:extLst>
              </a:tr>
              <a:tr h="446068">
                <a:tc>
                  <a:txBody>
                    <a:bodyPr/>
                    <a:lstStyle/>
                    <a:p>
                      <a:pPr algn="ctr"/>
                      <a:r>
                        <a:rPr lang="vi-VN" sz="2400" b="1" dirty="0">
                          <a:latin typeface="+mj-lt"/>
                        </a:rPr>
                        <a:t>04</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tc>
                  <a:txBody>
                    <a:bodyPr/>
                    <a:lstStyle/>
                    <a:p>
                      <a:r>
                        <a:rPr lang="vi-VN" sz="2400" dirty="0">
                          <a:latin typeface="+mj-lt"/>
                        </a:rPr>
                        <a:t>Các thủ tục cụ thể được áp dụng</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2966358"/>
                  </a:ext>
                </a:extLst>
              </a:tr>
              <a:tr h="802922">
                <a:tc>
                  <a:txBody>
                    <a:bodyPr/>
                    <a:lstStyle/>
                    <a:p>
                      <a:pPr algn="ctr"/>
                      <a:r>
                        <a:rPr lang="vi-VN" sz="2400" b="1" dirty="0">
                          <a:latin typeface="+mj-lt"/>
                        </a:rPr>
                        <a:t>05</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tc>
                  <a:txBody>
                    <a:bodyPr/>
                    <a:lstStyle/>
                    <a:p>
                      <a:r>
                        <a:rPr lang="vi-VN" sz="2400" dirty="0">
                          <a:latin typeface="+mj-lt"/>
                        </a:rPr>
                        <a:t>Ai chịu trách nhiệm thực hiện các hoạt động đánh giá lại ?</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2542865"/>
                  </a:ext>
                </a:extLst>
              </a:tr>
            </a:tbl>
          </a:graphicData>
        </a:graphic>
      </p:graphicFrame>
      <p:sp>
        <p:nvSpPr>
          <p:cNvPr id="5" name="Rectangle 1">
            <a:extLst>
              <a:ext uri="{FF2B5EF4-FFF2-40B4-BE49-F238E27FC236}">
                <a16:creationId xmlns:a16="http://schemas.microsoft.com/office/drawing/2014/main" id="{6FC5B90A-543E-7F50-46DC-BAC36D0AD38E}"/>
              </a:ext>
            </a:extLst>
          </p:cNvPr>
          <p:cNvSpPr>
            <a:spLocks noChangeArrowheads="1"/>
          </p:cNvSpPr>
          <p:nvPr/>
        </p:nvSpPr>
        <p:spPr bwMode="auto">
          <a:xfrm>
            <a:off x="307975"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36162042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A72D-BBE5-A4E9-D616-D420C1B7E65C}"/>
              </a:ext>
            </a:extLst>
          </p:cNvPr>
          <p:cNvSpPr>
            <a:spLocks noGrp="1"/>
          </p:cNvSpPr>
          <p:nvPr>
            <p:ph type="title"/>
          </p:nvPr>
        </p:nvSpPr>
        <p:spPr/>
        <p:txBody>
          <a:bodyPr/>
          <a:lstStyle/>
          <a:p>
            <a:r>
              <a:rPr lang="vi-VN" sz="3200" b="1" i="0" dirty="0">
                <a:solidFill>
                  <a:schemeClr val="bg1"/>
                </a:solidFill>
                <a:effectLst/>
                <a:latin typeface="Times New Roman" panose="02020603050405020304" pitchFamily="18" charset="0"/>
                <a:cs typeface="Times New Roman" panose="02020603050405020304" pitchFamily="18" charset="0"/>
              </a:rPr>
              <a:t>2.Các thành phần của kế hoạch chất lượng</a:t>
            </a:r>
            <a:endParaRPr lang="vi-VN" sz="3200" dirty="0"/>
          </a:p>
        </p:txBody>
      </p:sp>
      <p:sp>
        <p:nvSpPr>
          <p:cNvPr id="3" name="Text Placeholder 2">
            <a:extLst>
              <a:ext uri="{FF2B5EF4-FFF2-40B4-BE49-F238E27FC236}">
                <a16:creationId xmlns:a16="http://schemas.microsoft.com/office/drawing/2014/main" id="{D075FB9E-CF91-980E-C9F4-53A16C322148}"/>
              </a:ext>
            </a:extLst>
          </p:cNvPr>
          <p:cNvSpPr>
            <a:spLocks noGrp="1"/>
          </p:cNvSpPr>
          <p:nvPr>
            <p:ph type="body" idx="1"/>
          </p:nvPr>
        </p:nvSpPr>
        <p:spPr/>
        <p:txBody>
          <a:bodyPr/>
          <a:lstStyle/>
          <a:p>
            <a:pPr marL="114300" indent="0">
              <a:buNone/>
            </a:pPr>
            <a:r>
              <a:rPr lang="vi-VN" b="1" i="0" dirty="0">
                <a:solidFill>
                  <a:schemeClr val="tx1"/>
                </a:solidFill>
                <a:effectLst/>
                <a:latin typeface="+mj-lt"/>
              </a:rPr>
              <a:t>2.3 Kế hoạch kiểm thử phần mềm</a:t>
            </a:r>
          </a:p>
          <a:p>
            <a:pPr marL="114300" indent="0">
              <a:buNone/>
            </a:pPr>
            <a:endParaRPr lang="vi-VN" dirty="0">
              <a:solidFill>
                <a:schemeClr val="tx1"/>
              </a:solidFill>
              <a:latin typeface="+mj-lt"/>
            </a:endParaRPr>
          </a:p>
        </p:txBody>
      </p:sp>
      <p:sp>
        <p:nvSpPr>
          <p:cNvPr id="7" name="TextBox 6">
            <a:extLst>
              <a:ext uri="{FF2B5EF4-FFF2-40B4-BE49-F238E27FC236}">
                <a16:creationId xmlns:a16="http://schemas.microsoft.com/office/drawing/2014/main" id="{933CF5EC-3D15-F05A-E522-6790340D93FF}"/>
              </a:ext>
            </a:extLst>
          </p:cNvPr>
          <p:cNvSpPr txBox="1"/>
          <p:nvPr/>
        </p:nvSpPr>
        <p:spPr>
          <a:xfrm>
            <a:off x="457200" y="1581388"/>
            <a:ext cx="8138160" cy="1200329"/>
          </a:xfrm>
          <a:prstGeom prst="rect">
            <a:avLst/>
          </a:prstGeom>
          <a:noFill/>
        </p:spPr>
        <p:txBody>
          <a:bodyPr wrap="square">
            <a:spAutoFit/>
          </a:bodyPr>
          <a:lstStyle/>
          <a:p>
            <a:r>
              <a:rPr lang="vi-VN" sz="2400" b="0" i="0" dirty="0">
                <a:solidFill>
                  <a:schemeClr val="tx1"/>
                </a:solidFill>
                <a:effectLst/>
                <a:latin typeface="Times New Roman" panose="02020603050405020304" pitchFamily="18" charset="0"/>
                <a:cs typeface="Times New Roman" panose="02020603050405020304" pitchFamily="18" charset="0"/>
              </a:rPr>
              <a:t>Kế hoạch quản lý chất lượng phải cung cấp một danh sách đầy đủ kế hoạch kiểm thử phần mềm, với những thiết kế sau cho mỗi lần kiểm tra:</a:t>
            </a:r>
            <a:endParaRPr lang="vi-VN" sz="2400"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5AA5EF1-6E5F-9837-4B10-37CC7E9B4DEB}"/>
              </a:ext>
            </a:extLst>
          </p:cNvPr>
          <p:cNvGraphicFramePr>
            <a:graphicFrameLocks noGrp="1"/>
          </p:cNvGraphicFramePr>
          <p:nvPr>
            <p:extLst>
              <p:ext uri="{D42A27DB-BD31-4B8C-83A1-F6EECF244321}">
                <p14:modId xmlns:p14="http://schemas.microsoft.com/office/powerpoint/2010/main" val="543862063"/>
              </p:ext>
            </p:extLst>
          </p:nvPr>
        </p:nvGraphicFramePr>
        <p:xfrm>
          <a:off x="637618" y="2844207"/>
          <a:ext cx="8049182" cy="3512865"/>
        </p:xfrm>
        <a:graphic>
          <a:graphicData uri="http://schemas.openxmlformats.org/drawingml/2006/table">
            <a:tbl>
              <a:tblPr/>
              <a:tblGrid>
                <a:gridCol w="1025711">
                  <a:extLst>
                    <a:ext uri="{9D8B030D-6E8A-4147-A177-3AD203B41FA5}">
                      <a16:colId xmlns:a16="http://schemas.microsoft.com/office/drawing/2014/main" val="767420149"/>
                    </a:ext>
                  </a:extLst>
                </a:gridCol>
                <a:gridCol w="7023471">
                  <a:extLst>
                    <a:ext uri="{9D8B030D-6E8A-4147-A177-3AD203B41FA5}">
                      <a16:colId xmlns:a16="http://schemas.microsoft.com/office/drawing/2014/main" val="277466688"/>
                    </a:ext>
                  </a:extLst>
                </a:gridCol>
              </a:tblGrid>
              <a:tr h="737547">
                <a:tc>
                  <a:txBody>
                    <a:bodyPr/>
                    <a:lstStyle/>
                    <a:p>
                      <a:pPr algn="ctr"/>
                      <a:r>
                        <a:rPr lang="vi-VN" sz="2400" b="1" dirty="0">
                          <a:latin typeface="+mj-lt"/>
                        </a:rPr>
                        <a:t>01</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tc>
                  <a:txBody>
                    <a:bodyPr/>
                    <a:lstStyle/>
                    <a:p>
                      <a:r>
                        <a:rPr lang="vi-VN" sz="2400" dirty="0">
                          <a:latin typeface="+mj-lt"/>
                        </a:rPr>
                        <a:t>Đơn vị, hệ thống tích hợp hay hoàn chỉnh để kiểm tra</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2136776"/>
                  </a:ext>
                </a:extLst>
              </a:tr>
              <a:tr h="1403718">
                <a:tc>
                  <a:txBody>
                    <a:bodyPr/>
                    <a:lstStyle/>
                    <a:p>
                      <a:pPr algn="ctr"/>
                      <a:r>
                        <a:rPr lang="vi-VN" sz="2400" b="1" dirty="0">
                          <a:latin typeface="+mj-lt"/>
                        </a:rPr>
                        <a:t>02</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tc>
                  <a:txBody>
                    <a:bodyPr/>
                    <a:lstStyle/>
                    <a:p>
                      <a:r>
                        <a:rPr lang="vi-VN" sz="2400" dirty="0">
                          <a:latin typeface="+mj-lt"/>
                        </a:rPr>
                        <a:t>Các loại hình của hoạt động kiểm thử sẽ được thực hiện, bao gồm các đặc điểm kỹ thuật của các lần kiểm thử phần mềm trên máy tính được áp dụng</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4350516"/>
                  </a:ext>
                </a:extLst>
              </a:tr>
              <a:tr h="404461">
                <a:tc>
                  <a:txBody>
                    <a:bodyPr/>
                    <a:lstStyle/>
                    <a:p>
                      <a:pPr algn="ctr"/>
                      <a:r>
                        <a:rPr lang="vi-VN" sz="2400" b="1">
                          <a:latin typeface="+mj-lt"/>
                        </a:rPr>
                        <a:t>03</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tc>
                  <a:txBody>
                    <a:bodyPr/>
                    <a:lstStyle/>
                    <a:p>
                      <a:r>
                        <a:rPr lang="vi-VN" sz="2400">
                          <a:latin typeface="+mj-lt"/>
                        </a:rPr>
                        <a:t>Lập lịch cho kế hoạch kiểm thử </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4471411"/>
                  </a:ext>
                </a:extLst>
              </a:tr>
              <a:tr h="404461">
                <a:tc>
                  <a:txBody>
                    <a:bodyPr/>
                    <a:lstStyle/>
                    <a:p>
                      <a:pPr algn="ctr"/>
                      <a:r>
                        <a:rPr lang="vi-VN" sz="2400" b="1">
                          <a:latin typeface="+mj-lt"/>
                        </a:rPr>
                        <a:t>04</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tc>
                  <a:txBody>
                    <a:bodyPr/>
                    <a:lstStyle/>
                    <a:p>
                      <a:r>
                        <a:rPr lang="vi-VN" sz="2400">
                          <a:latin typeface="+mj-lt"/>
                        </a:rPr>
                        <a:t>Các thủ tục cụ thể được áp dụng</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928375"/>
                  </a:ext>
                </a:extLst>
              </a:tr>
              <a:tr h="404461">
                <a:tc>
                  <a:txBody>
                    <a:bodyPr/>
                    <a:lstStyle/>
                    <a:p>
                      <a:pPr algn="ctr"/>
                      <a:r>
                        <a:rPr lang="vi-VN" sz="2400" b="1" dirty="0">
                          <a:latin typeface="+mj-lt"/>
                        </a:rPr>
                        <a:t>05</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C000"/>
                    </a:solidFill>
                  </a:tcPr>
                </a:tc>
                <a:tc>
                  <a:txBody>
                    <a:bodyPr/>
                    <a:lstStyle/>
                    <a:p>
                      <a:r>
                        <a:rPr lang="vi-VN" sz="2400" dirty="0">
                          <a:latin typeface="+mj-lt"/>
                        </a:rPr>
                        <a:t>Ai chịu trách nhiệm thực hiện kiểm tra</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4750526"/>
                  </a:ext>
                </a:extLst>
              </a:tr>
            </a:tbl>
          </a:graphicData>
        </a:graphic>
      </p:graphicFrame>
      <p:sp>
        <p:nvSpPr>
          <p:cNvPr id="9" name="Rectangle 2">
            <a:extLst>
              <a:ext uri="{FF2B5EF4-FFF2-40B4-BE49-F238E27FC236}">
                <a16:creationId xmlns:a16="http://schemas.microsoft.com/office/drawing/2014/main" id="{0700995A-2955-FEDA-5C80-B9F7AF29B336}"/>
              </a:ext>
            </a:extLst>
          </p:cNvPr>
          <p:cNvSpPr>
            <a:spLocks noChangeArrowheads="1"/>
          </p:cNvSpPr>
          <p:nvPr/>
        </p:nvSpPr>
        <p:spPr bwMode="auto">
          <a:xfrm>
            <a:off x="457200" y="323830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Tree>
    <p:extLst>
      <p:ext uri="{BB962C8B-B14F-4D97-AF65-F5344CB8AC3E}">
        <p14:creationId xmlns:p14="http://schemas.microsoft.com/office/powerpoint/2010/main" val="38521918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2778</Words>
  <Application>Microsoft Office PowerPoint</Application>
  <PresentationFormat>On-screen Show (4:3)</PresentationFormat>
  <Paragraphs>198</Paragraphs>
  <Slides>25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Garamond</vt:lpstr>
      <vt:lpstr>Calibri</vt:lpstr>
      <vt:lpstr>Century Schoolbook</vt:lpstr>
      <vt:lpstr>Arial</vt:lpstr>
      <vt:lpstr>Noto Sans Symbols</vt:lpstr>
      <vt:lpstr>Times New Roman</vt:lpstr>
      <vt:lpstr>Symbol</vt:lpstr>
      <vt:lpstr>Office Theme</vt:lpstr>
      <vt:lpstr> Đảm bảo chất lượng phần mềm</vt:lpstr>
      <vt:lpstr>PowerPoint Presentation</vt:lpstr>
      <vt:lpstr>Nội dung</vt:lpstr>
      <vt:lpstr>Nội dung</vt:lpstr>
      <vt:lpstr>1.Kế hoạch chất lượng</vt:lpstr>
      <vt:lpstr>Nội dung</vt:lpstr>
      <vt:lpstr>2.Các thành phần của kế hoạch chất lượng</vt:lpstr>
      <vt:lpstr>2.Các thành phần của kế hoạch chất lượng</vt:lpstr>
      <vt:lpstr>2.Các thành phần của kế hoạch chất lượng</vt:lpstr>
      <vt:lpstr>2.Các thành phần của kế hoạch chất lượng</vt:lpstr>
      <vt:lpstr>2.Các thành phần của kế hoạch chất lượng</vt:lpstr>
      <vt:lpstr>Nội dung</vt:lpstr>
      <vt:lpstr>3.Các kế hoạch chất lượng cho các dự án nhỏ </vt:lpstr>
      <vt:lpstr>3.Các kế hoạch chất lượng cho các dự án nội bộ </vt:lpstr>
      <vt:lpstr>Nội dung</vt:lpstr>
      <vt:lpstr>Công cụ Jira</vt:lpstr>
      <vt:lpstr>Công cụ Jira</vt:lpstr>
      <vt:lpstr>Công cụ Jira</vt:lpstr>
      <vt:lpstr>4. Ưu và nhược điểm của Jira</vt:lpstr>
      <vt:lpstr>Công cụ Jira</vt:lpstr>
      <vt:lpstr>Nội dung</vt:lpstr>
      <vt:lpstr>Cài  đặt Jira</vt:lpstr>
      <vt:lpstr>Demo Quản lý và theo dõi lỗi bằng Jira</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Đỗ Thị Thu Trang</dc:creator>
  <cp:lastModifiedBy>Hiền Trần Thu</cp:lastModifiedBy>
  <cp:revision>8</cp:revision>
  <dcterms:created xsi:type="dcterms:W3CDTF">2024-09-27T15:40:07Z</dcterms:created>
  <dcterms:modified xsi:type="dcterms:W3CDTF">2024-11-07T03:09:13Z</dcterms:modified>
</cp:coreProperties>
</file>