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83" r:id="rId4"/>
    <p:sldId id="259" r:id="rId5"/>
    <p:sldId id="284" r:id="rId6"/>
    <p:sldId id="285" r:id="rId7"/>
    <p:sldId id="286" r:id="rId8"/>
    <p:sldId id="287" r:id="rId9"/>
    <p:sldId id="288" r:id="rId10"/>
    <p:sldId id="289" r:id="rId11"/>
    <p:sldId id="291" r:id="rId12"/>
    <p:sldId id="290" r:id="rId13"/>
    <p:sldId id="292" r:id="rId14"/>
    <p:sldId id="293" r:id="rId15"/>
    <p:sldId id="296" r:id="rId16"/>
    <p:sldId id="294" r:id="rId17"/>
    <p:sldId id="297" r:id="rId18"/>
    <p:sldId id="298" r:id="rId19"/>
    <p:sldId id="299" r:id="rId20"/>
    <p:sldId id="304" r:id="rId21"/>
    <p:sldId id="300" r:id="rId22"/>
    <p:sldId id="301" r:id="rId23"/>
    <p:sldId id="302" r:id="rId24"/>
    <p:sldId id="303" r:id="rId25"/>
    <p:sldId id="305" r:id="rId26"/>
    <p:sldId id="306" r:id="rId27"/>
    <p:sldId id="260" r:id="rId28"/>
    <p:sldId id="261" r:id="rId29"/>
  </p:sldIdLst>
  <p:sldSz cx="9144000" cy="6858000" type="screen4x3"/>
  <p:notesSz cx="6858000" cy="9144000"/>
  <p:embeddedFontLst>
    <p:embeddedFont>
      <p:font typeface="Century Schoolbook" panose="02040604050505020304" pitchFamily="18"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gzalF4DGvfEshU7BVqSP7oz0qtV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FEF7D01-E5D0-D093-90E2-F3A1749348E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A909B59-E77B-83F3-242E-042DF62605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B4AB4E5-1AE1-6D17-F7DD-D1068622342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096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838DFA97-5077-2DB5-3692-57F8871585C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DAED434-53DF-9B2C-0049-2AF94B9DB7D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662498D-AE77-0952-618A-AF925D76DC3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0478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4CCE9F2A-E5DA-2C00-A2AD-3D4D4BFB2C2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211DD5E-058D-E827-85D6-56BCEAD543D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7E751189-CB49-E3B6-65BB-BAB9D5E07F6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3187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EB0C1C93-0660-DB3A-A9FC-BF5AD0676036}"/>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D419FDF8-8F4F-ACF8-6542-0DE3EA93392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D367F65-DDE6-DF97-5EBB-FE31B899DE8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8041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2A52E9F-D765-6963-0A4E-F7A9E1B9909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291CED2-454A-435E-18B1-40046C7D7BA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22AF346B-A425-B597-B9DE-5FBA941BDEC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7033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0D0D5F1A-2200-B700-FC76-AA06EA3FAC76}"/>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2A2C6A2A-9D4F-D347-C174-0E86E1025BD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AB7661A6-2CF1-31B5-0724-B017E32933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230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D072CA2-4322-6BA0-BBAA-11D3B7E642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E30A8876-3D4D-A947-7125-77A7934A179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A0D1FBA-6EF9-CE32-1237-E2568764BF4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0516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0FD5636-C5D5-F3DD-052E-DAE5D20AD90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B077D0FA-EDB8-2565-E6E2-347B4D8827A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1BF23C78-893B-2C01-671B-46917E14438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48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0C358D5E-F05C-2D43-E5E2-65B096A7D46A}"/>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3CBE0C9-264C-80B7-BE30-32449D91FF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8C383249-6091-DA67-FD8D-607CC561ED9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7606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BD05071-73D8-3EEA-FA4F-ADE1BAF4888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0A66DF5D-43FB-BB4D-968A-6F51DCD7FCF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F56EBD51-3ECB-AD5C-CABC-2888B36A957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90081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4B82C7E2-68B4-1448-D288-E44F7B352345}"/>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A3CAE5C-BA14-AF1F-66D1-6B227871C81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D8A5345F-EE52-3DE4-BA3D-1BDDC4E0E247}"/>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727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DB54107-545A-5BDC-BB71-5B359436AC67}"/>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35D6E8D7-2237-BF3C-B861-058DEB16EC6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62F64F7-8F19-2AB2-BD51-462886E0815E}"/>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66353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276334E-DF6B-DD41-99A2-18F499089E30}"/>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4F33D587-B51D-F9C9-55DB-F2F29DE41C7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5ADB5B50-BF61-2CE7-7A88-7AC6614F1B0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405984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A0F19572-85B8-0AD0-2ECC-01B78CD61F3F}"/>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E40DE89-CCCF-B5D1-5678-449A46D6C4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A825346-0125-1CAF-5B88-393E38E2BE5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1149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FA1D277C-BC29-1801-F120-EBD908680123}"/>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0DCA636-8BDF-CD27-D5BC-F989A8DA3E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0EF1692F-96C0-F14B-8E24-403AC0C71F8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29585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E961113A-7B55-BEB1-4D74-72530D596070}"/>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AE2E11E6-542E-CBB6-79F0-9627D8B6FB5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F66BBC95-1EFC-D622-0788-81DAA4FD6619}"/>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537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0D944CF-BC2C-C1E7-0ECE-EDDA6774DA12}"/>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8553757B-1DC6-7707-73BB-3F9072DDF11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3168E81E-9020-0C31-7026-5E28F74B51D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6712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5" name="Google Shape;22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226" name="Google Shape;22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300">
                <a:solidFill>
                  <a:schemeClr val="dk1"/>
                </a:solidFill>
                <a:latin typeface="Arial"/>
                <a:ea typeface="Arial"/>
                <a:cs typeface="Arial"/>
                <a:sym typeface="Arial"/>
              </a:rPr>
              <a:t>27</a:t>
            </a:fld>
            <a:endParaRPr sz="1300">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554A2263-19AD-99B6-B787-89D72B10DBD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4A7B160E-0A6F-1542-AEF3-F69E8BD1A5B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3F983C30-F0B3-E6A2-E752-A9B4AD0C9E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0987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28DE5A12-6C34-3378-CB0F-CCEDF83FCB3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F1ECEAE-E5CC-4717-6AE9-166F39897F0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B7EC338D-3EB4-5766-6731-A119AF127D42}"/>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62716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277C0111-1149-3859-1DBB-FB3F9B1954E8}"/>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024A897-BBFB-7C36-E86F-AC1244B49D3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854A46DB-F0B1-04DF-4EBD-E878BB10467C}"/>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6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5A981E43-E9E1-F0AF-46C3-44FB3354CC65}"/>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9DE6FAB3-CE59-BA04-C8F1-E8F25487D7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C8B49855-7452-1379-4F65-14DE9EBBA9E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1566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E4BC931-C70A-F55D-812D-6A8F5D39A2CC}"/>
            </a:ext>
          </a:extLst>
        </p:cNvPr>
        <p:cNvGrpSpPr/>
        <p:nvPr/>
      </p:nvGrpSpPr>
      <p:grpSpPr>
        <a:xfrm>
          <a:off x="0" y="0"/>
          <a:ext cx="0" cy="0"/>
          <a:chOff x="0" y="0"/>
          <a:chExt cx="0" cy="0"/>
        </a:xfrm>
      </p:grpSpPr>
      <p:sp>
        <p:nvSpPr>
          <p:cNvPr id="218" name="Google Shape;218;p4:notes">
            <a:extLst>
              <a:ext uri="{FF2B5EF4-FFF2-40B4-BE49-F238E27FC236}">
                <a16:creationId xmlns:a16="http://schemas.microsoft.com/office/drawing/2014/main" id="{F6A4CDBF-1178-0A90-63F4-EDA62E1FAFD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4:notes">
            <a:extLst>
              <a:ext uri="{FF2B5EF4-FFF2-40B4-BE49-F238E27FC236}">
                <a16:creationId xmlns:a16="http://schemas.microsoft.com/office/drawing/2014/main" id="{403F4AE9-52AF-A789-F9B2-C6A23D84262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5552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8227083A-35C0-6D4D-CF7E-6FC7B7BCB5E1}"/>
            </a:ext>
          </a:extLst>
        </p:cNvPr>
        <p:cNvGrpSpPr/>
        <p:nvPr/>
      </p:nvGrpSpPr>
      <p:grpSpPr>
        <a:xfrm>
          <a:off x="0" y="0"/>
          <a:ext cx="0" cy="0"/>
          <a:chOff x="0" y="0"/>
          <a:chExt cx="0" cy="0"/>
        </a:xfrm>
      </p:grpSpPr>
      <p:sp>
        <p:nvSpPr>
          <p:cNvPr id="92" name="Google Shape;92;p2:notes">
            <a:extLst>
              <a:ext uri="{FF2B5EF4-FFF2-40B4-BE49-F238E27FC236}">
                <a16:creationId xmlns:a16="http://schemas.microsoft.com/office/drawing/2014/main" id="{3DE55B12-1F58-FE4C-E679-CDA0B7A061F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a:extLst>
              <a:ext uri="{FF2B5EF4-FFF2-40B4-BE49-F238E27FC236}">
                <a16:creationId xmlns:a16="http://schemas.microsoft.com/office/drawing/2014/main" id="{26611746-F84B-BE49-F041-39905A84A37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2898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
          <p:cNvSpPr txBox="1">
            <a:spLocks noGrp="1"/>
          </p:cNvSpPr>
          <p:nvPr>
            <p:ph type="ctrTitle"/>
          </p:nvPr>
        </p:nvSpPr>
        <p:spPr>
          <a:xfrm>
            <a:off x="369278" y="3666392"/>
            <a:ext cx="5196254" cy="1283677"/>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EE599"/>
              </a:buClr>
              <a:buSzPts val="4500"/>
              <a:buFont typeface="Calibri"/>
              <a:buNone/>
              <a:defRPr sz="4500" b="1">
                <a:solidFill>
                  <a:srgbClr val="FEE59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
          <p:cNvSpPr txBox="1">
            <a:spLocks noGrp="1"/>
          </p:cNvSpPr>
          <p:nvPr>
            <p:ph type="subTitle" idx="1"/>
          </p:nvPr>
        </p:nvSpPr>
        <p:spPr>
          <a:xfrm>
            <a:off x="369278" y="5178670"/>
            <a:ext cx="4848765" cy="457200"/>
          </a:xfrm>
          <a:prstGeom prst="rect">
            <a:avLst/>
          </a:prstGeom>
          <a:noFill/>
          <a:ln>
            <a:noFill/>
          </a:ln>
        </p:spPr>
        <p:txBody>
          <a:bodyPr spcFirstLastPara="1" wrap="square" lIns="91425" tIns="45700" rIns="91425" bIns="45700" anchor="t" anchorCtr="0">
            <a:normAutofit/>
          </a:bodyPr>
          <a:lstStyle>
            <a:lvl1pPr lvl="0" algn="ctr">
              <a:lnSpc>
                <a:spcPct val="120000"/>
              </a:lnSpc>
              <a:spcBef>
                <a:spcPts val="0"/>
              </a:spcBef>
              <a:spcAft>
                <a:spcPts val="0"/>
              </a:spcAft>
              <a:buClr>
                <a:srgbClr val="F2F2F2"/>
              </a:buClr>
              <a:buSzPts val="2400"/>
              <a:buNone/>
              <a:defRPr sz="2400">
                <a:solidFill>
                  <a:srgbClr val="F2F2F2"/>
                </a:solidFill>
              </a:defRPr>
            </a:lvl1pPr>
            <a:lvl2pPr lvl="1" algn="ctr">
              <a:lnSpc>
                <a:spcPct val="120000"/>
              </a:lnSpc>
              <a:spcBef>
                <a:spcPts val="600"/>
              </a:spcBef>
              <a:spcAft>
                <a:spcPts val="0"/>
              </a:spcAft>
              <a:buClr>
                <a:schemeClr val="dk1"/>
              </a:buClr>
              <a:buSzPts val="2000"/>
              <a:buNone/>
              <a:defRPr sz="2000"/>
            </a:lvl2pPr>
            <a:lvl3pPr lvl="2" algn="ctr">
              <a:lnSpc>
                <a:spcPct val="120000"/>
              </a:lnSpc>
              <a:spcBef>
                <a:spcPts val="600"/>
              </a:spcBef>
              <a:spcAft>
                <a:spcPts val="0"/>
              </a:spcAft>
              <a:buClr>
                <a:schemeClr val="dk1"/>
              </a:buClr>
              <a:buSzPts val="1800"/>
              <a:buNone/>
              <a:defRPr sz="1800"/>
            </a:lvl3pPr>
            <a:lvl4pPr lvl="3" algn="ctr">
              <a:lnSpc>
                <a:spcPct val="120000"/>
              </a:lnSpc>
              <a:spcBef>
                <a:spcPts val="600"/>
              </a:spcBef>
              <a:spcAft>
                <a:spcPts val="0"/>
              </a:spcAft>
              <a:buClr>
                <a:schemeClr val="dk1"/>
              </a:buClr>
              <a:buSzPts val="1600"/>
              <a:buNone/>
              <a:defRPr sz="1600"/>
            </a:lvl4pPr>
            <a:lvl5pPr lvl="4" algn="ctr">
              <a:lnSpc>
                <a:spcPct val="120000"/>
              </a:lnSpc>
              <a:spcBef>
                <a:spcPts val="600"/>
              </a:spcBef>
              <a:spcAft>
                <a:spcPts val="0"/>
              </a:spcAft>
              <a:buClr>
                <a:schemeClr val="dk1"/>
              </a:buClr>
              <a:buSzPts val="1600"/>
              <a:buNone/>
              <a:defRPr sz="1600"/>
            </a:lvl5pPr>
            <a:lvl6pPr lvl="5" algn="ctr">
              <a:lnSpc>
                <a:spcPct val="90000"/>
              </a:lnSpc>
              <a:spcBef>
                <a:spcPts val="6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8"/>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rgbClr val="7F7F7F"/>
              </a:buClr>
              <a:buSzPts val="2000"/>
              <a:buNone/>
              <a:defRPr sz="2000">
                <a:solidFill>
                  <a:srgbClr val="7F7F7F"/>
                </a:solidFill>
              </a:defRPr>
            </a:lvl1pPr>
            <a:lvl2pPr marL="914400" lvl="1" indent="-228600" algn="just">
              <a:lnSpc>
                <a:spcPct val="120000"/>
              </a:lnSpc>
              <a:spcBef>
                <a:spcPts val="600"/>
              </a:spcBef>
              <a:spcAft>
                <a:spcPts val="0"/>
              </a:spcAft>
              <a:buClr>
                <a:schemeClr val="dk1"/>
              </a:buClr>
              <a:buSzPts val="2400"/>
              <a:buNone/>
              <a:defRPr/>
            </a:lvl2pPr>
            <a:lvl3pPr marL="1371600" lvl="2" indent="-228600" algn="just">
              <a:lnSpc>
                <a:spcPct val="120000"/>
              </a:lnSpc>
              <a:spcBef>
                <a:spcPts val="600"/>
              </a:spcBef>
              <a:spcAft>
                <a:spcPts val="0"/>
              </a:spcAft>
              <a:buClr>
                <a:schemeClr val="dk1"/>
              </a:buClr>
              <a:buSzPts val="2000"/>
              <a:buNone/>
              <a:defRPr/>
            </a:lvl3pPr>
            <a:lvl4pPr marL="1828800" lvl="3" indent="-228600" algn="just">
              <a:lnSpc>
                <a:spcPct val="120000"/>
              </a:lnSpc>
              <a:spcBef>
                <a:spcPts val="600"/>
              </a:spcBef>
              <a:spcAft>
                <a:spcPts val="0"/>
              </a:spcAft>
              <a:buClr>
                <a:schemeClr val="dk1"/>
              </a:buClr>
              <a:buSzPts val="1800"/>
              <a:buNone/>
              <a:defRPr/>
            </a:lvl4pPr>
            <a:lvl5pPr marL="2286000" lvl="4" indent="-228600" algn="just">
              <a:lnSpc>
                <a:spcPct val="120000"/>
              </a:lnSpc>
              <a:spcBef>
                <a:spcPts val="600"/>
              </a:spcBef>
              <a:spcAft>
                <a:spcPts val="0"/>
              </a:spcAft>
              <a:buClr>
                <a:schemeClr val="dk1"/>
              </a:buClr>
              <a:buSzPts val="1800"/>
              <a:buNone/>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07732" y="16976"/>
            <a:ext cx="7526213" cy="57211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F2F2F2"/>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7"/>
          <p:cNvSpPr>
            <a:spLocks noGrp="1"/>
          </p:cNvSpPr>
          <p:nvPr>
            <p:ph type="pic" idx="2"/>
          </p:nvPr>
        </p:nvSpPr>
        <p:spPr>
          <a:xfrm>
            <a:off x="3887390" y="987426"/>
            <a:ext cx="4948877" cy="5307866"/>
          </a:xfrm>
          <a:prstGeom prst="rect">
            <a:avLst/>
          </a:prstGeom>
          <a:noFill/>
          <a:ln>
            <a:noFill/>
          </a:ln>
        </p:spPr>
      </p:sp>
      <p:sp>
        <p:nvSpPr>
          <p:cNvPr id="68" name="Google Shape;68;p17"/>
          <p:cNvSpPr txBox="1">
            <a:spLocks noGrp="1"/>
          </p:cNvSpPr>
          <p:nvPr>
            <p:ph type="body" idx="1"/>
          </p:nvPr>
        </p:nvSpPr>
        <p:spPr>
          <a:xfrm>
            <a:off x="307732" y="987425"/>
            <a:ext cx="3271287" cy="530786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8"/>
          <p:cNvSpPr txBox="1">
            <a:spLocks noGrp="1"/>
          </p:cNvSpPr>
          <p:nvPr>
            <p:ph type="body" idx="1"/>
          </p:nvPr>
        </p:nvSpPr>
        <p:spPr>
          <a:xfrm rot="5400000">
            <a:off x="1833197" y="-646235"/>
            <a:ext cx="5512777" cy="8563706"/>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8"/>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8"/>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8"/>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rot="5400000">
            <a:off x="4893835" y="2555448"/>
            <a:ext cx="5271356" cy="19716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9"/>
          <p:cNvSpPr txBox="1">
            <a:spLocks noGrp="1"/>
          </p:cNvSpPr>
          <p:nvPr>
            <p:ph type="body" idx="1"/>
          </p:nvPr>
        </p:nvSpPr>
        <p:spPr>
          <a:xfrm rot="5400000">
            <a:off x="572418" y="640922"/>
            <a:ext cx="5271355" cy="5800725"/>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9"/>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9"/>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9"/>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9"/>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3600"/>
              <a:buFont typeface="Calibri"/>
              <a:buNone/>
              <a:defRPr sz="3600" b="1">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9"/>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9"/>
          <p:cNvSpPr txBox="1">
            <a:spLocks noGrp="1"/>
          </p:cNvSpPr>
          <p:nvPr>
            <p:ph type="dt" idx="10"/>
          </p:nvPr>
        </p:nvSpPr>
        <p:spPr>
          <a:xfrm>
            <a:off x="7163533" y="6559062"/>
            <a:ext cx="995729" cy="298938"/>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290147" y="6559062"/>
            <a:ext cx="6873386" cy="29893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159262" y="6550271"/>
            <a:ext cx="703384" cy="298937"/>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Calibri"/>
                <a:ea typeface="Calibri"/>
                <a:cs typeface="Calibri"/>
                <a:sym typeface="Calibri"/>
              </a:defRPr>
            </a:lvl1pPr>
            <a:lvl2pPr marL="0" lvl="1" indent="0" algn="r">
              <a:spcBef>
                <a:spcPts val="0"/>
              </a:spcBef>
              <a:buNone/>
              <a:defRPr sz="1200" b="0" i="0" u="none" strike="noStrike" cap="none">
                <a:solidFill>
                  <a:schemeClr val="lt1"/>
                </a:solidFill>
                <a:latin typeface="Calibri"/>
                <a:ea typeface="Calibri"/>
                <a:cs typeface="Calibri"/>
                <a:sym typeface="Calibri"/>
              </a:defRPr>
            </a:lvl2pPr>
            <a:lvl3pPr marL="0" lvl="2" indent="0" algn="r">
              <a:spcBef>
                <a:spcPts val="0"/>
              </a:spcBef>
              <a:buNone/>
              <a:defRPr sz="1200" b="0" i="0" u="none" strike="noStrike" cap="none">
                <a:solidFill>
                  <a:schemeClr val="lt1"/>
                </a:solidFill>
                <a:latin typeface="Calibri"/>
                <a:ea typeface="Calibri"/>
                <a:cs typeface="Calibri"/>
                <a:sym typeface="Calibri"/>
              </a:defRPr>
            </a:lvl3pPr>
            <a:lvl4pPr marL="0" lvl="3" indent="0" algn="r">
              <a:spcBef>
                <a:spcPts val="0"/>
              </a:spcBef>
              <a:buNone/>
              <a:defRPr sz="1200" b="0" i="0" u="none" strike="noStrike" cap="none">
                <a:solidFill>
                  <a:schemeClr val="lt1"/>
                </a:solidFill>
                <a:latin typeface="Calibri"/>
                <a:ea typeface="Calibri"/>
                <a:cs typeface="Calibri"/>
                <a:sym typeface="Calibri"/>
              </a:defRPr>
            </a:lvl4pPr>
            <a:lvl5pPr marL="0" lvl="4" indent="0" algn="r">
              <a:spcBef>
                <a:spcPts val="0"/>
              </a:spcBef>
              <a:buNone/>
              <a:defRPr sz="1200" b="0" i="0" u="none" strike="noStrike" cap="none">
                <a:solidFill>
                  <a:schemeClr val="lt1"/>
                </a:solidFill>
                <a:latin typeface="Calibri"/>
                <a:ea typeface="Calibri"/>
                <a:cs typeface="Calibri"/>
                <a:sym typeface="Calibri"/>
              </a:defRPr>
            </a:lvl5pPr>
            <a:lvl6pPr marL="0" lvl="5" indent="0" algn="r">
              <a:spcBef>
                <a:spcPts val="0"/>
              </a:spcBef>
              <a:buNone/>
              <a:defRPr sz="1200" b="0" i="0" u="none" strike="noStrike" cap="none">
                <a:solidFill>
                  <a:schemeClr val="lt1"/>
                </a:solidFill>
                <a:latin typeface="Calibri"/>
                <a:ea typeface="Calibri"/>
                <a:cs typeface="Calibri"/>
                <a:sym typeface="Calibri"/>
              </a:defRPr>
            </a:lvl6pPr>
            <a:lvl7pPr marL="0" lvl="6" indent="0" algn="r">
              <a:spcBef>
                <a:spcPts val="0"/>
              </a:spcBef>
              <a:buNone/>
              <a:defRPr sz="1200" b="0" i="0" u="none" strike="noStrike" cap="none">
                <a:solidFill>
                  <a:schemeClr val="lt1"/>
                </a:solidFill>
                <a:latin typeface="Calibri"/>
                <a:ea typeface="Calibri"/>
                <a:cs typeface="Calibri"/>
                <a:sym typeface="Calibri"/>
              </a:defRPr>
            </a:lvl7pPr>
            <a:lvl8pPr marL="0" lvl="7" indent="0" algn="r">
              <a:spcBef>
                <a:spcPts val="0"/>
              </a:spcBef>
              <a:buNone/>
              <a:defRPr sz="1200" b="0" i="0" u="none" strike="noStrike" cap="none">
                <a:solidFill>
                  <a:schemeClr val="lt1"/>
                </a:solidFill>
                <a:latin typeface="Calibri"/>
                <a:ea typeface="Calibri"/>
                <a:cs typeface="Calibri"/>
                <a:sym typeface="Calibri"/>
              </a:defRPr>
            </a:lvl8pPr>
            <a:lvl9pPr marL="0" lvl="8" indent="0" algn="r">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0"/>
          <p:cNvSpPr txBox="1">
            <a:spLocks noGrp="1"/>
          </p:cNvSpPr>
          <p:nvPr>
            <p:ph type="title"/>
          </p:nvPr>
        </p:nvSpPr>
        <p:spPr>
          <a:xfrm>
            <a:off x="307732" y="395654"/>
            <a:ext cx="844940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1"/>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1"/>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2400"/>
              <a:buNone/>
              <a:defRPr sz="2400">
                <a:solidFill>
                  <a:schemeClr val="dk1"/>
                </a:solidFill>
              </a:defRPr>
            </a:lvl1pPr>
            <a:lvl2pPr marL="914400" lvl="1" indent="-228600" algn="just">
              <a:lnSpc>
                <a:spcPct val="120000"/>
              </a:lnSpc>
              <a:spcBef>
                <a:spcPts val="600"/>
              </a:spcBef>
              <a:spcAft>
                <a:spcPts val="0"/>
              </a:spcAft>
              <a:buClr>
                <a:srgbClr val="888888"/>
              </a:buClr>
              <a:buSzPts val="2000"/>
              <a:buNone/>
              <a:defRPr sz="2000">
                <a:solidFill>
                  <a:srgbClr val="888888"/>
                </a:solidFill>
              </a:defRPr>
            </a:lvl2pPr>
            <a:lvl3pPr marL="1371600" lvl="2" indent="-228600" algn="just">
              <a:lnSpc>
                <a:spcPct val="120000"/>
              </a:lnSpc>
              <a:spcBef>
                <a:spcPts val="600"/>
              </a:spcBef>
              <a:spcAft>
                <a:spcPts val="0"/>
              </a:spcAft>
              <a:buClr>
                <a:srgbClr val="888888"/>
              </a:buClr>
              <a:buSzPts val="1800"/>
              <a:buNone/>
              <a:defRPr sz="1800">
                <a:solidFill>
                  <a:srgbClr val="888888"/>
                </a:solidFill>
              </a:defRPr>
            </a:lvl3pPr>
            <a:lvl4pPr marL="1828800" lvl="3" indent="-228600" algn="just">
              <a:lnSpc>
                <a:spcPct val="120000"/>
              </a:lnSpc>
              <a:spcBef>
                <a:spcPts val="600"/>
              </a:spcBef>
              <a:spcAft>
                <a:spcPts val="0"/>
              </a:spcAft>
              <a:buClr>
                <a:srgbClr val="888888"/>
              </a:buClr>
              <a:buSzPts val="1600"/>
              <a:buNone/>
              <a:defRPr sz="1600">
                <a:solidFill>
                  <a:srgbClr val="888888"/>
                </a:solidFill>
              </a:defRPr>
            </a:lvl4pPr>
            <a:lvl5pPr marL="2286000" lvl="4" indent="-228600" algn="just">
              <a:lnSpc>
                <a:spcPct val="120000"/>
              </a:lnSpc>
              <a:spcBef>
                <a:spcPts val="600"/>
              </a:spcBef>
              <a:spcAft>
                <a:spcPts val="0"/>
              </a:spcAft>
              <a:buClr>
                <a:srgbClr val="888888"/>
              </a:buClr>
              <a:buSzPts val="1600"/>
              <a:buNone/>
              <a:defRPr sz="1600">
                <a:solidFill>
                  <a:srgbClr val="888888"/>
                </a:solidFill>
              </a:defRPr>
            </a:lvl5pPr>
            <a:lvl6pPr marL="2743200" lvl="5" indent="-228600" algn="l">
              <a:lnSpc>
                <a:spcPct val="90000"/>
              </a:lnSpc>
              <a:spcBef>
                <a:spcPts val="6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11"/>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1"/>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1"/>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2"/>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2"/>
          <p:cNvSpPr txBox="1">
            <a:spLocks noGrp="1"/>
          </p:cNvSpPr>
          <p:nvPr>
            <p:ph type="body" idx="1"/>
          </p:nvPr>
        </p:nvSpPr>
        <p:spPr>
          <a:xfrm>
            <a:off x="6286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2"/>
          <p:cNvSpPr txBox="1">
            <a:spLocks noGrp="1"/>
          </p:cNvSpPr>
          <p:nvPr>
            <p:ph type="body" idx="2"/>
          </p:nvPr>
        </p:nvSpPr>
        <p:spPr>
          <a:xfrm>
            <a:off x="4629150" y="1046285"/>
            <a:ext cx="3886200" cy="513067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12"/>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2"/>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2"/>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3"/>
          <p:cNvSpPr txBox="1">
            <a:spLocks noGrp="1"/>
          </p:cNvSpPr>
          <p:nvPr>
            <p:ph type="title"/>
          </p:nvPr>
        </p:nvSpPr>
        <p:spPr>
          <a:xfrm>
            <a:off x="629841" y="866777"/>
            <a:ext cx="7886700" cy="82391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3200"/>
              <a:buFont typeface="Calibri"/>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3"/>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3"/>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3"/>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just">
              <a:lnSpc>
                <a:spcPct val="120000"/>
              </a:lnSpc>
              <a:spcBef>
                <a:spcPts val="0"/>
              </a:spcBef>
              <a:spcAft>
                <a:spcPts val="0"/>
              </a:spcAft>
              <a:buClr>
                <a:schemeClr val="dk1"/>
              </a:buClr>
              <a:buSzPts val="2400"/>
              <a:buNone/>
              <a:defRPr sz="2400" b="1"/>
            </a:lvl1pPr>
            <a:lvl2pPr marL="914400" lvl="1" indent="-228600" algn="just">
              <a:lnSpc>
                <a:spcPct val="120000"/>
              </a:lnSpc>
              <a:spcBef>
                <a:spcPts val="600"/>
              </a:spcBef>
              <a:spcAft>
                <a:spcPts val="0"/>
              </a:spcAft>
              <a:buClr>
                <a:schemeClr val="dk1"/>
              </a:buClr>
              <a:buSzPts val="2000"/>
              <a:buNone/>
              <a:defRPr sz="2000" b="1"/>
            </a:lvl2pPr>
            <a:lvl3pPr marL="1371600" lvl="2" indent="-228600" algn="just">
              <a:lnSpc>
                <a:spcPct val="120000"/>
              </a:lnSpc>
              <a:spcBef>
                <a:spcPts val="600"/>
              </a:spcBef>
              <a:spcAft>
                <a:spcPts val="0"/>
              </a:spcAft>
              <a:buClr>
                <a:schemeClr val="dk1"/>
              </a:buClr>
              <a:buSzPts val="1800"/>
              <a:buNone/>
              <a:defRPr sz="1800" b="1"/>
            </a:lvl3pPr>
            <a:lvl4pPr marL="1828800" lvl="3" indent="-228600" algn="just">
              <a:lnSpc>
                <a:spcPct val="120000"/>
              </a:lnSpc>
              <a:spcBef>
                <a:spcPts val="600"/>
              </a:spcBef>
              <a:spcAft>
                <a:spcPts val="0"/>
              </a:spcAft>
              <a:buClr>
                <a:schemeClr val="dk1"/>
              </a:buClr>
              <a:buSzPts val="1600"/>
              <a:buNone/>
              <a:defRPr sz="1600" b="1"/>
            </a:lvl4pPr>
            <a:lvl5pPr marL="2286000" lvl="4" indent="-228600" algn="just">
              <a:lnSpc>
                <a:spcPct val="120000"/>
              </a:lnSpc>
              <a:spcBef>
                <a:spcPts val="600"/>
              </a:spcBef>
              <a:spcAft>
                <a:spcPts val="0"/>
              </a:spcAft>
              <a:buClr>
                <a:schemeClr val="dk1"/>
              </a:buClr>
              <a:buSzPts val="1600"/>
              <a:buNone/>
              <a:defRPr sz="1600" b="1"/>
            </a:lvl5pPr>
            <a:lvl6pPr marL="2743200" lvl="5" indent="-228600" algn="l">
              <a:lnSpc>
                <a:spcPct val="90000"/>
              </a:lnSpc>
              <a:spcBef>
                <a:spcPts val="6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3"/>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just">
              <a:lnSpc>
                <a:spcPct val="120000"/>
              </a:lnSpc>
              <a:spcBef>
                <a:spcPts val="0"/>
              </a:spcBef>
              <a:spcAft>
                <a:spcPts val="0"/>
              </a:spcAft>
              <a:buClr>
                <a:schemeClr val="dk1"/>
              </a:buClr>
              <a:buSzPts val="1800"/>
              <a:buChar char="•"/>
              <a:defRPr/>
            </a:lvl1pPr>
            <a:lvl2pPr marL="914400" lvl="1" indent="-342900" algn="just">
              <a:lnSpc>
                <a:spcPct val="120000"/>
              </a:lnSpc>
              <a:spcBef>
                <a:spcPts val="600"/>
              </a:spcBef>
              <a:spcAft>
                <a:spcPts val="0"/>
              </a:spcAft>
              <a:buClr>
                <a:schemeClr val="dk1"/>
              </a:buClr>
              <a:buSzPts val="1800"/>
              <a:buChar char="•"/>
              <a:defRPr/>
            </a:lvl2pPr>
            <a:lvl3pPr marL="1371600" lvl="2" indent="-342900" algn="just">
              <a:lnSpc>
                <a:spcPct val="120000"/>
              </a:lnSpc>
              <a:spcBef>
                <a:spcPts val="600"/>
              </a:spcBef>
              <a:spcAft>
                <a:spcPts val="0"/>
              </a:spcAft>
              <a:buClr>
                <a:schemeClr val="dk1"/>
              </a:buClr>
              <a:buSzPts val="1800"/>
              <a:buChar char="•"/>
              <a:defRPr/>
            </a:lvl3pPr>
            <a:lvl4pPr marL="1828800" lvl="3" indent="-342900" algn="just">
              <a:lnSpc>
                <a:spcPct val="120000"/>
              </a:lnSpc>
              <a:spcBef>
                <a:spcPts val="600"/>
              </a:spcBef>
              <a:spcAft>
                <a:spcPts val="0"/>
              </a:spcAft>
              <a:buClr>
                <a:schemeClr val="dk1"/>
              </a:buClr>
              <a:buSzPts val="1800"/>
              <a:buChar char="•"/>
              <a:defRPr/>
            </a:lvl4pPr>
            <a:lvl5pPr marL="2286000" lvl="4" indent="-342900" algn="just">
              <a:lnSpc>
                <a:spcPct val="120000"/>
              </a:lnSpc>
              <a:spcBef>
                <a:spcPts val="600"/>
              </a:spcBef>
              <a:spcAft>
                <a:spcPts val="0"/>
              </a:spcAft>
              <a:buClr>
                <a:schemeClr val="dk1"/>
              </a:buClr>
              <a:buSzPts val="1800"/>
              <a:buChar char="•"/>
              <a:defRPr/>
            </a:lvl5pPr>
            <a:lvl6pPr marL="2743200" lvl="5" indent="-342900" algn="l">
              <a:lnSpc>
                <a:spcPct val="90000"/>
              </a:lnSpc>
              <a:spcBef>
                <a:spcPts val="6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3"/>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rgbClr val="F2F2F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5"/>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5"/>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5"/>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6"/>
          <p:cNvSpPr txBox="1">
            <a:spLocks noGrp="1"/>
          </p:cNvSpPr>
          <p:nvPr>
            <p:ph type="title"/>
          </p:nvPr>
        </p:nvSpPr>
        <p:spPr>
          <a:xfrm>
            <a:off x="629841" y="987426"/>
            <a:ext cx="2949178" cy="1069974"/>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6"/>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just">
              <a:lnSpc>
                <a:spcPct val="120000"/>
              </a:lnSpc>
              <a:spcBef>
                <a:spcPts val="0"/>
              </a:spcBef>
              <a:spcAft>
                <a:spcPts val="0"/>
              </a:spcAft>
              <a:buClr>
                <a:schemeClr val="dk1"/>
              </a:buClr>
              <a:buSzPts val="3200"/>
              <a:buChar char="•"/>
              <a:defRPr sz="3200"/>
            </a:lvl1pPr>
            <a:lvl2pPr marL="914400" lvl="1" indent="-406400" algn="just">
              <a:lnSpc>
                <a:spcPct val="120000"/>
              </a:lnSpc>
              <a:spcBef>
                <a:spcPts val="600"/>
              </a:spcBef>
              <a:spcAft>
                <a:spcPts val="0"/>
              </a:spcAft>
              <a:buClr>
                <a:schemeClr val="dk1"/>
              </a:buClr>
              <a:buSzPts val="2800"/>
              <a:buChar char="•"/>
              <a:defRPr sz="2800"/>
            </a:lvl2pPr>
            <a:lvl3pPr marL="1371600" lvl="2" indent="-381000" algn="just">
              <a:lnSpc>
                <a:spcPct val="120000"/>
              </a:lnSpc>
              <a:spcBef>
                <a:spcPts val="600"/>
              </a:spcBef>
              <a:spcAft>
                <a:spcPts val="0"/>
              </a:spcAft>
              <a:buClr>
                <a:schemeClr val="dk1"/>
              </a:buClr>
              <a:buSzPts val="2400"/>
              <a:buChar char="•"/>
              <a:defRPr sz="2400"/>
            </a:lvl3pPr>
            <a:lvl4pPr marL="1828800" lvl="3" indent="-355600" algn="just">
              <a:lnSpc>
                <a:spcPct val="120000"/>
              </a:lnSpc>
              <a:spcBef>
                <a:spcPts val="600"/>
              </a:spcBef>
              <a:spcAft>
                <a:spcPts val="0"/>
              </a:spcAft>
              <a:buClr>
                <a:schemeClr val="dk1"/>
              </a:buClr>
              <a:buSzPts val="2000"/>
              <a:buChar char="•"/>
              <a:defRPr sz="2000"/>
            </a:lvl4pPr>
            <a:lvl5pPr marL="2286000" lvl="4" indent="-355600" algn="just">
              <a:lnSpc>
                <a:spcPct val="120000"/>
              </a:lnSpc>
              <a:spcBef>
                <a:spcPts val="600"/>
              </a:spcBef>
              <a:spcAft>
                <a:spcPts val="0"/>
              </a:spcAft>
              <a:buClr>
                <a:schemeClr val="dk1"/>
              </a:buClr>
              <a:buSzPts val="2000"/>
              <a:buChar char="•"/>
              <a:defRPr sz="2000"/>
            </a:lvl5pPr>
            <a:lvl6pPr marL="2743200" lvl="5" indent="-355600" algn="l">
              <a:lnSpc>
                <a:spcPct val="90000"/>
              </a:lnSpc>
              <a:spcBef>
                <a:spcPts val="6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6"/>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just">
              <a:lnSpc>
                <a:spcPct val="120000"/>
              </a:lnSpc>
              <a:spcBef>
                <a:spcPts val="0"/>
              </a:spcBef>
              <a:spcAft>
                <a:spcPts val="0"/>
              </a:spcAft>
              <a:buClr>
                <a:schemeClr val="dk1"/>
              </a:buClr>
              <a:buSzPts val="1600"/>
              <a:buNone/>
              <a:defRPr sz="1600"/>
            </a:lvl1pPr>
            <a:lvl2pPr marL="914400" lvl="1" indent="-228600" algn="just">
              <a:lnSpc>
                <a:spcPct val="120000"/>
              </a:lnSpc>
              <a:spcBef>
                <a:spcPts val="600"/>
              </a:spcBef>
              <a:spcAft>
                <a:spcPts val="0"/>
              </a:spcAft>
              <a:buClr>
                <a:schemeClr val="dk1"/>
              </a:buClr>
              <a:buSzPts val="1400"/>
              <a:buNone/>
              <a:defRPr sz="1400"/>
            </a:lvl2pPr>
            <a:lvl3pPr marL="1371600" lvl="2" indent="-228600" algn="just">
              <a:lnSpc>
                <a:spcPct val="120000"/>
              </a:lnSpc>
              <a:spcBef>
                <a:spcPts val="600"/>
              </a:spcBef>
              <a:spcAft>
                <a:spcPts val="0"/>
              </a:spcAft>
              <a:buClr>
                <a:schemeClr val="dk1"/>
              </a:buClr>
              <a:buSzPts val="1200"/>
              <a:buNone/>
              <a:defRPr sz="1200"/>
            </a:lvl3pPr>
            <a:lvl4pPr marL="1828800" lvl="3" indent="-228600" algn="just">
              <a:lnSpc>
                <a:spcPct val="120000"/>
              </a:lnSpc>
              <a:spcBef>
                <a:spcPts val="600"/>
              </a:spcBef>
              <a:spcAft>
                <a:spcPts val="0"/>
              </a:spcAft>
              <a:buClr>
                <a:schemeClr val="dk1"/>
              </a:buClr>
              <a:buSzPts val="1000"/>
              <a:buNone/>
              <a:defRPr sz="1000"/>
            </a:lvl4pPr>
            <a:lvl5pPr marL="2286000" lvl="4" indent="-228600" algn="just">
              <a:lnSpc>
                <a:spcPct val="120000"/>
              </a:lnSpc>
              <a:spcBef>
                <a:spcPts val="600"/>
              </a:spcBef>
              <a:spcAft>
                <a:spcPts val="0"/>
              </a:spcAft>
              <a:buClr>
                <a:schemeClr val="dk1"/>
              </a:buClr>
              <a:buSzPts val="1000"/>
              <a:buNone/>
              <a:defRPr sz="1000"/>
            </a:lvl5pPr>
            <a:lvl6pPr marL="2743200" lvl="5" indent="-228600" algn="l">
              <a:lnSpc>
                <a:spcPct val="90000"/>
              </a:lnSpc>
              <a:spcBef>
                <a:spcPts val="6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6"/>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307732" y="1"/>
            <a:ext cx="7605346" cy="58029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2F2F2"/>
              </a:buClr>
              <a:buSzPts val="3200"/>
              <a:buFont typeface="Calibri"/>
              <a:buNone/>
              <a:defRPr sz="3200" b="1" i="0" u="none" strike="noStrike" cap="none">
                <a:solidFill>
                  <a:srgbClr val="F2F2F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
          <p:cNvSpPr txBox="1">
            <a:spLocks noGrp="1"/>
          </p:cNvSpPr>
          <p:nvPr>
            <p:ph type="body" idx="1"/>
          </p:nvPr>
        </p:nvSpPr>
        <p:spPr>
          <a:xfrm>
            <a:off x="307732" y="879230"/>
            <a:ext cx="8563706" cy="5512777"/>
          </a:xfrm>
          <a:prstGeom prst="rect">
            <a:avLst/>
          </a:prstGeom>
          <a:noFill/>
          <a:ln>
            <a:noFill/>
          </a:ln>
        </p:spPr>
        <p:txBody>
          <a:bodyPr spcFirstLastPara="1" wrap="square" lIns="91425" tIns="45700" rIns="91425" bIns="45700" anchor="t" anchorCtr="0">
            <a:normAutofit/>
          </a:bodyPr>
          <a:lstStyle>
            <a:lvl1pPr marL="457200" marR="0" lvl="0" indent="-406400" algn="just" rtl="0">
              <a:lnSpc>
                <a:spcPct val="120000"/>
              </a:lnSpc>
              <a:spcBef>
                <a:spcPts val="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just" rtl="0">
              <a:lnSpc>
                <a:spcPct val="120000"/>
              </a:lnSpc>
              <a:spcBef>
                <a:spcPts val="6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just" rtl="0">
              <a:lnSpc>
                <a:spcPct val="120000"/>
              </a:lnSpc>
              <a:spcBef>
                <a:spcPts val="6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just" rtl="0">
              <a:lnSpc>
                <a:spcPct val="120000"/>
              </a:lnSpc>
              <a:spcBef>
                <a:spcPts val="6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7051429" y="6567854"/>
            <a:ext cx="1301263" cy="290146"/>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F2F2F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
          <p:cNvSpPr txBox="1">
            <a:spLocks noGrp="1"/>
          </p:cNvSpPr>
          <p:nvPr>
            <p:ph type="ftr" idx="11"/>
          </p:nvPr>
        </p:nvSpPr>
        <p:spPr>
          <a:xfrm>
            <a:off x="307731" y="6567855"/>
            <a:ext cx="6743697" cy="29014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1F3864"/>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
          <p:cNvSpPr txBox="1">
            <a:spLocks noGrp="1"/>
          </p:cNvSpPr>
          <p:nvPr>
            <p:ph type="sldNum" idx="12"/>
          </p:nvPr>
        </p:nvSpPr>
        <p:spPr>
          <a:xfrm>
            <a:off x="8352692" y="6567854"/>
            <a:ext cx="518746" cy="2596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1209" y="4003243"/>
            <a:ext cx="5358581" cy="576134"/>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EE599"/>
              </a:buClr>
              <a:buSzPts val="3600"/>
              <a:buFont typeface="Calibri"/>
              <a:buNone/>
            </a:pPr>
            <a:br>
              <a:rPr lang="en-US" sz="3000" dirty="0">
                <a:solidFill>
                  <a:srgbClr val="FFFF00"/>
                </a:solidFill>
              </a:rPr>
            </a:br>
            <a:r>
              <a:rPr lang="vi-VN" sz="3000" dirty="0">
                <a:solidFill>
                  <a:srgbClr val="FFFF00"/>
                </a:solidFill>
              </a:rPr>
              <a:t>Kiểm thử </a:t>
            </a:r>
            <a:r>
              <a:rPr lang="vi-VN" sz="3000" dirty="0" err="1">
                <a:solidFill>
                  <a:srgbClr val="FFFF00"/>
                </a:solidFill>
              </a:rPr>
              <a:t>website</a:t>
            </a:r>
            <a:r>
              <a:rPr lang="vi-VN" sz="3000" dirty="0">
                <a:solidFill>
                  <a:srgbClr val="FFFF00"/>
                </a:solidFill>
              </a:rPr>
              <a:t> Tek4.VN</a:t>
            </a:r>
            <a:endParaRPr sz="3000" dirty="0">
              <a:solidFill>
                <a:srgbClr val="FFFF00"/>
              </a:solidFill>
            </a:endParaRPr>
          </a:p>
        </p:txBody>
      </p:sp>
      <p:sp>
        <p:nvSpPr>
          <p:cNvPr id="89" name="Google Shape;89;p1"/>
          <p:cNvSpPr txBox="1">
            <a:spLocks noGrp="1"/>
          </p:cNvSpPr>
          <p:nvPr>
            <p:ph type="subTitle" idx="1"/>
          </p:nvPr>
        </p:nvSpPr>
        <p:spPr>
          <a:xfrm>
            <a:off x="227584" y="4500999"/>
            <a:ext cx="5358581" cy="995513"/>
          </a:xfrm>
          <a:prstGeom prst="rect">
            <a:avLst/>
          </a:prstGeom>
          <a:noFill/>
          <a:ln>
            <a:noFill/>
          </a:ln>
        </p:spPr>
        <p:txBody>
          <a:bodyPr spcFirstLastPara="1" wrap="square" lIns="91425" tIns="45700" rIns="91425" bIns="45700" anchor="t" anchorCtr="0">
            <a:noAutofit/>
          </a:bodyPr>
          <a:lstStyle/>
          <a:p>
            <a:pPr marL="0" lvl="0" indent="0" algn="ctr" rtl="0">
              <a:lnSpc>
                <a:spcPct val="120000"/>
              </a:lnSpc>
              <a:spcBef>
                <a:spcPts val="0"/>
              </a:spcBef>
              <a:spcAft>
                <a:spcPts val="0"/>
              </a:spcAft>
              <a:buClr>
                <a:srgbClr val="F2F2F2"/>
              </a:buClr>
              <a:buSzPts val="2000"/>
              <a:buNone/>
            </a:pPr>
            <a:r>
              <a:rPr lang="en-US" sz="1800" b="1" dirty="0" err="1"/>
              <a:t>Giảng</a:t>
            </a:r>
            <a:r>
              <a:rPr lang="en-US" sz="1800" b="1" dirty="0"/>
              <a:t> </a:t>
            </a:r>
            <a:r>
              <a:rPr lang="en-US" sz="1800" b="1" dirty="0" err="1"/>
              <a:t>viên</a:t>
            </a:r>
            <a:r>
              <a:rPr lang="en-US" sz="1800" b="1" dirty="0"/>
              <a:t> </a:t>
            </a:r>
            <a:r>
              <a:rPr lang="vi-VN" sz="1800" b="1" dirty="0"/>
              <a:t>hướng dẫn: </a:t>
            </a:r>
            <a:r>
              <a:rPr lang="vi-VN" sz="1800" b="1" dirty="0" err="1"/>
              <a:t>Th.S</a:t>
            </a:r>
            <a:r>
              <a:rPr lang="vi-VN" sz="1800" b="1" dirty="0"/>
              <a:t> Đỗ Thị Thu Trang  </a:t>
            </a:r>
            <a:endParaRPr sz="1800" b="1" dirty="0"/>
          </a:p>
          <a:p>
            <a:pPr marL="0" lvl="0" indent="0" algn="ctr" rtl="0">
              <a:lnSpc>
                <a:spcPct val="120000"/>
              </a:lnSpc>
              <a:spcBef>
                <a:spcPts val="600"/>
              </a:spcBef>
              <a:spcAft>
                <a:spcPts val="0"/>
              </a:spcAft>
              <a:buClr>
                <a:srgbClr val="F2F2F2"/>
              </a:buClr>
              <a:buSzPts val="2000"/>
              <a:buNone/>
            </a:pPr>
            <a:r>
              <a:rPr lang="en-US" sz="1800" b="1" dirty="0"/>
              <a:t>SV </a:t>
            </a:r>
            <a:r>
              <a:rPr lang="en-US" sz="1800" b="1" dirty="0" err="1"/>
              <a:t>thực</a:t>
            </a:r>
            <a:r>
              <a:rPr lang="en-US" sz="1800" b="1" dirty="0"/>
              <a:t> </a:t>
            </a:r>
            <a:r>
              <a:rPr lang="en-US" sz="1800" b="1" dirty="0" err="1"/>
              <a:t>hiện</a:t>
            </a:r>
            <a:r>
              <a:rPr lang="en-US" sz="1800" b="1" dirty="0"/>
              <a:t>: </a:t>
            </a:r>
            <a:r>
              <a:rPr lang="vi-VN" sz="1800" b="1" dirty="0"/>
              <a:t>Trần Thu Hiền</a:t>
            </a:r>
            <a:r>
              <a:rPr lang="en-US" sz="1800" b="1" dirty="0"/>
              <a:t> </a:t>
            </a:r>
            <a:endParaRPr sz="1800" b="1" dirty="0"/>
          </a:p>
        </p:txBody>
      </p:sp>
      <p:sp>
        <p:nvSpPr>
          <p:cNvPr id="90" name="Google Shape;90;p1"/>
          <p:cNvSpPr txBox="1">
            <a:spLocks noGrp="1"/>
          </p:cNvSpPr>
          <p:nvPr>
            <p:ph type="body" idx="2"/>
          </p:nvPr>
        </p:nvSpPr>
        <p:spPr>
          <a:xfrm>
            <a:off x="369278" y="5794132"/>
            <a:ext cx="4848765" cy="918552"/>
          </a:xfrm>
          <a:prstGeom prst="rect">
            <a:avLst/>
          </a:prstGeom>
          <a:noFill/>
          <a:ln>
            <a:noFill/>
          </a:ln>
        </p:spPr>
        <p:txBody>
          <a:bodyPr spcFirstLastPara="1" wrap="square" lIns="91425" tIns="45700" rIns="91425" bIns="45700" anchor="t" anchorCtr="0">
            <a:normAutofit/>
          </a:bodyPr>
          <a:lstStyle/>
          <a:p>
            <a:pPr marL="0" lvl="0" indent="0" algn="ctr" rtl="0">
              <a:lnSpc>
                <a:spcPct val="120000"/>
              </a:lnSpc>
              <a:spcBef>
                <a:spcPts val="0"/>
              </a:spcBef>
              <a:spcAft>
                <a:spcPts val="0"/>
              </a:spcAft>
              <a:buClr>
                <a:srgbClr val="2F5496"/>
              </a:buClr>
              <a:buSzPts val="2000"/>
              <a:buNone/>
            </a:pPr>
            <a:r>
              <a:rPr lang="en-US" b="1">
                <a:solidFill>
                  <a:srgbClr val="2F5496"/>
                </a:solidFill>
                <a:latin typeface="Arial"/>
                <a:ea typeface="Arial"/>
                <a:cs typeface="Arial"/>
                <a:sym typeface="Arial"/>
              </a:rPr>
              <a:t>KHOA CNTT</a:t>
            </a:r>
            <a:endParaRPr/>
          </a:p>
          <a:p>
            <a:pPr marL="0" lvl="0" indent="0" algn="ctr" rtl="0">
              <a:lnSpc>
                <a:spcPct val="120000"/>
              </a:lnSpc>
              <a:spcBef>
                <a:spcPts val="600"/>
              </a:spcBef>
              <a:spcAft>
                <a:spcPts val="0"/>
              </a:spcAft>
              <a:buClr>
                <a:srgbClr val="2F5496"/>
              </a:buClr>
              <a:buSzPts val="2000"/>
              <a:buNone/>
            </a:pPr>
            <a:r>
              <a:rPr lang="en-US" b="1">
                <a:solidFill>
                  <a:srgbClr val="2F5496"/>
                </a:solidFill>
                <a:latin typeface="Arial"/>
                <a:ea typeface="Arial"/>
                <a:cs typeface="Arial"/>
                <a:sym typeface="Arial"/>
              </a:rPr>
              <a:t>TRƯỜNG ĐẠI HỌC SPKT HƯNG YÊN</a:t>
            </a:r>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0">
          <a:extLst>
            <a:ext uri="{FF2B5EF4-FFF2-40B4-BE49-F238E27FC236}">
              <a16:creationId xmlns:a16="http://schemas.microsoft.com/office/drawing/2014/main" id="{5B9ABF25-C442-4AF3-5600-6E3E570273A1}"/>
            </a:ext>
          </a:extLst>
        </p:cNvPr>
        <p:cNvGrpSpPr/>
        <p:nvPr/>
      </p:nvGrpSpPr>
      <p:grpSpPr>
        <a:xfrm>
          <a:off x="0" y="0"/>
          <a:ext cx="0" cy="0"/>
          <a:chOff x="0" y="0"/>
          <a:chExt cx="0" cy="0"/>
        </a:xfrm>
      </p:grpSpPr>
      <p:sp>
        <p:nvSpPr>
          <p:cNvPr id="227" name="Flowchart: Document 2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Google Shape;221;p4">
            <a:extLst>
              <a:ext uri="{FF2B5EF4-FFF2-40B4-BE49-F238E27FC236}">
                <a16:creationId xmlns:a16="http://schemas.microsoft.com/office/drawing/2014/main" id="{2D83178A-E8B8-E722-EF24-DF9EA2D4F7CE}"/>
              </a:ext>
            </a:extLst>
          </p:cNvPr>
          <p:cNvSpPr txBox="1">
            <a:spLocks noGrp="1"/>
          </p:cNvSpPr>
          <p:nvPr>
            <p:ph type="title"/>
          </p:nvPr>
        </p:nvSpPr>
        <p:spPr>
          <a:xfrm>
            <a:off x="628650" y="171162"/>
            <a:ext cx="2130136" cy="2371148"/>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3.1 </a:t>
            </a:r>
            <a:r>
              <a:rPr lang="vi-VN" sz="2800" kern="1200" dirty="0">
                <a:solidFill>
                  <a:srgbClr val="FFFFFF"/>
                </a:solidFill>
                <a:latin typeface="+mj-lt"/>
                <a:ea typeface="+mj-ea"/>
                <a:cs typeface="+mj-cs"/>
              </a:rPr>
              <a:t>Yêu cầu chức năng</a:t>
            </a:r>
            <a:endParaRPr lang="en-US" sz="2800" kern="1200" dirty="0">
              <a:solidFill>
                <a:srgbClr val="FFFFFF"/>
              </a:solidFill>
              <a:latin typeface="+mj-lt"/>
              <a:ea typeface="+mj-ea"/>
              <a:cs typeface="+mj-cs"/>
            </a:endParaRPr>
          </a:p>
        </p:txBody>
      </p:sp>
      <p:pic>
        <p:nvPicPr>
          <p:cNvPr id="5" name="Picture 4">
            <a:extLst>
              <a:ext uri="{FF2B5EF4-FFF2-40B4-BE49-F238E27FC236}">
                <a16:creationId xmlns:a16="http://schemas.microsoft.com/office/drawing/2014/main" id="{60D4D8DD-9182-5DFC-1596-49E13DF14D4B}"/>
              </a:ext>
            </a:extLst>
          </p:cNvPr>
          <p:cNvPicPr>
            <a:picLocks noChangeAspect="1"/>
          </p:cNvPicPr>
          <p:nvPr/>
        </p:nvPicPr>
        <p:blipFill>
          <a:blip r:embed="rId3"/>
          <a:stretch>
            <a:fillRect/>
          </a:stretch>
        </p:blipFill>
        <p:spPr>
          <a:xfrm>
            <a:off x="3214688" y="-85344"/>
            <a:ext cx="5450681" cy="6843079"/>
          </a:xfrm>
          <a:prstGeom prst="rect">
            <a:avLst/>
          </a:prstGeom>
        </p:spPr>
      </p:pic>
    </p:spTree>
    <p:extLst>
      <p:ext uri="{BB962C8B-B14F-4D97-AF65-F5344CB8AC3E}">
        <p14:creationId xmlns:p14="http://schemas.microsoft.com/office/powerpoint/2010/main" val="2213379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8A23BE5-C292-3661-819D-22FE329FBCFF}"/>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E003864E-7EA7-25BE-A08A-1A9DBAF5A2FC}"/>
              </a:ext>
            </a:extLst>
          </p:cNvPr>
          <p:cNvSpPr txBox="1">
            <a:spLocks noGrp="1"/>
          </p:cNvSpPr>
          <p:nvPr>
            <p:ph type="title"/>
          </p:nvPr>
        </p:nvSpPr>
        <p:spPr>
          <a:xfrm>
            <a:off x="628649" y="171162"/>
            <a:ext cx="7129003" cy="802232"/>
          </a:xfrm>
          <a:prstGeom prst="rect">
            <a:avLst/>
          </a:prstGeom>
        </p:spPr>
        <p:txBody>
          <a:bodyPr spcFirstLastPara="1" vert="horz" lIns="91440" tIns="45720" rIns="91440" bIns="45720" rtlCol="0" anchor="ctr" anchorCtr="0">
            <a:normAutofit fontScale="90000"/>
          </a:bodyPr>
          <a:lstStyle/>
          <a:p>
            <a:pPr marL="0" lvl="0" indent="0">
              <a:spcBef>
                <a:spcPct val="0"/>
              </a:spcBef>
              <a:spcAft>
                <a:spcPts val="0"/>
              </a:spcAft>
              <a:buClr>
                <a:schemeClr val="lt1"/>
              </a:buClr>
              <a:buSzPts val="3600"/>
            </a:pPr>
            <a:r>
              <a:rPr lang="en-US" sz="2800" kern="1200" dirty="0">
                <a:solidFill>
                  <a:srgbClr val="FFFFFF"/>
                </a:solidFill>
                <a:latin typeface="+mj-lt"/>
                <a:ea typeface="+mj-ea"/>
                <a:cs typeface="+mj-cs"/>
              </a:rPr>
              <a:t>3. </a:t>
            </a:r>
            <a:r>
              <a:rPr lang="en-US" sz="2800" kern="1200" dirty="0" err="1">
                <a:solidFill>
                  <a:srgbClr val="FFFFFF"/>
                </a:solidFill>
                <a:latin typeface="+mj-lt"/>
                <a:ea typeface="+mj-ea"/>
                <a:cs typeface="+mj-cs"/>
              </a:rPr>
              <a:t>Phân</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tích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yêu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cầu</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và</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lập</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kế</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hoạch</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kiểm</a:t>
            </a:r>
            <a:r>
              <a:rPr lang="en-US" sz="2800" kern="1200" dirty="0">
                <a:solidFill>
                  <a:srgbClr val="FFFFFF"/>
                </a:solidFill>
                <a:latin typeface="+mj-lt"/>
                <a:ea typeface="+mj-ea"/>
                <a:cs typeface="+mj-cs"/>
              </a:rPr>
              <a:t> </a:t>
            </a:r>
            <a:r>
              <a:rPr lang="en-US" sz="2800" kern="1200" dirty="0" err="1">
                <a:solidFill>
                  <a:srgbClr val="FFFFFF"/>
                </a:solidFill>
                <a:latin typeface="+mj-lt"/>
                <a:ea typeface="+mj-ea"/>
                <a:cs typeface="+mj-cs"/>
              </a:rPr>
              <a:t>thử</a:t>
            </a:r>
            <a:br>
              <a:rPr lang="en-US" sz="2800" kern="1200" dirty="0">
                <a:solidFill>
                  <a:srgbClr val="FFFFFF"/>
                </a:solidFill>
                <a:latin typeface="+mj-lt"/>
                <a:ea typeface="+mj-ea"/>
                <a:cs typeface="+mj-cs"/>
              </a:rPr>
            </a:br>
            <a:r>
              <a:rPr lang="en-US" sz="2800" kern="1200" dirty="0">
                <a:solidFill>
                  <a:srgbClr val="FFFFFF"/>
                </a:solidFill>
                <a:latin typeface="+mj-lt"/>
                <a:ea typeface="+mj-ea"/>
                <a:cs typeface="+mj-cs"/>
              </a:rPr>
              <a:t>3.2 </a:t>
            </a:r>
            <a:r>
              <a:rPr lang="vi-VN" sz="2800" kern="1200" dirty="0">
                <a:solidFill>
                  <a:srgbClr val="FFFFFF"/>
                </a:solidFill>
                <a:latin typeface="+mj-lt"/>
                <a:ea typeface="+mj-ea"/>
                <a:cs typeface="+mj-cs"/>
              </a:rPr>
              <a:t>Yêu cầu phi chức năng</a:t>
            </a:r>
            <a:endParaRPr lang="en-US" sz="2800" kern="1200" dirty="0">
              <a:solidFill>
                <a:srgbClr val="FFFFFF"/>
              </a:solidFill>
              <a:latin typeface="+mj-lt"/>
              <a:ea typeface="+mj-ea"/>
              <a:cs typeface="+mj-cs"/>
            </a:endParaRPr>
          </a:p>
        </p:txBody>
      </p:sp>
      <p:pic>
        <p:nvPicPr>
          <p:cNvPr id="3" name="Picture 2">
            <a:extLst>
              <a:ext uri="{FF2B5EF4-FFF2-40B4-BE49-F238E27FC236}">
                <a16:creationId xmlns:a16="http://schemas.microsoft.com/office/drawing/2014/main" id="{669E7796-E41D-D789-430D-58C8C59128BF}"/>
              </a:ext>
            </a:extLst>
          </p:cNvPr>
          <p:cNvPicPr>
            <a:picLocks noChangeAspect="1"/>
          </p:cNvPicPr>
          <p:nvPr/>
        </p:nvPicPr>
        <p:blipFill>
          <a:blip r:embed="rId3"/>
          <a:stretch>
            <a:fillRect/>
          </a:stretch>
        </p:blipFill>
        <p:spPr>
          <a:xfrm>
            <a:off x="1103995" y="1421624"/>
            <a:ext cx="7612892" cy="4440854"/>
          </a:xfrm>
          <a:prstGeom prst="rect">
            <a:avLst/>
          </a:prstGeom>
        </p:spPr>
      </p:pic>
      <p:sp>
        <p:nvSpPr>
          <p:cNvPr id="2" name="TextBox 1">
            <a:extLst>
              <a:ext uri="{FF2B5EF4-FFF2-40B4-BE49-F238E27FC236}">
                <a16:creationId xmlns:a16="http://schemas.microsoft.com/office/drawing/2014/main" id="{E0C4A000-971A-10F8-9F70-CED359A68B7F}"/>
              </a:ext>
            </a:extLst>
          </p:cNvPr>
          <p:cNvSpPr txBox="1"/>
          <p:nvPr/>
        </p:nvSpPr>
        <p:spPr>
          <a:xfrm>
            <a:off x="924232" y="735843"/>
            <a:ext cx="3647768" cy="400110"/>
          </a:xfrm>
          <a:prstGeom prst="rect">
            <a:avLst/>
          </a:prstGeom>
          <a:noFill/>
        </p:spPr>
        <p:txBody>
          <a:bodyPr wrap="square" rtlCol="0">
            <a:spAutoFit/>
          </a:bodyPr>
          <a:lstStyle/>
          <a:p>
            <a:r>
              <a:rPr lang="vi-VN" sz="2000" b="1" dirty="0">
                <a:latin typeface="+mj-lt"/>
              </a:rPr>
              <a:t>3.2 Yêu cầu phi chức năng </a:t>
            </a:r>
          </a:p>
        </p:txBody>
      </p:sp>
    </p:spTree>
    <p:extLst>
      <p:ext uri="{BB962C8B-B14F-4D97-AF65-F5344CB8AC3E}">
        <p14:creationId xmlns:p14="http://schemas.microsoft.com/office/powerpoint/2010/main" val="24301350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B7B6EB8-EBFF-5A58-88E9-ED41A531CAA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699F06C-2B1E-C181-59AA-4693A323287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876703CF-2B0C-F2B4-7375-D9099954611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3.3 Kế hoạch kiểm thử </a:t>
            </a:r>
          </a:p>
          <a:p>
            <a:pPr marL="114300" indent="0">
              <a:buNone/>
            </a:pPr>
            <a:r>
              <a:rPr lang="vi-VN" sz="1600" dirty="0">
                <a:latin typeface="+mj-lt"/>
              </a:rPr>
              <a:t> * Lịch trình công việc</a:t>
            </a:r>
          </a:p>
          <a:p>
            <a:pPr marL="114300" indent="0">
              <a:buNone/>
            </a:pPr>
            <a:endParaRPr lang="vi-VN" sz="1600" dirty="0">
              <a:latin typeface="+mj-lt"/>
            </a:endParaRPr>
          </a:p>
        </p:txBody>
      </p:sp>
      <p:pic>
        <p:nvPicPr>
          <p:cNvPr id="4" name="Picture 3">
            <a:extLst>
              <a:ext uri="{FF2B5EF4-FFF2-40B4-BE49-F238E27FC236}">
                <a16:creationId xmlns:a16="http://schemas.microsoft.com/office/drawing/2014/main" id="{2D674885-B0E1-A1C1-51FA-8E61F36DDC53}"/>
              </a:ext>
            </a:extLst>
          </p:cNvPr>
          <p:cNvPicPr>
            <a:picLocks noChangeAspect="1"/>
          </p:cNvPicPr>
          <p:nvPr/>
        </p:nvPicPr>
        <p:blipFill>
          <a:blip r:embed="rId3"/>
          <a:stretch>
            <a:fillRect/>
          </a:stretch>
        </p:blipFill>
        <p:spPr>
          <a:xfrm>
            <a:off x="2722145" y="1248698"/>
            <a:ext cx="4475068" cy="5308892"/>
          </a:xfrm>
          <a:prstGeom prst="rect">
            <a:avLst/>
          </a:prstGeom>
        </p:spPr>
      </p:pic>
    </p:spTree>
    <p:extLst>
      <p:ext uri="{BB962C8B-B14F-4D97-AF65-F5344CB8AC3E}">
        <p14:creationId xmlns:p14="http://schemas.microsoft.com/office/powerpoint/2010/main" val="41296299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9D7DD518-BA1E-BD05-1396-74C08CA0560E}"/>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B3A7598-97A7-8616-8478-A972F5096304}"/>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F99491-2D52-0639-7D2B-955499FB408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3.4. Phương pháp kiểm thử</a:t>
            </a:r>
          </a:p>
          <a:p>
            <a:pPr marL="114300" indent="0">
              <a:buNone/>
            </a:pPr>
            <a:endParaRPr lang="vi-VN" sz="1800" dirty="0">
              <a:latin typeface="+mj-lt"/>
            </a:endParaRPr>
          </a:p>
          <a:p>
            <a:pPr marL="114300" indent="0">
              <a:buNone/>
            </a:pPr>
            <a:r>
              <a:rPr lang="vi-VN" sz="1800" b="1" dirty="0">
                <a:latin typeface="+mj-lt"/>
              </a:rPr>
              <a:t>a. Kiểm tra chức năng</a:t>
            </a:r>
          </a:p>
          <a:p>
            <a:pPr marL="114300" indent="0">
              <a:buNone/>
            </a:pPr>
            <a:r>
              <a:rPr lang="vi-VN" sz="1800" dirty="0">
                <a:latin typeface="+mj-lt"/>
              </a:rPr>
              <a:t>Mục tiêu : Đảm bảo đúng chức năng hoạt động.</a:t>
            </a:r>
          </a:p>
          <a:p>
            <a:pPr marL="114300" indent="0">
              <a:buNone/>
            </a:pPr>
            <a:r>
              <a:rPr lang="vi-VN" sz="1800" dirty="0">
                <a:latin typeface="+mj-lt"/>
              </a:rPr>
              <a:t>Phạm vi : Kiểm tra tính chính xác của các tính năng, thao tác CRUD và bảo mật.</a:t>
            </a:r>
          </a:p>
          <a:p>
            <a:pPr marL="114300" indent="0">
              <a:buNone/>
            </a:pPr>
            <a:r>
              <a:rPr lang="vi-VN" sz="1800" b="1" dirty="0">
                <a:latin typeface="+mj-lt"/>
              </a:rPr>
              <a:t>b. Kiểm tra giao diện</a:t>
            </a:r>
          </a:p>
          <a:p>
            <a:pPr marL="114300" indent="0">
              <a:buNone/>
            </a:pPr>
            <a:r>
              <a:rPr lang="vi-VN" sz="1800" dirty="0">
                <a:latin typeface="+mj-lt"/>
              </a:rPr>
              <a:t>Mục tiêu : Đảm bảo giao diện thân thiện và hiển thị chính xác.</a:t>
            </a:r>
          </a:p>
          <a:p>
            <a:pPr marL="114300" indent="0">
              <a:buNone/>
            </a:pPr>
            <a:r>
              <a:rPr lang="vi-VN" sz="1800" dirty="0">
                <a:latin typeface="+mj-lt"/>
              </a:rPr>
              <a:t>Phạm vi : Kiểm tra bố cục, thiết kế, khả năng tương thích và các phần tử tương tác.</a:t>
            </a:r>
          </a:p>
          <a:p>
            <a:pPr marL="114300" indent="0">
              <a:buNone/>
            </a:pPr>
            <a:r>
              <a:rPr lang="vi-VN" sz="1800" b="1" dirty="0">
                <a:latin typeface="+mj-lt"/>
              </a:rPr>
              <a:t>c. Kiểm thử hiệu suất</a:t>
            </a:r>
          </a:p>
          <a:p>
            <a:pPr marL="114300" indent="0">
              <a:buNone/>
            </a:pPr>
            <a:r>
              <a:rPr lang="vi-VN" sz="1800" dirty="0">
                <a:latin typeface="+mj-lt"/>
              </a:rPr>
              <a:t>Mục tiêu : Đảm bảo hoạt động tốt dưới mức tải nặng.</a:t>
            </a:r>
          </a:p>
          <a:p>
            <a:pPr marL="114300" indent="0">
              <a:buNone/>
            </a:pPr>
            <a:r>
              <a:rPr lang="vi-VN" sz="1800" dirty="0">
                <a:latin typeface="+mj-lt"/>
              </a:rPr>
              <a:t>Phạm vi : Đo thời gian tải, kiểm tra tải đồng thời và hệ thống ổn định độ ổn định.</a:t>
            </a:r>
          </a:p>
          <a:p>
            <a:pPr marL="114300" indent="0">
              <a:buNone/>
            </a:pPr>
            <a:r>
              <a:rPr lang="vi-VN" sz="1600" dirty="0">
                <a:latin typeface="+mj-lt"/>
              </a:rPr>
              <a:t> </a:t>
            </a:r>
          </a:p>
        </p:txBody>
      </p:sp>
    </p:spTree>
    <p:extLst>
      <p:ext uri="{BB962C8B-B14F-4D97-AF65-F5344CB8AC3E}">
        <p14:creationId xmlns:p14="http://schemas.microsoft.com/office/powerpoint/2010/main" val="56486243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5003318-E176-0315-D4EA-05E8DCF9458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F5F306FB-9FD6-08EF-61AB-04C39B9CC73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3. Phân tích yêu cầu và lập kế hoạch kiểm thử</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FAFE3C16-528A-C4B0-9557-2DA817F98799}"/>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3.5 Môi trường kiểm thử</a:t>
            </a:r>
          </a:p>
          <a:p>
            <a:pPr marL="114300" indent="0">
              <a:buNone/>
            </a:pPr>
            <a:r>
              <a:rPr lang="vi-VN" sz="1800" b="1" dirty="0">
                <a:latin typeface="+mj-lt"/>
              </a:rPr>
              <a:t> a. Phần cứng môi trường</a:t>
            </a:r>
          </a:p>
          <a:p>
            <a:pPr marL="114300" indent="0">
              <a:buNone/>
            </a:pPr>
            <a:r>
              <a:rPr lang="vi-VN" sz="1800" dirty="0">
                <a:latin typeface="+mj-lt"/>
              </a:rPr>
              <a:t>Máy chủ : </a:t>
            </a:r>
            <a:r>
              <a:rPr lang="vi-VN" sz="1800" dirty="0" err="1">
                <a:latin typeface="+mj-lt"/>
              </a:rPr>
              <a:t>Intel</a:t>
            </a:r>
            <a:r>
              <a:rPr lang="vi-VN" sz="1800" dirty="0">
                <a:latin typeface="+mj-lt"/>
              </a:rPr>
              <a:t> </a:t>
            </a:r>
            <a:r>
              <a:rPr lang="vi-VN" sz="1800" dirty="0" err="1">
                <a:latin typeface="+mj-lt"/>
              </a:rPr>
              <a:t>Xeon</a:t>
            </a:r>
            <a:r>
              <a:rPr lang="vi-VN" sz="1800" dirty="0">
                <a:latin typeface="+mj-lt"/>
              </a:rPr>
              <a:t>, RAM 8GB, SSD 512GB.</a:t>
            </a:r>
          </a:p>
          <a:p>
            <a:pPr marL="114300" indent="0">
              <a:buNone/>
            </a:pPr>
            <a:r>
              <a:rPr lang="vi-VN" sz="1800" dirty="0">
                <a:latin typeface="+mj-lt"/>
              </a:rPr>
              <a:t>Thiết bị đầu cuối : Máy tính Windows, điện thoại </a:t>
            </a:r>
            <a:r>
              <a:rPr lang="vi-VN" sz="1800" dirty="0" err="1">
                <a:latin typeface="+mj-lt"/>
              </a:rPr>
              <a:t>iOS</a:t>
            </a:r>
            <a:r>
              <a:rPr lang="vi-VN" sz="1800" dirty="0">
                <a:latin typeface="+mj-lt"/>
              </a:rPr>
              <a:t> và </a:t>
            </a:r>
            <a:r>
              <a:rPr lang="vi-VN" sz="1800" dirty="0" err="1">
                <a:latin typeface="+mj-lt"/>
              </a:rPr>
              <a:t>Android</a:t>
            </a:r>
            <a:r>
              <a:rPr lang="vi-VN" sz="1800" dirty="0">
                <a:latin typeface="+mj-lt"/>
              </a:rPr>
              <a:t>.</a:t>
            </a:r>
          </a:p>
          <a:p>
            <a:pPr marL="114300" indent="0">
              <a:buNone/>
            </a:pPr>
            <a:r>
              <a:rPr lang="vi-VN" sz="1800" b="1" dirty="0">
                <a:latin typeface="+mj-lt"/>
              </a:rPr>
              <a:t>b. Môi trường phần mềm</a:t>
            </a:r>
          </a:p>
          <a:p>
            <a:pPr marL="114300" indent="0">
              <a:buNone/>
            </a:pPr>
            <a:r>
              <a:rPr lang="vi-VN" sz="1800" dirty="0">
                <a:latin typeface="+mj-lt"/>
              </a:rPr>
              <a:t>Hệ điều hành : Windows 10.</a:t>
            </a:r>
          </a:p>
          <a:p>
            <a:pPr marL="114300" indent="0">
              <a:buNone/>
            </a:pPr>
            <a:r>
              <a:rPr lang="vi-VN" sz="1800" dirty="0">
                <a:latin typeface="+mj-lt"/>
              </a:rPr>
              <a:t>Trình duyệt : </a:t>
            </a:r>
            <a:r>
              <a:rPr lang="vi-VN" sz="1800" dirty="0" err="1">
                <a:latin typeface="+mj-lt"/>
              </a:rPr>
              <a:t>Chrome</a:t>
            </a:r>
            <a:r>
              <a:rPr lang="vi-VN" sz="1800" dirty="0">
                <a:latin typeface="+mj-lt"/>
              </a:rPr>
              <a:t> (mới nhất), </a:t>
            </a:r>
            <a:r>
              <a:rPr lang="vi-VN" sz="1800" dirty="0" err="1">
                <a:latin typeface="+mj-lt"/>
              </a:rPr>
              <a:t>Safari</a:t>
            </a:r>
            <a:r>
              <a:rPr lang="vi-VN" sz="1800" dirty="0">
                <a:latin typeface="+mj-lt"/>
              </a:rPr>
              <a:t> (</a:t>
            </a:r>
            <a:r>
              <a:rPr lang="vi-VN" sz="1800" dirty="0" err="1">
                <a:latin typeface="+mj-lt"/>
              </a:rPr>
              <a:t>macOS</a:t>
            </a:r>
            <a:r>
              <a:rPr lang="vi-VN" sz="1800" dirty="0">
                <a:latin typeface="+mj-lt"/>
              </a:rPr>
              <a:t>/</a:t>
            </a:r>
            <a:r>
              <a:rPr lang="vi-VN" sz="1800" dirty="0" err="1">
                <a:latin typeface="+mj-lt"/>
              </a:rPr>
              <a:t>iOS</a:t>
            </a:r>
            <a:r>
              <a:rPr lang="vi-VN" sz="1800" dirty="0">
                <a:latin typeface="+mj-lt"/>
              </a:rPr>
              <a:t>), Microsoft </a:t>
            </a:r>
            <a:r>
              <a:rPr lang="vi-VN" sz="1800" dirty="0" err="1">
                <a:latin typeface="+mj-lt"/>
              </a:rPr>
              <a:t>Edge</a:t>
            </a:r>
            <a:endParaRPr lang="vi-VN" sz="1800" dirty="0">
              <a:latin typeface="+mj-lt"/>
            </a:endParaRPr>
          </a:p>
          <a:p>
            <a:pPr marL="114300" indent="0">
              <a:buNone/>
            </a:pPr>
            <a:r>
              <a:rPr lang="vi-VN" sz="1800" b="1" dirty="0">
                <a:latin typeface="+mj-lt"/>
              </a:rPr>
              <a:t>c. Công cụ kiểm tra</a:t>
            </a:r>
          </a:p>
          <a:p>
            <a:pPr marL="114300" indent="0">
              <a:buNone/>
            </a:pPr>
            <a:r>
              <a:rPr lang="vi-VN" sz="1800" dirty="0" err="1">
                <a:latin typeface="+mj-lt"/>
              </a:rPr>
              <a:t>Test</a:t>
            </a:r>
            <a:r>
              <a:rPr lang="vi-VN" sz="1800" dirty="0">
                <a:latin typeface="+mj-lt"/>
              </a:rPr>
              <a:t> thử chức năng : </a:t>
            </a:r>
            <a:r>
              <a:rPr lang="vi-VN" sz="1800" dirty="0" err="1">
                <a:latin typeface="+mj-lt"/>
              </a:rPr>
              <a:t>Katalon</a:t>
            </a:r>
            <a:r>
              <a:rPr lang="vi-VN" sz="1800" dirty="0">
                <a:latin typeface="+mj-lt"/>
              </a:rPr>
              <a:t> </a:t>
            </a:r>
            <a:r>
              <a:rPr lang="vi-VN" sz="1800" dirty="0" err="1">
                <a:latin typeface="+mj-lt"/>
              </a:rPr>
              <a:t>Studio</a:t>
            </a:r>
            <a:r>
              <a:rPr lang="vi-VN" sz="1800" dirty="0">
                <a:latin typeface="+mj-lt"/>
              </a:rPr>
              <a:t> v10.</a:t>
            </a:r>
          </a:p>
          <a:p>
            <a:pPr marL="114300" indent="0">
              <a:buNone/>
            </a:pPr>
            <a:r>
              <a:rPr lang="vi-VN" sz="1800" dirty="0">
                <a:latin typeface="+mj-lt"/>
              </a:rPr>
              <a:t>Kiểm tra hiệu suất : </a:t>
            </a:r>
            <a:r>
              <a:rPr lang="vi-VN" sz="1800" dirty="0" err="1">
                <a:latin typeface="+mj-lt"/>
              </a:rPr>
              <a:t>JMeter</a:t>
            </a:r>
            <a:r>
              <a:rPr lang="vi-VN" sz="1800" dirty="0">
                <a:latin typeface="+mj-lt"/>
              </a:rPr>
              <a:t> v5.0.</a:t>
            </a:r>
          </a:p>
          <a:p>
            <a:pPr marL="114300" indent="0">
              <a:buNone/>
            </a:pPr>
            <a:r>
              <a:rPr lang="vi-VN" sz="1800" dirty="0">
                <a:latin typeface="+mj-lt"/>
              </a:rPr>
              <a:t>Quản lý </a:t>
            </a:r>
            <a:r>
              <a:rPr lang="vi-VN" sz="1800" dirty="0" err="1">
                <a:latin typeface="+mj-lt"/>
              </a:rPr>
              <a:t>Test</a:t>
            </a:r>
            <a:r>
              <a:rPr lang="vi-VN" sz="1800" dirty="0">
                <a:latin typeface="+mj-lt"/>
              </a:rPr>
              <a:t> </a:t>
            </a:r>
            <a:r>
              <a:rPr lang="vi-VN" sz="1800" dirty="0" err="1">
                <a:latin typeface="+mj-lt"/>
              </a:rPr>
              <a:t>Case</a:t>
            </a:r>
            <a:r>
              <a:rPr lang="vi-VN" sz="1800" dirty="0">
                <a:latin typeface="+mj-lt"/>
              </a:rPr>
              <a:t> : Microsoft Excel 2010.</a:t>
            </a:r>
          </a:p>
          <a:p>
            <a:pPr marL="114300" indent="0">
              <a:buNone/>
            </a:pPr>
            <a:r>
              <a:rPr lang="vi-VN" sz="1800" dirty="0">
                <a:latin typeface="+mj-lt"/>
              </a:rPr>
              <a:t>Quản lý lỗi : </a:t>
            </a:r>
            <a:r>
              <a:rPr lang="vi-VN" sz="1800" dirty="0" err="1">
                <a:latin typeface="+mj-lt"/>
              </a:rPr>
              <a:t>Jira</a:t>
            </a:r>
            <a:r>
              <a:rPr lang="vi-VN" sz="1800" dirty="0">
                <a:latin typeface="+mj-lt"/>
              </a:rPr>
              <a:t>.</a:t>
            </a:r>
          </a:p>
          <a:p>
            <a:pPr marL="114300" indent="0">
              <a:buNone/>
            </a:pPr>
            <a:r>
              <a:rPr lang="vi-VN" sz="1800" dirty="0">
                <a:latin typeface="+mj-lt"/>
              </a:rPr>
              <a:t>Lưu trữ tài liệu : </a:t>
            </a:r>
            <a:r>
              <a:rPr lang="vi-VN" sz="1800" dirty="0" err="1">
                <a:latin typeface="+mj-lt"/>
              </a:rPr>
              <a:t>Git</a:t>
            </a:r>
            <a:r>
              <a:rPr lang="vi-VN" sz="1800" dirty="0">
                <a:latin typeface="+mj-lt"/>
              </a:rPr>
              <a:t>, </a:t>
            </a:r>
            <a:r>
              <a:rPr lang="vi-VN" sz="1800" dirty="0" err="1">
                <a:latin typeface="+mj-lt"/>
              </a:rPr>
              <a:t>GitHub</a:t>
            </a:r>
            <a:r>
              <a:rPr lang="vi-VN" sz="1800" dirty="0">
                <a:latin typeface="+mj-lt"/>
              </a:rPr>
              <a:t>.</a:t>
            </a:r>
          </a:p>
          <a:p>
            <a:pPr marL="114300" indent="0">
              <a:buNone/>
            </a:pPr>
            <a:r>
              <a:rPr lang="vi-VN" sz="1800" dirty="0">
                <a:latin typeface="+mj-lt"/>
              </a:rPr>
              <a:t> </a:t>
            </a:r>
            <a:r>
              <a:rPr lang="vi-VN" sz="1800" b="1" dirty="0">
                <a:latin typeface="+mj-lt"/>
              </a:rPr>
              <a:t>3.6 Theo dõi lỗi</a:t>
            </a:r>
          </a:p>
          <a:p>
            <a:pPr>
              <a:buFontTx/>
              <a:buChar char="-"/>
            </a:pPr>
            <a:r>
              <a:rPr lang="vi-VN" sz="1800" dirty="0">
                <a:latin typeface="+mj-lt"/>
              </a:rPr>
              <a:t>Phân loại lỗi: Mức độ nghiêm trọng (Cao, trung bình, thấp)</a:t>
            </a:r>
          </a:p>
          <a:p>
            <a:pPr>
              <a:buFontTx/>
              <a:buChar char="-"/>
            </a:pPr>
            <a:r>
              <a:rPr lang="vi-VN" sz="1800" dirty="0">
                <a:latin typeface="+mj-lt"/>
              </a:rPr>
              <a:t>Quy trình xử lí lỗi: ghi nhận và quản lý lỗi trên </a:t>
            </a:r>
            <a:r>
              <a:rPr lang="vi-VN" sz="1800" dirty="0" err="1">
                <a:latin typeface="+mj-lt"/>
              </a:rPr>
              <a:t>Jira</a:t>
            </a:r>
            <a:endParaRPr lang="vi-VN" sz="1800" dirty="0">
              <a:latin typeface="+mj-lt"/>
            </a:endParaRPr>
          </a:p>
        </p:txBody>
      </p:sp>
    </p:spTree>
    <p:extLst>
      <p:ext uri="{BB962C8B-B14F-4D97-AF65-F5344CB8AC3E}">
        <p14:creationId xmlns:p14="http://schemas.microsoft.com/office/powerpoint/2010/main" val="2271058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B6024373-7F14-791C-F93A-2E4938A2834F}"/>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E5365B1-A810-9B28-87B2-0C8AD9CD2C69}"/>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03BEC147-E642-9051-1B29-531CDFF0CD0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40355DD-698F-5C69-5C49-16CF3A3DF40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55835B69-B07D-6C2F-75F8-D901558D7868}"/>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A4C92ED-B23D-E3B0-6DCB-5560445DADA5}"/>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7F30F82-ADDE-1DE4-59AD-92ED05E79E04}"/>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FF5CD09-F460-FFE9-8BD0-11017D6D6B83}"/>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73CB97A0-83BB-76A5-B4C8-D788D8108DE0}"/>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224152DE-85F8-333E-3FAE-EE64B389984B}"/>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4116CB7-B79D-6F5F-DC4F-7F23B1B3825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649C94A0-BAC1-0C20-069E-C81744D43B1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9547687E-B739-B771-9FE2-D00DE2AB83E9}"/>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A240CA0B-C8CF-D10A-654C-312FADE90B4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86410F63-E6F2-C38E-22B9-A3A8113D47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61E6CAA-18B0-8713-805E-CA604C1D9EA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D77FC0DE-29A1-CD66-6519-19EC3A19C4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C6AAB857-4F2B-70FC-4D80-D5DB4BD430C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35EF89E9-6781-20DE-6544-4A19553ACE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296BADC-9773-2495-010B-7935D553006B}"/>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5CB2FF9-6740-E939-F8E5-5259C8EB0307}"/>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B316D82-1F2C-928E-821F-4BB13F5F5A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8C0A8B29-4359-2CD1-7849-A6C31B327F8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747A343E-61A1-1E3F-029A-E53816F13F2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C03888B0-3D50-A907-190A-CBFB440EEA39}"/>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4981FF2B-3185-6FDE-8F63-B184690FFD9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9A00AE7-C2A7-19FE-9955-BDD0FA08A702}"/>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ACEDB631-C059-5206-F88D-2C7C47B6E53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B90A90C-6F28-1029-7CE7-97607F13C9A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F1DAFCA2-6E7E-8A59-2FBF-CA607C45808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5347D00-4E3E-C22F-8FEE-7A301F08B96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C1CD4AFD-C352-123C-00AE-635CECFEF348}"/>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64FB98CE-5984-C28E-5583-584519FB44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17D4A7BF-1611-9700-44AE-A15D86BB74B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BC9D1485-47FE-1B09-9E8C-126326848DF1}"/>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4. Triển khai kiểm thử ứng dụng </a:t>
            </a:r>
            <a:r>
              <a:rPr lang="vi-VN" sz="1800" b="1" dirty="0" err="1">
                <a:solidFill>
                  <a:schemeClr val="tx1"/>
                </a:solidFill>
              </a:rPr>
              <a:t>Web</a:t>
            </a:r>
            <a:endParaRPr dirty="0">
              <a:solidFill>
                <a:schemeClr val="tx1"/>
              </a:solidFill>
            </a:endParaRPr>
          </a:p>
        </p:txBody>
      </p:sp>
      <p:grpSp>
        <p:nvGrpSpPr>
          <p:cNvPr id="129" name="Google Shape;129;p2">
            <a:extLst>
              <a:ext uri="{FF2B5EF4-FFF2-40B4-BE49-F238E27FC236}">
                <a16:creationId xmlns:a16="http://schemas.microsoft.com/office/drawing/2014/main" id="{807C7785-C374-3BEA-3F51-EEDAFD61F2A5}"/>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96EA3879-65DF-2D8A-5E31-781E1A07010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58D9495-48DB-CE37-8E80-E296B16AAFA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9A991C65-E22A-94BC-3FF8-BC7C2CB17DF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4E1E596C-ECED-7CE0-6495-C8BDAA7F3CD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CD7CC76B-5810-5290-5A43-070D051C84E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39331A00-72FE-DEB0-4B75-32CAD4930563}"/>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728B2F60-FC98-765A-1563-4247D6AA1952}"/>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9A39763B-E89F-2235-7D94-3826D15C4896}"/>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BCFBCE8-AD84-B639-7A34-69D426FDE269}"/>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A6B4645B-8FA4-D705-C494-31E7C979F7F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E85F4CB-868B-9191-C881-667193FDAAD2}"/>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3AEA58FF-CF6C-5720-D0E9-51EC3A11231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C5B0DD5D-57D7-844A-768A-245224D06EBA}"/>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D8C39E17-70BE-DF0D-9174-391D0205374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3A4AEB3B-5BE3-B588-E248-C355252E2A4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F7408906-738D-E24D-5F7A-8844B2A744F0}"/>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270378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8C7E55A5-C88C-40A9-FCA6-771568EF56F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B4052BE-FCDA-A8E8-F17F-3F7A3E41E3F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AAB81F-177F-C0E7-B2F2-03F8EE937464}"/>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2000" b="1" dirty="0">
                <a:latin typeface="+mj-lt"/>
              </a:rPr>
              <a:t>4.1 Thiết kế kịch bản kiểm thử </a:t>
            </a:r>
          </a:p>
          <a:p>
            <a:pPr>
              <a:buFontTx/>
              <a:buChar char="-"/>
            </a:pPr>
            <a:r>
              <a:rPr lang="vi-VN" sz="2000" dirty="0">
                <a:latin typeface="+mj-lt"/>
              </a:rPr>
              <a:t>Thiết kế kịch bản kiểm thử chức năng</a:t>
            </a:r>
          </a:p>
          <a:p>
            <a:pPr>
              <a:buFontTx/>
              <a:buChar char="-"/>
            </a:pPr>
            <a:r>
              <a:rPr lang="vi-VN" sz="2000" dirty="0">
                <a:latin typeface="+mj-lt"/>
              </a:rPr>
              <a:t> Thiết kế kịch bản kiểm thử giao diện</a:t>
            </a:r>
          </a:p>
          <a:p>
            <a:pPr>
              <a:buFontTx/>
              <a:buChar char="-"/>
            </a:pPr>
            <a:r>
              <a:rPr lang="vi-VN" sz="2000" dirty="0">
                <a:latin typeface="+mj-lt"/>
              </a:rPr>
              <a:t> Thiết kế kịch bản kiểm thử hiệu suất</a:t>
            </a:r>
          </a:p>
          <a:p>
            <a:pPr>
              <a:buFontTx/>
              <a:buChar char="-"/>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882046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00AC0F00-2869-47BE-5174-B9EB3C58C24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3AB4EEB6-097C-A41A-6E84-471943DFA4A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30515D9-6B2E-841D-18F8-5BE8979BD712}"/>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4.2.1 Xây dựng và thực thi các trường hợp kiểm thử chức năng</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EEF14222-F04A-5D5C-B5EA-83196D92DEE9}"/>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740134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7615AACD-87F8-2A14-EB35-185ABF180EA9}"/>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B98B10BC-197F-EA3D-500D-C622C9FABCBE}"/>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553EC5B-3CC7-5F53-82CD-4C3C180D8DE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4.2.2 Xây dựng và thực thi các trường hợp kiểm thử giao diện	</a:t>
            </a:r>
          </a:p>
          <a:p>
            <a:pPr marL="114300" indent="0">
              <a:buNone/>
            </a:pPr>
            <a:r>
              <a:rPr lang="vi-VN" sz="1600" dirty="0">
                <a:latin typeface="+mj-lt"/>
              </a:rPr>
              <a:t> </a:t>
            </a:r>
          </a:p>
        </p:txBody>
      </p:sp>
      <p:pic>
        <p:nvPicPr>
          <p:cNvPr id="3" name="Picture 2">
            <a:extLst>
              <a:ext uri="{FF2B5EF4-FFF2-40B4-BE49-F238E27FC236}">
                <a16:creationId xmlns:a16="http://schemas.microsoft.com/office/drawing/2014/main" id="{D6DF9BEF-82E9-2056-8B3F-0E49D8B937AA}"/>
              </a:ext>
            </a:extLst>
          </p:cNvPr>
          <p:cNvPicPr>
            <a:picLocks noChangeAspect="1"/>
          </p:cNvPicPr>
          <p:nvPr/>
        </p:nvPicPr>
        <p:blipFill>
          <a:blip r:embed="rId3"/>
          <a:stretch>
            <a:fillRect/>
          </a:stretch>
        </p:blipFill>
        <p:spPr>
          <a:xfrm>
            <a:off x="0" y="1778272"/>
            <a:ext cx="9144000" cy="3301455"/>
          </a:xfrm>
          <a:prstGeom prst="rect">
            <a:avLst/>
          </a:prstGeom>
        </p:spPr>
      </p:pic>
    </p:spTree>
    <p:extLst>
      <p:ext uri="{BB962C8B-B14F-4D97-AF65-F5344CB8AC3E}">
        <p14:creationId xmlns:p14="http://schemas.microsoft.com/office/powerpoint/2010/main" val="26743765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ACB17914-412C-2575-BDE0-9ED599B77BF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2EF95739-CE16-230E-4E15-CEF3CD4DCB1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D99EBEC3-D354-88B8-8E79-03B8CA27ABB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4.2 Xây dựng và thực thi các trường hợp kiểm thử</a:t>
            </a:r>
          </a:p>
          <a:p>
            <a:pPr marL="114300" indent="0">
              <a:buNone/>
            </a:pPr>
            <a:r>
              <a:rPr lang="vi-VN" sz="1600" b="1" dirty="0">
                <a:latin typeface="+mj-lt"/>
              </a:rPr>
              <a:t>4.2.3 Xây dựng và thực thi các trường hợp kiểm thử hiệu suất</a:t>
            </a:r>
          </a:p>
          <a:p>
            <a:pPr marL="114300" indent="0">
              <a:buNone/>
            </a:pP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6" name="Picture 5">
            <a:extLst>
              <a:ext uri="{FF2B5EF4-FFF2-40B4-BE49-F238E27FC236}">
                <a16:creationId xmlns:a16="http://schemas.microsoft.com/office/drawing/2014/main" id="{2F525B39-5E06-CD41-9B4A-3C5C62E62AFD}"/>
              </a:ext>
            </a:extLst>
          </p:cNvPr>
          <p:cNvPicPr>
            <a:picLocks noChangeAspect="1"/>
          </p:cNvPicPr>
          <p:nvPr/>
        </p:nvPicPr>
        <p:blipFill>
          <a:blip r:embed="rId3"/>
          <a:stretch>
            <a:fillRect/>
          </a:stretch>
        </p:blipFill>
        <p:spPr>
          <a:xfrm>
            <a:off x="0" y="2037411"/>
            <a:ext cx="9144000" cy="3958943"/>
          </a:xfrm>
          <a:prstGeom prst="rect">
            <a:avLst/>
          </a:prstGeom>
        </p:spPr>
      </p:pic>
    </p:spTree>
    <p:extLst>
      <p:ext uri="{BB962C8B-B14F-4D97-AF65-F5344CB8AC3E}">
        <p14:creationId xmlns:p14="http://schemas.microsoft.com/office/powerpoint/2010/main" val="3916406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Kết luận và hướng phát triển</a:t>
            </a:r>
            <a:endParaRPr lang="vi-VN" dirty="0"/>
          </a:p>
        </p:txBody>
      </p:sp>
      <p:sp>
        <p:nvSpPr>
          <p:cNvPr id="97" name="Google Shape;97;p2"/>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3. Phân tích yêu cầu và lập kế hoạch kiểm thử</a:t>
            </a:r>
            <a:endParaRPr dirty="0"/>
          </a:p>
        </p:txBody>
      </p:sp>
      <p:sp>
        <p:nvSpPr>
          <p:cNvPr id="98" name="Google Shape;98;p2"/>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2. Cơ sở lý thuyết</a:t>
            </a:r>
            <a:endParaRPr lang="vi-VN" dirty="0"/>
          </a:p>
        </p:txBody>
      </p:sp>
      <p:sp>
        <p:nvSpPr>
          <p:cNvPr id="99" name="Google Shape;99;p2"/>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p:cNvGrpSpPr/>
          <p:nvPr/>
        </p:nvGrpSpPr>
        <p:grpSpPr>
          <a:xfrm>
            <a:off x="1154579" y="955079"/>
            <a:ext cx="381000" cy="381000"/>
            <a:chOff x="2078" y="1680"/>
            <a:chExt cx="1615" cy="1615"/>
          </a:xfrm>
        </p:grpSpPr>
        <p:sp>
          <p:nvSpPr>
            <p:cNvPr id="101" name="Google Shape;10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p:cNvGrpSpPr/>
          <p:nvPr/>
        </p:nvGrpSpPr>
        <p:grpSpPr>
          <a:xfrm>
            <a:off x="2067345" y="1755615"/>
            <a:ext cx="381000" cy="381000"/>
            <a:chOff x="2078" y="1680"/>
            <a:chExt cx="1615" cy="1615"/>
          </a:xfrm>
        </p:grpSpPr>
        <p:sp>
          <p:nvSpPr>
            <p:cNvPr id="108" name="Google Shape;108;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p:cNvGrpSpPr/>
          <p:nvPr/>
        </p:nvGrpSpPr>
        <p:grpSpPr>
          <a:xfrm>
            <a:off x="2449943" y="2574509"/>
            <a:ext cx="381000" cy="381000"/>
            <a:chOff x="2078" y="1680"/>
            <a:chExt cx="1615" cy="1615"/>
          </a:xfrm>
        </p:grpSpPr>
        <p:sp>
          <p:nvSpPr>
            <p:cNvPr id="115" name="Google Shape;115;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p:cNvGrpSpPr/>
          <p:nvPr/>
        </p:nvGrpSpPr>
        <p:grpSpPr>
          <a:xfrm>
            <a:off x="2417086" y="4175626"/>
            <a:ext cx="355600" cy="381000"/>
            <a:chOff x="2078" y="1680"/>
            <a:chExt cx="1615" cy="1615"/>
          </a:xfrm>
        </p:grpSpPr>
        <p:sp>
          <p:nvSpPr>
            <p:cNvPr id="122" name="Google Shape;122;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4. Triển khai kiểm thử ứng dụng </a:t>
            </a:r>
            <a:r>
              <a:rPr lang="vi-VN" sz="1800" b="1" dirty="0" err="1">
                <a:solidFill>
                  <a:schemeClr val="dk1"/>
                </a:solidFill>
              </a:rPr>
              <a:t>Web</a:t>
            </a:r>
            <a:endParaRPr dirty="0"/>
          </a:p>
        </p:txBody>
      </p:sp>
      <p:grpSp>
        <p:nvGrpSpPr>
          <p:cNvPr id="129" name="Google Shape;129;p2"/>
          <p:cNvGrpSpPr/>
          <p:nvPr/>
        </p:nvGrpSpPr>
        <p:grpSpPr>
          <a:xfrm>
            <a:off x="2488786" y="3384994"/>
            <a:ext cx="381000" cy="381000"/>
            <a:chOff x="2078" y="1680"/>
            <a:chExt cx="1615" cy="1615"/>
          </a:xfrm>
        </p:grpSpPr>
        <p:sp>
          <p:nvSpPr>
            <p:cNvPr id="130" name="Google Shape;130;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p:cNvGrpSpPr/>
          <p:nvPr/>
        </p:nvGrpSpPr>
        <p:grpSpPr>
          <a:xfrm>
            <a:off x="2126781" y="5033093"/>
            <a:ext cx="381000" cy="381000"/>
            <a:chOff x="2078" y="1680"/>
            <a:chExt cx="1615" cy="1615"/>
          </a:xfrm>
        </p:grpSpPr>
        <p:sp>
          <p:nvSpPr>
            <p:cNvPr id="141" name="Google Shape;141;p2"/>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9933B4F6-213D-8F95-E7D6-66458D45AF91}"/>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Báo cáo và phân tích kết quả kiểm thử</a:t>
            </a:r>
            <a:endParaRPr lang="vi-VN"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F0C1EF2-25A0-00E0-9796-64DBBB8A82FE}"/>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8DE02E7-E4AD-D780-006A-2C9844CDB10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73A9F851-23B6-E094-5A17-AAC0E908E9C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8D734BBB-8A10-5C7A-DCC2-17199FE93676}"/>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C1451C8C-1C4B-6896-D757-8775451CC116}"/>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6E7557E-C20A-FBD2-D67F-0CF6E175C910}"/>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AB01588D-8C6B-A17E-7210-5C9ADEA7282C}"/>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92E32F7D-596B-F428-216A-F5A8261C46E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48ABB5F-9325-23DC-FF07-C7FCAB58517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FC2A9770-5FF5-C58A-5994-CCCAD244194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4E52CD5D-6B38-A62D-944B-05B23B73F681}"/>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113E5110-3C33-BF1B-D87A-67B4B7E5BC4C}"/>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6077DF62-8993-E11F-47B2-65C9DD0B43F4}"/>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6F28D5A4-DC0D-A677-6482-BC31E384D1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3E05B54C-BAA2-AD1F-C39A-B9407330F39B}"/>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DE124F94-5D49-F850-8F27-1A2DDE4FDB4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B8C32673-B5FA-A7E1-E269-F04CF6AC251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F7AA0628-7F5E-8E66-57E6-FAFB7CA0E757}"/>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938B8D4-566D-F619-270B-21970DE596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2E7DA0DD-B368-4E79-636D-791666F83413}"/>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ABF8E65-74CC-29C3-CE08-1758E02D00A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05B72AB-63AB-030F-4A7F-B32EB401184E}"/>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4A5C2A2A-AD1A-178F-F60D-271CAC096BDC}"/>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CB157BEE-8502-4B8C-E44F-C5BE3DFDFA2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B296A7C6-A0F8-9F60-2B1E-8433D708B94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24150F06-7E36-8926-16D4-C9D003C9829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A0BE89FA-59AE-8D4A-0C15-3828845108B9}"/>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100D3FDA-1467-283E-D78A-721FD9A63D01}"/>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7EE370B8-C702-B578-E757-B84A5A010CA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9F90F3A8-2D8C-112B-F83D-2E2D3709234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035B9CF2-CDD6-CF0D-FF37-0B5238EA4BB8}"/>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A5AD2AA0-ACCE-62A1-E496-11D6E7E2B924}"/>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1D15B421-9C15-2D3C-35EA-4931FE895286}"/>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69A539C-368B-2E34-751E-739E147E7E38}"/>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AB4BDE95-730E-4F8F-8A0A-93DF2B85C15C}"/>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3C0471BE-DDE5-F171-F187-D6987EB43EA6}"/>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380549A5-80F6-5399-925F-89E652205CF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E40FEAAA-A2AE-5B69-2A31-EB49C49B892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B87B598D-1D1B-913C-560B-B7ED6BA5D20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E1F94736-8436-11A4-2662-718FD40110F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A09B5597-A6D5-378D-3C3B-A2A532AD3EE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EFDD3C4C-D2F6-2AAD-35DA-A8C58D0B1B4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627950-AD2A-6D8B-B59F-0E87609455AF}"/>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68140654-B082-435A-C45E-DC77420A599B}"/>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F111E4DF-0ED3-C198-4721-A73E17C67853}"/>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C0A607F-092A-0BFC-686C-05AB07D22BC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D1F73AE6-A640-E342-B51D-941B92CA475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FFCC8455-CB38-18EB-892C-D25D9D10F50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DB73FF35-0844-E972-483D-F4226C72C7D8}"/>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5A5606F3-1F7C-5EA9-DA55-48EB74A790F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FAD46793-E988-9DCD-85FD-E64104D032C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3AEB9ACD-5F2C-6F66-56D2-487D9142CA6E}"/>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1"/>
                </a:solidFill>
              </a:rPr>
              <a:t>Báo cáo và phân tích kết quả kiểm thử</a:t>
            </a:r>
            <a:endParaRPr lang="vi-VN" dirty="0">
              <a:solidFill>
                <a:schemeClr val="tx1"/>
              </a:solidFill>
            </a:endParaRPr>
          </a:p>
        </p:txBody>
      </p:sp>
    </p:spTree>
    <p:extLst>
      <p:ext uri="{BB962C8B-B14F-4D97-AF65-F5344CB8AC3E}">
        <p14:creationId xmlns:p14="http://schemas.microsoft.com/office/powerpoint/2010/main" val="39334919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FE9B066F-2066-A96C-76DB-338263AE0306}"/>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1F5F0D65-3305-A1CB-1C7D-C7D7FD2489DC}"/>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DE0EEC5-4075-2AD1-4064-0A01EF9D390E}"/>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chức năng</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1026" name="Picture 1">
            <a:extLst>
              <a:ext uri="{FF2B5EF4-FFF2-40B4-BE49-F238E27FC236}">
                <a16:creationId xmlns:a16="http://schemas.microsoft.com/office/drawing/2014/main" id="{6068DADC-2059-341C-F3FC-A1227C2E5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 y="1771015"/>
            <a:ext cx="9055391" cy="3873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71838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A100C3A-16B9-AD2F-8558-4F30E1E5EEE5}"/>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7727B296-22EC-AD6F-0F66-56419261661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EED13CE1-50D5-AE92-E56F-F565C35589D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giao diện </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2050" name="Picture 1">
            <a:extLst>
              <a:ext uri="{FF2B5EF4-FFF2-40B4-BE49-F238E27FC236}">
                <a16:creationId xmlns:a16="http://schemas.microsoft.com/office/drawing/2014/main" id="{1868F091-0C0C-0005-E1C3-BE476241E4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82" y="1859534"/>
            <a:ext cx="8987518" cy="3773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16628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202154F-735A-8E4B-CF6D-E381CF21270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CFC080AC-0CC8-781C-690E-CFE4B69FD298}"/>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lvl="0"/>
            <a:r>
              <a:rPr lang="vi-VN" sz="2800" dirty="0">
                <a:solidFill>
                  <a:schemeClr val="bg1"/>
                </a:solidFill>
              </a:rPr>
              <a:t>Báo cáo và phân tích kết quả kiểm thử </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AEEA0BA7-4745-9FC2-D983-C0A6A59F9EF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 Báo cáo kiểm thử hiệu suất</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3074" name="Picture 1">
            <a:extLst>
              <a:ext uri="{FF2B5EF4-FFF2-40B4-BE49-F238E27FC236}">
                <a16:creationId xmlns:a16="http://schemas.microsoft.com/office/drawing/2014/main" id="{D401365A-3DD7-CAB1-9526-760E1DECA2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354" y="1807591"/>
            <a:ext cx="8614284" cy="3325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860329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E7675C73-B539-8A6F-7B5E-4244223C694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71E4992-BCD2-896F-5064-3CF3260E7660}"/>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4. Triển khai kiểm thử ứng dụng </a:t>
            </a:r>
            <a:r>
              <a:rPr lang="vi-VN" sz="2800" dirty="0" err="1">
                <a:solidFill>
                  <a:schemeClr val="bg1"/>
                </a:solidFill>
                <a:latin typeface="+mj-lt"/>
              </a:rPr>
              <a:t>Web</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482D400A-1FD6-65D2-39B3-A4FDFBCDA968}"/>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4.5 Báo cáo quản lý lỗi trên </a:t>
            </a:r>
            <a:r>
              <a:rPr lang="vi-VN" sz="1600" b="1" dirty="0" err="1">
                <a:latin typeface="+mj-lt"/>
              </a:rPr>
              <a:t>Jira</a:t>
            </a:r>
            <a:r>
              <a:rPr lang="vi-VN" sz="1600" dirty="0">
                <a:latin typeface="+mj-lt"/>
              </a:rPr>
              <a:t>	</a:t>
            </a:r>
          </a:p>
          <a:p>
            <a:pPr marL="114300" indent="0">
              <a:buNone/>
            </a:pPr>
            <a:endParaRPr lang="vi-VN" sz="1600" dirty="0">
              <a:latin typeface="+mj-lt"/>
            </a:endParaRPr>
          </a:p>
          <a:p>
            <a:pPr marL="114300" indent="0">
              <a:buNone/>
            </a:pPr>
            <a:endParaRPr lang="vi-VN" sz="1600" dirty="0">
              <a:latin typeface="+mj-lt"/>
            </a:endParaRPr>
          </a:p>
          <a:p>
            <a:pPr marL="114300" indent="0">
              <a:buNone/>
            </a:pPr>
            <a:r>
              <a:rPr lang="vi-VN" sz="1600" dirty="0">
                <a:latin typeface="+mj-lt"/>
              </a:rPr>
              <a:t> </a:t>
            </a:r>
          </a:p>
        </p:txBody>
      </p:sp>
      <p:pic>
        <p:nvPicPr>
          <p:cNvPr id="4098" name="Picture 1">
            <a:extLst>
              <a:ext uri="{FF2B5EF4-FFF2-40B4-BE49-F238E27FC236}">
                <a16:creationId xmlns:a16="http://schemas.microsoft.com/office/drawing/2014/main" id="{3A0F8EDF-F315-834A-1BEA-439F8D4240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625" y="1220128"/>
            <a:ext cx="8292229" cy="5101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8416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0FDCE0BA-0019-C1B7-7BCD-CE45E0915327}"/>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3157FC93-995B-B1D8-A1C7-15AF3A9109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405D5308-1968-C8A2-2FB7-517F12352C66}"/>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lumMod val="95000"/>
                    <a:lumOff val="5000"/>
                  </a:schemeClr>
                </a:solidFill>
              </a:rPr>
              <a:t>Kết luận và hướng phát triển</a:t>
            </a:r>
            <a:endParaRPr lang="vi-VN" dirty="0">
              <a:solidFill>
                <a:schemeClr val="tx1">
                  <a:lumMod val="95000"/>
                  <a:lumOff val="5000"/>
                </a:schemeClr>
              </a:solidFill>
            </a:endParaRPr>
          </a:p>
        </p:txBody>
      </p:sp>
      <p:sp>
        <p:nvSpPr>
          <p:cNvPr id="97" name="Google Shape;97;p2">
            <a:extLst>
              <a:ext uri="{FF2B5EF4-FFF2-40B4-BE49-F238E27FC236}">
                <a16:creationId xmlns:a16="http://schemas.microsoft.com/office/drawing/2014/main" id="{073D535D-FC02-B3F0-D803-027E5EE796C4}"/>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3. Phân tích yêu cầu và lập kế hoạch kiểm thử</a:t>
            </a:r>
            <a:endParaRPr dirty="0">
              <a:solidFill>
                <a:schemeClr val="bg1"/>
              </a:solidFill>
            </a:endParaRPr>
          </a:p>
        </p:txBody>
      </p:sp>
      <p:sp>
        <p:nvSpPr>
          <p:cNvPr id="98" name="Google Shape;98;p2">
            <a:extLst>
              <a:ext uri="{FF2B5EF4-FFF2-40B4-BE49-F238E27FC236}">
                <a16:creationId xmlns:a16="http://schemas.microsoft.com/office/drawing/2014/main" id="{02D190F3-7260-389E-B86B-490E63EE76A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352E83D1-FD12-19A8-B55C-44CC08C61C17}"/>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D181A9B9-69B3-93D1-8FC5-35215B0DA556}"/>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B567C7E4-3ADB-1ACB-76B8-48B272B859A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2168C451-8BE0-6FE8-B969-45BB8329725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971D0C3C-BB2B-F38C-1B01-1BE74D145910}"/>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32B0CFD5-1237-4F94-2589-033A340FFD9D}"/>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AF97FCC4-B2AC-01A5-849D-39FBB8DDD62F}"/>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3E3FE08B-5EA0-FA8B-BF0C-244890AD4CEB}"/>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B33FE471-76DE-3A5E-8718-3C564E9BB2D3}"/>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2CA5E20-B93E-6413-DC7C-71E183A5FB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A4F994E1-2445-EF43-2754-AFC3FE4BF40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0A95B8E6-5814-A98A-FD05-7AE4A653396E}"/>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A1B4A677-335C-BD2D-C57B-7D07D5D4F4D4}"/>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19220703-CFB1-A2B5-6874-F3F982BB481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54221F21-0DA0-E6ED-C001-6207B2D56E11}"/>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EE79E76A-4BB8-5AC0-3D73-1F9EA9AEFA24}"/>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0AA5994F-574C-1C1C-F5AB-899A22C4F4E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079CBBB1-8DEA-0827-FB1A-517A7E13433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C6232EC-9AF8-4DF2-6973-EA419FEB9E0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D0994F57-4341-42DF-51BC-AFB2F4568530}"/>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50A73A6-28EE-8E1E-D9C5-7A7AABFAE497}"/>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2FE5F1BA-955C-D387-A77D-8A68AD465933}"/>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C5F47010-8F35-C8A6-3E70-F13CC53F96CC}"/>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C06F7816-385C-F350-C949-1BFAE81B3AAC}"/>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D516FC5E-D920-E3E2-6BEA-F6FB40572221}"/>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4416CD74-3D80-AED9-81E6-858B143FC2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2A0442E7-C7DD-1998-EF27-47110FA0EC3E}"/>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7D990BD-F455-85B6-6D87-9CA604CE05C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21D6603E-93D9-015D-9BDE-387A4AF9CFD7}"/>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2E838A25-34D3-E8BD-BD83-789F4A179F72}"/>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4. Triển khai kiểm thử ứng dụng </a:t>
            </a:r>
            <a:r>
              <a:rPr lang="vi-VN" sz="1800" b="1" dirty="0" err="1">
                <a:solidFill>
                  <a:schemeClr val="bg1"/>
                </a:solidFill>
              </a:rPr>
              <a:t>Web</a:t>
            </a:r>
            <a:endParaRPr dirty="0">
              <a:solidFill>
                <a:schemeClr val="bg1"/>
              </a:solidFill>
            </a:endParaRPr>
          </a:p>
        </p:txBody>
      </p:sp>
      <p:grpSp>
        <p:nvGrpSpPr>
          <p:cNvPr id="129" name="Google Shape;129;p2">
            <a:extLst>
              <a:ext uri="{FF2B5EF4-FFF2-40B4-BE49-F238E27FC236}">
                <a16:creationId xmlns:a16="http://schemas.microsoft.com/office/drawing/2014/main" id="{B647F977-FFCC-BF41-55B6-014EB9262B5F}"/>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0E71EE9D-5F28-D618-77E6-4018E97636E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9FFCE4D-ACBB-948A-8B2C-BB6A6B97C85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9CAF38E-EB9D-EA47-8F8C-94A407246FA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51A12159-90FB-97B5-200C-39C8C8542317}"/>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30A23C4A-9AF2-DCFB-DD64-20CEBF82EE3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0A26C554-50BE-68B4-E5C3-158AC5C86F7C}"/>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E14E5B6C-7C6C-6443-D866-D62EF5CC83AB}"/>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AFDF942D-B6A9-887C-E9BF-1095ABC077E8}"/>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CC3269-3AA0-9431-E03B-B8CA6ED99FFE}"/>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CD5B01-AECA-7C85-D202-73FAC0870E4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A2453163-F587-BAEE-AE36-D2F7C0D2FA68}"/>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6FB90069-7C4F-7671-A246-6C68EEA88672}"/>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F5C2A8C0-03A4-17F9-F039-6DFAED1E332C}"/>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351CA885-C6D0-F61A-8422-653A7BD8438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3EC778F-DF51-10F3-B0B6-97DC3F456CB6}"/>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C9788766-F949-E71E-AD60-09E264FAE97C}"/>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 Báo cáo và phân tích kết quả kiểm thử</a:t>
            </a:r>
            <a:endParaRPr lang="vi-VN" dirty="0">
              <a:solidFill>
                <a:schemeClr val="bg1"/>
              </a:solidFill>
            </a:endParaRPr>
          </a:p>
        </p:txBody>
      </p:sp>
    </p:spTree>
    <p:extLst>
      <p:ext uri="{BB962C8B-B14F-4D97-AF65-F5344CB8AC3E}">
        <p14:creationId xmlns:p14="http://schemas.microsoft.com/office/powerpoint/2010/main" val="39788011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8007770-228B-8D5C-3FC3-C8DC2C249A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61873252-06F4-FA84-9169-CBA5D288DBBD}"/>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sz="2800" dirty="0">
                <a:solidFill>
                  <a:schemeClr val="bg1"/>
                </a:solidFill>
                <a:latin typeface="+mj-lt"/>
              </a:rPr>
              <a:t>Kết luận và hướng phát triển đề tài</a:t>
            </a:r>
            <a:endParaRPr sz="2800" dirty="0">
              <a:solidFill>
                <a:schemeClr val="bg1"/>
              </a:solidFill>
              <a:latin typeface="+mj-lt"/>
            </a:endParaRPr>
          </a:p>
        </p:txBody>
      </p:sp>
      <p:sp>
        <p:nvSpPr>
          <p:cNvPr id="222" name="Google Shape;222;p4">
            <a:extLst>
              <a:ext uri="{FF2B5EF4-FFF2-40B4-BE49-F238E27FC236}">
                <a16:creationId xmlns:a16="http://schemas.microsoft.com/office/drawing/2014/main" id="{C0C6F338-C11C-4E00-08AA-AC3DA87492AB}"/>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a:buFontTx/>
              <a:buChar char="-"/>
            </a:pPr>
            <a:r>
              <a:rPr lang="vi-VN" sz="2000" dirty="0">
                <a:latin typeface="+mj-lt"/>
              </a:rPr>
              <a:t>Kết quả đạt được của đề tài</a:t>
            </a:r>
          </a:p>
          <a:p>
            <a:pPr>
              <a:buFontTx/>
              <a:buChar char="-"/>
            </a:pPr>
            <a:r>
              <a:rPr lang="vi-VN" sz="2000" dirty="0">
                <a:latin typeface="+mj-lt"/>
              </a:rPr>
              <a:t> Hạn chế của đề tài</a:t>
            </a:r>
          </a:p>
          <a:p>
            <a:pPr>
              <a:buFontTx/>
              <a:buChar char="-"/>
            </a:pPr>
            <a:r>
              <a:rPr lang="vi-VN" sz="2000" dirty="0">
                <a:latin typeface="+mj-lt"/>
              </a:rPr>
              <a:t> Hướng phát triển của đề tài</a:t>
            </a:r>
          </a:p>
          <a:p>
            <a:pPr marL="114300" indent="0">
              <a:buNone/>
            </a:pPr>
            <a:endParaRPr lang="vi-VN" sz="1600" dirty="0">
              <a:latin typeface="+mj-lt"/>
            </a:endParaRPr>
          </a:p>
          <a:p>
            <a:pPr marL="114300" indent="0">
              <a:buNone/>
            </a:pPr>
            <a:r>
              <a:rPr lang="vi-VN" sz="1600" dirty="0">
                <a:latin typeface="+mj-lt"/>
              </a:rPr>
              <a:t> </a:t>
            </a:r>
          </a:p>
        </p:txBody>
      </p:sp>
    </p:spTree>
    <p:extLst>
      <p:ext uri="{BB962C8B-B14F-4D97-AF65-F5344CB8AC3E}">
        <p14:creationId xmlns:p14="http://schemas.microsoft.com/office/powerpoint/2010/main" val="1054301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27"/>
        <p:cNvGrpSpPr/>
        <p:nvPr/>
      </p:nvGrpSpPr>
      <p:grpSpPr>
        <a:xfrm>
          <a:off x="0" y="0"/>
          <a:ext cx="0" cy="0"/>
          <a:chOff x="0" y="0"/>
          <a:chExt cx="0" cy="0"/>
        </a:xfrm>
      </p:grpSpPr>
      <p:sp useBgFill="1">
        <p:nvSpPr>
          <p:cNvPr id="240" name="Rectangle 23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Rectangle 238">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Google Shape;228;p5"/>
          <p:cNvSpPr txBox="1">
            <a:spLocks noGrp="1"/>
          </p:cNvSpPr>
          <p:nvPr>
            <p:ph type="title"/>
          </p:nvPr>
        </p:nvSpPr>
        <p:spPr>
          <a:xfrm>
            <a:off x="524784" y="248038"/>
            <a:ext cx="5297791" cy="1159200"/>
          </a:xfrm>
          <a:prstGeom prst="rect">
            <a:avLst/>
          </a:prstGeom>
        </p:spPr>
        <p:txBody>
          <a:bodyPr spcFirstLastPara="1" vert="horz" lIns="91440" tIns="45720" rIns="91440" bIns="45720" rtlCol="0" anchor="ctr" anchorCtr="0">
            <a:normAutofit/>
          </a:bodyPr>
          <a:lstStyle/>
          <a:p>
            <a:pPr marL="0" lvl="0" indent="0">
              <a:spcBef>
                <a:spcPct val="0"/>
              </a:spcBef>
              <a:spcAft>
                <a:spcPts val="0"/>
              </a:spcAft>
              <a:buClr>
                <a:schemeClr val="lt1"/>
              </a:buClr>
              <a:buSzPts val="3600"/>
            </a:pPr>
            <a:r>
              <a:rPr lang="en-US" sz="3500" kern="1200">
                <a:solidFill>
                  <a:srgbClr val="FFFFFF"/>
                </a:solidFill>
                <a:latin typeface="+mj-lt"/>
                <a:ea typeface="+mj-ea"/>
                <a:cs typeface="+mj-cs"/>
              </a:rPr>
              <a:t>Tài liệu tham khảo</a:t>
            </a:r>
          </a:p>
        </p:txBody>
      </p:sp>
      <p:sp>
        <p:nvSpPr>
          <p:cNvPr id="229" name="Google Shape;229;p5"/>
          <p:cNvSpPr txBox="1">
            <a:spLocks noGrp="1"/>
          </p:cNvSpPr>
          <p:nvPr>
            <p:ph type="sldNum" idx="12"/>
          </p:nvPr>
        </p:nvSpPr>
        <p:spPr>
          <a:xfrm>
            <a:off x="8778239" y="6455664"/>
            <a:ext cx="336042" cy="365125"/>
          </a:xfrm>
          <a:prstGeom prst="rect">
            <a:avLst/>
          </a:prstGeom>
        </p:spPr>
        <p:txBody>
          <a:bodyPr spcFirstLastPara="1" vert="horz" lIns="91440" tIns="45720" rIns="91440" bIns="45720" rtlCol="0" anchor="ctr" anchorCtr="0">
            <a:normAutofit/>
          </a:bodyPr>
          <a:lstStyle/>
          <a:p>
            <a:pPr marR="0" lvl="0" indent="0">
              <a:spcBef>
                <a:spcPts val="0"/>
              </a:spcBef>
              <a:spcAft>
                <a:spcPts val="600"/>
              </a:spcAft>
              <a:buClr>
                <a:schemeClr val="dk1"/>
              </a:buClr>
              <a:buSzPts val="1108"/>
              <a:buFont typeface="Noto Sans Symbols"/>
              <a:buNone/>
            </a:pPr>
            <a:fld id="{00000000-1234-1234-1234-123412341234}" type="slidenum">
              <a:rPr lang="en-US" sz="1000" kern="1200">
                <a:solidFill>
                  <a:schemeClr val="tx1">
                    <a:lumMod val="50000"/>
                    <a:lumOff val="50000"/>
                  </a:schemeClr>
                </a:solidFill>
                <a:latin typeface="+mn-lt"/>
                <a:ea typeface="+mn-ea"/>
                <a:cs typeface="+mn-cs"/>
                <a:sym typeface="Garamond"/>
              </a:rPr>
              <a:pPr marR="0" lvl="0" indent="0">
                <a:spcBef>
                  <a:spcPts val="0"/>
                </a:spcBef>
                <a:spcAft>
                  <a:spcPts val="600"/>
                </a:spcAft>
                <a:buClr>
                  <a:schemeClr val="dk1"/>
                </a:buClr>
                <a:buSzPts val="1108"/>
                <a:buFont typeface="Noto Sans Symbols"/>
                <a:buNone/>
              </a:pPr>
              <a:t>27</a:t>
            </a:fld>
            <a:endParaRPr lang="en-US" sz="1000" kern="1200">
              <a:solidFill>
                <a:schemeClr val="tx1">
                  <a:lumMod val="50000"/>
                  <a:lumOff val="50000"/>
                </a:schemeClr>
              </a:solidFill>
              <a:latin typeface="+mn-lt"/>
              <a:ea typeface="+mn-ea"/>
              <a:cs typeface="+mn-cs"/>
              <a:sym typeface="Garamond"/>
            </a:endParaRPr>
          </a:p>
        </p:txBody>
      </p:sp>
      <p:sp>
        <p:nvSpPr>
          <p:cNvPr id="230" name="Google Shape;230;p5"/>
          <p:cNvSpPr txBox="1"/>
          <p:nvPr/>
        </p:nvSpPr>
        <p:spPr>
          <a:xfrm>
            <a:off x="422031" y="953964"/>
            <a:ext cx="8088923" cy="4950071"/>
          </a:xfrm>
          <a:prstGeom prst="rect">
            <a:avLst/>
          </a:prstGeom>
          <a:noFill/>
          <a:ln>
            <a:noFill/>
          </a:ln>
        </p:spPr>
        <p:txBody>
          <a:bodyPr spcFirstLastPara="1" wrap="square" lIns="91425" tIns="45700" rIns="91425" bIns="45700" anchor="t" anchorCtr="0">
            <a:noAutofit/>
          </a:bodyPr>
          <a:lstStyle/>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effectLst/>
              <a:ea typeface="Calibri" panose="020F0502020204030204" pitchFamily="34" charset="0"/>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lang="en-US" sz="1662" u="sng" dirty="0">
              <a:solidFill>
                <a:schemeClr val="dk1"/>
              </a:solidFill>
              <a:latin typeface="Arial"/>
              <a:ea typeface="Arial"/>
              <a:cs typeface="Arial"/>
              <a:sym typeface="Arial"/>
            </a:endParaRPr>
          </a:p>
          <a:p>
            <a:pPr marL="457200" marR="0" lvl="0" indent="-457200" algn="just" rtl="0">
              <a:lnSpc>
                <a:spcPct val="150000"/>
              </a:lnSpc>
              <a:spcBef>
                <a:spcPts val="332"/>
              </a:spcBef>
              <a:spcAft>
                <a:spcPts val="0"/>
              </a:spcAft>
              <a:buClr>
                <a:schemeClr val="accent1"/>
              </a:buClr>
              <a:buSzPts val="1080"/>
              <a:buFont typeface="Century Schoolbook"/>
              <a:buAutoNum type="arabicPeriod"/>
            </a:pPr>
            <a:endParaRPr sz="1662" dirty="0">
              <a:solidFill>
                <a:schemeClr val="dk1"/>
              </a:solidFill>
              <a:latin typeface="Arial"/>
              <a:ea typeface="Arial"/>
              <a:cs typeface="Arial"/>
              <a:sym typeface="Arial"/>
            </a:endParaRPr>
          </a:p>
          <a:p>
            <a:pPr marL="457200" marR="0" lvl="0" indent="-388600" algn="just" rtl="0">
              <a:lnSpc>
                <a:spcPct val="150000"/>
              </a:lnSpc>
              <a:spcBef>
                <a:spcPts val="332"/>
              </a:spcBef>
              <a:spcAft>
                <a:spcPts val="0"/>
              </a:spcAft>
              <a:buClr>
                <a:schemeClr val="accent1"/>
              </a:buClr>
              <a:buSzPts val="1080"/>
              <a:buFont typeface="Century Schoolbook"/>
              <a:buNone/>
            </a:pPr>
            <a:endParaRPr sz="1662" dirty="0">
              <a:solidFill>
                <a:schemeClr val="dk1"/>
              </a:solidFill>
              <a:latin typeface="Arial"/>
              <a:ea typeface="Arial"/>
              <a:cs typeface="Arial"/>
              <a:sym typeface="Arial"/>
            </a:endParaRPr>
          </a:p>
        </p:txBody>
      </p:sp>
      <p:graphicFrame>
        <p:nvGraphicFramePr>
          <p:cNvPr id="3" name="Table 2">
            <a:extLst>
              <a:ext uri="{FF2B5EF4-FFF2-40B4-BE49-F238E27FC236}">
                <a16:creationId xmlns:a16="http://schemas.microsoft.com/office/drawing/2014/main" id="{018F57DA-AB40-C224-4123-935FD2BF0568}"/>
              </a:ext>
            </a:extLst>
          </p:cNvPr>
          <p:cNvGraphicFramePr>
            <a:graphicFrameLocks noGrp="1"/>
          </p:cNvGraphicFramePr>
          <p:nvPr>
            <p:extLst>
              <p:ext uri="{D42A27DB-BD31-4B8C-83A1-F6EECF244321}">
                <p14:modId xmlns:p14="http://schemas.microsoft.com/office/powerpoint/2010/main" val="1612478985"/>
              </p:ext>
            </p:extLst>
          </p:nvPr>
        </p:nvGraphicFramePr>
        <p:xfrm>
          <a:off x="324168" y="2266421"/>
          <a:ext cx="8495663" cy="3851908"/>
        </p:xfrm>
        <a:graphic>
          <a:graphicData uri="http://schemas.openxmlformats.org/drawingml/2006/table">
            <a:tbl>
              <a:tblPr firstRow="1" firstCol="1" bandRow="1"/>
              <a:tblGrid>
                <a:gridCol w="509952">
                  <a:extLst>
                    <a:ext uri="{9D8B030D-6E8A-4147-A177-3AD203B41FA5}">
                      <a16:colId xmlns:a16="http://schemas.microsoft.com/office/drawing/2014/main" val="1133491651"/>
                    </a:ext>
                  </a:extLst>
                </a:gridCol>
                <a:gridCol w="7985711">
                  <a:extLst>
                    <a:ext uri="{9D8B030D-6E8A-4147-A177-3AD203B41FA5}">
                      <a16:colId xmlns:a16="http://schemas.microsoft.com/office/drawing/2014/main" val="966671219"/>
                    </a:ext>
                  </a:extLst>
                </a:gridCol>
              </a:tblGrid>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[1]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N. T. Huế, “Hướng dẫn sử dụng Jira cho người mới bắt đầu,” Base.cn, 23 01 2024. [Trực tuyến]. Available: https://base.vn/blog/jira-la-gi/. [Đã truy cập 10 2024].</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25761499"/>
                  </a:ext>
                </a:extLst>
              </a:tr>
              <a:tr h="707343">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[2]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 UTEHY, Công nghệ phần mềm - Bài giảng đảm bảo chất lượng phần mềm, 2024.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1292594789"/>
                  </a:ext>
                </a:extLst>
              </a:tr>
              <a:tr h="392148">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[3]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Khoa công nghệ thông tin -UTEKHY, Giáo trình kiểm thử phần mềm, Hưng Yên. </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2143033878"/>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[4]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Blogger, “Hướng dẫn Kiểm thử tự động,” [Trực tuyến]. Available: https://haibgit.blogspot.com/2019/09/katalon-studio-cho-nguoi-moi-bat-au.html. [Đã truy cập 2025].</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3245805483"/>
                  </a:ext>
                </a:extLst>
              </a:tr>
              <a:tr h="1022537">
                <a:tc>
                  <a:txBody>
                    <a:bodyPr/>
                    <a:lstStyle/>
                    <a:p>
                      <a:pPr algn="l" fontAlgn="t">
                        <a:lnSpc>
                          <a:spcPct val="115000"/>
                        </a:lnSpc>
                        <a:spcAft>
                          <a:spcPts val="1000"/>
                        </a:spcAft>
                      </a:pPr>
                      <a:r>
                        <a:rPr lang="en-US"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[5] </a:t>
                      </a:r>
                      <a:endParaRPr lang="en-US" sz="2500" b="0" i="0" u="none" strike="noStrike">
                        <a:effectLst/>
                        <a:latin typeface="Arial" panose="020B0604020202020204" pitchFamily="34" charset="0"/>
                      </a:endParaRPr>
                    </a:p>
                  </a:txBody>
                  <a:tcPr marL="13177" marR="13177" marT="13177" marB="13177">
                    <a:lnL>
                      <a:noFill/>
                    </a:lnL>
                    <a:lnR>
                      <a:noFill/>
                    </a:lnR>
                    <a:lnT>
                      <a:noFill/>
                    </a:lnT>
                    <a:lnB>
                      <a:noFill/>
                    </a:lnB>
                    <a:noFill/>
                  </a:tcPr>
                </a:tc>
                <a:tc>
                  <a:txBody>
                    <a:bodyPr/>
                    <a:lstStyle/>
                    <a:p>
                      <a:pPr algn="l" fontAlgn="t">
                        <a:lnSpc>
                          <a:spcPct val="115000"/>
                        </a:lnSpc>
                        <a:spcAft>
                          <a:spcPts val="1000"/>
                        </a:spcAft>
                      </a:pPr>
                      <a:r>
                        <a:rPr lang="vi-VN" sz="1800" b="0" i="0" u="none" strike="noStrike">
                          <a:effectLst/>
                          <a:latin typeface="Times New Roman" panose="02020603050405020304" pitchFamily="18" charset="0"/>
                          <a:ea typeface="Times New Roman" panose="02020603050405020304" pitchFamily="18" charset="0"/>
                          <a:cs typeface="Times New Roman" panose="02020603050405020304" pitchFamily="18" charset="0"/>
                        </a:rPr>
                        <a:t>Top DEV, “Hướng dẫn sử dụng Jmeter Test hiệu năng Websie,” [Trực tuyến]. Available: https://topdev.vn/blog/huong-dan-su-dung-jmeter-test-hieu-nang-website-phan-1/.</a:t>
                      </a:r>
                      <a:endParaRPr lang="vi-VN" sz="2500" b="0" i="0" u="none" strike="noStrike">
                        <a:effectLst/>
                        <a:latin typeface="Arial" panose="020B0604020202020204" pitchFamily="34" charset="0"/>
                      </a:endParaRPr>
                    </a:p>
                  </a:txBody>
                  <a:tcPr marL="13177" marR="13177" marT="13177" marB="13177">
                    <a:lnL>
                      <a:noFill/>
                    </a:lnL>
                    <a:lnR>
                      <a:noFill/>
                    </a:lnR>
                    <a:lnT>
                      <a:noFill/>
                    </a:lnT>
                    <a:lnB>
                      <a:noFill/>
                    </a:lnB>
                    <a:noFill/>
                  </a:tcPr>
                </a:tc>
                <a:extLst>
                  <a:ext uri="{0D108BD9-81ED-4DB2-BD59-A6C34878D82A}">
                    <a16:rowId xmlns:a16="http://schemas.microsoft.com/office/drawing/2014/main" val="762666906"/>
                  </a:ext>
                </a:extLst>
              </a:tr>
            </a:tbl>
          </a:graphicData>
        </a:graphic>
      </p:graphicFrame>
    </p:spTree>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6"/>
          <p:cNvSpPr txBox="1">
            <a:spLocks noGrp="1"/>
          </p:cNvSpPr>
          <p:nvPr>
            <p:ph type="title"/>
          </p:nvPr>
        </p:nvSpPr>
        <p:spPr>
          <a:xfrm>
            <a:off x="628650" y="355795"/>
            <a:ext cx="7886700" cy="614589"/>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3200"/>
              <a:buFont typeface="Calibri"/>
              <a:buNone/>
            </a:pPr>
            <a:endParaRPr>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2FAAD5AA-165E-D90D-6FDD-BD00986E9A22}"/>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95FA6C5B-144A-834A-B59D-FA1CD897F0A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28C08283-3B06-C47A-47B2-6CB9430F6F34}"/>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CBFDC417-A255-4B6D-27F4-9B778FCC3D3D}"/>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4B7484-335F-EC37-725D-31DCD3C68195}"/>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2. Cơ sở lý thuyết</a:t>
            </a:r>
            <a:endParaRPr lang="vi-VN" dirty="0">
              <a:solidFill>
                <a:schemeClr val="tx2"/>
              </a:solidFill>
            </a:endParaRPr>
          </a:p>
        </p:txBody>
      </p:sp>
      <p:sp>
        <p:nvSpPr>
          <p:cNvPr id="99" name="Google Shape;99;p2">
            <a:extLst>
              <a:ext uri="{FF2B5EF4-FFF2-40B4-BE49-F238E27FC236}">
                <a16:creationId xmlns:a16="http://schemas.microsoft.com/office/drawing/2014/main" id="{87D17A70-2A5A-77BE-7A85-5652B567DDB3}"/>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dk1"/>
                </a:solidFill>
              </a:rPr>
              <a:t>1. </a:t>
            </a:r>
            <a:r>
              <a:rPr lang="vi-VN" sz="1800" b="1" dirty="0">
                <a:solidFill>
                  <a:schemeClr val="dk1"/>
                </a:solidFill>
              </a:rPr>
              <a:t>Tổng quan về đề tài</a:t>
            </a:r>
            <a:endParaRPr dirty="0"/>
          </a:p>
        </p:txBody>
      </p:sp>
      <p:grpSp>
        <p:nvGrpSpPr>
          <p:cNvPr id="100" name="Google Shape;100;p2">
            <a:extLst>
              <a:ext uri="{FF2B5EF4-FFF2-40B4-BE49-F238E27FC236}">
                <a16:creationId xmlns:a16="http://schemas.microsoft.com/office/drawing/2014/main" id="{46F5F1C5-078A-A377-A9B5-ADD124F5C928}"/>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D012F3F9-07C7-89C8-E299-F0F7A9D97CBF}"/>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DAC64D12-CD4F-617F-A45D-62C1114384C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78FECE1-8BDD-C861-B6F1-CE2D70AE934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A7790892-DDA4-D7B5-F10A-B0778C57872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5D81839F-0521-017D-B4F4-7307795E2DA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F1A9B15-0E62-D809-7A70-FC1A173E1D25}"/>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0A031C27-4E34-7C1A-51BF-547DAC5E11C8}"/>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AAB8AEE8-11B2-FA55-893F-1B08F0C668C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6B96D43E-C72E-8376-BD7F-0892E2346E4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72B1CE8C-EAA1-686F-EEAB-1FBCD77D35A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3BEA8203-FDAC-0A40-13D6-F1123AA8D28C}"/>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D8B3BF77-2468-7A69-38FC-B007A5486A2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BDA3B104-DB47-3EE8-EA0D-C6BBC8999A29}"/>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358BD8B2-E003-FA2F-7459-BA6057D65BA9}"/>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81AEFA70-4822-2444-AAA3-7BE23F9BA03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1A87414D-2748-8015-7A0E-0A00CE29736F}"/>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46AEE361-A409-BE31-F89F-4F18DF1A943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AF1F3DF6-30F5-7D70-FB95-C439D2A17D55}"/>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C675C89-D759-FA13-172E-09A9D4D49751}"/>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9AD6EAC8-FDE4-C4CE-E532-76F1A0B7438E}"/>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B1BD2CDB-A0BB-2D9D-D85D-7CAC290036E2}"/>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A5740005-E503-CAD4-8A28-C6C8FC7A15F7}"/>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28B34970-A79C-F5DD-EAC8-36812A523917}"/>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52911C36-4578-EABB-39FA-9A7DADFF1C81}"/>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E35FC0FA-31DD-A8FE-C833-74137A9A6042}"/>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EC9A3A38-6587-EDAA-F8B3-431B8A5675D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DAE660A9-7DCB-5CC9-FC87-5069783CD20F}"/>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E32E9137-9608-4B92-F80A-7967D2A5D385}"/>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38B5ED1B-016A-F9B9-9A7E-986478887B99}"/>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5A72A944-4E0D-7DB2-F588-E6BA2FA058F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DA0B6C48-BBF2-71D2-AE7B-65CD02294B6B}"/>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ADCDAAEA-2DA4-1FAD-10EC-2BC0844D274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D66822E1-79CC-C14D-DE35-6F4D7AB26A95}"/>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4C3C0A8-E72B-A91F-51F6-D4167B8A9BF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B0D53632-BABD-7459-BB4A-A3DB22C8EB25}"/>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5E0A71E5-58AD-A806-664F-6A78789645AA}"/>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7AF1D235-4FFE-2D39-A01C-7FD73C5D5833}"/>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D3EE70F6-D83C-1ECC-EF47-30A2FB94D14C}"/>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75E15979-6D42-5219-8347-F50B544B0BD8}"/>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E2E6CC71-1344-E8CF-E2EB-93B9E1CE3294}"/>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CBC5D6D8-BF6E-4EF6-4018-DEF289DF468D}"/>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3F73E86E-BAFA-EAE3-7E61-6448953A3C6B}"/>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7191D17-0EA2-87D2-AB9F-2F3FE5DF3EB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677985DA-09E8-910E-08A2-D1780328D5D0}"/>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1B03B925-CCF9-69FA-69FF-3797E9269BB7}"/>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199065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4"/>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t>1.1  Lý do chọn đề tài</a:t>
            </a:r>
          </a:p>
          <a:p>
            <a:pPr marL="114300" indent="0">
              <a:buNone/>
            </a:pPr>
            <a:r>
              <a:rPr lang="vi-VN" sz="1600" dirty="0">
                <a:latin typeface="+mj-lt"/>
              </a:rPr>
              <a:t>Trong bối cảnh chuyển đổi số, trang </a:t>
            </a:r>
            <a:r>
              <a:rPr lang="vi-VN" sz="1600" dirty="0" err="1">
                <a:latin typeface="+mj-lt"/>
              </a:rPr>
              <a:t>web</a:t>
            </a:r>
            <a:r>
              <a:rPr lang="vi-VN" sz="1600" dirty="0">
                <a:latin typeface="+mj-lt"/>
              </a:rPr>
              <a:t> kiểm tra TEK4.VN rất quan trọng để đảm bảo chức năng và hiệu suất hoạt động. Nghiên cứu này nhằm mục đích phát hiện và nghiên cứu các vấn đề như thời gian tải trang chậm và hiển thị lỗi, từ đó nâng cao trải nghiệm của người dùng. Sử dụng các công cụ như </a:t>
            </a:r>
            <a:r>
              <a:rPr lang="vi-VN" sz="1600" dirty="0" err="1">
                <a:latin typeface="+mj-lt"/>
              </a:rPr>
              <a:t>Katalon</a:t>
            </a:r>
            <a:r>
              <a:rPr lang="vi-VN" sz="1600" dirty="0">
                <a:latin typeface="+mj-lt"/>
              </a:rPr>
              <a:t>, </a:t>
            </a:r>
            <a:r>
              <a:rPr lang="vi-VN" sz="1600" dirty="0" err="1">
                <a:latin typeface="+mj-lt"/>
              </a:rPr>
              <a:t>Jira</a:t>
            </a:r>
            <a:r>
              <a:rPr lang="vi-VN" sz="1600" dirty="0">
                <a:latin typeface="+mj-lt"/>
              </a:rPr>
              <a:t> và </a:t>
            </a:r>
            <a:r>
              <a:rPr lang="vi-VN" sz="1600" dirty="0" err="1">
                <a:latin typeface="+mj-lt"/>
              </a:rPr>
              <a:t>JMeter</a:t>
            </a:r>
            <a:r>
              <a:rPr lang="vi-VN" sz="1600" dirty="0">
                <a:latin typeface="+mj-lt"/>
              </a:rPr>
              <a:t>, TEK4.VN sẽ cải thiện chất lượng dịch vụ và tạo nền tảng vững chắc cho sự phát triển tương lai.</a:t>
            </a:r>
          </a:p>
          <a:p>
            <a:pPr marL="114300" indent="0">
              <a:buNone/>
            </a:pPr>
            <a:r>
              <a:rPr lang="vi-VN" sz="1600" b="1" dirty="0">
                <a:latin typeface="+mj-lt"/>
              </a:rPr>
              <a:t>1.2 Mục tiêu </a:t>
            </a:r>
          </a:p>
          <a:p>
            <a:pPr marL="114300" indent="0">
              <a:buNone/>
            </a:pPr>
            <a:r>
              <a:rPr lang="vi-VN" sz="1600" b="1" dirty="0">
                <a:latin typeface="+mj-lt"/>
              </a:rPr>
              <a:t>- Tổng quát: </a:t>
            </a:r>
            <a:r>
              <a:rPr lang="vi-VN" sz="1600" dirty="0">
                <a:latin typeface="+mj-lt"/>
              </a:rPr>
              <a:t>Mục đích của tài liệu “Kiểm tra trang </a:t>
            </a:r>
            <a:r>
              <a:rPr lang="vi-VN" sz="1600" dirty="0" err="1">
                <a:latin typeface="+mj-lt"/>
              </a:rPr>
              <a:t>web</a:t>
            </a:r>
            <a:r>
              <a:rPr lang="vi-VN" sz="1600" dirty="0">
                <a:latin typeface="+mj-lt"/>
              </a:rPr>
              <a:t> TEK4.VN” là xây dựng và phát triển quy trình kiểm tra thử phát hiện và giải quyết lỗi, tối ưu trải nghiệm người dùng và đảm bảo hoạt động ổn định của trang </a:t>
            </a:r>
            <a:r>
              <a:rPr lang="vi-VN" sz="1600" dirty="0" err="1">
                <a:latin typeface="+mj-lt"/>
              </a:rPr>
              <a:t>web</a:t>
            </a:r>
            <a:r>
              <a:rPr lang="vi-VN" sz="1600" dirty="0">
                <a:latin typeface="+mj-lt"/>
              </a:rPr>
              <a:t>, an toàn. Qua đó, đề tài giúp nâng cao chất lượng dịch vụ, đáp ứng yêu cầu tốt của người dùng và củng cố uy tín của TEK4.VN.</a:t>
            </a:r>
          </a:p>
          <a:p>
            <a:pPr marL="114300" indent="0">
              <a:buNone/>
            </a:pPr>
            <a:r>
              <a:rPr lang="vi-VN" sz="1600" b="1" dirty="0">
                <a:latin typeface="+mj-lt"/>
              </a:rPr>
              <a:t>- Cụ thể:  </a:t>
            </a:r>
            <a:r>
              <a:rPr lang="vi-VN" sz="1600" dirty="0">
                <a:latin typeface="+mj-lt"/>
              </a:rPr>
              <a:t>xây dựng các bản kiểm tra kịch bản, kiểm tra các chức năng và giao diện của trang </a:t>
            </a:r>
            <a:r>
              <a:rPr lang="vi-VN" sz="1600" dirty="0" err="1">
                <a:latin typeface="+mj-lt"/>
              </a:rPr>
              <a:t>web</a:t>
            </a:r>
            <a:r>
              <a:rPr lang="vi-VN" sz="1600" dirty="0">
                <a:latin typeface="+mj-lt"/>
              </a:rPr>
              <a:t>, đánh giá hiệu quả của trang </a:t>
            </a:r>
            <a:r>
              <a:rPr lang="vi-VN" sz="1600" dirty="0" err="1">
                <a:latin typeface="+mj-lt"/>
              </a:rPr>
              <a:t>web</a:t>
            </a:r>
            <a:r>
              <a:rPr lang="vi-VN" sz="1600" dirty="0">
                <a:latin typeface="+mj-lt"/>
              </a:rPr>
              <a:t> và biết cách sử dụng các công cụ kiểm tra như </a:t>
            </a:r>
            <a:r>
              <a:rPr lang="vi-VN" sz="1600" dirty="0" err="1">
                <a:latin typeface="+mj-lt"/>
              </a:rPr>
              <a:t>Katalon</a:t>
            </a:r>
            <a:r>
              <a:rPr lang="vi-VN" sz="1600" dirty="0">
                <a:latin typeface="+mj-lt"/>
              </a:rPr>
              <a:t>, </a:t>
            </a:r>
            <a:r>
              <a:rPr lang="vi-VN" sz="1600" dirty="0" err="1">
                <a:latin typeface="+mj-lt"/>
              </a:rPr>
              <a:t>JMeter</a:t>
            </a:r>
            <a:r>
              <a:rPr lang="vi-VN" sz="1600" dirty="0">
                <a:latin typeface="+mj-lt"/>
              </a:rPr>
              <a:t>, </a:t>
            </a:r>
            <a:r>
              <a:rPr lang="vi-VN" sz="1600" dirty="0" err="1">
                <a:latin typeface="+mj-lt"/>
              </a:rPr>
              <a:t>Jira</a:t>
            </a:r>
            <a:r>
              <a:rPr lang="vi-VN" sz="1600" dirty="0">
                <a:latin typeface="+mj-lt"/>
              </a:rPr>
              <a:t> để áp dụng vào trang </a:t>
            </a:r>
            <a:r>
              <a:rPr lang="vi-VN" sz="1600" dirty="0" err="1">
                <a:latin typeface="+mj-lt"/>
              </a:rPr>
              <a:t>web</a:t>
            </a:r>
            <a:r>
              <a:rPr lang="vi-VN" sz="1600" dirty="0">
                <a:latin typeface="+mj-lt"/>
              </a:rPr>
              <a:t> cụ thể.</a:t>
            </a:r>
            <a:endParaRPr lang="vi-VN" sz="1600" b="1" dirty="0">
              <a:latin typeface="+mj-lt"/>
            </a:endParaRPr>
          </a:p>
          <a:p>
            <a:pPr marL="114300" indent="0">
              <a:buNone/>
            </a:pPr>
            <a:endParaRPr lang="vi-VN" sz="1600" b="1" dirty="0">
              <a:latin typeface="+mj-lt"/>
            </a:endParaRPr>
          </a:p>
          <a:p>
            <a:pPr marL="114300" indent="0">
              <a:buNone/>
            </a:pPr>
            <a:endParaRPr lang="vi-VN" sz="1600" dirty="0">
              <a:latin typeface="+mj-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5187DC95-BCE8-952D-343A-DE3200D15D3D}"/>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A882679-EE78-8F01-EC5B-A89B263B485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b="1" i="0" dirty="0">
                <a:solidFill>
                  <a:schemeClr val="bg1"/>
                </a:solidFill>
                <a:effectLst/>
              </a:rPr>
              <a:t>1.</a:t>
            </a:r>
            <a:r>
              <a:rPr lang="vi-VN" dirty="0">
                <a:solidFill>
                  <a:schemeClr val="bg1"/>
                </a:solidFill>
              </a:rPr>
              <a:t>Tổng quan về đề tài </a:t>
            </a:r>
            <a:endParaRPr dirty="0">
              <a:solidFill>
                <a:schemeClr val="bg1"/>
              </a:solidFill>
            </a:endParaRPr>
          </a:p>
        </p:txBody>
      </p:sp>
      <p:sp>
        <p:nvSpPr>
          <p:cNvPr id="222" name="Google Shape;222;p4">
            <a:extLst>
              <a:ext uri="{FF2B5EF4-FFF2-40B4-BE49-F238E27FC236}">
                <a16:creationId xmlns:a16="http://schemas.microsoft.com/office/drawing/2014/main" id="{B8E8DF22-27CB-C2F0-B6C4-38E9F72482AF}"/>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1.3 Giới hạn và phạm vi đề tài</a:t>
            </a:r>
          </a:p>
          <a:p>
            <a:r>
              <a:rPr lang="vi-VN" sz="1800" dirty="0">
                <a:latin typeface="+mj-lt"/>
              </a:rPr>
              <a:t>Đối tượng nghiên cứu : Các kỹ thuật và công cụ kiểm tra, cùng chức năng, hiệu quả và giao diện của </a:t>
            </a:r>
            <a:r>
              <a:rPr lang="vi-VN" sz="1800" dirty="0" err="1">
                <a:latin typeface="+mj-lt"/>
              </a:rPr>
              <a:t>website</a:t>
            </a:r>
            <a:r>
              <a:rPr lang="vi-VN" sz="1800" dirty="0">
                <a:latin typeface="+mj-lt"/>
              </a:rPr>
              <a:t> TEK4.VN. </a:t>
            </a:r>
          </a:p>
          <a:p>
            <a:r>
              <a:rPr lang="vi-VN" sz="1800" dirty="0">
                <a:latin typeface="+mj-lt"/>
              </a:rPr>
              <a:t>Phạm vi nghiên cứu :</a:t>
            </a:r>
          </a:p>
          <a:p>
            <a:pPr marL="114300" indent="0">
              <a:buNone/>
            </a:pPr>
            <a:r>
              <a:rPr lang="vi-VN" sz="1800" dirty="0">
                <a:latin typeface="+mj-lt"/>
              </a:rPr>
              <a:t>- Không gian : Nghiên cứu thực hiện tại nhà, bao gồm kiểm tra và thu thập dữ liệu từ các chức năng của TEK4.VN.</a:t>
            </a:r>
          </a:p>
          <a:p>
            <a:pPr marL="114300" indent="0">
              <a:buNone/>
            </a:pPr>
            <a:r>
              <a:rPr lang="vi-VN" sz="1800" dirty="0">
                <a:latin typeface="+mj-lt"/>
              </a:rPr>
              <a:t>- Thời gian : Từ tháng 4 đến tháng 6/20245</a:t>
            </a:r>
            <a:endParaRPr lang="vi-VN" sz="1800" b="1" dirty="0">
              <a:latin typeface="+mj-lt"/>
            </a:endParaRPr>
          </a:p>
          <a:p>
            <a:pPr marL="114300" indent="0">
              <a:buNone/>
            </a:pPr>
            <a:r>
              <a:rPr lang="vi-VN" sz="1800" b="1" dirty="0">
                <a:latin typeface="+mj-lt"/>
              </a:rPr>
              <a:t>1.4 Nội dung thực hiện</a:t>
            </a:r>
          </a:p>
          <a:p>
            <a:pPr>
              <a:buFontTx/>
              <a:buChar char="-"/>
            </a:pPr>
            <a:r>
              <a:rPr lang="vi-VN" sz="1800" dirty="0">
                <a:latin typeface="+mj-lt"/>
              </a:rPr>
              <a:t>Phân tích yêu cầu kiểm thử</a:t>
            </a:r>
          </a:p>
          <a:p>
            <a:pPr>
              <a:buFontTx/>
              <a:buChar char="-"/>
            </a:pPr>
            <a:r>
              <a:rPr lang="vi-VN" sz="1800" dirty="0">
                <a:latin typeface="+mj-lt"/>
              </a:rPr>
              <a:t>Lập kế hoạch kiểm thử</a:t>
            </a:r>
          </a:p>
          <a:p>
            <a:pPr>
              <a:buFontTx/>
              <a:buChar char="-"/>
            </a:pPr>
            <a:r>
              <a:rPr lang="vi-VN" sz="1800" dirty="0">
                <a:latin typeface="+mj-lt"/>
              </a:rPr>
              <a:t>Thiết kế kịch bản </a:t>
            </a:r>
            <a:r>
              <a:rPr lang="vi-VN" sz="1800" dirty="0" err="1">
                <a:latin typeface="+mj-lt"/>
              </a:rPr>
              <a:t>Test</a:t>
            </a:r>
            <a:r>
              <a:rPr lang="vi-VN" sz="1800" dirty="0">
                <a:latin typeface="+mj-lt"/>
              </a:rPr>
              <a:t> </a:t>
            </a:r>
            <a:r>
              <a:rPr lang="vi-VN" sz="1800" dirty="0" err="1">
                <a:latin typeface="+mj-lt"/>
              </a:rPr>
              <a:t>case</a:t>
            </a:r>
            <a:endParaRPr lang="vi-VN" sz="1800" dirty="0">
              <a:latin typeface="+mj-lt"/>
            </a:endParaRPr>
          </a:p>
          <a:p>
            <a:pPr>
              <a:buFontTx/>
              <a:buChar char="-"/>
            </a:pPr>
            <a:r>
              <a:rPr lang="vi-VN" sz="1800" dirty="0">
                <a:latin typeface="+mj-lt"/>
              </a:rPr>
              <a:t> Thực hiện kiểm thử </a:t>
            </a:r>
          </a:p>
          <a:p>
            <a:pPr>
              <a:buFontTx/>
              <a:buChar char="-"/>
            </a:pPr>
            <a:r>
              <a:rPr lang="vi-VN" sz="1800" dirty="0">
                <a:latin typeface="+mj-lt"/>
              </a:rPr>
              <a:t>Ghi nhận và phân tích kết quả kiểm thử</a:t>
            </a:r>
          </a:p>
          <a:p>
            <a:pPr>
              <a:buFontTx/>
              <a:buChar char="-"/>
            </a:pPr>
            <a:r>
              <a:rPr lang="vi-VN" sz="1800" dirty="0">
                <a:latin typeface="+mj-lt"/>
              </a:rPr>
              <a:t>Đề xuất giải pháp và tối ưu hóa</a:t>
            </a:r>
          </a:p>
          <a:p>
            <a:pPr>
              <a:buFontTx/>
              <a:buChar char="-"/>
            </a:pPr>
            <a:r>
              <a:rPr lang="vi-VN" sz="1800" dirty="0">
                <a:latin typeface="+mj-lt"/>
              </a:rPr>
              <a:t>Tổng kết và báo cáo kết quả</a:t>
            </a:r>
          </a:p>
          <a:p>
            <a:pPr>
              <a:buFontTx/>
              <a:buChar char="-"/>
            </a:pPr>
            <a:endParaRPr lang="vi-VN" sz="1600" dirty="0">
              <a:latin typeface="+mj-lt"/>
            </a:endParaRPr>
          </a:p>
        </p:txBody>
      </p:sp>
    </p:spTree>
    <p:extLst>
      <p:ext uri="{BB962C8B-B14F-4D97-AF65-F5344CB8AC3E}">
        <p14:creationId xmlns:p14="http://schemas.microsoft.com/office/powerpoint/2010/main" val="155706961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222">
                                            <p:txEl>
                                              <p:pRg st="0" end="0"/>
                                            </p:txEl>
                                          </p:spTgt>
                                        </p:tgtEl>
                                        <p:attrNameLst>
                                          <p:attrName>style.visibility</p:attrName>
                                        </p:attrNameLst>
                                      </p:cBhvr>
                                      <p:to>
                                        <p:strVal val="visible"/>
                                      </p:to>
                                    </p:set>
                                    <p:animEffect transition="in" filter="fade">
                                      <p:cBhvr>
                                        <p:cTn id="13" dur="1000"/>
                                        <p:tgtEl>
                                          <p:spTgt spid="222">
                                            <p:txEl>
                                              <p:pRg st="0" end="0"/>
                                            </p:txEl>
                                          </p:spTgt>
                                        </p:tgtEl>
                                      </p:cBhvr>
                                    </p:animEffect>
                                    <p:anim calcmode="lin" valueType="num">
                                      <p:cBhvr>
                                        <p:cTn id="14" dur="1000" fill="hold"/>
                                        <p:tgtEl>
                                          <p:spTgt spid="222">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222">
                                            <p:txEl>
                                              <p:pRg st="1" end="1"/>
                                            </p:txEl>
                                          </p:spTgt>
                                        </p:tgtEl>
                                        <p:attrNameLst>
                                          <p:attrName>style.visibility</p:attrName>
                                        </p:attrNameLst>
                                      </p:cBhvr>
                                      <p:to>
                                        <p:strVal val="visible"/>
                                      </p:to>
                                    </p:set>
                                    <p:animEffect transition="in" filter="fade">
                                      <p:cBhvr>
                                        <p:cTn id="20" dur="1000"/>
                                        <p:tgtEl>
                                          <p:spTgt spid="222">
                                            <p:txEl>
                                              <p:pRg st="1" end="1"/>
                                            </p:txEl>
                                          </p:spTgt>
                                        </p:tgtEl>
                                      </p:cBhvr>
                                    </p:animEffect>
                                    <p:anim calcmode="lin" valueType="num">
                                      <p:cBhvr>
                                        <p:cTn id="21" dur="1000" fill="hold"/>
                                        <p:tgtEl>
                                          <p:spTgt spid="222">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222">
                                            <p:txEl>
                                              <p:pRg st="2" end="2"/>
                                            </p:txEl>
                                          </p:spTgt>
                                        </p:tgtEl>
                                        <p:attrNameLst>
                                          <p:attrName>style.visibility</p:attrName>
                                        </p:attrNameLst>
                                      </p:cBhvr>
                                      <p:to>
                                        <p:strVal val="visible"/>
                                      </p:to>
                                    </p:set>
                                    <p:animEffect transition="in" filter="fade">
                                      <p:cBhvr>
                                        <p:cTn id="27" dur="1000"/>
                                        <p:tgtEl>
                                          <p:spTgt spid="222">
                                            <p:txEl>
                                              <p:pRg st="2" end="2"/>
                                            </p:txEl>
                                          </p:spTgt>
                                        </p:tgtEl>
                                      </p:cBhvr>
                                    </p:animEffect>
                                    <p:anim calcmode="lin" valueType="num">
                                      <p:cBhvr>
                                        <p:cTn id="28" dur="1000" fill="hold"/>
                                        <p:tgtEl>
                                          <p:spTgt spid="222">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22">
                                            <p:txEl>
                                              <p:pRg st="3" end="3"/>
                                            </p:txEl>
                                          </p:spTgt>
                                        </p:tgtEl>
                                        <p:attrNameLst>
                                          <p:attrName>style.visibility</p:attrName>
                                        </p:attrNameLst>
                                      </p:cBhvr>
                                      <p:to>
                                        <p:strVal val="visible"/>
                                      </p:to>
                                    </p:set>
                                    <p:animEffect transition="in" filter="fade">
                                      <p:cBhvr>
                                        <p:cTn id="34" dur="1000"/>
                                        <p:tgtEl>
                                          <p:spTgt spid="222">
                                            <p:txEl>
                                              <p:pRg st="3" end="3"/>
                                            </p:txEl>
                                          </p:spTgt>
                                        </p:tgtEl>
                                      </p:cBhvr>
                                    </p:animEffect>
                                    <p:anim calcmode="lin" valueType="num">
                                      <p:cBhvr>
                                        <p:cTn id="35" dur="1000" fill="hold"/>
                                        <p:tgtEl>
                                          <p:spTgt spid="222">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222">
                                            <p:txEl>
                                              <p:pRg st="4" end="4"/>
                                            </p:txEl>
                                          </p:spTgt>
                                        </p:tgtEl>
                                        <p:attrNameLst>
                                          <p:attrName>style.visibility</p:attrName>
                                        </p:attrNameLst>
                                      </p:cBhvr>
                                      <p:to>
                                        <p:strVal val="visible"/>
                                      </p:to>
                                    </p:set>
                                    <p:animEffect transition="in" filter="fade">
                                      <p:cBhvr>
                                        <p:cTn id="41" dur="1000"/>
                                        <p:tgtEl>
                                          <p:spTgt spid="222">
                                            <p:txEl>
                                              <p:pRg st="4" end="4"/>
                                            </p:txEl>
                                          </p:spTgt>
                                        </p:tgtEl>
                                      </p:cBhvr>
                                    </p:animEffect>
                                    <p:anim calcmode="lin" valueType="num">
                                      <p:cBhvr>
                                        <p:cTn id="42" dur="1000" fill="hold"/>
                                        <p:tgtEl>
                                          <p:spTgt spid="222">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22">
                                            <p:txEl>
                                              <p:pRg st="5" end="5"/>
                                            </p:txEl>
                                          </p:spTgt>
                                        </p:tgtEl>
                                        <p:attrNameLst>
                                          <p:attrName>style.visibility</p:attrName>
                                        </p:attrNameLst>
                                      </p:cBhvr>
                                      <p:to>
                                        <p:strVal val="visible"/>
                                      </p:to>
                                    </p:set>
                                    <p:animEffect transition="in" filter="fade">
                                      <p:cBhvr>
                                        <p:cTn id="48" dur="1000"/>
                                        <p:tgtEl>
                                          <p:spTgt spid="222">
                                            <p:txEl>
                                              <p:pRg st="5" end="5"/>
                                            </p:txEl>
                                          </p:spTgt>
                                        </p:tgtEl>
                                      </p:cBhvr>
                                    </p:animEffect>
                                    <p:anim calcmode="lin" valueType="num">
                                      <p:cBhvr>
                                        <p:cTn id="49" dur="1000" fill="hold"/>
                                        <p:tgtEl>
                                          <p:spTgt spid="222">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22">
                                            <p:txEl>
                                              <p:pRg st="6" end="6"/>
                                            </p:txEl>
                                          </p:spTgt>
                                        </p:tgtEl>
                                        <p:attrNameLst>
                                          <p:attrName>style.visibility</p:attrName>
                                        </p:attrNameLst>
                                      </p:cBhvr>
                                      <p:to>
                                        <p:strVal val="visible"/>
                                      </p:to>
                                    </p:set>
                                    <p:animEffect transition="in" filter="fade">
                                      <p:cBhvr>
                                        <p:cTn id="55" dur="1000"/>
                                        <p:tgtEl>
                                          <p:spTgt spid="222">
                                            <p:txEl>
                                              <p:pRg st="6" end="6"/>
                                            </p:txEl>
                                          </p:spTgt>
                                        </p:tgtEl>
                                      </p:cBhvr>
                                    </p:animEffect>
                                    <p:anim calcmode="lin" valueType="num">
                                      <p:cBhvr>
                                        <p:cTn id="56" dur="1000" fill="hold"/>
                                        <p:tgtEl>
                                          <p:spTgt spid="222">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22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22">
                                            <p:txEl>
                                              <p:pRg st="7" end="7"/>
                                            </p:txEl>
                                          </p:spTgt>
                                        </p:tgtEl>
                                        <p:attrNameLst>
                                          <p:attrName>style.visibility</p:attrName>
                                        </p:attrNameLst>
                                      </p:cBhvr>
                                      <p:to>
                                        <p:strVal val="visible"/>
                                      </p:to>
                                    </p:set>
                                    <p:animEffect transition="in" filter="fade">
                                      <p:cBhvr>
                                        <p:cTn id="62" dur="1000"/>
                                        <p:tgtEl>
                                          <p:spTgt spid="222">
                                            <p:txEl>
                                              <p:pRg st="7" end="7"/>
                                            </p:txEl>
                                          </p:spTgt>
                                        </p:tgtEl>
                                      </p:cBhvr>
                                    </p:animEffect>
                                    <p:anim calcmode="lin" valueType="num">
                                      <p:cBhvr>
                                        <p:cTn id="63" dur="1000" fill="hold"/>
                                        <p:tgtEl>
                                          <p:spTgt spid="222">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22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222">
                                            <p:txEl>
                                              <p:pRg st="8" end="8"/>
                                            </p:txEl>
                                          </p:spTgt>
                                        </p:tgtEl>
                                        <p:attrNameLst>
                                          <p:attrName>style.visibility</p:attrName>
                                        </p:attrNameLst>
                                      </p:cBhvr>
                                      <p:to>
                                        <p:strVal val="visible"/>
                                      </p:to>
                                    </p:set>
                                    <p:animEffect transition="in" filter="fade">
                                      <p:cBhvr>
                                        <p:cTn id="69" dur="1000"/>
                                        <p:tgtEl>
                                          <p:spTgt spid="222">
                                            <p:txEl>
                                              <p:pRg st="8" end="8"/>
                                            </p:txEl>
                                          </p:spTgt>
                                        </p:tgtEl>
                                      </p:cBhvr>
                                    </p:animEffect>
                                    <p:anim calcmode="lin" valueType="num">
                                      <p:cBhvr>
                                        <p:cTn id="70" dur="1000" fill="hold"/>
                                        <p:tgtEl>
                                          <p:spTgt spid="222">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22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222">
                                            <p:txEl>
                                              <p:pRg st="9" end="9"/>
                                            </p:txEl>
                                          </p:spTgt>
                                        </p:tgtEl>
                                        <p:attrNameLst>
                                          <p:attrName>style.visibility</p:attrName>
                                        </p:attrNameLst>
                                      </p:cBhvr>
                                      <p:to>
                                        <p:strVal val="visible"/>
                                      </p:to>
                                    </p:set>
                                    <p:animEffect transition="in" filter="fade">
                                      <p:cBhvr>
                                        <p:cTn id="76" dur="1000"/>
                                        <p:tgtEl>
                                          <p:spTgt spid="222">
                                            <p:txEl>
                                              <p:pRg st="9" end="9"/>
                                            </p:txEl>
                                          </p:spTgt>
                                        </p:tgtEl>
                                      </p:cBhvr>
                                    </p:animEffect>
                                    <p:anim calcmode="lin" valueType="num">
                                      <p:cBhvr>
                                        <p:cTn id="77" dur="1000" fill="hold"/>
                                        <p:tgtEl>
                                          <p:spTgt spid="222">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22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222">
                                            <p:txEl>
                                              <p:pRg st="10" end="10"/>
                                            </p:txEl>
                                          </p:spTgt>
                                        </p:tgtEl>
                                        <p:attrNameLst>
                                          <p:attrName>style.visibility</p:attrName>
                                        </p:attrNameLst>
                                      </p:cBhvr>
                                      <p:to>
                                        <p:strVal val="visible"/>
                                      </p:to>
                                    </p:set>
                                    <p:animEffect transition="in" filter="fade">
                                      <p:cBhvr>
                                        <p:cTn id="83" dur="1000"/>
                                        <p:tgtEl>
                                          <p:spTgt spid="222">
                                            <p:txEl>
                                              <p:pRg st="10" end="10"/>
                                            </p:txEl>
                                          </p:spTgt>
                                        </p:tgtEl>
                                      </p:cBhvr>
                                    </p:animEffect>
                                    <p:anim calcmode="lin" valueType="num">
                                      <p:cBhvr>
                                        <p:cTn id="84" dur="1000" fill="hold"/>
                                        <p:tgtEl>
                                          <p:spTgt spid="222">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22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222">
                                            <p:txEl>
                                              <p:pRg st="11" end="11"/>
                                            </p:txEl>
                                          </p:spTgt>
                                        </p:tgtEl>
                                        <p:attrNameLst>
                                          <p:attrName>style.visibility</p:attrName>
                                        </p:attrNameLst>
                                      </p:cBhvr>
                                      <p:to>
                                        <p:strVal val="visible"/>
                                      </p:to>
                                    </p:set>
                                    <p:animEffect transition="in" filter="fade">
                                      <p:cBhvr>
                                        <p:cTn id="90" dur="1000"/>
                                        <p:tgtEl>
                                          <p:spTgt spid="222">
                                            <p:txEl>
                                              <p:pRg st="11" end="11"/>
                                            </p:txEl>
                                          </p:spTgt>
                                        </p:tgtEl>
                                      </p:cBhvr>
                                    </p:animEffect>
                                    <p:anim calcmode="lin" valueType="num">
                                      <p:cBhvr>
                                        <p:cTn id="91" dur="1000" fill="hold"/>
                                        <p:tgtEl>
                                          <p:spTgt spid="222">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22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222">
                                            <p:txEl>
                                              <p:pRg st="12" end="12"/>
                                            </p:txEl>
                                          </p:spTgt>
                                        </p:tgtEl>
                                        <p:attrNameLst>
                                          <p:attrName>style.visibility</p:attrName>
                                        </p:attrNameLst>
                                      </p:cBhvr>
                                      <p:to>
                                        <p:strVal val="visible"/>
                                      </p:to>
                                    </p:set>
                                    <p:animEffect transition="in" filter="fade">
                                      <p:cBhvr>
                                        <p:cTn id="97" dur="1000"/>
                                        <p:tgtEl>
                                          <p:spTgt spid="222">
                                            <p:txEl>
                                              <p:pRg st="12" end="12"/>
                                            </p:txEl>
                                          </p:spTgt>
                                        </p:tgtEl>
                                      </p:cBhvr>
                                    </p:animEffect>
                                    <p:anim calcmode="lin" valueType="num">
                                      <p:cBhvr>
                                        <p:cTn id="98" dur="1000" fill="hold"/>
                                        <p:tgtEl>
                                          <p:spTgt spid="222">
                                            <p:txEl>
                                              <p:pRg st="12" end="12"/>
                                            </p:txEl>
                                          </p:spTgt>
                                        </p:tgtEl>
                                        <p:attrNameLst>
                                          <p:attrName>ppt_x</p:attrName>
                                        </p:attrNameLst>
                                      </p:cBhvr>
                                      <p:tavLst>
                                        <p:tav tm="0">
                                          <p:val>
                                            <p:strVal val="#ppt_x"/>
                                          </p:val>
                                        </p:tav>
                                        <p:tav tm="100000">
                                          <p:val>
                                            <p:strVal val="#ppt_x"/>
                                          </p:val>
                                        </p:tav>
                                      </p:tavLst>
                                    </p:anim>
                                    <p:anim calcmode="lin" valueType="num">
                                      <p:cBhvr>
                                        <p:cTn id="99" dur="1000" fill="hold"/>
                                        <p:tgtEl>
                                          <p:spTgt spid="22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D72D044F-81D1-E930-F68E-D2E6E997E854}"/>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BAC322E4-F576-C441-F9D3-C9549DF80F83}"/>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801F0091-DFA3-1802-FEB9-7C985482D76C}"/>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49A36B1A-39B4-49DF-2F68-8E017BB98902}"/>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3. Phân tích yêu cầu và lập kế hoạch kiểm thử</a:t>
            </a:r>
            <a:endParaRPr dirty="0">
              <a:solidFill>
                <a:schemeClr val="tx2"/>
              </a:solidFill>
            </a:endParaRPr>
          </a:p>
        </p:txBody>
      </p:sp>
      <p:sp>
        <p:nvSpPr>
          <p:cNvPr id="98" name="Google Shape;98;p2">
            <a:extLst>
              <a:ext uri="{FF2B5EF4-FFF2-40B4-BE49-F238E27FC236}">
                <a16:creationId xmlns:a16="http://schemas.microsoft.com/office/drawing/2014/main" id="{7AEEEB4A-2834-9B4F-0131-907A680778F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2. Cơ sở lý thuyết</a:t>
            </a:r>
            <a:endParaRPr lang="vi-VN" dirty="0">
              <a:solidFill>
                <a:schemeClr val="tx1"/>
              </a:solidFill>
            </a:endParaRPr>
          </a:p>
        </p:txBody>
      </p:sp>
      <p:sp>
        <p:nvSpPr>
          <p:cNvPr id="99" name="Google Shape;99;p2">
            <a:extLst>
              <a:ext uri="{FF2B5EF4-FFF2-40B4-BE49-F238E27FC236}">
                <a16:creationId xmlns:a16="http://schemas.microsoft.com/office/drawing/2014/main" id="{71DE4A93-C76F-93A0-EDCA-07EED376BD8B}"/>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84F167B7-351B-FBB3-11D3-2A5FCB292267}"/>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4C215D10-8C1E-0399-DB86-6B735A6888D4}"/>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BB7EFA63-FA9F-16B8-C292-7B5F3A3C130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61003947-DE5B-5C27-AA84-9F4F1038C4A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D034C23E-8D2B-563A-2C05-C1E8B7E9C865}"/>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8E4E7674-1ECD-C561-C6AB-4F1418C45A2A}"/>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DA55423C-F87C-7A3D-079A-713EB40CBA5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DD5B8274-FB16-F268-EDA4-2BE276B2EC6C}"/>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76985487-F404-AF6D-1A75-FE84F78317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EC164B11-8694-FEC3-BC63-934DA5E590F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801FD988-B154-12C7-6CB6-078A1CD876F4}"/>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0168C39A-767B-B477-E349-A33C10BA6186}"/>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4B0D4224-9CEC-F640-F74A-53E2A053B26E}"/>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F3FEB1DD-5D5C-6AC8-3F8A-08CC7DA7B03A}"/>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AFDE8CE9-DCAA-95E3-1BF6-374180FF1A23}"/>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4F4ADBC5-765C-DB65-C185-2895E951CB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BA91A14C-866B-071C-E3FC-083DFB120125}"/>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D7A9AC04-AE7B-46F8-74FE-23555B50E33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3587EA63-A9DF-607C-5EB2-099B2F711531}"/>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A23604DA-A51A-C927-26B3-4536025BAD3D}"/>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DDC5385D-F539-B71A-99F5-891F2804B42D}"/>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F50E5A0C-F630-05AB-B9B9-E32B1A3D8EC7}"/>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615970AB-6D9C-0786-3945-BC5F25A7B10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BCB02097-7900-A1E9-3B24-81585C46F56D}"/>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5D683A-D926-020A-5912-B8589EE145A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5E0104E4-FA86-3795-C178-9EC72FF889E5}"/>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B705CF9E-3B35-8AD6-47EC-FD3C3E0581E4}"/>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E441BD6-149F-8E18-C550-A1211FDB49CA}"/>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9F40841-BC79-0732-94C1-479B80F06348}"/>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C1F1F22-B86C-856E-9BF4-F19718ADD4E3}"/>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E4CCF431-B1EF-3A41-1304-F231E8C26396}"/>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9E393FDC-7AE0-BA7E-FC4D-1BDF6AC06D29}"/>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44F8BEB9-8C71-2883-8868-4664E76E436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036D5302-F69E-1C6E-9382-4E095B71C906}"/>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27EA079F-8BED-2EA8-BA5C-40B4F13C507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1EE90C10-48B9-7C35-B8C4-D1AB4D56F008}"/>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3A69BC17-7C76-70A9-E6DF-187290874EA5}"/>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4A592B7-A6C2-4E0D-EA77-84C17B9C7815}"/>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BE61A459-A62F-998D-1F85-9D2CEA8DE22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E21B9C8E-DA71-6DFA-C85C-ECD65EC33991}"/>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3BC37DA5-85EB-7EDC-5E05-9EBB5D199AA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BC2EE197-145E-9782-2D9C-DD5B91E1F18F}"/>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540B48ED-90B5-6FCF-28CF-17BB934BC962}"/>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4440F03A-8081-9FA0-5A74-9CB658EE296B}"/>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DAC12B2C-58C6-5D61-3237-77DB1F4445BD}"/>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D5F05E9D-C8A6-D72A-A63C-0BC4BB83DF86}"/>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6128296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24BADA8E-1108-54A0-5CBE-B844B3D78AE0}"/>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42F23AB0-EF8D-6EBE-F5D1-B5310D808F05}"/>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59122ADF-1E86-689B-0336-F54A0ADB772C}"/>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800" b="1" dirty="0">
                <a:latin typeface="+mj-lt"/>
              </a:rPr>
              <a:t>2.1 Tổng quan về kiểm thử ứng dụng </a:t>
            </a:r>
            <a:r>
              <a:rPr lang="vi-VN" sz="1800" b="1" dirty="0" err="1">
                <a:latin typeface="+mj-lt"/>
              </a:rPr>
              <a:t>web</a:t>
            </a:r>
            <a:endParaRPr lang="vi-VN" sz="1800" b="1" dirty="0">
              <a:latin typeface="+mj-lt"/>
            </a:endParaRPr>
          </a:p>
          <a:p>
            <a:pPr marL="114300" indent="0">
              <a:buNone/>
            </a:pPr>
            <a:r>
              <a:rPr lang="vi-VN" sz="1800" dirty="0">
                <a:latin typeface="+mj-lt"/>
              </a:rPr>
              <a:t>Kiểm tra trang </a:t>
            </a:r>
            <a:r>
              <a:rPr lang="vi-VN" sz="1800" dirty="0" err="1">
                <a:latin typeface="+mj-lt"/>
              </a:rPr>
              <a:t>web</a:t>
            </a:r>
            <a:r>
              <a:rPr lang="vi-VN" sz="1800" dirty="0">
                <a:latin typeface="+mj-lt"/>
              </a:rPr>
              <a:t> ứng dụng là quá trình đánh giá và chức năng xác thực, giao diện và hiệu suất của ứng dụng. Mục tiêu là đảm bảo ứng dụng hoạt động, đáp ứng đúng yêu cầu của người dùng và xử lý tải thực tế. Các cạnh chính bao gồm các chức năng đánh giá (kiểm tra các tính năng như đăng nhập), kiểm tra giao diện người dùng (đảm bảo tính thân thiện và dễ sử dụng), đánh giá hiệu suất (kiểm tra tốc độ tải và khả năng xử lý đồng thời) và sử dụng tự động kiểm tra để nâng cao hiệu quả và độ chính xác.</a:t>
            </a:r>
          </a:p>
          <a:p>
            <a:pPr marL="114300" indent="0">
              <a:buNone/>
            </a:pPr>
            <a:endParaRPr lang="vi-VN" sz="1800" dirty="0">
              <a:latin typeface="+mj-lt"/>
            </a:endParaRPr>
          </a:p>
          <a:p>
            <a:pPr marL="114300" indent="0">
              <a:buNone/>
            </a:pPr>
            <a:r>
              <a:rPr lang="vi-VN" sz="1800" b="1" dirty="0">
                <a:latin typeface="+mj-lt"/>
              </a:rPr>
              <a:t>2.2. Các </a:t>
            </a:r>
            <a:r>
              <a:rPr lang="vi-VN" sz="1800" b="1" dirty="0" err="1">
                <a:latin typeface="+mj-lt"/>
              </a:rPr>
              <a:t>khía</a:t>
            </a:r>
            <a:r>
              <a:rPr lang="vi-VN" sz="1800" b="1" dirty="0">
                <a:latin typeface="+mj-lt"/>
              </a:rPr>
              <a:t> cạnh kiểm thử</a:t>
            </a:r>
            <a:r>
              <a:rPr lang="vi-VN" sz="1800" dirty="0">
                <a:latin typeface="+mj-lt"/>
              </a:rPr>
              <a:t>:</a:t>
            </a:r>
          </a:p>
          <a:p>
            <a:pPr>
              <a:buFontTx/>
              <a:buChar char="-"/>
            </a:pPr>
            <a:r>
              <a:rPr lang="vi-VN" sz="1800" dirty="0">
                <a:latin typeface="+mj-lt"/>
              </a:rPr>
              <a:t>Kiểm thử chức năng (</a:t>
            </a:r>
            <a:r>
              <a:rPr lang="vi-VN" sz="1800" dirty="0" err="1">
                <a:latin typeface="+mj-lt"/>
              </a:rPr>
              <a:t>Functional</a:t>
            </a:r>
            <a:r>
              <a:rPr lang="vi-VN" sz="1800" dirty="0">
                <a:latin typeface="+mj-lt"/>
              </a:rPr>
              <a:t> </a:t>
            </a:r>
            <a:r>
              <a:rPr lang="vi-VN" sz="1800" dirty="0" err="1">
                <a:latin typeface="+mj-lt"/>
              </a:rPr>
              <a:t>Testing</a:t>
            </a:r>
            <a:r>
              <a:rPr lang="vi-VN" sz="1800" dirty="0">
                <a:latin typeface="+mj-lt"/>
              </a:rPr>
              <a:t>)</a:t>
            </a:r>
          </a:p>
          <a:p>
            <a:pPr>
              <a:buFontTx/>
              <a:buChar char="-"/>
            </a:pPr>
            <a:r>
              <a:rPr lang="vi-VN" sz="1800" dirty="0">
                <a:latin typeface="+mj-lt"/>
              </a:rPr>
              <a:t>Kiểm thử giao diện người dùng ( UI </a:t>
            </a:r>
            <a:r>
              <a:rPr lang="vi-VN" sz="1800" dirty="0" err="1">
                <a:latin typeface="+mj-lt"/>
              </a:rPr>
              <a:t>Testing</a:t>
            </a:r>
            <a:r>
              <a:rPr lang="vi-VN" sz="1800" dirty="0">
                <a:latin typeface="+mj-lt"/>
              </a:rPr>
              <a:t>)</a:t>
            </a:r>
          </a:p>
          <a:p>
            <a:pPr>
              <a:buFontTx/>
              <a:buChar char="-"/>
            </a:pPr>
            <a:r>
              <a:rPr lang="vi-VN" sz="1800" dirty="0">
                <a:latin typeface="+mj-lt"/>
              </a:rPr>
              <a:t>Kiểm thử hiệu suất ( </a:t>
            </a:r>
            <a:r>
              <a:rPr lang="vi-VN" sz="1800" dirty="0" err="1">
                <a:latin typeface="+mj-lt"/>
              </a:rPr>
              <a:t>Performance</a:t>
            </a:r>
            <a:r>
              <a:rPr lang="vi-VN" sz="1800" dirty="0">
                <a:latin typeface="+mj-lt"/>
              </a:rPr>
              <a:t> </a:t>
            </a:r>
            <a:r>
              <a:rPr lang="vi-VN" sz="1800" dirty="0" err="1">
                <a:latin typeface="+mj-lt"/>
              </a:rPr>
              <a:t>Testing</a:t>
            </a:r>
            <a:r>
              <a:rPr lang="vi-VN" sz="1800" dirty="0">
                <a:latin typeface="+mj-lt"/>
              </a:rPr>
              <a:t>)</a:t>
            </a:r>
          </a:p>
        </p:txBody>
      </p:sp>
    </p:spTree>
    <p:extLst>
      <p:ext uri="{BB962C8B-B14F-4D97-AF65-F5344CB8AC3E}">
        <p14:creationId xmlns:p14="http://schemas.microsoft.com/office/powerpoint/2010/main" val="31366460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1FF186B3-3FAC-F0DB-525D-62D3CA8D0E03}"/>
            </a:ext>
          </a:extLst>
        </p:cNvPr>
        <p:cNvGrpSpPr/>
        <p:nvPr/>
      </p:nvGrpSpPr>
      <p:grpSpPr>
        <a:xfrm>
          <a:off x="0" y="0"/>
          <a:ext cx="0" cy="0"/>
          <a:chOff x="0" y="0"/>
          <a:chExt cx="0" cy="0"/>
        </a:xfrm>
      </p:grpSpPr>
      <p:sp>
        <p:nvSpPr>
          <p:cNvPr id="221" name="Google Shape;221;p4">
            <a:extLst>
              <a:ext uri="{FF2B5EF4-FFF2-40B4-BE49-F238E27FC236}">
                <a16:creationId xmlns:a16="http://schemas.microsoft.com/office/drawing/2014/main" id="{AE871EA2-1806-B5B0-961E-1F4CEC21E411}"/>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600"/>
              <a:buFont typeface="Calibri"/>
              <a:buNone/>
            </a:pPr>
            <a:r>
              <a:rPr lang="vi-VN" dirty="0">
                <a:solidFill>
                  <a:schemeClr val="bg1"/>
                </a:solidFill>
              </a:rPr>
              <a:t>2. Cơ sở lý thuyết </a:t>
            </a:r>
            <a:endParaRPr dirty="0">
              <a:solidFill>
                <a:schemeClr val="bg1"/>
              </a:solidFill>
            </a:endParaRPr>
          </a:p>
        </p:txBody>
      </p:sp>
      <p:sp>
        <p:nvSpPr>
          <p:cNvPr id="222" name="Google Shape;222;p4">
            <a:extLst>
              <a:ext uri="{FF2B5EF4-FFF2-40B4-BE49-F238E27FC236}">
                <a16:creationId xmlns:a16="http://schemas.microsoft.com/office/drawing/2014/main" id="{C1580AE1-F109-3E99-9292-ACF76E5DBC96}"/>
              </a:ext>
            </a:extLst>
          </p:cNvPr>
          <p:cNvSpPr txBox="1">
            <a:spLocks noGrp="1"/>
          </p:cNvSpPr>
          <p:nvPr>
            <p:ph type="body" idx="1"/>
          </p:nvPr>
        </p:nvSpPr>
        <p:spPr>
          <a:xfrm>
            <a:off x="290146" y="861646"/>
            <a:ext cx="8572500" cy="5460023"/>
          </a:xfrm>
          <a:prstGeom prst="rect">
            <a:avLst/>
          </a:prstGeom>
          <a:noFill/>
          <a:ln>
            <a:noFill/>
          </a:ln>
        </p:spPr>
        <p:txBody>
          <a:bodyPr spcFirstLastPara="1" wrap="square" lIns="91425" tIns="45700" rIns="91425" bIns="45700" anchor="t" anchorCtr="0">
            <a:normAutofit/>
          </a:bodyPr>
          <a:lstStyle/>
          <a:p>
            <a:pPr marL="114300" indent="0">
              <a:buNone/>
            </a:pPr>
            <a:r>
              <a:rPr lang="vi-VN" sz="1600" b="1" dirty="0">
                <a:latin typeface="+mj-lt"/>
              </a:rPr>
              <a:t>2.3. Giới thiệu công cụ kiểm thử</a:t>
            </a:r>
          </a:p>
          <a:p>
            <a:pPr>
              <a:buFontTx/>
              <a:buChar char="-"/>
            </a:pPr>
            <a:r>
              <a:rPr lang="vi-VN" sz="1600" b="1" dirty="0" err="1">
                <a:latin typeface="+mj-lt"/>
              </a:rPr>
              <a:t>Katalon</a:t>
            </a:r>
            <a:r>
              <a:rPr lang="vi-VN" sz="1600" b="1" dirty="0">
                <a:latin typeface="+mj-lt"/>
              </a:rPr>
              <a:t> cho kiểm thử chức năng và giao diện</a:t>
            </a:r>
          </a:p>
          <a:p>
            <a:pPr marL="114300" indent="0">
              <a:buNone/>
            </a:pPr>
            <a:r>
              <a:rPr lang="vi-VN" sz="1600" dirty="0" err="1">
                <a:latin typeface="+mj-lt"/>
              </a:rPr>
              <a:t>Katalon</a:t>
            </a:r>
            <a:r>
              <a:rPr lang="vi-VN" sz="1600" dirty="0">
                <a:latin typeface="+mj-lt"/>
              </a:rPr>
              <a:t> là công cụ tự động hóa kiểm tra dễ sử dụng, hỗ trợ kiểm tra chức năng và giao diện cho ứng dụng </a:t>
            </a:r>
            <a:r>
              <a:rPr lang="vi-VN" sz="1600" dirty="0" err="1">
                <a:latin typeface="+mj-lt"/>
              </a:rPr>
              <a:t>web</a:t>
            </a:r>
            <a:r>
              <a:rPr lang="vi-VN" sz="1600" dirty="0">
                <a:latin typeface="+mj-lt"/>
              </a:rPr>
              <a:t>, di động và API. Nó có giao diện thân thiện, cho phép viết tùy chỉnh mã hóa bằng </a:t>
            </a:r>
            <a:r>
              <a:rPr lang="vi-VN" sz="1600" dirty="0" err="1">
                <a:latin typeface="+mj-lt"/>
              </a:rPr>
              <a:t>Groovy</a:t>
            </a:r>
            <a:r>
              <a:rPr lang="vi-VN" sz="1600" dirty="0">
                <a:latin typeface="+mj-lt"/>
              </a:rPr>
              <a:t>, tích hợp với CI/CD và tạo báo cáo tự động. </a:t>
            </a:r>
            <a:r>
              <a:rPr lang="vi-VN" sz="1600" dirty="0" err="1">
                <a:latin typeface="+mj-lt"/>
              </a:rPr>
              <a:t>Katalon</a:t>
            </a:r>
            <a:r>
              <a:rPr lang="vi-VN" sz="1600" dirty="0">
                <a:latin typeface="+mj-lt"/>
              </a:rPr>
              <a:t> còn hỗ trợ kiểm tra không cần cấu hình phức tạp và có tính năng ghi lại các bước kiểm tra, giúp tiết kiệm thời gian.</a:t>
            </a:r>
            <a:endParaRPr lang="vi-VN" sz="1600" b="1" dirty="0">
              <a:latin typeface="+mj-lt"/>
            </a:endParaRPr>
          </a:p>
          <a:p>
            <a:pPr>
              <a:buFontTx/>
              <a:buChar char="-"/>
            </a:pPr>
            <a:r>
              <a:rPr lang="vi-VN" sz="1600" b="1" dirty="0" err="1">
                <a:latin typeface="+mj-lt"/>
              </a:rPr>
              <a:t>Jmeter</a:t>
            </a:r>
            <a:r>
              <a:rPr lang="vi-VN" sz="1600" b="1" dirty="0">
                <a:latin typeface="+mj-lt"/>
              </a:rPr>
              <a:t> cho kiểm thử hiệu suất </a:t>
            </a:r>
          </a:p>
          <a:p>
            <a:pPr marL="114300" indent="0">
              <a:buNone/>
            </a:pPr>
            <a:r>
              <a:rPr lang="vi-VN" sz="1600" dirty="0" err="1">
                <a:latin typeface="+mj-lt"/>
              </a:rPr>
              <a:t>JMeter</a:t>
            </a:r>
            <a:r>
              <a:rPr lang="vi-VN" sz="1600" dirty="0">
                <a:latin typeface="+mj-lt"/>
              </a:rPr>
              <a:t> là công cụ kiểm tra mở nguồn mã hóa, thử hiệu suất và tải xuống, cho phép người dùng gửi mô phỏng đồng thời. Nó hỗ trợ nhiều giao thức, có giao diện dễ sử dụng và có khả năng ghi lại trình duyệt hành động. </a:t>
            </a:r>
            <a:r>
              <a:rPr lang="vi-VN" sz="1600" dirty="0" err="1">
                <a:latin typeface="+mj-lt"/>
              </a:rPr>
              <a:t>JMeter</a:t>
            </a:r>
            <a:r>
              <a:rPr lang="vi-VN" sz="1600" dirty="0">
                <a:latin typeface="+mj-lt"/>
              </a:rPr>
              <a:t> cung cấp phân tích và báo cáo chi tiết, tích hợp với </a:t>
            </a:r>
            <a:r>
              <a:rPr lang="vi-VN" sz="1600" dirty="0" err="1">
                <a:latin typeface="+mj-lt"/>
              </a:rPr>
              <a:t>Jenkins</a:t>
            </a:r>
            <a:r>
              <a:rPr lang="vi-VN" sz="1600" dirty="0">
                <a:latin typeface="+mj-lt"/>
              </a:rPr>
              <a:t> và có khả năng mở rộng qua </a:t>
            </a:r>
            <a:r>
              <a:rPr lang="vi-VN" sz="1600" dirty="0" err="1">
                <a:latin typeface="+mj-lt"/>
              </a:rPr>
              <a:t>plugin</a:t>
            </a:r>
            <a:r>
              <a:rPr lang="vi-VN" sz="1600" dirty="0">
                <a:latin typeface="+mj-lt"/>
              </a:rPr>
              <a:t>, cùng với nhiều tài liệu và cộng đồng hỗ trợ phong phú.</a:t>
            </a:r>
            <a:endParaRPr lang="vi-VN" sz="1600" b="1" dirty="0">
              <a:latin typeface="+mj-lt"/>
            </a:endParaRPr>
          </a:p>
          <a:p>
            <a:pPr>
              <a:buFontTx/>
              <a:buChar char="-"/>
            </a:pPr>
            <a:r>
              <a:rPr lang="vi-VN" sz="1600" b="1" dirty="0" err="1">
                <a:latin typeface="+mj-lt"/>
              </a:rPr>
              <a:t>Jira</a:t>
            </a:r>
            <a:r>
              <a:rPr lang="vi-VN" sz="1600" b="1" dirty="0">
                <a:latin typeface="+mj-lt"/>
              </a:rPr>
              <a:t> cho quản lý, theo dõi lỗi:</a:t>
            </a:r>
          </a:p>
          <a:p>
            <a:pPr marL="114300" indent="0">
              <a:buNone/>
            </a:pPr>
            <a:r>
              <a:rPr lang="vi-VN" sz="1600" dirty="0" err="1">
                <a:latin typeface="+mj-lt"/>
              </a:rPr>
              <a:t>Jira</a:t>
            </a:r>
            <a:r>
              <a:rPr lang="vi-VN" sz="1600" dirty="0">
                <a:latin typeface="+mj-lt"/>
              </a:rPr>
              <a:t> là ứng dụng theo dõi và quản lý lỗi phát triển </a:t>
            </a:r>
            <a:r>
              <a:rPr lang="vi-VN" sz="1600" dirty="0" err="1">
                <a:latin typeface="+mj-lt"/>
              </a:rPr>
              <a:t>Atlassian</a:t>
            </a:r>
            <a:r>
              <a:rPr lang="vi-VN" sz="1600" dirty="0">
                <a:latin typeface="+mj-lt"/>
              </a:rPr>
              <a:t>, giúp quản lý dự án hiệu quả. Dựa trên các khái niệm như vấn đề (chủ đề), dự án và công việc luồng, </a:t>
            </a:r>
            <a:r>
              <a:rPr lang="vi-VN" sz="1600" dirty="0" err="1">
                <a:latin typeface="+mj-lt"/>
              </a:rPr>
              <a:t>Jira</a:t>
            </a:r>
            <a:r>
              <a:rPr lang="vi-VN" sz="1600" dirty="0">
                <a:latin typeface="+mj-lt"/>
              </a:rPr>
              <a:t> cho phép theo dõi lỗi, tạo quy trình làm việc và báo cáo tiến trình. Nó có giao diện dễ sử dụng, tích hợp với nhiều hệ thống khác, nhưng chi phí cao và phức tạp cho dự án nhỏ. </a:t>
            </a:r>
            <a:r>
              <a:rPr lang="vi-VN" sz="1600" dirty="0" err="1">
                <a:latin typeface="+mj-lt"/>
              </a:rPr>
              <a:t>Jira</a:t>
            </a:r>
            <a:r>
              <a:rPr lang="vi-VN" sz="1600" dirty="0">
                <a:latin typeface="+mj-lt"/>
              </a:rPr>
              <a:t> vẫn hỗ trợ chi tiết phân quyền và có khả năng mở rộng qua các mô-đun và </a:t>
            </a:r>
            <a:r>
              <a:rPr lang="vi-VN" sz="1600" dirty="0" err="1">
                <a:latin typeface="+mj-lt"/>
              </a:rPr>
              <a:t>plugin</a:t>
            </a:r>
            <a:endParaRPr lang="vi-VN" sz="1600" dirty="0">
              <a:latin typeface="+mj-lt"/>
            </a:endParaRPr>
          </a:p>
        </p:txBody>
      </p:sp>
    </p:spTree>
    <p:extLst>
      <p:ext uri="{BB962C8B-B14F-4D97-AF65-F5344CB8AC3E}">
        <p14:creationId xmlns:p14="http://schemas.microsoft.com/office/powerpoint/2010/main" val="21337350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fill="hold"/>
                                        <p:tgtEl>
                                          <p:spTgt spid="221"/>
                                        </p:tgtEl>
                                        <p:attrNameLst>
                                          <p:attrName>ppt_x</p:attrName>
                                        </p:attrNameLst>
                                      </p:cBhvr>
                                      <p:tavLst>
                                        <p:tav tm="0">
                                          <p:val>
                                            <p:strVal val="#ppt_x"/>
                                          </p:val>
                                        </p:tav>
                                        <p:tav tm="100000">
                                          <p:val>
                                            <p:strVal val="#ppt_x"/>
                                          </p:val>
                                        </p:tav>
                                      </p:tavLst>
                                    </p:anim>
                                    <p:anim calcmode="lin" valueType="num">
                                      <p:cBhvr additive="base">
                                        <p:cTn id="8" dur="500" fill="hold"/>
                                        <p:tgtEl>
                                          <p:spTgt spid="2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a:extLst>
            <a:ext uri="{FF2B5EF4-FFF2-40B4-BE49-F238E27FC236}">
              <a16:creationId xmlns:a16="http://schemas.microsoft.com/office/drawing/2014/main" id="{6D9146DA-0ECF-1E6B-C260-DD47B85D1CB5}"/>
            </a:ext>
          </a:extLst>
        </p:cNvPr>
        <p:cNvGrpSpPr/>
        <p:nvPr/>
      </p:nvGrpSpPr>
      <p:grpSpPr>
        <a:xfrm>
          <a:off x="0" y="0"/>
          <a:ext cx="0" cy="0"/>
          <a:chOff x="0" y="0"/>
          <a:chExt cx="0" cy="0"/>
        </a:xfrm>
      </p:grpSpPr>
      <p:sp>
        <p:nvSpPr>
          <p:cNvPr id="95" name="Google Shape;95;p2">
            <a:extLst>
              <a:ext uri="{FF2B5EF4-FFF2-40B4-BE49-F238E27FC236}">
                <a16:creationId xmlns:a16="http://schemas.microsoft.com/office/drawing/2014/main" id="{DB3C41DD-58F6-CE2D-046C-BCF5CE43ECEA}"/>
              </a:ext>
            </a:extLst>
          </p:cNvPr>
          <p:cNvSpPr txBox="1">
            <a:spLocks noGrp="1"/>
          </p:cNvSpPr>
          <p:nvPr>
            <p:ph type="title"/>
          </p:nvPr>
        </p:nvSpPr>
        <p:spPr>
          <a:xfrm>
            <a:off x="290146" y="0"/>
            <a:ext cx="7658100" cy="5890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00"/>
              <a:buFont typeface="Calibri"/>
              <a:buNone/>
            </a:pPr>
            <a:r>
              <a:rPr lang="en-US" sz="3200"/>
              <a:t>Nội dung</a:t>
            </a:r>
            <a:endParaRPr/>
          </a:p>
        </p:txBody>
      </p:sp>
      <p:sp>
        <p:nvSpPr>
          <p:cNvPr id="96" name="Google Shape;96;p2">
            <a:extLst>
              <a:ext uri="{FF2B5EF4-FFF2-40B4-BE49-F238E27FC236}">
                <a16:creationId xmlns:a16="http://schemas.microsoft.com/office/drawing/2014/main" id="{AFA56902-C370-8131-951A-C4691C631F5F}"/>
              </a:ext>
            </a:extLst>
          </p:cNvPr>
          <p:cNvSpPr/>
          <p:nvPr/>
        </p:nvSpPr>
        <p:spPr>
          <a:xfrm>
            <a:off x="2808449" y="4954748"/>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Kết luận và hướng phát triển</a:t>
            </a:r>
            <a:endParaRPr lang="vi-VN" dirty="0">
              <a:solidFill>
                <a:schemeClr val="tx2"/>
              </a:solidFill>
            </a:endParaRPr>
          </a:p>
        </p:txBody>
      </p:sp>
      <p:sp>
        <p:nvSpPr>
          <p:cNvPr id="97" name="Google Shape;97;p2">
            <a:extLst>
              <a:ext uri="{FF2B5EF4-FFF2-40B4-BE49-F238E27FC236}">
                <a16:creationId xmlns:a16="http://schemas.microsoft.com/office/drawing/2014/main" id="{70B9FF07-4146-25BD-FBF3-954B86A81A18}"/>
              </a:ext>
            </a:extLst>
          </p:cNvPr>
          <p:cNvSpPr/>
          <p:nvPr/>
        </p:nvSpPr>
        <p:spPr>
          <a:xfrm>
            <a:off x="2754742" y="2498309"/>
            <a:ext cx="5612567"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1"/>
                </a:solidFill>
              </a:rPr>
              <a:t>3. Phân tích yêu cầu và lập kế hoạch kiểm thử</a:t>
            </a:r>
            <a:endParaRPr dirty="0">
              <a:solidFill>
                <a:schemeClr val="tx1"/>
              </a:solidFill>
            </a:endParaRPr>
          </a:p>
        </p:txBody>
      </p:sp>
      <p:sp>
        <p:nvSpPr>
          <p:cNvPr id="98" name="Google Shape;98;p2">
            <a:extLst>
              <a:ext uri="{FF2B5EF4-FFF2-40B4-BE49-F238E27FC236}">
                <a16:creationId xmlns:a16="http://schemas.microsoft.com/office/drawing/2014/main" id="{AACCDE5D-0107-0FDD-11F7-73DAA4C9C3C2}"/>
              </a:ext>
            </a:extLst>
          </p:cNvPr>
          <p:cNvSpPr/>
          <p:nvPr/>
        </p:nvSpPr>
        <p:spPr>
          <a:xfrm>
            <a:off x="2372144" y="1649252"/>
            <a:ext cx="5424985"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bg1"/>
                </a:solidFill>
              </a:rPr>
              <a:t>2. Cơ sở lý thuyết</a:t>
            </a:r>
            <a:endParaRPr lang="vi-VN" dirty="0">
              <a:solidFill>
                <a:schemeClr val="bg1"/>
              </a:solidFill>
            </a:endParaRPr>
          </a:p>
        </p:txBody>
      </p:sp>
      <p:sp>
        <p:nvSpPr>
          <p:cNvPr id="99" name="Google Shape;99;p2">
            <a:extLst>
              <a:ext uri="{FF2B5EF4-FFF2-40B4-BE49-F238E27FC236}">
                <a16:creationId xmlns:a16="http://schemas.microsoft.com/office/drawing/2014/main" id="{6FAF015E-44A6-32AD-46AD-CCAD04AF0628}"/>
              </a:ext>
            </a:extLst>
          </p:cNvPr>
          <p:cNvSpPr/>
          <p:nvPr/>
        </p:nvSpPr>
        <p:spPr>
          <a:xfrm>
            <a:off x="1472079" y="866179"/>
            <a:ext cx="5168900"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1" dirty="0">
                <a:solidFill>
                  <a:schemeClr val="bg1"/>
                </a:solidFill>
              </a:rPr>
              <a:t>1. </a:t>
            </a:r>
            <a:r>
              <a:rPr lang="vi-VN" sz="1800" b="1" dirty="0">
                <a:solidFill>
                  <a:schemeClr val="bg1"/>
                </a:solidFill>
              </a:rPr>
              <a:t>Tổng quan về đề tài</a:t>
            </a:r>
            <a:endParaRPr dirty="0">
              <a:solidFill>
                <a:schemeClr val="bg1"/>
              </a:solidFill>
            </a:endParaRPr>
          </a:p>
        </p:txBody>
      </p:sp>
      <p:grpSp>
        <p:nvGrpSpPr>
          <p:cNvPr id="100" name="Google Shape;100;p2">
            <a:extLst>
              <a:ext uri="{FF2B5EF4-FFF2-40B4-BE49-F238E27FC236}">
                <a16:creationId xmlns:a16="http://schemas.microsoft.com/office/drawing/2014/main" id="{4973194E-E1D0-CD07-616B-5C1A15175052}"/>
              </a:ext>
            </a:extLst>
          </p:cNvPr>
          <p:cNvGrpSpPr/>
          <p:nvPr/>
        </p:nvGrpSpPr>
        <p:grpSpPr>
          <a:xfrm>
            <a:off x="1154579" y="955079"/>
            <a:ext cx="381000" cy="381000"/>
            <a:chOff x="2078" y="1680"/>
            <a:chExt cx="1615" cy="1615"/>
          </a:xfrm>
        </p:grpSpPr>
        <p:sp>
          <p:nvSpPr>
            <p:cNvPr id="101" name="Google Shape;101;p2">
              <a:extLst>
                <a:ext uri="{FF2B5EF4-FFF2-40B4-BE49-F238E27FC236}">
                  <a16:creationId xmlns:a16="http://schemas.microsoft.com/office/drawing/2014/main" id="{38465786-91CC-9DBB-A589-8EB9B04C9D0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2">
              <a:extLst>
                <a:ext uri="{FF2B5EF4-FFF2-40B4-BE49-F238E27FC236}">
                  <a16:creationId xmlns:a16="http://schemas.microsoft.com/office/drawing/2014/main" id="{9E87F152-F591-5109-15EB-D47189B9365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2">
              <a:extLst>
                <a:ext uri="{FF2B5EF4-FFF2-40B4-BE49-F238E27FC236}">
                  <a16:creationId xmlns:a16="http://schemas.microsoft.com/office/drawing/2014/main" id="{DC9CEDCE-76DC-D254-5A42-A082387EF19A}"/>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2">
              <a:extLst>
                <a:ext uri="{FF2B5EF4-FFF2-40B4-BE49-F238E27FC236}">
                  <a16:creationId xmlns:a16="http://schemas.microsoft.com/office/drawing/2014/main" id="{58D6E119-1AE6-1B3B-37F1-D37FFA23FCF3}"/>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2">
              <a:extLst>
                <a:ext uri="{FF2B5EF4-FFF2-40B4-BE49-F238E27FC236}">
                  <a16:creationId xmlns:a16="http://schemas.microsoft.com/office/drawing/2014/main" id="{94C12FB7-5182-4544-8DA1-55254E4988D2}"/>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2">
              <a:extLst>
                <a:ext uri="{FF2B5EF4-FFF2-40B4-BE49-F238E27FC236}">
                  <a16:creationId xmlns:a16="http://schemas.microsoft.com/office/drawing/2014/main" id="{B268D312-8BAF-5DD5-EAEE-4083C53CA911}"/>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07" name="Google Shape;107;p2">
            <a:extLst>
              <a:ext uri="{FF2B5EF4-FFF2-40B4-BE49-F238E27FC236}">
                <a16:creationId xmlns:a16="http://schemas.microsoft.com/office/drawing/2014/main" id="{18EEBBB9-B719-956A-197B-BB758C1F3796}"/>
              </a:ext>
            </a:extLst>
          </p:cNvPr>
          <p:cNvGrpSpPr/>
          <p:nvPr/>
        </p:nvGrpSpPr>
        <p:grpSpPr>
          <a:xfrm>
            <a:off x="2067345" y="1755615"/>
            <a:ext cx="381000" cy="381000"/>
            <a:chOff x="2078" y="1680"/>
            <a:chExt cx="1615" cy="1615"/>
          </a:xfrm>
        </p:grpSpPr>
        <p:sp>
          <p:nvSpPr>
            <p:cNvPr id="108" name="Google Shape;108;p2">
              <a:extLst>
                <a:ext uri="{FF2B5EF4-FFF2-40B4-BE49-F238E27FC236}">
                  <a16:creationId xmlns:a16="http://schemas.microsoft.com/office/drawing/2014/main" id="{42BBDF0F-17AA-5E47-574C-CF6DD730313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9" name="Google Shape;109;p2">
              <a:extLst>
                <a:ext uri="{FF2B5EF4-FFF2-40B4-BE49-F238E27FC236}">
                  <a16:creationId xmlns:a16="http://schemas.microsoft.com/office/drawing/2014/main" id="{776D045E-0792-A4C4-9612-6876511A07A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2">
              <a:extLst>
                <a:ext uri="{FF2B5EF4-FFF2-40B4-BE49-F238E27FC236}">
                  <a16:creationId xmlns:a16="http://schemas.microsoft.com/office/drawing/2014/main" id="{AE631312-1C23-8B42-0B91-F7EB33890167}"/>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1" name="Google Shape;111;p2">
              <a:extLst>
                <a:ext uri="{FF2B5EF4-FFF2-40B4-BE49-F238E27FC236}">
                  <a16:creationId xmlns:a16="http://schemas.microsoft.com/office/drawing/2014/main" id="{2130D220-6793-5A1E-00D2-457BA5D96388}"/>
                </a:ext>
              </a:extLst>
            </p:cNvPr>
            <p:cNvSpPr/>
            <p:nvPr/>
          </p:nvSpPr>
          <p:spPr>
            <a:xfrm>
              <a:off x="2254" y="1856"/>
              <a:ext cx="1262" cy="1264"/>
            </a:xfrm>
            <a:prstGeom prst="ellipse">
              <a:avLst/>
            </a:prstGeom>
            <a:gradFill>
              <a:gsLst>
                <a:gs pos="0">
                  <a:srgbClr val="000000"/>
                </a:gs>
                <a:gs pos="100000">
                  <a:srgbClr val="48BE67"/>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2">
              <a:extLst>
                <a:ext uri="{FF2B5EF4-FFF2-40B4-BE49-F238E27FC236}">
                  <a16:creationId xmlns:a16="http://schemas.microsoft.com/office/drawing/2014/main" id="{E1BC4C59-E747-585F-A97C-F67DCA0BB9D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3" name="Google Shape;113;p2">
              <a:extLst>
                <a:ext uri="{FF2B5EF4-FFF2-40B4-BE49-F238E27FC236}">
                  <a16:creationId xmlns:a16="http://schemas.microsoft.com/office/drawing/2014/main" id="{7F117899-3AB7-5A96-2F6A-4900B7886D32}"/>
                </a:ext>
              </a:extLst>
            </p:cNvPr>
            <p:cNvSpPr/>
            <p:nvPr/>
          </p:nvSpPr>
          <p:spPr>
            <a:xfrm>
              <a:off x="2337" y="1939"/>
              <a:ext cx="1096" cy="1098"/>
            </a:xfrm>
            <a:prstGeom prst="ellipse">
              <a:avLst/>
            </a:prstGeom>
            <a:gradFill>
              <a:gsLst>
                <a:gs pos="0">
                  <a:srgbClr val="48BE67"/>
                </a:gs>
                <a:gs pos="100000">
                  <a:srgbClr val="33884A"/>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14" name="Google Shape;114;p2">
            <a:extLst>
              <a:ext uri="{FF2B5EF4-FFF2-40B4-BE49-F238E27FC236}">
                <a16:creationId xmlns:a16="http://schemas.microsoft.com/office/drawing/2014/main" id="{7934E813-09E5-03F7-18F0-478270785D9A}"/>
              </a:ext>
            </a:extLst>
          </p:cNvPr>
          <p:cNvGrpSpPr/>
          <p:nvPr/>
        </p:nvGrpSpPr>
        <p:grpSpPr>
          <a:xfrm>
            <a:off x="2449943" y="2574509"/>
            <a:ext cx="381000" cy="381000"/>
            <a:chOff x="2078" y="1680"/>
            <a:chExt cx="1615" cy="1615"/>
          </a:xfrm>
        </p:grpSpPr>
        <p:sp>
          <p:nvSpPr>
            <p:cNvPr id="115" name="Google Shape;115;p2">
              <a:extLst>
                <a:ext uri="{FF2B5EF4-FFF2-40B4-BE49-F238E27FC236}">
                  <a16:creationId xmlns:a16="http://schemas.microsoft.com/office/drawing/2014/main" id="{F31B4D33-6219-FC74-90BA-76310953F5C9}"/>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6" name="Google Shape;116;p2">
              <a:extLst>
                <a:ext uri="{FF2B5EF4-FFF2-40B4-BE49-F238E27FC236}">
                  <a16:creationId xmlns:a16="http://schemas.microsoft.com/office/drawing/2014/main" id="{34A2729B-3BEE-64A1-58D6-5CC45EC2E4CA}"/>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2">
              <a:extLst>
                <a:ext uri="{FF2B5EF4-FFF2-40B4-BE49-F238E27FC236}">
                  <a16:creationId xmlns:a16="http://schemas.microsoft.com/office/drawing/2014/main" id="{E9AF4BA1-9D51-827D-CB77-53E55E7619C9}"/>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2">
              <a:extLst>
                <a:ext uri="{FF2B5EF4-FFF2-40B4-BE49-F238E27FC236}">
                  <a16:creationId xmlns:a16="http://schemas.microsoft.com/office/drawing/2014/main" id="{EB316378-6AC5-5845-E198-5696763A5613}"/>
                </a:ext>
              </a:extLst>
            </p:cNvPr>
            <p:cNvSpPr/>
            <p:nvPr/>
          </p:nvSpPr>
          <p:spPr>
            <a:xfrm>
              <a:off x="2254" y="1856"/>
              <a:ext cx="1262" cy="1264"/>
            </a:xfrm>
            <a:prstGeom prst="ellipse">
              <a:avLst/>
            </a:prstGeom>
            <a:gradFill>
              <a:gsLst>
                <a:gs pos="0">
                  <a:srgbClr val="21B3E1"/>
                </a:gs>
                <a:gs pos="100000">
                  <a:srgbClr val="177E9E"/>
                </a:gs>
              </a:gsLst>
              <a:lin ang="54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9" name="Google Shape;119;p2">
              <a:extLst>
                <a:ext uri="{FF2B5EF4-FFF2-40B4-BE49-F238E27FC236}">
                  <a16:creationId xmlns:a16="http://schemas.microsoft.com/office/drawing/2014/main" id="{134E1E0B-F895-7640-CA69-BA3B94162219}"/>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2">
              <a:extLst>
                <a:ext uri="{FF2B5EF4-FFF2-40B4-BE49-F238E27FC236}">
                  <a16:creationId xmlns:a16="http://schemas.microsoft.com/office/drawing/2014/main" id="{16E11C4A-3766-FCB4-B52E-B1C9AA4B3D37}"/>
                </a:ext>
              </a:extLst>
            </p:cNvPr>
            <p:cNvSpPr/>
            <p:nvPr/>
          </p:nvSpPr>
          <p:spPr>
            <a:xfrm>
              <a:off x="2337" y="1939"/>
              <a:ext cx="1096" cy="1098"/>
            </a:xfrm>
            <a:prstGeom prst="ellipse">
              <a:avLst/>
            </a:prstGeom>
            <a:gradFill>
              <a:gsLst>
                <a:gs pos="0">
                  <a:srgbClr val="21B3E1"/>
                </a:gs>
                <a:gs pos="100000">
                  <a:srgbClr val="1780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grpSp>
        <p:nvGrpSpPr>
          <p:cNvPr id="121" name="Google Shape;121;p2">
            <a:extLst>
              <a:ext uri="{FF2B5EF4-FFF2-40B4-BE49-F238E27FC236}">
                <a16:creationId xmlns:a16="http://schemas.microsoft.com/office/drawing/2014/main" id="{241C36B7-5DA3-31AF-037A-66FD6C03560F}"/>
              </a:ext>
            </a:extLst>
          </p:cNvPr>
          <p:cNvGrpSpPr/>
          <p:nvPr/>
        </p:nvGrpSpPr>
        <p:grpSpPr>
          <a:xfrm>
            <a:off x="2417086" y="4175626"/>
            <a:ext cx="355600" cy="381000"/>
            <a:chOff x="2078" y="1680"/>
            <a:chExt cx="1615" cy="1615"/>
          </a:xfrm>
        </p:grpSpPr>
        <p:sp>
          <p:nvSpPr>
            <p:cNvPr id="122" name="Google Shape;122;p2">
              <a:extLst>
                <a:ext uri="{FF2B5EF4-FFF2-40B4-BE49-F238E27FC236}">
                  <a16:creationId xmlns:a16="http://schemas.microsoft.com/office/drawing/2014/main" id="{9EE1A754-4933-36EC-989C-433344347A35}"/>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2">
              <a:extLst>
                <a:ext uri="{FF2B5EF4-FFF2-40B4-BE49-F238E27FC236}">
                  <a16:creationId xmlns:a16="http://schemas.microsoft.com/office/drawing/2014/main" id="{7A2B5634-F6BB-F583-A6AC-7C0AAD9E7C16}"/>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4" name="Google Shape;124;p2">
              <a:extLst>
                <a:ext uri="{FF2B5EF4-FFF2-40B4-BE49-F238E27FC236}">
                  <a16:creationId xmlns:a16="http://schemas.microsoft.com/office/drawing/2014/main" id="{DCC0ACAB-B996-4485-912E-B3607A7F597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5" name="Google Shape;125;p2">
              <a:extLst>
                <a:ext uri="{FF2B5EF4-FFF2-40B4-BE49-F238E27FC236}">
                  <a16:creationId xmlns:a16="http://schemas.microsoft.com/office/drawing/2014/main" id="{6DECE7BC-D98A-29F1-DF5F-5DAFFE73BD9B}"/>
                </a:ext>
              </a:extLst>
            </p:cNvPr>
            <p:cNvSpPr/>
            <p:nvPr/>
          </p:nvSpPr>
          <p:spPr>
            <a:xfrm>
              <a:off x="2254" y="1856"/>
              <a:ext cx="1262" cy="1264"/>
            </a:xfrm>
            <a:prstGeom prst="ellipse">
              <a:avLst/>
            </a:prstGeom>
            <a:gradFill>
              <a:gsLst>
                <a:gs pos="0">
                  <a:srgbClr val="000000"/>
                </a:gs>
                <a:gs pos="100000">
                  <a:srgbClr val="E35E23"/>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6" name="Google Shape;126;p2">
              <a:extLst>
                <a:ext uri="{FF2B5EF4-FFF2-40B4-BE49-F238E27FC236}">
                  <a16:creationId xmlns:a16="http://schemas.microsoft.com/office/drawing/2014/main" id="{7CB8EE80-7B0F-D537-A79C-8F2E0B4B5835}"/>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7" name="Google Shape;127;p2">
              <a:extLst>
                <a:ext uri="{FF2B5EF4-FFF2-40B4-BE49-F238E27FC236}">
                  <a16:creationId xmlns:a16="http://schemas.microsoft.com/office/drawing/2014/main" id="{B3BEBA01-7C80-9A26-D246-36ADC9532F45}"/>
                </a:ext>
              </a:extLst>
            </p:cNvPr>
            <p:cNvSpPr/>
            <p:nvPr/>
          </p:nvSpPr>
          <p:spPr>
            <a:xfrm>
              <a:off x="2337" y="1939"/>
              <a:ext cx="1096" cy="1098"/>
            </a:xfrm>
            <a:prstGeom prst="ellipse">
              <a:avLst/>
            </a:prstGeom>
            <a:gradFill>
              <a:gsLst>
                <a:gs pos="0">
                  <a:srgbClr val="E35E23"/>
                </a:gs>
                <a:gs pos="100000">
                  <a:srgbClr val="A34319"/>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28" name="Google Shape;128;p2">
            <a:extLst>
              <a:ext uri="{FF2B5EF4-FFF2-40B4-BE49-F238E27FC236}">
                <a16:creationId xmlns:a16="http://schemas.microsoft.com/office/drawing/2014/main" id="{18D57413-F16F-9C1A-1B05-F7B64EC5DA2B}"/>
              </a:ext>
            </a:extLst>
          </p:cNvPr>
          <p:cNvSpPr/>
          <p:nvPr/>
        </p:nvSpPr>
        <p:spPr>
          <a:xfrm>
            <a:off x="2847846" y="3308583"/>
            <a:ext cx="5343421" cy="529445"/>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tx2"/>
                </a:solidFill>
              </a:rPr>
              <a:t>4. Triển khai kiểm thử ứng dụng </a:t>
            </a:r>
            <a:r>
              <a:rPr lang="vi-VN" sz="1800" b="1" dirty="0" err="1">
                <a:solidFill>
                  <a:schemeClr val="tx2"/>
                </a:solidFill>
              </a:rPr>
              <a:t>Web</a:t>
            </a:r>
            <a:endParaRPr dirty="0">
              <a:solidFill>
                <a:schemeClr val="tx2"/>
              </a:solidFill>
            </a:endParaRPr>
          </a:p>
        </p:txBody>
      </p:sp>
      <p:grpSp>
        <p:nvGrpSpPr>
          <p:cNvPr id="129" name="Google Shape;129;p2">
            <a:extLst>
              <a:ext uri="{FF2B5EF4-FFF2-40B4-BE49-F238E27FC236}">
                <a16:creationId xmlns:a16="http://schemas.microsoft.com/office/drawing/2014/main" id="{1FE6BF51-9EA2-ED61-049F-53870AA5417D}"/>
              </a:ext>
            </a:extLst>
          </p:cNvPr>
          <p:cNvGrpSpPr/>
          <p:nvPr/>
        </p:nvGrpSpPr>
        <p:grpSpPr>
          <a:xfrm>
            <a:off x="2488786" y="3384994"/>
            <a:ext cx="381000" cy="381000"/>
            <a:chOff x="2078" y="1680"/>
            <a:chExt cx="1615" cy="1615"/>
          </a:xfrm>
        </p:grpSpPr>
        <p:sp>
          <p:nvSpPr>
            <p:cNvPr id="130" name="Google Shape;130;p2">
              <a:extLst>
                <a:ext uri="{FF2B5EF4-FFF2-40B4-BE49-F238E27FC236}">
                  <a16:creationId xmlns:a16="http://schemas.microsoft.com/office/drawing/2014/main" id="{81D96853-8075-1E0C-A663-819019BB3E20}"/>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2">
              <a:extLst>
                <a:ext uri="{FF2B5EF4-FFF2-40B4-BE49-F238E27FC236}">
                  <a16:creationId xmlns:a16="http://schemas.microsoft.com/office/drawing/2014/main" id="{88037115-FEF5-5754-DB1A-F2D759D51A7E}"/>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2">
              <a:extLst>
                <a:ext uri="{FF2B5EF4-FFF2-40B4-BE49-F238E27FC236}">
                  <a16:creationId xmlns:a16="http://schemas.microsoft.com/office/drawing/2014/main" id="{5025D31A-CEA0-4659-B77A-5F7F87BCB605}"/>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2">
              <a:extLst>
                <a:ext uri="{FF2B5EF4-FFF2-40B4-BE49-F238E27FC236}">
                  <a16:creationId xmlns:a16="http://schemas.microsoft.com/office/drawing/2014/main" id="{92969B61-A1AA-16C9-1394-0DAEB3610B9B}"/>
                </a:ext>
              </a:extLst>
            </p:cNvPr>
            <p:cNvSpPr/>
            <p:nvPr/>
          </p:nvSpPr>
          <p:spPr>
            <a:xfrm>
              <a:off x="2254" y="1856"/>
              <a:ext cx="1262" cy="1264"/>
            </a:xfrm>
            <a:prstGeom prst="ellipse">
              <a:avLst/>
            </a:prstGeom>
            <a:gradFill>
              <a:gsLst>
                <a:gs pos="0">
                  <a:srgbClr val="000000"/>
                </a:gs>
                <a:gs pos="100000">
                  <a:srgbClr val="8D67E1"/>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2">
              <a:extLst>
                <a:ext uri="{FF2B5EF4-FFF2-40B4-BE49-F238E27FC236}">
                  <a16:creationId xmlns:a16="http://schemas.microsoft.com/office/drawing/2014/main" id="{12383C9C-5737-F712-9C03-2BD305F0FBA0}"/>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5" name="Google Shape;135;p2">
              <a:extLst>
                <a:ext uri="{FF2B5EF4-FFF2-40B4-BE49-F238E27FC236}">
                  <a16:creationId xmlns:a16="http://schemas.microsoft.com/office/drawing/2014/main" id="{CABF9F78-5AB1-26D8-0DF4-0D4EBBBD3AF7}"/>
                </a:ext>
              </a:extLst>
            </p:cNvPr>
            <p:cNvSpPr/>
            <p:nvPr/>
          </p:nvSpPr>
          <p:spPr>
            <a:xfrm>
              <a:off x="2337" y="1939"/>
              <a:ext cx="1096" cy="1098"/>
            </a:xfrm>
            <a:prstGeom prst="ellipse">
              <a:avLst/>
            </a:prstGeom>
            <a:gradFill>
              <a:gsLst>
                <a:gs pos="0">
                  <a:srgbClr val="8D67E1"/>
                </a:gs>
                <a:gs pos="100000">
                  <a:srgbClr val="654AA2"/>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36" name="Google Shape;136;p2">
            <a:extLst>
              <a:ext uri="{FF2B5EF4-FFF2-40B4-BE49-F238E27FC236}">
                <a16:creationId xmlns:a16="http://schemas.microsoft.com/office/drawing/2014/main" id="{D632C2A4-9B10-F3A5-163A-1EDC77308AC9}"/>
              </a:ext>
            </a:extLst>
          </p:cNvPr>
          <p:cNvSpPr/>
          <p:nvPr/>
        </p:nvSpPr>
        <p:spPr>
          <a:xfrm rot="5400000">
            <a:off x="-2403921" y="1239529"/>
            <a:ext cx="4824413" cy="4770438"/>
          </a:xfrm>
          <a:custGeom>
            <a:avLst/>
            <a:gdLst/>
            <a:ahLst/>
            <a:cxnLst/>
            <a:rect l="l" t="t" r="r" b="b"/>
            <a:pathLst>
              <a:path w="21600" h="21600" extrusionOk="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a:gsLst>
              <a:gs pos="0">
                <a:srgbClr val="F4F4F4"/>
              </a:gs>
              <a:gs pos="50000">
                <a:schemeClr val="lt2"/>
              </a:gs>
              <a:gs pos="100000">
                <a:srgbClr val="F4F4F4"/>
              </a:gs>
            </a:gsLst>
            <a:lin ang="0" scaled="0"/>
          </a:gradFill>
          <a:ln w="9525" cap="flat" cmpd="sng">
            <a:solidFill>
              <a:srgbClr val="B3ABE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7" name="Google Shape;137;p2">
            <a:extLst>
              <a:ext uri="{FF2B5EF4-FFF2-40B4-BE49-F238E27FC236}">
                <a16:creationId xmlns:a16="http://schemas.microsoft.com/office/drawing/2014/main" id="{BB2B569C-CB92-8A3E-78A4-3579F9CE83DE}"/>
              </a:ext>
            </a:extLst>
          </p:cNvPr>
          <p:cNvSpPr/>
          <p:nvPr/>
        </p:nvSpPr>
        <p:spPr>
          <a:xfrm rot="5400000" flipH="1">
            <a:off x="-1998313" y="1675297"/>
            <a:ext cx="4032250" cy="3929063"/>
          </a:xfrm>
          <a:custGeom>
            <a:avLst/>
            <a:gdLst/>
            <a:ahLst/>
            <a:cxnLst/>
            <a:rect l="l" t="t" r="r" b="b"/>
            <a:pathLst>
              <a:path w="21600" h="21600" extrusionOk="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solidFill>
            <a:srgbClr val="C1DBED"/>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140" name="Google Shape;140;p2">
            <a:extLst>
              <a:ext uri="{FF2B5EF4-FFF2-40B4-BE49-F238E27FC236}">
                <a16:creationId xmlns:a16="http://schemas.microsoft.com/office/drawing/2014/main" id="{6C9827D2-E95A-D254-6005-A0FBD5CAB4D4}"/>
              </a:ext>
            </a:extLst>
          </p:cNvPr>
          <p:cNvGrpSpPr/>
          <p:nvPr/>
        </p:nvGrpSpPr>
        <p:grpSpPr>
          <a:xfrm>
            <a:off x="2126781" y="5033093"/>
            <a:ext cx="381000" cy="381000"/>
            <a:chOff x="2078" y="1680"/>
            <a:chExt cx="1615" cy="1615"/>
          </a:xfrm>
        </p:grpSpPr>
        <p:sp>
          <p:nvSpPr>
            <p:cNvPr id="141" name="Google Shape;141;p2">
              <a:extLst>
                <a:ext uri="{FF2B5EF4-FFF2-40B4-BE49-F238E27FC236}">
                  <a16:creationId xmlns:a16="http://schemas.microsoft.com/office/drawing/2014/main" id="{8D34E807-C59E-DD01-55DC-10469EA22F1D}"/>
                </a:ext>
              </a:extLst>
            </p:cNvPr>
            <p:cNvSpPr/>
            <p:nvPr/>
          </p:nvSpPr>
          <p:spPr>
            <a:xfrm>
              <a:off x="2078" y="1680"/>
              <a:ext cx="1615" cy="1615"/>
            </a:xfrm>
            <a:prstGeom prst="ellipse">
              <a:avLst/>
            </a:prstGeom>
            <a:gradFill>
              <a:gsLst>
                <a:gs pos="0">
                  <a:srgbClr val="B3B3B3"/>
                </a:gs>
                <a:gs pos="50000">
                  <a:srgbClr val="FFFFFF"/>
                </a:gs>
                <a:gs pos="100000">
                  <a:srgbClr val="B3B3B3"/>
                </a:gs>
              </a:gsLst>
              <a:lin ang="540000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2" name="Google Shape;142;p2">
              <a:extLst>
                <a:ext uri="{FF2B5EF4-FFF2-40B4-BE49-F238E27FC236}">
                  <a16:creationId xmlns:a16="http://schemas.microsoft.com/office/drawing/2014/main" id="{7AAC1A16-D50A-8AED-242B-208AC6D55643}"/>
                </a:ext>
              </a:extLst>
            </p:cNvPr>
            <p:cNvSpPr/>
            <p:nvPr/>
          </p:nvSpPr>
          <p:spPr>
            <a:xfrm>
              <a:off x="2170" y="1771"/>
              <a:ext cx="1430" cy="1430"/>
            </a:xfrm>
            <a:prstGeom prst="ellipse">
              <a:avLst/>
            </a:prstGeom>
            <a:gradFill>
              <a:gsLst>
                <a:gs pos="0">
                  <a:srgbClr val="CFCFCF"/>
                </a:gs>
                <a:gs pos="50000">
                  <a:srgbClr val="FFFFFF"/>
                </a:gs>
                <a:gs pos="100000">
                  <a:srgbClr val="CFCFCF"/>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3" name="Google Shape;143;p2">
              <a:extLst>
                <a:ext uri="{FF2B5EF4-FFF2-40B4-BE49-F238E27FC236}">
                  <a16:creationId xmlns:a16="http://schemas.microsoft.com/office/drawing/2014/main" id="{1A39EBD7-2F3C-49F8-04EA-972EA9AC7376}"/>
                </a:ext>
              </a:extLst>
            </p:cNvPr>
            <p:cNvSpPr/>
            <p:nvPr/>
          </p:nvSpPr>
          <p:spPr>
            <a:xfrm>
              <a:off x="2254" y="1856"/>
              <a:ext cx="1262" cy="1264"/>
            </a:xfrm>
            <a:prstGeom prst="ellipse">
              <a:avLst/>
            </a:prstGeom>
            <a:gradFill>
              <a:gsLst>
                <a:gs pos="0">
                  <a:srgbClr val="FFFFFF"/>
                </a:gs>
                <a:gs pos="50000">
                  <a:schemeClr val="hlink"/>
                </a:gs>
                <a:gs pos="100000">
                  <a:srgbClr val="FFFFFF"/>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2">
              <a:extLst>
                <a:ext uri="{FF2B5EF4-FFF2-40B4-BE49-F238E27FC236}">
                  <a16:creationId xmlns:a16="http://schemas.microsoft.com/office/drawing/2014/main" id="{4324B64D-1D97-2968-09A3-F25EF376F2C4}"/>
                </a:ext>
              </a:extLst>
            </p:cNvPr>
            <p:cNvSpPr/>
            <p:nvPr/>
          </p:nvSpPr>
          <p:spPr>
            <a:xfrm>
              <a:off x="2254" y="1856"/>
              <a:ext cx="1262" cy="1264"/>
            </a:xfrm>
            <a:prstGeom prst="ellipse">
              <a:avLst/>
            </a:prstGeom>
            <a:gradFill>
              <a:gsLst>
                <a:gs pos="0">
                  <a:srgbClr val="000000"/>
                </a:gs>
                <a:gs pos="100000">
                  <a:srgbClr val="FFCC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2">
              <a:extLst>
                <a:ext uri="{FF2B5EF4-FFF2-40B4-BE49-F238E27FC236}">
                  <a16:creationId xmlns:a16="http://schemas.microsoft.com/office/drawing/2014/main" id="{0D74A760-89D3-D840-540C-A5303263B668}"/>
                </a:ext>
              </a:extLst>
            </p:cNvPr>
            <p:cNvSpPr/>
            <p:nvPr/>
          </p:nvSpPr>
          <p:spPr>
            <a:xfrm>
              <a:off x="2337" y="1939"/>
              <a:ext cx="1096" cy="1098"/>
            </a:xfrm>
            <a:prstGeom prst="ellipse">
              <a:avLst/>
            </a:prstGeom>
            <a:gradFill>
              <a:gsLst>
                <a:gs pos="0">
                  <a:srgbClr val="034A91"/>
                </a:gs>
                <a:gs pos="50000">
                  <a:schemeClr val="hlink"/>
                </a:gs>
                <a:gs pos="100000">
                  <a:srgbClr val="034A91"/>
                </a:gs>
              </a:gsLst>
              <a:lin ang="189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2">
              <a:extLst>
                <a:ext uri="{FF2B5EF4-FFF2-40B4-BE49-F238E27FC236}">
                  <a16:creationId xmlns:a16="http://schemas.microsoft.com/office/drawing/2014/main" id="{BD8995C9-1213-1B65-D1B8-065DD18110DC}"/>
                </a:ext>
              </a:extLst>
            </p:cNvPr>
            <p:cNvSpPr/>
            <p:nvPr/>
          </p:nvSpPr>
          <p:spPr>
            <a:xfrm>
              <a:off x="2337" y="1939"/>
              <a:ext cx="1096" cy="1098"/>
            </a:xfrm>
            <a:prstGeom prst="ellipse">
              <a:avLst/>
            </a:prstGeom>
            <a:gradFill>
              <a:gsLst>
                <a:gs pos="0">
                  <a:srgbClr val="FFCC00"/>
                </a:gs>
                <a:gs pos="100000">
                  <a:srgbClr val="B79200"/>
                </a:gs>
              </a:gsLst>
              <a:lin ang="2700000" scaled="0"/>
            </a:gradFill>
            <a:ln>
              <a:noFill/>
            </a:ln>
          </p:spPr>
          <p:txBody>
            <a:bodyPr spcFirstLastPara="1" wrap="square" lIns="91425" tIns="45700" rIns="91425" bIns="45700" anchor="ctr"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2" name="Google Shape;96;p2">
            <a:extLst>
              <a:ext uri="{FF2B5EF4-FFF2-40B4-BE49-F238E27FC236}">
                <a16:creationId xmlns:a16="http://schemas.microsoft.com/office/drawing/2014/main" id="{B300765D-E638-934C-B465-EAFB16DC821A}"/>
              </a:ext>
            </a:extLst>
          </p:cNvPr>
          <p:cNvSpPr/>
          <p:nvPr/>
        </p:nvSpPr>
        <p:spPr>
          <a:xfrm>
            <a:off x="2867935" y="4278813"/>
            <a:ext cx="5186701" cy="508000"/>
          </a:xfrm>
          <a:prstGeom prst="roundRect">
            <a:avLst>
              <a:gd name="adj" fmla="val 50000"/>
            </a:avLst>
          </a:prstGeom>
          <a:noFill/>
          <a:ln w="28575" cap="flat" cmpd="sng">
            <a:solidFill>
              <a:schemeClr val="lt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vi-VN" sz="1800" b="1" dirty="0">
                <a:solidFill>
                  <a:schemeClr val="dk1"/>
                </a:solidFill>
              </a:rPr>
              <a:t> </a:t>
            </a:r>
            <a:r>
              <a:rPr lang="vi-VN" sz="1800" b="1" dirty="0">
                <a:solidFill>
                  <a:schemeClr val="tx2"/>
                </a:solidFill>
              </a:rPr>
              <a:t>Báo cáo và phân tích kết quả kiểm thử</a:t>
            </a:r>
            <a:endParaRPr lang="vi-VN" dirty="0">
              <a:solidFill>
                <a:schemeClr val="tx2"/>
              </a:solidFill>
            </a:endParaRPr>
          </a:p>
        </p:txBody>
      </p:sp>
    </p:spTree>
    <p:extLst>
      <p:ext uri="{BB962C8B-B14F-4D97-AF65-F5344CB8AC3E}">
        <p14:creationId xmlns:p14="http://schemas.microsoft.com/office/powerpoint/2010/main" val="408808959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2086</Words>
  <Application>Microsoft Office PowerPoint</Application>
  <PresentationFormat>On-screen Show (4:3)</PresentationFormat>
  <Paragraphs>189</Paragraphs>
  <Slides>28</Slides>
  <Notes>28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Calibri</vt:lpstr>
      <vt:lpstr>Noto Sans Symbols</vt:lpstr>
      <vt:lpstr>Century Schoolbook</vt:lpstr>
      <vt:lpstr>Arial</vt:lpstr>
      <vt:lpstr>Times New Roman</vt:lpstr>
      <vt:lpstr>Office Theme</vt:lpstr>
      <vt:lpstr> Kiểm thử website Tek4.VN</vt:lpstr>
      <vt:lpstr>Nội dung</vt:lpstr>
      <vt:lpstr>Nội dung</vt:lpstr>
      <vt:lpstr>1.Tổng quan về đề tài </vt:lpstr>
      <vt:lpstr>1.Tổng quan về đề tài </vt:lpstr>
      <vt:lpstr>Nội dung</vt:lpstr>
      <vt:lpstr>2. Cơ sở lý thuyết </vt:lpstr>
      <vt:lpstr>2. Cơ sở lý thuyết </vt:lpstr>
      <vt:lpstr>Nội dung</vt:lpstr>
      <vt:lpstr>3. Phân tích yêu cầu và lập kế hoạch kiểm thử 3.1 Yêu cầu chức năng</vt:lpstr>
      <vt:lpstr>3. Phân tích yêu cầu và lập kế hoạch kiểm thử 3.2 Yêu cầu phi chức năng</vt:lpstr>
      <vt:lpstr>3. Phân tích yêu cầu và lập kế hoạch kiểm thử</vt:lpstr>
      <vt:lpstr>3. Phân tích yêu cầu và lập kế hoạch kiểm thử</vt:lpstr>
      <vt:lpstr>3. Phân tích yêu cầu và lập kế hoạch kiểm thử</vt:lpstr>
      <vt:lpstr>Nội dung</vt:lpstr>
      <vt:lpstr>4. Triển khai kiểm thử ứng dụng Web</vt:lpstr>
      <vt:lpstr>4. Triển khai kiểm thử ứng dụng Web</vt:lpstr>
      <vt:lpstr>4. Triển khai kiểm thử ứng dụng Web</vt:lpstr>
      <vt:lpstr>4. Triển khai kiểm thử ứng dụng Web</vt:lpstr>
      <vt:lpstr>Nội dung</vt:lpstr>
      <vt:lpstr>Báo cáo và phân tích kết quả kiểm thử </vt:lpstr>
      <vt:lpstr>Báo cáo và phân tích kết quả kiểm thử </vt:lpstr>
      <vt:lpstr>Báo cáo và phân tích kết quả kiểm thử </vt:lpstr>
      <vt:lpstr>4. Triển khai kiểm thử ứng dụng Web</vt:lpstr>
      <vt:lpstr>Nội dung</vt:lpstr>
      <vt:lpstr>Kết luận và hướng phát triển đề tài</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Đỗ Thị Thu Trang</dc:creator>
  <cp:lastModifiedBy>Hiền Trần Thu</cp:lastModifiedBy>
  <cp:revision>13</cp:revision>
  <dcterms:created xsi:type="dcterms:W3CDTF">2024-09-27T15:40:07Z</dcterms:created>
  <dcterms:modified xsi:type="dcterms:W3CDTF">2025-06-13T00:23:43Z</dcterms:modified>
</cp:coreProperties>
</file>