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sldIdLst>
    <p:sldId id="942" r:id="rId2"/>
    <p:sldId id="943" r:id="rId3"/>
    <p:sldId id="940" r:id="rId4"/>
    <p:sldId id="958" r:id="rId5"/>
    <p:sldId id="957" r:id="rId6"/>
    <p:sldId id="956" r:id="rId7"/>
    <p:sldId id="955" r:id="rId8"/>
    <p:sldId id="941" r:id="rId9"/>
    <p:sldId id="944" r:id="rId10"/>
    <p:sldId id="945" r:id="rId11"/>
    <p:sldId id="946" r:id="rId12"/>
    <p:sldId id="947" r:id="rId13"/>
    <p:sldId id="949" r:id="rId14"/>
    <p:sldId id="948" r:id="rId15"/>
    <p:sldId id="950" r:id="rId16"/>
    <p:sldId id="951" r:id="rId17"/>
    <p:sldId id="952" r:id="rId18"/>
    <p:sldId id="953" r:id="rId19"/>
    <p:sldId id="954" r:id="rId20"/>
  </p:sldIdLst>
  <p:sldSz cx="9144000" cy="6858000" type="screen4x3"/>
  <p:notesSz cx="6858000" cy="9144000"/>
  <p:embeddedFontLst>
    <p:embeddedFont>
      <p:font typeface="Cambria" panose="02040503050406030204" pitchFamily="18"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592" autoAdjust="0"/>
  </p:normalViewPr>
  <p:slideViewPr>
    <p:cSldViewPr snapToGrid="0">
      <p:cViewPr varScale="1">
        <p:scale>
          <a:sx n="60" d="100"/>
          <a:sy n="60" d="100"/>
        </p:scale>
        <p:origin x="14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643E7-7335-4068-8297-B5F940ADDBF1}" type="datetimeFigureOut">
              <a:rPr lang="en-US" smtClean="0"/>
              <a:t>4/10/2024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58EAF6-52B6-4EB1-ACD7-FB25400B94A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58EAF6-52B6-4EB1-ACD7-FB25400B94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58EAF6-52B6-4EB1-ACD7-FB25400B94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58EAF6-52B6-4EB1-ACD7-FB25400B94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58EAF6-52B6-4EB1-ACD7-FB25400B94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58EAF6-52B6-4EB1-ACD7-FB25400B94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58EAF6-52B6-4EB1-ACD7-FB25400B94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58EAF6-52B6-4EB1-ACD7-FB25400B94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58EAF6-52B6-4EB1-ACD7-FB25400B94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58EAF6-52B6-4EB1-ACD7-FB25400B94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7143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510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84169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êu đề và Nội dung">
    <p:spTree>
      <p:nvGrpSpPr>
        <p:cNvPr id="1" name=""/>
        <p:cNvGrpSpPr/>
        <p:nvPr/>
      </p:nvGrpSpPr>
      <p:grpSpPr>
        <a:xfrm>
          <a:off x="0" y="0"/>
          <a:ext cx="0" cy="0"/>
          <a:chOff x="0" y="0"/>
          <a:chExt cx="0" cy="0"/>
        </a:xfrm>
      </p:grpSpPr>
      <p:sp>
        <p:nvSpPr>
          <p:cNvPr id="17" name="Hình chữ nhật 16"/>
          <p:cNvSpPr/>
          <p:nvPr userDrawn="1"/>
        </p:nvSpPr>
        <p:spPr>
          <a:xfrm>
            <a:off x="0" y="6356353"/>
            <a:ext cx="9144000" cy="36512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1"/>
              </a:solidFill>
            </a:endParaRPr>
          </a:p>
        </p:txBody>
      </p:sp>
      <p:sp>
        <p:nvSpPr>
          <p:cNvPr id="2" name="Tiêu đề 1"/>
          <p:cNvSpPr>
            <a:spLocks noGrp="1"/>
          </p:cNvSpPr>
          <p:nvPr>
            <p:ph type="title" hasCustomPrompt="1"/>
          </p:nvPr>
        </p:nvSpPr>
        <p:spPr>
          <a:xfrm>
            <a:off x="1800225" y="340521"/>
            <a:ext cx="7143750" cy="830262"/>
          </a:xfrm>
        </p:spPr>
        <p:txBody>
          <a:bodyPr>
            <a:normAutofit/>
          </a:bodyPr>
          <a:lstStyle>
            <a:lvl1pPr>
              <a:defRPr sz="2700"/>
            </a:lvl1pPr>
          </a:lstStyle>
          <a:p>
            <a:r>
              <a:rPr lang="vi-VN" dirty="0"/>
              <a:t>Bấm để sửa kiểu tiêu đề Bản cái</a:t>
            </a:r>
            <a:endParaRPr lang="en-US" dirty="0"/>
          </a:p>
        </p:txBody>
      </p:sp>
      <p:sp>
        <p:nvSpPr>
          <p:cNvPr id="3" name="Chỗ dành sẵn cho Nội dung 2"/>
          <p:cNvSpPr>
            <a:spLocks noGrp="1"/>
          </p:cNvSpPr>
          <p:nvPr>
            <p:ph idx="1" hasCustomPrompt="1"/>
          </p:nvPr>
        </p:nvSpPr>
        <p:spPr>
          <a:xfrm>
            <a:off x="628650" y="1397007"/>
            <a:ext cx="7886700" cy="4779959"/>
          </a:xfrm>
        </p:spPr>
        <p:txBody>
          <a:bodyPr/>
          <a:lstStyle>
            <a:lvl1pPr>
              <a:defRPr sz="2400">
                <a:latin typeface="+mj-lt"/>
              </a:defRPr>
            </a:lvl1pPr>
            <a:lvl2pPr>
              <a:defRPr sz="2100">
                <a:latin typeface="+mj-lt"/>
              </a:defRPr>
            </a:lvl2pPr>
            <a:lvl3pPr>
              <a:defRPr sz="1800">
                <a:latin typeface="+mj-lt"/>
              </a:defRPr>
            </a:lvl3p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p:txBody>
      </p:sp>
      <p:sp>
        <p:nvSpPr>
          <p:cNvPr id="4" name="Chỗ dành sẵn cho Ngày tháng 3"/>
          <p:cNvSpPr>
            <a:spLocks noGrp="1"/>
          </p:cNvSpPr>
          <p:nvPr>
            <p:ph type="dt" sz="half" idx="10"/>
          </p:nvPr>
        </p:nvSpPr>
        <p:spPr>
          <a:xfrm>
            <a:off x="628650" y="6356353"/>
            <a:ext cx="2057400" cy="365125"/>
          </a:xfrm>
        </p:spPr>
        <p:txBody>
          <a:bodyPr/>
          <a:lstStyle>
            <a:lvl1pPr>
              <a:defRPr>
                <a:solidFill>
                  <a:schemeClr val="bg1"/>
                </a:solidFill>
              </a:defRPr>
            </a:lvl1pPr>
          </a:lstStyle>
          <a:p>
            <a:r>
              <a:rPr lang="en-US"/>
              <a:t>6/25/2020</a:t>
            </a:r>
            <a:endParaRPr lang="en-US" dirty="0"/>
          </a:p>
        </p:txBody>
      </p:sp>
      <p:sp>
        <p:nvSpPr>
          <p:cNvPr id="5" name="Chỗ dành sẵn cho Chân trang 4"/>
          <p:cNvSpPr>
            <a:spLocks noGrp="1"/>
          </p:cNvSpPr>
          <p:nvPr>
            <p:ph type="ftr" sz="quarter" idx="11"/>
          </p:nvPr>
        </p:nvSpPr>
        <p:spPr>
          <a:xfrm>
            <a:off x="3028950" y="6356353"/>
            <a:ext cx="3086100" cy="365125"/>
          </a:xfrm>
        </p:spPr>
        <p:txBody>
          <a:bodyPr/>
          <a:lstStyle>
            <a:lvl1pPr>
              <a:defRPr>
                <a:solidFill>
                  <a:schemeClr val="bg1"/>
                </a:solidFill>
              </a:defRPr>
            </a:lvl1pPr>
          </a:lstStyle>
          <a:p>
            <a:r>
              <a:rPr lang="en-US" dirty="0" err="1"/>
              <a:t>Thái</a:t>
            </a:r>
            <a:r>
              <a:rPr lang="en-US" dirty="0"/>
              <a:t> </a:t>
            </a:r>
            <a:r>
              <a:rPr lang="en-US" dirty="0" err="1"/>
              <a:t>độ</a:t>
            </a:r>
            <a:r>
              <a:rPr lang="en-US" dirty="0"/>
              <a:t> </a:t>
            </a:r>
            <a:r>
              <a:rPr lang="en-US" dirty="0" err="1"/>
              <a:t>sống</a:t>
            </a:r>
            <a:r>
              <a:rPr lang="en-US" dirty="0"/>
              <a:t> 1</a:t>
            </a:r>
          </a:p>
        </p:txBody>
      </p:sp>
      <p:sp>
        <p:nvSpPr>
          <p:cNvPr id="6" name="Chỗ dành sẵn cho Số hiệu Bản chiếu 5"/>
          <p:cNvSpPr>
            <a:spLocks noGrp="1"/>
          </p:cNvSpPr>
          <p:nvPr>
            <p:ph type="sldNum" sz="quarter" idx="12"/>
          </p:nvPr>
        </p:nvSpPr>
        <p:spPr>
          <a:xfrm>
            <a:off x="6457950" y="6356353"/>
            <a:ext cx="2057400" cy="365125"/>
          </a:xfrm>
        </p:spPr>
        <p:txBody>
          <a:bodyPr/>
          <a:lstStyle>
            <a:lvl1pPr>
              <a:defRPr>
                <a:solidFill>
                  <a:schemeClr val="tx1"/>
                </a:solidFill>
              </a:defRPr>
            </a:lvl1pPr>
          </a:lstStyle>
          <a:p>
            <a:r>
              <a:rPr lang="en-US"/>
              <a:t>1</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170" y="59123"/>
            <a:ext cx="1613559" cy="11886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Đường nối Thẳng 10"/>
          <p:cNvCxnSpPr/>
          <p:nvPr userDrawn="1"/>
        </p:nvCxnSpPr>
        <p:spPr>
          <a:xfrm>
            <a:off x="1800226" y="1195388"/>
            <a:ext cx="671512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09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1351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7133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9334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11395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433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2022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5056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7680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846CE7D5-CF57-46EF-B807-FDD0502418D4}" type="datetimeFigureOut">
              <a:rPr lang="en-US" smtClean="0"/>
              <a:t>4/10/2024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524624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489098" y="2365000"/>
            <a:ext cx="8346557" cy="3991353"/>
          </a:xfrm>
          <a:ln>
            <a:noFill/>
          </a:ln>
        </p:spPr>
        <p:txBody>
          <a:bodyPr>
            <a:normAutofit/>
          </a:bodyPr>
          <a:lstStyle/>
          <a:p>
            <a:pPr marL="0" indent="0" algn="ctr">
              <a:buNone/>
            </a:pPr>
            <a:r>
              <a:rPr lang="en-US" sz="4000" b="1">
                <a:latin typeface="Cambria" panose="02040503050406030204" pitchFamily="18" charset="0"/>
                <a:ea typeface="Cambria" panose="02040503050406030204" pitchFamily="18" charset="0"/>
                <a:cs typeface="Times New Roman" panose="02020603050405020304" pitchFamily="18" charset="0"/>
                <a:sym typeface="+mn-ea"/>
              </a:rPr>
              <a:t>BÁO CÁO KẾT QUẢ THỰC HÀNH</a:t>
            </a:r>
            <a:endParaRPr lang="en-US" sz="4000" b="1">
              <a:latin typeface="Cambria" panose="02040503050406030204" pitchFamily="18" charset="0"/>
              <a:ea typeface="Cambria" panose="02040503050406030204" pitchFamily="18" charset="0"/>
              <a:cs typeface="Times New Roman" panose="02020603050405020304" pitchFamily="18" charset="0"/>
            </a:endParaRPr>
          </a:p>
          <a:p>
            <a:pPr marL="0" indent="0" algn="ctr">
              <a:buNone/>
            </a:pPr>
            <a:r>
              <a:rPr lang="en-US" sz="4800">
                <a:latin typeface="Cambria" panose="02040503050406030204" pitchFamily="18" charset="0"/>
                <a:ea typeface="Cambria" panose="02040503050406030204" pitchFamily="18" charset="0"/>
                <a:cs typeface="Times New Roman" panose="02020603050405020304" pitchFamily="18" charset="0"/>
                <a:sym typeface="+mn-ea"/>
              </a:rPr>
              <a:t>Môn : Thái độ sống 3</a:t>
            </a:r>
            <a:endParaRPr lang="en-US" sz="4800">
              <a:latin typeface="Cambria" panose="02040503050406030204" pitchFamily="18" charset="0"/>
              <a:ea typeface="Cambria" panose="02040503050406030204" pitchFamily="18" charset="0"/>
              <a:cs typeface="Times New Roman" panose="02020603050405020304" pitchFamily="18" charset="0"/>
            </a:endParaRPr>
          </a:p>
          <a:p>
            <a:pPr marL="0" indent="0" algn="ctr">
              <a:buNone/>
            </a:pPr>
            <a:r>
              <a:rPr lang="en-US" sz="4800">
                <a:latin typeface="Cambria" panose="02040503050406030204" pitchFamily="18" charset="0"/>
                <a:ea typeface="Cambria" panose="02040503050406030204" pitchFamily="18" charset="0"/>
                <a:cs typeface="Times New Roman" panose="02020603050405020304" pitchFamily="18" charset="0"/>
                <a:sym typeface="+mn-ea"/>
              </a:rPr>
              <a:t>Mã môn học : L00041</a:t>
            </a:r>
            <a:endParaRPr lang="en-US" sz="4800">
              <a:latin typeface="Cambria" panose="02040503050406030204" pitchFamily="18" charset="0"/>
              <a:ea typeface="Cambria" panose="02040503050406030204" pitchFamily="18" charset="0"/>
              <a:cs typeface="Times New Roman" panose="02020603050405020304" pitchFamily="18" charset="0"/>
            </a:endParaRPr>
          </a:p>
          <a:p>
            <a:pPr marL="0" indent="0" algn="just" fontAlgn="base">
              <a:buNone/>
            </a:pPr>
            <a:endParaRPr lang="en-US" sz="2550" dirty="0">
              <a:latin typeface="Times New Roman" panose="02020603050405020304" pitchFamily="18" charset="0"/>
              <a:cs typeface="Times New Roman" panose="02020603050405020304" pitchFamily="18" charset="0"/>
            </a:endParaRPr>
          </a:p>
        </p:txBody>
      </p:sp>
      <p:sp>
        <p:nvSpPr>
          <p:cNvPr id="5" name="Chỗ dành sẵn cho Chân trang 4"/>
          <p:cNvSpPr>
            <a:spLocks noGrp="1"/>
          </p:cNvSpPr>
          <p:nvPr>
            <p:ph type="ftr" sz="quarter" idx="11"/>
          </p:nvPr>
        </p:nvSpPr>
        <p:spPr/>
        <p:txBody>
          <a:bodyPr/>
          <a:lstStyle/>
          <a:p>
            <a:pPr defTabSz="685800"/>
            <a:r>
              <a:rPr lang="en-US" dirty="0" err="1">
                <a:solidFill>
                  <a:prstClr val="white"/>
                </a:solidFill>
                <a:latin typeface="Aptos" panose="020B0004020202020204"/>
              </a:rPr>
              <a:t>Thái</a:t>
            </a:r>
            <a:r>
              <a:rPr lang="en-US" dirty="0">
                <a:solidFill>
                  <a:prstClr val="white"/>
                </a:solidFill>
                <a:latin typeface="Aptos" panose="020B0004020202020204"/>
              </a:rPr>
              <a:t> </a:t>
            </a:r>
            <a:r>
              <a:rPr lang="en-US" dirty="0" err="1">
                <a:solidFill>
                  <a:prstClr val="white"/>
                </a:solidFill>
                <a:latin typeface="Aptos" panose="020B0004020202020204"/>
              </a:rPr>
              <a:t>độ</a:t>
            </a:r>
            <a:r>
              <a:rPr lang="en-US" dirty="0">
                <a:solidFill>
                  <a:prstClr val="white"/>
                </a:solidFill>
                <a:latin typeface="Aptos" panose="020B0004020202020204"/>
              </a:rPr>
              <a:t> </a:t>
            </a:r>
            <a:r>
              <a:rPr lang="en-US" dirty="0" err="1">
                <a:solidFill>
                  <a:prstClr val="white"/>
                </a:solidFill>
                <a:latin typeface="Aptos" panose="020B0004020202020204"/>
              </a:rPr>
              <a:t>sống</a:t>
            </a:r>
            <a:r>
              <a:rPr lang="en-US" dirty="0">
                <a:solidFill>
                  <a:prstClr val="white"/>
                </a:solidFill>
                <a:latin typeface="Aptos" panose="020B0004020202020204"/>
              </a:rPr>
              <a:t> 3</a:t>
            </a:r>
          </a:p>
        </p:txBody>
      </p:sp>
      <p:sp>
        <p:nvSpPr>
          <p:cNvPr id="2" name="Tiêu đề 1"/>
          <p:cNvSpPr>
            <a:spLocks noGrp="1"/>
          </p:cNvSpPr>
          <p:nvPr>
            <p:ph type="title"/>
          </p:nvPr>
        </p:nvSpPr>
        <p:spPr>
          <a:xfrm>
            <a:off x="2073593" y="568798"/>
            <a:ext cx="5740241" cy="656273"/>
          </a:xfrm>
        </p:spPr>
        <p:txBody>
          <a:bodyPr>
            <a:normAutofit fontScale="90000"/>
          </a:bodyPr>
          <a:lstStyle/>
          <a:p>
            <a:pPr algn="ctr"/>
            <a:r>
              <a:rPr lang="en-US" sz="2100" b="1" dirty="0">
                <a:latin typeface="Times New Roman" panose="02020603050405020304" pitchFamily="18" charset="0"/>
                <a:cs typeface="Times New Roman" panose="02020603050405020304" pitchFamily="18" charset="0"/>
              </a:rPr>
              <a:t>TR</a:t>
            </a:r>
            <a:r>
              <a:rPr lang="vi-VN" sz="2100" b="1" dirty="0">
                <a:latin typeface="Times New Roman" panose="02020603050405020304" pitchFamily="18" charset="0"/>
                <a:cs typeface="Times New Roman" panose="02020603050405020304" pitchFamily="18" charset="0"/>
              </a:rPr>
              <a:t>Ư</a:t>
            </a:r>
            <a:r>
              <a:rPr lang="en-US" sz="2100" b="1" dirty="0">
                <a:latin typeface="Times New Roman" panose="02020603050405020304" pitchFamily="18" charset="0"/>
                <a:cs typeface="Times New Roman" panose="02020603050405020304" pitchFamily="18" charset="0"/>
              </a:rPr>
              <a:t>ỜNG ĐẠI HỌC TÔN ĐỨC THẮNG</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PHÒNG CÔNG TÁC HỌC SINH </a:t>
            </a:r>
            <a:r>
              <a:rPr lang="en-US" sz="2100" dirty="0" err="1">
                <a:latin typeface="Times New Roman" panose="02020603050405020304" pitchFamily="18" charset="0"/>
                <a:cs typeface="Times New Roman" panose="02020603050405020304" pitchFamily="18" charset="0"/>
              </a:rPr>
              <a:t>SINH</a:t>
            </a:r>
            <a:r>
              <a:rPr lang="en-US" sz="2100" dirty="0">
                <a:latin typeface="Times New Roman" panose="02020603050405020304" pitchFamily="18" charset="0"/>
                <a:cs typeface="Times New Roman" panose="02020603050405020304" pitchFamily="18" charset="0"/>
              </a:rPr>
              <a:t> VIÊN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382773" y="1169580"/>
            <a:ext cx="8261498" cy="5258113"/>
          </a:xfrm>
          <a:ln>
            <a:solidFill>
              <a:srgbClr val="00B0F0"/>
            </a:solidFill>
          </a:ln>
        </p:spPr>
        <p:txBody>
          <a:bodyPr>
            <a:normAutofit fontScale="85000" lnSpcReduction="20000"/>
          </a:bodyPr>
          <a:lstStyle/>
          <a:p>
            <a:pPr marL="0" indent="0" algn="ctr" fontAlgn="base">
              <a:buNone/>
            </a:pPr>
            <a:endParaRPr lang="en-US" sz="1950" b="1" dirty="0">
              <a:latin typeface="Times New Roman" panose="02020603050405020304" pitchFamily="18" charset="0"/>
              <a:cs typeface="Times New Roman" panose="02020603050405020304" pitchFamily="18" charset="0"/>
            </a:endParaRPr>
          </a:p>
          <a:p>
            <a:pPr marL="0" indent="0" algn="ctr" fontAlgn="base">
              <a:buNone/>
            </a:pPr>
            <a:r>
              <a:rPr lang="en-US" sz="2600" b="1" dirty="0" err="1">
                <a:latin typeface="Cambria" panose="02040503050406030204" pitchFamily="18" charset="0"/>
                <a:ea typeface="Cambria" panose="02040503050406030204" pitchFamily="18" charset="0"/>
                <a:cs typeface="Times New Roman" panose="02020603050405020304" pitchFamily="18" charset="0"/>
              </a:rPr>
              <a:t>Môn</a:t>
            </a:r>
            <a:r>
              <a:rPr lang="en-US" sz="2600" b="1" dirty="0">
                <a:latin typeface="Cambria" panose="02040503050406030204" pitchFamily="18" charset="0"/>
                <a:ea typeface="Cambria" panose="02040503050406030204" pitchFamily="18" charset="0"/>
                <a:cs typeface="Times New Roman" panose="02020603050405020304" pitchFamily="18" charset="0"/>
              </a:rPr>
              <a:t>: </a:t>
            </a:r>
            <a:r>
              <a:rPr lang="en-US" sz="2600" b="1" dirty="0" err="1">
                <a:latin typeface="Cambria" panose="02040503050406030204" pitchFamily="18" charset="0"/>
                <a:ea typeface="Cambria" panose="02040503050406030204" pitchFamily="18" charset="0"/>
                <a:cs typeface="Times New Roman" panose="02020603050405020304" pitchFamily="18" charset="0"/>
              </a:rPr>
              <a:t>THÁI</a:t>
            </a:r>
            <a:r>
              <a:rPr lang="en-US" sz="2600" b="1" dirty="0">
                <a:latin typeface="Cambria" panose="02040503050406030204" pitchFamily="18" charset="0"/>
                <a:ea typeface="Cambria" panose="02040503050406030204" pitchFamily="18" charset="0"/>
                <a:cs typeface="Times New Roman" panose="02020603050405020304" pitchFamily="18" charset="0"/>
              </a:rPr>
              <a:t> </a:t>
            </a:r>
            <a:r>
              <a:rPr lang="en-US" sz="2600" b="1" dirty="0" err="1">
                <a:latin typeface="Cambria" panose="02040503050406030204" pitchFamily="18" charset="0"/>
                <a:ea typeface="Cambria" panose="02040503050406030204" pitchFamily="18" charset="0"/>
                <a:cs typeface="Times New Roman" panose="02020603050405020304" pitchFamily="18" charset="0"/>
              </a:rPr>
              <a:t>ĐỘ</a:t>
            </a:r>
            <a:r>
              <a:rPr lang="en-US" sz="2600" b="1" dirty="0">
                <a:latin typeface="Cambria" panose="02040503050406030204" pitchFamily="18" charset="0"/>
                <a:ea typeface="Cambria" panose="02040503050406030204" pitchFamily="18" charset="0"/>
                <a:cs typeface="Times New Roman" panose="02020603050405020304" pitchFamily="18" charset="0"/>
              </a:rPr>
              <a:t> </a:t>
            </a:r>
            <a:r>
              <a:rPr lang="en-US" sz="2600" b="1" dirty="0" err="1">
                <a:latin typeface="Cambria" panose="02040503050406030204" pitchFamily="18" charset="0"/>
                <a:ea typeface="Cambria" panose="02040503050406030204" pitchFamily="18" charset="0"/>
                <a:cs typeface="Times New Roman" panose="02020603050405020304" pitchFamily="18" charset="0"/>
              </a:rPr>
              <a:t>SỐNG</a:t>
            </a:r>
            <a:r>
              <a:rPr lang="en-US" sz="2600" b="1" dirty="0">
                <a:latin typeface="Cambria" panose="02040503050406030204" pitchFamily="18" charset="0"/>
                <a:ea typeface="Cambria" panose="02040503050406030204" pitchFamily="18" charset="0"/>
                <a:cs typeface="Times New Roman" panose="02020603050405020304" pitchFamily="18" charset="0"/>
              </a:rPr>
              <a:t> 3</a:t>
            </a:r>
          </a:p>
          <a:p>
            <a:pPr marL="0" indent="0" algn="ctr" fontAlgn="base">
              <a:buNone/>
            </a:pPr>
            <a:r>
              <a:rPr lang="en-US" sz="2600" b="1">
                <a:latin typeface="Cambria" panose="02040503050406030204" pitchFamily="18" charset="0"/>
                <a:ea typeface="Cambria" panose="02040503050406030204" pitchFamily="18" charset="0"/>
                <a:cs typeface="Times New Roman" panose="02020603050405020304" pitchFamily="18" charset="0"/>
              </a:rPr>
              <a:t>Lớp: Thái độ sống 3 – nhóm 11</a:t>
            </a:r>
          </a:p>
          <a:p>
            <a:pPr marL="0" indent="0" algn="ctr" fontAlgn="base">
              <a:buNone/>
            </a:pPr>
            <a:r>
              <a:rPr lang="en-US" sz="2600" b="1">
                <a:latin typeface="Cambria" panose="02040503050406030204" pitchFamily="18" charset="0"/>
                <a:ea typeface="Cambria" panose="02040503050406030204" pitchFamily="18" charset="0"/>
                <a:cs typeface="Times New Roman" panose="02020603050405020304" pitchFamily="18" charset="0"/>
              </a:rPr>
              <a:t>Nhóm IT – </a:t>
            </a:r>
            <a:r>
              <a:rPr lang="vi-VN" sz="2600" b="1">
                <a:latin typeface="Cambria" panose="02040503050406030204" pitchFamily="18" charset="0"/>
                <a:ea typeface="Cambria" panose="02040503050406030204" pitchFamily="18" charset="0"/>
                <a:cs typeface="Times New Roman" panose="02020603050405020304" pitchFamily="18" charset="0"/>
              </a:rPr>
              <a:t>mã nhóm : 8941</a:t>
            </a:r>
            <a:endParaRPr lang="en-US" sz="2600" b="1" dirty="0">
              <a:latin typeface="Cambria" panose="02040503050406030204" pitchFamily="18" charset="0"/>
              <a:ea typeface="Cambria" panose="02040503050406030204" pitchFamily="18" charset="0"/>
              <a:cs typeface="Times New Roman" panose="02020603050405020304" pitchFamily="18" charset="0"/>
            </a:endParaRPr>
          </a:p>
          <a:p>
            <a:pPr marL="0" indent="0" fontAlgn="base">
              <a:buNone/>
            </a:pPr>
            <a:r>
              <a:rPr lang="en-US" sz="2100" dirty="0" err="1">
                <a:latin typeface="Cambria" panose="02040503050406030204" pitchFamily="18" charset="0"/>
                <a:ea typeface="Cambria" panose="02040503050406030204" pitchFamily="18" charset="0"/>
                <a:cs typeface="Times New Roman" panose="02020603050405020304" pitchFamily="18" charset="0"/>
              </a:rPr>
              <a:t>Họ</a:t>
            </a:r>
            <a:r>
              <a:rPr lang="en-US" sz="2100" dirty="0">
                <a:latin typeface="Cambria" panose="02040503050406030204" pitchFamily="18" charset="0"/>
                <a:ea typeface="Cambria" panose="02040503050406030204" pitchFamily="18" charset="0"/>
                <a:cs typeface="Times New Roman" panose="02020603050405020304" pitchFamily="18" charset="0"/>
              </a:rPr>
              <a:t> </a:t>
            </a:r>
            <a:r>
              <a:rPr lang="en-US" sz="2100" dirty="0" err="1">
                <a:latin typeface="Cambria" panose="02040503050406030204" pitchFamily="18" charset="0"/>
                <a:ea typeface="Cambria" panose="02040503050406030204" pitchFamily="18" charset="0"/>
                <a:cs typeface="Times New Roman" panose="02020603050405020304" pitchFamily="18" charset="0"/>
              </a:rPr>
              <a:t>và</a:t>
            </a:r>
            <a:r>
              <a:rPr lang="en-US" sz="2100" dirty="0">
                <a:latin typeface="Cambria" panose="02040503050406030204" pitchFamily="18" charset="0"/>
                <a:ea typeface="Cambria" panose="02040503050406030204" pitchFamily="18" charset="0"/>
                <a:cs typeface="Times New Roman" panose="02020603050405020304" pitchFamily="18" charset="0"/>
              </a:rPr>
              <a:t> </a:t>
            </a:r>
            <a:r>
              <a:rPr lang="en-US" sz="2100" dirty="0" err="1">
                <a:latin typeface="Cambria" panose="02040503050406030204" pitchFamily="18" charset="0"/>
                <a:ea typeface="Cambria" panose="02040503050406030204" pitchFamily="18" charset="0"/>
                <a:cs typeface="Times New Roman" panose="02020603050405020304" pitchFamily="18" charset="0"/>
              </a:rPr>
              <a:t>tên</a:t>
            </a:r>
            <a:r>
              <a:rPr lang="en-US" sz="2100" dirty="0">
                <a:latin typeface="Cambria" panose="02040503050406030204" pitchFamily="18" charset="0"/>
                <a:ea typeface="Cambria" panose="02040503050406030204" pitchFamily="18" charset="0"/>
                <a:cs typeface="Times New Roman" panose="02020603050405020304" pitchFamily="18" charset="0"/>
              </a:rPr>
              <a:t> </a:t>
            </a:r>
            <a:r>
              <a:rPr lang="en-US" sz="2100" dirty="0" err="1">
                <a:latin typeface="Cambria" panose="02040503050406030204" pitchFamily="18" charset="0"/>
                <a:ea typeface="Cambria" panose="02040503050406030204" pitchFamily="18" charset="0"/>
                <a:cs typeface="Times New Roman" panose="02020603050405020304" pitchFamily="18" charset="0"/>
              </a:rPr>
              <a:t>thành</a:t>
            </a:r>
            <a:r>
              <a:rPr lang="en-US" sz="2100" dirty="0">
                <a:latin typeface="Cambria" panose="02040503050406030204" pitchFamily="18" charset="0"/>
                <a:ea typeface="Cambria" panose="02040503050406030204" pitchFamily="18" charset="0"/>
                <a:cs typeface="Times New Roman" panose="02020603050405020304" pitchFamily="18" charset="0"/>
              </a:rPr>
              <a:t> </a:t>
            </a:r>
            <a:r>
              <a:rPr lang="en-US" sz="2100" dirty="0" err="1">
                <a:latin typeface="Cambria" panose="02040503050406030204" pitchFamily="18" charset="0"/>
                <a:ea typeface="Cambria" panose="02040503050406030204" pitchFamily="18" charset="0"/>
                <a:cs typeface="Times New Roman" panose="02020603050405020304" pitchFamily="18" charset="0"/>
              </a:rPr>
              <a:t>viên</a:t>
            </a:r>
            <a:r>
              <a:rPr lang="en-US" sz="2100" dirty="0">
                <a:latin typeface="Cambria" panose="02040503050406030204" pitchFamily="18" charset="0"/>
                <a:ea typeface="Cambria" panose="02040503050406030204" pitchFamily="18" charset="0"/>
                <a:cs typeface="Times New Roman" panose="02020603050405020304" pitchFamily="18" charset="0"/>
              </a:rPr>
              <a:t>:</a:t>
            </a:r>
          </a:p>
          <a:p>
            <a:pPr marL="457200" indent="-457200" fontAlgn="base">
              <a:buFont typeface="+mj-lt"/>
              <a:buAutoNum type="arabicParenR"/>
            </a:pPr>
            <a:r>
              <a:rPr lang="vi-VN" sz="2100">
                <a:latin typeface="Cambria" panose="02040503050406030204" pitchFamily="18" charset="0"/>
                <a:ea typeface="Cambria" panose="02040503050406030204" pitchFamily="18" charset="0"/>
                <a:cs typeface="Times New Roman" panose="02020603050405020304" pitchFamily="18" charset="0"/>
              </a:rPr>
              <a:t>51800861 - Phạm Đức Duy	</a:t>
            </a:r>
          </a:p>
          <a:p>
            <a:pPr marL="457200" indent="-457200" fontAlgn="base">
              <a:buFont typeface="+mj-lt"/>
              <a:buAutoNum type="arabicParenR"/>
            </a:pPr>
            <a:r>
              <a:rPr lang="vi-VN" sz="2100">
                <a:latin typeface="Cambria" panose="02040503050406030204" pitchFamily="18" charset="0"/>
                <a:ea typeface="Cambria" panose="02040503050406030204" pitchFamily="18" charset="0"/>
                <a:cs typeface="Times New Roman" panose="02020603050405020304" pitchFamily="18" charset="0"/>
              </a:rPr>
              <a:t>518H0628 - Nguyễn Đình Huy	</a:t>
            </a:r>
          </a:p>
          <a:p>
            <a:pPr marL="457200" indent="-457200" fontAlgn="base">
              <a:buFont typeface="+mj-lt"/>
              <a:buAutoNum type="arabicParenR"/>
            </a:pPr>
            <a:r>
              <a:rPr lang="vi-VN" sz="2100">
                <a:latin typeface="Cambria" panose="02040503050406030204" pitchFamily="18" charset="0"/>
                <a:ea typeface="Cambria" panose="02040503050406030204" pitchFamily="18" charset="0"/>
                <a:cs typeface="Times New Roman" panose="02020603050405020304" pitchFamily="18" charset="0"/>
              </a:rPr>
              <a:t>519H0317 - Nguyễn Vũ Hoàng Minh	</a:t>
            </a:r>
          </a:p>
          <a:p>
            <a:pPr marL="457200" indent="-457200" fontAlgn="base">
              <a:buFont typeface="+mj-lt"/>
              <a:buAutoNum type="arabicParenR"/>
            </a:pPr>
            <a:r>
              <a:rPr lang="vi-VN" sz="2100">
                <a:latin typeface="Cambria" panose="02040503050406030204" pitchFamily="18" charset="0"/>
                <a:ea typeface="Cambria" panose="02040503050406030204" pitchFamily="18" charset="0"/>
                <a:cs typeface="Times New Roman" panose="02020603050405020304" pitchFamily="18" charset="0"/>
              </a:rPr>
              <a:t>52000696 - Tạ Hữu Nhân	</a:t>
            </a:r>
          </a:p>
          <a:p>
            <a:pPr marL="457200" indent="-457200" fontAlgn="base">
              <a:buFont typeface="+mj-lt"/>
              <a:buAutoNum type="arabicParenR"/>
            </a:pPr>
            <a:r>
              <a:rPr lang="vi-VN" sz="2100">
                <a:latin typeface="Cambria" panose="02040503050406030204" pitchFamily="18" charset="0"/>
                <a:ea typeface="Cambria" panose="02040503050406030204" pitchFamily="18" charset="0"/>
                <a:cs typeface="Times New Roman" panose="02020603050405020304" pitchFamily="18" charset="0"/>
              </a:rPr>
              <a:t>520H0513 - Mai Thế Gia Bảo	</a:t>
            </a:r>
          </a:p>
          <a:p>
            <a:pPr marL="457200" indent="-457200" fontAlgn="base">
              <a:buFont typeface="+mj-lt"/>
              <a:buAutoNum type="arabicParenR"/>
            </a:pPr>
            <a:r>
              <a:rPr lang="vi-VN" sz="2100">
                <a:latin typeface="Cambria" panose="02040503050406030204" pitchFamily="18" charset="0"/>
                <a:ea typeface="Cambria" panose="02040503050406030204" pitchFamily="18" charset="0"/>
                <a:cs typeface="Times New Roman" panose="02020603050405020304" pitchFamily="18" charset="0"/>
              </a:rPr>
              <a:t>520H0555 - Đỗ Hoàng Minh Mẫn	</a:t>
            </a:r>
          </a:p>
          <a:p>
            <a:pPr marL="457200" indent="-457200" fontAlgn="base">
              <a:buFont typeface="+mj-lt"/>
              <a:buAutoNum type="arabicParenR"/>
            </a:pPr>
            <a:r>
              <a:rPr lang="vi-VN" sz="2100">
                <a:latin typeface="Cambria" panose="02040503050406030204" pitchFamily="18" charset="0"/>
                <a:ea typeface="Cambria" panose="02040503050406030204" pitchFamily="18" charset="0"/>
                <a:cs typeface="Times New Roman" panose="02020603050405020304" pitchFamily="18" charset="0"/>
              </a:rPr>
              <a:t>52100767 - Trần Vĩnh Ân	</a:t>
            </a:r>
          </a:p>
          <a:p>
            <a:pPr marL="457200" indent="-457200" fontAlgn="base">
              <a:buFont typeface="+mj-lt"/>
              <a:buAutoNum type="arabicParenR"/>
            </a:pPr>
            <a:r>
              <a:rPr lang="vi-VN" sz="2100">
                <a:latin typeface="Cambria" panose="02040503050406030204" pitchFamily="18" charset="0"/>
                <a:ea typeface="Cambria" panose="02040503050406030204" pitchFamily="18" charset="0"/>
                <a:cs typeface="Times New Roman" panose="02020603050405020304" pitchFamily="18" charset="0"/>
              </a:rPr>
              <a:t>522H0037 - Lương Trung Hậu		</a:t>
            </a:r>
            <a:r>
              <a:rPr lang="vi-VN" sz="2100" b="1">
                <a:latin typeface="Cambria" panose="02040503050406030204" pitchFamily="18" charset="0"/>
                <a:ea typeface="Cambria" panose="02040503050406030204" pitchFamily="18" charset="0"/>
                <a:cs typeface="Times New Roman" panose="02020603050405020304" pitchFamily="18" charset="0"/>
              </a:rPr>
              <a:t>[Trưởng nhóm]</a:t>
            </a:r>
          </a:p>
          <a:p>
            <a:pPr marL="457200" indent="-457200" fontAlgn="base">
              <a:buFont typeface="+mj-lt"/>
              <a:buAutoNum type="arabicParenR"/>
            </a:pPr>
            <a:r>
              <a:rPr lang="vi-VN" sz="2100">
                <a:latin typeface="Cambria" panose="02040503050406030204" pitchFamily="18" charset="0"/>
                <a:ea typeface="Cambria" panose="02040503050406030204" pitchFamily="18" charset="0"/>
                <a:cs typeface="Times New Roman" panose="02020603050405020304" pitchFamily="18" charset="0"/>
              </a:rPr>
              <a:t>522H0076 - Thái Gia Huy</a:t>
            </a:r>
          </a:p>
          <a:p>
            <a:pPr marL="0" indent="0" algn="just" fontAlgn="base">
              <a:buNone/>
            </a:pPr>
            <a:endParaRPr lang="en-US" sz="1950" dirty="0">
              <a:latin typeface="Times New Roman" panose="02020603050405020304" pitchFamily="18" charset="0"/>
              <a:cs typeface="Times New Roman" panose="02020603050405020304" pitchFamily="18" charset="0"/>
            </a:endParaRPr>
          </a:p>
          <a:p>
            <a:pPr marL="0" indent="0" algn="just" fontAlgn="base">
              <a:buNone/>
            </a:pPr>
            <a:endParaRPr lang="en-US" sz="1950" dirty="0">
              <a:latin typeface="Times New Roman" panose="02020603050405020304" pitchFamily="18" charset="0"/>
              <a:cs typeface="Times New Roman" panose="02020603050405020304" pitchFamily="18" charset="0"/>
            </a:endParaRPr>
          </a:p>
          <a:p>
            <a:pPr marL="0" indent="0" algn="ctr" fontAlgn="base">
              <a:buNone/>
            </a:pPr>
            <a:r>
              <a:rPr lang="en-US" sz="1900" i="1" dirty="0" err="1">
                <a:latin typeface="Times New Roman" panose="02020603050405020304" pitchFamily="18" charset="0"/>
                <a:cs typeface="Times New Roman" panose="02020603050405020304" pitchFamily="18" charset="0"/>
              </a:rPr>
              <a:t>TP.Hồ</a:t>
            </a:r>
            <a:r>
              <a:rPr lang="en-US" sz="1900" i="1" dirty="0">
                <a:latin typeface="Times New Roman" panose="02020603050405020304" pitchFamily="18" charset="0"/>
                <a:cs typeface="Times New Roman" panose="02020603050405020304" pitchFamily="18" charset="0"/>
              </a:rPr>
              <a:t> </a:t>
            </a:r>
            <a:r>
              <a:rPr lang="en-US" sz="1900" i="1" dirty="0" err="1">
                <a:latin typeface="Times New Roman" panose="02020603050405020304" pitchFamily="18" charset="0"/>
                <a:cs typeface="Times New Roman" panose="02020603050405020304" pitchFamily="18" charset="0"/>
              </a:rPr>
              <a:t>Chí</a:t>
            </a:r>
            <a:r>
              <a:rPr lang="en-US" sz="1900" i="1" dirty="0">
                <a:latin typeface="Times New Roman" panose="02020603050405020304" pitchFamily="18" charset="0"/>
                <a:cs typeface="Times New Roman" panose="02020603050405020304" pitchFamily="18" charset="0"/>
              </a:rPr>
              <a:t> Minh</a:t>
            </a:r>
            <a:r>
              <a:rPr lang="en-US" sz="1900" i="1">
                <a:latin typeface="Times New Roman" panose="02020603050405020304" pitchFamily="18" charset="0"/>
                <a:cs typeface="Times New Roman" panose="02020603050405020304" pitchFamily="18" charset="0"/>
              </a:rPr>
              <a:t>, 10 tháng 4 năm 2024</a:t>
            </a:r>
            <a:endParaRPr lang="en-US" sz="1900" i="1" dirty="0">
              <a:latin typeface="Times New Roman" panose="02020603050405020304" pitchFamily="18" charset="0"/>
              <a:cs typeface="Times New Roman" panose="02020603050405020304" pitchFamily="18" charset="0"/>
            </a:endParaRPr>
          </a:p>
        </p:txBody>
      </p:sp>
      <p:sp>
        <p:nvSpPr>
          <p:cNvPr id="5" name="Chỗ dành sẵn cho Chân trang 4"/>
          <p:cNvSpPr>
            <a:spLocks noGrp="1"/>
          </p:cNvSpPr>
          <p:nvPr>
            <p:ph type="ftr" sz="quarter" idx="11"/>
          </p:nvPr>
        </p:nvSpPr>
        <p:spPr/>
        <p:txBody>
          <a:bodyPr/>
          <a:lstStyle/>
          <a:p>
            <a:pPr defTabSz="685800"/>
            <a:r>
              <a:rPr lang="en-US" dirty="0" err="1">
                <a:solidFill>
                  <a:prstClr val="white"/>
                </a:solidFill>
                <a:latin typeface="Aptos" panose="020B0004020202020204"/>
              </a:rPr>
              <a:t>Thái</a:t>
            </a:r>
            <a:r>
              <a:rPr lang="en-US" dirty="0">
                <a:solidFill>
                  <a:prstClr val="white"/>
                </a:solidFill>
                <a:latin typeface="Aptos" panose="020B0004020202020204"/>
              </a:rPr>
              <a:t> </a:t>
            </a:r>
            <a:r>
              <a:rPr lang="en-US" dirty="0" err="1">
                <a:solidFill>
                  <a:prstClr val="white"/>
                </a:solidFill>
                <a:latin typeface="Aptos" panose="020B0004020202020204"/>
              </a:rPr>
              <a:t>độ</a:t>
            </a:r>
            <a:r>
              <a:rPr lang="en-US" dirty="0">
                <a:solidFill>
                  <a:prstClr val="white"/>
                </a:solidFill>
                <a:latin typeface="Aptos" panose="020B0004020202020204"/>
              </a:rPr>
              <a:t> </a:t>
            </a:r>
            <a:r>
              <a:rPr lang="en-US" dirty="0" err="1">
                <a:solidFill>
                  <a:prstClr val="white"/>
                </a:solidFill>
                <a:latin typeface="Aptos" panose="020B0004020202020204"/>
              </a:rPr>
              <a:t>sống</a:t>
            </a:r>
            <a:r>
              <a:rPr lang="en-US" dirty="0">
                <a:solidFill>
                  <a:prstClr val="white"/>
                </a:solidFill>
                <a:latin typeface="Aptos" panose="020B0004020202020204"/>
              </a:rPr>
              <a:t> 3</a:t>
            </a:r>
          </a:p>
        </p:txBody>
      </p:sp>
      <p:sp>
        <p:nvSpPr>
          <p:cNvPr id="6" name="Hình chữ nhật 5"/>
          <p:cNvSpPr/>
          <p:nvPr/>
        </p:nvSpPr>
        <p:spPr>
          <a:xfrm>
            <a:off x="2827603" y="677417"/>
            <a:ext cx="3998932" cy="415498"/>
          </a:xfrm>
          <a:prstGeom prst="rect">
            <a:avLst/>
          </a:prstGeom>
        </p:spPr>
        <p:txBody>
          <a:bodyPr wrap="square">
            <a:spAutoFit/>
          </a:bodyPr>
          <a:lstStyle/>
          <a:p>
            <a:pPr algn="ctr" defTabSz="685800"/>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BÀI</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HỌC</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NHÂN</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100" b="1" dirty="0">
              <a:solidFill>
                <a:prstClr val="black"/>
              </a:solidFill>
              <a:latin typeface="Aptos" panose="020B00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202018" y="1443317"/>
            <a:ext cx="8807511" cy="4913035"/>
          </a:xfrm>
          <a:ln>
            <a:solidFill>
              <a:srgbClr val="00B0F0"/>
            </a:solidFill>
          </a:ln>
        </p:spPr>
        <p:txBody>
          <a:bodyPr vert="horz" lIns="68580" tIns="34290" rIns="68580" bIns="34290" rtlCol="0" anchor="t">
            <a:normAutofit fontScale="92500" lnSpcReduction="10000"/>
          </a:bodyPr>
          <a:lstStyle/>
          <a:p>
            <a:pPr marL="0" indent="0" algn="just" fontAlgn="base">
              <a:buNone/>
            </a:pPr>
            <a:r>
              <a:rPr lang="en-US" sz="1950" b="1" dirty="0">
                <a:latin typeface="Cambria" panose="02040503050406030204" pitchFamily="18" charset="0"/>
                <a:ea typeface="Cambria" panose="02040503050406030204" pitchFamily="18" charset="0"/>
                <a:cs typeface="Times New Roman"/>
              </a:rPr>
              <a:t>BÀI HỌC CÁ NHÂN </a:t>
            </a:r>
            <a:endParaRPr lang="en-US" sz="1950" b="1" dirty="0">
              <a:latin typeface="Cambria" panose="02040503050406030204" pitchFamily="18" charset="0"/>
              <a:ea typeface="Cambria" panose="02040503050406030204" pitchFamily="18" charset="0"/>
              <a:cs typeface="Times New Roman" panose="02020603050405020304" pitchFamily="18" charset="0"/>
            </a:endParaRPr>
          </a:p>
          <a:p>
            <a:pPr marL="0" indent="0" algn="just" fontAlgn="base">
              <a:buNone/>
            </a:pPr>
            <a:r>
              <a:rPr lang="en-US" sz="1950" b="1" dirty="0">
                <a:latin typeface="Cambria" panose="02040503050406030204" pitchFamily="18" charset="0"/>
                <a:ea typeface="Cambria" panose="02040503050406030204" pitchFamily="18" charset="0"/>
                <a:cs typeface="Times New Roman"/>
              </a:rPr>
              <a:t>Thành </a:t>
            </a:r>
            <a:r>
              <a:rPr lang="en-US" sz="1950" b="1" dirty="0" err="1">
                <a:latin typeface="Cambria" panose="02040503050406030204" pitchFamily="18" charset="0"/>
                <a:ea typeface="Cambria" panose="02040503050406030204" pitchFamily="18" charset="0"/>
                <a:cs typeface="Times New Roman"/>
              </a:rPr>
              <a:t>viên</a:t>
            </a:r>
            <a:r>
              <a:rPr lang="en-US" sz="1950" b="1" dirty="0">
                <a:latin typeface="Cambria" panose="02040503050406030204" pitchFamily="18" charset="0"/>
                <a:ea typeface="Cambria" panose="02040503050406030204" pitchFamily="18" charset="0"/>
                <a:cs typeface="Times New Roman"/>
              </a:rPr>
              <a:t> 01: </a:t>
            </a:r>
            <a:r>
              <a:rPr lang="vi-VN" sz="1800" b="1" dirty="0">
                <a:latin typeface="Cambria" panose="02040503050406030204" pitchFamily="18" charset="0"/>
                <a:ea typeface="Cambria" panose="02040503050406030204" pitchFamily="18" charset="0"/>
                <a:cs typeface="Times New Roman"/>
              </a:rPr>
              <a:t> </a:t>
            </a:r>
            <a:r>
              <a:rPr lang="vi-VN" sz="1800" dirty="0">
                <a:latin typeface="Cambria" panose="02040503050406030204" pitchFamily="18" charset="0"/>
                <a:ea typeface="Cambria" panose="02040503050406030204" pitchFamily="18" charset="0"/>
                <a:cs typeface="Times New Roman"/>
              </a:rPr>
              <a:t>Phạm Đức Duy _ MSSV: 51800861 </a:t>
            </a:r>
            <a:endParaRPr lang="en-US" sz="1800" dirty="0">
              <a:latin typeface="Cambria" panose="02040503050406030204" pitchFamily="18" charset="0"/>
              <a:ea typeface="Cambria" panose="02040503050406030204" pitchFamily="18" charset="0"/>
              <a:cs typeface="Times New Roman"/>
            </a:endParaRPr>
          </a:p>
          <a:p>
            <a:pPr marL="0" indent="0" algn="just">
              <a:buNone/>
            </a:pPr>
            <a:r>
              <a:rPr lang="en-US" sz="1950" b="1" dirty="0">
                <a:latin typeface="Cambria" panose="02040503050406030204" pitchFamily="18" charset="0"/>
                <a:ea typeface="Cambria" panose="02040503050406030204" pitchFamily="18" charset="0"/>
                <a:cs typeface="Times New Roman"/>
              </a:rPr>
              <a:t>Các </a:t>
            </a:r>
            <a:r>
              <a:rPr lang="en-US" sz="1950" b="1" dirty="0" err="1">
                <a:latin typeface="Cambria" panose="02040503050406030204" pitchFamily="18" charset="0"/>
                <a:ea typeface="Cambria" panose="02040503050406030204" pitchFamily="18" charset="0"/>
                <a:cs typeface="Times New Roman"/>
              </a:rPr>
              <a:t>công</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việc</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đã</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thực</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hiện</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trong</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dự</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án</a:t>
            </a:r>
            <a:r>
              <a:rPr lang="en-US" sz="1950" b="1" dirty="0">
                <a:latin typeface="Cambria" panose="02040503050406030204" pitchFamily="18" charset="0"/>
                <a:ea typeface="Cambria" panose="02040503050406030204" pitchFamily="18" charset="0"/>
                <a:cs typeface="Times New Roman"/>
              </a:rPr>
              <a:t>: </a:t>
            </a:r>
            <a:r>
              <a:rPr lang="en-US" sz="1950" dirty="0" err="1">
                <a:latin typeface="Cambria" panose="02040503050406030204" pitchFamily="18" charset="0"/>
                <a:ea typeface="Cambria" panose="02040503050406030204" pitchFamily="18" charset="0"/>
                <a:cs typeface="Times New Roman"/>
              </a:rPr>
              <a:t>Soạn</a:t>
            </a:r>
            <a:r>
              <a:rPr lang="en-US" sz="1950" dirty="0">
                <a:latin typeface="Cambria" panose="02040503050406030204" pitchFamily="18" charset="0"/>
                <a:ea typeface="Cambria" panose="02040503050406030204" pitchFamily="18" charset="0"/>
                <a:cs typeface="Times New Roman"/>
              </a:rPr>
              <a:t> </a:t>
            </a:r>
            <a:r>
              <a:rPr lang="en-US" sz="1950" dirty="0" err="1">
                <a:latin typeface="Cambria" panose="02040503050406030204" pitchFamily="18" charset="0"/>
                <a:ea typeface="Cambria" panose="02040503050406030204" pitchFamily="18" charset="0"/>
                <a:cs typeface="Times New Roman"/>
              </a:rPr>
              <a:t>nội</a:t>
            </a:r>
            <a:r>
              <a:rPr lang="en-US" sz="1950" dirty="0">
                <a:latin typeface="Cambria" panose="02040503050406030204" pitchFamily="18" charset="0"/>
                <a:ea typeface="Cambria" panose="02040503050406030204" pitchFamily="18" charset="0"/>
                <a:cs typeface="Times New Roman"/>
              </a:rPr>
              <a:t> dung </a:t>
            </a:r>
            <a:r>
              <a:rPr lang="en-US" sz="1950" dirty="0" err="1">
                <a:latin typeface="Cambria" panose="02040503050406030204" pitchFamily="18" charset="0"/>
                <a:ea typeface="Cambria" panose="02040503050406030204" pitchFamily="18" charset="0"/>
                <a:cs typeface="Times New Roman"/>
              </a:rPr>
              <a:t>cho</a:t>
            </a:r>
            <a:r>
              <a:rPr lang="en-US" sz="1950" dirty="0">
                <a:latin typeface="Cambria" panose="02040503050406030204" pitchFamily="18" charset="0"/>
                <a:ea typeface="Cambria" panose="02040503050406030204" pitchFamily="18" charset="0"/>
                <a:cs typeface="Times New Roman"/>
              </a:rPr>
              <a:t> </a:t>
            </a:r>
            <a:r>
              <a:rPr lang="en-US" sz="1950" dirty="0" err="1">
                <a:latin typeface="Cambria" panose="02040503050406030204" pitchFamily="18" charset="0"/>
                <a:ea typeface="Cambria" panose="02040503050406030204" pitchFamily="18" charset="0"/>
                <a:cs typeface="Times New Roman"/>
              </a:rPr>
              <a:t>câu</a:t>
            </a:r>
            <a:r>
              <a:rPr lang="en-US" sz="1950" dirty="0">
                <a:latin typeface="Cambria" panose="02040503050406030204" pitchFamily="18" charset="0"/>
                <a:ea typeface="Cambria" panose="02040503050406030204" pitchFamily="18" charset="0"/>
                <a:cs typeface="Times New Roman"/>
              </a:rPr>
              <a:t> </a:t>
            </a:r>
            <a:r>
              <a:rPr lang="en-US" sz="1950" dirty="0" err="1">
                <a:latin typeface="Cambria" panose="02040503050406030204" pitchFamily="18" charset="0"/>
                <a:ea typeface="Cambria" panose="02040503050406030204" pitchFamily="18" charset="0"/>
                <a:cs typeface="Times New Roman"/>
              </a:rPr>
              <a:t>hỏi</a:t>
            </a:r>
            <a:r>
              <a:rPr lang="en-US" sz="1950" dirty="0">
                <a:latin typeface="Cambria" panose="02040503050406030204" pitchFamily="18" charset="0"/>
                <a:ea typeface="Cambria" panose="02040503050406030204" pitchFamily="18" charset="0"/>
                <a:cs typeface="Times New Roman"/>
              </a:rPr>
              <a:t> </a:t>
            </a:r>
            <a:r>
              <a:rPr lang="en-US" sz="1950" dirty="0" err="1">
                <a:latin typeface="Cambria" panose="02040503050406030204" pitchFamily="18" charset="0"/>
                <a:ea typeface="Cambria" panose="02040503050406030204" pitchFamily="18" charset="0"/>
                <a:cs typeface="Times New Roman"/>
              </a:rPr>
              <a:t>số</a:t>
            </a:r>
            <a:r>
              <a:rPr lang="en-US" sz="1950" dirty="0">
                <a:latin typeface="Cambria" panose="02040503050406030204" pitchFamily="18" charset="0"/>
                <a:ea typeface="Cambria" panose="02040503050406030204" pitchFamily="18" charset="0"/>
                <a:cs typeface="Times New Roman"/>
              </a:rPr>
              <a:t> 1,2 </a:t>
            </a:r>
            <a:r>
              <a:rPr lang="en-US" sz="1950" dirty="0" err="1">
                <a:latin typeface="Cambria" panose="02040503050406030204" pitchFamily="18" charset="0"/>
                <a:ea typeface="Cambria" panose="02040503050406030204" pitchFamily="18" charset="0"/>
                <a:cs typeface="Times New Roman"/>
              </a:rPr>
              <a:t>dành</a:t>
            </a:r>
            <a:r>
              <a:rPr lang="en-US" sz="1950" dirty="0">
                <a:latin typeface="Cambria" panose="02040503050406030204" pitchFamily="18" charset="0"/>
                <a:ea typeface="Cambria" panose="02040503050406030204" pitchFamily="18" charset="0"/>
                <a:cs typeface="Times New Roman"/>
              </a:rPr>
              <a:t> </a:t>
            </a:r>
            <a:r>
              <a:rPr lang="en-US" sz="1950" dirty="0" err="1">
                <a:latin typeface="Cambria" panose="02040503050406030204" pitchFamily="18" charset="0"/>
                <a:ea typeface="Cambria" panose="02040503050406030204" pitchFamily="18" charset="0"/>
                <a:cs typeface="Times New Roman"/>
              </a:rPr>
              <a:t>cho</a:t>
            </a:r>
            <a:r>
              <a:rPr lang="en-US" sz="1950" dirty="0">
                <a:latin typeface="Cambria" panose="02040503050406030204" pitchFamily="18" charset="0"/>
                <a:ea typeface="Cambria" panose="02040503050406030204" pitchFamily="18" charset="0"/>
                <a:cs typeface="Times New Roman"/>
              </a:rPr>
              <a:t> </a:t>
            </a:r>
            <a:r>
              <a:rPr lang="en-US" sz="1950" dirty="0" err="1">
                <a:latin typeface="Cambria" panose="02040503050406030204" pitchFamily="18" charset="0"/>
                <a:ea typeface="Cambria" panose="02040503050406030204" pitchFamily="18" charset="0"/>
                <a:cs typeface="Times New Roman"/>
              </a:rPr>
              <a:t>diễn</a:t>
            </a:r>
            <a:r>
              <a:rPr lang="en-US" sz="1950" dirty="0">
                <a:latin typeface="Cambria" panose="02040503050406030204" pitchFamily="18" charset="0"/>
                <a:ea typeface="Cambria" panose="02040503050406030204" pitchFamily="18" charset="0"/>
                <a:cs typeface="Times New Roman"/>
              </a:rPr>
              <a:t> </a:t>
            </a:r>
            <a:r>
              <a:rPr lang="en-US" sz="1950" err="1">
                <a:latin typeface="Cambria" panose="02040503050406030204" pitchFamily="18" charset="0"/>
                <a:ea typeface="Cambria" panose="02040503050406030204" pitchFamily="18" charset="0"/>
                <a:cs typeface="Times New Roman"/>
              </a:rPr>
              <a:t>giả</a:t>
            </a:r>
            <a:r>
              <a:rPr lang="en-US" sz="1950">
                <a:latin typeface="Cambria" panose="02040503050406030204" pitchFamily="18" charset="0"/>
                <a:ea typeface="Cambria" panose="02040503050406030204" pitchFamily="18" charset="0"/>
                <a:cs typeface="Times New Roman"/>
              </a:rPr>
              <a:t> 1, đóng góp ý kiến cho nhóm.</a:t>
            </a:r>
            <a:endParaRPr lang="en-US" sz="1950" dirty="0">
              <a:latin typeface="Cambria" panose="02040503050406030204" pitchFamily="18" charset="0"/>
              <a:ea typeface="Cambria" panose="02040503050406030204" pitchFamily="18" charset="0"/>
              <a:cs typeface="Times New Roman"/>
            </a:endParaRPr>
          </a:p>
          <a:p>
            <a:pPr marL="0" indent="0" algn="just">
              <a:buNone/>
            </a:pPr>
            <a:r>
              <a:rPr lang="en-US" sz="1950" b="1" dirty="0" err="1">
                <a:latin typeface="Cambria" panose="02040503050406030204" pitchFamily="18" charset="0"/>
                <a:ea typeface="Cambria" panose="02040503050406030204" pitchFamily="18" charset="0"/>
                <a:cs typeface="Times New Roman"/>
              </a:rPr>
              <a:t>Những</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giá</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trị</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mà</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tôi</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nhận</a:t>
            </a:r>
            <a:r>
              <a:rPr lang="en-US" sz="1950" b="1" dirty="0">
                <a:latin typeface="Cambria" panose="02040503050406030204" pitchFamily="18" charset="0"/>
                <a:ea typeface="Cambria" panose="02040503050406030204" pitchFamily="18" charset="0"/>
                <a:cs typeface="Times New Roman"/>
              </a:rPr>
              <a:t> đ</a:t>
            </a:r>
            <a:r>
              <a:rPr lang="vi-VN" sz="1950" b="1" dirty="0">
                <a:latin typeface="Cambria" panose="02040503050406030204" pitchFamily="18" charset="0"/>
                <a:ea typeface="Cambria" panose="02040503050406030204" pitchFamily="18" charset="0"/>
                <a:cs typeface="Times New Roman"/>
              </a:rPr>
              <a:t>ư</a:t>
            </a:r>
            <a:r>
              <a:rPr lang="en-US" sz="1950" b="1" err="1">
                <a:latin typeface="Cambria" panose="02040503050406030204" pitchFamily="18" charset="0"/>
                <a:ea typeface="Cambria" panose="02040503050406030204" pitchFamily="18" charset="0"/>
                <a:cs typeface="Times New Roman"/>
              </a:rPr>
              <a:t>ợc</a:t>
            </a:r>
            <a:r>
              <a:rPr lang="en-US" sz="1950" b="1">
                <a:latin typeface="Cambria" panose="02040503050406030204" pitchFamily="18" charset="0"/>
                <a:ea typeface="Cambria" panose="02040503050406030204" pitchFamily="18" charset="0"/>
                <a:cs typeface="Times New Roman"/>
              </a:rPr>
              <a:t> :</a:t>
            </a:r>
          </a:p>
          <a:p>
            <a:pPr algn="just"/>
            <a:r>
              <a:rPr lang="vi-VN" sz="1950">
                <a:latin typeface="Cambria" panose="02040503050406030204" pitchFamily="18" charset="0"/>
                <a:ea typeface="Cambria" panose="02040503050406030204" pitchFamily="18" charset="0"/>
                <a:cs typeface="Times New Roman"/>
              </a:rPr>
              <a:t>Nghĩa vụ: Hoàn thành tốt nhất trong khả năng công việc được giao, dù lớn hay nhỏ. Rà soát các lỗi có thể gặp phải trong công việc, tránh lặp lại các lỗi dù lớn hay nhỏ.</a:t>
            </a:r>
          </a:p>
          <a:p>
            <a:pPr algn="just"/>
            <a:r>
              <a:rPr lang="vi-VN" sz="1950">
                <a:latin typeface="Cambria" panose="02040503050406030204" pitchFamily="18" charset="0"/>
                <a:ea typeface="Cambria" panose="02040503050406030204" pitchFamily="18" charset="0"/>
                <a:cs typeface="Times New Roman"/>
              </a:rPr>
              <a:t>Tận tuỵ: dù có không thích việc, người được giao, thì vẫn phải hoàn thành task đúng với yêu cầu được đặt ra.</a:t>
            </a:r>
          </a:p>
          <a:p>
            <a:pPr algn="just"/>
            <a:r>
              <a:rPr lang="vi-VN" sz="1950">
                <a:latin typeface="Cambria" panose="02040503050406030204" pitchFamily="18" charset="0"/>
                <a:ea typeface="Cambria" panose="02040503050406030204" pitchFamily="18" charset="0"/>
                <a:cs typeface="Times New Roman"/>
              </a:rPr>
              <a:t>Học hỏi: luôn tìm giải pháp tốt hơn và hoàn thiện sản phẩm, góp phần hoàn thiện bản thân.</a:t>
            </a:r>
            <a:endParaRPr lang="en-US" sz="1950">
              <a:latin typeface="Cambria" panose="02040503050406030204" pitchFamily="18" charset="0"/>
              <a:ea typeface="Cambria" panose="02040503050406030204" pitchFamily="18" charset="0"/>
              <a:cs typeface="Times New Roman"/>
            </a:endParaRPr>
          </a:p>
          <a:p>
            <a:pPr marL="0" indent="0" algn="just">
              <a:buNone/>
            </a:pPr>
            <a:r>
              <a:rPr lang="en-US" sz="1950" b="1">
                <a:latin typeface="Cambria" panose="02040503050406030204" pitchFamily="18" charset="0"/>
                <a:ea typeface="Cambria" panose="02040503050406030204" pitchFamily="18" charset="0"/>
                <a:cs typeface="Times New Roman"/>
              </a:rPr>
              <a:t>Dự </a:t>
            </a:r>
            <a:r>
              <a:rPr lang="en-US" sz="1950" b="1" err="1">
                <a:latin typeface="Cambria" panose="02040503050406030204" pitchFamily="18" charset="0"/>
                <a:ea typeface="Cambria" panose="02040503050406030204" pitchFamily="18" charset="0"/>
                <a:cs typeface="Times New Roman"/>
              </a:rPr>
              <a:t>kiến</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phát</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triển</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các</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bài</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học</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sau</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dự</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án</a:t>
            </a:r>
            <a:r>
              <a:rPr lang="en-US" sz="1950" b="1" dirty="0">
                <a:latin typeface="Cambria" panose="02040503050406030204" pitchFamily="18" charset="0"/>
                <a:ea typeface="Cambria" panose="02040503050406030204" pitchFamily="18" charset="0"/>
                <a:cs typeface="Times New Roman"/>
              </a:rPr>
              <a:t>:</a:t>
            </a:r>
          </a:p>
          <a:p>
            <a:pPr algn="just"/>
            <a:r>
              <a:rPr lang="vi-VN" sz="1950">
                <a:latin typeface="Cambria" panose="02040503050406030204" pitchFamily="18" charset="0"/>
                <a:ea typeface="Cambria" panose="02040503050406030204" pitchFamily="18" charset="0"/>
                <a:cs typeface="Times New Roman"/>
              </a:rPr>
              <a:t>Phát triển bản thân, mở ra cơ hội phát triển về mặt quốc tế, mở rộng kiến thức bản thân không trở nên lạc hậu.</a:t>
            </a:r>
          </a:p>
          <a:p>
            <a:pPr algn="just"/>
            <a:r>
              <a:rPr lang="vi-VN" sz="1950">
                <a:latin typeface="Cambria" panose="02040503050406030204" pitchFamily="18" charset="0"/>
                <a:ea typeface="Cambria" panose="02040503050406030204" pitchFamily="18" charset="0"/>
                <a:cs typeface="Times New Roman"/>
              </a:rPr>
              <a:t>Giữ vững bản tâm và luôn thực hiệp đúng cam kết/hợp đồng/nghĩa vụ của mình.</a:t>
            </a:r>
          </a:p>
          <a:p>
            <a:pPr algn="just"/>
            <a:r>
              <a:rPr lang="vi-VN" sz="1950">
                <a:latin typeface="Cambria" panose="02040503050406030204" pitchFamily="18" charset="0"/>
                <a:ea typeface="Cambria" panose="02040503050406030204" pitchFamily="18" charset="0"/>
                <a:cs typeface="Times New Roman"/>
              </a:rPr>
              <a:t>Trung thực, không bao che, không thoả hiệp với các trường hợp trái lương tâm và trái sự thật.</a:t>
            </a:r>
          </a:p>
        </p:txBody>
      </p:sp>
      <p:sp>
        <p:nvSpPr>
          <p:cNvPr id="5" name="Chỗ dành sẵn cho Chân trang 4"/>
          <p:cNvSpPr>
            <a:spLocks noGrp="1"/>
          </p:cNvSpPr>
          <p:nvPr>
            <p:ph type="ftr" sz="quarter" idx="11"/>
          </p:nvPr>
        </p:nvSpPr>
        <p:spPr/>
        <p:txBody>
          <a:bodyPr/>
          <a:lstStyle/>
          <a:p>
            <a:pPr defTabSz="685800"/>
            <a:r>
              <a:rPr lang="en-US" dirty="0" err="1">
                <a:solidFill>
                  <a:prstClr val="white"/>
                </a:solidFill>
                <a:latin typeface="Aptos" panose="020B0004020202020204"/>
              </a:rPr>
              <a:t>Thái</a:t>
            </a:r>
            <a:r>
              <a:rPr lang="en-US" dirty="0">
                <a:solidFill>
                  <a:prstClr val="white"/>
                </a:solidFill>
                <a:latin typeface="Aptos" panose="020B0004020202020204"/>
              </a:rPr>
              <a:t> </a:t>
            </a:r>
            <a:r>
              <a:rPr lang="en-US" dirty="0" err="1">
                <a:solidFill>
                  <a:prstClr val="white"/>
                </a:solidFill>
                <a:latin typeface="Aptos" panose="020B0004020202020204"/>
              </a:rPr>
              <a:t>độ</a:t>
            </a:r>
            <a:r>
              <a:rPr lang="en-US" dirty="0">
                <a:solidFill>
                  <a:prstClr val="white"/>
                </a:solidFill>
                <a:latin typeface="Aptos" panose="020B0004020202020204"/>
              </a:rPr>
              <a:t> </a:t>
            </a:r>
            <a:r>
              <a:rPr lang="en-US" dirty="0" err="1">
                <a:solidFill>
                  <a:prstClr val="white"/>
                </a:solidFill>
                <a:latin typeface="Aptos" panose="020B0004020202020204"/>
              </a:rPr>
              <a:t>sống</a:t>
            </a:r>
            <a:r>
              <a:rPr lang="en-US" dirty="0">
                <a:solidFill>
                  <a:prstClr val="white"/>
                </a:solidFill>
                <a:latin typeface="Aptos" panose="020B0004020202020204"/>
              </a:rPr>
              <a:t> 3</a:t>
            </a:r>
          </a:p>
        </p:txBody>
      </p:sp>
      <p:sp>
        <p:nvSpPr>
          <p:cNvPr id="6" name="Hình chữ nhật 5"/>
          <p:cNvSpPr/>
          <p:nvPr/>
        </p:nvSpPr>
        <p:spPr>
          <a:xfrm>
            <a:off x="2536132" y="651054"/>
            <a:ext cx="4709463" cy="415498"/>
          </a:xfrm>
          <a:prstGeom prst="rect">
            <a:avLst/>
          </a:prstGeom>
        </p:spPr>
        <p:txBody>
          <a:bodyPr wrap="square">
            <a:spAutoFit/>
          </a:bodyPr>
          <a:lstStyle/>
          <a:p>
            <a:pPr algn="ctr" defTabSz="685800"/>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MẪU</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BÀI</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HỌC</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NHÂN</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100" b="1" dirty="0">
              <a:solidFill>
                <a:prstClr val="black"/>
              </a:solidFill>
              <a:latin typeface="Aptos" panose="020B00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Chân trang 4"/>
          <p:cNvSpPr>
            <a:spLocks noGrp="1"/>
          </p:cNvSpPr>
          <p:nvPr>
            <p:ph type="ftr" sz="quarter" idx="11"/>
          </p:nvPr>
        </p:nvSpPr>
        <p:spPr/>
        <p:txBody>
          <a:bodyPr/>
          <a:lstStyle/>
          <a:p>
            <a:pPr defTabSz="685800"/>
            <a:r>
              <a:rPr lang="en-US" dirty="0" err="1">
                <a:solidFill>
                  <a:prstClr val="white"/>
                </a:solidFill>
                <a:latin typeface="Aptos" panose="020B0004020202020204"/>
              </a:rPr>
              <a:t>Thái</a:t>
            </a:r>
            <a:r>
              <a:rPr lang="en-US" dirty="0">
                <a:solidFill>
                  <a:prstClr val="white"/>
                </a:solidFill>
                <a:latin typeface="Aptos" panose="020B0004020202020204"/>
              </a:rPr>
              <a:t> </a:t>
            </a:r>
            <a:r>
              <a:rPr lang="en-US" dirty="0" err="1">
                <a:solidFill>
                  <a:prstClr val="white"/>
                </a:solidFill>
                <a:latin typeface="Aptos" panose="020B0004020202020204"/>
              </a:rPr>
              <a:t>độ</a:t>
            </a:r>
            <a:r>
              <a:rPr lang="en-US" dirty="0">
                <a:solidFill>
                  <a:prstClr val="white"/>
                </a:solidFill>
                <a:latin typeface="Aptos" panose="020B0004020202020204"/>
              </a:rPr>
              <a:t> </a:t>
            </a:r>
            <a:r>
              <a:rPr lang="en-US" dirty="0" err="1">
                <a:solidFill>
                  <a:prstClr val="white"/>
                </a:solidFill>
                <a:latin typeface="Aptos" panose="020B0004020202020204"/>
              </a:rPr>
              <a:t>sống</a:t>
            </a:r>
            <a:r>
              <a:rPr lang="en-US" dirty="0">
                <a:solidFill>
                  <a:prstClr val="white"/>
                </a:solidFill>
                <a:latin typeface="Aptos" panose="020B0004020202020204"/>
              </a:rPr>
              <a:t> 3</a:t>
            </a:r>
          </a:p>
        </p:txBody>
      </p:sp>
      <p:sp>
        <p:nvSpPr>
          <p:cNvPr id="6" name="Hình chữ nhật 5"/>
          <p:cNvSpPr/>
          <p:nvPr/>
        </p:nvSpPr>
        <p:spPr>
          <a:xfrm>
            <a:off x="2684988" y="805196"/>
            <a:ext cx="4709463" cy="415498"/>
          </a:xfrm>
          <a:prstGeom prst="rect">
            <a:avLst/>
          </a:prstGeom>
        </p:spPr>
        <p:txBody>
          <a:bodyPr wrap="square">
            <a:spAutoFit/>
          </a:bodyPr>
          <a:lstStyle/>
          <a:p>
            <a:pPr algn="ctr" defTabSz="685800"/>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MẪU</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BÀI</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HỌC</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NHÂN</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100" b="1" dirty="0">
              <a:solidFill>
                <a:prstClr val="black"/>
              </a:solidFill>
              <a:latin typeface="Aptos" panose="020B0004020202020204"/>
            </a:endParaRPr>
          </a:p>
        </p:txBody>
      </p:sp>
      <p:sp>
        <p:nvSpPr>
          <p:cNvPr id="4" name="Content Placeholder 3">
            <a:extLst>
              <a:ext uri="{FF2B5EF4-FFF2-40B4-BE49-F238E27FC236}">
                <a16:creationId xmlns:a16="http://schemas.microsoft.com/office/drawing/2014/main" id="{8EAFDACD-C860-BF02-3B8C-FFD638C8DEE8}"/>
              </a:ext>
            </a:extLst>
          </p:cNvPr>
          <p:cNvSpPr>
            <a:spLocks noGrp="1"/>
          </p:cNvSpPr>
          <p:nvPr>
            <p:ph idx="1"/>
          </p:nvPr>
        </p:nvSpPr>
        <p:spPr>
          <a:xfrm>
            <a:off x="223284" y="1318437"/>
            <a:ext cx="8419657" cy="4938927"/>
          </a:xfrm>
        </p:spPr>
        <p:txBody>
          <a:bodyPr vert="horz" lIns="68580" tIns="34290" rIns="68580" bIns="34290" rtlCol="0" anchor="t">
            <a:normAutofit fontScale="92500"/>
          </a:bodyPr>
          <a:lstStyle/>
          <a:p>
            <a:pPr marL="0" indent="0" algn="just">
              <a:buNone/>
            </a:pPr>
            <a:r>
              <a:rPr lang="en-US" sz="1950" b="1" dirty="0">
                <a:latin typeface="Cambria" panose="02040503050406030204" pitchFamily="18" charset="0"/>
                <a:ea typeface="Cambria" panose="02040503050406030204" pitchFamily="18" charset="0"/>
                <a:cs typeface="Times New Roman"/>
              </a:rPr>
              <a:t>BÀI HỌC CÁ NHÂN </a:t>
            </a:r>
            <a:endParaRPr lang="en-US" sz="1950" dirty="0">
              <a:latin typeface="Cambria" panose="02040503050406030204" pitchFamily="18" charset="0"/>
              <a:ea typeface="Cambria" panose="02040503050406030204" pitchFamily="18" charset="0"/>
              <a:cs typeface="Times New Roman"/>
            </a:endParaRPr>
          </a:p>
          <a:p>
            <a:pPr marL="0" indent="0">
              <a:buNone/>
            </a:pPr>
            <a:r>
              <a:rPr lang="en-US" sz="1950" b="1" dirty="0">
                <a:latin typeface="Cambria" panose="02040503050406030204" pitchFamily="18" charset="0"/>
                <a:ea typeface="Cambria" panose="02040503050406030204" pitchFamily="18" charset="0"/>
                <a:cs typeface="Times New Roman"/>
              </a:rPr>
              <a:t>Thành </a:t>
            </a:r>
            <a:r>
              <a:rPr lang="en-US" sz="1950" b="1" dirty="0" err="1">
                <a:latin typeface="Cambria" panose="02040503050406030204" pitchFamily="18" charset="0"/>
                <a:ea typeface="Cambria" panose="02040503050406030204" pitchFamily="18" charset="0"/>
                <a:cs typeface="Times New Roman"/>
              </a:rPr>
              <a:t>viên</a:t>
            </a:r>
            <a:r>
              <a:rPr lang="en-US" sz="1950" b="1" dirty="0">
                <a:latin typeface="Cambria" panose="02040503050406030204" pitchFamily="18" charset="0"/>
                <a:ea typeface="Cambria" panose="02040503050406030204" pitchFamily="18" charset="0"/>
                <a:cs typeface="Times New Roman"/>
              </a:rPr>
              <a:t> 02: </a:t>
            </a:r>
            <a:r>
              <a:rPr lang="vi-VN" sz="1800" dirty="0">
                <a:latin typeface="Cambria" panose="02040503050406030204" pitchFamily="18" charset="0"/>
                <a:ea typeface="Cambria" panose="02040503050406030204" pitchFamily="18" charset="0"/>
                <a:cs typeface="Times New Roman"/>
              </a:rPr>
              <a:t> Nguyễn Đình Huy  _ MSSV: 518H0628</a:t>
            </a:r>
            <a:endParaRPr lang="en-US" sz="1800" dirty="0">
              <a:latin typeface="Cambria" panose="02040503050406030204" pitchFamily="18" charset="0"/>
              <a:ea typeface="Cambria" panose="02040503050406030204" pitchFamily="18" charset="0"/>
              <a:cs typeface="Times New Roman"/>
            </a:endParaRPr>
          </a:p>
          <a:p>
            <a:pPr marL="0" indent="0" algn="just">
              <a:buNone/>
            </a:pPr>
            <a:r>
              <a:rPr lang="en-US" sz="1950" b="1">
                <a:latin typeface="Cambria" panose="02040503050406030204" pitchFamily="18" charset="0"/>
                <a:ea typeface="Cambria" panose="02040503050406030204" pitchFamily="18" charset="0"/>
                <a:cs typeface="Times New Roman"/>
              </a:rPr>
              <a:t>Các </a:t>
            </a:r>
            <a:r>
              <a:rPr lang="en-US" sz="1950" b="1" dirty="0" err="1">
                <a:latin typeface="Cambria" panose="02040503050406030204" pitchFamily="18" charset="0"/>
                <a:ea typeface="Cambria" panose="02040503050406030204" pitchFamily="18" charset="0"/>
                <a:cs typeface="Times New Roman"/>
              </a:rPr>
              <a:t>công</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việc</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đã</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thực</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hiện</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trong</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dự</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án</a:t>
            </a:r>
            <a:r>
              <a:rPr lang="en-US" sz="1950" b="1">
                <a:latin typeface="Cambria" panose="02040503050406030204" pitchFamily="18" charset="0"/>
                <a:ea typeface="Cambria" panose="02040503050406030204" pitchFamily="18" charset="0"/>
                <a:cs typeface="Times New Roman"/>
              </a:rPr>
              <a:t>: </a:t>
            </a:r>
            <a:r>
              <a:rPr lang="en-US" sz="1950">
                <a:latin typeface="Cambria" panose="02040503050406030204" pitchFamily="18" charset="0"/>
                <a:ea typeface="Cambria" panose="02040503050406030204" pitchFamily="18" charset="0"/>
                <a:cs typeface="Times New Roman"/>
              </a:rPr>
              <a:t>soạn kịch bản cho MC câu 1 và 2, tiến trình buổi Work Shop, đóng góp ý kiến cho nhóm .</a:t>
            </a:r>
            <a:endParaRPr lang="en-US" sz="1950" dirty="0">
              <a:latin typeface="Cambria" panose="02040503050406030204" pitchFamily="18" charset="0"/>
              <a:ea typeface="Cambria" panose="02040503050406030204" pitchFamily="18" charset="0"/>
              <a:cs typeface="Times New Roman"/>
            </a:endParaRPr>
          </a:p>
          <a:p>
            <a:pPr marL="0" indent="0" algn="just">
              <a:buNone/>
            </a:pPr>
            <a:r>
              <a:rPr lang="en-US" sz="1950" b="1">
                <a:latin typeface="Cambria" panose="02040503050406030204" pitchFamily="18" charset="0"/>
                <a:ea typeface="Cambria" panose="02040503050406030204" pitchFamily="18" charset="0"/>
                <a:cs typeface="Times New Roman"/>
              </a:rPr>
              <a:t>Những </a:t>
            </a:r>
            <a:r>
              <a:rPr lang="en-US" sz="1950" b="1" dirty="0" err="1">
                <a:latin typeface="Cambria" panose="02040503050406030204" pitchFamily="18" charset="0"/>
                <a:ea typeface="Cambria" panose="02040503050406030204" pitchFamily="18" charset="0"/>
                <a:cs typeface="Times New Roman"/>
              </a:rPr>
              <a:t>giá</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trị</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mà</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tôi</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nhận</a:t>
            </a:r>
            <a:r>
              <a:rPr lang="en-US" sz="1950" b="1" dirty="0">
                <a:latin typeface="Cambria" panose="02040503050406030204" pitchFamily="18" charset="0"/>
                <a:ea typeface="Cambria" panose="02040503050406030204" pitchFamily="18" charset="0"/>
                <a:cs typeface="Times New Roman"/>
              </a:rPr>
              <a:t> đ</a:t>
            </a:r>
            <a:r>
              <a:rPr lang="vi-VN" sz="1950" b="1" dirty="0">
                <a:latin typeface="Cambria" panose="02040503050406030204" pitchFamily="18" charset="0"/>
                <a:ea typeface="Cambria" panose="02040503050406030204" pitchFamily="18" charset="0"/>
                <a:cs typeface="Times New Roman"/>
              </a:rPr>
              <a:t>ư</a:t>
            </a:r>
            <a:r>
              <a:rPr lang="en-US" sz="1950" b="1" err="1">
                <a:latin typeface="Cambria" panose="02040503050406030204" pitchFamily="18" charset="0"/>
                <a:ea typeface="Cambria" panose="02040503050406030204" pitchFamily="18" charset="0"/>
                <a:cs typeface="Times New Roman"/>
              </a:rPr>
              <a:t>ợc</a:t>
            </a:r>
            <a:r>
              <a:rPr lang="en-US" sz="1950" b="1">
                <a:latin typeface="Cambria" panose="02040503050406030204" pitchFamily="18" charset="0"/>
                <a:ea typeface="Cambria" panose="02040503050406030204" pitchFamily="18" charset="0"/>
                <a:cs typeface="Times New Roman"/>
              </a:rPr>
              <a:t> </a:t>
            </a:r>
            <a:r>
              <a:rPr lang="vi-VN" sz="1950" b="1">
                <a:latin typeface="Cambria" panose="02040503050406030204" pitchFamily="18" charset="0"/>
                <a:ea typeface="Cambria" panose="02040503050406030204" pitchFamily="18" charset="0"/>
                <a:cs typeface="Times New Roman"/>
              </a:rPr>
              <a:t>:</a:t>
            </a:r>
          </a:p>
          <a:p>
            <a:pPr algn="just"/>
            <a:r>
              <a:rPr lang="vi-VN" sz="1950">
                <a:latin typeface="Cambria" panose="02040503050406030204" pitchFamily="18" charset="0"/>
                <a:ea typeface="Cambria" panose="02040503050406030204" pitchFamily="18" charset="0"/>
                <a:cs typeface="Times New Roman"/>
              </a:rPr>
              <a:t>Cập nhật kiến thức mới nhất trong lĩnh vực của bạn, nâng cao năng lực chuyên môn.</a:t>
            </a:r>
          </a:p>
          <a:p>
            <a:pPr algn="just"/>
            <a:r>
              <a:rPr lang="vi-VN" sz="1950">
                <a:latin typeface="Cambria" panose="02040503050406030204" pitchFamily="18" charset="0"/>
                <a:ea typeface="Cambria" panose="02040503050406030204" pitchFamily="18" charset="0"/>
                <a:cs typeface="Times New Roman"/>
              </a:rPr>
              <a:t>Kỹ năng học tập hiệu quả, trau dồi kiến thức và kỹ năng liên tục.</a:t>
            </a:r>
          </a:p>
          <a:p>
            <a:pPr algn="just"/>
            <a:r>
              <a:rPr lang="vi-VN" sz="1950">
                <a:latin typeface="Cambria" panose="02040503050406030204" pitchFamily="18" charset="0"/>
                <a:ea typeface="Cambria" panose="02040503050406030204" pitchFamily="18" charset="0"/>
                <a:cs typeface="Times New Roman"/>
              </a:rPr>
              <a:t>Kiến thức chuyên môn giúp bạn trở thành chuyên gia trong lĩnh vực của mình, tạo dựng uy tín và nâng cao giá trị bản thân.</a:t>
            </a:r>
          </a:p>
          <a:p>
            <a:pPr marL="0" indent="0" algn="just">
              <a:buNone/>
            </a:pPr>
            <a:r>
              <a:rPr lang="en-US" sz="1950" b="1">
                <a:latin typeface="Cambria" panose="02040503050406030204" pitchFamily="18" charset="0"/>
                <a:ea typeface="Cambria" panose="02040503050406030204" pitchFamily="18" charset="0"/>
                <a:cs typeface="Times New Roman"/>
              </a:rPr>
              <a:t>Dự </a:t>
            </a:r>
            <a:r>
              <a:rPr lang="en-US" sz="1950" b="1" dirty="0" err="1">
                <a:latin typeface="Cambria" panose="02040503050406030204" pitchFamily="18" charset="0"/>
                <a:ea typeface="Cambria" panose="02040503050406030204" pitchFamily="18" charset="0"/>
                <a:cs typeface="Times New Roman"/>
              </a:rPr>
              <a:t>kiến</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phát</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triển</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các</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bài</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học</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sau</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dự</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án</a:t>
            </a:r>
            <a:r>
              <a:rPr lang="en-US" sz="1950" b="1" dirty="0">
                <a:latin typeface="Cambria" panose="02040503050406030204" pitchFamily="18" charset="0"/>
                <a:ea typeface="Cambria" panose="02040503050406030204" pitchFamily="18" charset="0"/>
                <a:cs typeface="Times New Roman"/>
              </a:rPr>
              <a:t>:</a:t>
            </a:r>
          </a:p>
          <a:p>
            <a:pPr algn="just"/>
            <a:r>
              <a:rPr lang="vi-VN" sz="1950">
                <a:latin typeface="Cambria" panose="02040503050406030204" pitchFamily="18" charset="0"/>
                <a:ea typeface="Cambria" panose="02040503050406030204" pitchFamily="18" charset="0"/>
                <a:cs typeface="Times New Roman"/>
              </a:rPr>
              <a:t>Phát triển kỹ năng mềm như kỹ năng quản lý thời gian, kỹ năng thuyết trình, kỹ năng đàm phán.</a:t>
            </a:r>
          </a:p>
          <a:p>
            <a:pPr algn="just"/>
            <a:r>
              <a:rPr lang="vi-VN" sz="1950">
                <a:latin typeface="Cambria" panose="02040503050406030204" pitchFamily="18" charset="0"/>
                <a:ea typeface="Cambria" panose="02040503050406030204" pitchFamily="18" charset="0"/>
                <a:cs typeface="Times New Roman"/>
              </a:rPr>
              <a:t>Nâng cao nhận thức về đạo đức nghề nghiệp, trách nhiệm xã hội và môi trường.</a:t>
            </a:r>
          </a:p>
          <a:p>
            <a:pPr algn="just"/>
            <a:r>
              <a:rPr lang="vi-VN" sz="1950">
                <a:latin typeface="Cambria" panose="02040503050406030204" pitchFamily="18" charset="0"/>
                <a:ea typeface="Cambria" panose="02040503050406030204" pitchFamily="18" charset="0"/>
                <a:cs typeface="Times New Roman"/>
              </a:rPr>
              <a:t>Chuẩn bị cho những thay đổi trong tương lai, thích ứng với môi trường công việc năng động và cạnh tranh.</a:t>
            </a:r>
          </a:p>
          <a:p>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ỗ dành sẵn cho Chân trang 4">
            <a:extLst>
              <a:ext uri="{FF2B5EF4-FFF2-40B4-BE49-F238E27FC236}">
                <a16:creationId xmlns:a16="http://schemas.microsoft.com/office/drawing/2014/main" id="{FF755450-B87C-27B6-7AC7-C9E54B729232}"/>
              </a:ext>
            </a:extLst>
          </p:cNvPr>
          <p:cNvSpPr>
            <a:spLocks noGrp="1"/>
          </p:cNvSpPr>
          <p:nvPr>
            <p:ph type="ftr" sz="quarter" idx="11"/>
          </p:nvPr>
        </p:nvSpPr>
        <p:spPr>
          <a:xfrm>
            <a:off x="3028950" y="5624514"/>
            <a:ext cx="3086100" cy="273844"/>
          </a:xfrm>
        </p:spPr>
        <p:txBody>
          <a:bodyPr/>
          <a:lstStyle/>
          <a:p>
            <a:pPr defTabSz="685800"/>
            <a:r>
              <a:rPr lang="en-US" dirty="0" err="1">
                <a:solidFill>
                  <a:prstClr val="white"/>
                </a:solidFill>
                <a:latin typeface="Aptos" panose="020B0004020202020204"/>
              </a:rPr>
              <a:t>Thái</a:t>
            </a:r>
            <a:r>
              <a:rPr lang="en-US" dirty="0">
                <a:solidFill>
                  <a:prstClr val="white"/>
                </a:solidFill>
                <a:latin typeface="Aptos" panose="020B0004020202020204"/>
              </a:rPr>
              <a:t> </a:t>
            </a:r>
            <a:r>
              <a:rPr lang="en-US" dirty="0" err="1">
                <a:solidFill>
                  <a:prstClr val="white"/>
                </a:solidFill>
                <a:latin typeface="Aptos" panose="020B0004020202020204"/>
              </a:rPr>
              <a:t>độ</a:t>
            </a:r>
            <a:r>
              <a:rPr lang="en-US" dirty="0">
                <a:solidFill>
                  <a:prstClr val="white"/>
                </a:solidFill>
                <a:latin typeface="Aptos" panose="020B0004020202020204"/>
              </a:rPr>
              <a:t> </a:t>
            </a:r>
            <a:r>
              <a:rPr lang="en-US" dirty="0" err="1">
                <a:solidFill>
                  <a:prstClr val="white"/>
                </a:solidFill>
                <a:latin typeface="Aptos" panose="020B0004020202020204"/>
              </a:rPr>
              <a:t>sống</a:t>
            </a:r>
            <a:r>
              <a:rPr lang="en-US" dirty="0">
                <a:solidFill>
                  <a:prstClr val="white"/>
                </a:solidFill>
                <a:latin typeface="Aptos" panose="020B0004020202020204"/>
              </a:rPr>
              <a:t> 3</a:t>
            </a:r>
          </a:p>
        </p:txBody>
      </p:sp>
      <p:sp>
        <p:nvSpPr>
          <p:cNvPr id="13" name="Hình chữ nhật 5">
            <a:extLst>
              <a:ext uri="{FF2B5EF4-FFF2-40B4-BE49-F238E27FC236}">
                <a16:creationId xmlns:a16="http://schemas.microsoft.com/office/drawing/2014/main" id="{1F5A33C3-F6A3-4C9C-13A4-39B9979AA2BE}"/>
              </a:ext>
            </a:extLst>
          </p:cNvPr>
          <p:cNvSpPr/>
          <p:nvPr/>
        </p:nvSpPr>
        <p:spPr>
          <a:xfrm>
            <a:off x="2472337" y="751893"/>
            <a:ext cx="4709463" cy="415498"/>
          </a:xfrm>
          <a:prstGeom prst="rect">
            <a:avLst/>
          </a:prstGeom>
        </p:spPr>
        <p:txBody>
          <a:bodyPr wrap="square">
            <a:spAutoFit/>
          </a:bodyPr>
          <a:lstStyle/>
          <a:p>
            <a:pPr algn="ctr" defTabSz="685800"/>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MẪU</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BÀI</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HỌC</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NHÂN</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100" b="1" dirty="0">
              <a:solidFill>
                <a:prstClr val="black"/>
              </a:solidFill>
              <a:latin typeface="Aptos" panose="020B0004020202020204"/>
            </a:endParaRPr>
          </a:p>
        </p:txBody>
      </p:sp>
      <p:sp>
        <p:nvSpPr>
          <p:cNvPr id="15" name="Content Placeholder 3">
            <a:extLst>
              <a:ext uri="{FF2B5EF4-FFF2-40B4-BE49-F238E27FC236}">
                <a16:creationId xmlns:a16="http://schemas.microsoft.com/office/drawing/2014/main" id="{1396C979-B855-915E-8ED1-504A5FF56751}"/>
              </a:ext>
            </a:extLst>
          </p:cNvPr>
          <p:cNvSpPr>
            <a:spLocks noGrp="1"/>
          </p:cNvSpPr>
          <p:nvPr>
            <p:ph idx="1"/>
          </p:nvPr>
        </p:nvSpPr>
        <p:spPr>
          <a:xfrm>
            <a:off x="233082" y="1290918"/>
            <a:ext cx="8633012" cy="6033248"/>
          </a:xfrm>
        </p:spPr>
        <p:txBody>
          <a:bodyPr vert="horz" lIns="68580" tIns="34290" rIns="68580" bIns="34290" rtlCol="0" anchor="t">
            <a:noAutofit/>
          </a:bodyPr>
          <a:lstStyle/>
          <a:p>
            <a:pPr marL="0" indent="0" algn="just">
              <a:lnSpc>
                <a:spcPct val="100000"/>
              </a:lnSpc>
              <a:buNone/>
            </a:pPr>
            <a:r>
              <a:rPr lang="en-US" sz="1300" b="1" dirty="0">
                <a:latin typeface="Cambria" panose="02040503050406030204" pitchFamily="18" charset="0"/>
                <a:ea typeface="Cambria" panose="02040503050406030204" pitchFamily="18" charset="0"/>
                <a:cs typeface="Times New Roman"/>
              </a:rPr>
              <a:t>BÀI HỌC CÁ NHÂN </a:t>
            </a:r>
            <a:endParaRPr lang="en-US" sz="1300" dirty="0">
              <a:latin typeface="Cambria" panose="02040503050406030204" pitchFamily="18" charset="0"/>
              <a:ea typeface="Cambria" panose="02040503050406030204" pitchFamily="18" charset="0"/>
              <a:cs typeface="Times New Roman"/>
            </a:endParaRPr>
          </a:p>
          <a:p>
            <a:pPr marL="0" indent="0">
              <a:lnSpc>
                <a:spcPct val="100000"/>
              </a:lnSpc>
              <a:buNone/>
            </a:pPr>
            <a:r>
              <a:rPr lang="en-US" sz="1300" b="1" dirty="0">
                <a:latin typeface="Cambria" panose="02040503050406030204" pitchFamily="18" charset="0"/>
                <a:ea typeface="Cambria" panose="02040503050406030204" pitchFamily="18" charset="0"/>
                <a:cs typeface="Times New Roman"/>
              </a:rPr>
              <a:t>Thành </a:t>
            </a:r>
            <a:r>
              <a:rPr lang="en-US" sz="1300" b="1" err="1">
                <a:latin typeface="Cambria" panose="02040503050406030204" pitchFamily="18" charset="0"/>
                <a:ea typeface="Cambria" panose="02040503050406030204" pitchFamily="18" charset="0"/>
                <a:cs typeface="Times New Roman"/>
              </a:rPr>
              <a:t>viên</a:t>
            </a:r>
            <a:r>
              <a:rPr lang="en-US" sz="1300" b="1" dirty="0">
                <a:latin typeface="Cambria" panose="02040503050406030204" pitchFamily="18" charset="0"/>
                <a:ea typeface="Cambria" panose="02040503050406030204" pitchFamily="18" charset="0"/>
                <a:cs typeface="Times New Roman"/>
              </a:rPr>
              <a:t> 03: </a:t>
            </a:r>
            <a:r>
              <a:rPr lang="vi-VN" sz="1300" b="1" dirty="0">
                <a:latin typeface="Cambria" panose="02040503050406030204" pitchFamily="18" charset="0"/>
                <a:ea typeface="Cambria" panose="02040503050406030204" pitchFamily="18" charset="0"/>
                <a:cs typeface="Times New Roman"/>
              </a:rPr>
              <a:t> </a:t>
            </a:r>
            <a:r>
              <a:rPr lang="vi-VN" sz="1300" dirty="0">
                <a:latin typeface="Cambria" panose="02040503050406030204" pitchFamily="18" charset="0"/>
                <a:ea typeface="Cambria" panose="02040503050406030204" pitchFamily="18" charset="0"/>
                <a:cs typeface="Times New Roman"/>
              </a:rPr>
              <a:t>Nguyễn Vũ Hoàng Minh _ MSSV: 519H0317</a:t>
            </a:r>
            <a:endParaRPr lang="en-US" sz="1300" dirty="0">
              <a:latin typeface="Cambria" panose="02040503050406030204" pitchFamily="18" charset="0"/>
              <a:ea typeface="Cambria" panose="02040503050406030204" pitchFamily="18" charset="0"/>
              <a:cs typeface="Times New Roman"/>
            </a:endParaRPr>
          </a:p>
          <a:p>
            <a:pPr marL="0" indent="0" algn="just">
              <a:lnSpc>
                <a:spcPct val="100000"/>
              </a:lnSpc>
              <a:buNone/>
            </a:pPr>
            <a:r>
              <a:rPr lang="en-US" sz="1300" b="1" dirty="0">
                <a:latin typeface="Cambria" panose="02040503050406030204" pitchFamily="18" charset="0"/>
                <a:ea typeface="Cambria" panose="02040503050406030204" pitchFamily="18" charset="0"/>
                <a:cs typeface="Times New Roman"/>
              </a:rPr>
              <a:t>Các </a:t>
            </a:r>
            <a:r>
              <a:rPr lang="en-US" sz="1300" b="1" dirty="0" err="1">
                <a:latin typeface="Cambria" panose="02040503050406030204" pitchFamily="18" charset="0"/>
                <a:ea typeface="Cambria" panose="02040503050406030204" pitchFamily="18" charset="0"/>
                <a:cs typeface="Times New Roman"/>
              </a:rPr>
              <a:t>công</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việc</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đã</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thực</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hiện</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trong</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dự</a:t>
            </a:r>
            <a:r>
              <a:rPr lang="en-US" sz="1300" b="1" dirty="0">
                <a:latin typeface="Cambria" panose="02040503050406030204" pitchFamily="18" charset="0"/>
                <a:ea typeface="Cambria" panose="02040503050406030204" pitchFamily="18" charset="0"/>
                <a:cs typeface="Times New Roman"/>
              </a:rPr>
              <a:t> </a:t>
            </a:r>
            <a:r>
              <a:rPr lang="en-US" sz="1300" b="1" err="1">
                <a:latin typeface="Cambria" panose="02040503050406030204" pitchFamily="18" charset="0"/>
                <a:ea typeface="Cambria" panose="02040503050406030204" pitchFamily="18" charset="0"/>
                <a:cs typeface="Times New Roman"/>
              </a:rPr>
              <a:t>án</a:t>
            </a:r>
            <a:r>
              <a:rPr lang="en-US" sz="1300" b="1">
                <a:latin typeface="Cambria" panose="02040503050406030204" pitchFamily="18" charset="0"/>
                <a:ea typeface="Cambria" panose="02040503050406030204" pitchFamily="18" charset="0"/>
                <a:cs typeface="Times New Roman"/>
              </a:rPr>
              <a:t>: </a:t>
            </a:r>
            <a:r>
              <a:rPr lang="en-US" sz="1300">
                <a:latin typeface="Cambria" panose="02040503050406030204" pitchFamily="18" charset="0"/>
                <a:ea typeface="Cambria" panose="02040503050406030204" pitchFamily="18" charset="0"/>
                <a:cs typeface="Times New Roman"/>
              </a:rPr>
              <a:t>soạn kịch bản cho MC câu 3 và 4, xây dựng tiến trình buổi họp, đóng góp ý kiến cho nhóm.</a:t>
            </a:r>
            <a:endParaRPr lang="en-US" sz="1300" dirty="0">
              <a:latin typeface="Cambria" panose="02040503050406030204" pitchFamily="18" charset="0"/>
              <a:ea typeface="Cambria" panose="02040503050406030204" pitchFamily="18" charset="0"/>
              <a:cs typeface="Times New Roman"/>
            </a:endParaRPr>
          </a:p>
          <a:p>
            <a:pPr marL="0" indent="0" algn="just">
              <a:lnSpc>
                <a:spcPct val="100000"/>
              </a:lnSpc>
              <a:buNone/>
            </a:pPr>
            <a:r>
              <a:rPr lang="en-US" sz="1300" b="1">
                <a:latin typeface="Cambria" panose="02040503050406030204" pitchFamily="18" charset="0"/>
                <a:ea typeface="Cambria" panose="02040503050406030204" pitchFamily="18" charset="0"/>
                <a:cs typeface="Times New Roman"/>
              </a:rPr>
              <a:t>Những </a:t>
            </a:r>
            <a:r>
              <a:rPr lang="en-US" sz="1300" b="1" dirty="0" err="1">
                <a:latin typeface="Cambria" panose="02040503050406030204" pitchFamily="18" charset="0"/>
                <a:ea typeface="Cambria" panose="02040503050406030204" pitchFamily="18" charset="0"/>
                <a:cs typeface="Times New Roman"/>
              </a:rPr>
              <a:t>giá</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trị</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mà</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tôi</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nhận</a:t>
            </a:r>
            <a:r>
              <a:rPr lang="en-US" sz="1300" b="1" dirty="0">
                <a:latin typeface="Cambria" panose="02040503050406030204" pitchFamily="18" charset="0"/>
                <a:ea typeface="Cambria" panose="02040503050406030204" pitchFamily="18" charset="0"/>
                <a:cs typeface="Times New Roman"/>
              </a:rPr>
              <a:t> đ</a:t>
            </a:r>
            <a:r>
              <a:rPr lang="vi-VN" sz="1300" b="1">
                <a:latin typeface="Cambria" panose="02040503050406030204" pitchFamily="18" charset="0"/>
                <a:ea typeface="Cambria" panose="02040503050406030204" pitchFamily="18" charset="0"/>
                <a:cs typeface="Times New Roman"/>
              </a:rPr>
              <a:t>ư</a:t>
            </a:r>
            <a:r>
              <a:rPr lang="en-US" sz="1300" b="1">
                <a:latin typeface="Cambria" panose="02040503050406030204" pitchFamily="18" charset="0"/>
                <a:ea typeface="Cambria" panose="02040503050406030204" pitchFamily="18" charset="0"/>
                <a:cs typeface="Times New Roman"/>
              </a:rPr>
              <a:t>ợc :</a:t>
            </a:r>
            <a:endParaRPr lang="en-US" sz="1300" b="1" dirty="0">
              <a:latin typeface="Cambria" panose="02040503050406030204" pitchFamily="18" charset="0"/>
              <a:ea typeface="Cambria" panose="02040503050406030204" pitchFamily="18" charset="0"/>
              <a:cs typeface="Times New Roman"/>
            </a:endParaRPr>
          </a:p>
          <a:p>
            <a:pPr algn="just">
              <a:lnSpc>
                <a:spcPct val="100000"/>
              </a:lnSpc>
            </a:pPr>
            <a:r>
              <a:rPr lang="vi-VN" sz="1300">
                <a:latin typeface="Cambria" panose="02040503050406030204" pitchFamily="18" charset="0"/>
                <a:ea typeface="Cambria" panose="02040503050406030204" pitchFamily="18" charset="0"/>
                <a:cs typeface="Times New Roman"/>
              </a:rPr>
              <a:t>Tính trung thực: Luôn hành động trung thực và minh bạch trong mọi tình huống, bất kể có khó khăn hay không. Điều này giúp tôi xây dựng niềm tin và tôn trọng từ đồng nghiệp, đối tác, và khách hàng.</a:t>
            </a:r>
          </a:p>
          <a:p>
            <a:pPr algn="just">
              <a:lnSpc>
                <a:spcPct val="100000"/>
              </a:lnSpc>
            </a:pPr>
            <a:r>
              <a:rPr lang="vi-VN" sz="1300">
                <a:latin typeface="Cambria" panose="02040503050406030204" pitchFamily="18" charset="0"/>
                <a:ea typeface="Cambria" panose="02040503050406030204" pitchFamily="18" charset="0"/>
                <a:cs typeface="Times New Roman"/>
              </a:rPr>
              <a:t>Trách nhiệm: Luôn chấp nhận trách nhiệm cho hành động của mình và đảm bảo rằng tôi luôn làm việc với tinh thần chuyên nghiệp và chu đáo.</a:t>
            </a:r>
          </a:p>
          <a:p>
            <a:pPr algn="just">
              <a:lnSpc>
                <a:spcPct val="100000"/>
              </a:lnSpc>
            </a:pPr>
            <a:r>
              <a:rPr lang="vi-VN" sz="1300">
                <a:latin typeface="Cambria" panose="02040503050406030204" pitchFamily="18" charset="0"/>
                <a:ea typeface="Cambria" panose="02040503050406030204" pitchFamily="18" charset="0"/>
                <a:cs typeface="Times New Roman"/>
              </a:rPr>
              <a:t>Tôn trọng: Đối xử với mọi người với sự tôn trọng và sự quan tâm. Điều này bao gồm việc lắng nghe ý kiến của người khác, tôn trọng sự đa dạng, và tránh những hành động gây hại đến người khác.</a:t>
            </a:r>
          </a:p>
          <a:p>
            <a:pPr algn="just">
              <a:lnSpc>
                <a:spcPct val="100000"/>
              </a:lnSpc>
            </a:pPr>
            <a:r>
              <a:rPr lang="vi-VN" sz="1300">
                <a:latin typeface="Cambria" panose="02040503050406030204" pitchFamily="18" charset="0"/>
                <a:ea typeface="Cambria" panose="02040503050406030204" pitchFamily="18" charset="0"/>
                <a:cs typeface="Times New Roman"/>
              </a:rPr>
              <a:t>Tính công bằng và công minh :Luôn hành động với tính công bằng và công minh, không phân biệt đối xử dựa trên bất kỳ yếu tố nào như giới tính, tuổi tác, hoặc dân tộc...</a:t>
            </a:r>
          </a:p>
          <a:p>
            <a:pPr marL="0" indent="0" algn="just">
              <a:lnSpc>
                <a:spcPct val="100000"/>
              </a:lnSpc>
              <a:buNone/>
            </a:pPr>
            <a:r>
              <a:rPr lang="en-US" sz="1300" b="1">
                <a:latin typeface="Cambria" panose="02040503050406030204" pitchFamily="18" charset="0"/>
                <a:ea typeface="Cambria" panose="02040503050406030204" pitchFamily="18" charset="0"/>
                <a:cs typeface="Times New Roman"/>
              </a:rPr>
              <a:t>Dự </a:t>
            </a:r>
            <a:r>
              <a:rPr lang="en-US" sz="1300" b="1" dirty="0" err="1">
                <a:latin typeface="Cambria" panose="02040503050406030204" pitchFamily="18" charset="0"/>
                <a:ea typeface="Cambria" panose="02040503050406030204" pitchFamily="18" charset="0"/>
                <a:cs typeface="Times New Roman"/>
              </a:rPr>
              <a:t>kiến</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phát</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triển</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các</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bài</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học</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sau</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dự</a:t>
            </a:r>
            <a:r>
              <a:rPr lang="en-US" sz="1300" b="1" dirty="0">
                <a:latin typeface="Cambria" panose="02040503050406030204" pitchFamily="18" charset="0"/>
                <a:ea typeface="Cambria" panose="02040503050406030204" pitchFamily="18" charset="0"/>
                <a:cs typeface="Times New Roman"/>
              </a:rPr>
              <a:t> </a:t>
            </a:r>
            <a:r>
              <a:rPr lang="en-US" sz="1300" b="1" dirty="0" err="1">
                <a:latin typeface="Cambria" panose="02040503050406030204" pitchFamily="18" charset="0"/>
                <a:ea typeface="Cambria" panose="02040503050406030204" pitchFamily="18" charset="0"/>
                <a:cs typeface="Times New Roman"/>
              </a:rPr>
              <a:t>án</a:t>
            </a:r>
            <a:r>
              <a:rPr lang="en-US" sz="1300" b="1" dirty="0">
                <a:latin typeface="Cambria" panose="02040503050406030204" pitchFamily="18" charset="0"/>
                <a:ea typeface="Cambria" panose="02040503050406030204" pitchFamily="18" charset="0"/>
                <a:cs typeface="Times New Roman"/>
              </a:rPr>
              <a:t>:</a:t>
            </a:r>
          </a:p>
          <a:p>
            <a:pPr>
              <a:lnSpc>
                <a:spcPct val="100000"/>
              </a:lnSpc>
            </a:pPr>
            <a:r>
              <a:rPr lang="vi-VN" sz="1300"/>
              <a:t>Phát triển các bài học về lãnh đạo và quản lý dựa trên những trải nghiệm của mình trong việc làm việc với các nhóm và tổ chức. Những bài học này có thể bao gồm cách xây dựng và truyền cảm hứng, quản lý thời gian và nguồn lực, và phát triển một môi trường làm việc tích cực. </a:t>
            </a:r>
          </a:p>
          <a:p>
            <a:pPr>
              <a:lnSpc>
                <a:spcPct val="100000"/>
              </a:lnSpc>
            </a:pPr>
            <a:r>
              <a:rPr lang="vi-VN" sz="1300"/>
              <a:t>Chia sẻ những bài học về việc tự phát triển và rèn luyện bản thân để đạt được mục tiêu cá nhân và nghề nghiệp .Chia sẻ những bài học về khả năng thích nghi và linh hoạt dựa trên những trải nghiệm của mình trong việc đối mặt với thay đổi và không chắc chắn.</a:t>
            </a:r>
          </a:p>
        </p:txBody>
      </p:sp>
    </p:spTree>
    <p:extLst>
      <p:ext uri="{BB962C8B-B14F-4D97-AF65-F5344CB8AC3E}">
        <p14:creationId xmlns:p14="http://schemas.microsoft.com/office/powerpoint/2010/main" val="684251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170330" y="1274300"/>
            <a:ext cx="8665326" cy="5225111"/>
          </a:xfrm>
          <a:ln>
            <a:solidFill>
              <a:srgbClr val="00B0F0"/>
            </a:solidFill>
          </a:ln>
        </p:spPr>
        <p:txBody>
          <a:bodyPr vert="horz" lIns="68580" tIns="34290" rIns="68580" bIns="34290" rtlCol="0" anchor="t">
            <a:normAutofit fontScale="77500" lnSpcReduction="20000"/>
          </a:bodyPr>
          <a:lstStyle/>
          <a:p>
            <a:pPr marL="0" indent="0" algn="just" fontAlgn="base">
              <a:buNone/>
            </a:pPr>
            <a:r>
              <a:rPr lang="en-US" sz="1950" b="1" dirty="0">
                <a:latin typeface="Cambria" panose="02040503050406030204" pitchFamily="18" charset="0"/>
                <a:ea typeface="Cambria" panose="02040503050406030204" pitchFamily="18" charset="0"/>
                <a:cs typeface="Times New Roman"/>
              </a:rPr>
              <a:t>BÀI HỌC CÁ NHÂN </a:t>
            </a:r>
            <a:endParaRPr lang="en-US" sz="1950" b="1" dirty="0">
              <a:latin typeface="Cambria" panose="02040503050406030204" pitchFamily="18" charset="0"/>
              <a:ea typeface="Cambria" panose="02040503050406030204" pitchFamily="18" charset="0"/>
              <a:cs typeface="Times New Roman" panose="02020603050405020304" pitchFamily="18" charset="0"/>
            </a:endParaRPr>
          </a:p>
          <a:p>
            <a:pPr marL="0" indent="0" algn="just" fontAlgn="base">
              <a:buNone/>
            </a:pPr>
            <a:r>
              <a:rPr lang="en-US" sz="1950" b="1" dirty="0">
                <a:latin typeface="Cambria" panose="02040503050406030204" pitchFamily="18" charset="0"/>
                <a:ea typeface="Cambria" panose="02040503050406030204" pitchFamily="18" charset="0"/>
                <a:cs typeface="Times New Roman"/>
              </a:rPr>
              <a:t>Thành </a:t>
            </a:r>
            <a:r>
              <a:rPr lang="en-US" sz="1950" b="1" dirty="0" err="1">
                <a:latin typeface="Cambria" panose="02040503050406030204" pitchFamily="18" charset="0"/>
                <a:ea typeface="Cambria" panose="02040503050406030204" pitchFamily="18" charset="0"/>
                <a:cs typeface="Times New Roman"/>
              </a:rPr>
              <a:t>viên</a:t>
            </a:r>
            <a:r>
              <a:rPr lang="en-US" sz="1950" b="1" dirty="0">
                <a:latin typeface="Cambria" panose="02040503050406030204" pitchFamily="18" charset="0"/>
                <a:ea typeface="Cambria" panose="02040503050406030204" pitchFamily="18" charset="0"/>
                <a:cs typeface="Times New Roman"/>
              </a:rPr>
              <a:t> 04: </a:t>
            </a:r>
            <a:r>
              <a:rPr lang="en-US" sz="1950" dirty="0" err="1">
                <a:latin typeface="Cambria" panose="02040503050406030204" pitchFamily="18" charset="0"/>
                <a:ea typeface="Cambria" panose="02040503050406030204" pitchFamily="18" charset="0"/>
                <a:cs typeface="+mj-lt"/>
              </a:rPr>
              <a:t>Tạ</a:t>
            </a:r>
            <a:r>
              <a:rPr lang="en-US" sz="1950" dirty="0">
                <a:latin typeface="Cambria" panose="02040503050406030204" pitchFamily="18" charset="0"/>
                <a:ea typeface="Cambria" panose="02040503050406030204" pitchFamily="18" charset="0"/>
                <a:cs typeface="+mj-lt"/>
              </a:rPr>
              <a:t> Hữu </a:t>
            </a:r>
            <a:r>
              <a:rPr lang="en-US" sz="1950" dirty="0" err="1">
                <a:latin typeface="Cambria" panose="02040503050406030204" pitchFamily="18" charset="0"/>
                <a:ea typeface="Cambria" panose="02040503050406030204" pitchFamily="18" charset="0"/>
                <a:cs typeface="+mj-lt"/>
              </a:rPr>
              <a:t>Nhân</a:t>
            </a:r>
            <a:r>
              <a:rPr lang="en-US" sz="1950" dirty="0">
                <a:latin typeface="Cambria" panose="02040503050406030204" pitchFamily="18" charset="0"/>
                <a:ea typeface="Cambria" panose="02040503050406030204" pitchFamily="18" charset="0"/>
                <a:cs typeface="+mj-lt"/>
              </a:rPr>
              <a:t> - </a:t>
            </a:r>
            <a:r>
              <a:rPr lang="en-US" sz="1950" dirty="0">
                <a:latin typeface="Cambria" panose="02040503050406030204" pitchFamily="18" charset="0"/>
                <a:ea typeface="Cambria" panose="02040503050406030204" pitchFamily="18" charset="0"/>
                <a:cs typeface="Times New Roman"/>
              </a:rPr>
              <a:t>MSSV : </a:t>
            </a:r>
            <a:r>
              <a:rPr lang="en-US" sz="1950" dirty="0">
                <a:latin typeface="Cambria" panose="02040503050406030204" pitchFamily="18" charset="0"/>
                <a:ea typeface="Cambria" panose="02040503050406030204" pitchFamily="18" charset="0"/>
                <a:cs typeface="+mj-lt"/>
              </a:rPr>
              <a:t>52000696</a:t>
            </a:r>
          </a:p>
          <a:p>
            <a:pPr marL="0" indent="0" algn="just">
              <a:buNone/>
            </a:pPr>
            <a:r>
              <a:rPr lang="en-US" sz="1950" b="1" dirty="0">
                <a:latin typeface="Cambria" panose="02040503050406030204" pitchFamily="18" charset="0"/>
                <a:ea typeface="Cambria" panose="02040503050406030204" pitchFamily="18" charset="0"/>
                <a:cs typeface="Times New Roman"/>
              </a:rPr>
              <a:t>Các </a:t>
            </a:r>
            <a:r>
              <a:rPr lang="en-US" sz="1950" b="1" dirty="0" err="1">
                <a:latin typeface="Cambria" panose="02040503050406030204" pitchFamily="18" charset="0"/>
                <a:ea typeface="Cambria" panose="02040503050406030204" pitchFamily="18" charset="0"/>
                <a:cs typeface="Times New Roman"/>
              </a:rPr>
              <a:t>công</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việc</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đã</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thực</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hiện</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trong</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dự</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án</a:t>
            </a:r>
            <a:r>
              <a:rPr lang="en-US" sz="1950" b="1">
                <a:latin typeface="Cambria" panose="02040503050406030204" pitchFamily="18" charset="0"/>
                <a:ea typeface="Cambria" panose="02040503050406030204" pitchFamily="18" charset="0"/>
                <a:cs typeface="Times New Roman"/>
              </a:rPr>
              <a:t>: </a:t>
            </a:r>
            <a:r>
              <a:rPr lang="en-US" sz="1950">
                <a:latin typeface="Cambria" panose="02040503050406030204" pitchFamily="18" charset="0"/>
                <a:ea typeface="Cambria" panose="02040503050406030204" pitchFamily="18" charset="0"/>
                <a:cs typeface="Times New Roman"/>
              </a:rPr>
              <a:t>soạn nội dung câu hỏi số 3,4 cho diễn giả 2, đóng góp ý kiến cho nhóm.</a:t>
            </a:r>
            <a:endParaRPr lang="en-US" sz="1950" dirty="0">
              <a:latin typeface="Cambria" panose="02040503050406030204" pitchFamily="18" charset="0"/>
              <a:ea typeface="Cambria" panose="02040503050406030204" pitchFamily="18" charset="0"/>
              <a:cs typeface="Times New Roman"/>
            </a:endParaRPr>
          </a:p>
          <a:p>
            <a:pPr marL="0" indent="0" algn="just" fontAlgn="base">
              <a:buNone/>
            </a:pPr>
            <a:r>
              <a:rPr lang="en-US" sz="1950" b="1" dirty="0" err="1">
                <a:latin typeface="Cambria" panose="02040503050406030204" pitchFamily="18" charset="0"/>
                <a:ea typeface="Cambria" panose="02040503050406030204" pitchFamily="18" charset="0"/>
                <a:cs typeface="Times New Roman"/>
              </a:rPr>
              <a:t>Những</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giá</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trị</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mà</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tôi</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nhận</a:t>
            </a:r>
            <a:r>
              <a:rPr lang="en-US" sz="1950" b="1" dirty="0">
                <a:latin typeface="Cambria" panose="02040503050406030204" pitchFamily="18" charset="0"/>
                <a:ea typeface="Cambria" panose="02040503050406030204" pitchFamily="18" charset="0"/>
                <a:cs typeface="Times New Roman"/>
              </a:rPr>
              <a:t> đ</a:t>
            </a:r>
            <a:r>
              <a:rPr lang="vi-VN" sz="1950" b="1">
                <a:latin typeface="Cambria" panose="02040503050406030204" pitchFamily="18" charset="0"/>
                <a:ea typeface="Cambria" panose="02040503050406030204" pitchFamily="18" charset="0"/>
                <a:cs typeface="Times New Roman"/>
              </a:rPr>
              <a:t>ư</a:t>
            </a:r>
            <a:r>
              <a:rPr lang="en-US" sz="1950" b="1">
                <a:latin typeface="Cambria" panose="02040503050406030204" pitchFamily="18" charset="0"/>
                <a:ea typeface="Cambria" panose="02040503050406030204" pitchFamily="18" charset="0"/>
                <a:cs typeface="Times New Roman"/>
              </a:rPr>
              <a:t>ợc:</a:t>
            </a:r>
          </a:p>
          <a:p>
            <a:pPr algn="just" fontAlgn="base"/>
            <a:r>
              <a:rPr lang="vi-VN" sz="1950">
                <a:latin typeface="Cambria" panose="02040503050406030204" pitchFamily="18" charset="0"/>
                <a:ea typeface="Cambria" panose="02040503050406030204" pitchFamily="18" charset="0"/>
                <a:cs typeface="Times New Roman"/>
              </a:rPr>
              <a:t>Nghĩa vụ: Khả năng nhận biết và thực hiện các trách nhiệm đối với bản thân ,xã hội và công việc của mình.</a:t>
            </a:r>
          </a:p>
          <a:p>
            <a:pPr algn="just" fontAlgn="base"/>
            <a:r>
              <a:rPr lang="vi-VN" sz="1950">
                <a:latin typeface="Cambria" panose="02040503050406030204" pitchFamily="18" charset="0"/>
                <a:ea typeface="Cambria" panose="02040503050406030204" pitchFamily="18" charset="0"/>
                <a:cs typeface="Times New Roman"/>
              </a:rPr>
              <a:t>Lương tâm: Sự nhạy cảm và ý thức về đạo đức, giúp bạn đưa ra các quyết định đúng đắn và tránh những hành động không đạo đức trong công việc.</a:t>
            </a:r>
          </a:p>
          <a:p>
            <a:pPr algn="just" fontAlgn="base"/>
            <a:r>
              <a:rPr lang="vi-VN" sz="1950">
                <a:latin typeface="Cambria" panose="02040503050406030204" pitchFamily="18" charset="0"/>
                <a:ea typeface="Cambria" panose="02040503050406030204" pitchFamily="18" charset="0"/>
                <a:cs typeface="Times New Roman"/>
              </a:rPr>
              <a:t>Nhân phẩm - Danh dự: Sự tự trọng và tôn trọng bản thân, cùng với việc đối xử với người khác một cách công bằng và tử tế.</a:t>
            </a:r>
          </a:p>
          <a:p>
            <a:pPr algn="just" fontAlgn="base"/>
            <a:r>
              <a:rPr lang="vi-VN" sz="1950">
                <a:latin typeface="Cambria" panose="02040503050406030204" pitchFamily="18" charset="0"/>
                <a:ea typeface="Cambria" panose="02040503050406030204" pitchFamily="18" charset="0"/>
                <a:cs typeface="Times New Roman"/>
              </a:rPr>
              <a:t>Hạnh phúc - Thành công: Khả năng tạo ra và duy trì một cuộc sống cân bằng, đầy đủ và ý nghĩa, cũng như đạt được mục tiêu cá nhân và sự thành công trong sự nghiệp.</a:t>
            </a:r>
            <a:endParaRPr lang="en-US" sz="1950" dirty="0">
              <a:latin typeface="Cambria" panose="02040503050406030204" pitchFamily="18" charset="0"/>
              <a:ea typeface="Cambria" panose="02040503050406030204" pitchFamily="18" charset="0"/>
              <a:cs typeface="Times New Roman"/>
            </a:endParaRPr>
          </a:p>
          <a:p>
            <a:pPr marL="0" indent="0" algn="just" fontAlgn="base">
              <a:buNone/>
            </a:pPr>
            <a:r>
              <a:rPr lang="en-US" sz="1950" b="1">
                <a:latin typeface="Cambria" panose="02040503050406030204" pitchFamily="18" charset="0"/>
                <a:ea typeface="Cambria" panose="02040503050406030204" pitchFamily="18" charset="0"/>
                <a:cs typeface="Times New Roman"/>
              </a:rPr>
              <a:t>Dự </a:t>
            </a:r>
            <a:r>
              <a:rPr lang="en-US" sz="1950" b="1" dirty="0" err="1">
                <a:latin typeface="Cambria" panose="02040503050406030204" pitchFamily="18" charset="0"/>
                <a:ea typeface="Cambria" panose="02040503050406030204" pitchFamily="18" charset="0"/>
                <a:cs typeface="Times New Roman"/>
              </a:rPr>
              <a:t>kiến</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phát</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triển</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các</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bài</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học</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sau</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dự</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án</a:t>
            </a:r>
            <a:r>
              <a:rPr lang="en-US" sz="1950" b="1">
                <a:latin typeface="Cambria" panose="02040503050406030204" pitchFamily="18" charset="0"/>
                <a:ea typeface="Cambria" panose="02040503050406030204" pitchFamily="18" charset="0"/>
                <a:cs typeface="Times New Roman"/>
              </a:rPr>
              <a:t>:</a:t>
            </a:r>
            <a:endParaRPr lang="vi-VN" sz="1950" b="1">
              <a:latin typeface="Cambria" panose="02040503050406030204" pitchFamily="18" charset="0"/>
              <a:ea typeface="Cambria" panose="02040503050406030204" pitchFamily="18" charset="0"/>
              <a:cs typeface="Times New Roman"/>
            </a:endParaRPr>
          </a:p>
          <a:p>
            <a:pPr algn="just" fontAlgn="base"/>
            <a:r>
              <a:rPr lang="vi-VN" sz="1950">
                <a:latin typeface="Cambria" panose="02040503050406030204" pitchFamily="18" charset="0"/>
                <a:ea typeface="Cambria" panose="02040503050406030204" pitchFamily="18" charset="0"/>
                <a:cs typeface="Times New Roman"/>
              </a:rPr>
              <a:t>Tiếp tục phát triển kỹ năng giao tiếp và quản lý xung đột để tăng cường khả năng tương tác và giải quyết vấn đề trong cuộc sống hàng ngày.</a:t>
            </a:r>
          </a:p>
          <a:p>
            <a:pPr algn="just" fontAlgn="base"/>
            <a:r>
              <a:rPr lang="vi-VN" sz="1950">
                <a:latin typeface="Cambria" panose="02040503050406030204" pitchFamily="18" charset="0"/>
                <a:ea typeface="Cambria" panose="02040503050406030204" pitchFamily="18" charset="0"/>
                <a:cs typeface="Times New Roman"/>
              </a:rPr>
              <a:t>Học cách xây dựng và duy trì mối quan hệ lành mạnh và tích cực với người khác, bằng cách tập trung vào kỹ năng giao tiếp với mọi người.</a:t>
            </a:r>
          </a:p>
          <a:p>
            <a:pPr algn="just" fontAlgn="base"/>
            <a:r>
              <a:rPr lang="vi-VN" sz="1950">
                <a:latin typeface="Cambria" panose="02040503050406030204" pitchFamily="18" charset="0"/>
                <a:ea typeface="Cambria" panose="02040503050406030204" pitchFamily="18" charset="0"/>
                <a:cs typeface="Times New Roman"/>
              </a:rPr>
              <a:t>Phát triển kỹ năng quản lý stress và tinh thần để giúp bạn đối mặt với những thách thức và áp lực trong cuộc sống một cách hiệu quả và lành mạnh.</a:t>
            </a:r>
          </a:p>
          <a:p>
            <a:pPr algn="just" fontAlgn="base"/>
            <a:r>
              <a:rPr lang="vi-VN" sz="1950">
                <a:latin typeface="Cambria" panose="02040503050406030204" pitchFamily="18" charset="0"/>
                <a:ea typeface="Cambria" panose="02040503050406030204" pitchFamily="18" charset="0"/>
                <a:cs typeface="Times New Roman"/>
              </a:rPr>
              <a:t>Tiếp tục nâng cao kiến thức về bản thân và phát triển sự tự nhận thức để có thể định hình một cuộc sống ý nghĩa và mục tiêu.</a:t>
            </a:r>
          </a:p>
          <a:p>
            <a:pPr marL="0" indent="0" algn="just" fontAlgn="base">
              <a:buNone/>
            </a:pPr>
            <a:endParaRPr lang="en-US" sz="1950" i="1" dirty="0">
              <a:solidFill>
                <a:srgbClr val="FF0000"/>
              </a:solidFill>
              <a:latin typeface="Times New Roman" panose="02020603050405020304" pitchFamily="18" charset="0"/>
              <a:cs typeface="Times New Roman" panose="02020603050405020304" pitchFamily="18" charset="0"/>
            </a:endParaRPr>
          </a:p>
        </p:txBody>
      </p:sp>
      <p:sp>
        <p:nvSpPr>
          <p:cNvPr id="5" name="Chỗ dành sẵn cho Chân trang 4"/>
          <p:cNvSpPr>
            <a:spLocks noGrp="1"/>
          </p:cNvSpPr>
          <p:nvPr>
            <p:ph type="ftr" sz="quarter" idx="11"/>
          </p:nvPr>
        </p:nvSpPr>
        <p:spPr/>
        <p:txBody>
          <a:bodyPr/>
          <a:lstStyle/>
          <a:p>
            <a:pPr defTabSz="685800"/>
            <a:r>
              <a:rPr lang="en-US" dirty="0" err="1">
                <a:solidFill>
                  <a:prstClr val="white"/>
                </a:solidFill>
                <a:latin typeface="Aptos" panose="020B0004020202020204"/>
              </a:rPr>
              <a:t>Thái</a:t>
            </a:r>
            <a:r>
              <a:rPr lang="en-US" dirty="0">
                <a:solidFill>
                  <a:prstClr val="white"/>
                </a:solidFill>
                <a:latin typeface="Aptos" panose="020B0004020202020204"/>
              </a:rPr>
              <a:t> </a:t>
            </a:r>
            <a:r>
              <a:rPr lang="en-US" dirty="0" err="1">
                <a:solidFill>
                  <a:prstClr val="white"/>
                </a:solidFill>
                <a:latin typeface="Aptos" panose="020B0004020202020204"/>
              </a:rPr>
              <a:t>độ</a:t>
            </a:r>
            <a:r>
              <a:rPr lang="en-US" dirty="0">
                <a:solidFill>
                  <a:prstClr val="white"/>
                </a:solidFill>
                <a:latin typeface="Aptos" panose="020B0004020202020204"/>
              </a:rPr>
              <a:t> </a:t>
            </a:r>
            <a:r>
              <a:rPr lang="en-US" dirty="0" err="1">
                <a:solidFill>
                  <a:prstClr val="white"/>
                </a:solidFill>
                <a:latin typeface="Aptos" panose="020B0004020202020204"/>
              </a:rPr>
              <a:t>sống</a:t>
            </a:r>
            <a:r>
              <a:rPr lang="en-US" dirty="0">
                <a:solidFill>
                  <a:prstClr val="white"/>
                </a:solidFill>
                <a:latin typeface="Aptos" panose="020B0004020202020204"/>
              </a:rPr>
              <a:t> 3</a:t>
            </a:r>
          </a:p>
        </p:txBody>
      </p:sp>
      <p:sp>
        <p:nvSpPr>
          <p:cNvPr id="6" name="Hình chữ nhật 5"/>
          <p:cNvSpPr/>
          <p:nvPr/>
        </p:nvSpPr>
        <p:spPr>
          <a:xfrm>
            <a:off x="2589295" y="858803"/>
            <a:ext cx="4709463" cy="415498"/>
          </a:xfrm>
          <a:prstGeom prst="rect">
            <a:avLst/>
          </a:prstGeom>
        </p:spPr>
        <p:txBody>
          <a:bodyPr wrap="square">
            <a:spAutoFit/>
          </a:bodyPr>
          <a:lstStyle/>
          <a:p>
            <a:pPr algn="ctr" defTabSz="685800"/>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MẪU</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BÀI</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HỌC</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NHÂN</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100" b="1" dirty="0">
              <a:solidFill>
                <a:prstClr val="black"/>
              </a:solidFill>
              <a:latin typeface="Aptos" panose="020B00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Nội dung 2">
            <a:extLst>
              <a:ext uri="{FF2B5EF4-FFF2-40B4-BE49-F238E27FC236}">
                <a16:creationId xmlns:a16="http://schemas.microsoft.com/office/drawing/2014/main" id="{FE9773C5-B4EA-5C03-8BAF-792EFA2C42F8}"/>
              </a:ext>
            </a:extLst>
          </p:cNvPr>
          <p:cNvSpPr>
            <a:spLocks noGrp="1"/>
          </p:cNvSpPr>
          <p:nvPr>
            <p:ph idx="1"/>
          </p:nvPr>
        </p:nvSpPr>
        <p:spPr>
          <a:xfrm>
            <a:off x="179295" y="1360967"/>
            <a:ext cx="8741422" cy="5210162"/>
          </a:xfrm>
          <a:ln>
            <a:solidFill>
              <a:srgbClr val="00B0F0"/>
            </a:solidFill>
          </a:ln>
        </p:spPr>
        <p:txBody>
          <a:bodyPr vert="horz" lIns="68580" tIns="34290" rIns="68580" bIns="34290" rtlCol="0" anchor="t">
            <a:normAutofit fontScale="92500" lnSpcReduction="20000"/>
          </a:bodyPr>
          <a:lstStyle/>
          <a:p>
            <a:pPr marL="0" indent="0" algn="just" fontAlgn="base">
              <a:buNone/>
            </a:pPr>
            <a:r>
              <a:rPr lang="en-US" sz="1900" b="1" dirty="0">
                <a:latin typeface="Cambria" panose="02040503050406030204" pitchFamily="18" charset="0"/>
                <a:ea typeface="Cambria" panose="02040503050406030204" pitchFamily="18" charset="0"/>
                <a:cs typeface="Times New Roman"/>
              </a:rPr>
              <a:t>BÀI HỌC CÁ NHÂN </a:t>
            </a:r>
            <a:endParaRPr lang="en-US" sz="1900" b="1" dirty="0">
              <a:latin typeface="Cambria" panose="02040503050406030204" pitchFamily="18" charset="0"/>
              <a:ea typeface="Cambria" panose="02040503050406030204" pitchFamily="18" charset="0"/>
              <a:cs typeface="Times New Roman" panose="02020603050405020304" pitchFamily="18" charset="0"/>
            </a:endParaRPr>
          </a:p>
          <a:p>
            <a:pPr marL="0" indent="0" algn="just" fontAlgn="base">
              <a:buNone/>
            </a:pPr>
            <a:r>
              <a:rPr lang="en-US" sz="1900" b="1" dirty="0">
                <a:latin typeface="Cambria" panose="02040503050406030204" pitchFamily="18" charset="0"/>
                <a:ea typeface="Cambria" panose="02040503050406030204" pitchFamily="18" charset="0"/>
                <a:cs typeface="Times New Roman"/>
              </a:rPr>
              <a:t>Thành </a:t>
            </a:r>
            <a:r>
              <a:rPr lang="en-US" sz="1900" b="1" err="1">
                <a:latin typeface="Cambria" panose="02040503050406030204" pitchFamily="18" charset="0"/>
                <a:ea typeface="Cambria" panose="02040503050406030204" pitchFamily="18" charset="0"/>
                <a:cs typeface="Times New Roman"/>
              </a:rPr>
              <a:t>viên</a:t>
            </a:r>
            <a:r>
              <a:rPr lang="en-US" sz="1900" b="1" dirty="0">
                <a:latin typeface="Cambria" panose="02040503050406030204" pitchFamily="18" charset="0"/>
                <a:ea typeface="Cambria" panose="02040503050406030204" pitchFamily="18" charset="0"/>
                <a:cs typeface="Times New Roman"/>
              </a:rPr>
              <a:t> 05: </a:t>
            </a:r>
            <a:r>
              <a:rPr lang="en-US" sz="1900" b="1" dirty="0">
                <a:latin typeface="Cambria" panose="02040503050406030204" pitchFamily="18" charset="0"/>
                <a:ea typeface="Cambria" panose="02040503050406030204" pitchFamily="18" charset="0"/>
                <a:cs typeface="+mj-lt"/>
              </a:rPr>
              <a:t> </a:t>
            </a:r>
            <a:r>
              <a:rPr lang="en-US" sz="1900" dirty="0">
                <a:latin typeface="Cambria" panose="02040503050406030204" pitchFamily="18" charset="0"/>
                <a:ea typeface="Cambria" panose="02040503050406030204" pitchFamily="18" charset="0"/>
                <a:cs typeface="+mj-lt"/>
              </a:rPr>
              <a:t>Mai </a:t>
            </a:r>
            <a:r>
              <a:rPr lang="en-US" sz="1900" err="1">
                <a:latin typeface="Cambria" panose="02040503050406030204" pitchFamily="18" charset="0"/>
                <a:ea typeface="Cambria" panose="02040503050406030204" pitchFamily="18" charset="0"/>
                <a:cs typeface="+mj-lt"/>
              </a:rPr>
              <a:t>Thế</a:t>
            </a:r>
            <a:r>
              <a:rPr lang="en-US" sz="1900">
                <a:latin typeface="Cambria" panose="02040503050406030204" pitchFamily="18" charset="0"/>
                <a:ea typeface="Cambria" panose="02040503050406030204" pitchFamily="18" charset="0"/>
                <a:cs typeface="+mj-lt"/>
              </a:rPr>
              <a:t> Gia Bảo - MSSV : 520H0513 </a:t>
            </a:r>
            <a:endParaRPr lang="en-US" sz="1900">
              <a:latin typeface="Cambria" panose="02040503050406030204" pitchFamily="18" charset="0"/>
              <a:ea typeface="Cambria" panose="02040503050406030204" pitchFamily="18" charset="0"/>
              <a:cs typeface="Times New Roman"/>
            </a:endParaRPr>
          </a:p>
          <a:p>
            <a:pPr marL="0" indent="0" algn="just">
              <a:buNone/>
            </a:pPr>
            <a:r>
              <a:rPr lang="en-US" sz="1900" b="1" dirty="0">
                <a:latin typeface="Cambria" panose="02040503050406030204" pitchFamily="18" charset="0"/>
                <a:ea typeface="Cambria" panose="02040503050406030204" pitchFamily="18" charset="0"/>
                <a:cs typeface="Times New Roman"/>
              </a:rPr>
              <a:t>Các </a:t>
            </a:r>
            <a:r>
              <a:rPr lang="en-US" sz="1900" b="1" dirty="0" err="1">
                <a:latin typeface="Cambria" panose="02040503050406030204" pitchFamily="18" charset="0"/>
                <a:ea typeface="Cambria" panose="02040503050406030204" pitchFamily="18" charset="0"/>
                <a:cs typeface="Times New Roman"/>
              </a:rPr>
              <a:t>công</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việc</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đã</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thực</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hiện</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trong</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dự</a:t>
            </a:r>
            <a:r>
              <a:rPr lang="en-US" sz="1900" b="1" dirty="0">
                <a:latin typeface="Cambria" panose="02040503050406030204" pitchFamily="18" charset="0"/>
                <a:ea typeface="Cambria" panose="02040503050406030204" pitchFamily="18" charset="0"/>
                <a:cs typeface="Times New Roman"/>
              </a:rPr>
              <a:t> </a:t>
            </a:r>
            <a:r>
              <a:rPr lang="en-US" sz="1900" b="1" err="1">
                <a:latin typeface="Cambria" panose="02040503050406030204" pitchFamily="18" charset="0"/>
                <a:ea typeface="Cambria" panose="02040503050406030204" pitchFamily="18" charset="0"/>
                <a:cs typeface="Times New Roman"/>
              </a:rPr>
              <a:t>án</a:t>
            </a:r>
            <a:r>
              <a:rPr lang="en-US" sz="1900" b="1">
                <a:latin typeface="Cambria" panose="02040503050406030204" pitchFamily="18" charset="0"/>
                <a:ea typeface="Cambria" panose="02040503050406030204" pitchFamily="18" charset="0"/>
                <a:cs typeface="Times New Roman"/>
              </a:rPr>
              <a:t>: </a:t>
            </a:r>
            <a:r>
              <a:rPr lang="en-US" sz="1900">
                <a:latin typeface="Cambria" panose="02040503050406030204" pitchFamily="18" charset="0"/>
                <a:ea typeface="Cambria" panose="02040503050406030204" pitchFamily="18" charset="0"/>
                <a:cs typeface="Times New Roman"/>
              </a:rPr>
              <a:t>làm slide trình chiếu cho buổi Work Shop, đóng góp ý tưởng cho nhóm .</a:t>
            </a:r>
            <a:endParaRPr lang="en-US" sz="1900">
              <a:latin typeface="Cambria" panose="02040503050406030204" pitchFamily="18" charset="0"/>
              <a:ea typeface="Cambria" panose="02040503050406030204" pitchFamily="18" charset="0"/>
            </a:endParaRPr>
          </a:p>
          <a:p>
            <a:pPr marL="0" indent="0" algn="just" fontAlgn="base">
              <a:buNone/>
            </a:pPr>
            <a:r>
              <a:rPr lang="en-US" sz="1900" b="1">
                <a:latin typeface="Cambria" panose="02040503050406030204" pitchFamily="18" charset="0"/>
                <a:ea typeface="Cambria" panose="02040503050406030204" pitchFamily="18" charset="0"/>
                <a:cs typeface="Times New Roman"/>
              </a:rPr>
              <a:t>Những </a:t>
            </a:r>
            <a:r>
              <a:rPr lang="en-US" sz="1900" b="1" dirty="0" err="1">
                <a:latin typeface="Cambria" panose="02040503050406030204" pitchFamily="18" charset="0"/>
                <a:ea typeface="Cambria" panose="02040503050406030204" pitchFamily="18" charset="0"/>
                <a:cs typeface="Times New Roman"/>
              </a:rPr>
              <a:t>giá</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trị</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mà</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tôi</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nhận</a:t>
            </a:r>
            <a:r>
              <a:rPr lang="en-US" sz="1900" b="1" dirty="0">
                <a:latin typeface="Cambria" panose="02040503050406030204" pitchFamily="18" charset="0"/>
                <a:ea typeface="Cambria" panose="02040503050406030204" pitchFamily="18" charset="0"/>
                <a:cs typeface="Times New Roman"/>
              </a:rPr>
              <a:t> đ</a:t>
            </a:r>
            <a:r>
              <a:rPr lang="vi-VN" sz="1900" b="1">
                <a:latin typeface="Cambria" panose="02040503050406030204" pitchFamily="18" charset="0"/>
                <a:ea typeface="Cambria" panose="02040503050406030204" pitchFamily="18" charset="0"/>
                <a:cs typeface="Times New Roman"/>
              </a:rPr>
              <a:t>ư</a:t>
            </a:r>
            <a:r>
              <a:rPr lang="en-US" sz="1900" b="1">
                <a:latin typeface="Cambria" panose="02040503050406030204" pitchFamily="18" charset="0"/>
                <a:ea typeface="Cambria" panose="02040503050406030204" pitchFamily="18" charset="0"/>
                <a:cs typeface="Times New Roman"/>
              </a:rPr>
              <a:t>ợc:</a:t>
            </a:r>
          </a:p>
          <a:p>
            <a:pPr algn="just"/>
            <a:r>
              <a:rPr lang="vi-VN" sz="1900">
                <a:latin typeface="Cambria" panose="02040503050406030204" pitchFamily="18" charset="0"/>
                <a:ea typeface="Cambria" panose="02040503050406030204" pitchFamily="18" charset="0"/>
                <a:cs typeface="Times New Roman"/>
              </a:rPr>
              <a:t>Phát triển bản thân, mở ra cơ hội phát triển về mặt quốc tế, mở rộng kiến thức bản thân không trở nên lạc hậu.</a:t>
            </a:r>
          </a:p>
          <a:p>
            <a:pPr algn="just"/>
            <a:r>
              <a:rPr lang="vi-VN" sz="1900">
                <a:latin typeface="Cambria" panose="02040503050406030204" pitchFamily="18" charset="0"/>
                <a:ea typeface="Cambria" panose="02040503050406030204" pitchFamily="18" charset="0"/>
                <a:cs typeface="Times New Roman"/>
              </a:rPr>
              <a:t>Giữ vững bản tâm và luôn thực hiệp đúng cam kết/hợp đồng/nghĩa vụ của mình.</a:t>
            </a:r>
          </a:p>
          <a:p>
            <a:pPr algn="just"/>
            <a:r>
              <a:rPr lang="vi-VN" sz="1900">
                <a:latin typeface="Cambria" panose="02040503050406030204" pitchFamily="18" charset="0"/>
                <a:ea typeface="Cambria" panose="02040503050406030204" pitchFamily="18" charset="0"/>
                <a:cs typeface="Times New Roman"/>
              </a:rPr>
              <a:t>Trung thực, không bao che, không thoả hiệp với các trường hợp trái lương tâm và trái sự thật.</a:t>
            </a:r>
            <a:endParaRPr lang="en-US" sz="1900" b="1">
              <a:latin typeface="Cambria" panose="02040503050406030204" pitchFamily="18" charset="0"/>
              <a:ea typeface="Cambria" panose="02040503050406030204" pitchFamily="18" charset="0"/>
              <a:cs typeface="Times New Roman"/>
            </a:endParaRPr>
          </a:p>
          <a:p>
            <a:pPr marL="0" indent="0" algn="just">
              <a:buNone/>
            </a:pPr>
            <a:r>
              <a:rPr lang="en-US" sz="1900" b="1">
                <a:latin typeface="Cambria" panose="02040503050406030204" pitchFamily="18" charset="0"/>
                <a:ea typeface="Cambria" panose="02040503050406030204" pitchFamily="18" charset="0"/>
                <a:cs typeface="Times New Roman"/>
              </a:rPr>
              <a:t>Dự </a:t>
            </a:r>
            <a:r>
              <a:rPr lang="en-US" sz="1900" b="1" dirty="0" err="1">
                <a:latin typeface="Cambria" panose="02040503050406030204" pitchFamily="18" charset="0"/>
                <a:ea typeface="Cambria" panose="02040503050406030204" pitchFamily="18" charset="0"/>
                <a:cs typeface="Times New Roman"/>
              </a:rPr>
              <a:t>kiến</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phát</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triển</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các</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bài</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học</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sau</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dự</a:t>
            </a:r>
            <a:r>
              <a:rPr lang="en-US" sz="1900" b="1" dirty="0">
                <a:latin typeface="Cambria" panose="02040503050406030204" pitchFamily="18" charset="0"/>
                <a:ea typeface="Cambria" panose="02040503050406030204" pitchFamily="18" charset="0"/>
                <a:cs typeface="Times New Roman"/>
              </a:rPr>
              <a:t> </a:t>
            </a:r>
            <a:r>
              <a:rPr lang="en-US" sz="1900" b="1" dirty="0" err="1">
                <a:latin typeface="Cambria" panose="02040503050406030204" pitchFamily="18" charset="0"/>
                <a:ea typeface="Cambria" panose="02040503050406030204" pitchFamily="18" charset="0"/>
                <a:cs typeface="Times New Roman"/>
              </a:rPr>
              <a:t>án</a:t>
            </a:r>
            <a:r>
              <a:rPr lang="en-US" sz="1900" b="1" dirty="0">
                <a:latin typeface="Cambria" panose="02040503050406030204" pitchFamily="18" charset="0"/>
                <a:ea typeface="Cambria" panose="02040503050406030204" pitchFamily="18" charset="0"/>
                <a:cs typeface="Times New Roman"/>
              </a:rPr>
              <a:t>:</a:t>
            </a:r>
            <a:endParaRPr lang="en-US" sz="1900" b="1">
              <a:latin typeface="Cambria" panose="02040503050406030204" pitchFamily="18" charset="0"/>
              <a:ea typeface="Cambria" panose="02040503050406030204" pitchFamily="18" charset="0"/>
            </a:endParaRPr>
          </a:p>
          <a:p>
            <a:pPr>
              <a:lnSpc>
                <a:spcPct val="107000"/>
              </a:lnSpc>
              <a:spcBef>
                <a:spcPts val="0"/>
              </a:spcBef>
            </a:pPr>
            <a:r>
              <a:rPr lang="en-US" sz="1900" kern="100">
                <a:effectLst/>
                <a:latin typeface="Cambria" panose="02040503050406030204" pitchFamily="18" charset="0"/>
                <a:ea typeface="Cambria" panose="02040503050406030204" pitchFamily="18" charset="0"/>
                <a:cs typeface="Times New Roman" panose="02020603050405020304" pitchFamily="18" charset="0"/>
              </a:rPr>
              <a:t>Học ngoại ngữ: Nắm vững tiếng Anh và một ngôn ngữ quốc tế khác giúp bạn tiếp cận nhiều nguồn tài liệu, tham gia các khóa học trực tuyến, kết nối với chuyên gia quốc tế, và mở ra cơ hội làm việc cho các công ty đa quốc gia.</a:t>
            </a:r>
            <a:endParaRPr lang="vi-VN" sz="1900" kern="100">
              <a:effectLst/>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Bef>
                <a:spcPts val="0"/>
              </a:spcBef>
            </a:pPr>
            <a:r>
              <a:rPr lang="en-US" sz="1900" kern="100">
                <a:effectLst/>
                <a:latin typeface="Cambria" panose="02040503050406030204" pitchFamily="18" charset="0"/>
                <a:ea typeface="Cambria" panose="02040503050406030204" pitchFamily="18" charset="0"/>
                <a:cs typeface="Times New Roman" panose="02020603050405020304" pitchFamily="18" charset="0"/>
              </a:rPr>
              <a:t>Luôn trung thực trong mọi việc: Nói thật, làm đúng, giữ chữ tín, không gian dối, lừa đảo.</a:t>
            </a:r>
            <a:endParaRPr lang="vi-VN" sz="1900" kern="100">
              <a:effectLst/>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Bef>
                <a:spcPts val="0"/>
              </a:spcBef>
            </a:pPr>
            <a:r>
              <a:rPr lang="en-US" sz="1900" kern="100">
                <a:effectLst/>
                <a:latin typeface="Cambria" panose="02040503050406030204" pitchFamily="18" charset="0"/>
                <a:ea typeface="Cambria" panose="02040503050406030204" pitchFamily="18" charset="0"/>
                <a:cs typeface="Times New Roman" panose="02020603050405020304" pitchFamily="18" charset="0"/>
              </a:rPr>
              <a:t>Hoàn thành tốt công việc được giao: Chịu trách nhiệm, nỗ lực hết mình, hoàn thành công việc đúng thời hạn và chất lượng.</a:t>
            </a:r>
            <a:endParaRPr lang="vi-VN" sz="1900" kern="100">
              <a:effectLst/>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Bef>
                <a:spcPts val="0"/>
              </a:spcBef>
              <a:spcAft>
                <a:spcPts val="800"/>
              </a:spcAft>
            </a:pPr>
            <a:r>
              <a:rPr lang="en-US" sz="1900" kern="100">
                <a:effectLst/>
                <a:latin typeface="Cambria" panose="02040503050406030204" pitchFamily="18" charset="0"/>
                <a:ea typeface="Cambria" panose="02040503050406030204" pitchFamily="18" charset="0"/>
                <a:cs typeface="Times New Roman" panose="02020603050405020304" pitchFamily="18" charset="0"/>
              </a:rPr>
              <a:t>Dám nói ra sự thật: Dù biết sự thật có thể khó nghe, nhưng vẫn phải dũng cảm nói ra.</a:t>
            </a:r>
            <a:endParaRPr lang="vi-VN" sz="1900" kern="100">
              <a:effectLst/>
              <a:latin typeface="Cambria" panose="02040503050406030204" pitchFamily="18" charset="0"/>
              <a:ea typeface="Cambria" panose="02040503050406030204" pitchFamily="18" charset="0"/>
              <a:cs typeface="Times New Roman" panose="02020603050405020304" pitchFamily="18" charset="0"/>
            </a:endParaRPr>
          </a:p>
          <a:p>
            <a:pPr marL="0" indent="0" algn="just" fontAlgn="base">
              <a:buNone/>
            </a:pPr>
            <a:endParaRPr lang="en-US" sz="1950" i="1" dirty="0">
              <a:solidFill>
                <a:srgbClr val="FF0000"/>
              </a:solidFill>
              <a:latin typeface="Times New Roman" panose="02020603050405020304" pitchFamily="18" charset="0"/>
              <a:cs typeface="Times New Roman" panose="02020603050405020304" pitchFamily="18" charset="0"/>
            </a:endParaRPr>
          </a:p>
        </p:txBody>
      </p:sp>
      <p:sp>
        <p:nvSpPr>
          <p:cNvPr id="7" name="Chỗ dành sẵn cho Chân trang 4">
            <a:extLst>
              <a:ext uri="{FF2B5EF4-FFF2-40B4-BE49-F238E27FC236}">
                <a16:creationId xmlns:a16="http://schemas.microsoft.com/office/drawing/2014/main" id="{9153E35A-E0BB-F355-B434-C90E136790CD}"/>
              </a:ext>
            </a:extLst>
          </p:cNvPr>
          <p:cNvSpPr>
            <a:spLocks noGrp="1"/>
          </p:cNvSpPr>
          <p:nvPr>
            <p:ph type="ftr" sz="quarter" idx="11"/>
          </p:nvPr>
        </p:nvSpPr>
        <p:spPr>
          <a:xfrm>
            <a:off x="3028950" y="6424255"/>
            <a:ext cx="3086100" cy="273844"/>
          </a:xfrm>
        </p:spPr>
        <p:txBody>
          <a:bodyPr/>
          <a:lstStyle/>
          <a:p>
            <a:pPr defTabSz="685800"/>
            <a:r>
              <a:rPr lang="en-US" dirty="0" err="1">
                <a:solidFill>
                  <a:prstClr val="white"/>
                </a:solidFill>
                <a:latin typeface="Aptos" panose="020B0004020202020204"/>
              </a:rPr>
              <a:t>Thái</a:t>
            </a:r>
            <a:r>
              <a:rPr lang="en-US" dirty="0">
                <a:solidFill>
                  <a:prstClr val="white"/>
                </a:solidFill>
                <a:latin typeface="Aptos" panose="020B0004020202020204"/>
              </a:rPr>
              <a:t> </a:t>
            </a:r>
            <a:r>
              <a:rPr lang="en-US" dirty="0" err="1">
                <a:solidFill>
                  <a:prstClr val="white"/>
                </a:solidFill>
                <a:latin typeface="Aptos" panose="020B0004020202020204"/>
              </a:rPr>
              <a:t>độ</a:t>
            </a:r>
            <a:r>
              <a:rPr lang="en-US" dirty="0">
                <a:solidFill>
                  <a:prstClr val="white"/>
                </a:solidFill>
                <a:latin typeface="Aptos" panose="020B0004020202020204"/>
              </a:rPr>
              <a:t> </a:t>
            </a:r>
            <a:r>
              <a:rPr lang="en-US" dirty="0" err="1">
                <a:solidFill>
                  <a:prstClr val="white"/>
                </a:solidFill>
                <a:latin typeface="Aptos" panose="020B0004020202020204"/>
              </a:rPr>
              <a:t>sống</a:t>
            </a:r>
            <a:r>
              <a:rPr lang="en-US" dirty="0">
                <a:solidFill>
                  <a:prstClr val="white"/>
                </a:solidFill>
                <a:latin typeface="Aptos" panose="020B0004020202020204"/>
              </a:rPr>
              <a:t> 3</a:t>
            </a:r>
          </a:p>
        </p:txBody>
      </p:sp>
      <p:sp>
        <p:nvSpPr>
          <p:cNvPr id="9" name="Hình chữ nhật 5">
            <a:extLst>
              <a:ext uri="{FF2B5EF4-FFF2-40B4-BE49-F238E27FC236}">
                <a16:creationId xmlns:a16="http://schemas.microsoft.com/office/drawing/2014/main" id="{FA9F0FCC-2122-EB73-6B80-43CBDEE6FBC6}"/>
              </a:ext>
            </a:extLst>
          </p:cNvPr>
          <p:cNvSpPr/>
          <p:nvPr/>
        </p:nvSpPr>
        <p:spPr>
          <a:xfrm>
            <a:off x="2546765" y="751893"/>
            <a:ext cx="4709463" cy="415498"/>
          </a:xfrm>
          <a:prstGeom prst="rect">
            <a:avLst/>
          </a:prstGeom>
        </p:spPr>
        <p:txBody>
          <a:bodyPr wrap="square">
            <a:spAutoFit/>
          </a:bodyPr>
          <a:lstStyle/>
          <a:p>
            <a:pPr algn="ctr" defTabSz="685800"/>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MẪU</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BÀI</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HỌC</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NHÂN</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100" b="1" dirty="0">
              <a:solidFill>
                <a:prstClr val="black"/>
              </a:solidFill>
              <a:latin typeface="Aptos" panose="020B0004020202020204"/>
            </a:endParaRPr>
          </a:p>
        </p:txBody>
      </p:sp>
    </p:spTree>
    <p:extLst>
      <p:ext uri="{BB962C8B-B14F-4D97-AF65-F5344CB8AC3E}">
        <p14:creationId xmlns:p14="http://schemas.microsoft.com/office/powerpoint/2010/main" val="190143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Nội dung 2">
            <a:extLst>
              <a:ext uri="{FF2B5EF4-FFF2-40B4-BE49-F238E27FC236}">
                <a16:creationId xmlns:a16="http://schemas.microsoft.com/office/drawing/2014/main" id="{F564FAD7-A7F6-D0D0-F06B-FAC00BEE5F52}"/>
              </a:ext>
            </a:extLst>
          </p:cNvPr>
          <p:cNvSpPr>
            <a:spLocks noGrp="1"/>
          </p:cNvSpPr>
          <p:nvPr>
            <p:ph idx="1"/>
          </p:nvPr>
        </p:nvSpPr>
        <p:spPr>
          <a:xfrm>
            <a:off x="329609" y="1254642"/>
            <a:ext cx="8282764" cy="5220586"/>
          </a:xfrm>
          <a:ln>
            <a:solidFill>
              <a:srgbClr val="00B0F0"/>
            </a:solidFill>
          </a:ln>
        </p:spPr>
        <p:txBody>
          <a:bodyPr vert="horz" lIns="68580" tIns="34290" rIns="68580" bIns="34290" rtlCol="0" anchor="t">
            <a:noAutofit/>
          </a:bodyPr>
          <a:lstStyle/>
          <a:p>
            <a:pPr marL="0" indent="0" algn="just" fontAlgn="base">
              <a:buNone/>
            </a:pPr>
            <a:r>
              <a:rPr lang="en-US" sz="1200" b="1" dirty="0">
                <a:latin typeface="Cambria" panose="02040503050406030204" pitchFamily="18" charset="0"/>
                <a:ea typeface="Cambria" panose="02040503050406030204" pitchFamily="18" charset="0"/>
                <a:cs typeface="Times New Roman"/>
              </a:rPr>
              <a:t>BÀI HỌC CÁ NHÂN </a:t>
            </a:r>
            <a:endParaRPr lang="en-US" sz="1200" b="1" dirty="0">
              <a:latin typeface="Cambria" panose="02040503050406030204" pitchFamily="18" charset="0"/>
              <a:ea typeface="Cambria" panose="02040503050406030204" pitchFamily="18" charset="0"/>
              <a:cs typeface="Times New Roman" panose="02020603050405020304" pitchFamily="18" charset="0"/>
            </a:endParaRPr>
          </a:p>
          <a:p>
            <a:pPr algn="just" fontAlgn="base">
              <a:buNone/>
            </a:pPr>
            <a:r>
              <a:rPr lang="en-US" sz="1200" b="1" dirty="0">
                <a:latin typeface="Cambria" panose="02040503050406030204" pitchFamily="18" charset="0"/>
                <a:ea typeface="Cambria" panose="02040503050406030204" pitchFamily="18" charset="0"/>
                <a:cs typeface="Times New Roman"/>
              </a:rPr>
              <a:t>Thành </a:t>
            </a:r>
            <a:r>
              <a:rPr lang="en-US" sz="1200" b="1" dirty="0" err="1">
                <a:latin typeface="Cambria" panose="02040503050406030204" pitchFamily="18" charset="0"/>
                <a:ea typeface="Cambria" panose="02040503050406030204" pitchFamily="18" charset="0"/>
                <a:cs typeface="Times New Roman"/>
              </a:rPr>
              <a:t>viên</a:t>
            </a:r>
            <a:r>
              <a:rPr lang="en-US" sz="1200" b="1" dirty="0">
                <a:latin typeface="Cambria" panose="02040503050406030204" pitchFamily="18" charset="0"/>
                <a:ea typeface="Cambria" panose="02040503050406030204" pitchFamily="18" charset="0"/>
                <a:cs typeface="Times New Roman"/>
              </a:rPr>
              <a:t> 06</a:t>
            </a:r>
            <a:r>
              <a:rPr lang="en-US" sz="1200" dirty="0">
                <a:latin typeface="Cambria" panose="02040503050406030204" pitchFamily="18" charset="0"/>
                <a:ea typeface="Cambria" panose="02040503050406030204" pitchFamily="18" charset="0"/>
                <a:cs typeface="Times New Roman"/>
              </a:rPr>
              <a:t>: </a:t>
            </a:r>
            <a:r>
              <a:rPr lang="en-US" sz="1200" dirty="0" err="1">
                <a:latin typeface="Cambria" panose="02040503050406030204" pitchFamily="18" charset="0"/>
                <a:ea typeface="Cambria" panose="02040503050406030204" pitchFamily="18" charset="0"/>
                <a:cs typeface="+mj-lt"/>
              </a:rPr>
              <a:t>Đỗ</a:t>
            </a:r>
            <a:r>
              <a:rPr lang="en-US" sz="1200" dirty="0">
                <a:latin typeface="Cambria" panose="02040503050406030204" pitchFamily="18" charset="0"/>
                <a:ea typeface="Cambria" panose="02040503050406030204" pitchFamily="18" charset="0"/>
                <a:cs typeface="+mj-lt"/>
              </a:rPr>
              <a:t> Hoàng Minh Mẫn  - </a:t>
            </a:r>
            <a:r>
              <a:rPr lang="en-US" sz="1200" dirty="0">
                <a:latin typeface="Cambria" panose="02040503050406030204" pitchFamily="18" charset="0"/>
                <a:ea typeface="Cambria" panose="02040503050406030204" pitchFamily="18" charset="0"/>
                <a:cs typeface="Times New Roman"/>
              </a:rPr>
              <a:t>MSSV : </a:t>
            </a:r>
            <a:r>
              <a:rPr lang="en-US" sz="1200" dirty="0">
                <a:latin typeface="Cambria" panose="02040503050406030204" pitchFamily="18" charset="0"/>
                <a:ea typeface="Cambria" panose="02040503050406030204" pitchFamily="18" charset="0"/>
                <a:cs typeface="Segoe UI"/>
              </a:rPr>
              <a:t>520H0555</a:t>
            </a:r>
            <a:endParaRPr lang="en-US" sz="1200" dirty="0">
              <a:latin typeface="Cambria" panose="02040503050406030204" pitchFamily="18" charset="0"/>
              <a:ea typeface="Cambria" panose="02040503050406030204" pitchFamily="18" charset="0"/>
            </a:endParaRPr>
          </a:p>
          <a:p>
            <a:pPr marL="0" indent="0" algn="just" fontAlgn="base">
              <a:buNone/>
            </a:pPr>
            <a:r>
              <a:rPr lang="en-US" sz="1200" b="1" dirty="0">
                <a:latin typeface="Cambria" panose="02040503050406030204" pitchFamily="18" charset="0"/>
                <a:ea typeface="Cambria" panose="02040503050406030204" pitchFamily="18" charset="0"/>
                <a:cs typeface="Times New Roman"/>
              </a:rPr>
              <a:t>Các </a:t>
            </a:r>
            <a:r>
              <a:rPr lang="en-US" sz="1200" b="1" dirty="0" err="1">
                <a:latin typeface="Cambria" panose="02040503050406030204" pitchFamily="18" charset="0"/>
                <a:ea typeface="Cambria" panose="02040503050406030204" pitchFamily="18" charset="0"/>
                <a:cs typeface="Times New Roman"/>
              </a:rPr>
              <a:t>công</a:t>
            </a:r>
            <a:r>
              <a:rPr lang="en-US" sz="1200" b="1" dirty="0">
                <a:latin typeface="Cambria" panose="02040503050406030204" pitchFamily="18" charset="0"/>
                <a:ea typeface="Cambria" panose="02040503050406030204" pitchFamily="18" charset="0"/>
                <a:cs typeface="Times New Roman"/>
              </a:rPr>
              <a:t> </a:t>
            </a:r>
            <a:r>
              <a:rPr lang="en-US" sz="1200" b="1" dirty="0" err="1">
                <a:latin typeface="Cambria" panose="02040503050406030204" pitchFamily="18" charset="0"/>
                <a:ea typeface="Cambria" panose="02040503050406030204" pitchFamily="18" charset="0"/>
                <a:cs typeface="Times New Roman"/>
              </a:rPr>
              <a:t>việc</a:t>
            </a:r>
            <a:r>
              <a:rPr lang="en-US" sz="1200" b="1" dirty="0">
                <a:latin typeface="Cambria" panose="02040503050406030204" pitchFamily="18" charset="0"/>
                <a:ea typeface="Cambria" panose="02040503050406030204" pitchFamily="18" charset="0"/>
                <a:cs typeface="Times New Roman"/>
              </a:rPr>
              <a:t> </a:t>
            </a:r>
            <a:r>
              <a:rPr lang="en-US" sz="1200" b="1" dirty="0" err="1">
                <a:latin typeface="Cambria" panose="02040503050406030204" pitchFamily="18" charset="0"/>
                <a:ea typeface="Cambria" panose="02040503050406030204" pitchFamily="18" charset="0"/>
                <a:cs typeface="Times New Roman"/>
              </a:rPr>
              <a:t>đã</a:t>
            </a:r>
            <a:r>
              <a:rPr lang="en-US" sz="1200" b="1" dirty="0">
                <a:latin typeface="Cambria" panose="02040503050406030204" pitchFamily="18" charset="0"/>
                <a:ea typeface="Cambria" panose="02040503050406030204" pitchFamily="18" charset="0"/>
                <a:cs typeface="Times New Roman"/>
              </a:rPr>
              <a:t> </a:t>
            </a:r>
            <a:r>
              <a:rPr lang="en-US" sz="1200" b="1" dirty="0" err="1">
                <a:latin typeface="Cambria" panose="02040503050406030204" pitchFamily="18" charset="0"/>
                <a:ea typeface="Cambria" panose="02040503050406030204" pitchFamily="18" charset="0"/>
                <a:cs typeface="Times New Roman"/>
              </a:rPr>
              <a:t>thực</a:t>
            </a:r>
            <a:r>
              <a:rPr lang="en-US" sz="1200" b="1" dirty="0">
                <a:latin typeface="Cambria" panose="02040503050406030204" pitchFamily="18" charset="0"/>
                <a:ea typeface="Cambria" panose="02040503050406030204" pitchFamily="18" charset="0"/>
                <a:cs typeface="Times New Roman"/>
              </a:rPr>
              <a:t> </a:t>
            </a:r>
            <a:r>
              <a:rPr lang="en-US" sz="1200" b="1" dirty="0" err="1">
                <a:latin typeface="Cambria" panose="02040503050406030204" pitchFamily="18" charset="0"/>
                <a:ea typeface="Cambria" panose="02040503050406030204" pitchFamily="18" charset="0"/>
                <a:cs typeface="Times New Roman"/>
              </a:rPr>
              <a:t>hiện</a:t>
            </a:r>
            <a:r>
              <a:rPr lang="en-US" sz="1200" b="1" dirty="0">
                <a:latin typeface="Cambria" panose="02040503050406030204" pitchFamily="18" charset="0"/>
                <a:ea typeface="Cambria" panose="02040503050406030204" pitchFamily="18" charset="0"/>
                <a:cs typeface="Times New Roman"/>
              </a:rPr>
              <a:t> </a:t>
            </a:r>
            <a:r>
              <a:rPr lang="en-US" sz="1200" b="1" dirty="0" err="1">
                <a:latin typeface="Cambria" panose="02040503050406030204" pitchFamily="18" charset="0"/>
                <a:ea typeface="Cambria" panose="02040503050406030204" pitchFamily="18" charset="0"/>
                <a:cs typeface="Times New Roman"/>
              </a:rPr>
              <a:t>trong</a:t>
            </a:r>
            <a:r>
              <a:rPr lang="en-US" sz="1200" b="1" dirty="0">
                <a:latin typeface="Cambria" panose="02040503050406030204" pitchFamily="18" charset="0"/>
                <a:ea typeface="Cambria" panose="02040503050406030204" pitchFamily="18" charset="0"/>
                <a:cs typeface="Times New Roman"/>
              </a:rPr>
              <a:t> </a:t>
            </a:r>
            <a:r>
              <a:rPr lang="en-US" sz="1200" b="1" dirty="0" err="1">
                <a:latin typeface="Cambria" panose="02040503050406030204" pitchFamily="18" charset="0"/>
                <a:ea typeface="Cambria" panose="02040503050406030204" pitchFamily="18" charset="0"/>
                <a:cs typeface="Times New Roman"/>
              </a:rPr>
              <a:t>dự</a:t>
            </a:r>
            <a:r>
              <a:rPr lang="en-US" sz="1200" b="1" dirty="0">
                <a:latin typeface="Cambria" panose="02040503050406030204" pitchFamily="18" charset="0"/>
                <a:ea typeface="Cambria" panose="02040503050406030204" pitchFamily="18" charset="0"/>
                <a:cs typeface="Times New Roman"/>
              </a:rPr>
              <a:t> </a:t>
            </a:r>
            <a:r>
              <a:rPr lang="en-US" sz="1200" b="1" err="1">
                <a:latin typeface="Cambria" panose="02040503050406030204" pitchFamily="18" charset="0"/>
                <a:ea typeface="Cambria" panose="02040503050406030204" pitchFamily="18" charset="0"/>
                <a:cs typeface="Times New Roman"/>
              </a:rPr>
              <a:t>án</a:t>
            </a:r>
            <a:r>
              <a:rPr lang="en-US" sz="1200" b="1">
                <a:latin typeface="Cambria" panose="02040503050406030204" pitchFamily="18" charset="0"/>
                <a:ea typeface="Cambria" panose="02040503050406030204" pitchFamily="18" charset="0"/>
                <a:cs typeface="Times New Roman"/>
              </a:rPr>
              <a:t>:</a:t>
            </a:r>
            <a:r>
              <a:rPr lang="en-US" sz="1200">
                <a:latin typeface="Cambria" panose="02040503050406030204" pitchFamily="18" charset="0"/>
                <a:ea typeface="Cambria" panose="02040503050406030204" pitchFamily="18" charset="0"/>
                <a:cs typeface="Times New Roman"/>
              </a:rPr>
              <a:t> làm Slide cho buổi họp online, đóng góp ý tưởng cho nhóm.</a:t>
            </a:r>
            <a:endParaRPr lang="en-US" sz="1200" dirty="0">
              <a:latin typeface="Cambria" panose="02040503050406030204" pitchFamily="18" charset="0"/>
              <a:ea typeface="Cambria" panose="02040503050406030204" pitchFamily="18" charset="0"/>
              <a:cs typeface="Times New Roman"/>
            </a:endParaRPr>
          </a:p>
          <a:p>
            <a:pPr marL="0" indent="0" algn="just" fontAlgn="base">
              <a:buNone/>
            </a:pPr>
            <a:r>
              <a:rPr lang="en-US" sz="1200" b="1">
                <a:latin typeface="Cambria" panose="02040503050406030204" pitchFamily="18" charset="0"/>
                <a:ea typeface="Cambria" panose="02040503050406030204" pitchFamily="18" charset="0"/>
                <a:cs typeface="Times New Roman"/>
              </a:rPr>
              <a:t>Những </a:t>
            </a:r>
            <a:r>
              <a:rPr lang="en-US" sz="1200" b="1" dirty="0" err="1">
                <a:latin typeface="Cambria" panose="02040503050406030204" pitchFamily="18" charset="0"/>
                <a:ea typeface="Cambria" panose="02040503050406030204" pitchFamily="18" charset="0"/>
                <a:cs typeface="Times New Roman"/>
              </a:rPr>
              <a:t>giá</a:t>
            </a:r>
            <a:r>
              <a:rPr lang="en-US" sz="1200" b="1" dirty="0">
                <a:latin typeface="Cambria" panose="02040503050406030204" pitchFamily="18" charset="0"/>
                <a:ea typeface="Cambria" panose="02040503050406030204" pitchFamily="18" charset="0"/>
                <a:cs typeface="Times New Roman"/>
              </a:rPr>
              <a:t> </a:t>
            </a:r>
            <a:r>
              <a:rPr lang="en-US" sz="1200" b="1" dirty="0" err="1">
                <a:latin typeface="Cambria" panose="02040503050406030204" pitchFamily="18" charset="0"/>
                <a:ea typeface="Cambria" panose="02040503050406030204" pitchFamily="18" charset="0"/>
                <a:cs typeface="Times New Roman"/>
              </a:rPr>
              <a:t>trị</a:t>
            </a:r>
            <a:r>
              <a:rPr lang="en-US" sz="1200" b="1" dirty="0">
                <a:latin typeface="Cambria" panose="02040503050406030204" pitchFamily="18" charset="0"/>
                <a:ea typeface="Cambria" panose="02040503050406030204" pitchFamily="18" charset="0"/>
                <a:cs typeface="Times New Roman"/>
              </a:rPr>
              <a:t> </a:t>
            </a:r>
            <a:r>
              <a:rPr lang="en-US" sz="1200" b="1" dirty="0" err="1">
                <a:latin typeface="Cambria" panose="02040503050406030204" pitchFamily="18" charset="0"/>
                <a:ea typeface="Cambria" panose="02040503050406030204" pitchFamily="18" charset="0"/>
                <a:cs typeface="Times New Roman"/>
              </a:rPr>
              <a:t>mà</a:t>
            </a:r>
            <a:r>
              <a:rPr lang="en-US" sz="1200" b="1" dirty="0">
                <a:latin typeface="Cambria" panose="02040503050406030204" pitchFamily="18" charset="0"/>
                <a:ea typeface="Cambria" panose="02040503050406030204" pitchFamily="18" charset="0"/>
                <a:cs typeface="Times New Roman"/>
              </a:rPr>
              <a:t> </a:t>
            </a:r>
            <a:r>
              <a:rPr lang="en-US" sz="1200" b="1" dirty="0" err="1">
                <a:latin typeface="Cambria" panose="02040503050406030204" pitchFamily="18" charset="0"/>
                <a:ea typeface="Cambria" panose="02040503050406030204" pitchFamily="18" charset="0"/>
                <a:cs typeface="Times New Roman"/>
              </a:rPr>
              <a:t>tôi</a:t>
            </a:r>
            <a:r>
              <a:rPr lang="en-US" sz="1200" b="1" dirty="0">
                <a:latin typeface="Cambria" panose="02040503050406030204" pitchFamily="18" charset="0"/>
                <a:ea typeface="Cambria" panose="02040503050406030204" pitchFamily="18" charset="0"/>
                <a:cs typeface="Times New Roman"/>
              </a:rPr>
              <a:t> </a:t>
            </a:r>
            <a:r>
              <a:rPr lang="en-US" sz="1200" b="1" err="1">
                <a:latin typeface="Cambria" panose="02040503050406030204" pitchFamily="18" charset="0"/>
                <a:ea typeface="Cambria" panose="02040503050406030204" pitchFamily="18" charset="0"/>
                <a:cs typeface="Times New Roman"/>
              </a:rPr>
              <a:t>nhận</a:t>
            </a:r>
            <a:r>
              <a:rPr lang="en-US" sz="1200" b="1">
                <a:latin typeface="Cambria" panose="02040503050406030204" pitchFamily="18" charset="0"/>
                <a:ea typeface="Cambria" panose="02040503050406030204" pitchFamily="18" charset="0"/>
                <a:cs typeface="Times New Roman"/>
              </a:rPr>
              <a:t> được</a:t>
            </a:r>
            <a:r>
              <a:rPr lang="en-US" sz="1200">
                <a:latin typeface="Cambria" panose="02040503050406030204" pitchFamily="18" charset="0"/>
                <a:ea typeface="Cambria" panose="02040503050406030204" pitchFamily="18" charset="0"/>
                <a:cs typeface="Times New Roman"/>
              </a:rPr>
              <a:t>: </a:t>
            </a:r>
          </a:p>
          <a:p>
            <a:pPr algn="just" fontAlgn="base"/>
            <a:r>
              <a:rPr lang="vi-VN" sz="1200">
                <a:latin typeface="Cambria" panose="02040503050406030204" pitchFamily="18" charset="0"/>
                <a:ea typeface="Cambria" panose="02040503050406030204" pitchFamily="18" charset="0"/>
                <a:cs typeface="Times New Roman" panose="02020603050405020304" pitchFamily="18" charset="0"/>
              </a:rPr>
              <a:t>Mang trách nhiệm đối với công việc và cộng đồng là một giá trị cốt lõi trong lĩnh vực CNTT. Việc hoàn thành nhiệm vụ một cách trách nhiệm và cam kết đóng góp tích cực vào sự phát triển của công việc và xã hội là điều không thể thiếu.Lương tâm: Hành động dựa trên những nguyên tắc đạo đức và giá trị đúng đắn. Đảm bảo rằng mọi quyết định và hành động không chỉ đáp ứng nhu cầu cá nhân mà còn phải tuân thủ các nguyên tắc công bằng và đạo đức.Nhâm phẩm: Sự tiếp tục học hỏi và phát triển kỹ năng là quan trọng trong lĩnh vực này. Sự sẵn lòng học hỏi và nỗ lực không ngừng cải thiện bản thân giúp duy trì và nâng cao chất lượng công việc.Danh dự: Giữ vững lòng tự trọng và lòng kiêng nể trong mọi tình huống làm việc. Sự trung thực và chân thành trong giao tiếp và hành động giúp xây dựng uy tín và đáng tin cậy.Hạnh phúc: Cảm giác hài lòng và thỏa mãn từ việc đóng góp vào công việc và xã hội là nguồn động viên quan trọng. Sự hài lòng này xuất phát từ ý nghĩa và giá trị của công việc, cũng như cơ hội phát triển bản thân.Thành công: Thành công không chỉ được đo lường bằng việc đạt được mục tiêu cá nhân mà còn qua việc góp phần vào sự phát triển của ngành và cộng đồng. Sự ảnh hưởng tích cực và ý nghĩa của công việc đối với xã hội là tiêu chí quan trọng để đánh giá thành công trong lĩnh vực CNTT.</a:t>
            </a:r>
            <a:endParaRPr lang="en-US" sz="1200" dirty="0">
              <a:latin typeface="Cambria" panose="02040503050406030204" pitchFamily="18" charset="0"/>
              <a:ea typeface="Cambria" panose="02040503050406030204" pitchFamily="18" charset="0"/>
              <a:cs typeface="Times New Roman" panose="02020603050405020304" pitchFamily="18" charset="0"/>
            </a:endParaRPr>
          </a:p>
          <a:p>
            <a:pPr marL="0" indent="0" algn="just" fontAlgn="base">
              <a:buNone/>
            </a:pPr>
            <a:r>
              <a:rPr lang="en-US" sz="1200" b="1" dirty="0" err="1">
                <a:latin typeface="Cambria" panose="02040503050406030204" pitchFamily="18" charset="0"/>
                <a:ea typeface="Cambria" panose="02040503050406030204" pitchFamily="18" charset="0"/>
                <a:cs typeface="Times New Roman"/>
              </a:rPr>
              <a:t>Dự</a:t>
            </a:r>
            <a:r>
              <a:rPr lang="en-US" sz="1200" b="1" dirty="0">
                <a:latin typeface="Cambria" panose="02040503050406030204" pitchFamily="18" charset="0"/>
                <a:ea typeface="Cambria" panose="02040503050406030204" pitchFamily="18" charset="0"/>
                <a:cs typeface="Times New Roman"/>
              </a:rPr>
              <a:t> </a:t>
            </a:r>
            <a:r>
              <a:rPr lang="en-US" sz="1200" b="1" dirty="0" err="1">
                <a:latin typeface="Cambria" panose="02040503050406030204" pitchFamily="18" charset="0"/>
                <a:ea typeface="Cambria" panose="02040503050406030204" pitchFamily="18" charset="0"/>
                <a:cs typeface="Times New Roman"/>
              </a:rPr>
              <a:t>kiến</a:t>
            </a:r>
            <a:r>
              <a:rPr lang="en-US" sz="1200" b="1" dirty="0">
                <a:latin typeface="Cambria" panose="02040503050406030204" pitchFamily="18" charset="0"/>
                <a:ea typeface="Cambria" panose="02040503050406030204" pitchFamily="18" charset="0"/>
                <a:cs typeface="Times New Roman"/>
              </a:rPr>
              <a:t> </a:t>
            </a:r>
            <a:r>
              <a:rPr lang="en-US" sz="1200" b="1" err="1">
                <a:latin typeface="Cambria" panose="02040503050406030204" pitchFamily="18" charset="0"/>
                <a:ea typeface="Cambria" panose="02040503050406030204" pitchFamily="18" charset="0"/>
                <a:cs typeface="Times New Roman"/>
              </a:rPr>
              <a:t>phát</a:t>
            </a:r>
            <a:r>
              <a:rPr lang="en-US" sz="1200" b="1">
                <a:latin typeface="Cambria" panose="02040503050406030204" pitchFamily="18" charset="0"/>
                <a:ea typeface="Cambria" panose="02040503050406030204" pitchFamily="18" charset="0"/>
                <a:cs typeface="Times New Roman"/>
              </a:rPr>
              <a:t> triển</a:t>
            </a:r>
            <a:r>
              <a:rPr lang="en-US" sz="1200" b="1" dirty="0">
                <a:latin typeface="Cambria" panose="02040503050406030204" pitchFamily="18" charset="0"/>
                <a:ea typeface="Cambria" panose="02040503050406030204" pitchFamily="18" charset="0"/>
                <a:cs typeface="Times New Roman"/>
              </a:rPr>
              <a:t> </a:t>
            </a:r>
            <a:r>
              <a:rPr lang="en-US" sz="1200" b="1">
                <a:latin typeface="Cambria" panose="02040503050406030204" pitchFamily="18" charset="0"/>
                <a:ea typeface="Cambria" panose="02040503050406030204" pitchFamily="18" charset="0"/>
                <a:cs typeface="Times New Roman"/>
              </a:rPr>
              <a:t>các </a:t>
            </a:r>
            <a:r>
              <a:rPr lang="en-US" sz="1200" b="1" dirty="0" err="1">
                <a:latin typeface="Cambria" panose="02040503050406030204" pitchFamily="18" charset="0"/>
                <a:ea typeface="Cambria" panose="02040503050406030204" pitchFamily="18" charset="0"/>
                <a:cs typeface="Times New Roman"/>
              </a:rPr>
              <a:t>bài</a:t>
            </a:r>
            <a:r>
              <a:rPr lang="en-US" sz="1200" b="1" dirty="0">
                <a:latin typeface="Cambria" panose="02040503050406030204" pitchFamily="18" charset="0"/>
                <a:ea typeface="Cambria" panose="02040503050406030204" pitchFamily="18" charset="0"/>
                <a:cs typeface="Times New Roman"/>
              </a:rPr>
              <a:t> </a:t>
            </a:r>
            <a:r>
              <a:rPr lang="en-US" sz="1200" b="1" dirty="0" err="1">
                <a:latin typeface="Cambria" panose="02040503050406030204" pitchFamily="18" charset="0"/>
                <a:ea typeface="Cambria" panose="02040503050406030204" pitchFamily="18" charset="0"/>
                <a:cs typeface="Times New Roman"/>
              </a:rPr>
              <a:t>học</a:t>
            </a:r>
            <a:r>
              <a:rPr lang="en-US" sz="1200" b="1" dirty="0">
                <a:latin typeface="Cambria" panose="02040503050406030204" pitchFamily="18" charset="0"/>
                <a:ea typeface="Cambria" panose="02040503050406030204" pitchFamily="18" charset="0"/>
                <a:cs typeface="Times New Roman"/>
              </a:rPr>
              <a:t> </a:t>
            </a:r>
            <a:r>
              <a:rPr lang="en-US" sz="1200" b="1" dirty="0" err="1">
                <a:latin typeface="Cambria" panose="02040503050406030204" pitchFamily="18" charset="0"/>
                <a:ea typeface="Cambria" panose="02040503050406030204" pitchFamily="18" charset="0"/>
                <a:cs typeface="Times New Roman"/>
              </a:rPr>
              <a:t>sau</a:t>
            </a:r>
            <a:r>
              <a:rPr lang="en-US" sz="1200" b="1" dirty="0">
                <a:latin typeface="Cambria" panose="02040503050406030204" pitchFamily="18" charset="0"/>
                <a:ea typeface="Cambria" panose="02040503050406030204" pitchFamily="18" charset="0"/>
                <a:cs typeface="Times New Roman"/>
              </a:rPr>
              <a:t> </a:t>
            </a:r>
            <a:r>
              <a:rPr lang="en-US" sz="1200" b="1" dirty="0" err="1">
                <a:latin typeface="Cambria" panose="02040503050406030204" pitchFamily="18" charset="0"/>
                <a:ea typeface="Cambria" panose="02040503050406030204" pitchFamily="18" charset="0"/>
                <a:cs typeface="Times New Roman"/>
              </a:rPr>
              <a:t>dự</a:t>
            </a:r>
            <a:r>
              <a:rPr lang="en-US" sz="1200" b="1" dirty="0">
                <a:latin typeface="Cambria" panose="02040503050406030204" pitchFamily="18" charset="0"/>
                <a:ea typeface="Cambria" panose="02040503050406030204" pitchFamily="18" charset="0"/>
                <a:cs typeface="Times New Roman"/>
              </a:rPr>
              <a:t> </a:t>
            </a:r>
            <a:r>
              <a:rPr lang="en-US" sz="1200" b="1" dirty="0" err="1">
                <a:latin typeface="Cambria" panose="02040503050406030204" pitchFamily="18" charset="0"/>
                <a:ea typeface="Cambria" panose="02040503050406030204" pitchFamily="18" charset="0"/>
                <a:cs typeface="Times New Roman"/>
              </a:rPr>
              <a:t>án</a:t>
            </a:r>
            <a:r>
              <a:rPr lang="en-US" sz="1200" b="1" dirty="0">
                <a:latin typeface="Cambria" panose="02040503050406030204" pitchFamily="18" charset="0"/>
                <a:ea typeface="Cambria" panose="02040503050406030204" pitchFamily="18" charset="0"/>
                <a:cs typeface="Times New Roman"/>
              </a:rPr>
              <a:t>:</a:t>
            </a:r>
          </a:p>
          <a:p>
            <a:pPr algn="just" fontAlgn="base"/>
            <a:r>
              <a:rPr lang="vi-VN" sz="1200">
                <a:latin typeface="Times New Roman" panose="02020603050405020304" pitchFamily="18" charset="0"/>
                <a:cs typeface="Times New Roman" panose="02020603050405020304" pitchFamily="18" charset="0"/>
              </a:rPr>
              <a:t>Nâng cao kiến thức chuyên môn: Đặc biệt là trong lĩnh vực Công nghệ thông tin, việc tiếp tục học hỏi và nắm bắt những xu hướng mới là rất quan trọng.Phát triển kỹ năng mềm: Không chỉ kiến thức chuyên môn, mà còn là những kỹ năng mềm như giao tiếp, quản lý thời gian, làm việc nhóm, và giải quyết vấn đề.Xây dựng mạng lưới và mối quan hệ: Mạng lưới quan hệ có thể mang lại cơ hội học hỏi và sự hỗ trợ từ những người có kinh nghiệm trong lĩnh vực của bạn. Tham gia các sự kiện, hội thảo, hay các cộng đồng chuyên ngành để kết nối với những người đồng nghiệp và chuyên gia.Thực hành và áp dụng kiến thức: Hãy tham gia vào các dự án thực tế hoặc tham gia vào các hoạt động tình nguyện để áp dụng những kiến thức bạn học được và phát triển kỹ năng thực tiễn. Điều này không chỉ giúp bạn hiểu sâu hơn về lĩnh vực của mình mà còn giúp bạn xây dựng kỹ năng làm việc nhóm và giải quyết vấn đề.Theo dõi và đánh giá tiến độ: Quan trọng nhất là phải liên tục theo dõi và đánh giá tiến độ phát triển bản thân. Đặt ra các mục tiêu cụ thể và thực hiện đánh giá định kỳ để đảm bảo rằng bạn đang đi đúng hướng và đạt được những gì bạn mong muốn.</a:t>
            </a:r>
          </a:p>
        </p:txBody>
      </p:sp>
      <p:sp>
        <p:nvSpPr>
          <p:cNvPr id="7" name="Chỗ dành sẵn cho Chân trang 4">
            <a:extLst>
              <a:ext uri="{FF2B5EF4-FFF2-40B4-BE49-F238E27FC236}">
                <a16:creationId xmlns:a16="http://schemas.microsoft.com/office/drawing/2014/main" id="{39BAE885-FFF5-F70E-BD5F-3843ED381B7C}"/>
              </a:ext>
            </a:extLst>
          </p:cNvPr>
          <p:cNvSpPr>
            <a:spLocks noGrp="1"/>
          </p:cNvSpPr>
          <p:nvPr>
            <p:ph type="ftr" sz="quarter" idx="11"/>
          </p:nvPr>
        </p:nvSpPr>
        <p:spPr>
          <a:xfrm>
            <a:off x="3028950" y="5624514"/>
            <a:ext cx="3086100" cy="273844"/>
          </a:xfrm>
        </p:spPr>
        <p:txBody>
          <a:bodyPr/>
          <a:lstStyle/>
          <a:p>
            <a:pPr defTabSz="685800"/>
            <a:r>
              <a:rPr lang="en-US" dirty="0" err="1">
                <a:solidFill>
                  <a:prstClr val="white"/>
                </a:solidFill>
                <a:latin typeface="Aptos" panose="020B0004020202020204"/>
              </a:rPr>
              <a:t>Thái</a:t>
            </a:r>
            <a:r>
              <a:rPr lang="en-US" dirty="0">
                <a:solidFill>
                  <a:prstClr val="white"/>
                </a:solidFill>
                <a:latin typeface="Aptos" panose="020B0004020202020204"/>
              </a:rPr>
              <a:t> </a:t>
            </a:r>
            <a:r>
              <a:rPr lang="en-US" dirty="0" err="1">
                <a:solidFill>
                  <a:prstClr val="white"/>
                </a:solidFill>
                <a:latin typeface="Aptos" panose="020B0004020202020204"/>
              </a:rPr>
              <a:t>độ</a:t>
            </a:r>
            <a:r>
              <a:rPr lang="en-US" dirty="0">
                <a:solidFill>
                  <a:prstClr val="white"/>
                </a:solidFill>
                <a:latin typeface="Aptos" panose="020B0004020202020204"/>
              </a:rPr>
              <a:t> </a:t>
            </a:r>
            <a:r>
              <a:rPr lang="en-US" dirty="0" err="1">
                <a:solidFill>
                  <a:prstClr val="white"/>
                </a:solidFill>
                <a:latin typeface="Aptos" panose="020B0004020202020204"/>
              </a:rPr>
              <a:t>sống</a:t>
            </a:r>
            <a:r>
              <a:rPr lang="en-US" dirty="0">
                <a:solidFill>
                  <a:prstClr val="white"/>
                </a:solidFill>
                <a:latin typeface="Aptos" panose="020B0004020202020204"/>
              </a:rPr>
              <a:t> 3</a:t>
            </a:r>
          </a:p>
        </p:txBody>
      </p:sp>
      <p:sp>
        <p:nvSpPr>
          <p:cNvPr id="9" name="Hình chữ nhật 5">
            <a:extLst>
              <a:ext uri="{FF2B5EF4-FFF2-40B4-BE49-F238E27FC236}">
                <a16:creationId xmlns:a16="http://schemas.microsoft.com/office/drawing/2014/main" id="{44EC2291-B308-67CA-A584-063238923624}"/>
              </a:ext>
            </a:extLst>
          </p:cNvPr>
          <p:cNvSpPr/>
          <p:nvPr/>
        </p:nvSpPr>
        <p:spPr>
          <a:xfrm>
            <a:off x="2514867" y="701338"/>
            <a:ext cx="4709463" cy="415498"/>
          </a:xfrm>
          <a:prstGeom prst="rect">
            <a:avLst/>
          </a:prstGeom>
        </p:spPr>
        <p:txBody>
          <a:bodyPr wrap="square">
            <a:spAutoFit/>
          </a:bodyPr>
          <a:lstStyle/>
          <a:p>
            <a:pPr algn="ctr" defTabSz="685800"/>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MẪU</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BÀI</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HỌC</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NHÂN</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100" b="1" dirty="0">
              <a:solidFill>
                <a:prstClr val="black"/>
              </a:solidFill>
              <a:latin typeface="Aptos" panose="020B0004020202020204"/>
            </a:endParaRPr>
          </a:p>
        </p:txBody>
      </p:sp>
    </p:spTree>
    <p:extLst>
      <p:ext uri="{BB962C8B-B14F-4D97-AF65-F5344CB8AC3E}">
        <p14:creationId xmlns:p14="http://schemas.microsoft.com/office/powerpoint/2010/main" val="1681844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Nội dung 2">
            <a:extLst>
              <a:ext uri="{FF2B5EF4-FFF2-40B4-BE49-F238E27FC236}">
                <a16:creationId xmlns:a16="http://schemas.microsoft.com/office/drawing/2014/main" id="{9156BB57-9367-0203-D020-C8BB812C00D0}"/>
              </a:ext>
            </a:extLst>
          </p:cNvPr>
          <p:cNvSpPr>
            <a:spLocks noGrp="1"/>
          </p:cNvSpPr>
          <p:nvPr>
            <p:ph idx="1"/>
          </p:nvPr>
        </p:nvSpPr>
        <p:spPr>
          <a:xfrm>
            <a:off x="188259" y="1290918"/>
            <a:ext cx="8633012" cy="5459506"/>
          </a:xfrm>
          <a:ln>
            <a:solidFill>
              <a:srgbClr val="00B0F0"/>
            </a:solidFill>
          </a:ln>
        </p:spPr>
        <p:txBody>
          <a:bodyPr vert="horz" lIns="68580" tIns="34290" rIns="68580" bIns="34290" rtlCol="0" anchor="t">
            <a:normAutofit fontScale="85000" lnSpcReduction="20000"/>
          </a:bodyPr>
          <a:lstStyle/>
          <a:p>
            <a:pPr marL="0" indent="0" algn="just" fontAlgn="base">
              <a:buNone/>
            </a:pPr>
            <a:r>
              <a:rPr lang="en-US" sz="1950" b="1" dirty="0">
                <a:latin typeface="Cambria" panose="02040503050406030204" pitchFamily="18" charset="0"/>
                <a:ea typeface="Cambria" panose="02040503050406030204" pitchFamily="18" charset="0"/>
                <a:cs typeface="Times New Roman"/>
              </a:rPr>
              <a:t>BÀI HỌC CÁ NHÂN </a:t>
            </a:r>
            <a:endParaRPr lang="en-US" sz="1950" b="1" dirty="0">
              <a:latin typeface="Cambria" panose="02040503050406030204" pitchFamily="18" charset="0"/>
              <a:ea typeface="Cambria" panose="02040503050406030204" pitchFamily="18" charset="0"/>
              <a:cs typeface="Times New Roman" panose="02020603050405020304" pitchFamily="18" charset="0"/>
            </a:endParaRPr>
          </a:p>
          <a:p>
            <a:pPr marL="0" indent="0" algn="just" fontAlgn="base">
              <a:buNone/>
            </a:pPr>
            <a:r>
              <a:rPr lang="en-US" sz="1950" b="1" dirty="0">
                <a:latin typeface="Cambria" panose="02040503050406030204" pitchFamily="18" charset="0"/>
                <a:ea typeface="Cambria" panose="02040503050406030204" pitchFamily="18" charset="0"/>
                <a:cs typeface="Times New Roman"/>
              </a:rPr>
              <a:t>Thành </a:t>
            </a:r>
            <a:r>
              <a:rPr lang="en-US" sz="1950" b="1" dirty="0" err="1">
                <a:latin typeface="Cambria" panose="02040503050406030204" pitchFamily="18" charset="0"/>
                <a:ea typeface="Cambria" panose="02040503050406030204" pitchFamily="18" charset="0"/>
                <a:cs typeface="Times New Roman"/>
              </a:rPr>
              <a:t>viên</a:t>
            </a:r>
            <a:r>
              <a:rPr lang="en-US" sz="1950" b="1" dirty="0">
                <a:latin typeface="Cambria" panose="02040503050406030204" pitchFamily="18" charset="0"/>
                <a:ea typeface="Cambria" panose="02040503050406030204" pitchFamily="18" charset="0"/>
                <a:cs typeface="Times New Roman"/>
              </a:rPr>
              <a:t> 07</a:t>
            </a:r>
            <a:r>
              <a:rPr lang="en-US" sz="1950" dirty="0">
                <a:latin typeface="Cambria" panose="02040503050406030204" pitchFamily="18" charset="0"/>
                <a:ea typeface="Cambria" panose="02040503050406030204" pitchFamily="18" charset="0"/>
                <a:cs typeface="Times New Roman"/>
              </a:rPr>
              <a:t>: </a:t>
            </a:r>
            <a:r>
              <a:rPr lang="en-US" sz="1950" dirty="0" err="1">
                <a:latin typeface="Cambria" panose="02040503050406030204" pitchFamily="18" charset="0"/>
                <a:ea typeface="Cambria" panose="02040503050406030204" pitchFamily="18" charset="0"/>
                <a:cs typeface="+mj-lt"/>
              </a:rPr>
              <a:t>Trần</a:t>
            </a:r>
            <a:r>
              <a:rPr lang="en-US" sz="1950" dirty="0">
                <a:latin typeface="Cambria" panose="02040503050406030204" pitchFamily="18" charset="0"/>
                <a:ea typeface="Cambria" panose="02040503050406030204" pitchFamily="18" charset="0"/>
                <a:cs typeface="+mj-lt"/>
              </a:rPr>
              <a:t> </a:t>
            </a:r>
            <a:r>
              <a:rPr lang="en-US" sz="1950" dirty="0" err="1">
                <a:latin typeface="Cambria" panose="02040503050406030204" pitchFamily="18" charset="0"/>
                <a:ea typeface="Cambria" panose="02040503050406030204" pitchFamily="18" charset="0"/>
                <a:cs typeface="+mj-lt"/>
              </a:rPr>
              <a:t>Vĩnh</a:t>
            </a:r>
            <a:r>
              <a:rPr lang="en-US" sz="1950" dirty="0">
                <a:latin typeface="Cambria" panose="02040503050406030204" pitchFamily="18" charset="0"/>
                <a:ea typeface="Cambria" panose="02040503050406030204" pitchFamily="18" charset="0"/>
                <a:cs typeface="+mj-lt"/>
              </a:rPr>
              <a:t> </a:t>
            </a:r>
            <a:r>
              <a:rPr lang="en-US" sz="1950" dirty="0" err="1">
                <a:latin typeface="Cambria" panose="02040503050406030204" pitchFamily="18" charset="0"/>
                <a:ea typeface="Cambria" panose="02040503050406030204" pitchFamily="18" charset="0"/>
                <a:cs typeface="+mj-lt"/>
              </a:rPr>
              <a:t>Ân</a:t>
            </a:r>
            <a:r>
              <a:rPr lang="en-US" sz="1950" dirty="0">
                <a:latin typeface="Cambria" panose="02040503050406030204" pitchFamily="18" charset="0"/>
                <a:ea typeface="Cambria" panose="02040503050406030204" pitchFamily="18" charset="0"/>
                <a:cs typeface="+mj-lt"/>
              </a:rPr>
              <a:t> - </a:t>
            </a:r>
            <a:r>
              <a:rPr lang="en-US" sz="1950" dirty="0">
                <a:latin typeface="Cambria" panose="02040503050406030204" pitchFamily="18" charset="0"/>
                <a:ea typeface="Cambria" panose="02040503050406030204" pitchFamily="18" charset="0"/>
                <a:cs typeface="Times New Roman"/>
              </a:rPr>
              <a:t>MSSV : </a:t>
            </a:r>
            <a:r>
              <a:rPr lang="en-US" sz="1950" dirty="0">
                <a:latin typeface="Cambria" panose="02040503050406030204" pitchFamily="18" charset="0"/>
                <a:ea typeface="Cambria" panose="02040503050406030204" pitchFamily="18" charset="0"/>
                <a:cs typeface="+mj-lt"/>
              </a:rPr>
              <a:t>52100767</a:t>
            </a:r>
            <a:endParaRPr lang="en-US">
              <a:latin typeface="Cambria" panose="02040503050406030204" pitchFamily="18" charset="0"/>
              <a:ea typeface="Cambria" panose="02040503050406030204" pitchFamily="18" charset="0"/>
            </a:endParaRPr>
          </a:p>
          <a:p>
            <a:pPr marL="0" indent="0" algn="just">
              <a:buNone/>
            </a:pPr>
            <a:r>
              <a:rPr lang="en-US" sz="1950" b="1" dirty="0">
                <a:latin typeface="Cambria" panose="02040503050406030204" pitchFamily="18" charset="0"/>
                <a:ea typeface="Cambria" panose="02040503050406030204" pitchFamily="18" charset="0"/>
                <a:cs typeface="Times New Roman"/>
              </a:rPr>
              <a:t>Các </a:t>
            </a:r>
            <a:r>
              <a:rPr lang="en-US" sz="1950" b="1" dirty="0" err="1">
                <a:latin typeface="Cambria" panose="02040503050406030204" pitchFamily="18" charset="0"/>
                <a:ea typeface="Cambria" panose="02040503050406030204" pitchFamily="18" charset="0"/>
                <a:cs typeface="Times New Roman"/>
              </a:rPr>
              <a:t>công</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việc</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đã</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thực</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hiện</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trong</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dự</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án</a:t>
            </a:r>
            <a:r>
              <a:rPr lang="en-US" sz="1950" b="1" dirty="0">
                <a:latin typeface="Cambria" panose="02040503050406030204" pitchFamily="18" charset="0"/>
                <a:ea typeface="Cambria" panose="02040503050406030204" pitchFamily="18" charset="0"/>
                <a:cs typeface="Times New Roman"/>
              </a:rPr>
              <a:t>: </a:t>
            </a:r>
            <a:r>
              <a:rPr lang="en-US" sz="1950" dirty="0" err="1">
                <a:latin typeface="Cambria" panose="02040503050406030204" pitchFamily="18" charset="0"/>
                <a:ea typeface="Cambria" panose="02040503050406030204" pitchFamily="18" charset="0"/>
                <a:cs typeface="Times New Roman"/>
              </a:rPr>
              <a:t>đóng</a:t>
            </a:r>
            <a:r>
              <a:rPr lang="en-US" sz="1950" dirty="0">
                <a:latin typeface="Cambria" panose="02040503050406030204" pitchFamily="18" charset="0"/>
                <a:ea typeface="Cambria" panose="02040503050406030204" pitchFamily="18" charset="0"/>
                <a:cs typeface="Times New Roman"/>
              </a:rPr>
              <a:t> </a:t>
            </a:r>
            <a:r>
              <a:rPr lang="en-US" sz="1950" dirty="0" err="1">
                <a:latin typeface="Cambria" panose="02040503050406030204" pitchFamily="18" charset="0"/>
                <a:ea typeface="Cambria" panose="02040503050406030204" pitchFamily="18" charset="0"/>
                <a:cs typeface="Times New Roman"/>
              </a:rPr>
              <a:t>vai</a:t>
            </a:r>
            <a:r>
              <a:rPr lang="en-US" sz="1950" dirty="0">
                <a:latin typeface="Cambria" panose="02040503050406030204" pitchFamily="18" charset="0"/>
                <a:ea typeface="Cambria" panose="02040503050406030204" pitchFamily="18" charset="0"/>
                <a:cs typeface="Times New Roman"/>
              </a:rPr>
              <a:t> MC </a:t>
            </a:r>
            <a:r>
              <a:rPr lang="en-US" sz="1950" dirty="0" err="1">
                <a:latin typeface="Cambria" panose="02040503050406030204" pitchFamily="18" charset="0"/>
                <a:ea typeface="Cambria" panose="02040503050406030204" pitchFamily="18" charset="0"/>
                <a:cs typeface="Times New Roman"/>
              </a:rPr>
              <a:t>dẫn</a:t>
            </a:r>
            <a:r>
              <a:rPr lang="en-US" sz="1950" dirty="0">
                <a:latin typeface="Cambria" panose="02040503050406030204" pitchFamily="18" charset="0"/>
                <a:ea typeface="Cambria" panose="02040503050406030204" pitchFamily="18" charset="0"/>
                <a:cs typeface="Times New Roman"/>
              </a:rPr>
              <a:t> </a:t>
            </a:r>
            <a:r>
              <a:rPr lang="en-US" sz="1950" dirty="0" err="1">
                <a:latin typeface="Cambria" panose="02040503050406030204" pitchFamily="18" charset="0"/>
                <a:ea typeface="Cambria" panose="02040503050406030204" pitchFamily="18" charset="0"/>
                <a:cs typeface="Times New Roman"/>
              </a:rPr>
              <a:t>dắt</a:t>
            </a:r>
            <a:r>
              <a:rPr lang="en-US" sz="1950" dirty="0">
                <a:latin typeface="Cambria" panose="02040503050406030204" pitchFamily="18" charset="0"/>
                <a:ea typeface="Cambria" panose="02040503050406030204" pitchFamily="18" charset="0"/>
                <a:cs typeface="Times New Roman"/>
              </a:rPr>
              <a:t> </a:t>
            </a:r>
            <a:r>
              <a:rPr lang="en-US" sz="1950">
                <a:latin typeface="Cambria" panose="02040503050406030204" pitchFamily="18" charset="0"/>
                <a:ea typeface="Cambria" panose="02040503050406030204" pitchFamily="18" charset="0"/>
                <a:cs typeface="Times New Roman"/>
              </a:rPr>
              <a:t>cho buổi Work Shop, đóng góp ý kiến cho nhóm.</a:t>
            </a:r>
            <a:endParaRPr lang="en-US" sz="1950" dirty="0">
              <a:latin typeface="Cambria" panose="02040503050406030204" pitchFamily="18" charset="0"/>
              <a:ea typeface="Cambria" panose="02040503050406030204" pitchFamily="18" charset="0"/>
              <a:cs typeface="Times New Roman"/>
            </a:endParaRPr>
          </a:p>
          <a:p>
            <a:pPr marL="0" indent="0" algn="just" fontAlgn="base">
              <a:buNone/>
            </a:pPr>
            <a:r>
              <a:rPr lang="en-US" sz="1950" b="1">
                <a:latin typeface="Cambria" panose="02040503050406030204" pitchFamily="18" charset="0"/>
                <a:ea typeface="Cambria" panose="02040503050406030204" pitchFamily="18" charset="0"/>
                <a:cs typeface="Times New Roman"/>
              </a:rPr>
              <a:t>Những </a:t>
            </a:r>
            <a:r>
              <a:rPr lang="en-US" sz="1950" b="1" err="1">
                <a:latin typeface="Cambria" panose="02040503050406030204" pitchFamily="18" charset="0"/>
                <a:ea typeface="Cambria" panose="02040503050406030204" pitchFamily="18" charset="0"/>
                <a:cs typeface="Times New Roman"/>
              </a:rPr>
              <a:t>giá</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trị</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mà</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tôi</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nhận</a:t>
            </a:r>
            <a:r>
              <a:rPr lang="en-US" sz="1950" b="1" dirty="0">
                <a:latin typeface="Cambria" panose="02040503050406030204" pitchFamily="18" charset="0"/>
                <a:ea typeface="Cambria" panose="02040503050406030204" pitchFamily="18" charset="0"/>
                <a:cs typeface="Times New Roman"/>
              </a:rPr>
              <a:t> đ</a:t>
            </a:r>
            <a:r>
              <a:rPr lang="vi-VN" sz="1950" b="1">
                <a:latin typeface="Cambria" panose="02040503050406030204" pitchFamily="18" charset="0"/>
                <a:ea typeface="Cambria" panose="02040503050406030204" pitchFamily="18" charset="0"/>
                <a:cs typeface="Times New Roman"/>
              </a:rPr>
              <a:t>ư</a:t>
            </a:r>
            <a:r>
              <a:rPr lang="en-US" sz="1950" b="1">
                <a:latin typeface="Cambria" panose="02040503050406030204" pitchFamily="18" charset="0"/>
                <a:ea typeface="Cambria" panose="02040503050406030204" pitchFamily="18" charset="0"/>
                <a:cs typeface="Times New Roman"/>
              </a:rPr>
              <a:t>ợc : </a:t>
            </a:r>
            <a:endParaRPr lang="en-US" b="1">
              <a:latin typeface="Cambria" panose="02040503050406030204" pitchFamily="18" charset="0"/>
              <a:ea typeface="Cambria" panose="02040503050406030204" pitchFamily="18" charset="0"/>
            </a:endParaRPr>
          </a:p>
          <a:p>
            <a:pPr algn="just" fontAlgn="base"/>
            <a:r>
              <a:rPr lang="vi-VN" sz="1950">
                <a:latin typeface="Cambria" panose="02040503050406030204" pitchFamily="18" charset="0"/>
                <a:ea typeface="Cambria" panose="02040503050406030204" pitchFamily="18" charset="0"/>
                <a:cs typeface="Times New Roman"/>
              </a:rPr>
              <a:t>Là sinh viên ngành công nghệ thông tin, trong tương lai có thể em sẽ là một lập trình viên, em nhận biết được mình cũng cần phải có đóng góp trong quá trình truyền tải thông tin thêm về ngành này cho mọi người cả trong và ngoài ngành.</a:t>
            </a:r>
          </a:p>
          <a:p>
            <a:pPr algn="just" fontAlgn="base"/>
            <a:r>
              <a:rPr lang="vi-VN" sz="1950">
                <a:latin typeface="Cambria" panose="02040503050406030204" pitchFamily="18" charset="0"/>
                <a:ea typeface="Cambria" panose="02040503050406030204" pitchFamily="18" charset="0"/>
                <a:cs typeface="Times New Roman"/>
              </a:rPr>
              <a:t>Em tự hào khi đã đóng góp được vào việc chia sẻ kiến thức, hiểu biết của mình về ngành công nghệ thông tin để có thể hỗ trợ thêm cho các sinh viên đang học. </a:t>
            </a:r>
          </a:p>
          <a:p>
            <a:pPr algn="just" fontAlgn="base"/>
            <a:r>
              <a:rPr lang="vi-VN" sz="1950">
                <a:latin typeface="Cambria" panose="02040503050406030204" pitchFamily="18" charset="0"/>
                <a:ea typeface="Cambria" panose="02040503050406030204" pitchFamily="18" charset="0"/>
                <a:cs typeface="Times New Roman"/>
              </a:rPr>
              <a:t>Em cảm thấy thành công sau tất cả những khó khăn cùng nhóm cố gắng chuẩn bị nội dung cho video và cả trong quá trình quay video. Qua đó, chính em cũng tự hiểu hơn về chuyên ngành của mình.</a:t>
            </a:r>
          </a:p>
          <a:p>
            <a:pPr algn="just" fontAlgn="base"/>
            <a:r>
              <a:rPr lang="vi-VN" sz="1950">
                <a:latin typeface="Cambria" panose="02040503050406030204" pitchFamily="18" charset="0"/>
                <a:ea typeface="Cambria" panose="02040503050406030204" pitchFamily="18" charset="0"/>
                <a:cs typeface="Times New Roman"/>
              </a:rPr>
              <a:t>Cuối cùng, em thấy hạnh phúc khi cả nhóm đã có thể hoàn thành video và bài báo này một cách suôn sẻ.</a:t>
            </a:r>
            <a:endParaRPr lang="en-US" sz="1950" dirty="0">
              <a:latin typeface="Cambria" panose="02040503050406030204" pitchFamily="18" charset="0"/>
              <a:ea typeface="Cambria" panose="02040503050406030204" pitchFamily="18" charset="0"/>
              <a:cs typeface="Times New Roman"/>
            </a:endParaRPr>
          </a:p>
          <a:p>
            <a:pPr marL="0" indent="0" algn="just">
              <a:buNone/>
            </a:pPr>
            <a:r>
              <a:rPr lang="en-US" sz="1950" b="1" dirty="0" err="1">
                <a:latin typeface="Cambria" panose="02040503050406030204" pitchFamily="18" charset="0"/>
                <a:ea typeface="Cambria" panose="02040503050406030204" pitchFamily="18" charset="0"/>
                <a:cs typeface="Times New Roman"/>
              </a:rPr>
              <a:t>Dự</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kiến</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phát</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triển</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các</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bài</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học</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sau</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dự</a:t>
            </a:r>
            <a:r>
              <a:rPr lang="en-US" sz="1950" b="1" dirty="0">
                <a:latin typeface="Cambria" panose="02040503050406030204" pitchFamily="18" charset="0"/>
                <a:ea typeface="Cambria" panose="02040503050406030204" pitchFamily="18" charset="0"/>
                <a:cs typeface="Times New Roman"/>
              </a:rPr>
              <a:t> </a:t>
            </a:r>
            <a:r>
              <a:rPr lang="en-US" sz="1950" b="1" dirty="0" err="1">
                <a:latin typeface="Cambria" panose="02040503050406030204" pitchFamily="18" charset="0"/>
                <a:ea typeface="Cambria" panose="02040503050406030204" pitchFamily="18" charset="0"/>
                <a:cs typeface="Times New Roman"/>
              </a:rPr>
              <a:t>án</a:t>
            </a:r>
            <a:r>
              <a:rPr lang="en-US" sz="1950" b="1" dirty="0">
                <a:latin typeface="Cambria" panose="02040503050406030204" pitchFamily="18" charset="0"/>
                <a:ea typeface="Cambria" panose="02040503050406030204" pitchFamily="18" charset="0"/>
                <a:cs typeface="Times New Roman"/>
              </a:rPr>
              <a:t>:</a:t>
            </a:r>
            <a:endParaRPr lang="en-US" b="1">
              <a:latin typeface="Cambria" panose="02040503050406030204" pitchFamily="18" charset="0"/>
              <a:ea typeface="Cambria" panose="02040503050406030204" pitchFamily="18" charset="0"/>
            </a:endParaRPr>
          </a:p>
          <a:p>
            <a:pPr algn="just" fontAlgn="base"/>
            <a:r>
              <a:rPr lang="vi-VN" sz="1950">
                <a:latin typeface="Cambria" panose="02040503050406030204" pitchFamily="18" charset="0"/>
                <a:ea typeface="Cambria" panose="02040503050406030204" pitchFamily="18" charset="0"/>
                <a:cs typeface="Times New Roman"/>
              </a:rPr>
              <a:t>Tham gia tổ chức các sự kiện hoặc workshop thường xuyên để thảo luận về các chủ đề quan trọng trong ngành và giúp sinh viên hiểu rõ hơn về các thách thức và cơ hội trong lĩnh vực công nghệ thông tin. Ngoài ra, đó cũng là một cách hoàn thiện bản thân.</a:t>
            </a:r>
          </a:p>
          <a:p>
            <a:pPr algn="just" fontAlgn="base"/>
            <a:r>
              <a:rPr lang="vi-VN" sz="1950">
                <a:latin typeface="Cambria" panose="02040503050406030204" pitchFamily="18" charset="0"/>
                <a:ea typeface="Cambria" panose="02040503050406030204" pitchFamily="18" charset="0"/>
                <a:cs typeface="Times New Roman"/>
              </a:rPr>
              <a:t>Thiết kế một trang mạng xã hội/trang blog/nền tảng trực tuyến để những người cùng ngành hoặc có ý muốn tìm hiểu thêm về ngành có thể cùng nhau truyền tải nhiều hơn về ngành công nghệ thông tin.</a:t>
            </a:r>
            <a:endParaRPr lang="en-US" sz="1950" dirty="0">
              <a:latin typeface="Cambria" panose="02040503050406030204" pitchFamily="18" charset="0"/>
              <a:ea typeface="Cambria" panose="02040503050406030204" pitchFamily="18" charset="0"/>
              <a:cs typeface="Times New Roman" panose="02020603050405020304" pitchFamily="18" charset="0"/>
            </a:endParaRPr>
          </a:p>
        </p:txBody>
      </p:sp>
      <p:sp>
        <p:nvSpPr>
          <p:cNvPr id="9" name="Hình chữ nhật 5">
            <a:extLst>
              <a:ext uri="{FF2B5EF4-FFF2-40B4-BE49-F238E27FC236}">
                <a16:creationId xmlns:a16="http://schemas.microsoft.com/office/drawing/2014/main" id="{DA0B36E7-3BF6-C5CD-6D80-79D4AF1009AD}"/>
              </a:ext>
            </a:extLst>
          </p:cNvPr>
          <p:cNvSpPr/>
          <p:nvPr/>
        </p:nvSpPr>
        <p:spPr>
          <a:xfrm>
            <a:off x="2429806" y="751893"/>
            <a:ext cx="4709463" cy="415498"/>
          </a:xfrm>
          <a:prstGeom prst="rect">
            <a:avLst/>
          </a:prstGeom>
        </p:spPr>
        <p:txBody>
          <a:bodyPr wrap="square">
            <a:spAutoFit/>
          </a:bodyPr>
          <a:lstStyle/>
          <a:p>
            <a:pPr algn="ctr" defTabSz="685800"/>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MẪU</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BÀI</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HỌC</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NHÂN</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100" b="1" dirty="0">
              <a:solidFill>
                <a:prstClr val="black"/>
              </a:solidFill>
              <a:latin typeface="Aptos" panose="020B0004020202020204"/>
            </a:endParaRPr>
          </a:p>
        </p:txBody>
      </p:sp>
    </p:spTree>
    <p:extLst>
      <p:ext uri="{BB962C8B-B14F-4D97-AF65-F5344CB8AC3E}">
        <p14:creationId xmlns:p14="http://schemas.microsoft.com/office/powerpoint/2010/main" val="3849190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ỗ dành sẵn cho Nội dung 2">
            <a:extLst>
              <a:ext uri="{FF2B5EF4-FFF2-40B4-BE49-F238E27FC236}">
                <a16:creationId xmlns:a16="http://schemas.microsoft.com/office/drawing/2014/main" id="{315C75DE-C519-B843-57FB-5D82EA3CF7B7}"/>
              </a:ext>
            </a:extLst>
          </p:cNvPr>
          <p:cNvSpPr>
            <a:spLocks noGrp="1"/>
          </p:cNvSpPr>
          <p:nvPr>
            <p:ph idx="1"/>
          </p:nvPr>
        </p:nvSpPr>
        <p:spPr>
          <a:xfrm>
            <a:off x="76512" y="1326775"/>
            <a:ext cx="8906123" cy="5235389"/>
          </a:xfrm>
          <a:ln>
            <a:solidFill>
              <a:srgbClr val="00B0F0"/>
            </a:solidFill>
          </a:ln>
        </p:spPr>
        <p:txBody>
          <a:bodyPr vert="horz" lIns="68580" tIns="34290" rIns="68580" bIns="34290" rtlCol="0" anchor="ctr">
            <a:normAutofit fontScale="32500" lnSpcReduction="20000"/>
          </a:bodyPr>
          <a:lstStyle/>
          <a:p>
            <a:pPr marL="0" indent="0" algn="just" fontAlgn="base">
              <a:buNone/>
            </a:pPr>
            <a:r>
              <a:rPr lang="en-US" sz="4900" b="1" dirty="0">
                <a:latin typeface="Cambria" panose="02040503050406030204" pitchFamily="18" charset="0"/>
                <a:ea typeface="Cambria" panose="02040503050406030204" pitchFamily="18" charset="0"/>
                <a:cs typeface="Times New Roman"/>
              </a:rPr>
              <a:t>BÀI HỌC CÁ NHÂN </a:t>
            </a:r>
            <a:endParaRPr lang="en-US" sz="4900" b="1" dirty="0">
              <a:latin typeface="Cambria" panose="02040503050406030204" pitchFamily="18" charset="0"/>
              <a:ea typeface="Cambria" panose="02040503050406030204" pitchFamily="18" charset="0"/>
              <a:cs typeface="Times New Roman" panose="02020603050405020304" pitchFamily="18" charset="0"/>
            </a:endParaRPr>
          </a:p>
          <a:p>
            <a:pPr marL="0" indent="0" algn="just" fontAlgn="base">
              <a:buNone/>
            </a:pPr>
            <a:r>
              <a:rPr lang="en-US" sz="4300" b="1" dirty="0">
                <a:latin typeface="Cambria" panose="02040503050406030204" pitchFamily="18" charset="0"/>
                <a:ea typeface="Cambria" panose="02040503050406030204" pitchFamily="18" charset="0"/>
                <a:cs typeface="Times New Roman"/>
              </a:rPr>
              <a:t>Thành </a:t>
            </a:r>
            <a:r>
              <a:rPr lang="en-US" sz="4300" b="1" dirty="0" err="1">
                <a:latin typeface="Cambria" panose="02040503050406030204" pitchFamily="18" charset="0"/>
                <a:ea typeface="Cambria" panose="02040503050406030204" pitchFamily="18" charset="0"/>
                <a:cs typeface="Times New Roman"/>
              </a:rPr>
              <a:t>viên</a:t>
            </a:r>
            <a:r>
              <a:rPr lang="en-US" sz="4300" b="1" dirty="0">
                <a:latin typeface="Cambria" panose="02040503050406030204" pitchFamily="18" charset="0"/>
                <a:ea typeface="Cambria" panose="02040503050406030204" pitchFamily="18" charset="0"/>
                <a:cs typeface="Times New Roman"/>
              </a:rPr>
              <a:t> 08: </a:t>
            </a:r>
            <a:r>
              <a:rPr lang="en-US" sz="4300" dirty="0">
                <a:latin typeface="Cambria" panose="02040503050406030204" pitchFamily="18" charset="0"/>
                <a:ea typeface="Cambria" panose="02040503050406030204" pitchFamily="18" charset="0"/>
                <a:cs typeface="Times New Roman"/>
              </a:rPr>
              <a:t>Lương Trung Hậu </a:t>
            </a:r>
            <a:r>
              <a:rPr lang="en-US" sz="4300" dirty="0">
                <a:latin typeface="Cambria" panose="02040503050406030204" pitchFamily="18" charset="0"/>
                <a:ea typeface="Cambria" panose="02040503050406030204" pitchFamily="18" charset="0"/>
                <a:cs typeface="+mj-lt"/>
              </a:rPr>
              <a:t> - </a:t>
            </a:r>
            <a:r>
              <a:rPr lang="en-US" sz="4300" dirty="0">
                <a:latin typeface="Cambria" panose="02040503050406030204" pitchFamily="18" charset="0"/>
                <a:ea typeface="Cambria" panose="02040503050406030204" pitchFamily="18" charset="0"/>
                <a:cs typeface="Times New Roman"/>
              </a:rPr>
              <a:t>MSSV :522H0037</a:t>
            </a:r>
            <a:endParaRPr lang="en-US" sz="4300" dirty="0">
              <a:latin typeface="Cambria" panose="02040503050406030204" pitchFamily="18" charset="0"/>
              <a:ea typeface="Cambria" panose="02040503050406030204" pitchFamily="18" charset="0"/>
              <a:cs typeface="+mj-lt"/>
            </a:endParaRPr>
          </a:p>
          <a:p>
            <a:pPr marL="0" indent="0">
              <a:buNone/>
            </a:pPr>
            <a:r>
              <a:rPr lang="en-US" sz="4300" b="1" dirty="0">
                <a:latin typeface="Cambria" panose="02040503050406030204" pitchFamily="18" charset="0"/>
                <a:ea typeface="Cambria" panose="02040503050406030204" pitchFamily="18" charset="0"/>
                <a:cs typeface="Times New Roman"/>
              </a:rPr>
              <a:t>Các </a:t>
            </a:r>
            <a:r>
              <a:rPr lang="en-US" sz="4300" b="1" dirty="0" err="1">
                <a:latin typeface="Cambria" panose="02040503050406030204" pitchFamily="18" charset="0"/>
                <a:ea typeface="Cambria" panose="02040503050406030204" pitchFamily="18" charset="0"/>
                <a:cs typeface="Times New Roman"/>
              </a:rPr>
              <a:t>công</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việc</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đã</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thực</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hiện</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trong</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dự</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án</a:t>
            </a:r>
            <a:r>
              <a:rPr lang="en-US" sz="4300" b="1" dirty="0">
                <a:latin typeface="Cambria" panose="02040503050406030204" pitchFamily="18" charset="0"/>
                <a:ea typeface="Cambria" panose="02040503050406030204" pitchFamily="18" charset="0"/>
                <a:cs typeface="Times New Roman"/>
              </a:rPr>
              <a:t>: </a:t>
            </a:r>
            <a:r>
              <a:rPr lang="en-US" sz="4300" dirty="0" err="1">
                <a:latin typeface="Cambria" panose="02040503050406030204" pitchFamily="18" charset="0"/>
                <a:ea typeface="Cambria" panose="02040503050406030204" pitchFamily="18" charset="0"/>
                <a:cs typeface="Times New Roman"/>
              </a:rPr>
              <a:t>đóng</a:t>
            </a:r>
            <a:r>
              <a:rPr lang="en-US" sz="4300" dirty="0">
                <a:latin typeface="Cambria" panose="02040503050406030204" pitchFamily="18" charset="0"/>
                <a:ea typeface="Cambria" panose="02040503050406030204" pitchFamily="18" charset="0"/>
                <a:cs typeface="Times New Roman"/>
              </a:rPr>
              <a:t> </a:t>
            </a:r>
            <a:r>
              <a:rPr lang="en-US" sz="4300" dirty="0" err="1">
                <a:latin typeface="Cambria" panose="02040503050406030204" pitchFamily="18" charset="0"/>
                <a:ea typeface="Cambria" panose="02040503050406030204" pitchFamily="18" charset="0"/>
                <a:cs typeface="Times New Roman"/>
              </a:rPr>
              <a:t>vai</a:t>
            </a:r>
            <a:r>
              <a:rPr lang="en-US" sz="4300" dirty="0">
                <a:latin typeface="Cambria" panose="02040503050406030204" pitchFamily="18" charset="0"/>
                <a:ea typeface="Cambria" panose="02040503050406030204" pitchFamily="18" charset="0"/>
                <a:cs typeface="Times New Roman"/>
              </a:rPr>
              <a:t> </a:t>
            </a:r>
            <a:r>
              <a:rPr lang="en-US" sz="4300" dirty="0" err="1">
                <a:latin typeface="Cambria" panose="02040503050406030204" pitchFamily="18" charset="0"/>
                <a:ea typeface="Cambria" panose="02040503050406030204" pitchFamily="18" charset="0"/>
                <a:cs typeface="Times New Roman"/>
              </a:rPr>
              <a:t>Diễn</a:t>
            </a:r>
            <a:r>
              <a:rPr lang="en-US" sz="4300" dirty="0">
                <a:latin typeface="Cambria" panose="02040503050406030204" pitchFamily="18" charset="0"/>
                <a:ea typeface="Cambria" panose="02040503050406030204" pitchFamily="18" charset="0"/>
                <a:cs typeface="Times New Roman"/>
              </a:rPr>
              <a:t> </a:t>
            </a:r>
            <a:r>
              <a:rPr lang="en-US" sz="4300" dirty="0" err="1">
                <a:latin typeface="Cambria" panose="02040503050406030204" pitchFamily="18" charset="0"/>
                <a:ea typeface="Cambria" panose="02040503050406030204" pitchFamily="18" charset="0"/>
                <a:cs typeface="Times New Roman"/>
              </a:rPr>
              <a:t>Giả</a:t>
            </a:r>
            <a:r>
              <a:rPr lang="en-US" sz="4300" dirty="0">
                <a:latin typeface="Cambria" panose="02040503050406030204" pitchFamily="18" charset="0"/>
                <a:ea typeface="Cambria" panose="02040503050406030204" pitchFamily="18" charset="0"/>
                <a:cs typeface="Times New Roman"/>
              </a:rPr>
              <a:t>, </a:t>
            </a:r>
            <a:r>
              <a:rPr lang="en-US" sz="4300" err="1">
                <a:latin typeface="Cambria" panose="02040503050406030204" pitchFamily="18" charset="0"/>
                <a:ea typeface="Cambria" panose="02040503050406030204" pitchFamily="18" charset="0"/>
                <a:cs typeface="Times New Roman"/>
              </a:rPr>
              <a:t>làm</a:t>
            </a:r>
            <a:r>
              <a:rPr lang="en-US" sz="4300">
                <a:latin typeface="Cambria" panose="02040503050406030204" pitchFamily="18" charset="0"/>
                <a:ea typeface="Cambria" panose="02040503050406030204" pitchFamily="18" charset="0"/>
                <a:cs typeface="Times New Roman"/>
              </a:rPr>
              <a:t> Video và up lên </a:t>
            </a:r>
            <a:r>
              <a:rPr lang="en-US" sz="4300" dirty="0" err="1">
                <a:latin typeface="Cambria" panose="02040503050406030204" pitchFamily="18" charset="0"/>
                <a:ea typeface="Cambria" panose="02040503050406030204" pitchFamily="18" charset="0"/>
                <a:cs typeface="Times New Roman"/>
              </a:rPr>
              <a:t>Youtube</a:t>
            </a:r>
            <a:r>
              <a:rPr lang="en-US" sz="4300" dirty="0">
                <a:latin typeface="Cambria" panose="02040503050406030204" pitchFamily="18" charset="0"/>
                <a:ea typeface="Cambria" panose="02040503050406030204" pitchFamily="18" charset="0"/>
                <a:cs typeface="Times New Roman"/>
              </a:rPr>
              <a:t> , </a:t>
            </a:r>
            <a:r>
              <a:rPr lang="en-US" sz="4300" dirty="0" err="1">
                <a:latin typeface="Cambria" panose="02040503050406030204" pitchFamily="18" charset="0"/>
                <a:ea typeface="Cambria" panose="02040503050406030204" pitchFamily="18" charset="0"/>
                <a:cs typeface="Times New Roman"/>
              </a:rPr>
              <a:t>đóng</a:t>
            </a:r>
            <a:r>
              <a:rPr lang="en-US" sz="4300" dirty="0">
                <a:latin typeface="Cambria" panose="02040503050406030204" pitchFamily="18" charset="0"/>
                <a:ea typeface="Cambria" panose="02040503050406030204" pitchFamily="18" charset="0"/>
                <a:cs typeface="Times New Roman"/>
              </a:rPr>
              <a:t> </a:t>
            </a:r>
            <a:r>
              <a:rPr lang="en-US" sz="4300" dirty="0" err="1">
                <a:latin typeface="Cambria" panose="02040503050406030204" pitchFamily="18" charset="0"/>
                <a:ea typeface="Cambria" panose="02040503050406030204" pitchFamily="18" charset="0"/>
                <a:cs typeface="Times New Roman"/>
              </a:rPr>
              <a:t>góp</a:t>
            </a:r>
            <a:r>
              <a:rPr lang="en-US" sz="4300" dirty="0">
                <a:latin typeface="Cambria" panose="02040503050406030204" pitchFamily="18" charset="0"/>
                <a:ea typeface="Cambria" panose="02040503050406030204" pitchFamily="18" charset="0"/>
                <a:cs typeface="Times New Roman"/>
              </a:rPr>
              <a:t> ý </a:t>
            </a:r>
            <a:r>
              <a:rPr lang="en-US" sz="4300" dirty="0" err="1">
                <a:latin typeface="Cambria" panose="02040503050406030204" pitchFamily="18" charset="0"/>
                <a:ea typeface="Cambria" panose="02040503050406030204" pitchFamily="18" charset="0"/>
                <a:cs typeface="Times New Roman"/>
              </a:rPr>
              <a:t>kiến</a:t>
            </a:r>
            <a:r>
              <a:rPr lang="en-US" sz="4300" dirty="0">
                <a:latin typeface="Cambria" panose="02040503050406030204" pitchFamily="18" charset="0"/>
                <a:ea typeface="Cambria" panose="02040503050406030204" pitchFamily="18" charset="0"/>
                <a:cs typeface="Times New Roman"/>
              </a:rPr>
              <a:t> </a:t>
            </a:r>
            <a:r>
              <a:rPr lang="en-US" sz="4300" dirty="0" err="1">
                <a:latin typeface="Cambria" panose="02040503050406030204" pitchFamily="18" charset="0"/>
                <a:ea typeface="Cambria" panose="02040503050406030204" pitchFamily="18" charset="0"/>
                <a:cs typeface="Times New Roman"/>
              </a:rPr>
              <a:t>cho</a:t>
            </a:r>
            <a:r>
              <a:rPr lang="en-US" sz="4300" dirty="0">
                <a:latin typeface="Cambria" panose="02040503050406030204" pitchFamily="18" charset="0"/>
                <a:ea typeface="Cambria" panose="02040503050406030204" pitchFamily="18" charset="0"/>
                <a:cs typeface="Times New Roman"/>
              </a:rPr>
              <a:t> </a:t>
            </a:r>
            <a:r>
              <a:rPr lang="en-US" sz="4300" dirty="0" err="1">
                <a:latin typeface="Cambria" panose="02040503050406030204" pitchFamily="18" charset="0"/>
                <a:ea typeface="Cambria" panose="02040503050406030204" pitchFamily="18" charset="0"/>
                <a:cs typeface="Times New Roman"/>
              </a:rPr>
              <a:t>nhóm</a:t>
            </a:r>
            <a:r>
              <a:rPr lang="en-US" sz="4300" dirty="0">
                <a:latin typeface="Cambria" panose="02040503050406030204" pitchFamily="18" charset="0"/>
                <a:ea typeface="Cambria" panose="02040503050406030204" pitchFamily="18" charset="0"/>
                <a:cs typeface="Times New Roman"/>
              </a:rPr>
              <a:t> , </a:t>
            </a:r>
            <a:r>
              <a:rPr lang="en-US" sz="4300" dirty="0" err="1">
                <a:latin typeface="Cambria" panose="02040503050406030204" pitchFamily="18" charset="0"/>
                <a:ea typeface="Cambria" panose="02040503050406030204" pitchFamily="18" charset="0"/>
                <a:cs typeface="Times New Roman"/>
              </a:rPr>
              <a:t>nhóm</a:t>
            </a:r>
            <a:r>
              <a:rPr lang="en-US" sz="4300" dirty="0">
                <a:latin typeface="Cambria" panose="02040503050406030204" pitchFamily="18" charset="0"/>
                <a:ea typeface="Cambria" panose="02040503050406030204" pitchFamily="18" charset="0"/>
                <a:cs typeface="Times New Roman"/>
              </a:rPr>
              <a:t> </a:t>
            </a:r>
            <a:r>
              <a:rPr lang="en-US" sz="4300" err="1">
                <a:latin typeface="Cambria" panose="02040503050406030204" pitchFamily="18" charset="0"/>
                <a:ea typeface="Cambria" panose="02040503050406030204" pitchFamily="18" charset="0"/>
                <a:cs typeface="Times New Roman"/>
              </a:rPr>
              <a:t>trưởng</a:t>
            </a:r>
            <a:r>
              <a:rPr lang="en-US" sz="4300">
                <a:latin typeface="Cambria" panose="02040503050406030204" pitchFamily="18" charset="0"/>
                <a:ea typeface="Cambria" panose="02040503050406030204" pitchFamily="18" charset="0"/>
                <a:cs typeface="Times New Roman"/>
              </a:rPr>
              <a:t>.</a:t>
            </a:r>
            <a:endParaRPr lang="en-US" sz="4300" dirty="0">
              <a:latin typeface="Cambria" panose="02040503050406030204" pitchFamily="18" charset="0"/>
              <a:ea typeface="Cambria" panose="02040503050406030204" pitchFamily="18" charset="0"/>
              <a:cs typeface="Times New Roman"/>
            </a:endParaRPr>
          </a:p>
          <a:p>
            <a:pPr marL="0" indent="0" algn="just">
              <a:buNone/>
            </a:pPr>
            <a:r>
              <a:rPr lang="en-US" sz="4300" b="1" dirty="0" err="1">
                <a:latin typeface="Cambria" panose="02040503050406030204" pitchFamily="18" charset="0"/>
                <a:ea typeface="Cambria" panose="02040503050406030204" pitchFamily="18" charset="0"/>
                <a:cs typeface="Times New Roman"/>
              </a:rPr>
              <a:t>Những</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giá</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trị</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mà</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tôi</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nhận</a:t>
            </a:r>
            <a:r>
              <a:rPr lang="en-US" sz="4300" b="1" dirty="0">
                <a:latin typeface="Cambria" panose="02040503050406030204" pitchFamily="18" charset="0"/>
                <a:ea typeface="Cambria" panose="02040503050406030204" pitchFamily="18" charset="0"/>
                <a:cs typeface="Times New Roman"/>
              </a:rPr>
              <a:t> đ</a:t>
            </a:r>
            <a:r>
              <a:rPr lang="vi-VN" sz="4300" b="1">
                <a:latin typeface="Cambria" panose="02040503050406030204" pitchFamily="18" charset="0"/>
                <a:ea typeface="Cambria" panose="02040503050406030204" pitchFamily="18" charset="0"/>
                <a:cs typeface="Times New Roman"/>
              </a:rPr>
              <a:t>ư</a:t>
            </a:r>
            <a:r>
              <a:rPr lang="en-US" sz="4300" b="1">
                <a:latin typeface="Cambria" panose="02040503050406030204" pitchFamily="18" charset="0"/>
                <a:ea typeface="Cambria" panose="02040503050406030204" pitchFamily="18" charset="0"/>
                <a:cs typeface="Times New Roman"/>
              </a:rPr>
              <a:t>ợc:</a:t>
            </a:r>
          </a:p>
          <a:p>
            <a:pPr algn="just"/>
            <a:r>
              <a:rPr lang="vi-VN" sz="4300">
                <a:latin typeface="Cambria" panose="02040503050406030204" pitchFamily="18" charset="0"/>
                <a:ea typeface="Cambria" panose="02040503050406030204" pitchFamily="18" charset="0"/>
              </a:rPr>
              <a:t>Hiểu biết về chuẩn mực đạo đức nghề nghiệp: Thông qua việc xác định và thảo luận về các chuẩn mực đạo đức, người tham gia có thể nắm bắt được những nguyên tắc cơ bản và quan trọng nhất đối với một môi trường làm việc đạo đức và tích cực.</a:t>
            </a:r>
          </a:p>
          <a:p>
            <a:pPr algn="just"/>
            <a:r>
              <a:rPr lang="vi-VN" sz="4300">
                <a:latin typeface="Cambria" panose="02040503050406030204" pitchFamily="18" charset="0"/>
                <a:ea typeface="Cambria" panose="02040503050406030204" pitchFamily="18" charset="0"/>
              </a:rPr>
              <a:t>Nhận thức về vai trò của doanh nghiệp: Workshop giúp nhấn mạnh vai trò của doanh nghiệp trong việc xây dựng một môi trường làm việc tích cực và đạo đức, từ đó thúc đẩy sự tham gia và đóng góp tích cực từ phía nhân viên.</a:t>
            </a:r>
          </a:p>
          <a:p>
            <a:pPr algn="just"/>
            <a:r>
              <a:rPr lang="vi-VN" sz="4300">
                <a:latin typeface="Cambria" panose="02040503050406030204" pitchFamily="18" charset="0"/>
                <a:ea typeface="Cambria" panose="02040503050406030204" pitchFamily="18" charset="0"/>
              </a:rPr>
              <a:t>Lời khuyên và kinh nghiệm: Cung cấp cho các bạn trẻ mới ra trường những lời khuyên và kinh nghiệm cụ thể về cách áp dụng chuẩn mực đạo đức vào công việc hàng ngày và phát triển sự nghiệp của họ, giúp họ tiếp cận môi trường làm việc một cách tự tin và hiệu quả.</a:t>
            </a:r>
          </a:p>
          <a:p>
            <a:pPr algn="just"/>
            <a:r>
              <a:rPr lang="vi-VN" sz="4300">
                <a:latin typeface="Cambria" panose="02040503050406030204" pitchFamily="18" charset="0"/>
                <a:ea typeface="Cambria" panose="02040503050406030204" pitchFamily="18" charset="0"/>
              </a:rPr>
              <a:t>Kỹ năng sống và làm việc hạnh phúc và thành công: Buổi workshop không chỉ tập trung vào khía cạnh nghề nghiệp mà còn chú trọng vào phát triển kỹ năng sống và làm việc để giúp người tham gia đạt được mục tiêu cá nhân và sống hạnh phúc trong công việc.</a:t>
            </a:r>
            <a:endParaRPr lang="en-US" sz="4300">
              <a:latin typeface="Cambria" panose="02040503050406030204" pitchFamily="18" charset="0"/>
              <a:ea typeface="Cambria" panose="02040503050406030204" pitchFamily="18" charset="0"/>
            </a:endParaRPr>
          </a:p>
          <a:p>
            <a:pPr marL="0" indent="0" algn="just" fontAlgn="base">
              <a:buNone/>
            </a:pPr>
            <a:r>
              <a:rPr lang="en-US" sz="4300" b="1">
                <a:latin typeface="Cambria" panose="02040503050406030204" pitchFamily="18" charset="0"/>
                <a:ea typeface="Cambria" panose="02040503050406030204" pitchFamily="18" charset="0"/>
                <a:cs typeface="Times New Roman"/>
              </a:rPr>
              <a:t>Dự </a:t>
            </a:r>
            <a:r>
              <a:rPr lang="en-US" sz="4300" b="1" dirty="0" err="1">
                <a:latin typeface="Cambria" panose="02040503050406030204" pitchFamily="18" charset="0"/>
                <a:ea typeface="Cambria" panose="02040503050406030204" pitchFamily="18" charset="0"/>
                <a:cs typeface="Times New Roman"/>
              </a:rPr>
              <a:t>kiến</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phát</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triển</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các</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bài</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học</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sau</a:t>
            </a:r>
            <a:r>
              <a:rPr lang="en-US" sz="4300" b="1" dirty="0">
                <a:latin typeface="Cambria" panose="02040503050406030204" pitchFamily="18" charset="0"/>
                <a:ea typeface="Cambria" panose="02040503050406030204" pitchFamily="18" charset="0"/>
                <a:cs typeface="Times New Roman"/>
              </a:rPr>
              <a:t> </a:t>
            </a:r>
            <a:r>
              <a:rPr lang="en-US" sz="4300" b="1" dirty="0" err="1">
                <a:latin typeface="Cambria" panose="02040503050406030204" pitchFamily="18" charset="0"/>
                <a:ea typeface="Cambria" panose="02040503050406030204" pitchFamily="18" charset="0"/>
                <a:cs typeface="Times New Roman"/>
              </a:rPr>
              <a:t>dự</a:t>
            </a:r>
            <a:r>
              <a:rPr lang="en-US" sz="4300" b="1" dirty="0">
                <a:latin typeface="Cambria" panose="02040503050406030204" pitchFamily="18" charset="0"/>
                <a:ea typeface="Cambria" panose="02040503050406030204" pitchFamily="18" charset="0"/>
                <a:cs typeface="Times New Roman"/>
              </a:rPr>
              <a:t> </a:t>
            </a:r>
            <a:r>
              <a:rPr lang="en-US" sz="4300" b="1" err="1">
                <a:latin typeface="Cambria" panose="02040503050406030204" pitchFamily="18" charset="0"/>
                <a:ea typeface="Cambria" panose="02040503050406030204" pitchFamily="18" charset="0"/>
                <a:cs typeface="Times New Roman"/>
              </a:rPr>
              <a:t>án</a:t>
            </a:r>
            <a:r>
              <a:rPr lang="en-US" sz="4300" b="1">
                <a:latin typeface="Cambria" panose="02040503050406030204" pitchFamily="18" charset="0"/>
                <a:ea typeface="Cambria" panose="02040503050406030204" pitchFamily="18" charset="0"/>
                <a:cs typeface="Times New Roman"/>
              </a:rPr>
              <a:t>:</a:t>
            </a:r>
          </a:p>
          <a:p>
            <a:pPr algn="just" fontAlgn="base"/>
            <a:r>
              <a:rPr lang="vi-VN" sz="4300">
                <a:latin typeface="Cambria" panose="02040503050406030204" pitchFamily="18" charset="0"/>
                <a:ea typeface="Cambria" panose="02040503050406030204" pitchFamily="18" charset="0"/>
                <a:cs typeface="Times New Roman"/>
              </a:rPr>
              <a:t>Phát triển kỹ năng giao tiếp và quản lý thời gian để đạt được cân bằng giữa công việc và cuộc sống.</a:t>
            </a:r>
          </a:p>
          <a:p>
            <a:pPr algn="just" fontAlgn="base"/>
            <a:r>
              <a:rPr lang="vi-VN" sz="4300">
                <a:latin typeface="Cambria" panose="02040503050406030204" pitchFamily="18" charset="0"/>
                <a:ea typeface="Cambria" panose="02040503050406030204" pitchFamily="18" charset="0"/>
                <a:cs typeface="Times New Roman"/>
              </a:rPr>
              <a:t>Xây dựng lòng tin vào bản thân và khả năng thích ứng với thay đổi.</a:t>
            </a:r>
          </a:p>
          <a:p>
            <a:pPr algn="just" fontAlgn="base"/>
            <a:r>
              <a:rPr lang="vi-VN" sz="4300">
                <a:latin typeface="Cambria" panose="02040503050406030204" pitchFamily="18" charset="0"/>
                <a:ea typeface="Cambria" panose="02040503050406030204" pitchFamily="18" charset="0"/>
                <a:cs typeface="Times New Roman"/>
              </a:rPr>
              <a:t>Thúc đẩy lòng trung thành và cam kết với các nguyên tắc đạo đức trong môi trường làm việc và cuộc sống cá nhân.</a:t>
            </a:r>
          </a:p>
          <a:p>
            <a:pPr algn="just" fontAlgn="base"/>
            <a:r>
              <a:rPr lang="vi-VN" sz="4300">
                <a:latin typeface="Cambria" panose="02040503050406030204" pitchFamily="18" charset="0"/>
                <a:ea typeface="Cambria" panose="02040503050406030204" pitchFamily="18" charset="0"/>
                <a:cs typeface="Times New Roman"/>
              </a:rPr>
              <a:t>Phát triển kỹ năng quản lý stress và xử lý áp lực trong công việc và cuộc sống.</a:t>
            </a:r>
          </a:p>
          <a:p>
            <a:pPr algn="just" fontAlgn="base"/>
            <a:r>
              <a:rPr lang="vi-VN" sz="4300">
                <a:latin typeface="Cambria" panose="02040503050406030204" pitchFamily="18" charset="0"/>
                <a:ea typeface="Cambria" panose="02040503050406030204" pitchFamily="18" charset="0"/>
                <a:cs typeface="Times New Roman"/>
              </a:rPr>
              <a:t>Tăng cường kỹ năng lãnh đạo và làm việc nhóm để đạt được mục tiêu chung và thành công cá nhân.</a:t>
            </a:r>
            <a:endParaRPr lang="en-US" sz="4300" dirty="0">
              <a:latin typeface="Cambria" panose="02040503050406030204" pitchFamily="18" charset="0"/>
              <a:ea typeface="Cambria" panose="02040503050406030204" pitchFamily="18" charset="0"/>
              <a:cs typeface="Times New Roman"/>
            </a:endParaRPr>
          </a:p>
          <a:p>
            <a:pPr marL="0" indent="0" algn="just" fontAlgn="base">
              <a:buNone/>
            </a:pPr>
            <a:endParaRPr lang="en-US" sz="1950" i="1" dirty="0">
              <a:solidFill>
                <a:srgbClr val="FF0000"/>
              </a:solidFill>
              <a:latin typeface="Times New Roman" panose="02020603050405020304" pitchFamily="18" charset="0"/>
              <a:cs typeface="Times New Roman" panose="02020603050405020304" pitchFamily="18" charset="0"/>
            </a:endParaRPr>
          </a:p>
        </p:txBody>
      </p:sp>
      <p:sp>
        <p:nvSpPr>
          <p:cNvPr id="8" name="Chỗ dành sẵn cho Chân trang 4">
            <a:extLst>
              <a:ext uri="{FF2B5EF4-FFF2-40B4-BE49-F238E27FC236}">
                <a16:creationId xmlns:a16="http://schemas.microsoft.com/office/drawing/2014/main" id="{B9A5CC5B-6D55-17E7-A1C6-D073DDE7DA39}"/>
              </a:ext>
            </a:extLst>
          </p:cNvPr>
          <p:cNvSpPr>
            <a:spLocks noGrp="1"/>
          </p:cNvSpPr>
          <p:nvPr>
            <p:ph type="ftr" sz="quarter" idx="11"/>
          </p:nvPr>
        </p:nvSpPr>
        <p:spPr>
          <a:xfrm>
            <a:off x="3028950" y="5624514"/>
            <a:ext cx="3086100" cy="273844"/>
          </a:xfrm>
        </p:spPr>
        <p:txBody>
          <a:bodyPr/>
          <a:lstStyle/>
          <a:p>
            <a:pPr defTabSz="685800"/>
            <a:r>
              <a:rPr lang="en-US" dirty="0" err="1">
                <a:solidFill>
                  <a:prstClr val="white"/>
                </a:solidFill>
                <a:latin typeface="Aptos" panose="020B0004020202020204"/>
              </a:rPr>
              <a:t>Thái</a:t>
            </a:r>
            <a:r>
              <a:rPr lang="en-US" dirty="0">
                <a:solidFill>
                  <a:prstClr val="white"/>
                </a:solidFill>
                <a:latin typeface="Aptos" panose="020B0004020202020204"/>
              </a:rPr>
              <a:t> </a:t>
            </a:r>
            <a:r>
              <a:rPr lang="en-US" dirty="0" err="1">
                <a:solidFill>
                  <a:prstClr val="white"/>
                </a:solidFill>
                <a:latin typeface="Aptos" panose="020B0004020202020204"/>
              </a:rPr>
              <a:t>độ</a:t>
            </a:r>
            <a:r>
              <a:rPr lang="en-US" dirty="0">
                <a:solidFill>
                  <a:prstClr val="white"/>
                </a:solidFill>
                <a:latin typeface="Aptos" panose="020B0004020202020204"/>
              </a:rPr>
              <a:t> </a:t>
            </a:r>
            <a:r>
              <a:rPr lang="en-US" dirty="0" err="1">
                <a:solidFill>
                  <a:prstClr val="white"/>
                </a:solidFill>
                <a:latin typeface="Aptos" panose="020B0004020202020204"/>
              </a:rPr>
              <a:t>sống</a:t>
            </a:r>
            <a:r>
              <a:rPr lang="en-US" dirty="0">
                <a:solidFill>
                  <a:prstClr val="white"/>
                </a:solidFill>
                <a:latin typeface="Aptos" panose="020B0004020202020204"/>
              </a:rPr>
              <a:t> 3</a:t>
            </a:r>
          </a:p>
        </p:txBody>
      </p:sp>
      <p:sp>
        <p:nvSpPr>
          <p:cNvPr id="10" name="Hình chữ nhật 5">
            <a:extLst>
              <a:ext uri="{FF2B5EF4-FFF2-40B4-BE49-F238E27FC236}">
                <a16:creationId xmlns:a16="http://schemas.microsoft.com/office/drawing/2014/main" id="{1EF962C2-782D-BE7F-E754-62501F3B81F4}"/>
              </a:ext>
            </a:extLst>
          </p:cNvPr>
          <p:cNvSpPr/>
          <p:nvPr/>
        </p:nvSpPr>
        <p:spPr>
          <a:xfrm>
            <a:off x="2663723" y="751893"/>
            <a:ext cx="4709463" cy="415498"/>
          </a:xfrm>
          <a:prstGeom prst="rect">
            <a:avLst/>
          </a:prstGeom>
        </p:spPr>
        <p:txBody>
          <a:bodyPr wrap="square">
            <a:spAutoFit/>
          </a:bodyPr>
          <a:lstStyle/>
          <a:p>
            <a:pPr algn="ctr" defTabSz="685800"/>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MẪU</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BÀI</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HỌC</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NHÂN</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100" b="1" dirty="0">
              <a:solidFill>
                <a:prstClr val="black"/>
              </a:solidFill>
              <a:latin typeface="Aptos" panose="020B0004020202020204"/>
            </a:endParaRPr>
          </a:p>
        </p:txBody>
      </p:sp>
    </p:spTree>
    <p:extLst>
      <p:ext uri="{BB962C8B-B14F-4D97-AF65-F5344CB8AC3E}">
        <p14:creationId xmlns:p14="http://schemas.microsoft.com/office/powerpoint/2010/main" val="299975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Nội dung 2">
            <a:extLst>
              <a:ext uri="{FF2B5EF4-FFF2-40B4-BE49-F238E27FC236}">
                <a16:creationId xmlns:a16="http://schemas.microsoft.com/office/drawing/2014/main" id="{8FD14785-50B0-B66E-C6A4-7387B0DBECD8}"/>
              </a:ext>
            </a:extLst>
          </p:cNvPr>
          <p:cNvSpPr>
            <a:spLocks noGrp="1"/>
          </p:cNvSpPr>
          <p:nvPr>
            <p:ph idx="1"/>
          </p:nvPr>
        </p:nvSpPr>
        <p:spPr>
          <a:xfrm>
            <a:off x="197224" y="1274301"/>
            <a:ext cx="8758517" cy="5009541"/>
          </a:xfrm>
          <a:ln>
            <a:solidFill>
              <a:srgbClr val="00B0F0"/>
            </a:solidFill>
          </a:ln>
        </p:spPr>
        <p:txBody>
          <a:bodyPr vert="horz" lIns="68580" tIns="34290" rIns="68580" bIns="34290" rtlCol="0" anchor="t">
            <a:normAutofit fontScale="70000" lnSpcReduction="20000"/>
          </a:bodyPr>
          <a:lstStyle/>
          <a:p>
            <a:pPr marL="0" indent="0" algn="just" fontAlgn="base">
              <a:buNone/>
            </a:pPr>
            <a:r>
              <a:rPr lang="en-US" sz="1950" b="1" dirty="0">
                <a:latin typeface="Cambria" panose="02040503050406030204" pitchFamily="18" charset="0"/>
                <a:ea typeface="Cambria" panose="02040503050406030204" pitchFamily="18" charset="0"/>
                <a:cs typeface="Times New Roman"/>
              </a:rPr>
              <a:t>BÀI HỌC CÁ NHÂN </a:t>
            </a:r>
            <a:endParaRPr lang="en-US" sz="1950" b="1" dirty="0">
              <a:latin typeface="Cambria" panose="02040503050406030204" pitchFamily="18" charset="0"/>
              <a:ea typeface="Cambria" panose="02040503050406030204" pitchFamily="18" charset="0"/>
              <a:cs typeface="Times New Roman" panose="02020603050405020304" pitchFamily="18" charset="0"/>
            </a:endParaRPr>
          </a:p>
          <a:p>
            <a:pPr marL="0" indent="0" algn="just" fontAlgn="base">
              <a:buNone/>
            </a:pPr>
            <a:r>
              <a:rPr lang="en-US" sz="1950" b="1" dirty="0">
                <a:latin typeface="Cambria" panose="02040503050406030204" pitchFamily="18" charset="0"/>
                <a:ea typeface="Cambria" panose="02040503050406030204" pitchFamily="18" charset="0"/>
                <a:cs typeface="Times New Roman"/>
              </a:rPr>
              <a:t>Thành </a:t>
            </a:r>
            <a:r>
              <a:rPr lang="en-US" sz="1950" b="1" dirty="0" err="1">
                <a:latin typeface="Cambria" panose="02040503050406030204" pitchFamily="18" charset="0"/>
                <a:ea typeface="Cambria" panose="02040503050406030204" pitchFamily="18" charset="0"/>
                <a:cs typeface="Times New Roman"/>
              </a:rPr>
              <a:t>viên</a:t>
            </a:r>
            <a:r>
              <a:rPr lang="en-US" sz="1950" b="1" dirty="0">
                <a:latin typeface="Cambria" panose="02040503050406030204" pitchFamily="18" charset="0"/>
                <a:ea typeface="Cambria" panose="02040503050406030204" pitchFamily="18" charset="0"/>
                <a:cs typeface="Times New Roman"/>
              </a:rPr>
              <a:t> 09: </a:t>
            </a:r>
            <a:r>
              <a:rPr lang="en-US" sz="1950" b="1" dirty="0">
                <a:latin typeface="Cambria" panose="02040503050406030204" pitchFamily="18" charset="0"/>
                <a:ea typeface="Cambria" panose="02040503050406030204" pitchFamily="18" charset="0"/>
                <a:cs typeface="+mj-lt"/>
              </a:rPr>
              <a:t> </a:t>
            </a:r>
            <a:r>
              <a:rPr lang="en-US" sz="1950" dirty="0">
                <a:latin typeface="Cambria" panose="02040503050406030204" pitchFamily="18" charset="0"/>
                <a:ea typeface="Cambria" panose="02040503050406030204" pitchFamily="18" charset="0"/>
                <a:cs typeface="+mj-lt"/>
              </a:rPr>
              <a:t>Thái Gia Huy - </a:t>
            </a:r>
            <a:r>
              <a:rPr lang="en-US" sz="1950" dirty="0">
                <a:latin typeface="Cambria" panose="02040503050406030204" pitchFamily="18" charset="0"/>
                <a:ea typeface="Cambria" panose="02040503050406030204" pitchFamily="18" charset="0"/>
                <a:cs typeface="Times New Roman"/>
              </a:rPr>
              <a:t>MSSV : </a:t>
            </a:r>
            <a:r>
              <a:rPr lang="en-US" sz="1950" dirty="0">
                <a:latin typeface="Cambria" panose="02040503050406030204" pitchFamily="18" charset="0"/>
                <a:ea typeface="Cambria" panose="02040503050406030204" pitchFamily="18" charset="0"/>
                <a:cs typeface="+mj-lt"/>
              </a:rPr>
              <a:t>5252H0076 </a:t>
            </a:r>
            <a:endParaRPr lang="en-US" sz="1950" dirty="0">
              <a:latin typeface="Cambria" panose="02040503050406030204" pitchFamily="18" charset="0"/>
              <a:ea typeface="Cambria" panose="02040503050406030204" pitchFamily="18" charset="0"/>
              <a:cs typeface="Times New Roman"/>
            </a:endParaRPr>
          </a:p>
          <a:p>
            <a:pPr marL="0" indent="0" algn="just" fontAlgn="base">
              <a:buNone/>
            </a:pPr>
            <a:r>
              <a:rPr lang="en-US" sz="1950" b="1" dirty="0">
                <a:latin typeface="Cambria" panose="02040503050406030204" pitchFamily="18" charset="0"/>
                <a:ea typeface="Cambria" panose="02040503050406030204" pitchFamily="18" charset="0"/>
                <a:cs typeface="Times New Roman"/>
              </a:rPr>
              <a:t>Các </a:t>
            </a:r>
            <a:r>
              <a:rPr lang="en-US" sz="1950" b="1" err="1">
                <a:latin typeface="Cambria" panose="02040503050406030204" pitchFamily="18" charset="0"/>
                <a:ea typeface="Cambria" panose="02040503050406030204" pitchFamily="18" charset="0"/>
                <a:cs typeface="Times New Roman"/>
              </a:rPr>
              <a:t>công</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việc</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đã</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thực</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hiện</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trong</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dự</a:t>
            </a:r>
            <a:r>
              <a:rPr lang="en-US" sz="1950" b="1" dirty="0">
                <a:latin typeface="Cambria" panose="02040503050406030204" pitchFamily="18" charset="0"/>
                <a:ea typeface="Cambria" panose="02040503050406030204" pitchFamily="18" charset="0"/>
                <a:cs typeface="Times New Roman"/>
              </a:rPr>
              <a:t> </a:t>
            </a:r>
            <a:r>
              <a:rPr lang="en-US" sz="1950" b="1" err="1">
                <a:latin typeface="Cambria" panose="02040503050406030204" pitchFamily="18" charset="0"/>
                <a:ea typeface="Cambria" panose="02040503050406030204" pitchFamily="18" charset="0"/>
                <a:cs typeface="Times New Roman"/>
              </a:rPr>
              <a:t>án</a:t>
            </a:r>
            <a:r>
              <a:rPr lang="en-US" sz="1950" b="1" dirty="0">
                <a:latin typeface="Cambria" panose="02040503050406030204" pitchFamily="18" charset="0"/>
                <a:ea typeface="Cambria" panose="02040503050406030204" pitchFamily="18" charset="0"/>
                <a:cs typeface="Times New Roman"/>
              </a:rPr>
              <a:t>: </a:t>
            </a:r>
            <a:r>
              <a:rPr lang="en-US" sz="1950" err="1">
                <a:latin typeface="Cambria" panose="02040503050406030204" pitchFamily="18" charset="0"/>
                <a:ea typeface="Cambria" panose="02040503050406030204" pitchFamily="18" charset="0"/>
                <a:cs typeface="Times New Roman"/>
              </a:rPr>
              <a:t>đóng</a:t>
            </a:r>
            <a:r>
              <a:rPr lang="en-US" sz="1950" dirty="0">
                <a:latin typeface="Cambria" panose="02040503050406030204" pitchFamily="18" charset="0"/>
                <a:ea typeface="Cambria" panose="02040503050406030204" pitchFamily="18" charset="0"/>
                <a:cs typeface="Times New Roman"/>
              </a:rPr>
              <a:t> </a:t>
            </a:r>
            <a:r>
              <a:rPr lang="en-US" sz="1950" err="1">
                <a:latin typeface="Cambria" panose="02040503050406030204" pitchFamily="18" charset="0"/>
                <a:ea typeface="Cambria" panose="02040503050406030204" pitchFamily="18" charset="0"/>
                <a:cs typeface="Times New Roman"/>
              </a:rPr>
              <a:t>vai</a:t>
            </a:r>
            <a:r>
              <a:rPr lang="en-US" sz="1950" dirty="0">
                <a:latin typeface="Cambria" panose="02040503050406030204" pitchFamily="18" charset="0"/>
                <a:ea typeface="Cambria" panose="02040503050406030204" pitchFamily="18" charset="0"/>
                <a:cs typeface="Times New Roman"/>
              </a:rPr>
              <a:t> </a:t>
            </a:r>
            <a:r>
              <a:rPr lang="en-US" sz="1950" err="1">
                <a:latin typeface="Cambria" panose="02040503050406030204" pitchFamily="18" charset="0"/>
                <a:ea typeface="Cambria" panose="02040503050406030204" pitchFamily="18" charset="0"/>
                <a:cs typeface="Times New Roman"/>
              </a:rPr>
              <a:t>Diễn</a:t>
            </a:r>
            <a:r>
              <a:rPr lang="en-US" sz="1950" dirty="0">
                <a:latin typeface="Cambria" panose="02040503050406030204" pitchFamily="18" charset="0"/>
                <a:ea typeface="Cambria" panose="02040503050406030204" pitchFamily="18" charset="0"/>
                <a:cs typeface="Times New Roman"/>
              </a:rPr>
              <a:t> </a:t>
            </a:r>
            <a:r>
              <a:rPr lang="en-US" sz="1950" err="1">
                <a:latin typeface="Cambria" panose="02040503050406030204" pitchFamily="18" charset="0"/>
                <a:ea typeface="Cambria" panose="02040503050406030204" pitchFamily="18" charset="0"/>
                <a:cs typeface="Times New Roman"/>
              </a:rPr>
              <a:t>Giả</a:t>
            </a:r>
            <a:r>
              <a:rPr lang="en-US" sz="1950" dirty="0">
                <a:latin typeface="Cambria" panose="02040503050406030204" pitchFamily="18" charset="0"/>
                <a:ea typeface="Cambria" panose="02040503050406030204" pitchFamily="18" charset="0"/>
                <a:cs typeface="Times New Roman"/>
              </a:rPr>
              <a:t>, </a:t>
            </a:r>
            <a:r>
              <a:rPr lang="en-US" sz="1950" err="1">
                <a:latin typeface="Cambria" panose="02040503050406030204" pitchFamily="18" charset="0"/>
                <a:ea typeface="Cambria" panose="02040503050406030204" pitchFamily="18" charset="0"/>
                <a:cs typeface="Times New Roman"/>
              </a:rPr>
              <a:t>làm</a:t>
            </a:r>
            <a:r>
              <a:rPr lang="en-US" sz="1950" dirty="0">
                <a:latin typeface="Cambria" panose="02040503050406030204" pitchFamily="18" charset="0"/>
                <a:ea typeface="Cambria" panose="02040503050406030204" pitchFamily="18" charset="0"/>
                <a:cs typeface="Times New Roman"/>
              </a:rPr>
              <a:t> file Power point </a:t>
            </a:r>
            <a:r>
              <a:rPr lang="en-US" sz="1950" err="1">
                <a:latin typeface="Cambria" panose="02040503050406030204" pitchFamily="18" charset="0"/>
                <a:ea typeface="Cambria" panose="02040503050406030204" pitchFamily="18" charset="0"/>
                <a:cs typeface="Times New Roman"/>
              </a:rPr>
              <a:t>báo</a:t>
            </a:r>
            <a:r>
              <a:rPr lang="en-US" sz="1950" dirty="0">
                <a:latin typeface="Cambria" panose="02040503050406030204" pitchFamily="18" charset="0"/>
                <a:ea typeface="Cambria" panose="02040503050406030204" pitchFamily="18" charset="0"/>
                <a:cs typeface="Times New Roman"/>
              </a:rPr>
              <a:t> </a:t>
            </a:r>
            <a:r>
              <a:rPr lang="en-US" sz="1950" err="1">
                <a:latin typeface="Cambria" panose="02040503050406030204" pitchFamily="18" charset="0"/>
                <a:ea typeface="Cambria" panose="02040503050406030204" pitchFamily="18" charset="0"/>
                <a:cs typeface="Times New Roman"/>
              </a:rPr>
              <a:t>cáo</a:t>
            </a:r>
            <a:r>
              <a:rPr lang="en-US" sz="1950" dirty="0">
                <a:latin typeface="Cambria" panose="02040503050406030204" pitchFamily="18" charset="0"/>
                <a:ea typeface="Cambria" panose="02040503050406030204" pitchFamily="18" charset="0"/>
                <a:cs typeface="Times New Roman"/>
              </a:rPr>
              <a:t>, </a:t>
            </a:r>
            <a:r>
              <a:rPr lang="en-US" sz="1950" err="1">
                <a:latin typeface="Cambria" panose="02040503050406030204" pitchFamily="18" charset="0"/>
                <a:ea typeface="Cambria" panose="02040503050406030204" pitchFamily="18" charset="0"/>
                <a:cs typeface="Times New Roman"/>
              </a:rPr>
              <a:t>đóng</a:t>
            </a:r>
            <a:r>
              <a:rPr lang="en-US" sz="1950" dirty="0">
                <a:latin typeface="Cambria" panose="02040503050406030204" pitchFamily="18" charset="0"/>
                <a:ea typeface="Cambria" panose="02040503050406030204" pitchFamily="18" charset="0"/>
                <a:cs typeface="Times New Roman"/>
              </a:rPr>
              <a:t> </a:t>
            </a:r>
            <a:r>
              <a:rPr lang="en-US" sz="1950" err="1">
                <a:latin typeface="Cambria" panose="02040503050406030204" pitchFamily="18" charset="0"/>
                <a:ea typeface="Cambria" panose="02040503050406030204" pitchFamily="18" charset="0"/>
                <a:cs typeface="Times New Roman"/>
              </a:rPr>
              <a:t>góp</a:t>
            </a:r>
            <a:r>
              <a:rPr lang="en-US" sz="1950" dirty="0">
                <a:latin typeface="Cambria" panose="02040503050406030204" pitchFamily="18" charset="0"/>
                <a:ea typeface="Cambria" panose="02040503050406030204" pitchFamily="18" charset="0"/>
                <a:cs typeface="Times New Roman"/>
              </a:rPr>
              <a:t> ý </a:t>
            </a:r>
            <a:r>
              <a:rPr lang="en-US" sz="1950" err="1">
                <a:latin typeface="Cambria" panose="02040503050406030204" pitchFamily="18" charset="0"/>
                <a:ea typeface="Cambria" panose="02040503050406030204" pitchFamily="18" charset="0"/>
                <a:cs typeface="Times New Roman"/>
              </a:rPr>
              <a:t>kiến</a:t>
            </a:r>
            <a:r>
              <a:rPr lang="en-US" sz="1950" dirty="0">
                <a:latin typeface="Cambria" panose="02040503050406030204" pitchFamily="18" charset="0"/>
                <a:ea typeface="Cambria" panose="02040503050406030204" pitchFamily="18" charset="0"/>
                <a:cs typeface="Times New Roman"/>
              </a:rPr>
              <a:t> </a:t>
            </a:r>
            <a:r>
              <a:rPr lang="en-US" sz="1950" err="1">
                <a:latin typeface="Cambria" panose="02040503050406030204" pitchFamily="18" charset="0"/>
                <a:ea typeface="Cambria" panose="02040503050406030204" pitchFamily="18" charset="0"/>
                <a:cs typeface="Times New Roman"/>
              </a:rPr>
              <a:t>cho</a:t>
            </a:r>
            <a:r>
              <a:rPr lang="en-US" sz="1950" dirty="0">
                <a:latin typeface="Cambria" panose="02040503050406030204" pitchFamily="18" charset="0"/>
                <a:ea typeface="Cambria" panose="02040503050406030204" pitchFamily="18" charset="0"/>
                <a:cs typeface="Times New Roman"/>
              </a:rPr>
              <a:t> </a:t>
            </a:r>
            <a:r>
              <a:rPr lang="en-US" sz="1950" err="1">
                <a:latin typeface="Cambria" panose="02040503050406030204" pitchFamily="18" charset="0"/>
                <a:ea typeface="Cambria" panose="02040503050406030204" pitchFamily="18" charset="0"/>
                <a:cs typeface="Times New Roman"/>
              </a:rPr>
              <a:t>nhóm</a:t>
            </a:r>
            <a:r>
              <a:rPr lang="en-US" sz="1950" dirty="0">
                <a:latin typeface="Cambria" panose="02040503050406030204" pitchFamily="18" charset="0"/>
                <a:ea typeface="Cambria" panose="02040503050406030204" pitchFamily="18" charset="0"/>
                <a:cs typeface="Times New Roman"/>
              </a:rPr>
              <a:t>.</a:t>
            </a:r>
          </a:p>
          <a:p>
            <a:pPr marL="0" indent="0" algn="just" fontAlgn="base">
              <a:buNone/>
            </a:pPr>
            <a:r>
              <a:rPr lang="en-US" sz="2100" b="1" dirty="0" err="1">
                <a:latin typeface="Cambria" panose="02040503050406030204" pitchFamily="18" charset="0"/>
                <a:ea typeface="Cambria" panose="02040503050406030204" pitchFamily="18" charset="0"/>
                <a:cs typeface="Times New Roman"/>
              </a:rPr>
              <a:t>Những</a:t>
            </a:r>
            <a:r>
              <a:rPr lang="en-US" sz="2100" b="1" dirty="0">
                <a:latin typeface="Cambria" panose="02040503050406030204" pitchFamily="18" charset="0"/>
                <a:ea typeface="Cambria" panose="02040503050406030204" pitchFamily="18" charset="0"/>
                <a:cs typeface="Times New Roman"/>
              </a:rPr>
              <a:t> </a:t>
            </a:r>
            <a:r>
              <a:rPr lang="en-US" sz="2100" b="1" dirty="0" err="1">
                <a:latin typeface="Cambria" panose="02040503050406030204" pitchFamily="18" charset="0"/>
                <a:ea typeface="Cambria" panose="02040503050406030204" pitchFamily="18" charset="0"/>
                <a:cs typeface="Times New Roman"/>
              </a:rPr>
              <a:t>giá</a:t>
            </a:r>
            <a:r>
              <a:rPr lang="en-US" sz="2100" b="1" dirty="0">
                <a:latin typeface="Cambria" panose="02040503050406030204" pitchFamily="18" charset="0"/>
                <a:ea typeface="Cambria" panose="02040503050406030204" pitchFamily="18" charset="0"/>
                <a:cs typeface="Times New Roman"/>
              </a:rPr>
              <a:t> </a:t>
            </a:r>
            <a:r>
              <a:rPr lang="en-US" sz="2100" b="1" dirty="0" err="1">
                <a:latin typeface="Cambria" panose="02040503050406030204" pitchFamily="18" charset="0"/>
                <a:ea typeface="Cambria" panose="02040503050406030204" pitchFamily="18" charset="0"/>
                <a:cs typeface="Times New Roman"/>
              </a:rPr>
              <a:t>trị</a:t>
            </a:r>
            <a:r>
              <a:rPr lang="en-US" sz="2100" b="1" dirty="0">
                <a:latin typeface="Cambria" panose="02040503050406030204" pitchFamily="18" charset="0"/>
                <a:ea typeface="Cambria" panose="02040503050406030204" pitchFamily="18" charset="0"/>
                <a:cs typeface="Times New Roman"/>
              </a:rPr>
              <a:t> </a:t>
            </a:r>
            <a:r>
              <a:rPr lang="en-US" sz="2100" b="1" dirty="0" err="1">
                <a:latin typeface="Cambria" panose="02040503050406030204" pitchFamily="18" charset="0"/>
                <a:ea typeface="Cambria" panose="02040503050406030204" pitchFamily="18" charset="0"/>
                <a:cs typeface="Times New Roman"/>
              </a:rPr>
              <a:t>mà</a:t>
            </a:r>
            <a:r>
              <a:rPr lang="en-US" sz="2100" b="1" dirty="0">
                <a:latin typeface="Cambria" panose="02040503050406030204" pitchFamily="18" charset="0"/>
                <a:ea typeface="Cambria" panose="02040503050406030204" pitchFamily="18" charset="0"/>
                <a:cs typeface="Times New Roman"/>
              </a:rPr>
              <a:t> </a:t>
            </a:r>
            <a:r>
              <a:rPr lang="en-US" sz="2100" b="1" dirty="0" err="1">
                <a:latin typeface="Cambria" panose="02040503050406030204" pitchFamily="18" charset="0"/>
                <a:ea typeface="Cambria" panose="02040503050406030204" pitchFamily="18" charset="0"/>
                <a:cs typeface="Times New Roman"/>
              </a:rPr>
              <a:t>tôi</a:t>
            </a:r>
            <a:r>
              <a:rPr lang="en-US" sz="2100" b="1" dirty="0">
                <a:latin typeface="Cambria" panose="02040503050406030204" pitchFamily="18" charset="0"/>
                <a:ea typeface="Cambria" panose="02040503050406030204" pitchFamily="18" charset="0"/>
                <a:cs typeface="Times New Roman"/>
              </a:rPr>
              <a:t> </a:t>
            </a:r>
            <a:r>
              <a:rPr lang="en-US" sz="2100" b="1" dirty="0" err="1">
                <a:latin typeface="Cambria" panose="02040503050406030204" pitchFamily="18" charset="0"/>
                <a:ea typeface="Cambria" panose="02040503050406030204" pitchFamily="18" charset="0"/>
                <a:cs typeface="Times New Roman"/>
              </a:rPr>
              <a:t>nhận</a:t>
            </a:r>
            <a:r>
              <a:rPr lang="en-US" sz="2100" b="1" dirty="0">
                <a:latin typeface="Cambria" panose="02040503050406030204" pitchFamily="18" charset="0"/>
                <a:ea typeface="Cambria" panose="02040503050406030204" pitchFamily="18" charset="0"/>
                <a:cs typeface="Times New Roman"/>
              </a:rPr>
              <a:t> đ</a:t>
            </a:r>
            <a:r>
              <a:rPr lang="vi-VN" sz="2100" b="1">
                <a:latin typeface="Cambria" panose="02040503050406030204" pitchFamily="18" charset="0"/>
                <a:ea typeface="Cambria" panose="02040503050406030204" pitchFamily="18" charset="0"/>
                <a:cs typeface="Times New Roman"/>
              </a:rPr>
              <a:t>ư</a:t>
            </a:r>
            <a:r>
              <a:rPr lang="en-US" sz="2100" b="1">
                <a:latin typeface="Cambria" panose="02040503050406030204" pitchFamily="18" charset="0"/>
                <a:ea typeface="Cambria" panose="02040503050406030204" pitchFamily="18" charset="0"/>
                <a:cs typeface="Times New Roman"/>
              </a:rPr>
              <a:t>ợc : </a:t>
            </a:r>
          </a:p>
          <a:p>
            <a:pPr algn="just"/>
            <a:r>
              <a:rPr lang="vi-VN" sz="2100" b="0" i="0">
                <a:solidFill>
                  <a:srgbClr val="0D0D0D"/>
                </a:solidFill>
                <a:effectLst/>
                <a:highlight>
                  <a:srgbClr val="FFFFFF"/>
                </a:highlight>
                <a:latin typeface="Cambria" panose="02040503050406030204" pitchFamily="18" charset="0"/>
                <a:ea typeface="Cambria" panose="02040503050406030204" pitchFamily="18" charset="0"/>
              </a:rPr>
              <a:t>Em cảm thấy có trách nhiệm và cam kết hơn đối với công việc. Việc hoàn thành nhiệm vụ một cách đúng đắn không chỉ là trách nhiệm cá nhân mà còn là sự tôn trọng đối với đồng nghiệp và tổ chức.</a:t>
            </a:r>
          </a:p>
          <a:p>
            <a:pPr algn="just"/>
            <a:r>
              <a:rPr lang="vi-VN" sz="2100" b="0" i="0">
                <a:solidFill>
                  <a:srgbClr val="0D0D0D"/>
                </a:solidFill>
                <a:effectLst/>
                <a:highlight>
                  <a:srgbClr val="FFFFFF"/>
                </a:highlight>
                <a:latin typeface="Cambria" panose="02040503050406030204" pitchFamily="18" charset="0"/>
                <a:ea typeface="Cambria" panose="02040503050406030204" pitchFamily="18" charset="0"/>
              </a:rPr>
              <a:t>Dự án giúp em rèn luyện lương tâm và phẩm giá. Em hiểu rõ hơn về tầm quan trọng của việc làm điều đúng và không làm điều mà em không tin là đúng.</a:t>
            </a:r>
          </a:p>
          <a:p>
            <a:pPr algn="just"/>
            <a:r>
              <a:rPr lang="vi-VN" sz="2100" b="0" i="0">
                <a:solidFill>
                  <a:srgbClr val="0D0D0D"/>
                </a:solidFill>
                <a:effectLst/>
                <a:highlight>
                  <a:srgbClr val="FFFFFF"/>
                </a:highlight>
                <a:latin typeface="Cambria" panose="02040503050406030204" pitchFamily="18" charset="0"/>
                <a:ea typeface="Cambria" panose="02040503050406030204" pitchFamily="18" charset="0"/>
              </a:rPr>
              <a:t>Qua giao tiếp và làm việc với đồng nghiệp, em đã nhận ra rằng trung thực, tôn trọng, và giữ lời hứa là yếu tố quyết định danh dự và nhân phẩm của một cá nhân.</a:t>
            </a:r>
          </a:p>
          <a:p>
            <a:pPr algn="just"/>
            <a:r>
              <a:rPr lang="vi-VN" sz="2100" b="0" i="0">
                <a:solidFill>
                  <a:srgbClr val="0D0D0D"/>
                </a:solidFill>
                <a:effectLst/>
                <a:highlight>
                  <a:srgbClr val="FFFFFF"/>
                </a:highlight>
                <a:latin typeface="Cambria" panose="02040503050406030204" pitchFamily="18" charset="0"/>
                <a:ea typeface="Cambria" panose="02040503050406030204" pitchFamily="18" charset="0"/>
              </a:rPr>
              <a:t>Bằng cách thể hiện sự cam kết và trung thực trong công việc, em cảm thấy hạnh phúc và tự hào với những thành tựu và sự phát triển của bản thân trong dự án.</a:t>
            </a:r>
          </a:p>
          <a:p>
            <a:pPr marL="0" indent="0" algn="just" fontAlgn="base">
              <a:buNone/>
            </a:pPr>
            <a:r>
              <a:rPr lang="en-US" sz="2100" b="1">
                <a:latin typeface="Cambria" panose="02040503050406030204" pitchFamily="18" charset="0"/>
                <a:ea typeface="Cambria" panose="02040503050406030204" pitchFamily="18" charset="0"/>
                <a:cs typeface="Times New Roman"/>
              </a:rPr>
              <a:t>Dự </a:t>
            </a:r>
            <a:r>
              <a:rPr lang="en-US" sz="2100" b="1" dirty="0" err="1">
                <a:latin typeface="Cambria" panose="02040503050406030204" pitchFamily="18" charset="0"/>
                <a:ea typeface="Cambria" panose="02040503050406030204" pitchFamily="18" charset="0"/>
                <a:cs typeface="Times New Roman"/>
              </a:rPr>
              <a:t>kiến</a:t>
            </a:r>
            <a:r>
              <a:rPr lang="en-US" sz="2100" b="1" dirty="0">
                <a:latin typeface="Cambria" panose="02040503050406030204" pitchFamily="18" charset="0"/>
                <a:ea typeface="Cambria" panose="02040503050406030204" pitchFamily="18" charset="0"/>
                <a:cs typeface="Times New Roman"/>
              </a:rPr>
              <a:t> </a:t>
            </a:r>
            <a:r>
              <a:rPr lang="en-US" sz="2100" b="1" dirty="0" err="1">
                <a:latin typeface="Cambria" panose="02040503050406030204" pitchFamily="18" charset="0"/>
                <a:ea typeface="Cambria" panose="02040503050406030204" pitchFamily="18" charset="0"/>
                <a:cs typeface="Times New Roman"/>
              </a:rPr>
              <a:t>phát</a:t>
            </a:r>
            <a:r>
              <a:rPr lang="en-US" sz="2100" b="1" dirty="0">
                <a:latin typeface="Cambria" panose="02040503050406030204" pitchFamily="18" charset="0"/>
                <a:ea typeface="Cambria" panose="02040503050406030204" pitchFamily="18" charset="0"/>
                <a:cs typeface="Times New Roman"/>
              </a:rPr>
              <a:t> </a:t>
            </a:r>
            <a:r>
              <a:rPr lang="en-US" sz="2100" b="1" dirty="0" err="1">
                <a:latin typeface="Cambria" panose="02040503050406030204" pitchFamily="18" charset="0"/>
                <a:ea typeface="Cambria" panose="02040503050406030204" pitchFamily="18" charset="0"/>
                <a:cs typeface="Times New Roman"/>
              </a:rPr>
              <a:t>triển</a:t>
            </a:r>
            <a:r>
              <a:rPr lang="en-US" sz="2100" b="1" dirty="0">
                <a:latin typeface="Cambria" panose="02040503050406030204" pitchFamily="18" charset="0"/>
                <a:ea typeface="Cambria" panose="02040503050406030204" pitchFamily="18" charset="0"/>
                <a:cs typeface="Times New Roman"/>
              </a:rPr>
              <a:t> </a:t>
            </a:r>
            <a:r>
              <a:rPr lang="en-US" sz="2100" b="1" dirty="0" err="1">
                <a:latin typeface="Cambria" panose="02040503050406030204" pitchFamily="18" charset="0"/>
                <a:ea typeface="Cambria" panose="02040503050406030204" pitchFamily="18" charset="0"/>
                <a:cs typeface="Times New Roman"/>
              </a:rPr>
              <a:t>các</a:t>
            </a:r>
            <a:r>
              <a:rPr lang="en-US" sz="2100" b="1" dirty="0">
                <a:latin typeface="Cambria" panose="02040503050406030204" pitchFamily="18" charset="0"/>
                <a:ea typeface="Cambria" panose="02040503050406030204" pitchFamily="18" charset="0"/>
                <a:cs typeface="Times New Roman"/>
              </a:rPr>
              <a:t> </a:t>
            </a:r>
            <a:r>
              <a:rPr lang="en-US" sz="2100" b="1" dirty="0" err="1">
                <a:latin typeface="Cambria" panose="02040503050406030204" pitchFamily="18" charset="0"/>
                <a:ea typeface="Cambria" panose="02040503050406030204" pitchFamily="18" charset="0"/>
                <a:cs typeface="Times New Roman"/>
              </a:rPr>
              <a:t>bài</a:t>
            </a:r>
            <a:r>
              <a:rPr lang="en-US" sz="2100" b="1" dirty="0">
                <a:latin typeface="Cambria" panose="02040503050406030204" pitchFamily="18" charset="0"/>
                <a:ea typeface="Cambria" panose="02040503050406030204" pitchFamily="18" charset="0"/>
                <a:cs typeface="Times New Roman"/>
              </a:rPr>
              <a:t> </a:t>
            </a:r>
            <a:r>
              <a:rPr lang="en-US" sz="2100" b="1" dirty="0" err="1">
                <a:latin typeface="Cambria" panose="02040503050406030204" pitchFamily="18" charset="0"/>
                <a:ea typeface="Cambria" panose="02040503050406030204" pitchFamily="18" charset="0"/>
                <a:cs typeface="Times New Roman"/>
              </a:rPr>
              <a:t>học</a:t>
            </a:r>
            <a:r>
              <a:rPr lang="en-US" sz="2100" b="1" dirty="0">
                <a:latin typeface="Cambria" panose="02040503050406030204" pitchFamily="18" charset="0"/>
                <a:ea typeface="Cambria" panose="02040503050406030204" pitchFamily="18" charset="0"/>
                <a:cs typeface="Times New Roman"/>
              </a:rPr>
              <a:t> </a:t>
            </a:r>
            <a:r>
              <a:rPr lang="en-US" sz="2100" b="1" dirty="0" err="1">
                <a:latin typeface="Cambria" panose="02040503050406030204" pitchFamily="18" charset="0"/>
                <a:ea typeface="Cambria" panose="02040503050406030204" pitchFamily="18" charset="0"/>
                <a:cs typeface="Times New Roman"/>
              </a:rPr>
              <a:t>sau</a:t>
            </a:r>
            <a:r>
              <a:rPr lang="en-US" sz="2100" b="1" dirty="0">
                <a:latin typeface="Cambria" panose="02040503050406030204" pitchFamily="18" charset="0"/>
                <a:ea typeface="Cambria" panose="02040503050406030204" pitchFamily="18" charset="0"/>
                <a:cs typeface="Times New Roman"/>
              </a:rPr>
              <a:t> </a:t>
            </a:r>
            <a:r>
              <a:rPr lang="en-US" sz="2100" b="1" dirty="0" err="1">
                <a:latin typeface="Cambria" panose="02040503050406030204" pitchFamily="18" charset="0"/>
                <a:ea typeface="Cambria" panose="02040503050406030204" pitchFamily="18" charset="0"/>
                <a:cs typeface="Times New Roman"/>
              </a:rPr>
              <a:t>dự</a:t>
            </a:r>
            <a:r>
              <a:rPr lang="en-US" sz="2100" b="1" dirty="0">
                <a:latin typeface="Cambria" panose="02040503050406030204" pitchFamily="18" charset="0"/>
                <a:ea typeface="Cambria" panose="02040503050406030204" pitchFamily="18" charset="0"/>
                <a:cs typeface="Times New Roman"/>
              </a:rPr>
              <a:t> </a:t>
            </a:r>
            <a:r>
              <a:rPr lang="en-US" sz="2100" b="1" dirty="0" err="1">
                <a:latin typeface="Cambria" panose="02040503050406030204" pitchFamily="18" charset="0"/>
                <a:ea typeface="Cambria" panose="02040503050406030204" pitchFamily="18" charset="0"/>
                <a:cs typeface="Times New Roman"/>
              </a:rPr>
              <a:t>án</a:t>
            </a:r>
            <a:r>
              <a:rPr lang="en-US" sz="2100" b="1" dirty="0">
                <a:latin typeface="Cambria" panose="02040503050406030204" pitchFamily="18" charset="0"/>
                <a:ea typeface="Cambria" panose="02040503050406030204" pitchFamily="18" charset="0"/>
                <a:cs typeface="Times New Roman"/>
              </a:rPr>
              <a:t>:</a:t>
            </a:r>
          </a:p>
          <a:p>
            <a:pPr algn="just" fontAlgn="base"/>
            <a:r>
              <a:rPr lang="vi-VN" sz="2100">
                <a:latin typeface="Cambria" panose="02040503050406030204" pitchFamily="18" charset="0"/>
                <a:ea typeface="Cambria" panose="02040503050406030204" pitchFamily="18" charset="0"/>
                <a:cs typeface="Times New Roman" panose="02020603050405020304" pitchFamily="18" charset="0"/>
              </a:rPr>
              <a:t>Học hỏi từ kinh nghiệm: Em dự định rút ra những bài học quý giá từ dự án và áp dụng chúng vào công việc và cuộc sống hàng ngày.</a:t>
            </a:r>
          </a:p>
          <a:p>
            <a:pPr algn="just" fontAlgn="base"/>
            <a:r>
              <a:rPr lang="vi-VN" sz="2100">
                <a:latin typeface="Cambria" panose="02040503050406030204" pitchFamily="18" charset="0"/>
                <a:ea typeface="Cambria" panose="02040503050406030204" pitchFamily="18" charset="0"/>
                <a:cs typeface="Times New Roman" panose="02020603050405020304" pitchFamily="18" charset="0"/>
              </a:rPr>
              <a:t>Phát triển kỹ năng mới: Em muốn tiếp tục mở rộng và phát triển kỹ năng thông qua việc tham gia vào các dự án và khóa học mới.</a:t>
            </a:r>
          </a:p>
          <a:p>
            <a:pPr algn="just" fontAlgn="base"/>
            <a:r>
              <a:rPr lang="vi-VN" sz="2100">
                <a:latin typeface="Cambria" panose="02040503050406030204" pitchFamily="18" charset="0"/>
                <a:ea typeface="Cambria" panose="02040503050406030204" pitchFamily="18" charset="0"/>
                <a:cs typeface="Times New Roman" panose="02020603050405020304" pitchFamily="18" charset="0"/>
              </a:rPr>
              <a:t>Xây dựng mối quan hệ mạng lưới: Em sẽ tiếp tục xây dựng và duy trì mối quan hệ tích cực với đồng nghiệp và người hướng dẫn trong dự án, để cùng nhau học hỏi và phát triển.</a:t>
            </a:r>
          </a:p>
          <a:p>
            <a:pPr algn="just" fontAlgn="base"/>
            <a:r>
              <a:rPr lang="vi-VN" sz="2100">
                <a:latin typeface="Cambria" panose="02040503050406030204" pitchFamily="18" charset="0"/>
                <a:ea typeface="Cambria" panose="02040503050406030204" pitchFamily="18" charset="0"/>
                <a:cs typeface="Times New Roman" panose="02020603050405020304" pitchFamily="18" charset="0"/>
              </a:rPr>
              <a:t>Áp dụng những bài học vào các dự án và công việc tiếp theo: Em sẽ áp dụng những kinh nghiệm và bài học từ dự án vào các dự án và công việc tương lai, nhằm đạt được mức độ thành công cao hơn và tiếp tục phát triển bản thân.</a:t>
            </a:r>
            <a:endParaRPr lang="en-US" sz="2100"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Chỗ dành sẵn cho Chân trang 4">
            <a:extLst>
              <a:ext uri="{FF2B5EF4-FFF2-40B4-BE49-F238E27FC236}">
                <a16:creationId xmlns:a16="http://schemas.microsoft.com/office/drawing/2014/main" id="{3D4F7E20-D886-DAB6-0684-F21D05F3BB8D}"/>
              </a:ext>
            </a:extLst>
          </p:cNvPr>
          <p:cNvSpPr>
            <a:spLocks noGrp="1"/>
          </p:cNvSpPr>
          <p:nvPr>
            <p:ph type="ftr" sz="quarter" idx="11"/>
          </p:nvPr>
        </p:nvSpPr>
        <p:spPr>
          <a:xfrm>
            <a:off x="2777938" y="6425496"/>
            <a:ext cx="3086100" cy="273844"/>
          </a:xfrm>
        </p:spPr>
        <p:txBody>
          <a:bodyPr/>
          <a:lstStyle/>
          <a:p>
            <a:pPr defTabSz="685800"/>
            <a:r>
              <a:rPr lang="en-US" dirty="0" err="1">
                <a:solidFill>
                  <a:prstClr val="white"/>
                </a:solidFill>
                <a:latin typeface="Aptos" panose="020B0004020202020204"/>
              </a:rPr>
              <a:t>Thái</a:t>
            </a:r>
            <a:r>
              <a:rPr lang="en-US" dirty="0">
                <a:solidFill>
                  <a:prstClr val="white"/>
                </a:solidFill>
                <a:latin typeface="Aptos" panose="020B0004020202020204"/>
              </a:rPr>
              <a:t> </a:t>
            </a:r>
            <a:r>
              <a:rPr lang="en-US" dirty="0" err="1">
                <a:solidFill>
                  <a:prstClr val="white"/>
                </a:solidFill>
                <a:latin typeface="Aptos" panose="020B0004020202020204"/>
              </a:rPr>
              <a:t>độ</a:t>
            </a:r>
            <a:r>
              <a:rPr lang="en-US" dirty="0">
                <a:solidFill>
                  <a:prstClr val="white"/>
                </a:solidFill>
                <a:latin typeface="Aptos" panose="020B0004020202020204"/>
              </a:rPr>
              <a:t> </a:t>
            </a:r>
            <a:r>
              <a:rPr lang="en-US" dirty="0" err="1">
                <a:solidFill>
                  <a:prstClr val="white"/>
                </a:solidFill>
                <a:latin typeface="Aptos" panose="020B0004020202020204"/>
              </a:rPr>
              <a:t>sống</a:t>
            </a:r>
            <a:r>
              <a:rPr lang="en-US" dirty="0">
                <a:solidFill>
                  <a:prstClr val="white"/>
                </a:solidFill>
                <a:latin typeface="Aptos" panose="020B0004020202020204"/>
              </a:rPr>
              <a:t> 3</a:t>
            </a:r>
          </a:p>
        </p:txBody>
      </p:sp>
      <p:sp>
        <p:nvSpPr>
          <p:cNvPr id="9" name="Hình chữ nhật 5">
            <a:extLst>
              <a:ext uri="{FF2B5EF4-FFF2-40B4-BE49-F238E27FC236}">
                <a16:creationId xmlns:a16="http://schemas.microsoft.com/office/drawing/2014/main" id="{24BC7B95-08D3-DD6E-BD78-EB6F13CC4A3A}"/>
              </a:ext>
            </a:extLst>
          </p:cNvPr>
          <p:cNvSpPr/>
          <p:nvPr/>
        </p:nvSpPr>
        <p:spPr>
          <a:xfrm>
            <a:off x="2631825" y="858803"/>
            <a:ext cx="4709463" cy="415498"/>
          </a:xfrm>
          <a:prstGeom prst="rect">
            <a:avLst/>
          </a:prstGeom>
        </p:spPr>
        <p:txBody>
          <a:bodyPr wrap="square">
            <a:spAutoFit/>
          </a:bodyPr>
          <a:lstStyle/>
          <a:p>
            <a:pPr algn="ctr" defTabSz="685800"/>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MẪU</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CÁO</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BÀI</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HỌC</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CÁ</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sz="2100" b="1" dirty="0" err="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NHÂN</a:t>
            </a:r>
            <a:r>
              <a:rPr lang="en-US" sz="2100" b="1"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100" b="1" dirty="0">
              <a:solidFill>
                <a:prstClr val="black"/>
              </a:solidFill>
              <a:latin typeface="Aptos" panose="020B0004020202020204"/>
            </a:endParaRPr>
          </a:p>
        </p:txBody>
      </p:sp>
    </p:spTree>
    <p:extLst>
      <p:ext uri="{BB962C8B-B14F-4D97-AF65-F5344CB8AC3E}">
        <p14:creationId xmlns:p14="http://schemas.microsoft.com/office/powerpoint/2010/main" val="414099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520995" y="1416102"/>
            <a:ext cx="8420986" cy="4527498"/>
          </a:xfrm>
          <a:ln>
            <a:noFill/>
          </a:ln>
        </p:spPr>
        <p:txBody>
          <a:bodyPr>
            <a:normAutofit fontScale="92500" lnSpcReduction="10000"/>
          </a:bodyPr>
          <a:lstStyle/>
          <a:p>
            <a:pPr marL="0" indent="0" algn="just" fontAlgn="base">
              <a:buNone/>
            </a:pPr>
            <a:r>
              <a:rPr lang="en-US" sz="3000" b="1" dirty="0">
                <a:latin typeface="Cambria" panose="02040503050406030204" pitchFamily="18" charset="0"/>
                <a:ea typeface="Cambria" panose="02040503050406030204" pitchFamily="18" charset="0"/>
                <a:cs typeface="Times New Roman" panose="02020603050405020304" pitchFamily="18" charset="0"/>
              </a:rPr>
              <a:t>Danh sách nhóm thực hiện:</a:t>
            </a:r>
          </a:p>
          <a:p>
            <a:pPr marL="342900" indent="-342900" fontAlgn="base">
              <a:buFont typeface="+mj-lt"/>
              <a:buAutoNum type="arabicPeriod"/>
            </a:pPr>
            <a:r>
              <a:rPr lang="vi-VN" sz="3000">
                <a:latin typeface="Cambria" panose="02040503050406030204" pitchFamily="18" charset="0"/>
                <a:ea typeface="Cambria" panose="02040503050406030204" pitchFamily="18" charset="0"/>
                <a:cs typeface="Times New Roman" panose="02020603050405020304" pitchFamily="18" charset="0"/>
              </a:rPr>
              <a:t>51800861 - Phạm Đức Duy	</a:t>
            </a:r>
          </a:p>
          <a:p>
            <a:pPr marL="342900" indent="-342900" fontAlgn="base">
              <a:buFont typeface="+mj-lt"/>
              <a:buAutoNum type="arabicPeriod"/>
            </a:pPr>
            <a:r>
              <a:rPr lang="vi-VN" sz="3000">
                <a:latin typeface="Cambria" panose="02040503050406030204" pitchFamily="18" charset="0"/>
                <a:ea typeface="Cambria" panose="02040503050406030204" pitchFamily="18" charset="0"/>
                <a:cs typeface="Times New Roman" panose="02020603050405020304" pitchFamily="18" charset="0"/>
              </a:rPr>
              <a:t>518H0628 - Nguyễn Đình Huy	</a:t>
            </a:r>
          </a:p>
          <a:p>
            <a:pPr marL="342900" indent="-342900" fontAlgn="base">
              <a:buFont typeface="+mj-lt"/>
              <a:buAutoNum type="arabicPeriod"/>
            </a:pPr>
            <a:r>
              <a:rPr lang="vi-VN" sz="3000">
                <a:latin typeface="Cambria" panose="02040503050406030204" pitchFamily="18" charset="0"/>
                <a:ea typeface="Cambria" panose="02040503050406030204" pitchFamily="18" charset="0"/>
                <a:cs typeface="Times New Roman" panose="02020603050405020304" pitchFamily="18" charset="0"/>
              </a:rPr>
              <a:t>519H0317 - Nguyễn Vũ Hoàng Minh	</a:t>
            </a:r>
          </a:p>
          <a:p>
            <a:pPr marL="342900" indent="-342900" fontAlgn="base">
              <a:buFont typeface="+mj-lt"/>
              <a:buAutoNum type="arabicPeriod"/>
            </a:pPr>
            <a:r>
              <a:rPr lang="vi-VN" sz="3000">
                <a:latin typeface="Cambria" panose="02040503050406030204" pitchFamily="18" charset="0"/>
                <a:ea typeface="Cambria" panose="02040503050406030204" pitchFamily="18" charset="0"/>
                <a:cs typeface="Times New Roman" panose="02020603050405020304" pitchFamily="18" charset="0"/>
              </a:rPr>
              <a:t>52000696 - Tạ Hữu Nhân	</a:t>
            </a:r>
          </a:p>
          <a:p>
            <a:pPr marL="342900" indent="-342900" fontAlgn="base">
              <a:buFont typeface="+mj-lt"/>
              <a:buAutoNum type="arabicPeriod"/>
            </a:pPr>
            <a:r>
              <a:rPr lang="vi-VN" sz="3000">
                <a:latin typeface="Cambria" panose="02040503050406030204" pitchFamily="18" charset="0"/>
                <a:ea typeface="Cambria" panose="02040503050406030204" pitchFamily="18" charset="0"/>
                <a:cs typeface="Times New Roman" panose="02020603050405020304" pitchFamily="18" charset="0"/>
              </a:rPr>
              <a:t>520H0513 - Mai Thế Gia Bảo	</a:t>
            </a:r>
          </a:p>
          <a:p>
            <a:pPr marL="342900" indent="-342900" fontAlgn="base">
              <a:buFont typeface="+mj-lt"/>
              <a:buAutoNum type="arabicPeriod"/>
            </a:pPr>
            <a:r>
              <a:rPr lang="vi-VN" sz="3000">
                <a:latin typeface="Cambria" panose="02040503050406030204" pitchFamily="18" charset="0"/>
                <a:ea typeface="Cambria" panose="02040503050406030204" pitchFamily="18" charset="0"/>
                <a:cs typeface="Times New Roman" panose="02020603050405020304" pitchFamily="18" charset="0"/>
              </a:rPr>
              <a:t>520H0555 - Đỗ Hoàng Minh Mẫn	</a:t>
            </a:r>
          </a:p>
          <a:p>
            <a:pPr marL="342900" indent="-342900" fontAlgn="base">
              <a:buFont typeface="+mj-lt"/>
              <a:buAutoNum type="arabicPeriod"/>
            </a:pPr>
            <a:r>
              <a:rPr lang="vi-VN" sz="3000">
                <a:latin typeface="Cambria" panose="02040503050406030204" pitchFamily="18" charset="0"/>
                <a:ea typeface="Cambria" panose="02040503050406030204" pitchFamily="18" charset="0"/>
                <a:cs typeface="Times New Roman" panose="02020603050405020304" pitchFamily="18" charset="0"/>
              </a:rPr>
              <a:t>52100767 - Trần Vĩnh Ân	</a:t>
            </a:r>
          </a:p>
          <a:p>
            <a:pPr marL="342900" indent="-342900" fontAlgn="base">
              <a:buFont typeface="+mj-lt"/>
              <a:buAutoNum type="arabicPeriod"/>
            </a:pPr>
            <a:r>
              <a:rPr lang="vi-VN" sz="3000">
                <a:latin typeface="Cambria" panose="02040503050406030204" pitchFamily="18" charset="0"/>
                <a:ea typeface="Cambria" panose="02040503050406030204" pitchFamily="18" charset="0"/>
                <a:cs typeface="Times New Roman" panose="02020603050405020304" pitchFamily="18" charset="0"/>
              </a:rPr>
              <a:t>522H0037 - Lương Trung Hậu	[</a:t>
            </a:r>
            <a:r>
              <a:rPr lang="vi-VN" sz="3000" b="1" i="1">
                <a:latin typeface="Cambria" panose="02040503050406030204" pitchFamily="18" charset="0"/>
                <a:ea typeface="Cambria" panose="02040503050406030204" pitchFamily="18" charset="0"/>
                <a:cs typeface="Times New Roman" panose="02020603050405020304" pitchFamily="18" charset="0"/>
              </a:rPr>
              <a:t>Trưởng nhóm</a:t>
            </a:r>
            <a:r>
              <a:rPr lang="vi-VN" sz="3000" b="1">
                <a:latin typeface="Cambria" panose="02040503050406030204" pitchFamily="18" charset="0"/>
                <a:ea typeface="Cambria" panose="02040503050406030204" pitchFamily="18" charset="0"/>
                <a:cs typeface="Times New Roman" panose="02020603050405020304" pitchFamily="18" charset="0"/>
              </a:rPr>
              <a:t>]</a:t>
            </a:r>
          </a:p>
          <a:p>
            <a:pPr marL="342900" indent="-342900" fontAlgn="base">
              <a:buFont typeface="+mj-lt"/>
              <a:buAutoNum type="arabicPeriod"/>
            </a:pPr>
            <a:r>
              <a:rPr lang="vi-VN" sz="3000">
                <a:latin typeface="Cambria" panose="02040503050406030204" pitchFamily="18" charset="0"/>
                <a:ea typeface="Cambria" panose="02040503050406030204" pitchFamily="18" charset="0"/>
                <a:cs typeface="Times New Roman" panose="02020603050405020304" pitchFamily="18" charset="0"/>
              </a:rPr>
              <a:t>522H0076 - Thái Gia Huy</a:t>
            </a:r>
            <a:endParaRPr lang="en-US" sz="3000">
              <a:latin typeface="Cambria" panose="02040503050406030204" pitchFamily="18" charset="0"/>
              <a:ea typeface="Cambria" panose="02040503050406030204" pitchFamily="18" charset="0"/>
              <a:cs typeface="Times New Roman" panose="02020603050405020304" pitchFamily="18" charset="0"/>
            </a:endParaRPr>
          </a:p>
          <a:p>
            <a:pPr marL="0" indent="0" algn="just" fontAlgn="base">
              <a:buNone/>
            </a:pPr>
            <a:endParaRPr lang="en-US" sz="1800" dirty="0">
              <a:latin typeface="Times New Roman" panose="02020603050405020304" pitchFamily="18" charset="0"/>
              <a:cs typeface="Times New Roman" panose="02020603050405020304" pitchFamily="18" charset="0"/>
            </a:endParaRPr>
          </a:p>
        </p:txBody>
      </p:sp>
      <p:sp>
        <p:nvSpPr>
          <p:cNvPr id="5" name="Chỗ dành sẵn cho Chân trang 4"/>
          <p:cNvSpPr>
            <a:spLocks noGrp="1"/>
          </p:cNvSpPr>
          <p:nvPr>
            <p:ph type="ftr" sz="quarter" idx="11"/>
          </p:nvPr>
        </p:nvSpPr>
        <p:spPr/>
        <p:txBody>
          <a:bodyPr/>
          <a:lstStyle/>
          <a:p>
            <a:pPr defTabSz="685800"/>
            <a:r>
              <a:rPr lang="en-US" dirty="0" err="1">
                <a:solidFill>
                  <a:prstClr val="white"/>
                </a:solidFill>
                <a:latin typeface="Aptos" panose="020B0004020202020204"/>
              </a:rPr>
              <a:t>Thái</a:t>
            </a:r>
            <a:r>
              <a:rPr lang="en-US" dirty="0">
                <a:solidFill>
                  <a:prstClr val="white"/>
                </a:solidFill>
                <a:latin typeface="Aptos" panose="020B0004020202020204"/>
              </a:rPr>
              <a:t> </a:t>
            </a:r>
            <a:r>
              <a:rPr lang="en-US" dirty="0" err="1">
                <a:solidFill>
                  <a:prstClr val="white"/>
                </a:solidFill>
                <a:latin typeface="Aptos" panose="020B0004020202020204"/>
              </a:rPr>
              <a:t>độ</a:t>
            </a:r>
            <a:r>
              <a:rPr lang="en-US" dirty="0">
                <a:solidFill>
                  <a:prstClr val="white"/>
                </a:solidFill>
                <a:latin typeface="Aptos" panose="020B0004020202020204"/>
              </a:rPr>
              <a:t> </a:t>
            </a:r>
            <a:r>
              <a:rPr lang="en-US" dirty="0" err="1">
                <a:solidFill>
                  <a:prstClr val="white"/>
                </a:solidFill>
                <a:latin typeface="Aptos" panose="020B0004020202020204"/>
              </a:rPr>
              <a:t>sống</a:t>
            </a:r>
            <a:r>
              <a:rPr lang="en-US" dirty="0">
                <a:solidFill>
                  <a:prstClr val="white"/>
                </a:solidFill>
                <a:latin typeface="Aptos" panose="020B0004020202020204"/>
              </a:rPr>
              <a:t> 3</a:t>
            </a:r>
          </a:p>
        </p:txBody>
      </p:sp>
      <p:sp>
        <p:nvSpPr>
          <p:cNvPr id="2" name="Tiêu đề 1"/>
          <p:cNvSpPr>
            <a:spLocks noGrp="1"/>
          </p:cNvSpPr>
          <p:nvPr>
            <p:ph type="title"/>
          </p:nvPr>
        </p:nvSpPr>
        <p:spPr>
          <a:xfrm>
            <a:off x="2073593" y="542605"/>
            <a:ext cx="5740241" cy="656273"/>
          </a:xfrm>
        </p:spPr>
        <p:txBody>
          <a:bodyPr>
            <a:normAutofit fontScale="90000"/>
          </a:bodyPr>
          <a:lstStyle/>
          <a:p>
            <a:pPr algn="ctr"/>
            <a:r>
              <a:rPr lang="en-US" sz="2100" b="1" dirty="0">
                <a:latin typeface="Times New Roman" panose="02020603050405020304" pitchFamily="18" charset="0"/>
                <a:cs typeface="Times New Roman" panose="02020603050405020304" pitchFamily="18" charset="0"/>
              </a:rPr>
              <a:t>TR</a:t>
            </a:r>
            <a:r>
              <a:rPr lang="vi-VN" sz="2100" b="1" dirty="0">
                <a:latin typeface="Times New Roman" panose="02020603050405020304" pitchFamily="18" charset="0"/>
                <a:cs typeface="Times New Roman" panose="02020603050405020304" pitchFamily="18" charset="0"/>
              </a:rPr>
              <a:t>Ư</a:t>
            </a:r>
            <a:r>
              <a:rPr lang="en-US" sz="2100" b="1" dirty="0">
                <a:latin typeface="Times New Roman" panose="02020603050405020304" pitchFamily="18" charset="0"/>
                <a:cs typeface="Times New Roman" panose="02020603050405020304" pitchFamily="18" charset="0"/>
              </a:rPr>
              <a:t>ỜNG ĐẠI HỌC TÔN ĐỨC THẮNG</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PHÒNG CÔNG TÁC HỌC SINH </a:t>
            </a:r>
            <a:r>
              <a:rPr lang="en-US" sz="2100" dirty="0" err="1">
                <a:latin typeface="Times New Roman" panose="02020603050405020304" pitchFamily="18" charset="0"/>
                <a:cs typeface="Times New Roman" panose="02020603050405020304" pitchFamily="18" charset="0"/>
              </a:rPr>
              <a:t>SINH</a:t>
            </a:r>
            <a:r>
              <a:rPr lang="en-US" sz="2100" dirty="0">
                <a:latin typeface="Times New Roman" panose="02020603050405020304" pitchFamily="18" charset="0"/>
                <a:cs typeface="Times New Roman" panose="02020603050405020304" pitchFamily="18" charset="0"/>
              </a:rPr>
              <a:t> VIÊN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376517" y="1307804"/>
            <a:ext cx="8337177" cy="5317114"/>
          </a:xfrm>
          <a:ln>
            <a:noFill/>
          </a:ln>
        </p:spPr>
        <p:txBody>
          <a:bodyPr>
            <a:normAutofit fontScale="77500" lnSpcReduction="20000"/>
          </a:bodyPr>
          <a:lstStyle/>
          <a:p>
            <a:pPr marL="0" indent="0" algn="ctr" fontAlgn="base">
              <a:buNone/>
            </a:pPr>
            <a:r>
              <a:rPr lang="en-US" sz="3600">
                <a:latin typeface="Times New Roman" panose="02020603050405020304" pitchFamily="18" charset="0"/>
                <a:cs typeface="Times New Roman" panose="02020603050405020304" pitchFamily="18" charset="0"/>
              </a:rPr>
              <a:t>Tên nhóm tổ chức : IT – </a:t>
            </a:r>
            <a:r>
              <a:rPr lang="vi-VN" sz="3600">
                <a:latin typeface="Times New Roman" panose="02020603050405020304" pitchFamily="18" charset="0"/>
                <a:cs typeface="Times New Roman" panose="02020603050405020304" pitchFamily="18" charset="0"/>
              </a:rPr>
              <a:t>mã nhóm : 8941</a:t>
            </a:r>
            <a:endParaRPr lang="en-US" sz="3600">
              <a:latin typeface="Times New Roman" panose="02020603050405020304" pitchFamily="18" charset="0"/>
              <a:cs typeface="Times New Roman" panose="02020603050405020304" pitchFamily="18" charset="0"/>
            </a:endParaRPr>
          </a:p>
          <a:p>
            <a:pPr marL="0" indent="0" algn="ctr" fontAlgn="base">
              <a:buNone/>
            </a:pPr>
            <a:r>
              <a:rPr lang="en-US" sz="3600" b="1">
                <a:latin typeface="Times New Roman" panose="02020603050405020304" pitchFamily="18" charset="0"/>
                <a:cs typeface="Times New Roman" panose="02020603050405020304" pitchFamily="18" charset="0"/>
              </a:rPr>
              <a:t>KẾ HOẠCH TỔ CHỨC CHƯ</a:t>
            </a:r>
            <a:r>
              <a:rPr lang="vi-VN" sz="3600" b="1">
                <a:latin typeface="Times New Roman" panose="02020603050405020304" pitchFamily="18" charset="0"/>
                <a:cs typeface="Times New Roman" panose="02020603050405020304" pitchFamily="18" charset="0"/>
              </a:rPr>
              <a:t>Ơ</a:t>
            </a:r>
            <a:r>
              <a:rPr lang="en-US" sz="3600" b="1">
                <a:latin typeface="Times New Roman" panose="02020603050405020304" pitchFamily="18" charset="0"/>
                <a:cs typeface="Times New Roman" panose="02020603050405020304" pitchFamily="18" charset="0"/>
              </a:rPr>
              <a:t>NG TRÌNH</a:t>
            </a:r>
          </a:p>
          <a:p>
            <a:pPr marL="0" indent="0" algn="ctr" fontAlgn="base">
              <a:buNone/>
            </a:pPr>
            <a:r>
              <a:rPr lang="vi-VN" sz="3600">
                <a:latin typeface="Times New Roman" panose="02020603050405020304" pitchFamily="18" charset="0"/>
                <a:cs typeface="Times New Roman" panose="02020603050405020304" pitchFamily="18" charset="0"/>
              </a:rPr>
              <a:t>CHUYỆN CODE CHUYỆN BUGS</a:t>
            </a:r>
            <a:endParaRPr lang="en-US" sz="3600">
              <a:latin typeface="Times New Roman" panose="02020603050405020304" pitchFamily="18" charset="0"/>
              <a:cs typeface="Times New Roman" panose="02020603050405020304" pitchFamily="18" charset="0"/>
            </a:endParaRPr>
          </a:p>
          <a:p>
            <a:pPr marL="0" indent="0" algn="just">
              <a:buNone/>
            </a:pPr>
            <a:r>
              <a:rPr lang="vi-VN" sz="2100" b="1" i="0">
                <a:solidFill>
                  <a:srgbClr val="0D0D0D"/>
                </a:solidFill>
                <a:effectLst/>
                <a:highlight>
                  <a:srgbClr val="FFFFFF"/>
                </a:highlight>
                <a:latin typeface="Cambria" panose="02040503050406030204" pitchFamily="18" charset="0"/>
                <a:ea typeface="Cambria" panose="02040503050406030204" pitchFamily="18" charset="0"/>
              </a:rPr>
              <a:t>1. Mục đích của buổi workshop online</a:t>
            </a:r>
            <a:r>
              <a:rPr lang="vi-VN" sz="2100" b="0" i="0">
                <a:solidFill>
                  <a:srgbClr val="0D0D0D"/>
                </a:solidFill>
                <a:effectLst/>
                <a:highlight>
                  <a:srgbClr val="FFFFFF"/>
                </a:highlight>
                <a:latin typeface="Cambria" panose="02040503050406030204" pitchFamily="18" charset="0"/>
                <a:ea typeface="Cambria" panose="02040503050406030204" pitchFamily="18" charset="0"/>
              </a:rPr>
              <a:t>:</a:t>
            </a:r>
          </a:p>
          <a:p>
            <a:pPr algn="just">
              <a:lnSpc>
                <a:spcPct val="120000"/>
              </a:lnSpc>
            </a:pPr>
            <a:r>
              <a:rPr lang="vi-VN" sz="2100" b="0" i="0">
                <a:solidFill>
                  <a:srgbClr val="0D0D0D"/>
                </a:solidFill>
                <a:effectLst/>
                <a:highlight>
                  <a:srgbClr val="FFFFFF"/>
                </a:highlight>
                <a:latin typeface="Cambria" panose="02040503050406030204" pitchFamily="18" charset="0"/>
                <a:ea typeface="Cambria" panose="02040503050406030204" pitchFamily="18" charset="0"/>
              </a:rPr>
              <a:t>Xác định và thảo luận về chuẩn mực đạo đức nghề nghiệp: Mục đích là giúp các tham gia hiểu rõ về các chuẩn mực đạo đức cần thiết trong môi trường làm việc và tại sao chúng là quan trọng.</a:t>
            </a:r>
          </a:p>
          <a:p>
            <a:pPr algn="just">
              <a:lnSpc>
                <a:spcPct val="120000"/>
              </a:lnSpc>
            </a:pPr>
            <a:r>
              <a:rPr lang="vi-VN" sz="2100" b="0" i="0">
                <a:solidFill>
                  <a:srgbClr val="0D0D0D"/>
                </a:solidFill>
                <a:effectLst/>
                <a:highlight>
                  <a:srgbClr val="FFFFFF"/>
                </a:highlight>
                <a:latin typeface="Cambria" panose="02040503050406030204" pitchFamily="18" charset="0"/>
                <a:ea typeface="Cambria" panose="02040503050406030204" pitchFamily="18" charset="0"/>
              </a:rPr>
              <a:t>Tạo ra sự nhận thức về vai trò của doanh nghiệp trong việc rèn luyện chuẩn mực đạo đức: Buổi workshop sẽ giúp người tham gia hiểu rõ vai trò của doanh nghiệp và cách họ có thể đóng góp vào việc tạo ra một môi trường làm việc tích cực và đạo đức.</a:t>
            </a:r>
          </a:p>
          <a:p>
            <a:pPr algn="just">
              <a:lnSpc>
                <a:spcPct val="120000"/>
              </a:lnSpc>
            </a:pPr>
            <a:r>
              <a:rPr lang="vi-VN" sz="2100" b="0" i="0">
                <a:solidFill>
                  <a:srgbClr val="0D0D0D"/>
                </a:solidFill>
                <a:effectLst/>
                <a:highlight>
                  <a:srgbClr val="FFFFFF"/>
                </a:highlight>
                <a:latin typeface="Cambria" panose="02040503050406030204" pitchFamily="18" charset="0"/>
                <a:ea typeface="Cambria" panose="02040503050406030204" pitchFamily="18" charset="0"/>
              </a:rPr>
              <a:t>Cung cấp lời khuyên và kinh nghiệm cho các bạn trẻ mới ra trường về cách thức rèn luyện và áp dụng chuẩn mực đạo đức nghề nghiệp: Mục đích là hướng dẫn các bạn trẻ cách thức áp dụng những nguyên tắc đạo đức vào công việc hàng ngày và phát triển sự nghiệp của họ.</a:t>
            </a:r>
          </a:p>
          <a:p>
            <a:pPr algn="just">
              <a:lnSpc>
                <a:spcPct val="120000"/>
              </a:lnSpc>
            </a:pPr>
            <a:r>
              <a:rPr lang="vi-VN" sz="2100" b="0" i="0">
                <a:solidFill>
                  <a:srgbClr val="0D0D0D"/>
                </a:solidFill>
                <a:effectLst/>
                <a:highlight>
                  <a:srgbClr val="FFFFFF"/>
                </a:highlight>
                <a:latin typeface="Cambria" panose="02040503050406030204" pitchFamily="18" charset="0"/>
                <a:ea typeface="Cambria" panose="02040503050406030204" pitchFamily="18" charset="0"/>
              </a:rPr>
              <a:t>Thảo luận về yếu tố quan trọng để sống hạnh phúc và thành công trong công việc: Buổi workshop cung cấp những kỹ năng và chiến lược để giúp người tham gia đạt được mục tiêu và sống hạnh phúc trong công việc của mình.</a:t>
            </a:r>
          </a:p>
        </p:txBody>
      </p:sp>
      <p:sp>
        <p:nvSpPr>
          <p:cNvPr id="5" name="Chỗ dành sẵn cho Chân trang 4"/>
          <p:cNvSpPr>
            <a:spLocks noGrp="1"/>
          </p:cNvSpPr>
          <p:nvPr>
            <p:ph type="ftr" sz="quarter" idx="11"/>
          </p:nvPr>
        </p:nvSpPr>
        <p:spPr/>
        <p:txBody>
          <a:bodyPr/>
          <a:lstStyle/>
          <a:p>
            <a:pPr defTabSz="685800"/>
            <a:r>
              <a:rPr lang="en-US" dirty="0" err="1">
                <a:solidFill>
                  <a:prstClr val="white"/>
                </a:solidFill>
                <a:latin typeface="Aptos" panose="020B0004020202020204"/>
              </a:rPr>
              <a:t>Thái</a:t>
            </a:r>
            <a:r>
              <a:rPr lang="en-US" dirty="0">
                <a:solidFill>
                  <a:prstClr val="white"/>
                </a:solidFill>
                <a:latin typeface="Aptos" panose="020B0004020202020204"/>
              </a:rPr>
              <a:t> </a:t>
            </a:r>
            <a:r>
              <a:rPr lang="en-US" dirty="0" err="1">
                <a:solidFill>
                  <a:prstClr val="white"/>
                </a:solidFill>
                <a:latin typeface="Aptos" panose="020B0004020202020204"/>
              </a:rPr>
              <a:t>độ</a:t>
            </a:r>
            <a:r>
              <a:rPr lang="en-US" dirty="0">
                <a:solidFill>
                  <a:prstClr val="white"/>
                </a:solidFill>
                <a:latin typeface="Aptos" panose="020B0004020202020204"/>
              </a:rPr>
              <a:t> </a:t>
            </a:r>
            <a:r>
              <a:rPr lang="en-US" dirty="0" err="1">
                <a:solidFill>
                  <a:prstClr val="white"/>
                </a:solidFill>
                <a:latin typeface="Aptos" panose="020B0004020202020204"/>
              </a:rPr>
              <a:t>sống</a:t>
            </a:r>
            <a:r>
              <a:rPr lang="en-US" dirty="0">
                <a:solidFill>
                  <a:prstClr val="white"/>
                </a:solidFill>
                <a:latin typeface="Aptos" panose="020B0004020202020204"/>
              </a:rPr>
              <a:t> 3</a:t>
            </a:r>
          </a:p>
        </p:txBody>
      </p:sp>
      <p:sp>
        <p:nvSpPr>
          <p:cNvPr id="2" name="Tiêu đề 1"/>
          <p:cNvSpPr>
            <a:spLocks noGrp="1"/>
          </p:cNvSpPr>
          <p:nvPr>
            <p:ph type="title"/>
          </p:nvPr>
        </p:nvSpPr>
        <p:spPr>
          <a:xfrm>
            <a:off x="2073723" y="529009"/>
            <a:ext cx="5740241" cy="656273"/>
          </a:xfrm>
        </p:spPr>
        <p:txBody>
          <a:bodyPr>
            <a:normAutofit fontScale="90000"/>
          </a:bodyPr>
          <a:lstStyle/>
          <a:p>
            <a:pPr algn="ctr"/>
            <a:r>
              <a:rPr lang="en-US" sz="2100" b="1" dirty="0">
                <a:latin typeface="Times New Roman" panose="02020603050405020304" pitchFamily="18" charset="0"/>
                <a:cs typeface="Times New Roman" panose="02020603050405020304" pitchFamily="18" charset="0"/>
              </a:rPr>
              <a:t>TR</a:t>
            </a:r>
            <a:r>
              <a:rPr lang="vi-VN" sz="2100" b="1" dirty="0">
                <a:latin typeface="Times New Roman" panose="02020603050405020304" pitchFamily="18" charset="0"/>
                <a:cs typeface="Times New Roman" panose="02020603050405020304" pitchFamily="18" charset="0"/>
              </a:rPr>
              <a:t>Ư</a:t>
            </a:r>
            <a:r>
              <a:rPr lang="en-US" sz="2100" b="1" dirty="0">
                <a:latin typeface="Times New Roman" panose="02020603050405020304" pitchFamily="18" charset="0"/>
                <a:cs typeface="Times New Roman" panose="02020603050405020304" pitchFamily="18" charset="0"/>
              </a:rPr>
              <a:t>ỜNG ĐẠI HỌC TÔN ĐỨC THẮNG</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PHÒNG CÔNG TÁC HỌC SINH </a:t>
            </a:r>
            <a:r>
              <a:rPr lang="en-US" sz="2100" dirty="0" err="1">
                <a:latin typeface="Times New Roman" panose="02020603050405020304" pitchFamily="18" charset="0"/>
                <a:cs typeface="Times New Roman" panose="02020603050405020304" pitchFamily="18" charset="0"/>
              </a:rPr>
              <a:t>SINH</a:t>
            </a:r>
            <a:r>
              <a:rPr lang="en-US" sz="2100" dirty="0">
                <a:latin typeface="Times New Roman" panose="02020603050405020304" pitchFamily="18" charset="0"/>
                <a:cs typeface="Times New Roman" panose="02020603050405020304" pitchFamily="18" charset="0"/>
              </a:rPr>
              <a:t> VIÊN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28B4-E147-15D3-1A72-330CEDF5FB79}"/>
              </a:ext>
            </a:extLst>
          </p:cNvPr>
          <p:cNvSpPr>
            <a:spLocks noGrp="1"/>
          </p:cNvSpPr>
          <p:nvPr>
            <p:ph type="title"/>
          </p:nvPr>
        </p:nvSpPr>
        <p:spPr/>
        <p:txBody>
          <a:bodyPr>
            <a:normAutofit fontScale="90000"/>
          </a:bodyPr>
          <a:lstStyle/>
          <a:p>
            <a:r>
              <a:rPr lang="en-US" sz="2800" b="1">
                <a:latin typeface="Times New Roman" panose="02020603050405020304" pitchFamily="18" charset="0"/>
                <a:cs typeface="Times New Roman" panose="02020603050405020304" pitchFamily="18" charset="0"/>
              </a:rPr>
              <a:t>TR</a:t>
            </a:r>
            <a:r>
              <a:rPr lang="vi-VN" sz="2800" b="1">
                <a:latin typeface="Times New Roman" panose="02020603050405020304" pitchFamily="18" charset="0"/>
                <a:cs typeface="Times New Roman" panose="02020603050405020304" pitchFamily="18" charset="0"/>
              </a:rPr>
              <a:t>Ư</a:t>
            </a:r>
            <a:r>
              <a:rPr lang="en-US" sz="2800" b="1">
                <a:latin typeface="Times New Roman" panose="02020603050405020304" pitchFamily="18" charset="0"/>
                <a:cs typeface="Times New Roman" panose="02020603050405020304" pitchFamily="18" charset="0"/>
              </a:rPr>
              <a:t>ỜNG ĐẠI HỌC TÔN ĐỨC THẮNG</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PHÒNG CÔNG TÁC HỌC SINH SINH VIÊN</a:t>
            </a:r>
            <a:endParaRPr lang="vi-VN"/>
          </a:p>
        </p:txBody>
      </p:sp>
      <p:sp>
        <p:nvSpPr>
          <p:cNvPr id="3" name="Content Placeholder 2">
            <a:extLst>
              <a:ext uri="{FF2B5EF4-FFF2-40B4-BE49-F238E27FC236}">
                <a16:creationId xmlns:a16="http://schemas.microsoft.com/office/drawing/2014/main" id="{3CBED11F-BE31-C8A5-35C2-3B44428B1CC2}"/>
              </a:ext>
            </a:extLst>
          </p:cNvPr>
          <p:cNvSpPr>
            <a:spLocks noGrp="1"/>
          </p:cNvSpPr>
          <p:nvPr>
            <p:ph idx="1"/>
          </p:nvPr>
        </p:nvSpPr>
        <p:spPr>
          <a:xfrm>
            <a:off x="340659" y="1397007"/>
            <a:ext cx="8603315" cy="4779959"/>
          </a:xfrm>
        </p:spPr>
        <p:txBody>
          <a:bodyPr>
            <a:noAutofit/>
          </a:bodyPr>
          <a:lstStyle/>
          <a:p>
            <a:pPr marL="0" indent="0" algn="just">
              <a:lnSpc>
                <a:spcPct val="120000"/>
              </a:lnSpc>
              <a:buNone/>
            </a:pPr>
            <a:r>
              <a:rPr lang="en-US" sz="1800" b="1">
                <a:latin typeface="Cambria" panose="02040503050406030204" pitchFamily="18" charset="0"/>
                <a:ea typeface="Cambria" panose="02040503050406030204" pitchFamily="18" charset="0"/>
                <a:cs typeface="Times New Roman" panose="02020603050405020304" pitchFamily="18" charset="0"/>
              </a:rPr>
              <a:t>2. Thời gian, địa điểm</a:t>
            </a:r>
          </a:p>
          <a:p>
            <a:pPr marL="0" indent="0" algn="just">
              <a:lnSpc>
                <a:spcPct val="120000"/>
              </a:lnSpc>
              <a:buNone/>
            </a:pPr>
            <a:r>
              <a:rPr lang="en-US" sz="1800">
                <a:latin typeface="Cambria" panose="02040503050406030204" pitchFamily="18" charset="0"/>
                <a:ea typeface="Cambria" panose="02040503050406030204" pitchFamily="18" charset="0"/>
              </a:rPr>
              <a:t>9 giờ sáng ngày 31/3/2024 , được diễn ra dưới hình thức online</a:t>
            </a:r>
          </a:p>
          <a:p>
            <a:pPr marL="0" indent="0" algn="just">
              <a:lnSpc>
                <a:spcPct val="120000"/>
              </a:lnSpc>
              <a:buNone/>
            </a:pPr>
            <a:r>
              <a:rPr lang="en-US" sz="1800" b="1">
                <a:latin typeface="Cambria" panose="02040503050406030204" pitchFamily="18" charset="0"/>
                <a:ea typeface="Cambria" panose="02040503050406030204" pitchFamily="18" charset="0"/>
                <a:cs typeface="Times New Roman" panose="02020603050405020304" pitchFamily="18" charset="0"/>
              </a:rPr>
              <a:t>3. Thành phần</a:t>
            </a:r>
          </a:p>
          <a:p>
            <a:pPr algn="just">
              <a:lnSpc>
                <a:spcPct val="120000"/>
              </a:lnSpc>
              <a:buFont typeface="Wingdings" panose="05000000000000000000" pitchFamily="2" charset="2"/>
              <a:buChar char="§"/>
            </a:pPr>
            <a:r>
              <a:rPr lang="vi-VN" sz="1800"/>
              <a:t>Buổi giới thiệu: Giới thiệu về nội dung và mục tiêu của buổi workshop.</a:t>
            </a:r>
          </a:p>
          <a:p>
            <a:pPr algn="just">
              <a:lnSpc>
                <a:spcPct val="120000"/>
              </a:lnSpc>
              <a:buFont typeface="Wingdings" panose="05000000000000000000" pitchFamily="2" charset="2"/>
              <a:buChar char="§"/>
            </a:pPr>
            <a:r>
              <a:rPr lang="vi-VN" sz="1800"/>
              <a:t>Bài giảng và thảo luận: Cung cấp thông tin chi tiết về chuẩn mực đạo đức nghề nghiệp, vai trò của doanh nghiệp, và lời khuyên cho các bạn trẻ mới ra trường. Sau đó, sẽ diễn ra các phiên thảo luận để thảo luận và chia sẻ ý kiến.</a:t>
            </a:r>
          </a:p>
          <a:p>
            <a:pPr algn="just">
              <a:lnSpc>
                <a:spcPct val="120000"/>
              </a:lnSpc>
              <a:buFont typeface="Wingdings" panose="05000000000000000000" pitchFamily="2" charset="2"/>
              <a:buChar char="§"/>
            </a:pPr>
            <a:r>
              <a:rPr lang="vi-VN" sz="1800"/>
              <a:t>Phần hỏi đáp: Cơ hội cho người tham gia đặt câu hỏi và chia sẻ những vấn đề cá nhân.</a:t>
            </a:r>
          </a:p>
          <a:p>
            <a:pPr algn="just">
              <a:lnSpc>
                <a:spcPct val="120000"/>
              </a:lnSpc>
              <a:buFont typeface="Wingdings" panose="05000000000000000000" pitchFamily="2" charset="2"/>
              <a:buChar char="§"/>
            </a:pPr>
            <a:r>
              <a:rPr lang="vi-VN" sz="1800"/>
              <a:t>Tổng kết: Tóm tắt lại những điểm chính và kết luận buổi workshop, đồng thời cung cấp thông tin về các tài liệu hoặc nguồn tư liệu để tiếp tục nghiên cứu.</a:t>
            </a:r>
          </a:p>
          <a:p>
            <a:pPr algn="just">
              <a:lnSpc>
                <a:spcPct val="120000"/>
              </a:lnSpc>
              <a:buFont typeface="Wingdings" panose="05000000000000000000" pitchFamily="2" charset="2"/>
              <a:buChar char="§"/>
            </a:pPr>
            <a:r>
              <a:rPr lang="vi-VN" sz="1800"/>
              <a:t>Phần giao lưu: Dành thời gian cho các buổi trò chuyện nhẹ nhàng hoặc mạng lưới kết nối giữa các người tham gia để tạo cảm giác gần gũi và hỗ trợ lẫn nhau sau buổi workshop.</a:t>
            </a:r>
          </a:p>
        </p:txBody>
      </p:sp>
    </p:spTree>
    <p:extLst>
      <p:ext uri="{BB962C8B-B14F-4D97-AF65-F5344CB8AC3E}">
        <p14:creationId xmlns:p14="http://schemas.microsoft.com/office/powerpoint/2010/main" val="834179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C129-0F29-9AF9-C129-A7D37359B6F2}"/>
              </a:ext>
            </a:extLst>
          </p:cNvPr>
          <p:cNvSpPr>
            <a:spLocks noGrp="1"/>
          </p:cNvSpPr>
          <p:nvPr>
            <p:ph type="title"/>
          </p:nvPr>
        </p:nvSpPr>
        <p:spPr/>
        <p:txBody>
          <a:bodyPr>
            <a:normAutofit fontScale="90000"/>
          </a:bodyPr>
          <a:lstStyle/>
          <a:p>
            <a:r>
              <a:rPr lang="en-US" sz="2800" b="1">
                <a:latin typeface="Times New Roman" panose="02020603050405020304" pitchFamily="18" charset="0"/>
                <a:cs typeface="Times New Roman" panose="02020603050405020304" pitchFamily="18" charset="0"/>
              </a:rPr>
              <a:t>TR</a:t>
            </a:r>
            <a:r>
              <a:rPr lang="vi-VN" sz="2800" b="1">
                <a:latin typeface="Times New Roman" panose="02020603050405020304" pitchFamily="18" charset="0"/>
                <a:cs typeface="Times New Roman" panose="02020603050405020304" pitchFamily="18" charset="0"/>
              </a:rPr>
              <a:t>Ư</a:t>
            </a:r>
            <a:r>
              <a:rPr lang="en-US" sz="2800" b="1">
                <a:latin typeface="Times New Roman" panose="02020603050405020304" pitchFamily="18" charset="0"/>
                <a:cs typeface="Times New Roman" panose="02020603050405020304" pitchFamily="18" charset="0"/>
              </a:rPr>
              <a:t>ỜNG ĐẠI HỌC TÔN ĐỨC THẮNG</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PHÒNG CÔNG TÁC HỌC SINH SINH VIÊN</a:t>
            </a:r>
            <a:endParaRPr lang="vi-VN"/>
          </a:p>
        </p:txBody>
      </p:sp>
      <p:sp>
        <p:nvSpPr>
          <p:cNvPr id="3" name="Content Placeholder 2">
            <a:extLst>
              <a:ext uri="{FF2B5EF4-FFF2-40B4-BE49-F238E27FC236}">
                <a16:creationId xmlns:a16="http://schemas.microsoft.com/office/drawing/2014/main" id="{4B8DD0D7-E61E-837E-BDFF-62651030E54B}"/>
              </a:ext>
            </a:extLst>
          </p:cNvPr>
          <p:cNvSpPr>
            <a:spLocks noGrp="1"/>
          </p:cNvSpPr>
          <p:nvPr>
            <p:ph idx="1"/>
          </p:nvPr>
        </p:nvSpPr>
        <p:spPr>
          <a:xfrm>
            <a:off x="340659" y="1397007"/>
            <a:ext cx="8489576" cy="4779959"/>
          </a:xfrm>
        </p:spPr>
        <p:txBody>
          <a:bodyPr>
            <a:normAutofit/>
          </a:bodyPr>
          <a:lstStyle/>
          <a:p>
            <a:pPr marL="0" indent="0">
              <a:buNone/>
            </a:pPr>
            <a:r>
              <a:rPr lang="vi-VN" b="1">
                <a:latin typeface="Cambria" panose="02040503050406030204" pitchFamily="18" charset="0"/>
                <a:ea typeface="Cambria" panose="02040503050406030204" pitchFamily="18" charset="0"/>
              </a:rPr>
              <a:t>4. Nội dung cơ bản:</a:t>
            </a:r>
          </a:p>
          <a:p>
            <a:pPr marL="0" indent="0" algn="just">
              <a:buNone/>
            </a:pPr>
            <a:r>
              <a:rPr lang="vi-VN">
                <a:latin typeface="Cambria" panose="02040503050406030204" pitchFamily="18" charset="0"/>
                <a:ea typeface="Cambria" panose="02040503050406030204" pitchFamily="18" charset="0"/>
              </a:rPr>
              <a:t>Buổi workshop online tập trung vào việc xác định và thảo luận về chuẩn mực đạo đức nghề nghiệp, vai trò của doanh nghiệp trong việc rèn luyện chuẩn mực này cho nhân viên, và cung cấp lời khuyên cho các bạn trẻ mới ra trường về cách rèn luyện và áp dụng chuẩn mực đạo đức nghề nghiệp trong công việc của mình. Buổi workshop cũng đề cập đến các yếu tố quan trọng để sống hạnh phúc và thành công trong công việc, bao gồm tìm kiếm công việc phù hợp, xác định mục tiêu, lập kế hoạch, giữ thái độ tích cực, và luôn học hỏi và phát triển bản thân. Cuối cùng, buổi workshop cũng đề cập đến những thách thức phổ biến và cách vượt qua chúng trong hành trình sống hạnh phúc và thành công trong công việc.</a:t>
            </a:r>
          </a:p>
          <a:p>
            <a:endParaRPr lang="vi-VN"/>
          </a:p>
        </p:txBody>
      </p:sp>
    </p:spTree>
    <p:extLst>
      <p:ext uri="{BB962C8B-B14F-4D97-AF65-F5344CB8AC3E}">
        <p14:creationId xmlns:p14="http://schemas.microsoft.com/office/powerpoint/2010/main" val="260666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CB6F-E8B2-AC90-6E60-8A0FB920C24B}"/>
              </a:ext>
            </a:extLst>
          </p:cNvPr>
          <p:cNvSpPr>
            <a:spLocks noGrp="1"/>
          </p:cNvSpPr>
          <p:nvPr>
            <p:ph type="title"/>
          </p:nvPr>
        </p:nvSpPr>
        <p:spPr/>
        <p:txBody>
          <a:bodyPr>
            <a:normAutofit fontScale="90000"/>
          </a:bodyPr>
          <a:lstStyle/>
          <a:p>
            <a:r>
              <a:rPr lang="en-US" sz="2800" b="1">
                <a:latin typeface="Times New Roman" panose="02020603050405020304" pitchFamily="18" charset="0"/>
                <a:cs typeface="Times New Roman" panose="02020603050405020304" pitchFamily="18" charset="0"/>
              </a:rPr>
              <a:t>TR</a:t>
            </a:r>
            <a:r>
              <a:rPr lang="vi-VN" sz="2800" b="1">
                <a:latin typeface="Times New Roman" panose="02020603050405020304" pitchFamily="18" charset="0"/>
                <a:cs typeface="Times New Roman" panose="02020603050405020304" pitchFamily="18" charset="0"/>
              </a:rPr>
              <a:t>Ư</a:t>
            </a:r>
            <a:r>
              <a:rPr lang="en-US" sz="2800" b="1">
                <a:latin typeface="Times New Roman" panose="02020603050405020304" pitchFamily="18" charset="0"/>
                <a:cs typeface="Times New Roman" panose="02020603050405020304" pitchFamily="18" charset="0"/>
              </a:rPr>
              <a:t>ỜNG ĐẠI HỌC TÔN ĐỨC THẮNG</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PHÒNG CÔNG TÁC HỌC SINH SINH VIÊN</a:t>
            </a:r>
            <a:endParaRPr lang="vi-VN"/>
          </a:p>
        </p:txBody>
      </p:sp>
      <p:sp>
        <p:nvSpPr>
          <p:cNvPr id="3" name="Content Placeholder 2">
            <a:extLst>
              <a:ext uri="{FF2B5EF4-FFF2-40B4-BE49-F238E27FC236}">
                <a16:creationId xmlns:a16="http://schemas.microsoft.com/office/drawing/2014/main" id="{F355C6C1-E071-C788-87D6-CB39FAA02A6E}"/>
              </a:ext>
            </a:extLst>
          </p:cNvPr>
          <p:cNvSpPr>
            <a:spLocks noGrp="1"/>
          </p:cNvSpPr>
          <p:nvPr>
            <p:ph idx="1"/>
          </p:nvPr>
        </p:nvSpPr>
        <p:spPr>
          <a:xfrm>
            <a:off x="628650" y="1170783"/>
            <a:ext cx="7886700" cy="5006183"/>
          </a:xfrm>
        </p:spPr>
        <p:txBody>
          <a:bodyPr/>
          <a:lstStyle/>
          <a:p>
            <a:pPr marL="0" indent="0">
              <a:buNone/>
            </a:pPr>
            <a:r>
              <a:rPr lang="vi-VN" sz="2000" b="1"/>
              <a:t>5. Khung chương trình chi tiết </a:t>
            </a:r>
          </a:p>
          <a:p>
            <a:pPr marL="0" indent="0">
              <a:buNone/>
            </a:pPr>
            <a:endParaRPr lang="vi-VN"/>
          </a:p>
        </p:txBody>
      </p:sp>
      <p:graphicFrame>
        <p:nvGraphicFramePr>
          <p:cNvPr id="4" name="Table 3">
            <a:extLst>
              <a:ext uri="{FF2B5EF4-FFF2-40B4-BE49-F238E27FC236}">
                <a16:creationId xmlns:a16="http://schemas.microsoft.com/office/drawing/2014/main" id="{D6ECC9C2-82B2-A63E-FEDB-09D950E6F074}"/>
              </a:ext>
            </a:extLst>
          </p:cNvPr>
          <p:cNvGraphicFramePr>
            <a:graphicFrameLocks noGrp="1"/>
          </p:cNvGraphicFramePr>
          <p:nvPr>
            <p:extLst>
              <p:ext uri="{D42A27DB-BD31-4B8C-83A1-F6EECF244321}">
                <p14:modId xmlns:p14="http://schemas.microsoft.com/office/powerpoint/2010/main" val="3369206978"/>
              </p:ext>
            </p:extLst>
          </p:nvPr>
        </p:nvGraphicFramePr>
        <p:xfrm>
          <a:off x="103093" y="1533667"/>
          <a:ext cx="8924365" cy="4643300"/>
        </p:xfrm>
        <a:graphic>
          <a:graphicData uri="http://schemas.openxmlformats.org/drawingml/2006/table">
            <a:tbl>
              <a:tblPr>
                <a:tableStyleId>{616DA210-FB5B-4158-B5E0-FEB733F419BA}</a:tableStyleId>
              </a:tblPr>
              <a:tblGrid>
                <a:gridCol w="1132329">
                  <a:extLst>
                    <a:ext uri="{9D8B030D-6E8A-4147-A177-3AD203B41FA5}">
                      <a16:colId xmlns:a16="http://schemas.microsoft.com/office/drawing/2014/main" val="1207131686"/>
                    </a:ext>
                  </a:extLst>
                </a:gridCol>
                <a:gridCol w="1696256">
                  <a:extLst>
                    <a:ext uri="{9D8B030D-6E8A-4147-A177-3AD203B41FA5}">
                      <a16:colId xmlns:a16="http://schemas.microsoft.com/office/drawing/2014/main" val="2193834227"/>
                    </a:ext>
                  </a:extLst>
                </a:gridCol>
                <a:gridCol w="3720134">
                  <a:extLst>
                    <a:ext uri="{9D8B030D-6E8A-4147-A177-3AD203B41FA5}">
                      <a16:colId xmlns:a16="http://schemas.microsoft.com/office/drawing/2014/main" val="3004410915"/>
                    </a:ext>
                  </a:extLst>
                </a:gridCol>
                <a:gridCol w="1529798">
                  <a:extLst>
                    <a:ext uri="{9D8B030D-6E8A-4147-A177-3AD203B41FA5}">
                      <a16:colId xmlns:a16="http://schemas.microsoft.com/office/drawing/2014/main" val="3826426605"/>
                    </a:ext>
                  </a:extLst>
                </a:gridCol>
                <a:gridCol w="845848">
                  <a:extLst>
                    <a:ext uri="{9D8B030D-6E8A-4147-A177-3AD203B41FA5}">
                      <a16:colId xmlns:a16="http://schemas.microsoft.com/office/drawing/2014/main" val="982698544"/>
                    </a:ext>
                  </a:extLst>
                </a:gridCol>
              </a:tblGrid>
              <a:tr h="382697">
                <a:tc>
                  <a:txBody>
                    <a:bodyPr/>
                    <a:lstStyle/>
                    <a:p>
                      <a:pPr algn="ctr" fontAlgn="b"/>
                      <a:r>
                        <a:rPr lang="vi-VN" sz="1400" b="1" i="1">
                          <a:effectLst/>
                          <a:latin typeface="Cambria" panose="02040503050406030204" pitchFamily="18" charset="0"/>
                          <a:ea typeface="Cambria" panose="02040503050406030204" pitchFamily="18" charset="0"/>
                        </a:rPr>
                        <a:t>Thời gian</a:t>
                      </a:r>
                    </a:p>
                  </a:txBody>
                  <a:tcPr marL="18776" marR="18776" marT="9388" marB="9388" anchor="b"/>
                </a:tc>
                <a:tc>
                  <a:txBody>
                    <a:bodyPr/>
                    <a:lstStyle/>
                    <a:p>
                      <a:pPr algn="ctr" fontAlgn="b"/>
                      <a:r>
                        <a:rPr lang="vi-VN" sz="1400" b="1" i="1">
                          <a:effectLst/>
                          <a:latin typeface="Cambria" panose="02040503050406030204" pitchFamily="18" charset="0"/>
                          <a:ea typeface="Cambria" panose="02040503050406030204" pitchFamily="18" charset="0"/>
                        </a:rPr>
                        <a:t>Hoạt động</a:t>
                      </a:r>
                    </a:p>
                  </a:txBody>
                  <a:tcPr marL="18776" marR="18776" marT="9388" marB="9388" anchor="b"/>
                </a:tc>
                <a:tc>
                  <a:txBody>
                    <a:bodyPr/>
                    <a:lstStyle/>
                    <a:p>
                      <a:pPr algn="ctr" fontAlgn="b"/>
                      <a:r>
                        <a:rPr lang="vi-VN" sz="1400" b="1" i="1">
                          <a:effectLst/>
                          <a:latin typeface="Cambria" panose="02040503050406030204" pitchFamily="18" charset="0"/>
                          <a:ea typeface="Cambria" panose="02040503050406030204" pitchFamily="18" charset="0"/>
                        </a:rPr>
                        <a:t>Cách thức tiến hành</a:t>
                      </a:r>
                    </a:p>
                  </a:txBody>
                  <a:tcPr marL="18776" marR="18776" marT="9388" marB="9388" anchor="b"/>
                </a:tc>
                <a:tc>
                  <a:txBody>
                    <a:bodyPr/>
                    <a:lstStyle/>
                    <a:p>
                      <a:pPr algn="ctr" fontAlgn="b"/>
                      <a:r>
                        <a:rPr lang="vi-VN" sz="1400" b="1" i="1">
                          <a:effectLst/>
                          <a:latin typeface="Cambria" panose="02040503050406030204" pitchFamily="18" charset="0"/>
                          <a:ea typeface="Cambria" panose="02040503050406030204" pitchFamily="18" charset="0"/>
                        </a:rPr>
                        <a:t>Người phụ trách</a:t>
                      </a:r>
                    </a:p>
                  </a:txBody>
                  <a:tcPr marL="18776" marR="18776" marT="9388" marB="9388" anchor="b"/>
                </a:tc>
                <a:tc>
                  <a:txBody>
                    <a:bodyPr/>
                    <a:lstStyle/>
                    <a:p>
                      <a:pPr algn="ctr" fontAlgn="b"/>
                      <a:r>
                        <a:rPr lang="vi-VN" sz="1400" b="1" i="1">
                          <a:effectLst/>
                          <a:latin typeface="Cambria" panose="02040503050406030204" pitchFamily="18" charset="0"/>
                          <a:ea typeface="Cambria" panose="02040503050406030204" pitchFamily="18" charset="0"/>
                        </a:rPr>
                        <a:t>Ghi chú</a:t>
                      </a:r>
                    </a:p>
                  </a:txBody>
                  <a:tcPr marL="18776" marR="18776" marT="9388" marB="9388" anchor="b"/>
                </a:tc>
                <a:extLst>
                  <a:ext uri="{0D108BD9-81ED-4DB2-BD59-A6C34878D82A}">
                    <a16:rowId xmlns:a16="http://schemas.microsoft.com/office/drawing/2014/main" val="899064581"/>
                  </a:ext>
                </a:extLst>
              </a:tr>
              <a:tr h="469588">
                <a:tc>
                  <a:txBody>
                    <a:bodyPr/>
                    <a:lstStyle/>
                    <a:p>
                      <a:pPr algn="l" fontAlgn="base"/>
                      <a:r>
                        <a:rPr lang="vi-VN" sz="1400">
                          <a:effectLst/>
                          <a:latin typeface="Cambria" panose="02040503050406030204" pitchFamily="18" charset="0"/>
                          <a:ea typeface="Cambria" panose="02040503050406030204" pitchFamily="18" charset="0"/>
                        </a:rPr>
                        <a:t>9:00 - 9:05</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Đón tiếp và làm quen</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 Mở buổi bằng lời chào và giới thiệu về mục tiêu của buổi workshop.</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MC</a:t>
                      </a:r>
                    </a:p>
                  </a:txBody>
                  <a:tcPr marL="18776" marR="18776" marT="9388" marB="9388" anchor="ctr"/>
                </a:tc>
                <a:tc>
                  <a:txBody>
                    <a:bodyPr/>
                    <a:lstStyle/>
                    <a:p>
                      <a:pPr algn="l" fontAlgn="base"/>
                      <a:endParaRPr lang="vi-VN" sz="1400">
                        <a:effectLst/>
                        <a:latin typeface="Cambria" panose="02040503050406030204" pitchFamily="18" charset="0"/>
                        <a:ea typeface="Cambria" panose="02040503050406030204" pitchFamily="18" charset="0"/>
                      </a:endParaRPr>
                    </a:p>
                  </a:txBody>
                  <a:tcPr marL="18776" marR="18776" marT="9388" marB="9388" anchor="ctr"/>
                </a:tc>
                <a:extLst>
                  <a:ext uri="{0D108BD9-81ED-4DB2-BD59-A6C34878D82A}">
                    <a16:rowId xmlns:a16="http://schemas.microsoft.com/office/drawing/2014/main" val="3598038566"/>
                  </a:ext>
                </a:extLst>
              </a:tr>
              <a:tr h="695677">
                <a:tc>
                  <a:txBody>
                    <a:bodyPr/>
                    <a:lstStyle/>
                    <a:p>
                      <a:pPr algn="l" fontAlgn="base"/>
                      <a:r>
                        <a:rPr lang="vi-VN" sz="1400">
                          <a:effectLst/>
                          <a:latin typeface="Cambria" panose="02040503050406030204" pitchFamily="18" charset="0"/>
                          <a:ea typeface="Cambria" panose="02040503050406030204" pitchFamily="18" charset="0"/>
                        </a:rPr>
                        <a:t>9:05 - 9:20</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Giới thiệu về chuẩn mực đạo đức</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 Trình bày về ý nghĩa và tầm quan trọng của chuẩn mực đạo đức trong nghề nghiệp.</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Diễn giả 1</a:t>
                      </a:r>
                    </a:p>
                  </a:txBody>
                  <a:tcPr marL="18776" marR="18776" marT="9388" marB="9388" anchor="ctr"/>
                </a:tc>
                <a:tc>
                  <a:txBody>
                    <a:bodyPr/>
                    <a:lstStyle/>
                    <a:p>
                      <a:pPr algn="l" fontAlgn="base"/>
                      <a:endParaRPr lang="vi-VN" sz="1400">
                        <a:effectLst/>
                        <a:latin typeface="Cambria" panose="02040503050406030204" pitchFamily="18" charset="0"/>
                        <a:ea typeface="Cambria" panose="02040503050406030204" pitchFamily="18" charset="0"/>
                      </a:endParaRPr>
                    </a:p>
                  </a:txBody>
                  <a:tcPr marL="18776" marR="18776" marT="9388" marB="9388" anchor="ctr"/>
                </a:tc>
                <a:extLst>
                  <a:ext uri="{0D108BD9-81ED-4DB2-BD59-A6C34878D82A}">
                    <a16:rowId xmlns:a16="http://schemas.microsoft.com/office/drawing/2014/main" val="4132477177"/>
                  </a:ext>
                </a:extLst>
              </a:tr>
              <a:tr h="695677">
                <a:tc>
                  <a:txBody>
                    <a:bodyPr/>
                    <a:lstStyle/>
                    <a:p>
                      <a:pPr algn="l" fontAlgn="base"/>
                      <a:r>
                        <a:rPr lang="vi-VN" sz="1400">
                          <a:effectLst/>
                          <a:latin typeface="Cambria" panose="02040503050406030204" pitchFamily="18" charset="0"/>
                          <a:ea typeface="Cambria" panose="02040503050406030204" pitchFamily="18" charset="0"/>
                        </a:rPr>
                        <a:t>9:20 - 9:35</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Thảo luận nhóm về chuẩn mực</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thảo luận về những ví dụ cụ thể về việc áp dụng chuẩn mực đạo đức trong công việc của họ.</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Diễn giả 1,2 </a:t>
                      </a:r>
                    </a:p>
                  </a:txBody>
                  <a:tcPr marL="18776" marR="18776" marT="9388" marB="9388" anchor="ctr"/>
                </a:tc>
                <a:tc>
                  <a:txBody>
                    <a:bodyPr/>
                    <a:lstStyle/>
                    <a:p>
                      <a:pPr algn="l" fontAlgn="base"/>
                      <a:endParaRPr lang="vi-VN" sz="1400">
                        <a:effectLst/>
                        <a:latin typeface="Cambria" panose="02040503050406030204" pitchFamily="18" charset="0"/>
                        <a:ea typeface="Cambria" panose="02040503050406030204" pitchFamily="18" charset="0"/>
                      </a:endParaRPr>
                    </a:p>
                  </a:txBody>
                  <a:tcPr marL="18776" marR="18776" marT="9388" marB="9388" anchor="ctr"/>
                </a:tc>
                <a:extLst>
                  <a:ext uri="{0D108BD9-81ED-4DB2-BD59-A6C34878D82A}">
                    <a16:rowId xmlns:a16="http://schemas.microsoft.com/office/drawing/2014/main" val="347032975"/>
                  </a:ext>
                </a:extLst>
              </a:tr>
              <a:tr h="701001">
                <a:tc>
                  <a:txBody>
                    <a:bodyPr/>
                    <a:lstStyle/>
                    <a:p>
                      <a:pPr algn="l" fontAlgn="base"/>
                      <a:r>
                        <a:rPr lang="vi-VN" sz="1400">
                          <a:effectLst/>
                          <a:latin typeface="Cambria" panose="02040503050406030204" pitchFamily="18" charset="0"/>
                          <a:ea typeface="Cambria" panose="02040503050406030204" pitchFamily="18" charset="0"/>
                        </a:rPr>
                        <a:t>9:35 - 9:45</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Báo cáo và thảo luận chung</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-diễn ra một phiên thảo luận chung để chia sẻ ý kiến và nhận định.</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Diễn giả 2</a:t>
                      </a:r>
                    </a:p>
                  </a:txBody>
                  <a:tcPr marL="18776" marR="18776" marT="9388" marB="9388" anchor="ctr"/>
                </a:tc>
                <a:tc>
                  <a:txBody>
                    <a:bodyPr/>
                    <a:lstStyle/>
                    <a:p>
                      <a:pPr algn="l" fontAlgn="base"/>
                      <a:endParaRPr lang="vi-VN" sz="1400">
                        <a:effectLst/>
                        <a:latin typeface="Cambria" panose="02040503050406030204" pitchFamily="18" charset="0"/>
                        <a:ea typeface="Cambria" panose="02040503050406030204" pitchFamily="18" charset="0"/>
                      </a:endParaRPr>
                    </a:p>
                  </a:txBody>
                  <a:tcPr marL="18776" marR="18776" marT="9388" marB="9388" anchor="ctr"/>
                </a:tc>
                <a:extLst>
                  <a:ext uri="{0D108BD9-81ED-4DB2-BD59-A6C34878D82A}">
                    <a16:rowId xmlns:a16="http://schemas.microsoft.com/office/drawing/2014/main" val="3855694"/>
                  </a:ext>
                </a:extLst>
              </a:tr>
              <a:tr h="695677">
                <a:tc>
                  <a:txBody>
                    <a:bodyPr/>
                    <a:lstStyle/>
                    <a:p>
                      <a:pPr algn="l" fontAlgn="base"/>
                      <a:r>
                        <a:rPr lang="vi-VN" sz="1400">
                          <a:effectLst/>
                          <a:latin typeface="Cambria" panose="02040503050406030204" pitchFamily="18" charset="0"/>
                          <a:ea typeface="Cambria" panose="02040503050406030204" pitchFamily="18" charset="0"/>
                        </a:rPr>
                        <a:t>9:45 - 9:50</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Giải lao và nghỉ ngơi</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 Một khoảng thời gian ngắn để nghỉ ngơi và tiếp tục năng lượng cho buổi workshop.</a:t>
                      </a:r>
                    </a:p>
                  </a:txBody>
                  <a:tcPr marL="18776" marR="18776" marT="9388" marB="9388" anchor="ctr"/>
                </a:tc>
                <a:tc>
                  <a:txBody>
                    <a:bodyPr/>
                    <a:lstStyle/>
                    <a:p>
                      <a:pPr algn="l" fontAlgn="base"/>
                      <a:endParaRPr lang="vi-VN" sz="1400">
                        <a:effectLst/>
                        <a:latin typeface="Cambria" panose="02040503050406030204" pitchFamily="18" charset="0"/>
                        <a:ea typeface="Cambria" panose="02040503050406030204" pitchFamily="18" charset="0"/>
                      </a:endParaRPr>
                    </a:p>
                  </a:txBody>
                  <a:tcPr marL="18776" marR="18776" marT="9388" marB="9388" anchor="ctr"/>
                </a:tc>
                <a:tc>
                  <a:txBody>
                    <a:bodyPr/>
                    <a:lstStyle/>
                    <a:p>
                      <a:pPr algn="l" fontAlgn="base"/>
                      <a:endParaRPr lang="vi-VN" sz="1400">
                        <a:effectLst/>
                        <a:latin typeface="Cambria" panose="02040503050406030204" pitchFamily="18" charset="0"/>
                        <a:ea typeface="Cambria" panose="02040503050406030204" pitchFamily="18" charset="0"/>
                      </a:endParaRPr>
                    </a:p>
                  </a:txBody>
                  <a:tcPr marL="18776" marR="18776" marT="9388" marB="9388" anchor="ctr"/>
                </a:tc>
                <a:extLst>
                  <a:ext uri="{0D108BD9-81ED-4DB2-BD59-A6C34878D82A}">
                    <a16:rowId xmlns:a16="http://schemas.microsoft.com/office/drawing/2014/main" val="3099036206"/>
                  </a:ext>
                </a:extLst>
              </a:tr>
              <a:tr h="469588">
                <a:tc>
                  <a:txBody>
                    <a:bodyPr/>
                    <a:lstStyle/>
                    <a:p>
                      <a:pPr algn="l" fontAlgn="base"/>
                      <a:r>
                        <a:rPr lang="vi-VN" sz="1400">
                          <a:effectLst/>
                          <a:latin typeface="Cambria" panose="02040503050406030204" pitchFamily="18" charset="0"/>
                          <a:ea typeface="Cambria" panose="02040503050406030204" pitchFamily="18" charset="0"/>
                        </a:rPr>
                        <a:t>9:50 - 9:55</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Tổng kết và đánh giá</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 Tổng hợp những điểm chính và kết luận của buổi workshop.</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MC</a:t>
                      </a:r>
                    </a:p>
                  </a:txBody>
                  <a:tcPr marL="18776" marR="18776" marT="9388" marB="9388" anchor="ctr"/>
                </a:tc>
                <a:tc>
                  <a:txBody>
                    <a:bodyPr/>
                    <a:lstStyle/>
                    <a:p>
                      <a:pPr algn="l" fontAlgn="base"/>
                      <a:endParaRPr lang="vi-VN" sz="1400">
                        <a:effectLst/>
                        <a:latin typeface="Cambria" panose="02040503050406030204" pitchFamily="18" charset="0"/>
                        <a:ea typeface="Cambria" panose="02040503050406030204" pitchFamily="18" charset="0"/>
                      </a:endParaRPr>
                    </a:p>
                  </a:txBody>
                  <a:tcPr marL="18776" marR="18776" marT="9388" marB="9388" anchor="ctr"/>
                </a:tc>
                <a:extLst>
                  <a:ext uri="{0D108BD9-81ED-4DB2-BD59-A6C34878D82A}">
                    <a16:rowId xmlns:a16="http://schemas.microsoft.com/office/drawing/2014/main" val="733559461"/>
                  </a:ext>
                </a:extLst>
              </a:tr>
              <a:tr h="533395">
                <a:tc>
                  <a:txBody>
                    <a:bodyPr/>
                    <a:lstStyle/>
                    <a:p>
                      <a:pPr algn="l" fontAlgn="base"/>
                      <a:r>
                        <a:rPr lang="vi-VN" sz="1400">
                          <a:effectLst/>
                          <a:latin typeface="Cambria" panose="02040503050406030204" pitchFamily="18" charset="0"/>
                          <a:ea typeface="Cambria" panose="02040503050406030204" pitchFamily="18" charset="0"/>
                        </a:rPr>
                        <a:t>9:55 - 10:00</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Kết thúc buổi workshop</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 Kết thúc buổi workshop với lời cảm ơn và hy vọng sẽ có cơ hội gặp lại.</a:t>
                      </a:r>
                    </a:p>
                  </a:txBody>
                  <a:tcPr marL="18776" marR="18776" marT="9388" marB="9388" anchor="ctr"/>
                </a:tc>
                <a:tc>
                  <a:txBody>
                    <a:bodyPr/>
                    <a:lstStyle/>
                    <a:p>
                      <a:pPr algn="l" fontAlgn="base"/>
                      <a:r>
                        <a:rPr lang="vi-VN" sz="1400">
                          <a:effectLst/>
                          <a:latin typeface="Cambria" panose="02040503050406030204" pitchFamily="18" charset="0"/>
                          <a:ea typeface="Cambria" panose="02040503050406030204" pitchFamily="18" charset="0"/>
                        </a:rPr>
                        <a:t>MC</a:t>
                      </a:r>
                    </a:p>
                  </a:txBody>
                  <a:tcPr marL="18776" marR="18776" marT="9388" marB="9388" anchor="ctr"/>
                </a:tc>
                <a:tc>
                  <a:txBody>
                    <a:bodyPr/>
                    <a:lstStyle/>
                    <a:p>
                      <a:pPr algn="l"/>
                      <a:endParaRPr lang="vi-VN" sz="1400">
                        <a:latin typeface="Cambria" panose="02040503050406030204" pitchFamily="18" charset="0"/>
                        <a:ea typeface="Cambria" panose="02040503050406030204" pitchFamily="18" charset="0"/>
                      </a:endParaRPr>
                    </a:p>
                  </a:txBody>
                  <a:tcPr marL="18776" marR="18776" marT="9388" marB="9388"/>
                </a:tc>
                <a:extLst>
                  <a:ext uri="{0D108BD9-81ED-4DB2-BD59-A6C34878D82A}">
                    <a16:rowId xmlns:a16="http://schemas.microsoft.com/office/drawing/2014/main" val="228438090"/>
                  </a:ext>
                </a:extLst>
              </a:tr>
            </a:tbl>
          </a:graphicData>
        </a:graphic>
      </p:graphicFrame>
      <p:sp>
        <p:nvSpPr>
          <p:cNvPr id="5" name="Rectangle 1">
            <a:extLst>
              <a:ext uri="{FF2B5EF4-FFF2-40B4-BE49-F238E27FC236}">
                <a16:creationId xmlns:a16="http://schemas.microsoft.com/office/drawing/2014/main" id="{E2D3BA66-719D-2BF2-15DE-F125036C77F5}"/>
              </a:ext>
            </a:extLst>
          </p:cNvPr>
          <p:cNvSpPr>
            <a:spLocks noChangeArrowheads="1"/>
          </p:cNvSpPr>
          <p:nvPr/>
        </p:nvSpPr>
        <p:spPr bwMode="auto">
          <a:xfrm>
            <a:off x="4121150" y="1562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207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D501-3441-A6F5-69E9-B4D8794A1C4E}"/>
              </a:ext>
            </a:extLst>
          </p:cNvPr>
          <p:cNvSpPr>
            <a:spLocks noGrp="1"/>
          </p:cNvSpPr>
          <p:nvPr>
            <p:ph type="title"/>
          </p:nvPr>
        </p:nvSpPr>
        <p:spPr/>
        <p:txBody>
          <a:bodyPr>
            <a:normAutofit fontScale="90000"/>
          </a:bodyPr>
          <a:lstStyle/>
          <a:p>
            <a:r>
              <a:rPr lang="en-US" sz="2800" b="1">
                <a:latin typeface="Times New Roman" panose="02020603050405020304" pitchFamily="18" charset="0"/>
                <a:cs typeface="Times New Roman" panose="02020603050405020304" pitchFamily="18" charset="0"/>
              </a:rPr>
              <a:t>TR</a:t>
            </a:r>
            <a:r>
              <a:rPr lang="vi-VN" sz="2800" b="1">
                <a:latin typeface="Times New Roman" panose="02020603050405020304" pitchFamily="18" charset="0"/>
                <a:cs typeface="Times New Roman" panose="02020603050405020304" pitchFamily="18" charset="0"/>
              </a:rPr>
              <a:t>Ư</a:t>
            </a:r>
            <a:r>
              <a:rPr lang="en-US" sz="2800" b="1">
                <a:latin typeface="Times New Roman" panose="02020603050405020304" pitchFamily="18" charset="0"/>
                <a:cs typeface="Times New Roman" panose="02020603050405020304" pitchFamily="18" charset="0"/>
              </a:rPr>
              <a:t>ỜNG ĐẠI HỌC TÔN ĐỨC THẮNG</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PHÒNG CÔNG TÁC HỌC SINH SINH VIÊN</a:t>
            </a:r>
            <a:endParaRPr lang="vi-VN"/>
          </a:p>
        </p:txBody>
      </p:sp>
      <p:sp>
        <p:nvSpPr>
          <p:cNvPr id="3" name="Content Placeholder 2">
            <a:extLst>
              <a:ext uri="{FF2B5EF4-FFF2-40B4-BE49-F238E27FC236}">
                <a16:creationId xmlns:a16="http://schemas.microsoft.com/office/drawing/2014/main" id="{96EE91F8-B52A-1551-196B-ABAA4790C2CD}"/>
              </a:ext>
            </a:extLst>
          </p:cNvPr>
          <p:cNvSpPr>
            <a:spLocks noGrp="1"/>
          </p:cNvSpPr>
          <p:nvPr>
            <p:ph idx="1"/>
          </p:nvPr>
        </p:nvSpPr>
        <p:spPr>
          <a:xfrm>
            <a:off x="170329" y="1397007"/>
            <a:ext cx="8773646" cy="4779959"/>
          </a:xfrm>
        </p:spPr>
        <p:txBody>
          <a:bodyPr>
            <a:normAutofit fontScale="32500" lnSpcReduction="20000"/>
          </a:bodyPr>
          <a:lstStyle/>
          <a:p>
            <a:pPr marL="0" indent="0">
              <a:buNone/>
            </a:pPr>
            <a:r>
              <a:rPr lang="en-US" sz="6200" b="1">
                <a:latin typeface="Times New Roman" panose="02020603050405020304" pitchFamily="18" charset="0"/>
                <a:cs typeface="Times New Roman" panose="02020603050405020304" pitchFamily="18" charset="0"/>
              </a:rPr>
              <a:t>6. Công tác chuẩn bị</a:t>
            </a:r>
          </a:p>
          <a:p>
            <a:pPr marL="0" indent="0" algn="just">
              <a:lnSpc>
                <a:spcPct val="120000"/>
              </a:lnSpc>
              <a:buNone/>
            </a:pPr>
            <a:r>
              <a:rPr lang="vi-VN" sz="5500">
                <a:latin typeface="Cambria" panose="02040503050406030204" pitchFamily="18" charset="0"/>
                <a:ea typeface="Cambria" panose="02040503050406030204" pitchFamily="18" charset="0"/>
              </a:rPr>
              <a:t>Con người:Lựa chọn và chuẩn bị người dẫn chương trình (facilitator) có kinh nghiệm về chủ đề và có khả năng tương tác tốt với người tham gia. Đội ngũ hỗ trợ kỹ thuật để xử lý các vấn đề kỹ thuật trong quá trình diễn ra buổi workshop.</a:t>
            </a:r>
          </a:p>
          <a:p>
            <a:pPr marL="0" indent="0" algn="just">
              <a:lnSpc>
                <a:spcPct val="120000"/>
              </a:lnSpc>
              <a:buNone/>
            </a:pPr>
            <a:r>
              <a:rPr lang="vi-VN" sz="5500">
                <a:latin typeface="Cambria" panose="02040503050406030204" pitchFamily="18" charset="0"/>
                <a:ea typeface="Cambria" panose="02040503050406030204" pitchFamily="18" charset="0"/>
              </a:rPr>
              <a:t>Cơ sở vật chất: Đảm bảo có một nền tảng hợp lý để tổ chức buổi workshop, chẳng hạn như một phần mềm họp trực tuyến phù hợp và ổn định.( GOOGLE MEET )</a:t>
            </a:r>
          </a:p>
          <a:p>
            <a:pPr marL="0" indent="0" algn="just">
              <a:lnSpc>
                <a:spcPct val="120000"/>
              </a:lnSpc>
              <a:buNone/>
            </a:pPr>
            <a:r>
              <a:rPr lang="vi-VN" sz="5500">
                <a:latin typeface="Cambria" panose="02040503050406030204" pitchFamily="18" charset="0"/>
                <a:ea typeface="Cambria" panose="02040503050406030204" pitchFamily="18" charset="0"/>
              </a:rPr>
              <a:t>Thiết bị kỹ thuật như máy tính, webcam, microphone, và kết nối internet ổn định.</a:t>
            </a:r>
          </a:p>
          <a:p>
            <a:pPr marL="0" indent="0" algn="just">
              <a:lnSpc>
                <a:spcPct val="120000"/>
              </a:lnSpc>
              <a:buNone/>
            </a:pPr>
            <a:r>
              <a:rPr lang="vi-VN" sz="5500">
                <a:latin typeface="Cambria" panose="02040503050406030204" pitchFamily="18" charset="0"/>
                <a:ea typeface="Cambria" panose="02040503050406030204" pitchFamily="18" charset="0"/>
              </a:rPr>
              <a:t>Tài liệu và nội dung: Chuẩn bị nội dung chương trình workshop, bao gồm slide trình bày, tài liệu tham khảo, và các tài nguyên bổ sung.Cập nhật và kiểm tra tất cả các tài liệu để đảm bảo tính đầy đủ và chính xác.</a:t>
            </a:r>
          </a:p>
          <a:p>
            <a:pPr marL="0" indent="0" algn="just">
              <a:lnSpc>
                <a:spcPct val="120000"/>
              </a:lnSpc>
              <a:buNone/>
            </a:pPr>
            <a:r>
              <a:rPr lang="vi-VN" sz="5500">
                <a:latin typeface="Cambria" panose="02040503050406030204" pitchFamily="18" charset="0"/>
                <a:ea typeface="Cambria" panose="02040503050406030204" pitchFamily="18" charset="0"/>
              </a:rPr>
              <a:t>Kế hoạch và tổ chức: Xác định lịch trình cụ thể cho buổi workshop, bao gồm thời gian bắt đầu và kết thúc, các phiên giảng và thảo luận, và các hoạt động thực hành. Tổ chức và phối hợp các hoạt động và thảo luận sao cho hợp lý và có ý nghĩa.</a:t>
            </a:r>
          </a:p>
          <a:p>
            <a:pPr marL="0" indent="0" algn="just">
              <a:lnSpc>
                <a:spcPct val="120000"/>
              </a:lnSpc>
              <a:buNone/>
            </a:pPr>
            <a:r>
              <a:rPr lang="vi-VN" sz="5500">
                <a:latin typeface="Cambria" panose="02040503050406030204" pitchFamily="18" charset="0"/>
                <a:ea typeface="Cambria" panose="02040503050406030204" pitchFamily="18" charset="0"/>
              </a:rPr>
              <a:t>Kinh phí: không tốn chi phí.</a:t>
            </a:r>
          </a:p>
          <a:p>
            <a:pPr marL="0" indent="0">
              <a:buNone/>
            </a:pPr>
            <a:endParaRPr lang="vi-VN" sz="50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9784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281763" y="1344706"/>
            <a:ext cx="8580473" cy="4689022"/>
          </a:xfrm>
          <a:ln>
            <a:noFill/>
          </a:ln>
        </p:spPr>
        <p:txBody>
          <a:bodyPr>
            <a:normAutofit fontScale="92500"/>
          </a:bodyPr>
          <a:lstStyle/>
          <a:p>
            <a:pPr marL="0" indent="0" algn="just" fontAlgn="base">
              <a:buNone/>
            </a:pPr>
            <a:r>
              <a:rPr lang="en-US" sz="2550" b="1">
                <a:latin typeface="Cambria" panose="02040503050406030204" pitchFamily="18" charset="0"/>
                <a:ea typeface="Cambria" panose="02040503050406030204" pitchFamily="18" charset="0"/>
                <a:cs typeface="Times New Roman" panose="02020603050405020304" pitchFamily="18" charset="0"/>
              </a:rPr>
              <a:t>7. Tiến độ</a:t>
            </a:r>
          </a:p>
          <a:p>
            <a:pPr marL="0" indent="0" algn="just" fontAlgn="base">
              <a:buNone/>
            </a:pPr>
            <a:r>
              <a:rPr lang="en-US" sz="2550" b="1">
                <a:latin typeface="Cambria" panose="02040503050406030204" pitchFamily="18" charset="0"/>
                <a:ea typeface="Cambria" panose="02040503050406030204" pitchFamily="18" charset="0"/>
                <a:cs typeface="Times New Roman" panose="02020603050405020304" pitchFamily="18" charset="0"/>
              </a:rPr>
              <a:t>25/ 3 : </a:t>
            </a:r>
            <a:r>
              <a:rPr lang="en-US" sz="2550">
                <a:latin typeface="Cambria" panose="02040503050406030204" pitchFamily="18" charset="0"/>
                <a:ea typeface="Cambria" panose="02040503050406030204" pitchFamily="18" charset="0"/>
                <a:cs typeface="Times New Roman" panose="02020603050405020304" pitchFamily="18" charset="0"/>
              </a:rPr>
              <a:t>hoàn thành tìm nội dung câu hỏi cho MC và các diễn giả.</a:t>
            </a:r>
          </a:p>
          <a:p>
            <a:pPr marL="0" indent="0" algn="just" fontAlgn="base">
              <a:buNone/>
            </a:pPr>
            <a:r>
              <a:rPr lang="en-US" sz="2550" b="1">
                <a:latin typeface="Cambria" panose="02040503050406030204" pitchFamily="18" charset="0"/>
                <a:ea typeface="Cambria" panose="02040503050406030204" pitchFamily="18" charset="0"/>
                <a:cs typeface="Times New Roman" panose="02020603050405020304" pitchFamily="18" charset="0"/>
              </a:rPr>
              <a:t>28/3 : </a:t>
            </a:r>
            <a:r>
              <a:rPr lang="en-US" sz="2550">
                <a:latin typeface="Cambria" panose="02040503050406030204" pitchFamily="18" charset="0"/>
                <a:ea typeface="Cambria" panose="02040503050406030204" pitchFamily="18" charset="0"/>
                <a:cs typeface="Times New Roman" panose="02020603050405020304" pitchFamily="18" charset="0"/>
              </a:rPr>
              <a:t>hoàn thành làm slide để trình chiếu cho buổi work shop.</a:t>
            </a:r>
          </a:p>
          <a:p>
            <a:pPr marL="0" indent="0" algn="just" fontAlgn="base">
              <a:buNone/>
            </a:pPr>
            <a:r>
              <a:rPr lang="en-US" sz="2550" b="1">
                <a:latin typeface="Cambria" panose="02040503050406030204" pitchFamily="18" charset="0"/>
                <a:ea typeface="Cambria" panose="02040503050406030204" pitchFamily="18" charset="0"/>
                <a:cs typeface="Times New Roman" panose="02020603050405020304" pitchFamily="18" charset="0"/>
              </a:rPr>
              <a:t>31/3 : </a:t>
            </a:r>
            <a:r>
              <a:rPr lang="en-US" sz="2550">
                <a:latin typeface="Cambria" panose="02040503050406030204" pitchFamily="18" charset="0"/>
                <a:ea typeface="Cambria" panose="02040503050406030204" pitchFamily="18" charset="0"/>
                <a:cs typeface="Times New Roman" panose="02020603050405020304" pitchFamily="18" charset="0"/>
              </a:rPr>
              <a:t>diễn ra buổi workshop, tiến hành quay lại cuộc họp</a:t>
            </a:r>
          </a:p>
          <a:p>
            <a:pPr marL="0" indent="0" algn="just" fontAlgn="base">
              <a:buNone/>
            </a:pPr>
            <a:r>
              <a:rPr lang="en-US" sz="2550" b="1">
                <a:latin typeface="Cambria" panose="02040503050406030204" pitchFamily="18" charset="0"/>
                <a:ea typeface="Cambria" panose="02040503050406030204" pitchFamily="18" charset="0"/>
                <a:cs typeface="Times New Roman" panose="02020603050405020304" pitchFamily="18" charset="0"/>
              </a:rPr>
              <a:t>4/4 : </a:t>
            </a:r>
            <a:r>
              <a:rPr lang="en-US" sz="2550">
                <a:latin typeface="Cambria" panose="02040503050406030204" pitchFamily="18" charset="0"/>
                <a:ea typeface="Cambria" panose="02040503050406030204" pitchFamily="18" charset="0"/>
                <a:cs typeface="Times New Roman" panose="02020603050405020304" pitchFamily="18" charset="0"/>
              </a:rPr>
              <a:t>hoàn thành điều chỉnh video, cắt ghép dàn dựng cho sản phẩm cuối cùng.</a:t>
            </a:r>
          </a:p>
          <a:p>
            <a:pPr marL="0" indent="0" algn="just" fontAlgn="base">
              <a:buNone/>
            </a:pPr>
            <a:r>
              <a:rPr lang="en-US" sz="2550" b="1">
                <a:latin typeface="Cambria" panose="02040503050406030204" pitchFamily="18" charset="0"/>
                <a:ea typeface="Cambria" panose="02040503050406030204" pitchFamily="18" charset="0"/>
                <a:cs typeface="Times New Roman" panose="02020603050405020304" pitchFamily="18" charset="0"/>
              </a:rPr>
              <a:t>6/4 : </a:t>
            </a:r>
            <a:r>
              <a:rPr lang="en-US" sz="2550">
                <a:latin typeface="Cambria" panose="02040503050406030204" pitchFamily="18" charset="0"/>
                <a:ea typeface="Cambria" panose="02040503050406030204" pitchFamily="18" charset="0"/>
                <a:cs typeface="Times New Roman" panose="02020603050405020304" pitchFamily="18" charset="0"/>
              </a:rPr>
              <a:t>hoàn thành bài báo cáo toàn bộ thành viên trong nhóm</a:t>
            </a:r>
          </a:p>
          <a:p>
            <a:pPr marL="0" indent="0" algn="just" fontAlgn="base">
              <a:buNone/>
            </a:pPr>
            <a:r>
              <a:rPr lang="en-US" sz="2550" b="1">
                <a:latin typeface="Cambria" panose="02040503050406030204" pitchFamily="18" charset="0"/>
                <a:ea typeface="Cambria" panose="02040503050406030204" pitchFamily="18" charset="0"/>
                <a:cs typeface="Times New Roman" panose="02020603050405020304" pitchFamily="18" charset="0"/>
              </a:rPr>
              <a:t>8/4 : </a:t>
            </a:r>
            <a:r>
              <a:rPr lang="en-US" sz="2550">
                <a:latin typeface="Cambria" panose="02040503050406030204" pitchFamily="18" charset="0"/>
                <a:ea typeface="Cambria" panose="02040503050406030204" pitchFamily="18" charset="0"/>
                <a:cs typeface="Times New Roman" panose="02020603050405020304" pitchFamily="18" charset="0"/>
              </a:rPr>
              <a:t>hoàn thành việc thảo luận, cả nhóm cùng nhau đóng ý kiến lần cuối, để điều chỉnh bài báo cáo và clip cho hoàn chỉnh hơn.</a:t>
            </a:r>
          </a:p>
          <a:p>
            <a:pPr marL="0" indent="0" algn="just" fontAlgn="base">
              <a:buNone/>
            </a:pPr>
            <a:r>
              <a:rPr lang="en-US" sz="2550" b="1">
                <a:latin typeface="Cambria" panose="02040503050406030204" pitchFamily="18" charset="0"/>
                <a:ea typeface="Cambria" panose="02040503050406030204" pitchFamily="18" charset="0"/>
                <a:cs typeface="Times New Roman" panose="02020603050405020304" pitchFamily="18" charset="0"/>
              </a:rPr>
              <a:t>10/4: </a:t>
            </a:r>
            <a:r>
              <a:rPr lang="en-US" sz="2550">
                <a:latin typeface="Cambria" panose="02040503050406030204" pitchFamily="18" charset="0"/>
                <a:ea typeface="Cambria" panose="02040503050406030204" pitchFamily="18" charset="0"/>
                <a:cs typeface="Times New Roman" panose="02020603050405020304" pitchFamily="18" charset="0"/>
              </a:rPr>
              <a:t>nhóm trưởng tiến hành rà soát lại toàn bộ và đại diện nhóm nộp bài.</a:t>
            </a:r>
          </a:p>
        </p:txBody>
      </p:sp>
      <p:sp>
        <p:nvSpPr>
          <p:cNvPr id="5" name="Chỗ dành sẵn cho Chân trang 4"/>
          <p:cNvSpPr>
            <a:spLocks noGrp="1"/>
          </p:cNvSpPr>
          <p:nvPr>
            <p:ph type="ftr" sz="quarter" idx="11"/>
          </p:nvPr>
        </p:nvSpPr>
        <p:spPr/>
        <p:txBody>
          <a:bodyPr/>
          <a:lstStyle/>
          <a:p>
            <a:pPr defTabSz="685800"/>
            <a:r>
              <a:rPr lang="en-US" dirty="0" err="1">
                <a:solidFill>
                  <a:prstClr val="white"/>
                </a:solidFill>
                <a:latin typeface="Aptos" panose="020B0004020202020204"/>
              </a:rPr>
              <a:t>Thái</a:t>
            </a:r>
            <a:r>
              <a:rPr lang="en-US" dirty="0">
                <a:solidFill>
                  <a:prstClr val="white"/>
                </a:solidFill>
                <a:latin typeface="Aptos" panose="020B0004020202020204"/>
              </a:rPr>
              <a:t> </a:t>
            </a:r>
            <a:r>
              <a:rPr lang="en-US" dirty="0" err="1">
                <a:solidFill>
                  <a:prstClr val="white"/>
                </a:solidFill>
                <a:latin typeface="Aptos" panose="020B0004020202020204"/>
              </a:rPr>
              <a:t>độ</a:t>
            </a:r>
            <a:r>
              <a:rPr lang="en-US" dirty="0">
                <a:solidFill>
                  <a:prstClr val="white"/>
                </a:solidFill>
                <a:latin typeface="Aptos" panose="020B0004020202020204"/>
              </a:rPr>
              <a:t> </a:t>
            </a:r>
            <a:r>
              <a:rPr lang="en-US" dirty="0" err="1">
                <a:solidFill>
                  <a:prstClr val="white"/>
                </a:solidFill>
                <a:latin typeface="Aptos" panose="020B0004020202020204"/>
              </a:rPr>
              <a:t>sống</a:t>
            </a:r>
            <a:r>
              <a:rPr lang="en-US" dirty="0">
                <a:solidFill>
                  <a:prstClr val="white"/>
                </a:solidFill>
                <a:latin typeface="Aptos" panose="020B0004020202020204"/>
              </a:rPr>
              <a:t> 3</a:t>
            </a:r>
          </a:p>
        </p:txBody>
      </p:sp>
      <p:sp>
        <p:nvSpPr>
          <p:cNvPr id="2" name="Tiêu đề 1"/>
          <p:cNvSpPr>
            <a:spLocks noGrp="1"/>
          </p:cNvSpPr>
          <p:nvPr>
            <p:ph type="title"/>
          </p:nvPr>
        </p:nvSpPr>
        <p:spPr>
          <a:xfrm>
            <a:off x="1877146" y="529009"/>
            <a:ext cx="5740241" cy="656273"/>
          </a:xfrm>
        </p:spPr>
        <p:txBody>
          <a:bodyPr>
            <a:normAutofit fontScale="90000"/>
          </a:bodyPr>
          <a:lstStyle/>
          <a:p>
            <a:pPr algn="ctr"/>
            <a:r>
              <a:rPr lang="en-US" sz="2100" b="1" dirty="0">
                <a:latin typeface="Times New Roman" panose="02020603050405020304" pitchFamily="18" charset="0"/>
                <a:cs typeface="Times New Roman" panose="02020603050405020304" pitchFamily="18" charset="0"/>
              </a:rPr>
              <a:t>TR</a:t>
            </a:r>
            <a:r>
              <a:rPr lang="vi-VN" sz="2100" b="1" dirty="0">
                <a:latin typeface="Times New Roman" panose="02020603050405020304" pitchFamily="18" charset="0"/>
                <a:cs typeface="Times New Roman" panose="02020603050405020304" pitchFamily="18" charset="0"/>
              </a:rPr>
              <a:t>Ư</a:t>
            </a:r>
            <a:r>
              <a:rPr lang="en-US" sz="2100" b="1" dirty="0">
                <a:latin typeface="Times New Roman" panose="02020603050405020304" pitchFamily="18" charset="0"/>
                <a:cs typeface="Times New Roman" panose="02020603050405020304" pitchFamily="18" charset="0"/>
              </a:rPr>
              <a:t>ỜNG ĐẠI HỌC TÔN ĐỨC THẮNG</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PHÒNG CÔNG TÁC HỌC SINH </a:t>
            </a:r>
            <a:r>
              <a:rPr lang="en-US" sz="2100" dirty="0" err="1">
                <a:latin typeface="Times New Roman" panose="02020603050405020304" pitchFamily="18" charset="0"/>
                <a:cs typeface="Times New Roman" panose="02020603050405020304" pitchFamily="18" charset="0"/>
              </a:rPr>
              <a:t>SINH</a:t>
            </a:r>
            <a:r>
              <a:rPr lang="en-US" sz="2100" dirty="0">
                <a:latin typeface="Times New Roman" panose="02020603050405020304" pitchFamily="18" charset="0"/>
                <a:cs typeface="Times New Roman" panose="02020603050405020304" pitchFamily="18" charset="0"/>
              </a:rPr>
              <a:t> VIÊN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Chân trang 4"/>
          <p:cNvSpPr>
            <a:spLocks noGrp="1"/>
          </p:cNvSpPr>
          <p:nvPr>
            <p:ph type="ftr" sz="quarter" idx="11"/>
          </p:nvPr>
        </p:nvSpPr>
        <p:spPr/>
        <p:txBody>
          <a:bodyPr/>
          <a:lstStyle/>
          <a:p>
            <a:pPr defTabSz="685800"/>
            <a:r>
              <a:rPr lang="en-US" dirty="0" err="1">
                <a:solidFill>
                  <a:prstClr val="white"/>
                </a:solidFill>
                <a:latin typeface="Aptos" panose="020B0004020202020204"/>
              </a:rPr>
              <a:t>Thái</a:t>
            </a:r>
            <a:r>
              <a:rPr lang="en-US" dirty="0">
                <a:solidFill>
                  <a:prstClr val="white"/>
                </a:solidFill>
                <a:latin typeface="Aptos" panose="020B0004020202020204"/>
              </a:rPr>
              <a:t> </a:t>
            </a:r>
            <a:r>
              <a:rPr lang="en-US" dirty="0" err="1">
                <a:solidFill>
                  <a:prstClr val="white"/>
                </a:solidFill>
                <a:latin typeface="Aptos" panose="020B0004020202020204"/>
              </a:rPr>
              <a:t>độ</a:t>
            </a:r>
            <a:r>
              <a:rPr lang="en-US" dirty="0">
                <a:solidFill>
                  <a:prstClr val="white"/>
                </a:solidFill>
                <a:latin typeface="Aptos" panose="020B0004020202020204"/>
              </a:rPr>
              <a:t> </a:t>
            </a:r>
            <a:r>
              <a:rPr lang="en-US" dirty="0" err="1">
                <a:solidFill>
                  <a:prstClr val="white"/>
                </a:solidFill>
                <a:latin typeface="Aptos" panose="020B0004020202020204"/>
              </a:rPr>
              <a:t>sống</a:t>
            </a:r>
            <a:r>
              <a:rPr lang="en-US" dirty="0">
                <a:solidFill>
                  <a:prstClr val="white"/>
                </a:solidFill>
                <a:latin typeface="Aptos" panose="020B0004020202020204"/>
              </a:rPr>
              <a:t> 3</a:t>
            </a:r>
          </a:p>
        </p:txBody>
      </p:sp>
      <p:sp>
        <p:nvSpPr>
          <p:cNvPr id="6" name="Hình chữ nhật 5"/>
          <p:cNvSpPr/>
          <p:nvPr/>
        </p:nvSpPr>
        <p:spPr>
          <a:xfrm>
            <a:off x="2056132" y="663650"/>
            <a:ext cx="6386119" cy="415498"/>
          </a:xfrm>
          <a:prstGeom prst="rect">
            <a:avLst/>
          </a:prstGeom>
        </p:spPr>
        <p:txBody>
          <a:bodyPr wrap="square">
            <a:spAutoFit/>
          </a:bodyPr>
          <a:lstStyle/>
          <a:p>
            <a:pPr algn="ctr" defTabSz="685800"/>
            <a:r>
              <a:rPr lang="en-US" sz="2100" b="1" dirty="0" err="1">
                <a:solidFill>
                  <a:prstClr val="black"/>
                </a:solidFill>
                <a:latin typeface="Times New Roman" panose="02020603050405020304" pitchFamily="18" charset="0"/>
                <a:cs typeface="Times New Roman" panose="02020603050405020304" pitchFamily="18" charset="0"/>
              </a:rPr>
              <a:t>BÁO</a:t>
            </a:r>
            <a:r>
              <a:rPr lang="en-US" sz="2100" b="1" dirty="0">
                <a:solidFill>
                  <a:prstClr val="black"/>
                </a:solidFill>
                <a:latin typeface="Times New Roman" panose="02020603050405020304" pitchFamily="18" charset="0"/>
                <a:cs typeface="Times New Roman" panose="02020603050405020304" pitchFamily="18" charset="0"/>
              </a:rPr>
              <a:t> </a:t>
            </a:r>
            <a:r>
              <a:rPr lang="en-US" sz="2100" b="1" dirty="0" err="1">
                <a:solidFill>
                  <a:prstClr val="black"/>
                </a:solidFill>
                <a:latin typeface="Times New Roman" panose="02020603050405020304" pitchFamily="18" charset="0"/>
                <a:cs typeface="Times New Roman" panose="02020603050405020304" pitchFamily="18" charset="0"/>
              </a:rPr>
              <a:t>CÁO</a:t>
            </a:r>
            <a:r>
              <a:rPr lang="en-US" sz="2100" b="1" dirty="0">
                <a:solidFill>
                  <a:prstClr val="black"/>
                </a:solidFill>
                <a:latin typeface="Times New Roman" panose="02020603050405020304" pitchFamily="18" charset="0"/>
                <a:cs typeface="Times New Roman" panose="02020603050405020304" pitchFamily="18" charset="0"/>
              </a:rPr>
              <a:t> KẾT QUẢ TỔ CHỨC CHƯƠNG TRÌNH</a:t>
            </a:r>
          </a:p>
        </p:txBody>
      </p:sp>
      <p:sp>
        <p:nvSpPr>
          <p:cNvPr id="9" name="Chỗ dành sẵn cho Nội dung 2"/>
          <p:cNvSpPr>
            <a:spLocks noGrp="1"/>
          </p:cNvSpPr>
          <p:nvPr>
            <p:ph idx="1"/>
          </p:nvPr>
        </p:nvSpPr>
        <p:spPr>
          <a:xfrm>
            <a:off x="564776" y="1380565"/>
            <a:ext cx="8148918" cy="4598894"/>
          </a:xfrm>
          <a:ln>
            <a:noFill/>
          </a:ln>
        </p:spPr>
        <p:txBody>
          <a:bodyPr>
            <a:normAutofit/>
          </a:bodyPr>
          <a:lstStyle/>
          <a:p>
            <a:pPr algn="just" fontAlgn="base">
              <a:lnSpc>
                <a:spcPct val="110000"/>
              </a:lnSpc>
              <a:spcBef>
                <a:spcPts val="450"/>
              </a:spcBef>
            </a:pPr>
            <a:r>
              <a:rPr lang="en-US">
                <a:latin typeface="Cambria" panose="02040503050406030204" pitchFamily="18" charset="0"/>
                <a:ea typeface="Cambria" panose="02040503050406030204" pitchFamily="18" charset="0"/>
                <a:cs typeface="Times New Roman" panose="02020603050405020304" pitchFamily="18" charset="0"/>
              </a:rPr>
              <a:t>Tên nhóm: </a:t>
            </a:r>
            <a:r>
              <a:rPr lang="en-US" b="1">
                <a:latin typeface="Cambria" panose="02040503050406030204" pitchFamily="18" charset="0"/>
                <a:ea typeface="Cambria" panose="02040503050406030204" pitchFamily="18" charset="0"/>
                <a:cs typeface="Times New Roman" panose="02020603050405020304" pitchFamily="18" charset="0"/>
              </a:rPr>
              <a:t>IT</a:t>
            </a:r>
          </a:p>
          <a:p>
            <a:pPr algn="just" fontAlgn="base">
              <a:lnSpc>
                <a:spcPct val="110000"/>
              </a:lnSpc>
              <a:spcBef>
                <a:spcPts val="450"/>
              </a:spcBef>
            </a:pPr>
            <a:r>
              <a:rPr lang="en-US">
                <a:latin typeface="Cambria" panose="02040503050406030204" pitchFamily="18" charset="0"/>
                <a:ea typeface="Cambria" panose="02040503050406030204" pitchFamily="18" charset="0"/>
                <a:cs typeface="Times New Roman" panose="02020603050405020304" pitchFamily="18" charset="0"/>
              </a:rPr>
              <a:t>Thời gian tổ chức:  </a:t>
            </a:r>
            <a:r>
              <a:rPr lang="en-US" b="1">
                <a:latin typeface="Cambria" panose="02040503050406030204" pitchFamily="18" charset="0"/>
                <a:ea typeface="Cambria" panose="02040503050406030204" pitchFamily="18" charset="0"/>
                <a:cs typeface="Times New Roman" panose="02020603050405020304" pitchFamily="18" charset="0"/>
              </a:rPr>
              <a:t>9:00 31/03/2024</a:t>
            </a:r>
          </a:p>
          <a:p>
            <a:pPr algn="just" fontAlgn="base">
              <a:lnSpc>
                <a:spcPct val="110000"/>
              </a:lnSpc>
              <a:spcBef>
                <a:spcPts val="450"/>
              </a:spcBef>
            </a:pPr>
            <a:r>
              <a:rPr lang="en-US">
                <a:latin typeface="Cambria" panose="02040503050406030204" pitchFamily="18" charset="0"/>
                <a:ea typeface="Cambria" panose="02040503050406030204" pitchFamily="18" charset="0"/>
                <a:cs typeface="Times New Roman" panose="02020603050405020304" pitchFamily="18" charset="0"/>
              </a:rPr>
              <a:t>Địa điểm tổ chức: </a:t>
            </a:r>
            <a:r>
              <a:rPr lang="en-US" b="1">
                <a:latin typeface="Cambria" panose="02040503050406030204" pitchFamily="18" charset="0"/>
                <a:ea typeface="Cambria" panose="02040503050406030204" pitchFamily="18" charset="0"/>
                <a:cs typeface="Times New Roman" panose="02020603050405020304" pitchFamily="18" charset="0"/>
              </a:rPr>
              <a:t>Online google meet</a:t>
            </a:r>
          </a:p>
          <a:p>
            <a:pPr algn="just" fontAlgn="base">
              <a:lnSpc>
                <a:spcPct val="110000"/>
              </a:lnSpc>
              <a:spcBef>
                <a:spcPts val="450"/>
              </a:spcBef>
            </a:pPr>
            <a:r>
              <a:rPr lang="en-US">
                <a:latin typeface="Cambria" panose="02040503050406030204" pitchFamily="18" charset="0"/>
                <a:ea typeface="Cambria" panose="02040503050406030204" pitchFamily="18" charset="0"/>
                <a:cs typeface="Times New Roman" panose="02020603050405020304" pitchFamily="18" charset="0"/>
              </a:rPr>
              <a:t>Link sản phẩm: </a:t>
            </a:r>
            <a:endParaRPr lang="en-US" dirty="0">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TotalTime>
  <Words>4753</Words>
  <Application>Microsoft Office PowerPoint</Application>
  <PresentationFormat>On-screen Show (4:3)</PresentationFormat>
  <Paragraphs>246</Paragraphs>
  <Slides>19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Wingdings</vt:lpstr>
      <vt:lpstr>Times New Roman</vt:lpstr>
      <vt:lpstr>Cambria</vt:lpstr>
      <vt:lpstr>Aptos Display</vt:lpstr>
      <vt:lpstr>Arial</vt:lpstr>
      <vt:lpstr>Calibri</vt:lpstr>
      <vt:lpstr>1_office theme</vt:lpstr>
      <vt:lpstr>TRƯỜNG ĐẠI HỌC TÔN ĐỨC THẮNG PHÒNG CÔNG TÁC HỌC SINH SINH VIÊN</vt:lpstr>
      <vt:lpstr>TRƯỜNG ĐẠI HỌC TÔN ĐỨC THẮNG PHÒNG CÔNG TÁC HỌC SINH SINH VIÊN</vt:lpstr>
      <vt:lpstr>TRƯỜNG ĐẠI HỌC TÔN ĐỨC THẮNG PHÒNG CÔNG TÁC HỌC SINH SINH VIÊN</vt:lpstr>
      <vt:lpstr>TRƯỜNG ĐẠI HỌC TÔN ĐỨC THẮNG PHÒNG CÔNG TÁC HỌC SINH SINH VIÊN</vt:lpstr>
      <vt:lpstr>TRƯỜNG ĐẠI HỌC TÔN ĐỨC THẮNG PHÒNG CÔNG TÁC HỌC SINH SINH VIÊN</vt:lpstr>
      <vt:lpstr>TRƯỜNG ĐẠI HỌC TÔN ĐỨC THẮNG PHÒNG CÔNG TÁC HỌC SINH SINH VIÊN</vt:lpstr>
      <vt:lpstr>TRƯỜNG ĐẠI HỌC TÔN ĐỨC THẮNG PHÒNG CÔNG TÁC HỌC SINH SINH VIÊN</vt:lpstr>
      <vt:lpstr>TRƯỜNG ĐẠI HỌC TÔN ĐỨC THẮNG PHÒNG CÔNG TÁC HỌC SINH SINH VIÊN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GIAI ĐOẠN HỌC HỘI TRƯỜNG</dc:title>
  <dc:creator>Nguyễn Văn Hiến</dc:creator>
  <cp:lastModifiedBy>GIA HUY THAI</cp:lastModifiedBy>
  <cp:revision>66</cp:revision>
  <dcterms:created xsi:type="dcterms:W3CDTF">2020-11-01T21:53:00Z</dcterms:created>
  <dcterms:modified xsi:type="dcterms:W3CDTF">2024-04-10T08:58:54Z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