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91" r:id="rId9"/>
    <p:sldId id="263" r:id="rId10"/>
    <p:sldId id="292" r:id="rId11"/>
    <p:sldId id="264" r:id="rId12"/>
    <p:sldId id="265" r:id="rId13"/>
    <p:sldId id="266" r:id="rId14"/>
    <p:sldId id="293" r:id="rId15"/>
    <p:sldId id="267" r:id="rId16"/>
    <p:sldId id="294" r:id="rId17"/>
    <p:sldId id="268" r:id="rId18"/>
    <p:sldId id="269" r:id="rId19"/>
    <p:sldId id="270" r:id="rId20"/>
    <p:sldId id="271" r:id="rId21"/>
    <p:sldId id="272" r:id="rId22"/>
    <p:sldId id="273" r:id="rId23"/>
    <p:sldId id="274" r:id="rId24"/>
    <p:sldId id="275" r:id="rId25"/>
    <p:sldId id="277" r:id="rId26"/>
    <p:sldId id="278" r:id="rId27"/>
    <p:sldId id="279" r:id="rId28"/>
    <p:sldId id="280" r:id="rId29"/>
    <p:sldId id="281" r:id="rId30"/>
    <p:sldId id="282" r:id="rId31"/>
    <p:sldId id="283" r:id="rId32"/>
    <p:sldId id="284" r:id="rId33"/>
    <p:sldId id="286" r:id="rId34"/>
    <p:sldId id="287" r:id="rId35"/>
    <p:sldId id="288" r:id="rId36"/>
    <p:sldId id="289" r:id="rId37"/>
    <p:sldId id="290" r:id="rId38"/>
  </p:sldIdLst>
  <p:sldSz cx="18288000" cy="10287000"/>
  <p:notesSz cx="6858000" cy="9144000"/>
  <p:embeddedFontLst>
    <p:embeddedFont>
      <p:font typeface="Alegreya" panose="020B0604020202020204" charset="0"/>
      <p:regular r:id="rId40"/>
    </p:embeddedFont>
    <p:embeddedFont>
      <p:font typeface="Alice Bold" panose="020B0604020202020204" charset="0"/>
      <p:regular r:id="rId41"/>
    </p:embeddedFont>
    <p:embeddedFont>
      <p:font typeface="Calibri" panose="020F0502020204030204" pitchFamily="34" charset="0"/>
      <p:regular r:id="rId42"/>
      <p:bold r:id="rId43"/>
      <p:italic r:id="rId44"/>
      <p:boldItalic r:id="rId45"/>
    </p:embeddedFont>
    <p:embeddedFont>
      <p:font typeface="Canva Sans" panose="020B0604020202020204" charset="0"/>
      <p:regular r:id="rId46"/>
    </p:embeddedFont>
    <p:embeddedFont>
      <p:font typeface="Canva Sans Bold" panose="020B0604020202020204" charset="0"/>
      <p:regular r:id="rId47"/>
    </p:embeddedFont>
    <p:embeddedFont>
      <p:font typeface="Roboto Bold" panose="020B0604020202020204"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55.65217" units="1/cm"/>
          <inkml:channelProperty channel="Y" name="resolution" value="55.81395" units="1/cm"/>
          <inkml:channelProperty channel="T" name="resolution" value="1" units="1/dev"/>
        </inkml:channelProperties>
      </inkml:inkSource>
      <inkml:timestamp xml:id="ts0" timeString="2023-11-19T14:12:50.932"/>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43987 25739 0,'62'-31'123,"-1"-31"-123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55.65217" units="1/cm"/>
          <inkml:channelProperty channel="Y" name="resolution" value="55.81395" units="1/cm"/>
          <inkml:channelProperty channel="T" name="resolution" value="1" units="1/dev"/>
        </inkml:channelProperties>
      </inkml:inkSource>
      <inkml:timestamp xml:id="ts0" timeString="2023-11-19T14:12:51.40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44480 24937 0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C0D94-F38B-466A-8266-27BE433CC3A4}"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A8370-108B-4D1F-810A-3558789FDDEC}" type="slidenum">
              <a:rPr lang="en-US" smtClean="0"/>
              <a:t>‹#›</a:t>
            </a:fld>
            <a:endParaRPr lang="en-US"/>
          </a:p>
        </p:txBody>
      </p:sp>
    </p:spTree>
    <p:extLst>
      <p:ext uri="{BB962C8B-B14F-4D97-AF65-F5344CB8AC3E}">
        <p14:creationId xmlns:p14="http://schemas.microsoft.com/office/powerpoint/2010/main" val="42094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A8370-108B-4D1F-810A-3558789FDDEC}" type="slidenum">
              <a:rPr lang="en-US" smtClean="0"/>
              <a:t>19</a:t>
            </a:fld>
            <a:endParaRPr lang="en-US"/>
          </a:p>
        </p:txBody>
      </p:sp>
    </p:spTree>
    <p:extLst>
      <p:ext uri="{BB962C8B-B14F-4D97-AF65-F5344CB8AC3E}">
        <p14:creationId xmlns:p14="http://schemas.microsoft.com/office/powerpoint/2010/main" val="44999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learning.tdtu.edu.vn/user/profile.php?id=7620"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7.xml"/><Relationship Id="rId9"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39132"/>
            <a:ext cx="5194918" cy="2996632"/>
          </a:xfrm>
          <a:custGeom>
            <a:avLst/>
            <a:gdLst/>
            <a:ahLst/>
            <a:cxnLst/>
            <a:rect l="l" t="t" r="r" b="b"/>
            <a:pathLst>
              <a:path w="5402553" h="3144330">
                <a:moveTo>
                  <a:pt x="0" y="0"/>
                </a:moveTo>
                <a:lnTo>
                  <a:pt x="5402553" y="0"/>
                </a:lnTo>
                <a:lnTo>
                  <a:pt x="5402553" y="3144330"/>
                </a:lnTo>
                <a:lnTo>
                  <a:pt x="0" y="3144330"/>
                </a:lnTo>
                <a:lnTo>
                  <a:pt x="0" y="0"/>
                </a:lnTo>
                <a:close/>
              </a:path>
            </a:pathLst>
          </a:custGeom>
          <a:blipFill>
            <a:blip r:embed="rId2"/>
            <a:stretch>
              <a:fillRect t="-35226" b="-36592"/>
            </a:stretch>
          </a:blipFill>
        </p:spPr>
      </p:sp>
      <p:sp>
        <p:nvSpPr>
          <p:cNvPr id="3" name="TextBox 3"/>
          <p:cNvSpPr txBox="1"/>
          <p:nvPr/>
        </p:nvSpPr>
        <p:spPr>
          <a:xfrm>
            <a:off x="5336529" y="616037"/>
            <a:ext cx="12379285" cy="1824295"/>
          </a:xfrm>
          <a:prstGeom prst="rect">
            <a:avLst/>
          </a:prstGeom>
        </p:spPr>
        <p:txBody>
          <a:bodyPr lIns="0" tIns="0" rIns="0" bIns="0" rtlCol="0" anchor="t">
            <a:spAutoFit/>
          </a:bodyPr>
          <a:lstStyle/>
          <a:p>
            <a:pPr algn="ctr">
              <a:lnSpc>
                <a:spcPts val="14948"/>
              </a:lnSpc>
            </a:pPr>
            <a:r>
              <a:rPr lang="en-US" sz="10677">
                <a:solidFill>
                  <a:srgbClr val="FF3131"/>
                </a:solidFill>
                <a:latin typeface="Roboto Bold"/>
              </a:rPr>
              <a:t>MIDTERM PROJECT</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2493640" y="7071043"/>
            <a:ext cx="7564759" cy="3539430"/>
          </a:xfrm>
          <a:prstGeom prst="rect">
            <a:avLst/>
          </a:prstGeom>
        </p:spPr>
        <p:txBody>
          <a:bodyPr wrap="square" lIns="0" tIns="0" rIns="0" bIns="0" rtlCol="0" anchor="t">
            <a:spAutoFit/>
          </a:bodyPr>
          <a:lstStyle/>
          <a:p>
            <a:pPr>
              <a:lnSpc>
                <a:spcPts val="5599"/>
              </a:lnSpc>
            </a:pPr>
            <a:r>
              <a:rPr lang="en-US" sz="3999">
                <a:solidFill>
                  <a:srgbClr val="000000"/>
                </a:solidFill>
                <a:latin typeface="Roboto Bold"/>
              </a:rPr>
              <a:t>52100674 - Trần </a:t>
            </a:r>
            <a:r>
              <a:rPr lang="en-US" sz="3999" err="1">
                <a:solidFill>
                  <a:srgbClr val="000000"/>
                </a:solidFill>
                <a:latin typeface="Roboto Bold"/>
              </a:rPr>
              <a:t>Thị</a:t>
            </a:r>
            <a:r>
              <a:rPr lang="en-US" sz="3999">
                <a:solidFill>
                  <a:srgbClr val="000000"/>
                </a:solidFill>
                <a:latin typeface="Roboto Bold"/>
              </a:rPr>
              <a:t> Vẹn</a:t>
            </a:r>
          </a:p>
          <a:p>
            <a:pPr>
              <a:lnSpc>
                <a:spcPts val="5599"/>
              </a:lnSpc>
            </a:pPr>
            <a:r>
              <a:rPr lang="en-US" sz="3999">
                <a:solidFill>
                  <a:srgbClr val="000000"/>
                </a:solidFill>
                <a:latin typeface="Roboto Bold"/>
              </a:rPr>
              <a:t>52100944 - </a:t>
            </a:r>
            <a:r>
              <a:rPr lang="en-US" sz="3999" err="1">
                <a:solidFill>
                  <a:srgbClr val="000000"/>
                </a:solidFill>
                <a:latin typeface="Roboto Bold"/>
              </a:rPr>
              <a:t>Nguyễn</a:t>
            </a:r>
            <a:r>
              <a:rPr lang="en-US" sz="3999">
                <a:solidFill>
                  <a:srgbClr val="000000"/>
                </a:solidFill>
                <a:latin typeface="Roboto Bold"/>
              </a:rPr>
              <a:t> Vũ </a:t>
            </a:r>
            <a:r>
              <a:rPr lang="en-US" sz="3999" err="1">
                <a:solidFill>
                  <a:srgbClr val="000000"/>
                </a:solidFill>
                <a:latin typeface="Roboto Bold"/>
              </a:rPr>
              <a:t>Tường</a:t>
            </a:r>
            <a:endParaRPr lang="en-US" sz="3999">
              <a:solidFill>
                <a:srgbClr val="000000"/>
              </a:solidFill>
              <a:latin typeface="Roboto Bold"/>
            </a:endParaRPr>
          </a:p>
          <a:p>
            <a:pPr>
              <a:lnSpc>
                <a:spcPts val="5599"/>
              </a:lnSpc>
            </a:pPr>
            <a:r>
              <a:rPr lang="en-US" sz="3999">
                <a:solidFill>
                  <a:srgbClr val="000000"/>
                </a:solidFill>
                <a:latin typeface="Roboto Bold"/>
              </a:rPr>
              <a:t>52100921 - Vũ Minh </a:t>
            </a:r>
            <a:r>
              <a:rPr lang="en-US" sz="3999" err="1">
                <a:solidFill>
                  <a:srgbClr val="000000"/>
                </a:solidFill>
                <a:latin typeface="Roboto Bold"/>
              </a:rPr>
              <a:t>Phúc</a:t>
            </a:r>
            <a:endParaRPr lang="en-US" sz="3999">
              <a:solidFill>
                <a:srgbClr val="000000"/>
              </a:solidFill>
              <a:latin typeface="Roboto Bold"/>
            </a:endParaRPr>
          </a:p>
          <a:p>
            <a:pPr>
              <a:lnSpc>
                <a:spcPts val="5599"/>
              </a:lnSpc>
            </a:pPr>
            <a:endParaRPr lang="en-US" sz="3999">
              <a:solidFill>
                <a:srgbClr val="000000"/>
              </a:solidFill>
              <a:latin typeface="Roboto Bold"/>
            </a:endParaRPr>
          </a:p>
          <a:p>
            <a:pPr>
              <a:lnSpc>
                <a:spcPts val="5599"/>
              </a:lnSpc>
            </a:pPr>
            <a:endParaRPr lang="en-US" sz="3999">
              <a:solidFill>
                <a:srgbClr val="000000"/>
              </a:solidFill>
              <a:latin typeface="Roboto Bold"/>
            </a:endParaRPr>
          </a:p>
        </p:txBody>
      </p:sp>
      <p:sp>
        <p:nvSpPr>
          <p:cNvPr id="6" name="TextBox 6"/>
          <p:cNvSpPr txBox="1"/>
          <p:nvPr/>
        </p:nvSpPr>
        <p:spPr>
          <a:xfrm>
            <a:off x="152400" y="3013325"/>
            <a:ext cx="17780606" cy="1717676"/>
          </a:xfrm>
          <a:prstGeom prst="rect">
            <a:avLst/>
          </a:prstGeom>
        </p:spPr>
        <p:txBody>
          <a:bodyPr wrap="square" lIns="0" tIns="0" rIns="0" bIns="0" rtlCol="0" anchor="t">
            <a:spAutoFit/>
          </a:bodyPr>
          <a:lstStyle/>
          <a:p>
            <a:pPr algn="ctr">
              <a:lnSpc>
                <a:spcPts val="13999"/>
              </a:lnSpc>
              <a:spcBef>
                <a:spcPct val="0"/>
              </a:spcBef>
            </a:pPr>
            <a:r>
              <a:rPr lang="en-US" sz="9999">
                <a:solidFill>
                  <a:srgbClr val="522D1C"/>
                </a:solidFill>
                <a:latin typeface="Alice Bold"/>
              </a:rPr>
              <a:t>Traveling Salesman Problems</a:t>
            </a:r>
          </a:p>
        </p:txBody>
      </p:sp>
      <p:sp>
        <p:nvSpPr>
          <p:cNvPr id="7" name="TextBox 7"/>
          <p:cNvSpPr txBox="1"/>
          <p:nvPr/>
        </p:nvSpPr>
        <p:spPr>
          <a:xfrm>
            <a:off x="2668786" y="4686616"/>
            <a:ext cx="13942814" cy="1661545"/>
          </a:xfrm>
          <a:prstGeom prst="rect">
            <a:avLst/>
          </a:prstGeom>
        </p:spPr>
        <p:txBody>
          <a:bodyPr wrap="square" lIns="0" tIns="0" rIns="0" bIns="0" rtlCol="0" anchor="t">
            <a:spAutoFit/>
          </a:bodyPr>
          <a:lstStyle/>
          <a:p>
            <a:pPr algn="ctr">
              <a:lnSpc>
                <a:spcPts val="13999"/>
              </a:lnSpc>
              <a:spcBef>
                <a:spcPct val="0"/>
              </a:spcBef>
            </a:pPr>
            <a:r>
              <a:rPr lang="en-US" sz="9999">
                <a:solidFill>
                  <a:srgbClr val="522D1C"/>
                </a:solidFill>
                <a:latin typeface="Alice Bold"/>
              </a:rPr>
              <a:t>With Genetic Algorithm</a:t>
            </a:r>
          </a:p>
        </p:txBody>
      </p:sp>
      <p:sp>
        <p:nvSpPr>
          <p:cNvPr id="8" name="TextBox 8"/>
          <p:cNvSpPr txBox="1"/>
          <p:nvPr/>
        </p:nvSpPr>
        <p:spPr>
          <a:xfrm>
            <a:off x="11155991" y="7796248"/>
            <a:ext cx="5912809" cy="679450"/>
          </a:xfrm>
          <a:prstGeom prst="rect">
            <a:avLst/>
          </a:prstGeom>
        </p:spPr>
        <p:txBody>
          <a:bodyPr wrap="square" lIns="0" tIns="0" rIns="0" bIns="0" rtlCol="0" anchor="t">
            <a:spAutoFit/>
          </a:bodyPr>
          <a:lstStyle/>
          <a:p>
            <a:pPr>
              <a:lnSpc>
                <a:spcPts val="5599"/>
              </a:lnSpc>
            </a:pPr>
            <a:r>
              <a:rPr lang="en-US" sz="3999">
                <a:solidFill>
                  <a:srgbClr val="000000"/>
                </a:solidFill>
                <a:latin typeface="Roboto Bold"/>
              </a:rPr>
              <a:t>GV: </a:t>
            </a:r>
            <a:r>
              <a:rPr lang="en-US" sz="3999" u="sng" err="1">
                <a:solidFill>
                  <a:srgbClr val="000000"/>
                </a:solidFill>
                <a:latin typeface="Roboto Bold"/>
                <a:hlinkClick r:id="rId3" tooltip="https://elearning.tdtu.edu.vn/user/profile.php?id=7620"/>
              </a:rPr>
              <a:t>Nguyễn</a:t>
            </a:r>
            <a:r>
              <a:rPr lang="en-US" sz="3999" u="sng">
                <a:solidFill>
                  <a:srgbClr val="000000"/>
                </a:solidFill>
                <a:latin typeface="Roboto Bold"/>
                <a:hlinkClick r:id="rId3" tooltip="https://elearning.tdtu.edu.vn/user/profile.php?id=7620"/>
              </a:rPr>
              <a:t> Chí </a:t>
            </a:r>
            <a:r>
              <a:rPr lang="en-US" sz="3999" u="sng" err="1">
                <a:solidFill>
                  <a:srgbClr val="000000"/>
                </a:solidFill>
                <a:latin typeface="Roboto Bold"/>
                <a:hlinkClick r:id="rId3" tooltip="https://elearning.tdtu.edu.vn/user/profile.php?id=7620"/>
              </a:rPr>
              <a:t>Thiện</a:t>
            </a:r>
            <a:endParaRPr lang="en-US" sz="3999" u="sng">
              <a:solidFill>
                <a:srgbClr val="000000"/>
              </a:solidFill>
              <a:latin typeface="Roboto Bold"/>
              <a:hlinkClick r:id="rId3" tooltip="https://elearning.tdtu.edu.vn/user/profile.php?id=7620"/>
            </a:endParaRPr>
          </a:p>
        </p:txBody>
      </p:sp>
    </p:spTree>
  </p:cSld>
  <p:clrMapOvr>
    <a:masterClrMapping/>
  </p:clrMapOvr>
  <mc:AlternateContent xmlns:mc="http://schemas.openxmlformats.org/markup-compatibility/2006" xmlns:p14="http://schemas.microsoft.com/office/powerpoint/2010/main">
    <mc:Choice Requires="p14">
      <p:transition spd="slow" p14:dur="2000" advTm="16994"/>
    </mc:Choice>
    <mc:Fallback xmlns="">
      <p:transition spd="slow" advTm="169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633373" y="2277195"/>
            <a:ext cx="16625927" cy="3221505"/>
          </a:xfrm>
          <a:custGeom>
            <a:avLst/>
            <a:gdLst/>
            <a:ahLst/>
            <a:cxnLst/>
            <a:rect l="l" t="t" r="r" b="b"/>
            <a:pathLst>
              <a:path w="16625927" h="3221505">
                <a:moveTo>
                  <a:pt x="0" y="0"/>
                </a:moveTo>
                <a:lnTo>
                  <a:pt x="16625927" y="0"/>
                </a:lnTo>
                <a:lnTo>
                  <a:pt x="16625927" y="3221505"/>
                </a:lnTo>
                <a:lnTo>
                  <a:pt x="0" y="3221505"/>
                </a:lnTo>
                <a:lnTo>
                  <a:pt x="0" y="0"/>
                </a:lnTo>
                <a:close/>
              </a:path>
            </a:pathLst>
          </a:custGeom>
          <a:blipFill>
            <a:blip r:embed="rId3"/>
            <a:stretch>
              <a:fillRect/>
            </a:stretch>
          </a:blipFill>
        </p:spPr>
      </p:sp>
      <p:sp>
        <p:nvSpPr>
          <p:cNvPr id="4" name="TextBox 4"/>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2: Parent Selection</a:t>
            </a:r>
          </a:p>
        </p:txBody>
      </p:sp>
      <p:pic>
        <p:nvPicPr>
          <p:cNvPr id="6" name="Picture 5">
            <a:extLst>
              <a:ext uri="{FF2B5EF4-FFF2-40B4-BE49-F238E27FC236}">
                <a16:creationId xmlns:a16="http://schemas.microsoft.com/office/drawing/2014/main" id="{66874E5C-AD50-B13C-2044-B1AFA4265C7A}"/>
              </a:ext>
            </a:extLst>
          </p:cNvPr>
          <p:cNvPicPr>
            <a:picLocks noChangeAspect="1"/>
          </p:cNvPicPr>
          <p:nvPr/>
        </p:nvPicPr>
        <p:blipFill>
          <a:blip r:embed="rId4"/>
          <a:stretch>
            <a:fillRect/>
          </a:stretch>
        </p:blipFill>
        <p:spPr>
          <a:xfrm>
            <a:off x="713120" y="6438899"/>
            <a:ext cx="16466431" cy="2573485"/>
          </a:xfrm>
          <a:prstGeom prst="rect">
            <a:avLst/>
          </a:prstGeom>
        </p:spPr>
      </p:pic>
    </p:spTree>
    <p:extLst>
      <p:ext uri="{BB962C8B-B14F-4D97-AF65-F5344CB8AC3E}">
        <p14:creationId xmlns:p14="http://schemas.microsoft.com/office/powerpoint/2010/main" val="2827461809"/>
      </p:ext>
    </p:extLst>
  </p:cSld>
  <p:clrMapOvr>
    <a:masterClrMapping/>
  </p:clrMapOvr>
  <mc:AlternateContent xmlns:mc="http://schemas.openxmlformats.org/markup-compatibility/2006" xmlns:p14="http://schemas.microsoft.com/office/powerpoint/2010/main">
    <mc:Choice Requires="p14">
      <p:transition spd="slow" p14:dur="2000" advTm="77471"/>
    </mc:Choice>
    <mc:Fallback xmlns="">
      <p:transition spd="slow" advTm="774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9144000" y="2648438"/>
            <a:ext cx="6684745" cy="1131809"/>
          </a:xfrm>
          <a:custGeom>
            <a:avLst/>
            <a:gdLst/>
            <a:ahLst/>
            <a:cxnLst/>
            <a:rect l="l" t="t" r="r" b="b"/>
            <a:pathLst>
              <a:path w="6684745" h="1131809">
                <a:moveTo>
                  <a:pt x="0" y="0"/>
                </a:moveTo>
                <a:lnTo>
                  <a:pt x="6684745" y="0"/>
                </a:lnTo>
                <a:lnTo>
                  <a:pt x="6684745" y="1131809"/>
                </a:lnTo>
                <a:lnTo>
                  <a:pt x="0" y="1131809"/>
                </a:lnTo>
                <a:lnTo>
                  <a:pt x="0" y="0"/>
                </a:lnTo>
                <a:close/>
              </a:path>
            </a:pathLst>
          </a:custGeom>
          <a:blipFill>
            <a:blip r:embed="rId3"/>
            <a:stretch>
              <a:fillRect/>
            </a:stretch>
          </a:blipFill>
        </p:spPr>
      </p:sp>
      <p:sp>
        <p:nvSpPr>
          <p:cNvPr id="4" name="Freeform 4"/>
          <p:cNvSpPr/>
          <p:nvPr/>
        </p:nvSpPr>
        <p:spPr>
          <a:xfrm>
            <a:off x="1449951" y="2648438"/>
            <a:ext cx="6753908" cy="1107784"/>
          </a:xfrm>
          <a:custGeom>
            <a:avLst/>
            <a:gdLst/>
            <a:ahLst/>
            <a:cxnLst/>
            <a:rect l="l" t="t" r="r" b="b"/>
            <a:pathLst>
              <a:path w="6753908" h="1107784">
                <a:moveTo>
                  <a:pt x="0" y="0"/>
                </a:moveTo>
                <a:lnTo>
                  <a:pt x="6753908" y="0"/>
                </a:lnTo>
                <a:lnTo>
                  <a:pt x="6753908" y="1107784"/>
                </a:lnTo>
                <a:lnTo>
                  <a:pt x="0" y="1107784"/>
                </a:lnTo>
                <a:lnTo>
                  <a:pt x="0" y="0"/>
                </a:lnTo>
                <a:close/>
              </a:path>
            </a:pathLst>
          </a:custGeom>
          <a:blipFill>
            <a:blip r:embed="rId4"/>
            <a:stretch>
              <a:fillRect/>
            </a:stretch>
          </a:blipFill>
        </p:spPr>
      </p:sp>
      <p:sp>
        <p:nvSpPr>
          <p:cNvPr id="5" name="TextBox 5"/>
          <p:cNvSpPr txBox="1"/>
          <p:nvPr/>
        </p:nvSpPr>
        <p:spPr>
          <a:xfrm>
            <a:off x="1449951" y="4599397"/>
            <a:ext cx="15028529" cy="3341877"/>
          </a:xfrm>
          <a:prstGeom prst="rect">
            <a:avLst/>
          </a:prstGeom>
        </p:spPr>
        <p:txBody>
          <a:bodyPr lIns="0" tIns="0" rIns="0" bIns="0" rtlCol="0" anchor="t">
            <a:spAutoFit/>
          </a:bodyPr>
          <a:lstStyle/>
          <a:p>
            <a:pPr>
              <a:lnSpc>
                <a:spcPts val="5258"/>
              </a:lnSpc>
            </a:pPr>
            <a:r>
              <a:rPr lang="en-US" sz="3349">
                <a:solidFill>
                  <a:srgbClr val="000000"/>
                </a:solidFill>
                <a:latin typeface="Times New Roman" panose="02020603050405020304" pitchFamily="18" charset="0"/>
                <a:cs typeface="Times New Roman" panose="02020603050405020304" pitchFamily="18" charset="0"/>
              </a:rPr>
              <a:t>Apply single point crossover with probability 0.8, we generate a random number to decide if crossover it to be done or not.</a:t>
            </a:r>
          </a:p>
          <a:p>
            <a:pPr>
              <a:lnSpc>
                <a:spcPts val="5258"/>
              </a:lnSpc>
            </a:pPr>
            <a:r>
              <a:rPr lang="en-US" sz="3349">
                <a:solidFill>
                  <a:srgbClr val="000000"/>
                </a:solidFill>
                <a:latin typeface="Times New Roman" panose="02020603050405020304" pitchFamily="18" charset="0"/>
                <a:cs typeface="Times New Roman" panose="02020603050405020304" pitchFamily="18" charset="0"/>
              </a:rPr>
              <a:t>Random number &lt;= crossover probability</a:t>
            </a:r>
          </a:p>
          <a:p>
            <a:pPr>
              <a:lnSpc>
                <a:spcPts val="5258"/>
              </a:lnSpc>
            </a:pPr>
            <a:r>
              <a:rPr lang="en-US" sz="3349">
                <a:solidFill>
                  <a:srgbClr val="000000"/>
                </a:solidFill>
                <a:latin typeface="Times New Roman" panose="02020603050405020304" pitchFamily="18" charset="0"/>
                <a:cs typeface="Times New Roman" panose="02020603050405020304" pitchFamily="18" charset="0"/>
              </a:rPr>
              <a:t>=&gt; select crossover point randomly at any place in parent string.</a:t>
            </a:r>
          </a:p>
          <a:p>
            <a:pPr>
              <a:lnSpc>
                <a:spcPts val="5258"/>
              </a:lnSpc>
              <a:spcBef>
                <a:spcPct val="0"/>
              </a:spcBef>
            </a:pPr>
            <a:r>
              <a:rPr lang="en-US" sz="3349">
                <a:solidFill>
                  <a:srgbClr val="000000"/>
                </a:solidFill>
                <a:latin typeface="Times New Roman" panose="02020603050405020304" pitchFamily="18" charset="0"/>
                <a:cs typeface="Times New Roman" panose="02020603050405020304" pitchFamily="18" charset="0"/>
              </a:rPr>
              <a:t>Random number : 0.561 &lt;= 0.8 =&gt;Perform crossover!</a:t>
            </a:r>
          </a:p>
        </p:txBody>
      </p:sp>
      <p:sp>
        <p:nvSpPr>
          <p:cNvPr id="6" name="TextBox 6"/>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3: Reproduction - crossover</a:t>
            </a:r>
          </a:p>
        </p:txBody>
      </p:sp>
      <p:sp>
        <p:nvSpPr>
          <p:cNvPr id="7" name="TextBox 7"/>
          <p:cNvSpPr txBox="1"/>
          <p:nvPr/>
        </p:nvSpPr>
        <p:spPr>
          <a:xfrm>
            <a:off x="8424791" y="2874300"/>
            <a:ext cx="719209" cy="613410"/>
          </a:xfrm>
          <a:prstGeom prst="rect">
            <a:avLst/>
          </a:prstGeom>
        </p:spPr>
        <p:txBody>
          <a:bodyPr wrap="square" lIns="0" tIns="0" rIns="0" bIns="0" rtlCol="0" anchor="t">
            <a:spAutoFit/>
          </a:bodyPr>
          <a:lstStyle/>
          <a:p>
            <a:pPr algn="ctr">
              <a:lnSpc>
                <a:spcPts val="5040"/>
              </a:lnSpc>
              <a:spcBef>
                <a:spcPct val="0"/>
              </a:spcBef>
            </a:pPr>
            <a:r>
              <a:rPr lang="en-US" sz="3600">
                <a:solidFill>
                  <a:srgbClr val="000000"/>
                </a:solidFill>
                <a:latin typeface="Canva Sans Bold"/>
              </a:rPr>
              <a:t>=&gt;</a:t>
            </a:r>
          </a:p>
        </p:txBody>
      </p:sp>
    </p:spTree>
  </p:cSld>
  <p:clrMapOvr>
    <a:masterClrMapping/>
  </p:clrMapOvr>
  <mc:AlternateContent xmlns:mc="http://schemas.openxmlformats.org/markup-compatibility/2006" xmlns:p14="http://schemas.microsoft.com/office/powerpoint/2010/main">
    <mc:Choice Requires="p14">
      <p:transition spd="slow" p14:dur="2000" advTm="55791"/>
    </mc:Choice>
    <mc:Fallback xmlns="">
      <p:transition spd="slow" advTm="5579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9144000" y="2648438"/>
            <a:ext cx="6684745" cy="1131809"/>
          </a:xfrm>
          <a:custGeom>
            <a:avLst/>
            <a:gdLst/>
            <a:ahLst/>
            <a:cxnLst/>
            <a:rect l="l" t="t" r="r" b="b"/>
            <a:pathLst>
              <a:path w="6684745" h="1131809">
                <a:moveTo>
                  <a:pt x="0" y="0"/>
                </a:moveTo>
                <a:lnTo>
                  <a:pt x="6684745" y="0"/>
                </a:lnTo>
                <a:lnTo>
                  <a:pt x="6684745" y="1131809"/>
                </a:lnTo>
                <a:lnTo>
                  <a:pt x="0" y="1131809"/>
                </a:lnTo>
                <a:lnTo>
                  <a:pt x="0" y="0"/>
                </a:lnTo>
                <a:close/>
              </a:path>
            </a:pathLst>
          </a:custGeom>
          <a:blipFill>
            <a:blip r:embed="rId3"/>
            <a:stretch>
              <a:fillRect/>
            </a:stretch>
          </a:blipFill>
        </p:spPr>
      </p:sp>
      <p:sp>
        <p:nvSpPr>
          <p:cNvPr id="4" name="Freeform 4"/>
          <p:cNvSpPr/>
          <p:nvPr/>
        </p:nvSpPr>
        <p:spPr>
          <a:xfrm>
            <a:off x="1449951" y="2648438"/>
            <a:ext cx="6753908" cy="1107784"/>
          </a:xfrm>
          <a:custGeom>
            <a:avLst/>
            <a:gdLst/>
            <a:ahLst/>
            <a:cxnLst/>
            <a:rect l="l" t="t" r="r" b="b"/>
            <a:pathLst>
              <a:path w="6753908" h="1107784">
                <a:moveTo>
                  <a:pt x="0" y="0"/>
                </a:moveTo>
                <a:lnTo>
                  <a:pt x="6753908" y="0"/>
                </a:lnTo>
                <a:lnTo>
                  <a:pt x="6753908" y="1107784"/>
                </a:lnTo>
                <a:lnTo>
                  <a:pt x="0" y="1107784"/>
                </a:lnTo>
                <a:lnTo>
                  <a:pt x="0" y="0"/>
                </a:lnTo>
                <a:close/>
              </a:path>
            </a:pathLst>
          </a:custGeom>
          <a:blipFill>
            <a:blip r:embed="rId4"/>
            <a:stretch>
              <a:fillRect/>
            </a:stretch>
          </a:blipFill>
        </p:spPr>
      </p:sp>
      <p:sp>
        <p:nvSpPr>
          <p:cNvPr id="5" name="Freeform 5"/>
          <p:cNvSpPr/>
          <p:nvPr/>
        </p:nvSpPr>
        <p:spPr>
          <a:xfrm>
            <a:off x="1449951" y="4876105"/>
            <a:ext cx="6273498" cy="1091043"/>
          </a:xfrm>
          <a:custGeom>
            <a:avLst/>
            <a:gdLst/>
            <a:ahLst/>
            <a:cxnLst/>
            <a:rect l="l" t="t" r="r" b="b"/>
            <a:pathLst>
              <a:path w="6273498" h="1091043">
                <a:moveTo>
                  <a:pt x="0" y="0"/>
                </a:moveTo>
                <a:lnTo>
                  <a:pt x="6273499" y="0"/>
                </a:lnTo>
                <a:lnTo>
                  <a:pt x="6273499" y="1091043"/>
                </a:lnTo>
                <a:lnTo>
                  <a:pt x="0" y="1091043"/>
                </a:lnTo>
                <a:lnTo>
                  <a:pt x="0" y="0"/>
                </a:lnTo>
                <a:close/>
              </a:path>
            </a:pathLst>
          </a:custGeom>
          <a:blipFill>
            <a:blip r:embed="rId5"/>
            <a:stretch>
              <a:fillRect/>
            </a:stretch>
          </a:blipFill>
        </p:spPr>
      </p:sp>
      <p:sp>
        <p:nvSpPr>
          <p:cNvPr id="6" name="Freeform 6"/>
          <p:cNvSpPr/>
          <p:nvPr/>
        </p:nvSpPr>
        <p:spPr>
          <a:xfrm>
            <a:off x="1408803" y="7616796"/>
            <a:ext cx="6314646" cy="1089369"/>
          </a:xfrm>
          <a:custGeom>
            <a:avLst/>
            <a:gdLst/>
            <a:ahLst/>
            <a:cxnLst/>
            <a:rect l="l" t="t" r="r" b="b"/>
            <a:pathLst>
              <a:path w="6314646" h="1089369">
                <a:moveTo>
                  <a:pt x="0" y="0"/>
                </a:moveTo>
                <a:lnTo>
                  <a:pt x="6314647" y="0"/>
                </a:lnTo>
                <a:lnTo>
                  <a:pt x="6314647" y="1089369"/>
                </a:lnTo>
                <a:lnTo>
                  <a:pt x="0" y="1089369"/>
                </a:lnTo>
                <a:lnTo>
                  <a:pt x="0" y="0"/>
                </a:lnTo>
                <a:close/>
              </a:path>
            </a:pathLst>
          </a:custGeom>
          <a:blipFill>
            <a:blip r:embed="rId6"/>
            <a:stretch>
              <a:fillRect/>
            </a:stretch>
          </a:blipFill>
        </p:spPr>
      </p:sp>
      <p:sp>
        <p:nvSpPr>
          <p:cNvPr id="7" name="TextBox 7"/>
          <p:cNvSpPr txBox="1"/>
          <p:nvPr/>
        </p:nvSpPr>
        <p:spPr>
          <a:xfrm>
            <a:off x="1449951" y="3993047"/>
            <a:ext cx="15028529" cy="633502"/>
          </a:xfrm>
          <a:prstGeom prst="rect">
            <a:avLst/>
          </a:prstGeom>
        </p:spPr>
        <p:txBody>
          <a:bodyPr lIns="0" tIns="0" rIns="0" bIns="0" rtlCol="0" anchor="t">
            <a:spAutoFit/>
          </a:bodyPr>
          <a:lstStyle/>
          <a:p>
            <a:pPr>
              <a:lnSpc>
                <a:spcPts val="5258"/>
              </a:lnSpc>
              <a:spcBef>
                <a:spcPct val="0"/>
              </a:spcBef>
            </a:pPr>
            <a:r>
              <a:rPr lang="en-US" sz="3349">
                <a:solidFill>
                  <a:srgbClr val="000000"/>
                </a:solidFill>
                <a:latin typeface="Times New Roman" panose="02020603050405020304" pitchFamily="18" charset="0"/>
                <a:cs typeface="Times New Roman" panose="02020603050405020304" pitchFamily="18" charset="0"/>
              </a:rPr>
              <a:t>To avoid violation of TSP we perform swap in Parent 1</a:t>
            </a:r>
          </a:p>
        </p:txBody>
      </p:sp>
      <p:sp>
        <p:nvSpPr>
          <p:cNvPr id="8" name="TextBox 8"/>
          <p:cNvSpPr txBox="1"/>
          <p:nvPr/>
        </p:nvSpPr>
        <p:spPr>
          <a:xfrm>
            <a:off x="3140011" y="237331"/>
            <a:ext cx="14370193" cy="1127760"/>
          </a:xfrm>
          <a:prstGeom prst="rect">
            <a:avLst/>
          </a:prstGeom>
        </p:spPr>
        <p:txBody>
          <a:bodyPr lIns="0" tIns="0" rIns="0" bIns="0" rtlCol="0" anchor="t">
            <a:spAutoFit/>
          </a:bodyPr>
          <a:lstStyle/>
          <a:p>
            <a:pPr algn="ctr">
              <a:lnSpc>
                <a:spcPts val="9240"/>
              </a:lnSpc>
            </a:pPr>
            <a:r>
              <a:rPr lang="en-US" sz="6600">
                <a:solidFill>
                  <a:srgbClr val="000000"/>
                </a:solidFill>
                <a:latin typeface="Canva Sans Bold"/>
              </a:rPr>
              <a:t>Step 3: Reproduction - crossover</a:t>
            </a:r>
          </a:p>
        </p:txBody>
      </p:sp>
      <p:sp>
        <p:nvSpPr>
          <p:cNvPr id="9" name="TextBox 9"/>
          <p:cNvSpPr txBox="1"/>
          <p:nvPr/>
        </p:nvSpPr>
        <p:spPr>
          <a:xfrm>
            <a:off x="8225425" y="2895625"/>
            <a:ext cx="947809" cy="613410"/>
          </a:xfrm>
          <a:prstGeom prst="rect">
            <a:avLst/>
          </a:prstGeom>
        </p:spPr>
        <p:txBody>
          <a:bodyPr wrap="square" lIns="0" tIns="0" rIns="0" bIns="0" rtlCol="0" anchor="t">
            <a:spAutoFit/>
          </a:bodyPr>
          <a:lstStyle/>
          <a:p>
            <a:pPr algn="ctr">
              <a:lnSpc>
                <a:spcPts val="5040"/>
              </a:lnSpc>
              <a:spcBef>
                <a:spcPct val="0"/>
              </a:spcBef>
            </a:pPr>
            <a:r>
              <a:rPr lang="en-US" sz="3600">
                <a:solidFill>
                  <a:srgbClr val="000000"/>
                </a:solidFill>
                <a:latin typeface="Canva Sans Bold"/>
              </a:rPr>
              <a:t>=&gt;</a:t>
            </a:r>
          </a:p>
        </p:txBody>
      </p:sp>
      <p:sp>
        <p:nvSpPr>
          <p:cNvPr id="10" name="TextBox 10"/>
          <p:cNvSpPr txBox="1"/>
          <p:nvPr/>
        </p:nvSpPr>
        <p:spPr>
          <a:xfrm>
            <a:off x="1408803" y="6411794"/>
            <a:ext cx="15342158" cy="633502"/>
          </a:xfrm>
          <a:prstGeom prst="rect">
            <a:avLst/>
          </a:prstGeom>
        </p:spPr>
        <p:txBody>
          <a:bodyPr lIns="0" tIns="0" rIns="0" bIns="0" rtlCol="0" anchor="t">
            <a:spAutoFit/>
          </a:bodyPr>
          <a:lstStyle/>
          <a:p>
            <a:pPr>
              <a:lnSpc>
                <a:spcPts val="5258"/>
              </a:lnSpc>
              <a:spcBef>
                <a:spcPct val="0"/>
              </a:spcBef>
            </a:pPr>
            <a:r>
              <a:rPr lang="en-US" sz="3349">
                <a:solidFill>
                  <a:srgbClr val="000000"/>
                </a:solidFill>
                <a:latin typeface="Canva Sans"/>
              </a:rPr>
              <a:t>Swapping done to avoid populating a member twice and violating the TSP</a:t>
            </a:r>
          </a:p>
        </p:txBody>
      </p:sp>
      <p:sp>
        <p:nvSpPr>
          <p:cNvPr id="11" name="TextBox 11"/>
          <p:cNvSpPr txBox="1"/>
          <p:nvPr/>
        </p:nvSpPr>
        <p:spPr>
          <a:xfrm>
            <a:off x="8093213" y="7578696"/>
            <a:ext cx="8657749" cy="1153795"/>
          </a:xfrm>
          <a:prstGeom prst="rect">
            <a:avLst/>
          </a:prstGeom>
        </p:spPr>
        <p:txBody>
          <a:bodyPr lIns="0" tIns="0" rIns="0" bIns="0" rtlCol="0" anchor="t">
            <a:spAutoFit/>
          </a:bodyPr>
          <a:lstStyle/>
          <a:p>
            <a:pPr>
              <a:lnSpc>
                <a:spcPts val="3079"/>
              </a:lnSpc>
            </a:pPr>
            <a:r>
              <a:rPr lang="en-US" sz="2199">
                <a:solidFill>
                  <a:srgbClr val="000000"/>
                </a:solidFill>
                <a:latin typeface="Canva Sans Bold"/>
              </a:rPr>
              <a:t>Successfully transferred 1st member from P2 to P1</a:t>
            </a:r>
          </a:p>
          <a:p>
            <a:pPr>
              <a:lnSpc>
                <a:spcPts val="3079"/>
              </a:lnSpc>
            </a:pPr>
            <a:r>
              <a:rPr lang="en-US" sz="2199">
                <a:solidFill>
                  <a:srgbClr val="000000"/>
                </a:solidFill>
                <a:latin typeface="Canva Sans Bold"/>
              </a:rPr>
              <a:t>You can be transferred to P1 from P2 without swapping needed.</a:t>
            </a:r>
          </a:p>
          <a:p>
            <a:pPr>
              <a:lnSpc>
                <a:spcPts val="3079"/>
              </a:lnSpc>
              <a:spcBef>
                <a:spcPct val="0"/>
              </a:spcBef>
            </a:pPr>
            <a:r>
              <a:rPr lang="en-US" sz="2199">
                <a:solidFill>
                  <a:srgbClr val="000000"/>
                </a:solidFill>
                <a:latin typeface="Canva Sans Bold"/>
              </a:rPr>
              <a:t>So first offspring or child: 3 -&gt; 4 -&gt; 6 -&gt; 2-&gt; 5</a:t>
            </a:r>
          </a:p>
        </p:txBody>
      </p:sp>
    </p:spTree>
  </p:cSld>
  <p:clrMapOvr>
    <a:masterClrMapping/>
  </p:clrMapOvr>
  <mc:AlternateContent xmlns:mc="http://schemas.openxmlformats.org/markup-compatibility/2006" xmlns:p14="http://schemas.microsoft.com/office/powerpoint/2010/main">
    <mc:Choice Requires="p14">
      <p:transition spd="slow" p14:dur="2000" advTm="59239"/>
    </mc:Choice>
    <mc:Fallback xmlns="">
      <p:transition spd="slow" advTm="592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9144000" y="2648438"/>
            <a:ext cx="6684745" cy="1131809"/>
          </a:xfrm>
          <a:custGeom>
            <a:avLst/>
            <a:gdLst/>
            <a:ahLst/>
            <a:cxnLst/>
            <a:rect l="l" t="t" r="r" b="b"/>
            <a:pathLst>
              <a:path w="6684745" h="1131809">
                <a:moveTo>
                  <a:pt x="0" y="0"/>
                </a:moveTo>
                <a:lnTo>
                  <a:pt x="6684745" y="0"/>
                </a:lnTo>
                <a:lnTo>
                  <a:pt x="6684745" y="1131809"/>
                </a:lnTo>
                <a:lnTo>
                  <a:pt x="0" y="1131809"/>
                </a:lnTo>
                <a:lnTo>
                  <a:pt x="0" y="0"/>
                </a:lnTo>
                <a:close/>
              </a:path>
            </a:pathLst>
          </a:custGeom>
          <a:blipFill>
            <a:blip r:embed="rId3"/>
            <a:stretch>
              <a:fillRect/>
            </a:stretch>
          </a:blipFill>
        </p:spPr>
      </p:sp>
      <p:sp>
        <p:nvSpPr>
          <p:cNvPr id="4" name="Freeform 4"/>
          <p:cNvSpPr/>
          <p:nvPr/>
        </p:nvSpPr>
        <p:spPr>
          <a:xfrm>
            <a:off x="1449951" y="2648438"/>
            <a:ext cx="6753908" cy="1107784"/>
          </a:xfrm>
          <a:custGeom>
            <a:avLst/>
            <a:gdLst/>
            <a:ahLst/>
            <a:cxnLst/>
            <a:rect l="l" t="t" r="r" b="b"/>
            <a:pathLst>
              <a:path w="6753908" h="1107784">
                <a:moveTo>
                  <a:pt x="0" y="0"/>
                </a:moveTo>
                <a:lnTo>
                  <a:pt x="6753908" y="0"/>
                </a:lnTo>
                <a:lnTo>
                  <a:pt x="6753908" y="1107784"/>
                </a:lnTo>
                <a:lnTo>
                  <a:pt x="0" y="1107784"/>
                </a:lnTo>
                <a:lnTo>
                  <a:pt x="0" y="0"/>
                </a:lnTo>
                <a:close/>
              </a:path>
            </a:pathLst>
          </a:custGeom>
          <a:blipFill>
            <a:blip r:embed="rId4"/>
            <a:stretch>
              <a:fillRect/>
            </a:stretch>
          </a:blipFill>
        </p:spPr>
      </p:sp>
      <p:sp>
        <p:nvSpPr>
          <p:cNvPr id="5" name="Freeform 5"/>
          <p:cNvSpPr/>
          <p:nvPr/>
        </p:nvSpPr>
        <p:spPr>
          <a:xfrm>
            <a:off x="1449951" y="4982264"/>
            <a:ext cx="6753908" cy="1197641"/>
          </a:xfrm>
          <a:custGeom>
            <a:avLst/>
            <a:gdLst/>
            <a:ahLst/>
            <a:cxnLst/>
            <a:rect l="l" t="t" r="r" b="b"/>
            <a:pathLst>
              <a:path w="6753908" h="1197641">
                <a:moveTo>
                  <a:pt x="0" y="0"/>
                </a:moveTo>
                <a:lnTo>
                  <a:pt x="6753908" y="0"/>
                </a:lnTo>
                <a:lnTo>
                  <a:pt x="6753908" y="1197640"/>
                </a:lnTo>
                <a:lnTo>
                  <a:pt x="0" y="1197640"/>
                </a:lnTo>
                <a:lnTo>
                  <a:pt x="0" y="0"/>
                </a:lnTo>
                <a:close/>
              </a:path>
            </a:pathLst>
          </a:custGeom>
          <a:blipFill>
            <a:blip r:embed="rId5"/>
            <a:stretch>
              <a:fillRect/>
            </a:stretch>
          </a:blipFill>
        </p:spPr>
      </p:sp>
      <p:sp>
        <p:nvSpPr>
          <p:cNvPr id="6" name="Freeform 6"/>
          <p:cNvSpPr/>
          <p:nvPr/>
        </p:nvSpPr>
        <p:spPr>
          <a:xfrm>
            <a:off x="1449951" y="7673946"/>
            <a:ext cx="6273498" cy="1115695"/>
          </a:xfrm>
          <a:custGeom>
            <a:avLst/>
            <a:gdLst/>
            <a:ahLst/>
            <a:cxnLst/>
            <a:rect l="l" t="t" r="r" b="b"/>
            <a:pathLst>
              <a:path w="6273498" h="1115695">
                <a:moveTo>
                  <a:pt x="0" y="0"/>
                </a:moveTo>
                <a:lnTo>
                  <a:pt x="6273499" y="0"/>
                </a:lnTo>
                <a:lnTo>
                  <a:pt x="6273499" y="1115695"/>
                </a:lnTo>
                <a:lnTo>
                  <a:pt x="0" y="1115695"/>
                </a:lnTo>
                <a:lnTo>
                  <a:pt x="0" y="0"/>
                </a:lnTo>
                <a:close/>
              </a:path>
            </a:pathLst>
          </a:custGeom>
          <a:blipFill>
            <a:blip r:embed="rId6"/>
            <a:stretch>
              <a:fillRect/>
            </a:stretch>
          </a:blipFill>
        </p:spPr>
      </p:sp>
      <p:sp>
        <p:nvSpPr>
          <p:cNvPr id="7" name="TextBox 7"/>
          <p:cNvSpPr txBox="1"/>
          <p:nvPr/>
        </p:nvSpPr>
        <p:spPr>
          <a:xfrm>
            <a:off x="1449951" y="3993047"/>
            <a:ext cx="15028529" cy="633502"/>
          </a:xfrm>
          <a:prstGeom prst="rect">
            <a:avLst/>
          </a:prstGeom>
        </p:spPr>
        <p:txBody>
          <a:bodyPr lIns="0" tIns="0" rIns="0" bIns="0" rtlCol="0" anchor="t">
            <a:spAutoFit/>
          </a:bodyPr>
          <a:lstStyle/>
          <a:p>
            <a:pPr>
              <a:lnSpc>
                <a:spcPts val="5258"/>
              </a:lnSpc>
              <a:spcBef>
                <a:spcPct val="0"/>
              </a:spcBef>
            </a:pPr>
            <a:r>
              <a:rPr lang="en-US" sz="3349">
                <a:solidFill>
                  <a:srgbClr val="000000"/>
                </a:solidFill>
                <a:latin typeface="Times New Roman" panose="02020603050405020304" pitchFamily="18" charset="0"/>
                <a:cs typeface="Times New Roman" panose="02020603050405020304" pitchFamily="18" charset="0"/>
              </a:rPr>
              <a:t>To avoid violation of TSP we perform swap in Parent 2</a:t>
            </a:r>
          </a:p>
        </p:txBody>
      </p:sp>
      <p:sp>
        <p:nvSpPr>
          <p:cNvPr id="8" name="TextBox 8"/>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3: Reproduction - crossover</a:t>
            </a:r>
          </a:p>
        </p:txBody>
      </p:sp>
      <p:sp>
        <p:nvSpPr>
          <p:cNvPr id="9" name="TextBox 9"/>
          <p:cNvSpPr txBox="1"/>
          <p:nvPr/>
        </p:nvSpPr>
        <p:spPr>
          <a:xfrm>
            <a:off x="8424791" y="2874300"/>
            <a:ext cx="871609" cy="613410"/>
          </a:xfrm>
          <a:prstGeom prst="rect">
            <a:avLst/>
          </a:prstGeom>
        </p:spPr>
        <p:txBody>
          <a:bodyPr wrap="square" lIns="0" tIns="0" rIns="0" bIns="0" rtlCol="0" anchor="t">
            <a:spAutoFit/>
          </a:bodyPr>
          <a:lstStyle/>
          <a:p>
            <a:pPr algn="ctr">
              <a:lnSpc>
                <a:spcPts val="5040"/>
              </a:lnSpc>
              <a:spcBef>
                <a:spcPct val="0"/>
              </a:spcBef>
            </a:pPr>
            <a:r>
              <a:rPr lang="en-US" sz="3600">
                <a:solidFill>
                  <a:srgbClr val="000000"/>
                </a:solidFill>
                <a:latin typeface="Canva Sans Bold"/>
              </a:rPr>
              <a:t>=&gt;</a:t>
            </a:r>
          </a:p>
        </p:txBody>
      </p:sp>
      <p:sp>
        <p:nvSpPr>
          <p:cNvPr id="10" name="TextBox 10"/>
          <p:cNvSpPr txBox="1"/>
          <p:nvPr/>
        </p:nvSpPr>
        <p:spPr>
          <a:xfrm>
            <a:off x="1408803" y="6411794"/>
            <a:ext cx="15342158" cy="633502"/>
          </a:xfrm>
          <a:prstGeom prst="rect">
            <a:avLst/>
          </a:prstGeom>
        </p:spPr>
        <p:txBody>
          <a:bodyPr lIns="0" tIns="0" rIns="0" bIns="0" rtlCol="0" anchor="t">
            <a:spAutoFit/>
          </a:bodyPr>
          <a:lstStyle/>
          <a:p>
            <a:pPr>
              <a:lnSpc>
                <a:spcPts val="5258"/>
              </a:lnSpc>
              <a:spcBef>
                <a:spcPct val="0"/>
              </a:spcBef>
            </a:pPr>
            <a:r>
              <a:rPr lang="en-US" sz="3349">
                <a:solidFill>
                  <a:srgbClr val="000000"/>
                </a:solidFill>
                <a:latin typeface="Times New Roman" panose="02020603050405020304" pitchFamily="18" charset="0"/>
                <a:cs typeface="Times New Roman" panose="02020603050405020304" pitchFamily="18" charset="0"/>
              </a:rPr>
              <a:t>Swapping done to avoid populating a member twice and violating the TSP</a:t>
            </a:r>
          </a:p>
        </p:txBody>
      </p:sp>
      <p:sp>
        <p:nvSpPr>
          <p:cNvPr id="11" name="TextBox 11"/>
          <p:cNvSpPr txBox="1"/>
          <p:nvPr/>
        </p:nvSpPr>
        <p:spPr>
          <a:xfrm>
            <a:off x="8424791" y="8007321"/>
            <a:ext cx="8009811" cy="459228"/>
          </a:xfrm>
          <a:prstGeom prst="rect">
            <a:avLst/>
          </a:prstGeom>
        </p:spPr>
        <p:txBody>
          <a:bodyPr lIns="0" tIns="0" rIns="0" bIns="0" rtlCol="0" anchor="t">
            <a:spAutoFit/>
          </a:bodyPr>
          <a:lstStyle/>
          <a:p>
            <a:pPr>
              <a:lnSpc>
                <a:spcPts val="3919"/>
              </a:lnSpc>
              <a:spcBef>
                <a:spcPct val="0"/>
              </a:spcBef>
            </a:pPr>
            <a:r>
              <a:rPr lang="en-US" sz="2799" b="1">
                <a:solidFill>
                  <a:srgbClr val="000000"/>
                </a:solidFill>
                <a:latin typeface="Times New Roman" panose="02020603050405020304" pitchFamily="18" charset="0"/>
                <a:cs typeface="Times New Roman" panose="02020603050405020304" pitchFamily="18" charset="0"/>
              </a:rPr>
              <a:t>So second offspring or child: 6 -&gt; 4 -&gt; 3 -&gt; 5-&gt; 2</a:t>
            </a:r>
          </a:p>
        </p:txBody>
      </p:sp>
    </p:spTree>
  </p:cSld>
  <p:clrMapOvr>
    <a:masterClrMapping/>
  </p:clrMapOvr>
  <mc:AlternateContent xmlns:mc="http://schemas.openxmlformats.org/markup-compatibility/2006" xmlns:p14="http://schemas.microsoft.com/office/powerpoint/2010/main">
    <mc:Choice Requires="p14">
      <p:transition spd="slow" p14:dur="2000" advTm="30754"/>
    </mc:Choice>
    <mc:Fallback xmlns="">
      <p:transition spd="slow" advTm="307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8" name="TextBox 8"/>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3: Reproduction - crossover</a:t>
            </a:r>
          </a:p>
        </p:txBody>
      </p:sp>
      <p:pic>
        <p:nvPicPr>
          <p:cNvPr id="13" name="Picture 12">
            <a:extLst>
              <a:ext uri="{FF2B5EF4-FFF2-40B4-BE49-F238E27FC236}">
                <a16:creationId xmlns:a16="http://schemas.microsoft.com/office/drawing/2014/main" id="{E4E51EDD-AB99-7351-84BF-DABC6D5B33AA}"/>
              </a:ext>
            </a:extLst>
          </p:cNvPr>
          <p:cNvPicPr>
            <a:picLocks noChangeAspect="1"/>
          </p:cNvPicPr>
          <p:nvPr/>
        </p:nvPicPr>
        <p:blipFill>
          <a:blip r:embed="rId3"/>
          <a:stretch>
            <a:fillRect/>
          </a:stretch>
        </p:blipFill>
        <p:spPr>
          <a:xfrm>
            <a:off x="1302933" y="2705100"/>
            <a:ext cx="15682134" cy="5562600"/>
          </a:xfrm>
          <a:prstGeom prst="rect">
            <a:avLst/>
          </a:prstGeom>
        </p:spPr>
      </p:pic>
    </p:spTree>
    <p:extLst>
      <p:ext uri="{BB962C8B-B14F-4D97-AF65-F5344CB8AC3E}">
        <p14:creationId xmlns:p14="http://schemas.microsoft.com/office/powerpoint/2010/main" val="2786986319"/>
      </p:ext>
    </p:extLst>
  </p:cSld>
  <p:clrMapOvr>
    <a:masterClrMapping/>
  </p:clrMapOvr>
  <mc:AlternateContent xmlns:mc="http://schemas.openxmlformats.org/markup-compatibility/2006" xmlns:p14="http://schemas.microsoft.com/office/powerpoint/2010/main">
    <mc:Choice Requires="p14">
      <p:transition spd="slow" p14:dur="2000" advTm="30754"/>
    </mc:Choice>
    <mc:Fallback xmlns="">
      <p:transition spd="slow" advTm="3075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513451" y="5600700"/>
            <a:ext cx="7309182" cy="1114320"/>
          </a:xfrm>
          <a:custGeom>
            <a:avLst/>
            <a:gdLst/>
            <a:ahLst/>
            <a:cxnLst/>
            <a:rect l="l" t="t" r="r" b="b"/>
            <a:pathLst>
              <a:path w="7309182" h="1114320">
                <a:moveTo>
                  <a:pt x="0" y="0"/>
                </a:moveTo>
                <a:lnTo>
                  <a:pt x="7309181" y="0"/>
                </a:lnTo>
                <a:lnTo>
                  <a:pt x="7309181" y="1114320"/>
                </a:lnTo>
                <a:lnTo>
                  <a:pt x="0" y="1114320"/>
                </a:lnTo>
                <a:lnTo>
                  <a:pt x="0" y="0"/>
                </a:lnTo>
                <a:close/>
              </a:path>
            </a:pathLst>
          </a:custGeom>
          <a:blipFill>
            <a:blip r:embed="rId3"/>
            <a:stretch>
              <a:fillRect/>
            </a:stretch>
          </a:blipFill>
        </p:spPr>
      </p:sp>
      <p:sp>
        <p:nvSpPr>
          <p:cNvPr id="4" name="Freeform 4"/>
          <p:cNvSpPr/>
          <p:nvPr/>
        </p:nvSpPr>
        <p:spPr>
          <a:xfrm>
            <a:off x="9468443" y="4000500"/>
            <a:ext cx="7344206" cy="4744319"/>
          </a:xfrm>
          <a:custGeom>
            <a:avLst/>
            <a:gdLst/>
            <a:ahLst/>
            <a:cxnLst/>
            <a:rect l="l" t="t" r="r" b="b"/>
            <a:pathLst>
              <a:path w="7344206" h="4744319">
                <a:moveTo>
                  <a:pt x="0" y="0"/>
                </a:moveTo>
                <a:lnTo>
                  <a:pt x="7344206" y="0"/>
                </a:lnTo>
                <a:lnTo>
                  <a:pt x="7344206" y="4744320"/>
                </a:lnTo>
                <a:lnTo>
                  <a:pt x="0" y="4744320"/>
                </a:lnTo>
                <a:lnTo>
                  <a:pt x="0" y="0"/>
                </a:lnTo>
                <a:close/>
              </a:path>
            </a:pathLst>
          </a:custGeom>
          <a:blipFill>
            <a:blip r:embed="rId4"/>
            <a:stretch>
              <a:fillRect/>
            </a:stretch>
          </a:blipFill>
        </p:spPr>
      </p:sp>
      <p:sp>
        <p:nvSpPr>
          <p:cNvPr id="5" name="TextBox 5"/>
          <p:cNvSpPr txBox="1"/>
          <p:nvPr/>
        </p:nvSpPr>
        <p:spPr>
          <a:xfrm>
            <a:off x="236639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4: Mutation</a:t>
            </a:r>
          </a:p>
        </p:txBody>
      </p:sp>
      <p:sp>
        <p:nvSpPr>
          <p:cNvPr id="6" name="TextBox 6"/>
          <p:cNvSpPr txBox="1"/>
          <p:nvPr/>
        </p:nvSpPr>
        <p:spPr>
          <a:xfrm>
            <a:off x="3048000" y="2238008"/>
            <a:ext cx="11088410" cy="1222630"/>
          </a:xfrm>
          <a:prstGeom prst="rect">
            <a:avLst/>
          </a:prstGeom>
        </p:spPr>
        <p:txBody>
          <a:bodyPr lIns="0" tIns="0" rIns="0" bIns="0" rtlCol="0" anchor="t">
            <a:spAutoFit/>
          </a:bodyPr>
          <a:lstStyle/>
          <a:p>
            <a:pPr algn="ctr">
              <a:lnSpc>
                <a:spcPts val="4982"/>
              </a:lnSpc>
            </a:pPr>
            <a:r>
              <a:rPr lang="en-US" sz="3299">
                <a:solidFill>
                  <a:srgbClr val="000000"/>
                </a:solidFill>
                <a:latin typeface="Times New Roman" panose="02020603050405020304" pitchFamily="18" charset="0"/>
                <a:cs typeface="Times New Roman" panose="02020603050405020304" pitchFamily="18" charset="0"/>
              </a:rPr>
              <a:t>Random Number = 0.273 &gt; 0.1 (Probability of mutation)</a:t>
            </a:r>
          </a:p>
          <a:p>
            <a:pPr algn="ctr">
              <a:lnSpc>
                <a:spcPts val="4982"/>
              </a:lnSpc>
            </a:pPr>
            <a:r>
              <a:rPr lang="en-US" sz="3299">
                <a:solidFill>
                  <a:srgbClr val="000000"/>
                </a:solidFill>
                <a:latin typeface="Times New Roman" panose="02020603050405020304" pitchFamily="18" charset="0"/>
                <a:cs typeface="Times New Roman" panose="02020603050405020304" pitchFamily="18" charset="0"/>
              </a:rPr>
              <a:t>But mutation not be done on the two offsprings found.</a:t>
            </a:r>
          </a:p>
        </p:txBody>
      </p:sp>
    </p:spTree>
  </p:cSld>
  <p:clrMapOvr>
    <a:masterClrMapping/>
  </p:clrMapOvr>
  <mc:AlternateContent xmlns:mc="http://schemas.openxmlformats.org/markup-compatibility/2006" xmlns:p14="http://schemas.microsoft.com/office/powerpoint/2010/main">
    <mc:Choice Requires="p14">
      <p:transition spd="slow" p14:dur="2000" advTm="34854"/>
    </mc:Choice>
    <mc:Fallback xmlns="">
      <p:transition spd="slow" advTm="3485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5" name="TextBox 5"/>
          <p:cNvSpPr txBox="1"/>
          <p:nvPr/>
        </p:nvSpPr>
        <p:spPr>
          <a:xfrm>
            <a:off x="236639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4: Mutation</a:t>
            </a:r>
          </a:p>
        </p:txBody>
      </p:sp>
      <p:sp>
        <p:nvSpPr>
          <p:cNvPr id="6" name="TextBox 6"/>
          <p:cNvSpPr txBox="1"/>
          <p:nvPr/>
        </p:nvSpPr>
        <p:spPr>
          <a:xfrm>
            <a:off x="3048000" y="2238008"/>
            <a:ext cx="11088410" cy="1222630"/>
          </a:xfrm>
          <a:prstGeom prst="rect">
            <a:avLst/>
          </a:prstGeom>
        </p:spPr>
        <p:txBody>
          <a:bodyPr lIns="0" tIns="0" rIns="0" bIns="0" rtlCol="0" anchor="t">
            <a:spAutoFit/>
          </a:bodyPr>
          <a:lstStyle/>
          <a:p>
            <a:pPr algn="ctr">
              <a:lnSpc>
                <a:spcPts val="4982"/>
              </a:lnSpc>
            </a:pPr>
            <a:r>
              <a:rPr lang="en-US" sz="3299">
                <a:solidFill>
                  <a:srgbClr val="000000"/>
                </a:solidFill>
                <a:latin typeface="Times New Roman" panose="02020603050405020304" pitchFamily="18" charset="0"/>
                <a:cs typeface="Times New Roman" panose="02020603050405020304" pitchFamily="18" charset="0"/>
              </a:rPr>
              <a:t>Random Number = 0.273 &gt; 0.1 (Probability of mutation)</a:t>
            </a:r>
          </a:p>
          <a:p>
            <a:pPr algn="ctr">
              <a:lnSpc>
                <a:spcPts val="4982"/>
              </a:lnSpc>
            </a:pPr>
            <a:r>
              <a:rPr lang="en-US" sz="3299">
                <a:solidFill>
                  <a:srgbClr val="000000"/>
                </a:solidFill>
                <a:latin typeface="Times New Roman" panose="02020603050405020304" pitchFamily="18" charset="0"/>
                <a:cs typeface="Times New Roman" panose="02020603050405020304" pitchFamily="18" charset="0"/>
              </a:rPr>
              <a:t>But mutation not be done on the two offsprings found.</a:t>
            </a:r>
          </a:p>
        </p:txBody>
      </p:sp>
      <p:pic>
        <p:nvPicPr>
          <p:cNvPr id="8" name="Picture 7">
            <a:extLst>
              <a:ext uri="{FF2B5EF4-FFF2-40B4-BE49-F238E27FC236}">
                <a16:creationId xmlns:a16="http://schemas.microsoft.com/office/drawing/2014/main" id="{FCDA2E2B-6CC6-0052-D517-E133AFCDC2D6}"/>
              </a:ext>
            </a:extLst>
          </p:cNvPr>
          <p:cNvPicPr>
            <a:picLocks noChangeAspect="1"/>
          </p:cNvPicPr>
          <p:nvPr/>
        </p:nvPicPr>
        <p:blipFill>
          <a:blip r:embed="rId3"/>
          <a:stretch>
            <a:fillRect/>
          </a:stretch>
        </p:blipFill>
        <p:spPr>
          <a:xfrm>
            <a:off x="1066800" y="4152900"/>
            <a:ext cx="15925800" cy="3127630"/>
          </a:xfrm>
          <a:prstGeom prst="rect">
            <a:avLst/>
          </a:prstGeom>
        </p:spPr>
      </p:pic>
    </p:spTree>
    <p:extLst>
      <p:ext uri="{BB962C8B-B14F-4D97-AF65-F5344CB8AC3E}">
        <p14:creationId xmlns:p14="http://schemas.microsoft.com/office/powerpoint/2010/main" val="4252457266"/>
      </p:ext>
    </p:extLst>
  </p:cSld>
  <p:clrMapOvr>
    <a:masterClrMapping/>
  </p:clrMapOvr>
  <mc:AlternateContent xmlns:mc="http://schemas.openxmlformats.org/markup-compatibility/2006" xmlns:p14="http://schemas.microsoft.com/office/powerpoint/2010/main">
    <mc:Choice Requires="p14">
      <p:transition spd="slow" p14:dur="2000" advTm="34854"/>
    </mc:Choice>
    <mc:Fallback xmlns="">
      <p:transition spd="slow" advTm="3485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891203" y="3209084"/>
            <a:ext cx="16230600" cy="3868832"/>
          </a:xfrm>
          <a:custGeom>
            <a:avLst/>
            <a:gdLst/>
            <a:ahLst/>
            <a:cxnLst/>
            <a:rect l="l" t="t" r="r" b="b"/>
            <a:pathLst>
              <a:path w="16230600" h="3868832">
                <a:moveTo>
                  <a:pt x="0" y="0"/>
                </a:moveTo>
                <a:lnTo>
                  <a:pt x="16230600" y="0"/>
                </a:lnTo>
                <a:lnTo>
                  <a:pt x="16230600" y="3868832"/>
                </a:lnTo>
                <a:lnTo>
                  <a:pt x="0" y="3868832"/>
                </a:lnTo>
                <a:lnTo>
                  <a:pt x="0" y="0"/>
                </a:lnTo>
                <a:close/>
              </a:path>
            </a:pathLst>
          </a:custGeom>
          <a:blipFill>
            <a:blip r:embed="rId3"/>
            <a:stretch>
              <a:fillRect/>
            </a:stretch>
          </a:blipFill>
        </p:spPr>
      </p:sp>
      <p:sp>
        <p:nvSpPr>
          <p:cNvPr id="4" name="TextBox 4"/>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5: Replacement</a:t>
            </a:r>
          </a:p>
        </p:txBody>
      </p:sp>
      <p:sp>
        <p:nvSpPr>
          <p:cNvPr id="5" name="TextBox 5"/>
          <p:cNvSpPr txBox="1"/>
          <p:nvPr/>
        </p:nvSpPr>
        <p:spPr>
          <a:xfrm>
            <a:off x="998220" y="1877894"/>
            <a:ext cx="16398577" cy="1224438"/>
          </a:xfrm>
          <a:prstGeom prst="rect">
            <a:avLst/>
          </a:prstGeom>
        </p:spPr>
        <p:txBody>
          <a:bodyPr lIns="0" tIns="0" rIns="0" bIns="0" rtlCol="0" anchor="t">
            <a:spAutoFit/>
          </a:bodyPr>
          <a:lstStyle/>
          <a:p>
            <a:pPr>
              <a:lnSpc>
                <a:spcPts val="4975"/>
              </a:lnSpc>
            </a:pPr>
            <a:r>
              <a:rPr lang="en-US" sz="3090">
                <a:solidFill>
                  <a:srgbClr val="000000"/>
                </a:solidFill>
                <a:latin typeface="Times New Roman" panose="02020603050405020304" pitchFamily="18" charset="0"/>
                <a:cs typeface="Times New Roman" panose="02020603050405020304" pitchFamily="18" charset="0"/>
              </a:rPr>
              <a:t>a) Evaluation of total tour distance of initial population and the two offsprings.</a:t>
            </a:r>
          </a:p>
          <a:p>
            <a:pPr algn="l">
              <a:lnSpc>
                <a:spcPts val="4975"/>
              </a:lnSpc>
            </a:pPr>
            <a:r>
              <a:rPr lang="en-US" sz="3090">
                <a:solidFill>
                  <a:srgbClr val="000000"/>
                </a:solidFill>
                <a:latin typeface="Times New Roman" panose="02020603050405020304" pitchFamily="18" charset="0"/>
                <a:cs typeface="Times New Roman" panose="02020603050405020304" pitchFamily="18" charset="0"/>
              </a:rPr>
              <a:t>b) Select best perform individuals using (preservation with selection pressure 10%)</a:t>
            </a:r>
          </a:p>
        </p:txBody>
      </p:sp>
      <p:pic>
        <p:nvPicPr>
          <p:cNvPr id="9" name="Picture 8">
            <a:extLst>
              <a:ext uri="{FF2B5EF4-FFF2-40B4-BE49-F238E27FC236}">
                <a16:creationId xmlns:a16="http://schemas.microsoft.com/office/drawing/2014/main" id="{EC8E5318-9EBC-7AA4-60CB-014AE52CFF0A}"/>
              </a:ext>
            </a:extLst>
          </p:cNvPr>
          <p:cNvPicPr>
            <a:picLocks noChangeAspect="1"/>
          </p:cNvPicPr>
          <p:nvPr/>
        </p:nvPicPr>
        <p:blipFill>
          <a:blip r:embed="rId4"/>
          <a:stretch>
            <a:fillRect/>
          </a:stretch>
        </p:blipFill>
        <p:spPr>
          <a:xfrm>
            <a:off x="1905000" y="7408327"/>
            <a:ext cx="13790050" cy="20015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0334"/>
    </mc:Choice>
    <mc:Fallback xmlns="">
      <p:transition spd="slow" advTm="5033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111627" y="4830971"/>
            <a:ext cx="6768559" cy="1110187"/>
          </a:xfrm>
          <a:custGeom>
            <a:avLst/>
            <a:gdLst/>
            <a:ahLst/>
            <a:cxnLst/>
            <a:rect l="l" t="t" r="r" b="b"/>
            <a:pathLst>
              <a:path w="6768559" h="1110187">
                <a:moveTo>
                  <a:pt x="0" y="0"/>
                </a:moveTo>
                <a:lnTo>
                  <a:pt x="6768559" y="0"/>
                </a:lnTo>
                <a:lnTo>
                  <a:pt x="6768559" y="1110187"/>
                </a:lnTo>
                <a:lnTo>
                  <a:pt x="0" y="1110187"/>
                </a:lnTo>
                <a:lnTo>
                  <a:pt x="0" y="0"/>
                </a:lnTo>
                <a:close/>
              </a:path>
            </a:pathLst>
          </a:custGeom>
          <a:blipFill>
            <a:blip r:embed="rId3"/>
            <a:stretch>
              <a:fillRect/>
            </a:stretch>
          </a:blipFill>
        </p:spPr>
      </p:sp>
      <p:sp>
        <p:nvSpPr>
          <p:cNvPr id="4" name="Freeform 4"/>
          <p:cNvSpPr/>
          <p:nvPr/>
        </p:nvSpPr>
        <p:spPr>
          <a:xfrm>
            <a:off x="9139254" y="4903600"/>
            <a:ext cx="6713703" cy="1083428"/>
          </a:xfrm>
          <a:custGeom>
            <a:avLst/>
            <a:gdLst/>
            <a:ahLst/>
            <a:cxnLst/>
            <a:rect l="l" t="t" r="r" b="b"/>
            <a:pathLst>
              <a:path w="6713703" h="1083428">
                <a:moveTo>
                  <a:pt x="0" y="0"/>
                </a:moveTo>
                <a:lnTo>
                  <a:pt x="6713703" y="0"/>
                </a:lnTo>
                <a:lnTo>
                  <a:pt x="6713703" y="1083428"/>
                </a:lnTo>
                <a:lnTo>
                  <a:pt x="0" y="1083428"/>
                </a:lnTo>
                <a:lnTo>
                  <a:pt x="0" y="0"/>
                </a:lnTo>
                <a:close/>
              </a:path>
            </a:pathLst>
          </a:custGeom>
          <a:blipFill>
            <a:blip r:embed="rId4"/>
            <a:stretch>
              <a:fillRect/>
            </a:stretch>
          </a:blipFill>
        </p:spPr>
      </p:sp>
      <p:sp>
        <p:nvSpPr>
          <p:cNvPr id="5" name="Freeform 5"/>
          <p:cNvSpPr/>
          <p:nvPr/>
        </p:nvSpPr>
        <p:spPr>
          <a:xfrm>
            <a:off x="1111627" y="6751569"/>
            <a:ext cx="6684270" cy="1093495"/>
          </a:xfrm>
          <a:custGeom>
            <a:avLst/>
            <a:gdLst/>
            <a:ahLst/>
            <a:cxnLst/>
            <a:rect l="l" t="t" r="r" b="b"/>
            <a:pathLst>
              <a:path w="6684270" h="1093495">
                <a:moveTo>
                  <a:pt x="0" y="0"/>
                </a:moveTo>
                <a:lnTo>
                  <a:pt x="6684270" y="0"/>
                </a:lnTo>
                <a:lnTo>
                  <a:pt x="6684270" y="1093494"/>
                </a:lnTo>
                <a:lnTo>
                  <a:pt x="0" y="1093494"/>
                </a:lnTo>
                <a:lnTo>
                  <a:pt x="0" y="0"/>
                </a:lnTo>
                <a:close/>
              </a:path>
            </a:pathLst>
          </a:custGeom>
          <a:blipFill>
            <a:blip r:embed="rId5"/>
            <a:stretch>
              <a:fillRect t="-195033" b="-183637"/>
            </a:stretch>
          </a:blipFill>
        </p:spPr>
      </p:sp>
      <p:sp>
        <p:nvSpPr>
          <p:cNvPr id="6" name="Freeform 6"/>
          <p:cNvSpPr/>
          <p:nvPr/>
        </p:nvSpPr>
        <p:spPr>
          <a:xfrm>
            <a:off x="1153771" y="8054613"/>
            <a:ext cx="6684270" cy="1052516"/>
          </a:xfrm>
          <a:custGeom>
            <a:avLst/>
            <a:gdLst/>
            <a:ahLst/>
            <a:cxnLst/>
            <a:rect l="l" t="t" r="r" b="b"/>
            <a:pathLst>
              <a:path w="6684270" h="1052516">
                <a:moveTo>
                  <a:pt x="0" y="0"/>
                </a:moveTo>
                <a:lnTo>
                  <a:pt x="6684270" y="0"/>
                </a:lnTo>
                <a:lnTo>
                  <a:pt x="6684270" y="1052517"/>
                </a:lnTo>
                <a:lnTo>
                  <a:pt x="0" y="1052517"/>
                </a:lnTo>
                <a:lnTo>
                  <a:pt x="0" y="0"/>
                </a:lnTo>
                <a:close/>
              </a:path>
            </a:pathLst>
          </a:custGeom>
          <a:blipFill>
            <a:blip r:embed="rId5"/>
            <a:stretch>
              <a:fillRect t="-397307"/>
            </a:stretch>
          </a:blipFill>
        </p:spPr>
      </p:sp>
      <p:sp>
        <p:nvSpPr>
          <p:cNvPr id="7" name="Freeform 7"/>
          <p:cNvSpPr/>
          <p:nvPr/>
        </p:nvSpPr>
        <p:spPr>
          <a:xfrm>
            <a:off x="9749997" y="6751569"/>
            <a:ext cx="5895644" cy="1093495"/>
          </a:xfrm>
          <a:custGeom>
            <a:avLst/>
            <a:gdLst/>
            <a:ahLst/>
            <a:cxnLst/>
            <a:rect l="l" t="t" r="r" b="b"/>
            <a:pathLst>
              <a:path w="5895644" h="1093495">
                <a:moveTo>
                  <a:pt x="0" y="0"/>
                </a:moveTo>
                <a:lnTo>
                  <a:pt x="5895643" y="0"/>
                </a:lnTo>
                <a:lnTo>
                  <a:pt x="5895643" y="1093494"/>
                </a:lnTo>
                <a:lnTo>
                  <a:pt x="0" y="1093494"/>
                </a:lnTo>
                <a:lnTo>
                  <a:pt x="0" y="0"/>
                </a:lnTo>
                <a:close/>
              </a:path>
            </a:pathLst>
          </a:custGeom>
          <a:blipFill>
            <a:blip r:embed="rId6"/>
            <a:stretch>
              <a:fillRect l="-3571" t="-6840" r="-9565" b="-184322"/>
            </a:stretch>
          </a:blipFill>
        </p:spPr>
      </p:sp>
      <p:sp>
        <p:nvSpPr>
          <p:cNvPr id="8" name="Freeform 8"/>
          <p:cNvSpPr/>
          <p:nvPr/>
        </p:nvSpPr>
        <p:spPr>
          <a:xfrm>
            <a:off x="9749997" y="8054613"/>
            <a:ext cx="5895644" cy="993387"/>
          </a:xfrm>
          <a:custGeom>
            <a:avLst/>
            <a:gdLst/>
            <a:ahLst/>
            <a:cxnLst/>
            <a:rect l="l" t="t" r="r" b="b"/>
            <a:pathLst>
              <a:path w="5895644" h="993387">
                <a:moveTo>
                  <a:pt x="0" y="0"/>
                </a:moveTo>
                <a:lnTo>
                  <a:pt x="5895643" y="0"/>
                </a:lnTo>
                <a:lnTo>
                  <a:pt x="5895643" y="993387"/>
                </a:lnTo>
                <a:lnTo>
                  <a:pt x="0" y="993387"/>
                </a:lnTo>
                <a:lnTo>
                  <a:pt x="0" y="0"/>
                </a:lnTo>
                <a:close/>
              </a:path>
            </a:pathLst>
          </a:custGeom>
          <a:blipFill>
            <a:blip r:embed="rId6"/>
            <a:stretch>
              <a:fillRect l="-4929" t="-196880" r="-7584" b="-21859"/>
            </a:stretch>
          </a:blipFill>
        </p:spPr>
      </p:sp>
      <p:sp>
        <p:nvSpPr>
          <p:cNvPr id="9" name="TextBox 9"/>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CONTINUE</a:t>
            </a:r>
          </a:p>
        </p:txBody>
      </p:sp>
      <p:sp>
        <p:nvSpPr>
          <p:cNvPr id="10" name="TextBox 10"/>
          <p:cNvSpPr txBox="1"/>
          <p:nvPr/>
        </p:nvSpPr>
        <p:spPr>
          <a:xfrm>
            <a:off x="1111627" y="1752503"/>
            <a:ext cx="16398577" cy="2949782"/>
          </a:xfrm>
          <a:prstGeom prst="rect">
            <a:avLst/>
          </a:prstGeom>
        </p:spPr>
        <p:txBody>
          <a:bodyPr lIns="0" tIns="0" rIns="0" bIns="0" rtlCol="0" anchor="t">
            <a:spAutoFit/>
          </a:bodyPr>
          <a:lstStyle/>
          <a:p>
            <a:pPr>
              <a:lnSpc>
                <a:spcPts val="4653"/>
              </a:lnSpc>
            </a:pPr>
            <a:r>
              <a:rPr lang="en-US" sz="2890">
                <a:solidFill>
                  <a:srgbClr val="000000"/>
                </a:solidFill>
                <a:latin typeface="Times New Roman" panose="02020603050405020304" pitchFamily="18" charset="0"/>
                <a:cs typeface="Times New Roman" panose="02020603050405020304" pitchFamily="18" charset="0"/>
              </a:rPr>
              <a:t>Random number: 0.011</a:t>
            </a:r>
          </a:p>
          <a:p>
            <a:pPr>
              <a:lnSpc>
                <a:spcPts val="4653"/>
              </a:lnSpc>
            </a:pPr>
            <a:r>
              <a:rPr lang="en-US" sz="2890">
                <a:solidFill>
                  <a:srgbClr val="000000"/>
                </a:solidFill>
                <a:latin typeface="Times New Roman" panose="02020603050405020304" pitchFamily="18" charset="0"/>
                <a:cs typeface="Times New Roman" panose="02020603050405020304" pitchFamily="18" charset="0"/>
              </a:rPr>
              <a:t>Choose Parent 1 because 0.2043 &gt; 0.011 (random number)</a:t>
            </a:r>
          </a:p>
          <a:p>
            <a:pPr>
              <a:lnSpc>
                <a:spcPts val="4653"/>
              </a:lnSpc>
            </a:pPr>
            <a:r>
              <a:rPr lang="en-US" sz="2890">
                <a:solidFill>
                  <a:srgbClr val="000000"/>
                </a:solidFill>
                <a:latin typeface="Times New Roman" panose="02020603050405020304" pitchFamily="18" charset="0"/>
                <a:cs typeface="Times New Roman" panose="02020603050405020304" pitchFamily="18" charset="0"/>
              </a:rPr>
              <a:t>Random number: 0.723</a:t>
            </a:r>
          </a:p>
          <a:p>
            <a:pPr>
              <a:lnSpc>
                <a:spcPts val="4653"/>
              </a:lnSpc>
            </a:pPr>
            <a:r>
              <a:rPr lang="en-US" sz="2890">
                <a:solidFill>
                  <a:srgbClr val="000000"/>
                </a:solidFill>
                <a:latin typeface="Times New Roman" panose="02020603050405020304" pitchFamily="18" charset="0"/>
                <a:cs typeface="Times New Roman" panose="02020603050405020304" pitchFamily="18" charset="0"/>
              </a:rPr>
              <a:t>Choose Parent 4 because 0.753 &gt; 0.723 (random number)</a:t>
            </a:r>
          </a:p>
          <a:p>
            <a:pPr algn="l">
              <a:lnSpc>
                <a:spcPts val="4653"/>
              </a:lnSpc>
            </a:pPr>
            <a:r>
              <a:rPr lang="en-US" sz="2890">
                <a:solidFill>
                  <a:srgbClr val="000000"/>
                </a:solidFill>
                <a:latin typeface="Times New Roman" panose="02020603050405020304" pitchFamily="18" charset="0"/>
                <a:cs typeface="Times New Roman" panose="02020603050405020304" pitchFamily="18" charset="0"/>
              </a:rPr>
              <a:t>Select Parent:</a:t>
            </a:r>
          </a:p>
        </p:txBody>
      </p:sp>
      <p:sp>
        <p:nvSpPr>
          <p:cNvPr id="11" name="TextBox 11"/>
          <p:cNvSpPr txBox="1"/>
          <p:nvPr/>
        </p:nvSpPr>
        <p:spPr>
          <a:xfrm>
            <a:off x="398731" y="6125307"/>
            <a:ext cx="8110061" cy="497840"/>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Times New Roman" panose="02020603050405020304" pitchFamily="18" charset="0"/>
                <a:cs typeface="Times New Roman" panose="02020603050405020304" pitchFamily="18" charset="0"/>
              </a:rPr>
              <a:t>Random number: 0.594 &lt; 0.8 Apply crossover</a:t>
            </a:r>
          </a:p>
        </p:txBody>
      </p:sp>
      <p:sp>
        <p:nvSpPr>
          <p:cNvPr id="12" name="TextBox 12"/>
          <p:cNvSpPr txBox="1"/>
          <p:nvPr/>
        </p:nvSpPr>
        <p:spPr>
          <a:xfrm>
            <a:off x="8313556" y="5242785"/>
            <a:ext cx="397073" cy="497840"/>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Canva Sans"/>
              </a:rPr>
              <a:t>=&gt;</a:t>
            </a:r>
          </a:p>
        </p:txBody>
      </p:sp>
      <p:sp>
        <p:nvSpPr>
          <p:cNvPr id="13" name="TextBox 13"/>
          <p:cNvSpPr txBox="1"/>
          <p:nvPr/>
        </p:nvSpPr>
        <p:spPr>
          <a:xfrm>
            <a:off x="1111627" y="9250005"/>
            <a:ext cx="6187321" cy="563880"/>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Canva Sans Bold"/>
              </a:rPr>
              <a:t>New child 3: 2 -&gt; 6 -&gt; 4 -&gt; 5 -&gt; 3</a:t>
            </a:r>
          </a:p>
        </p:txBody>
      </p:sp>
      <p:sp>
        <p:nvSpPr>
          <p:cNvPr id="14" name="TextBox 14"/>
          <p:cNvSpPr txBox="1"/>
          <p:nvPr/>
        </p:nvSpPr>
        <p:spPr>
          <a:xfrm>
            <a:off x="9221688" y="9191625"/>
            <a:ext cx="5061228" cy="563880"/>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Canva Sans Bold"/>
              </a:rPr>
              <a:t>Child 4: 3 -&gt; 4 -&gt; 5-&gt; 2-&gt; 6</a:t>
            </a:r>
          </a:p>
        </p:txBody>
      </p:sp>
    </p:spTree>
  </p:cSld>
  <p:clrMapOvr>
    <a:masterClrMapping/>
  </p:clrMapOvr>
  <mc:AlternateContent xmlns:mc="http://schemas.openxmlformats.org/markup-compatibility/2006" xmlns:p14="http://schemas.microsoft.com/office/powerpoint/2010/main">
    <mc:Choice Requires="p14">
      <p:transition spd="slow" p14:dur="2000" advTm="122772"/>
    </mc:Choice>
    <mc:Fallback xmlns="">
      <p:transition spd="slow" advTm="12277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3"/>
            <a:stretch>
              <a:fillRect t="-35226" b="-36592"/>
            </a:stretch>
          </a:blipFill>
        </p:spPr>
      </p:sp>
      <p:sp>
        <p:nvSpPr>
          <p:cNvPr id="3" name="Freeform 3"/>
          <p:cNvSpPr/>
          <p:nvPr/>
        </p:nvSpPr>
        <p:spPr>
          <a:xfrm>
            <a:off x="897238" y="4034310"/>
            <a:ext cx="16530039" cy="4882815"/>
          </a:xfrm>
          <a:custGeom>
            <a:avLst/>
            <a:gdLst/>
            <a:ahLst/>
            <a:cxnLst/>
            <a:rect l="l" t="t" r="r" b="b"/>
            <a:pathLst>
              <a:path w="16530039" h="4882815">
                <a:moveTo>
                  <a:pt x="0" y="0"/>
                </a:moveTo>
                <a:lnTo>
                  <a:pt x="16530039" y="0"/>
                </a:lnTo>
                <a:lnTo>
                  <a:pt x="16530039" y="4882815"/>
                </a:lnTo>
                <a:lnTo>
                  <a:pt x="0" y="4882815"/>
                </a:lnTo>
                <a:lnTo>
                  <a:pt x="0" y="0"/>
                </a:lnTo>
                <a:close/>
              </a:path>
            </a:pathLst>
          </a:custGeom>
          <a:blipFill>
            <a:blip r:embed="rId4"/>
            <a:stretch>
              <a:fillRect/>
            </a:stretch>
          </a:blipFill>
        </p:spPr>
      </p:sp>
      <p:sp>
        <p:nvSpPr>
          <p:cNvPr id="4" name="TextBox 4"/>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5: Replacement</a:t>
            </a:r>
          </a:p>
        </p:txBody>
      </p:sp>
      <p:sp>
        <p:nvSpPr>
          <p:cNvPr id="5" name="TextBox 5"/>
          <p:cNvSpPr txBox="1"/>
          <p:nvPr/>
        </p:nvSpPr>
        <p:spPr>
          <a:xfrm>
            <a:off x="1028700" y="1859106"/>
            <a:ext cx="16398577" cy="1856214"/>
          </a:xfrm>
          <a:prstGeom prst="rect">
            <a:avLst/>
          </a:prstGeom>
        </p:spPr>
        <p:txBody>
          <a:bodyPr lIns="0" tIns="0" rIns="0" bIns="0" rtlCol="0" anchor="t">
            <a:spAutoFit/>
          </a:bodyPr>
          <a:lstStyle/>
          <a:p>
            <a:pPr>
              <a:lnSpc>
                <a:spcPts val="4975"/>
              </a:lnSpc>
            </a:pPr>
            <a:r>
              <a:rPr lang="en-US" sz="3090">
                <a:solidFill>
                  <a:srgbClr val="000000"/>
                </a:solidFill>
                <a:latin typeface="Times New Roman" panose="02020603050405020304" pitchFamily="18" charset="0"/>
                <a:cs typeface="Times New Roman" panose="02020603050405020304" pitchFamily="18" charset="0"/>
              </a:rPr>
              <a:t>Mutation:</a:t>
            </a:r>
          </a:p>
          <a:p>
            <a:pPr>
              <a:lnSpc>
                <a:spcPts val="4975"/>
              </a:lnSpc>
            </a:pPr>
            <a:r>
              <a:rPr lang="en-US" sz="3090">
                <a:solidFill>
                  <a:srgbClr val="000000"/>
                </a:solidFill>
                <a:latin typeface="Times New Roman" panose="02020603050405020304" pitchFamily="18" charset="0"/>
                <a:cs typeface="Times New Roman" panose="02020603050405020304" pitchFamily="18" charset="0"/>
              </a:rPr>
              <a:t>Random number: 0.607 &gt; 0.1 </a:t>
            </a:r>
          </a:p>
          <a:p>
            <a:pPr>
              <a:lnSpc>
                <a:spcPts val="4975"/>
              </a:lnSpc>
            </a:pPr>
            <a:r>
              <a:rPr lang="en-US" sz="3090">
                <a:solidFill>
                  <a:srgbClr val="000000"/>
                </a:solidFill>
                <a:latin typeface="Times New Roman" panose="02020603050405020304" pitchFamily="18" charset="0"/>
                <a:cs typeface="Times New Roman" panose="02020603050405020304" pitchFamily="18" charset="0"/>
              </a:rPr>
              <a:t>Skip mutation</a:t>
            </a:r>
          </a:p>
        </p:txBody>
      </p:sp>
    </p:spTree>
  </p:cSld>
  <p:clrMapOvr>
    <a:masterClrMapping/>
  </p:clrMapOvr>
  <mc:AlternateContent xmlns:mc="http://schemas.openxmlformats.org/markup-compatibility/2006" xmlns:p14="http://schemas.microsoft.com/office/powerpoint/2010/main">
    <mc:Choice Requires="p14">
      <p:transition spd="slow" p14:dur="2000" advTm="26634"/>
    </mc:Choice>
    <mc:Fallback xmlns="">
      <p:transition spd="slow" advTm="2663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9303342" y="3012617"/>
            <a:ext cx="8794372" cy="5299063"/>
          </a:xfrm>
          <a:custGeom>
            <a:avLst/>
            <a:gdLst/>
            <a:ahLst/>
            <a:cxnLst/>
            <a:rect l="l" t="t" r="r" b="b"/>
            <a:pathLst>
              <a:path w="8794372" h="5299063">
                <a:moveTo>
                  <a:pt x="0" y="0"/>
                </a:moveTo>
                <a:lnTo>
                  <a:pt x="8794372" y="0"/>
                </a:lnTo>
                <a:lnTo>
                  <a:pt x="8794372" y="5299063"/>
                </a:lnTo>
                <a:lnTo>
                  <a:pt x="0" y="5299063"/>
                </a:lnTo>
                <a:lnTo>
                  <a:pt x="0" y="0"/>
                </a:lnTo>
                <a:close/>
              </a:path>
            </a:pathLst>
          </a:custGeom>
          <a:blipFill>
            <a:blip r:embed="rId3"/>
            <a:stretch>
              <a:fillRect b="-9646"/>
            </a:stretch>
          </a:blipFill>
        </p:spPr>
      </p:sp>
      <p:sp>
        <p:nvSpPr>
          <p:cNvPr id="4" name="TextBox 4"/>
          <p:cNvSpPr txBox="1"/>
          <p:nvPr/>
        </p:nvSpPr>
        <p:spPr>
          <a:xfrm>
            <a:off x="2889107"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LỊCH SỬ BÀI TOÁN</a:t>
            </a:r>
          </a:p>
        </p:txBody>
      </p:sp>
      <p:sp>
        <p:nvSpPr>
          <p:cNvPr id="5" name="TextBox 5"/>
          <p:cNvSpPr txBox="1"/>
          <p:nvPr/>
        </p:nvSpPr>
        <p:spPr>
          <a:xfrm>
            <a:off x="651465" y="2544680"/>
            <a:ext cx="8021860" cy="5604419"/>
          </a:xfrm>
          <a:prstGeom prst="rect">
            <a:avLst/>
          </a:prstGeom>
        </p:spPr>
        <p:txBody>
          <a:bodyPr lIns="0" tIns="0" rIns="0" bIns="0" rtlCol="0" anchor="t">
            <a:spAutoFit/>
          </a:bodyPr>
          <a:lstStyle/>
          <a:p>
            <a:pPr algn="just">
              <a:lnSpc>
                <a:spcPts val="4941"/>
              </a:lnSpc>
              <a:spcBef>
                <a:spcPct val="0"/>
              </a:spcBef>
            </a:pPr>
            <a:r>
              <a:rPr lang="en-US" sz="3529" err="1">
                <a:solidFill>
                  <a:srgbClr val="000000"/>
                </a:solidFill>
                <a:latin typeface="Times New Roman" panose="02020603050405020304" pitchFamily="18" charset="0"/>
                <a:cs typeface="Times New Roman" panose="02020603050405020304" pitchFamily="18" charset="0"/>
              </a:rPr>
              <a:t>Bài</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toán</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người</a:t>
            </a:r>
            <a:r>
              <a:rPr lang="en-US" sz="3529">
                <a:solidFill>
                  <a:srgbClr val="000000"/>
                </a:solidFill>
                <a:latin typeface="Times New Roman" panose="02020603050405020304" pitchFamily="18" charset="0"/>
                <a:cs typeface="Times New Roman" panose="02020603050405020304" pitchFamily="18" charset="0"/>
              </a:rPr>
              <a:t> du </a:t>
            </a:r>
            <a:r>
              <a:rPr lang="en-US" sz="3529" err="1">
                <a:solidFill>
                  <a:srgbClr val="000000"/>
                </a:solidFill>
                <a:latin typeface="Times New Roman" panose="02020603050405020304" pitchFamily="18" charset="0"/>
                <a:cs typeface="Times New Roman" panose="02020603050405020304" pitchFamily="18" charset="0"/>
              </a:rPr>
              <a:t>lịch</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tiếng</a:t>
            </a:r>
            <a:r>
              <a:rPr lang="en-US" sz="3529">
                <a:solidFill>
                  <a:srgbClr val="000000"/>
                </a:solidFill>
                <a:latin typeface="Times New Roman" panose="02020603050405020304" pitchFamily="18" charset="0"/>
                <a:cs typeface="Times New Roman" panose="02020603050405020304" pitchFamily="18" charset="0"/>
              </a:rPr>
              <a:t> Anh: travelling salesman problem - TSP) </a:t>
            </a:r>
            <a:r>
              <a:rPr lang="en-US" sz="3529" err="1">
                <a:solidFill>
                  <a:srgbClr val="000000"/>
                </a:solidFill>
                <a:latin typeface="Times New Roman" panose="02020603050405020304" pitchFamily="18" charset="0"/>
                <a:cs typeface="Times New Roman" panose="02020603050405020304" pitchFamily="18" charset="0"/>
              </a:rPr>
              <a:t>là</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một</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bài</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toán</a:t>
            </a:r>
            <a:r>
              <a:rPr lang="en-US" sz="3529">
                <a:solidFill>
                  <a:srgbClr val="000000"/>
                </a:solidFill>
                <a:latin typeface="Times New Roman" panose="02020603050405020304" pitchFamily="18" charset="0"/>
                <a:cs typeface="Times New Roman" panose="02020603050405020304" pitchFamily="18" charset="0"/>
              </a:rPr>
              <a:t> NP-Hard </a:t>
            </a:r>
            <a:r>
              <a:rPr lang="en-US" sz="3529" err="1">
                <a:solidFill>
                  <a:srgbClr val="000000"/>
                </a:solidFill>
                <a:latin typeface="Times New Roman" panose="02020603050405020304" pitchFamily="18" charset="0"/>
                <a:cs typeface="Times New Roman" panose="02020603050405020304" pitchFamily="18" charset="0"/>
              </a:rPr>
              <a:t>thuộc</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thể</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loại</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tối</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ưu</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tổ</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hợp</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được</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nghiên</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cứu</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trong</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lý</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thuyết</a:t>
            </a:r>
            <a:r>
              <a:rPr lang="en-US" sz="3529">
                <a:solidFill>
                  <a:srgbClr val="000000"/>
                </a:solidFill>
                <a:latin typeface="Times New Roman" panose="02020603050405020304" pitchFamily="18" charset="0"/>
                <a:cs typeface="Times New Roman" panose="02020603050405020304" pitchFamily="18" charset="0"/>
              </a:rPr>
              <a:t> khoa </a:t>
            </a:r>
            <a:r>
              <a:rPr lang="en-US" sz="3529" err="1">
                <a:solidFill>
                  <a:srgbClr val="000000"/>
                </a:solidFill>
                <a:latin typeface="Times New Roman" panose="02020603050405020304" pitchFamily="18" charset="0"/>
                <a:cs typeface="Times New Roman" panose="02020603050405020304" pitchFamily="18" charset="0"/>
              </a:rPr>
              <a:t>học</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máy</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tính</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Nội</a:t>
            </a:r>
            <a:r>
              <a:rPr lang="en-US" sz="3529">
                <a:solidFill>
                  <a:srgbClr val="000000"/>
                </a:solidFill>
                <a:latin typeface="Times New Roman" panose="02020603050405020304" pitchFamily="18" charset="0"/>
                <a:cs typeface="Times New Roman" panose="02020603050405020304" pitchFamily="18" charset="0"/>
              </a:rPr>
              <a:t> dung </a:t>
            </a:r>
            <a:r>
              <a:rPr lang="en-US" sz="3529" err="1">
                <a:solidFill>
                  <a:srgbClr val="000000"/>
                </a:solidFill>
                <a:latin typeface="Times New Roman" panose="02020603050405020304" pitchFamily="18" charset="0"/>
                <a:cs typeface="Times New Roman" panose="02020603050405020304" pitchFamily="18" charset="0"/>
              </a:rPr>
              <a:t>bài</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toán</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có</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thể</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hiểu</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khái</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quát</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như</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sau</a:t>
            </a:r>
            <a:r>
              <a:rPr lang="en-US" sz="3529">
                <a:solidFill>
                  <a:srgbClr val="000000"/>
                </a:solidFill>
                <a:latin typeface="Times New Roman" panose="02020603050405020304" pitchFamily="18" charset="0"/>
                <a:cs typeface="Times New Roman" panose="02020603050405020304" pitchFamily="18" charset="0"/>
              </a:rPr>
              <a:t> : Cho </a:t>
            </a:r>
            <a:r>
              <a:rPr lang="en-US" sz="3529" err="1">
                <a:solidFill>
                  <a:srgbClr val="000000"/>
                </a:solidFill>
                <a:latin typeface="Times New Roman" panose="02020603050405020304" pitchFamily="18" charset="0"/>
                <a:cs typeface="Times New Roman" panose="02020603050405020304" pitchFamily="18" charset="0"/>
              </a:rPr>
              <a:t>trước</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một</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danh</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sách</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các</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thành</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phố</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và</a:t>
            </a:r>
            <a:r>
              <a:rPr lang="en-US" sz="3529">
                <a:solidFill>
                  <a:srgbClr val="000000"/>
                </a:solidFill>
                <a:latin typeface="Times New Roman" panose="02020603050405020304" pitchFamily="18" charset="0"/>
                <a:cs typeface="Times New Roman" panose="02020603050405020304" pitchFamily="18" charset="0"/>
              </a:rPr>
              <a:t> </a:t>
            </a:r>
            <a:r>
              <a:rPr lang="vi-VN" sz="3529">
                <a:solidFill>
                  <a:srgbClr val="000000"/>
                </a:solidFill>
                <a:latin typeface="Times New Roman" panose="02020603050405020304" pitchFamily="18" charset="0"/>
                <a:cs typeface="Times New Roman" panose="02020603050405020304" pitchFamily="18" charset="0"/>
              </a:rPr>
              <a:t>khoảng cách giữa chúng tìm chu trình ngắn nhất đ</a:t>
            </a:r>
            <a:r>
              <a:rPr lang="en-US" sz="3529" err="1">
                <a:solidFill>
                  <a:srgbClr val="000000"/>
                </a:solidFill>
                <a:latin typeface="Times New Roman" panose="02020603050405020304" pitchFamily="18" charset="0"/>
                <a:cs typeface="Times New Roman" panose="02020603050405020304" pitchFamily="18" charset="0"/>
              </a:rPr>
              <a:t>i</a:t>
            </a:r>
            <a:r>
              <a:rPr lang="en-US" sz="3529">
                <a:solidFill>
                  <a:srgbClr val="000000"/>
                </a:solidFill>
                <a:latin typeface="Times New Roman" panose="02020603050405020304" pitchFamily="18" charset="0"/>
                <a:cs typeface="Times New Roman" panose="02020603050405020304" pitchFamily="18" charset="0"/>
              </a:rPr>
              <a:t> qua </a:t>
            </a:r>
            <a:r>
              <a:rPr lang="en-US" sz="3529" err="1">
                <a:solidFill>
                  <a:srgbClr val="000000"/>
                </a:solidFill>
                <a:latin typeface="Times New Roman" panose="02020603050405020304" pitchFamily="18" charset="0"/>
                <a:cs typeface="Times New Roman" panose="02020603050405020304" pitchFamily="18" charset="0"/>
              </a:rPr>
              <a:t>tất</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cả</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các</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thành</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phố</a:t>
            </a:r>
            <a:r>
              <a:rPr lang="en-US" sz="3529">
                <a:solidFill>
                  <a:srgbClr val="000000"/>
                </a:solidFill>
                <a:latin typeface="Times New Roman" panose="02020603050405020304" pitchFamily="18" charset="0"/>
                <a:cs typeface="Times New Roman" panose="02020603050405020304" pitchFamily="18" charset="0"/>
              </a:rPr>
              <a:t> </a:t>
            </a:r>
            <a:r>
              <a:rPr lang="en-US" sz="3529" err="1">
                <a:solidFill>
                  <a:srgbClr val="000000"/>
                </a:solidFill>
                <a:latin typeface="Times New Roman" panose="02020603050405020304" pitchFamily="18" charset="0"/>
                <a:cs typeface="Times New Roman" panose="02020603050405020304" pitchFamily="18" charset="0"/>
              </a:rPr>
              <a:t>đúng</a:t>
            </a:r>
            <a:r>
              <a:rPr lang="en-US" sz="3529">
                <a:solidFill>
                  <a:srgbClr val="000000"/>
                </a:solidFill>
                <a:latin typeface="Times New Roman" panose="02020603050405020304" pitchFamily="18" charset="0"/>
                <a:cs typeface="Times New Roman" panose="02020603050405020304" pitchFamily="18" charset="0"/>
              </a:rPr>
              <a:t> 1 </a:t>
            </a:r>
            <a:r>
              <a:rPr lang="en-US" sz="3529" err="1">
                <a:solidFill>
                  <a:srgbClr val="000000"/>
                </a:solidFill>
                <a:latin typeface="Times New Roman" panose="02020603050405020304" pitchFamily="18" charset="0"/>
                <a:cs typeface="Times New Roman" panose="02020603050405020304" pitchFamily="18" charset="0"/>
              </a:rPr>
              <a:t>lần</a:t>
            </a:r>
            <a:r>
              <a:rPr lang="en-US" sz="3529">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27221"/>
    </mc:Choice>
    <mc:Fallback xmlns="">
      <p:transition spd="slow" advTm="2722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028700" y="2406678"/>
            <a:ext cx="16404942" cy="3663525"/>
          </a:xfrm>
          <a:custGeom>
            <a:avLst/>
            <a:gdLst/>
            <a:ahLst/>
            <a:cxnLst/>
            <a:rect l="l" t="t" r="r" b="b"/>
            <a:pathLst>
              <a:path w="16404942" h="3663525">
                <a:moveTo>
                  <a:pt x="0" y="0"/>
                </a:moveTo>
                <a:lnTo>
                  <a:pt x="16404942" y="0"/>
                </a:lnTo>
                <a:lnTo>
                  <a:pt x="16404942" y="3663525"/>
                </a:lnTo>
                <a:lnTo>
                  <a:pt x="0" y="3663525"/>
                </a:lnTo>
                <a:lnTo>
                  <a:pt x="0" y="0"/>
                </a:lnTo>
                <a:close/>
              </a:path>
            </a:pathLst>
          </a:custGeom>
          <a:blipFill>
            <a:blip r:embed="rId3"/>
            <a:stretch>
              <a:fillRect/>
            </a:stretch>
          </a:blipFill>
        </p:spPr>
      </p:sp>
      <p:sp>
        <p:nvSpPr>
          <p:cNvPr id="4" name="Freeform 4"/>
          <p:cNvSpPr/>
          <p:nvPr/>
        </p:nvSpPr>
        <p:spPr>
          <a:xfrm>
            <a:off x="8991600" y="6881773"/>
            <a:ext cx="6324242" cy="985849"/>
          </a:xfrm>
          <a:custGeom>
            <a:avLst/>
            <a:gdLst/>
            <a:ahLst/>
            <a:cxnLst/>
            <a:rect l="l" t="t" r="r" b="b"/>
            <a:pathLst>
              <a:path w="6324242" h="985849">
                <a:moveTo>
                  <a:pt x="0" y="0"/>
                </a:moveTo>
                <a:lnTo>
                  <a:pt x="6324242" y="0"/>
                </a:lnTo>
                <a:lnTo>
                  <a:pt x="6324242" y="985849"/>
                </a:lnTo>
                <a:lnTo>
                  <a:pt x="0" y="985849"/>
                </a:lnTo>
                <a:lnTo>
                  <a:pt x="0" y="0"/>
                </a:lnTo>
                <a:close/>
              </a:path>
            </a:pathLst>
          </a:custGeom>
          <a:blipFill>
            <a:blip r:embed="rId4"/>
            <a:stretch>
              <a:fillRect t="-6917"/>
            </a:stretch>
          </a:blipFill>
        </p:spPr>
      </p:sp>
      <p:sp>
        <p:nvSpPr>
          <p:cNvPr id="5" name="TextBox 5"/>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New Population - Iteration 2</a:t>
            </a:r>
          </a:p>
        </p:txBody>
      </p:sp>
      <p:sp>
        <p:nvSpPr>
          <p:cNvPr id="6" name="TextBox 6"/>
          <p:cNvSpPr txBox="1"/>
          <p:nvPr/>
        </p:nvSpPr>
        <p:spPr>
          <a:xfrm>
            <a:off x="1028700" y="6719007"/>
            <a:ext cx="7185065" cy="1471930"/>
          </a:xfrm>
          <a:prstGeom prst="rect">
            <a:avLst/>
          </a:prstGeom>
        </p:spPr>
        <p:txBody>
          <a:bodyPr lIns="0" tIns="0" rIns="0" bIns="0" rtlCol="0" anchor="t">
            <a:spAutoFit/>
          </a:bodyPr>
          <a:lstStyle/>
          <a:p>
            <a:pPr>
              <a:lnSpc>
                <a:spcPts val="3919"/>
              </a:lnSpc>
              <a:spcBef>
                <a:spcPct val="0"/>
              </a:spcBef>
            </a:pPr>
            <a:r>
              <a:rPr lang="en-US" sz="2799">
                <a:solidFill>
                  <a:srgbClr val="000000"/>
                </a:solidFill>
                <a:latin typeface="Times New Roman" panose="02020603050405020304" pitchFamily="18" charset="0"/>
                <a:cs typeface="Times New Roman" panose="02020603050405020304" pitchFamily="18" charset="0"/>
              </a:rPr>
              <a:t>Random number: 0.409  choose C1: 0.448</a:t>
            </a:r>
          </a:p>
          <a:p>
            <a:pPr>
              <a:lnSpc>
                <a:spcPts val="3919"/>
              </a:lnSpc>
              <a:spcBef>
                <a:spcPct val="0"/>
              </a:spcBef>
            </a:pPr>
            <a:r>
              <a:rPr lang="en-US" sz="2799">
                <a:solidFill>
                  <a:srgbClr val="000000"/>
                </a:solidFill>
                <a:latin typeface="Times New Roman" panose="02020603050405020304" pitchFamily="18" charset="0"/>
                <a:cs typeface="Times New Roman" panose="02020603050405020304" pitchFamily="18" charset="0"/>
              </a:rPr>
              <a:t>Random number: 0.525 choose C2: 0.652</a:t>
            </a:r>
          </a:p>
          <a:p>
            <a:pPr>
              <a:lnSpc>
                <a:spcPts val="3919"/>
              </a:lnSpc>
              <a:spcBef>
                <a:spcPct val="0"/>
              </a:spcBef>
            </a:pPr>
            <a:r>
              <a:rPr lang="en-US" sz="2799">
                <a:solidFill>
                  <a:srgbClr val="000000"/>
                </a:solidFill>
                <a:latin typeface="Times New Roman" panose="02020603050405020304" pitchFamily="18" charset="0"/>
                <a:cs typeface="Times New Roman" panose="02020603050405020304" pitchFamily="18" charset="0"/>
              </a:rPr>
              <a:t>Select 2 parent:</a:t>
            </a:r>
          </a:p>
        </p:txBody>
      </p:sp>
    </p:spTree>
  </p:cSld>
  <p:clrMapOvr>
    <a:masterClrMapping/>
  </p:clrMapOvr>
  <mc:AlternateContent xmlns:mc="http://schemas.openxmlformats.org/markup-compatibility/2006" xmlns:p14="http://schemas.microsoft.com/office/powerpoint/2010/main">
    <mc:Choice Requires="p14">
      <p:transition spd="slow" p14:dur="2000" advTm="12255"/>
    </mc:Choice>
    <mc:Fallback xmlns="">
      <p:transition spd="slow" advTm="1225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449951" y="3106580"/>
            <a:ext cx="5948754" cy="1000835"/>
          </a:xfrm>
          <a:custGeom>
            <a:avLst/>
            <a:gdLst/>
            <a:ahLst/>
            <a:cxnLst/>
            <a:rect l="l" t="t" r="r" b="b"/>
            <a:pathLst>
              <a:path w="5948754" h="1000835">
                <a:moveTo>
                  <a:pt x="0" y="0"/>
                </a:moveTo>
                <a:lnTo>
                  <a:pt x="5948755" y="0"/>
                </a:lnTo>
                <a:lnTo>
                  <a:pt x="5948755" y="1000835"/>
                </a:lnTo>
                <a:lnTo>
                  <a:pt x="0" y="1000835"/>
                </a:lnTo>
                <a:lnTo>
                  <a:pt x="0" y="0"/>
                </a:lnTo>
                <a:close/>
              </a:path>
            </a:pathLst>
          </a:custGeom>
          <a:blipFill>
            <a:blip r:embed="rId3"/>
            <a:stretch>
              <a:fillRect b="-176855"/>
            </a:stretch>
          </a:blipFill>
        </p:spPr>
      </p:sp>
      <p:sp>
        <p:nvSpPr>
          <p:cNvPr id="4" name="Freeform 4"/>
          <p:cNvSpPr/>
          <p:nvPr/>
        </p:nvSpPr>
        <p:spPr>
          <a:xfrm>
            <a:off x="1449951" y="4593190"/>
            <a:ext cx="5948754" cy="822232"/>
          </a:xfrm>
          <a:custGeom>
            <a:avLst/>
            <a:gdLst/>
            <a:ahLst/>
            <a:cxnLst/>
            <a:rect l="l" t="t" r="r" b="b"/>
            <a:pathLst>
              <a:path w="5948754" h="822232">
                <a:moveTo>
                  <a:pt x="0" y="0"/>
                </a:moveTo>
                <a:lnTo>
                  <a:pt x="5948755" y="0"/>
                </a:lnTo>
                <a:lnTo>
                  <a:pt x="5948755" y="822232"/>
                </a:lnTo>
                <a:lnTo>
                  <a:pt x="0" y="822232"/>
                </a:lnTo>
                <a:lnTo>
                  <a:pt x="0" y="0"/>
                </a:lnTo>
                <a:close/>
              </a:path>
            </a:pathLst>
          </a:custGeom>
          <a:blipFill>
            <a:blip r:embed="rId3"/>
            <a:stretch>
              <a:fillRect t="-233875" b="-3117"/>
            </a:stretch>
          </a:blipFill>
        </p:spPr>
      </p:sp>
      <p:sp>
        <p:nvSpPr>
          <p:cNvPr id="5" name="Freeform 5"/>
          <p:cNvSpPr/>
          <p:nvPr/>
        </p:nvSpPr>
        <p:spPr>
          <a:xfrm>
            <a:off x="10264344" y="3106580"/>
            <a:ext cx="6303923" cy="969500"/>
          </a:xfrm>
          <a:custGeom>
            <a:avLst/>
            <a:gdLst/>
            <a:ahLst/>
            <a:cxnLst/>
            <a:rect l="l" t="t" r="r" b="b"/>
            <a:pathLst>
              <a:path w="6303923" h="969500">
                <a:moveTo>
                  <a:pt x="0" y="0"/>
                </a:moveTo>
                <a:lnTo>
                  <a:pt x="6303923" y="0"/>
                </a:lnTo>
                <a:lnTo>
                  <a:pt x="6303923" y="969501"/>
                </a:lnTo>
                <a:lnTo>
                  <a:pt x="0" y="969501"/>
                </a:lnTo>
                <a:lnTo>
                  <a:pt x="0" y="0"/>
                </a:lnTo>
                <a:close/>
              </a:path>
            </a:pathLst>
          </a:custGeom>
          <a:blipFill>
            <a:blip r:embed="rId4"/>
            <a:stretch>
              <a:fillRect b="-207726"/>
            </a:stretch>
          </a:blipFill>
        </p:spPr>
      </p:sp>
      <p:sp>
        <p:nvSpPr>
          <p:cNvPr id="6" name="Freeform 6"/>
          <p:cNvSpPr/>
          <p:nvPr/>
        </p:nvSpPr>
        <p:spPr>
          <a:xfrm>
            <a:off x="10264344" y="4491209"/>
            <a:ext cx="6125437" cy="924213"/>
          </a:xfrm>
          <a:custGeom>
            <a:avLst/>
            <a:gdLst/>
            <a:ahLst/>
            <a:cxnLst/>
            <a:rect l="l" t="t" r="r" b="b"/>
            <a:pathLst>
              <a:path w="6125437" h="924213">
                <a:moveTo>
                  <a:pt x="0" y="0"/>
                </a:moveTo>
                <a:lnTo>
                  <a:pt x="6125437" y="0"/>
                </a:lnTo>
                <a:lnTo>
                  <a:pt x="6125437" y="924213"/>
                </a:lnTo>
                <a:lnTo>
                  <a:pt x="0" y="924213"/>
                </a:lnTo>
                <a:lnTo>
                  <a:pt x="0" y="0"/>
                </a:lnTo>
                <a:close/>
              </a:path>
            </a:pathLst>
          </a:custGeom>
          <a:blipFill>
            <a:blip r:embed="rId4"/>
            <a:stretch>
              <a:fillRect t="-213665"/>
            </a:stretch>
          </a:blipFill>
        </p:spPr>
      </p:sp>
      <p:sp>
        <p:nvSpPr>
          <p:cNvPr id="7" name="TextBox 7"/>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New Population - Iteration 2</a:t>
            </a:r>
          </a:p>
        </p:txBody>
      </p:sp>
      <p:sp>
        <p:nvSpPr>
          <p:cNvPr id="8" name="TextBox 8"/>
          <p:cNvSpPr txBox="1"/>
          <p:nvPr/>
        </p:nvSpPr>
        <p:spPr>
          <a:xfrm>
            <a:off x="1449950" y="2035473"/>
            <a:ext cx="11885049" cy="587376"/>
          </a:xfrm>
          <a:prstGeom prst="rect">
            <a:avLst/>
          </a:prstGeom>
        </p:spPr>
        <p:txBody>
          <a:bodyPr wrap="square" lIns="0" tIns="0" rIns="0" bIns="0" rtlCol="0" anchor="t">
            <a:spAutoFit/>
          </a:bodyPr>
          <a:lstStyle/>
          <a:p>
            <a:pPr>
              <a:lnSpc>
                <a:spcPts val="4899"/>
              </a:lnSpc>
              <a:spcBef>
                <a:spcPct val="0"/>
              </a:spcBef>
            </a:pPr>
            <a:r>
              <a:rPr lang="en-US" sz="3499">
                <a:solidFill>
                  <a:srgbClr val="000000"/>
                </a:solidFill>
                <a:latin typeface="Canva Sans"/>
              </a:rPr>
              <a:t>Random number: 0.336 &lt;= 0.8 crossover</a:t>
            </a:r>
          </a:p>
        </p:txBody>
      </p:sp>
      <p:sp>
        <p:nvSpPr>
          <p:cNvPr id="9" name="TextBox 9"/>
          <p:cNvSpPr txBox="1"/>
          <p:nvPr/>
        </p:nvSpPr>
        <p:spPr>
          <a:xfrm>
            <a:off x="1449951" y="5995072"/>
            <a:ext cx="6246249" cy="587376"/>
          </a:xfrm>
          <a:prstGeom prst="rect">
            <a:avLst/>
          </a:prstGeom>
        </p:spPr>
        <p:txBody>
          <a:bodyPr wrap="square" lIns="0" tIns="0" rIns="0" bIns="0" rtlCol="0" anchor="t">
            <a:spAutoFit/>
          </a:bodyPr>
          <a:lstStyle/>
          <a:p>
            <a:pPr>
              <a:lnSpc>
                <a:spcPts val="4899"/>
              </a:lnSpc>
              <a:spcBef>
                <a:spcPct val="0"/>
              </a:spcBef>
            </a:pPr>
            <a:r>
              <a:rPr lang="en-US" sz="3499">
                <a:solidFill>
                  <a:srgbClr val="000000"/>
                </a:solidFill>
                <a:latin typeface="Canva Sans"/>
              </a:rPr>
              <a:t>Child 5: 6 -&gt; 4 -&gt; 3 -&gt; 2 -&gt; 5</a:t>
            </a:r>
          </a:p>
        </p:txBody>
      </p:sp>
      <p:sp>
        <p:nvSpPr>
          <p:cNvPr id="10" name="TextBox 10"/>
          <p:cNvSpPr txBox="1"/>
          <p:nvPr/>
        </p:nvSpPr>
        <p:spPr>
          <a:xfrm>
            <a:off x="10264344" y="6002058"/>
            <a:ext cx="6125437" cy="580390"/>
          </a:xfrm>
          <a:prstGeom prst="rect">
            <a:avLst/>
          </a:prstGeom>
        </p:spPr>
        <p:txBody>
          <a:bodyPr wrap="square" lIns="0" tIns="0" rIns="0" bIns="0" rtlCol="0" anchor="t">
            <a:spAutoFit/>
          </a:bodyPr>
          <a:lstStyle/>
          <a:p>
            <a:pPr>
              <a:lnSpc>
                <a:spcPts val="4759"/>
              </a:lnSpc>
              <a:spcBef>
                <a:spcPct val="0"/>
              </a:spcBef>
            </a:pPr>
            <a:r>
              <a:rPr lang="en-US" sz="3399">
                <a:solidFill>
                  <a:srgbClr val="000000"/>
                </a:solidFill>
                <a:latin typeface="Canva Sans"/>
              </a:rPr>
              <a:t>Child 6: 3 -&gt; 4 -&gt; 6 -&gt; 5 -&gt; 2</a:t>
            </a:r>
          </a:p>
        </p:txBody>
      </p:sp>
      <p:sp>
        <p:nvSpPr>
          <p:cNvPr id="11" name="TextBox 11"/>
          <p:cNvSpPr txBox="1"/>
          <p:nvPr/>
        </p:nvSpPr>
        <p:spPr>
          <a:xfrm>
            <a:off x="1449951" y="6917197"/>
            <a:ext cx="8387477" cy="763414"/>
          </a:xfrm>
          <a:prstGeom prst="rect">
            <a:avLst/>
          </a:prstGeom>
        </p:spPr>
        <p:txBody>
          <a:bodyPr lIns="0" tIns="0" rIns="0" bIns="0" rtlCol="0" anchor="t">
            <a:spAutoFit/>
          </a:bodyPr>
          <a:lstStyle/>
          <a:p>
            <a:pPr>
              <a:lnSpc>
                <a:spcPts val="7000"/>
              </a:lnSpc>
              <a:spcBef>
                <a:spcPct val="0"/>
              </a:spcBef>
            </a:pPr>
            <a:r>
              <a:rPr lang="en-US" sz="3000">
                <a:solidFill>
                  <a:srgbClr val="000000"/>
                </a:solidFill>
                <a:latin typeface="Times New Roman" panose="02020603050405020304" pitchFamily="18" charset="0"/>
                <a:cs typeface="Times New Roman" panose="02020603050405020304" pitchFamily="18" charset="0"/>
              </a:rPr>
              <a:t>Random number: 0.53 &gt; 0.1 =&gt; Skip mutation</a:t>
            </a:r>
          </a:p>
        </p:txBody>
      </p:sp>
    </p:spTree>
  </p:cSld>
  <p:clrMapOvr>
    <a:masterClrMapping/>
  </p:clrMapOvr>
  <mc:AlternateContent xmlns:mc="http://schemas.openxmlformats.org/markup-compatibility/2006" xmlns:p14="http://schemas.microsoft.com/office/powerpoint/2010/main">
    <mc:Choice Requires="p14">
      <p:transition spd="slow" p14:dur="2000" advTm="14027"/>
    </mc:Choice>
    <mc:Fallback xmlns="">
      <p:transition spd="slow" advTm="1402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449951" y="5366064"/>
            <a:ext cx="15655139" cy="3244254"/>
          </a:xfrm>
          <a:custGeom>
            <a:avLst/>
            <a:gdLst/>
            <a:ahLst/>
            <a:cxnLst/>
            <a:rect l="l" t="t" r="r" b="b"/>
            <a:pathLst>
              <a:path w="15655139" h="3244254">
                <a:moveTo>
                  <a:pt x="0" y="0"/>
                </a:moveTo>
                <a:lnTo>
                  <a:pt x="15655139" y="0"/>
                </a:lnTo>
                <a:lnTo>
                  <a:pt x="15655139" y="3244254"/>
                </a:lnTo>
                <a:lnTo>
                  <a:pt x="0" y="3244254"/>
                </a:lnTo>
                <a:lnTo>
                  <a:pt x="0" y="0"/>
                </a:lnTo>
                <a:close/>
              </a:path>
            </a:pathLst>
          </a:custGeom>
          <a:blipFill>
            <a:blip r:embed="rId3"/>
            <a:stretch>
              <a:fillRect t="-72826"/>
            </a:stretch>
          </a:blipFill>
        </p:spPr>
      </p:sp>
      <p:sp>
        <p:nvSpPr>
          <p:cNvPr id="4" name="Freeform 4"/>
          <p:cNvSpPr/>
          <p:nvPr/>
        </p:nvSpPr>
        <p:spPr>
          <a:xfrm>
            <a:off x="1449951" y="2375112"/>
            <a:ext cx="15655139" cy="2818370"/>
          </a:xfrm>
          <a:custGeom>
            <a:avLst/>
            <a:gdLst/>
            <a:ahLst/>
            <a:cxnLst/>
            <a:rect l="l" t="t" r="r" b="b"/>
            <a:pathLst>
              <a:path w="15655139" h="2818370">
                <a:moveTo>
                  <a:pt x="0" y="0"/>
                </a:moveTo>
                <a:lnTo>
                  <a:pt x="15655139" y="0"/>
                </a:lnTo>
                <a:lnTo>
                  <a:pt x="15655139" y="2818371"/>
                </a:lnTo>
                <a:lnTo>
                  <a:pt x="0" y="2818371"/>
                </a:lnTo>
                <a:lnTo>
                  <a:pt x="0" y="0"/>
                </a:lnTo>
                <a:close/>
              </a:path>
            </a:pathLst>
          </a:custGeom>
          <a:blipFill>
            <a:blip r:embed="rId3"/>
            <a:stretch>
              <a:fillRect b="-98942"/>
            </a:stretch>
          </a:blipFill>
        </p:spPr>
      </p:sp>
      <p:sp>
        <p:nvSpPr>
          <p:cNvPr id="5" name="TextBox 5"/>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a:solidFill>
                  <a:srgbClr val="000000"/>
                </a:solidFill>
                <a:latin typeface="Canva Sans Bold"/>
              </a:rPr>
              <a:t>New Population - Iteration 2</a:t>
            </a:r>
          </a:p>
        </p:txBody>
      </p:sp>
      <p:sp>
        <p:nvSpPr>
          <p:cNvPr id="6" name="TextBox 6"/>
          <p:cNvSpPr txBox="1"/>
          <p:nvPr/>
        </p:nvSpPr>
        <p:spPr>
          <a:xfrm>
            <a:off x="1456321" y="8943023"/>
            <a:ext cx="9798605" cy="563880"/>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Canva Sans Bold"/>
              </a:rPr>
              <a:t>C5 = P5 (Polution1)                     C6 = P1 (Polution1)</a:t>
            </a:r>
          </a:p>
        </p:txBody>
      </p:sp>
    </p:spTree>
  </p:cSld>
  <p:clrMapOvr>
    <a:masterClrMapping/>
  </p:clrMapOvr>
  <mc:AlternateContent xmlns:mc="http://schemas.openxmlformats.org/markup-compatibility/2006" xmlns:p14="http://schemas.microsoft.com/office/powerpoint/2010/main">
    <mc:Choice Requires="p14">
      <p:transition spd="slow" p14:dur="2000" advTm="26062"/>
    </mc:Choice>
    <mc:Fallback xmlns="">
      <p:transition spd="slow" advTm="2606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874404" y="5883163"/>
            <a:ext cx="5482923" cy="771619"/>
          </a:xfrm>
          <a:custGeom>
            <a:avLst/>
            <a:gdLst/>
            <a:ahLst/>
            <a:cxnLst/>
            <a:rect l="l" t="t" r="r" b="b"/>
            <a:pathLst>
              <a:path w="5482923" h="771619">
                <a:moveTo>
                  <a:pt x="0" y="0"/>
                </a:moveTo>
                <a:lnTo>
                  <a:pt x="5482923" y="0"/>
                </a:lnTo>
                <a:lnTo>
                  <a:pt x="5482923" y="771619"/>
                </a:lnTo>
                <a:lnTo>
                  <a:pt x="0" y="771619"/>
                </a:lnTo>
                <a:lnTo>
                  <a:pt x="0" y="0"/>
                </a:lnTo>
                <a:close/>
              </a:path>
            </a:pathLst>
          </a:custGeom>
          <a:blipFill>
            <a:blip r:embed="rId3"/>
            <a:stretch>
              <a:fillRect l="-1774" t="-14710" r="-11830" b="-416103"/>
            </a:stretch>
          </a:blipFill>
        </p:spPr>
      </p:sp>
      <p:sp>
        <p:nvSpPr>
          <p:cNvPr id="4" name="Freeform 4"/>
          <p:cNvSpPr/>
          <p:nvPr/>
        </p:nvSpPr>
        <p:spPr>
          <a:xfrm>
            <a:off x="874404" y="7956027"/>
            <a:ext cx="5681873" cy="833226"/>
          </a:xfrm>
          <a:custGeom>
            <a:avLst/>
            <a:gdLst/>
            <a:ahLst/>
            <a:cxnLst/>
            <a:rect l="l" t="t" r="r" b="b"/>
            <a:pathLst>
              <a:path w="5681873" h="833226">
                <a:moveTo>
                  <a:pt x="0" y="0"/>
                </a:moveTo>
                <a:lnTo>
                  <a:pt x="5681873" y="0"/>
                </a:lnTo>
                <a:lnTo>
                  <a:pt x="5681873" y="833227"/>
                </a:lnTo>
                <a:lnTo>
                  <a:pt x="0" y="833227"/>
                </a:lnTo>
                <a:lnTo>
                  <a:pt x="0" y="0"/>
                </a:lnTo>
                <a:close/>
              </a:path>
            </a:pathLst>
          </a:custGeom>
          <a:blipFill>
            <a:blip r:embed="rId3"/>
            <a:stretch>
              <a:fillRect l="-1774" t="-393269" r="-11830" b="-16134"/>
            </a:stretch>
          </a:blipFill>
        </p:spPr>
      </p:sp>
      <p:sp>
        <p:nvSpPr>
          <p:cNvPr id="5" name="Freeform 5"/>
          <p:cNvSpPr/>
          <p:nvPr/>
        </p:nvSpPr>
        <p:spPr>
          <a:xfrm>
            <a:off x="874404" y="6918284"/>
            <a:ext cx="5681873" cy="799618"/>
          </a:xfrm>
          <a:custGeom>
            <a:avLst/>
            <a:gdLst/>
            <a:ahLst/>
            <a:cxnLst/>
            <a:rect l="l" t="t" r="r" b="b"/>
            <a:pathLst>
              <a:path w="5681873" h="799618">
                <a:moveTo>
                  <a:pt x="0" y="0"/>
                </a:moveTo>
                <a:lnTo>
                  <a:pt x="5681873" y="0"/>
                </a:lnTo>
                <a:lnTo>
                  <a:pt x="5681873" y="799618"/>
                </a:lnTo>
                <a:lnTo>
                  <a:pt x="0" y="799618"/>
                </a:lnTo>
                <a:lnTo>
                  <a:pt x="0" y="0"/>
                </a:lnTo>
                <a:close/>
              </a:path>
            </a:pathLst>
          </a:custGeom>
          <a:blipFill>
            <a:blip r:embed="rId3"/>
            <a:stretch>
              <a:fillRect l="-1774" t="-214356" r="-11830" b="-216457"/>
            </a:stretch>
          </a:blipFill>
        </p:spPr>
      </p:sp>
      <p:sp>
        <p:nvSpPr>
          <p:cNvPr id="6" name="Freeform 6"/>
          <p:cNvSpPr/>
          <p:nvPr/>
        </p:nvSpPr>
        <p:spPr>
          <a:xfrm>
            <a:off x="9645807" y="5883163"/>
            <a:ext cx="5476727" cy="771619"/>
          </a:xfrm>
          <a:custGeom>
            <a:avLst/>
            <a:gdLst/>
            <a:ahLst/>
            <a:cxnLst/>
            <a:rect l="l" t="t" r="r" b="b"/>
            <a:pathLst>
              <a:path w="5476727" h="771619">
                <a:moveTo>
                  <a:pt x="0" y="0"/>
                </a:moveTo>
                <a:lnTo>
                  <a:pt x="5476727" y="0"/>
                </a:lnTo>
                <a:lnTo>
                  <a:pt x="5476727" y="771619"/>
                </a:lnTo>
                <a:lnTo>
                  <a:pt x="0" y="771619"/>
                </a:lnTo>
                <a:lnTo>
                  <a:pt x="0" y="0"/>
                </a:lnTo>
                <a:close/>
              </a:path>
            </a:pathLst>
          </a:custGeom>
          <a:blipFill>
            <a:blip r:embed="rId4"/>
            <a:stretch>
              <a:fillRect l="-6305" t="-23441" r="-7806" b="-415944"/>
            </a:stretch>
          </a:blipFill>
        </p:spPr>
      </p:sp>
      <p:sp>
        <p:nvSpPr>
          <p:cNvPr id="7" name="TextBox 7"/>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New offspring Population</a:t>
            </a:r>
          </a:p>
        </p:txBody>
      </p:sp>
      <p:sp>
        <p:nvSpPr>
          <p:cNvPr id="8" name="TextBox 8"/>
          <p:cNvSpPr txBox="1"/>
          <p:nvPr/>
        </p:nvSpPr>
        <p:spPr>
          <a:xfrm>
            <a:off x="1028700" y="2024103"/>
            <a:ext cx="11508521" cy="3469005"/>
          </a:xfrm>
          <a:prstGeom prst="rect">
            <a:avLst/>
          </a:prstGeom>
        </p:spPr>
        <p:txBody>
          <a:bodyPr lIns="0" tIns="0" rIns="0" bIns="0" rtlCol="0" anchor="t">
            <a:spAutoFit/>
          </a:bodyPr>
          <a:lstStyle/>
          <a:p>
            <a:pPr>
              <a:lnSpc>
                <a:spcPts val="4620"/>
              </a:lnSpc>
            </a:pPr>
            <a:r>
              <a:rPr lang="en-US" sz="3300">
                <a:solidFill>
                  <a:srgbClr val="000000"/>
                </a:solidFill>
                <a:latin typeface="Canva Sans"/>
              </a:rPr>
              <a:t>Random number: 0.392 choose C1 as parent</a:t>
            </a:r>
          </a:p>
          <a:p>
            <a:pPr>
              <a:lnSpc>
                <a:spcPts val="4620"/>
              </a:lnSpc>
            </a:pPr>
            <a:r>
              <a:rPr lang="en-US" sz="3300">
                <a:solidFill>
                  <a:srgbClr val="000000"/>
                </a:solidFill>
                <a:latin typeface="Canva Sans"/>
              </a:rPr>
              <a:t>Random number: 0.352 choose C2 as parent</a:t>
            </a:r>
          </a:p>
          <a:p>
            <a:pPr>
              <a:lnSpc>
                <a:spcPts val="4620"/>
              </a:lnSpc>
            </a:pPr>
            <a:r>
              <a:rPr lang="en-US" sz="3300">
                <a:solidFill>
                  <a:srgbClr val="000000"/>
                </a:solidFill>
                <a:latin typeface="Canva Sans"/>
              </a:rPr>
              <a:t>Random number: 0.692 choose C3 as parent</a:t>
            </a:r>
          </a:p>
          <a:p>
            <a:pPr>
              <a:lnSpc>
                <a:spcPts val="4620"/>
              </a:lnSpc>
            </a:pPr>
            <a:r>
              <a:rPr lang="en-US" sz="3300">
                <a:solidFill>
                  <a:srgbClr val="000000"/>
                </a:solidFill>
                <a:latin typeface="Canva Sans"/>
              </a:rPr>
              <a:t>Random number: 0.734 choose C4 as parent</a:t>
            </a:r>
          </a:p>
          <a:p>
            <a:pPr>
              <a:lnSpc>
                <a:spcPts val="4620"/>
              </a:lnSpc>
            </a:pPr>
            <a:r>
              <a:rPr lang="en-US" sz="3300">
                <a:solidFill>
                  <a:srgbClr val="000000"/>
                </a:solidFill>
                <a:latin typeface="Canva Sans"/>
              </a:rPr>
              <a:t>New parent C3,C4</a:t>
            </a:r>
          </a:p>
          <a:p>
            <a:pPr>
              <a:lnSpc>
                <a:spcPts val="4620"/>
              </a:lnSpc>
              <a:spcBef>
                <a:spcPct val="0"/>
              </a:spcBef>
            </a:pPr>
            <a:r>
              <a:rPr lang="en-US" sz="3300">
                <a:solidFill>
                  <a:srgbClr val="000000"/>
                </a:solidFill>
                <a:latin typeface="Canva Sans"/>
              </a:rPr>
              <a:t>Random number: 0.245 &lt; 0.8 crossover</a:t>
            </a:r>
          </a:p>
        </p:txBody>
      </p:sp>
      <p:sp>
        <p:nvSpPr>
          <p:cNvPr id="9" name="TextBox 9"/>
          <p:cNvSpPr txBox="1"/>
          <p:nvPr/>
        </p:nvSpPr>
        <p:spPr>
          <a:xfrm>
            <a:off x="449642" y="8787653"/>
            <a:ext cx="8166656" cy="497840"/>
          </a:xfrm>
          <a:prstGeom prst="rect">
            <a:avLst/>
          </a:prstGeom>
        </p:spPr>
        <p:txBody>
          <a:bodyPr wrap="square" lIns="0" tIns="0" rIns="0" bIns="0" rtlCol="0" anchor="t">
            <a:spAutoFit/>
          </a:bodyPr>
          <a:lstStyle/>
          <a:p>
            <a:pPr algn="ctr">
              <a:lnSpc>
                <a:spcPts val="4060"/>
              </a:lnSpc>
              <a:spcBef>
                <a:spcPct val="0"/>
              </a:spcBef>
            </a:pPr>
            <a:r>
              <a:rPr lang="en-US" sz="2900">
                <a:solidFill>
                  <a:srgbClr val="000000"/>
                </a:solidFill>
                <a:latin typeface="Canva Sans Bold"/>
              </a:rPr>
              <a:t>New child but like P1 : 3 -&gt; 4 -&gt; 6 -&gt; 5 -&gt; 2</a:t>
            </a:r>
          </a:p>
        </p:txBody>
      </p:sp>
      <p:sp>
        <p:nvSpPr>
          <p:cNvPr id="10" name="Freeform 10"/>
          <p:cNvSpPr/>
          <p:nvPr/>
        </p:nvSpPr>
        <p:spPr>
          <a:xfrm>
            <a:off x="9645807" y="7943157"/>
            <a:ext cx="5476727" cy="823947"/>
          </a:xfrm>
          <a:custGeom>
            <a:avLst/>
            <a:gdLst/>
            <a:ahLst/>
            <a:cxnLst/>
            <a:rect l="l" t="t" r="r" b="b"/>
            <a:pathLst>
              <a:path w="5476727" h="823947">
                <a:moveTo>
                  <a:pt x="0" y="0"/>
                </a:moveTo>
                <a:lnTo>
                  <a:pt x="5476727" y="0"/>
                </a:lnTo>
                <a:lnTo>
                  <a:pt x="5476727" y="823947"/>
                </a:lnTo>
                <a:lnTo>
                  <a:pt x="0" y="823947"/>
                </a:lnTo>
                <a:lnTo>
                  <a:pt x="0" y="0"/>
                </a:lnTo>
                <a:close/>
              </a:path>
            </a:pathLst>
          </a:custGeom>
          <a:blipFill>
            <a:blip r:embed="rId4"/>
            <a:stretch>
              <a:fillRect l="-6305" t="-389164" r="-7806" b="-15965"/>
            </a:stretch>
          </a:blipFill>
        </p:spPr>
      </p:sp>
      <p:sp>
        <p:nvSpPr>
          <p:cNvPr id="11" name="Freeform 11"/>
          <p:cNvSpPr/>
          <p:nvPr/>
        </p:nvSpPr>
        <p:spPr>
          <a:xfrm>
            <a:off x="9645807" y="6918284"/>
            <a:ext cx="5476727" cy="758173"/>
          </a:xfrm>
          <a:custGeom>
            <a:avLst/>
            <a:gdLst/>
            <a:ahLst/>
            <a:cxnLst/>
            <a:rect l="l" t="t" r="r" b="b"/>
            <a:pathLst>
              <a:path w="5476727" h="758173">
                <a:moveTo>
                  <a:pt x="0" y="0"/>
                </a:moveTo>
                <a:lnTo>
                  <a:pt x="5476727" y="0"/>
                </a:lnTo>
                <a:lnTo>
                  <a:pt x="5476727" y="758173"/>
                </a:lnTo>
                <a:lnTo>
                  <a:pt x="0" y="758173"/>
                </a:lnTo>
                <a:lnTo>
                  <a:pt x="0" y="0"/>
                </a:lnTo>
                <a:close/>
              </a:path>
            </a:pathLst>
          </a:custGeom>
          <a:blipFill>
            <a:blip r:embed="rId4"/>
            <a:stretch>
              <a:fillRect l="-6305" t="-229898" r="-7806" b="-219054"/>
            </a:stretch>
          </a:blipFill>
        </p:spPr>
      </p:sp>
      <p:sp>
        <p:nvSpPr>
          <p:cNvPr id="12" name="TextBox 12"/>
          <p:cNvSpPr txBox="1"/>
          <p:nvPr/>
        </p:nvSpPr>
        <p:spPr>
          <a:xfrm>
            <a:off x="9671703" y="8787653"/>
            <a:ext cx="7854297" cy="497840"/>
          </a:xfrm>
          <a:prstGeom prst="rect">
            <a:avLst/>
          </a:prstGeom>
        </p:spPr>
        <p:txBody>
          <a:bodyPr wrap="square" lIns="0" tIns="0" rIns="0" bIns="0" rtlCol="0" anchor="t">
            <a:spAutoFit/>
          </a:bodyPr>
          <a:lstStyle/>
          <a:p>
            <a:pPr algn="ctr">
              <a:lnSpc>
                <a:spcPts val="4060"/>
              </a:lnSpc>
              <a:spcBef>
                <a:spcPct val="0"/>
              </a:spcBef>
            </a:pPr>
            <a:r>
              <a:rPr lang="en-US" sz="2900">
                <a:solidFill>
                  <a:srgbClr val="000000"/>
                </a:solidFill>
                <a:latin typeface="Canva Sans Bold"/>
              </a:rPr>
              <a:t>New child but like P4: 2 -&gt; 6 -&gt; 5 -&gt; 3 -&gt; 4</a:t>
            </a:r>
          </a:p>
        </p:txBody>
      </p:sp>
    </p:spTree>
  </p:cSld>
  <p:clrMapOvr>
    <a:masterClrMapping/>
  </p:clrMapOvr>
  <mc:AlternateContent xmlns:mc="http://schemas.openxmlformats.org/markup-compatibility/2006" xmlns:p14="http://schemas.microsoft.com/office/powerpoint/2010/main">
    <mc:Choice Requires="p14">
      <p:transition spd="slow" p14:dur="2000" advTm="37892"/>
    </mc:Choice>
    <mc:Fallback xmlns="">
      <p:transition spd="slow" advTm="3789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965011" y="5302608"/>
            <a:ext cx="6218139" cy="898371"/>
          </a:xfrm>
          <a:custGeom>
            <a:avLst/>
            <a:gdLst/>
            <a:ahLst/>
            <a:cxnLst/>
            <a:rect l="l" t="t" r="r" b="b"/>
            <a:pathLst>
              <a:path w="6218139" h="898371">
                <a:moveTo>
                  <a:pt x="0" y="0"/>
                </a:moveTo>
                <a:lnTo>
                  <a:pt x="6218139" y="0"/>
                </a:lnTo>
                <a:lnTo>
                  <a:pt x="6218139" y="898372"/>
                </a:lnTo>
                <a:lnTo>
                  <a:pt x="0" y="898372"/>
                </a:lnTo>
                <a:lnTo>
                  <a:pt x="0" y="0"/>
                </a:lnTo>
                <a:close/>
              </a:path>
            </a:pathLst>
          </a:custGeom>
          <a:blipFill>
            <a:blip r:embed="rId3"/>
            <a:stretch>
              <a:fillRect b="-197578"/>
            </a:stretch>
          </a:blipFill>
        </p:spPr>
      </p:sp>
      <p:sp>
        <p:nvSpPr>
          <p:cNvPr id="4" name="Freeform 4"/>
          <p:cNvSpPr/>
          <p:nvPr/>
        </p:nvSpPr>
        <p:spPr>
          <a:xfrm>
            <a:off x="965011" y="6591505"/>
            <a:ext cx="6218139" cy="950964"/>
          </a:xfrm>
          <a:custGeom>
            <a:avLst/>
            <a:gdLst/>
            <a:ahLst/>
            <a:cxnLst/>
            <a:rect l="l" t="t" r="r" b="b"/>
            <a:pathLst>
              <a:path w="6218139" h="950964">
                <a:moveTo>
                  <a:pt x="0" y="0"/>
                </a:moveTo>
                <a:lnTo>
                  <a:pt x="6218139" y="0"/>
                </a:lnTo>
                <a:lnTo>
                  <a:pt x="6218139" y="950963"/>
                </a:lnTo>
                <a:lnTo>
                  <a:pt x="0" y="950963"/>
                </a:lnTo>
                <a:lnTo>
                  <a:pt x="0" y="0"/>
                </a:lnTo>
                <a:close/>
              </a:path>
            </a:pathLst>
          </a:custGeom>
          <a:blipFill>
            <a:blip r:embed="rId3"/>
            <a:stretch>
              <a:fillRect t="-181120"/>
            </a:stretch>
          </a:blipFill>
        </p:spPr>
      </p:sp>
      <p:sp>
        <p:nvSpPr>
          <p:cNvPr id="5" name="Freeform 5"/>
          <p:cNvSpPr/>
          <p:nvPr/>
        </p:nvSpPr>
        <p:spPr>
          <a:xfrm>
            <a:off x="9464395" y="5268955"/>
            <a:ext cx="6715278" cy="965678"/>
          </a:xfrm>
          <a:custGeom>
            <a:avLst/>
            <a:gdLst/>
            <a:ahLst/>
            <a:cxnLst/>
            <a:rect l="l" t="t" r="r" b="b"/>
            <a:pathLst>
              <a:path w="6715278" h="965678">
                <a:moveTo>
                  <a:pt x="0" y="0"/>
                </a:moveTo>
                <a:lnTo>
                  <a:pt x="6715278" y="0"/>
                </a:lnTo>
                <a:lnTo>
                  <a:pt x="6715278" y="965678"/>
                </a:lnTo>
                <a:lnTo>
                  <a:pt x="0" y="965678"/>
                </a:lnTo>
                <a:lnTo>
                  <a:pt x="0" y="0"/>
                </a:lnTo>
                <a:close/>
              </a:path>
            </a:pathLst>
          </a:custGeom>
          <a:blipFill>
            <a:blip r:embed="rId4"/>
            <a:stretch>
              <a:fillRect b="-190980"/>
            </a:stretch>
          </a:blipFill>
        </p:spPr>
      </p:sp>
      <p:sp>
        <p:nvSpPr>
          <p:cNvPr id="6" name="TextBox 6"/>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New offspring Population</a:t>
            </a:r>
          </a:p>
        </p:txBody>
      </p:sp>
      <p:sp>
        <p:nvSpPr>
          <p:cNvPr id="7" name="TextBox 7"/>
          <p:cNvSpPr txBox="1"/>
          <p:nvPr/>
        </p:nvSpPr>
        <p:spPr>
          <a:xfrm>
            <a:off x="1028700" y="2024103"/>
            <a:ext cx="11508521" cy="2887980"/>
          </a:xfrm>
          <a:prstGeom prst="rect">
            <a:avLst/>
          </a:prstGeom>
        </p:spPr>
        <p:txBody>
          <a:bodyPr lIns="0" tIns="0" rIns="0" bIns="0" rtlCol="0" anchor="t">
            <a:spAutoFit/>
          </a:bodyPr>
          <a:lstStyle/>
          <a:p>
            <a:pPr>
              <a:lnSpc>
                <a:spcPts val="4620"/>
              </a:lnSpc>
            </a:pPr>
            <a:r>
              <a:rPr lang="en-US" sz="3300">
                <a:solidFill>
                  <a:srgbClr val="000000"/>
                </a:solidFill>
                <a:latin typeface="Times New Roman" panose="02020603050405020304" pitchFamily="18" charset="0"/>
                <a:cs typeface="Times New Roman" panose="02020603050405020304" pitchFamily="18" charset="0"/>
              </a:rPr>
              <a:t>No new offspring found</a:t>
            </a:r>
          </a:p>
          <a:p>
            <a:pPr>
              <a:lnSpc>
                <a:spcPts val="4620"/>
              </a:lnSpc>
            </a:pPr>
            <a:r>
              <a:rPr lang="en-US" sz="3300">
                <a:solidFill>
                  <a:srgbClr val="000000"/>
                </a:solidFill>
                <a:latin typeface="Times New Roman" panose="02020603050405020304" pitchFamily="18" charset="0"/>
                <a:cs typeface="Times New Roman" panose="02020603050405020304" pitchFamily="18" charset="0"/>
              </a:rPr>
              <a:t>Random number: 0.367 choose C1</a:t>
            </a:r>
          </a:p>
          <a:p>
            <a:pPr>
              <a:lnSpc>
                <a:spcPts val="4620"/>
              </a:lnSpc>
            </a:pPr>
            <a:r>
              <a:rPr lang="en-US" sz="3300">
                <a:solidFill>
                  <a:srgbClr val="000000"/>
                </a:solidFill>
                <a:latin typeface="Times New Roman" panose="02020603050405020304" pitchFamily="18" charset="0"/>
                <a:cs typeface="Times New Roman" panose="02020603050405020304" pitchFamily="18" charset="0"/>
              </a:rPr>
              <a:t>Random number: 0.760 choose C3</a:t>
            </a:r>
          </a:p>
          <a:p>
            <a:pPr>
              <a:lnSpc>
                <a:spcPts val="4620"/>
              </a:lnSpc>
            </a:pPr>
            <a:r>
              <a:rPr lang="en-US" sz="3300">
                <a:solidFill>
                  <a:srgbClr val="000000"/>
                </a:solidFill>
                <a:latin typeface="Times New Roman" panose="02020603050405020304" pitchFamily="18" charset="0"/>
                <a:cs typeface="Times New Roman" panose="02020603050405020304" pitchFamily="18" charset="0"/>
              </a:rPr>
              <a:t>New parent C1 and C3</a:t>
            </a:r>
          </a:p>
          <a:p>
            <a:pPr>
              <a:lnSpc>
                <a:spcPts val="4620"/>
              </a:lnSpc>
              <a:spcBef>
                <a:spcPct val="0"/>
              </a:spcBef>
            </a:pPr>
            <a:r>
              <a:rPr lang="en-US" sz="3300">
                <a:solidFill>
                  <a:srgbClr val="000000"/>
                </a:solidFill>
                <a:latin typeface="Times New Roman" panose="02020603050405020304" pitchFamily="18" charset="0"/>
                <a:cs typeface="Times New Roman" panose="02020603050405020304" pitchFamily="18" charset="0"/>
              </a:rPr>
              <a:t>Random number: 0.564 &lt; 0.8 crossover</a:t>
            </a:r>
          </a:p>
        </p:txBody>
      </p:sp>
      <p:sp>
        <p:nvSpPr>
          <p:cNvPr id="8" name="TextBox 8"/>
          <p:cNvSpPr txBox="1"/>
          <p:nvPr/>
        </p:nvSpPr>
        <p:spPr>
          <a:xfrm>
            <a:off x="1082372" y="8052958"/>
            <a:ext cx="4491633" cy="1012190"/>
          </a:xfrm>
          <a:prstGeom prst="rect">
            <a:avLst/>
          </a:prstGeom>
        </p:spPr>
        <p:txBody>
          <a:bodyPr lIns="0" tIns="0" rIns="0" bIns="0" rtlCol="0" anchor="t">
            <a:spAutoFit/>
          </a:bodyPr>
          <a:lstStyle/>
          <a:p>
            <a:pPr algn="ctr">
              <a:lnSpc>
                <a:spcPts val="4060"/>
              </a:lnSpc>
            </a:pPr>
            <a:r>
              <a:rPr lang="en-US" sz="2900">
                <a:solidFill>
                  <a:srgbClr val="000000"/>
                </a:solidFill>
                <a:latin typeface="Canva Sans Bold"/>
              </a:rPr>
              <a:t>Child 7: 2 -&gt; 6 -&gt; 4 -&gt; 3-&gt; 5</a:t>
            </a:r>
          </a:p>
          <a:p>
            <a:pPr>
              <a:lnSpc>
                <a:spcPts val="4060"/>
              </a:lnSpc>
              <a:spcBef>
                <a:spcPct val="0"/>
              </a:spcBef>
            </a:pPr>
            <a:r>
              <a:rPr lang="en-US" sz="2900">
                <a:solidFill>
                  <a:srgbClr val="000000"/>
                </a:solidFill>
                <a:latin typeface="Canva Sans Bold"/>
              </a:rPr>
              <a:t>Total length : 7197</a:t>
            </a:r>
          </a:p>
        </p:txBody>
      </p:sp>
      <p:sp>
        <p:nvSpPr>
          <p:cNvPr id="9" name="TextBox 9"/>
          <p:cNvSpPr txBox="1"/>
          <p:nvPr/>
        </p:nvSpPr>
        <p:spPr>
          <a:xfrm>
            <a:off x="9464394" y="8089788"/>
            <a:ext cx="4491633" cy="497840"/>
          </a:xfrm>
          <a:prstGeom prst="rect">
            <a:avLst/>
          </a:prstGeom>
        </p:spPr>
        <p:txBody>
          <a:bodyPr wrap="square" lIns="0" tIns="0" rIns="0" bIns="0" rtlCol="0" anchor="t">
            <a:spAutoFit/>
          </a:bodyPr>
          <a:lstStyle/>
          <a:p>
            <a:pPr algn="ctr">
              <a:lnSpc>
                <a:spcPts val="4060"/>
              </a:lnSpc>
              <a:spcBef>
                <a:spcPct val="0"/>
              </a:spcBef>
            </a:pPr>
            <a:r>
              <a:rPr lang="en-US" sz="2900">
                <a:solidFill>
                  <a:srgbClr val="000000"/>
                </a:solidFill>
                <a:latin typeface="Canva Sans Bold"/>
              </a:rPr>
              <a:t>Child 8 but like P1</a:t>
            </a:r>
          </a:p>
        </p:txBody>
      </p:sp>
      <p:sp>
        <p:nvSpPr>
          <p:cNvPr id="10" name="Freeform 10"/>
          <p:cNvSpPr/>
          <p:nvPr/>
        </p:nvSpPr>
        <p:spPr>
          <a:xfrm>
            <a:off x="9464395" y="6593933"/>
            <a:ext cx="6715278" cy="894745"/>
          </a:xfrm>
          <a:custGeom>
            <a:avLst/>
            <a:gdLst/>
            <a:ahLst/>
            <a:cxnLst/>
            <a:rect l="l" t="t" r="r" b="b"/>
            <a:pathLst>
              <a:path w="6715278" h="894745">
                <a:moveTo>
                  <a:pt x="0" y="0"/>
                </a:moveTo>
                <a:lnTo>
                  <a:pt x="6715278" y="0"/>
                </a:lnTo>
                <a:lnTo>
                  <a:pt x="6715278" y="894745"/>
                </a:lnTo>
                <a:lnTo>
                  <a:pt x="0" y="894745"/>
                </a:lnTo>
                <a:lnTo>
                  <a:pt x="0" y="0"/>
                </a:lnTo>
                <a:close/>
              </a:path>
            </a:pathLst>
          </a:custGeom>
          <a:blipFill>
            <a:blip r:embed="rId4"/>
            <a:stretch>
              <a:fillRect t="-214049"/>
            </a:stretch>
          </a:blipFill>
        </p:spPr>
      </p:sp>
    </p:spTree>
  </p:cSld>
  <p:clrMapOvr>
    <a:masterClrMapping/>
  </p:clrMapOvr>
  <mc:AlternateContent xmlns:mc="http://schemas.openxmlformats.org/markup-compatibility/2006" xmlns:p14="http://schemas.microsoft.com/office/powerpoint/2010/main">
    <mc:Choice Requires="p14">
      <p:transition spd="slow" p14:dur="2000" advTm="32892"/>
    </mc:Choice>
    <mc:Fallback xmlns="">
      <p:transition spd="slow" advTm="3289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028700" y="3335199"/>
            <a:ext cx="16230600" cy="3616601"/>
          </a:xfrm>
          <a:custGeom>
            <a:avLst/>
            <a:gdLst/>
            <a:ahLst/>
            <a:cxnLst/>
            <a:rect l="l" t="t" r="r" b="b"/>
            <a:pathLst>
              <a:path w="16230600" h="3616601">
                <a:moveTo>
                  <a:pt x="0" y="0"/>
                </a:moveTo>
                <a:lnTo>
                  <a:pt x="16230600" y="0"/>
                </a:lnTo>
                <a:lnTo>
                  <a:pt x="16230600" y="3616602"/>
                </a:lnTo>
                <a:lnTo>
                  <a:pt x="0" y="3616602"/>
                </a:lnTo>
                <a:lnTo>
                  <a:pt x="0" y="0"/>
                </a:lnTo>
                <a:close/>
              </a:path>
            </a:pathLst>
          </a:custGeom>
          <a:blipFill>
            <a:blip r:embed="rId3"/>
            <a:stretch>
              <a:fillRect/>
            </a:stretch>
          </a:blipFill>
        </p:spPr>
      </p:sp>
      <p:sp>
        <p:nvSpPr>
          <p:cNvPr id="4" name="TextBox 4"/>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New Population - Iteration 3</a:t>
            </a:r>
          </a:p>
        </p:txBody>
      </p:sp>
    </p:spTree>
  </p:cSld>
  <p:clrMapOvr>
    <a:masterClrMapping/>
  </p:clrMapOvr>
  <mc:AlternateContent xmlns:mc="http://schemas.openxmlformats.org/markup-compatibility/2006" xmlns:p14="http://schemas.microsoft.com/office/powerpoint/2010/main">
    <mc:Choice Requires="p14">
      <p:transition spd="slow" p14:dur="2000" advTm="35702"/>
    </mc:Choice>
    <mc:Fallback xmlns="">
      <p:transition spd="slow" advTm="3570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028700" y="3583041"/>
            <a:ext cx="16230600" cy="3584807"/>
          </a:xfrm>
          <a:custGeom>
            <a:avLst/>
            <a:gdLst/>
            <a:ahLst/>
            <a:cxnLst/>
            <a:rect l="l" t="t" r="r" b="b"/>
            <a:pathLst>
              <a:path w="16230600" h="3584807">
                <a:moveTo>
                  <a:pt x="0" y="0"/>
                </a:moveTo>
                <a:lnTo>
                  <a:pt x="16230600" y="0"/>
                </a:lnTo>
                <a:lnTo>
                  <a:pt x="16230600" y="3584807"/>
                </a:lnTo>
                <a:lnTo>
                  <a:pt x="0" y="3584807"/>
                </a:lnTo>
                <a:lnTo>
                  <a:pt x="0" y="0"/>
                </a:lnTo>
                <a:close/>
              </a:path>
            </a:pathLst>
          </a:custGeom>
          <a:blipFill>
            <a:blip r:embed="rId3"/>
            <a:stretch>
              <a:fillRect/>
            </a:stretch>
          </a:blipFill>
        </p:spPr>
      </p:sp>
      <p:sp>
        <p:nvSpPr>
          <p:cNvPr id="4" name="TextBox 4"/>
          <p:cNvSpPr txBox="1"/>
          <p:nvPr/>
        </p:nvSpPr>
        <p:spPr>
          <a:xfrm>
            <a:off x="3328188"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New Population - Iteration 4</a:t>
            </a:r>
          </a:p>
        </p:txBody>
      </p:sp>
    </p:spTree>
  </p:cSld>
  <p:clrMapOvr>
    <a:masterClrMapping/>
  </p:clrMapOvr>
  <mc:AlternateContent xmlns:mc="http://schemas.openxmlformats.org/markup-compatibility/2006" xmlns:p14="http://schemas.microsoft.com/office/powerpoint/2010/main">
    <mc:Choice Requires="p14">
      <p:transition spd="slow" p14:dur="2000" advTm="17456"/>
    </mc:Choice>
    <mc:Fallback xmlns="">
      <p:transition spd="slow" advTm="1745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TextBox 3"/>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INPUT CỦA BÀI TOÁN</a:t>
            </a:r>
          </a:p>
        </p:txBody>
      </p:sp>
      <p:sp>
        <p:nvSpPr>
          <p:cNvPr id="4" name="Freeform 4"/>
          <p:cNvSpPr/>
          <p:nvPr/>
        </p:nvSpPr>
        <p:spPr>
          <a:xfrm>
            <a:off x="1028700" y="2219281"/>
            <a:ext cx="16230600" cy="3721765"/>
          </a:xfrm>
          <a:custGeom>
            <a:avLst/>
            <a:gdLst/>
            <a:ahLst/>
            <a:cxnLst/>
            <a:rect l="l" t="t" r="r" b="b"/>
            <a:pathLst>
              <a:path w="16230600" h="3721765">
                <a:moveTo>
                  <a:pt x="0" y="0"/>
                </a:moveTo>
                <a:lnTo>
                  <a:pt x="16230600" y="0"/>
                </a:lnTo>
                <a:lnTo>
                  <a:pt x="16230600" y="3721765"/>
                </a:lnTo>
                <a:lnTo>
                  <a:pt x="0" y="3721765"/>
                </a:lnTo>
                <a:lnTo>
                  <a:pt x="0" y="0"/>
                </a:lnTo>
                <a:close/>
              </a:path>
            </a:pathLst>
          </a:custGeom>
          <a:blipFill>
            <a:blip r:embed="rId3"/>
            <a:stretch>
              <a:fillRect/>
            </a:stretch>
          </a:blipFill>
        </p:spPr>
      </p:sp>
      <p:sp>
        <p:nvSpPr>
          <p:cNvPr id="5" name="TextBox 5"/>
          <p:cNvSpPr txBox="1"/>
          <p:nvPr/>
        </p:nvSpPr>
        <p:spPr>
          <a:xfrm>
            <a:off x="3939851" y="6253879"/>
            <a:ext cx="11251129" cy="3004421"/>
          </a:xfrm>
          <a:prstGeom prst="rect">
            <a:avLst/>
          </a:prstGeom>
        </p:spPr>
        <p:txBody>
          <a:bodyPr lIns="0" tIns="0" rIns="0" bIns="0" rtlCol="0" anchor="t">
            <a:spAutoFit/>
          </a:bodyPr>
          <a:lstStyle/>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Perform with parameters:</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Iterations of genetic algorithm: 5</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Population size of : 5</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Single point crossover with crossover probability: 0.8</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Swap mutation with probability: 0.1</a:t>
            </a:r>
          </a:p>
        </p:txBody>
      </p:sp>
    </p:spTree>
  </p:cSld>
  <p:clrMapOvr>
    <a:masterClrMapping/>
  </p:clrMapOvr>
  <mc:AlternateContent xmlns:mc="http://schemas.openxmlformats.org/markup-compatibility/2006" xmlns:p14="http://schemas.microsoft.com/office/powerpoint/2010/main">
    <mc:Choice Requires="p14">
      <p:transition spd="slow" p14:dur="2000" advTm="30974"/>
    </mc:Choice>
    <mc:Fallback xmlns="">
      <p:transition spd="slow" advTm="3097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028700" y="3058375"/>
            <a:ext cx="16230600" cy="3584807"/>
          </a:xfrm>
          <a:custGeom>
            <a:avLst/>
            <a:gdLst/>
            <a:ahLst/>
            <a:cxnLst/>
            <a:rect l="l" t="t" r="r" b="b"/>
            <a:pathLst>
              <a:path w="16230600" h="3584807">
                <a:moveTo>
                  <a:pt x="0" y="0"/>
                </a:moveTo>
                <a:lnTo>
                  <a:pt x="16230600" y="0"/>
                </a:lnTo>
                <a:lnTo>
                  <a:pt x="16230600" y="3584808"/>
                </a:lnTo>
                <a:lnTo>
                  <a:pt x="0" y="3584808"/>
                </a:lnTo>
                <a:lnTo>
                  <a:pt x="0" y="0"/>
                </a:lnTo>
                <a:close/>
              </a:path>
            </a:pathLst>
          </a:custGeom>
          <a:blipFill>
            <a:blip r:embed="rId3"/>
            <a:stretch>
              <a:fillRect/>
            </a:stretch>
          </a:blipFill>
        </p:spPr>
      </p:sp>
      <p:sp>
        <p:nvSpPr>
          <p:cNvPr id="4" name="TextBox 4"/>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OUTPUT CỦA BÀI TOÁN</a:t>
            </a:r>
          </a:p>
        </p:txBody>
      </p:sp>
      <p:sp>
        <p:nvSpPr>
          <p:cNvPr id="5" name="TextBox 5"/>
          <p:cNvSpPr txBox="1"/>
          <p:nvPr/>
        </p:nvSpPr>
        <p:spPr>
          <a:xfrm>
            <a:off x="1028700" y="7210978"/>
            <a:ext cx="6583085" cy="1198366"/>
          </a:xfrm>
          <a:prstGeom prst="rect">
            <a:avLst/>
          </a:prstGeom>
        </p:spPr>
        <p:txBody>
          <a:bodyPr lIns="0" tIns="0" rIns="0" bIns="0" rtlCol="0" anchor="t">
            <a:spAutoFit/>
          </a:bodyPr>
          <a:lstStyle/>
          <a:p>
            <a:pPr>
              <a:lnSpc>
                <a:spcPts val="4823"/>
              </a:lnSpc>
            </a:pPr>
            <a:r>
              <a:rPr lang="en-US" sz="3445">
                <a:solidFill>
                  <a:srgbClr val="000000"/>
                </a:solidFill>
                <a:latin typeface="Times New Roman" panose="02020603050405020304" pitchFamily="18" charset="0"/>
                <a:cs typeface="Times New Roman" panose="02020603050405020304" pitchFamily="18" charset="0"/>
              </a:rPr>
              <a:t>Best Tour for each iteration</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Final Best Tour for this journey</a:t>
            </a:r>
          </a:p>
        </p:txBody>
      </p:sp>
    </p:spTree>
  </p:cSld>
  <p:clrMapOvr>
    <a:masterClrMapping/>
  </p:clrMapOvr>
  <mc:AlternateContent xmlns:mc="http://schemas.openxmlformats.org/markup-compatibility/2006" xmlns:p14="http://schemas.microsoft.com/office/powerpoint/2010/main">
    <mc:Choice Requires="p14">
      <p:transition spd="slow" p14:dur="2000" advTm="53389"/>
    </mc:Choice>
    <mc:Fallback xmlns="">
      <p:transition spd="slow" advTm="5338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2735827" y="2179523"/>
            <a:ext cx="12816345" cy="6705598"/>
          </a:xfrm>
          <a:custGeom>
            <a:avLst/>
            <a:gdLst/>
            <a:ahLst/>
            <a:cxnLst/>
            <a:rect l="l" t="t" r="r" b="b"/>
            <a:pathLst>
              <a:path w="12816345" h="6705598">
                <a:moveTo>
                  <a:pt x="0" y="0"/>
                </a:moveTo>
                <a:lnTo>
                  <a:pt x="12816346" y="0"/>
                </a:lnTo>
                <a:lnTo>
                  <a:pt x="12816346" y="6705599"/>
                </a:lnTo>
                <a:lnTo>
                  <a:pt x="0" y="6705599"/>
                </a:lnTo>
                <a:lnTo>
                  <a:pt x="0" y="0"/>
                </a:lnTo>
                <a:close/>
              </a:path>
            </a:pathLst>
          </a:custGeom>
          <a:blipFill>
            <a:blip r:embed="rId3"/>
            <a:stretch>
              <a:fillRect/>
            </a:stretch>
          </a:blipFill>
        </p:spPr>
      </p:sp>
      <p:sp>
        <p:nvSpPr>
          <p:cNvPr id="4" name="TextBox 4"/>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INPUT CỦA BÀI TOÁN</a:t>
            </a:r>
          </a:p>
        </p:txBody>
      </p:sp>
    </p:spTree>
  </p:cSld>
  <p:clrMapOvr>
    <a:masterClrMapping/>
  </p:clrMapOvr>
  <mc:AlternateContent xmlns:mc="http://schemas.openxmlformats.org/markup-compatibility/2006" xmlns:p14="http://schemas.microsoft.com/office/powerpoint/2010/main">
    <mc:Choice Requires="p14">
      <p:transition spd="slow" p14:dur="2000" advTm="21664"/>
    </mc:Choice>
    <mc:Fallback xmlns="">
      <p:transition spd="slow" advTm="216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TextBox 3"/>
          <p:cNvSpPr txBox="1"/>
          <p:nvPr/>
        </p:nvSpPr>
        <p:spPr>
          <a:xfrm>
            <a:off x="2889107" y="183039"/>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PHÁT BIỂU BÀI TOÁN</a:t>
            </a:r>
          </a:p>
        </p:txBody>
      </p:sp>
      <p:sp>
        <p:nvSpPr>
          <p:cNvPr id="4" name="Freeform 4"/>
          <p:cNvSpPr/>
          <p:nvPr/>
        </p:nvSpPr>
        <p:spPr>
          <a:xfrm>
            <a:off x="10844229" y="2362593"/>
            <a:ext cx="6415071" cy="5561814"/>
          </a:xfrm>
          <a:custGeom>
            <a:avLst/>
            <a:gdLst/>
            <a:ahLst/>
            <a:cxnLst/>
            <a:rect l="l" t="t" r="r" b="b"/>
            <a:pathLst>
              <a:path w="6415071" h="5561814">
                <a:moveTo>
                  <a:pt x="0" y="0"/>
                </a:moveTo>
                <a:lnTo>
                  <a:pt x="6415071" y="0"/>
                </a:lnTo>
                <a:lnTo>
                  <a:pt x="6415071" y="5561814"/>
                </a:lnTo>
                <a:lnTo>
                  <a:pt x="0" y="5561814"/>
                </a:lnTo>
                <a:lnTo>
                  <a:pt x="0" y="0"/>
                </a:lnTo>
                <a:close/>
              </a:path>
            </a:pathLst>
          </a:custGeom>
          <a:blipFill>
            <a:blip r:embed="rId3"/>
            <a:stretch>
              <a:fillRect t="-2750" b="-2750"/>
            </a:stretch>
          </a:blipFill>
        </p:spPr>
      </p:sp>
      <p:sp>
        <p:nvSpPr>
          <p:cNvPr id="5" name="TextBox 5"/>
          <p:cNvSpPr txBox="1"/>
          <p:nvPr/>
        </p:nvSpPr>
        <p:spPr>
          <a:xfrm>
            <a:off x="721711" y="2168555"/>
            <a:ext cx="9108089" cy="6999930"/>
          </a:xfrm>
          <a:prstGeom prst="rect">
            <a:avLst/>
          </a:prstGeom>
        </p:spPr>
        <p:txBody>
          <a:bodyPr wrap="square" lIns="0" tIns="0" rIns="0" bIns="0" rtlCol="0" anchor="t">
            <a:spAutoFit/>
          </a:bodyPr>
          <a:lstStyle/>
          <a:p>
            <a:pPr algn="just">
              <a:lnSpc>
                <a:spcPts val="4982"/>
              </a:lnSpc>
            </a:pPr>
            <a:r>
              <a:rPr lang="en-US" sz="3559">
                <a:solidFill>
                  <a:srgbClr val="000000"/>
                </a:solidFill>
                <a:latin typeface="Times New Roman" panose="02020603050405020304" pitchFamily="18" charset="0"/>
                <a:cs typeface="Times New Roman" panose="02020603050405020304" pitchFamily="18" charset="0"/>
              </a:rPr>
              <a:t>Có một người du lịch cần đi du lịch tại n thành phố. </a:t>
            </a:r>
          </a:p>
          <a:p>
            <a:pPr algn="just">
              <a:lnSpc>
                <a:spcPts val="4982"/>
              </a:lnSpc>
            </a:pPr>
            <a:r>
              <a:rPr lang="en-US" sz="3559">
                <a:solidFill>
                  <a:srgbClr val="000000"/>
                </a:solidFill>
                <a:latin typeface="Times New Roman" panose="02020603050405020304" pitchFamily="18" charset="0"/>
                <a:cs typeface="Times New Roman" panose="02020603050405020304" pitchFamily="18" charset="0"/>
              </a:rPr>
              <a:t>Anh ta xuất phát từ một thành phố nào đó, đi qua các thành phố khác để du lịch và trở về thành phố ban đầu. </a:t>
            </a:r>
          </a:p>
          <a:p>
            <a:pPr algn="just">
              <a:lnSpc>
                <a:spcPts val="4982"/>
              </a:lnSpc>
            </a:pPr>
            <a:r>
              <a:rPr lang="en-US" sz="3559">
                <a:solidFill>
                  <a:srgbClr val="000000"/>
                </a:solidFill>
                <a:latin typeface="Times New Roman" panose="02020603050405020304" pitchFamily="18" charset="0"/>
                <a:cs typeface="Times New Roman" panose="02020603050405020304" pitchFamily="18" charset="0"/>
              </a:rPr>
              <a:t>Mỗi thành phố chỉ đến một lần, và khoảng cách từ một thành phố đến các thành phố khác đã được biết trước. </a:t>
            </a:r>
          </a:p>
          <a:p>
            <a:pPr algn="just">
              <a:lnSpc>
                <a:spcPts val="4982"/>
              </a:lnSpc>
            </a:pPr>
            <a:r>
              <a:rPr lang="en-US" sz="3559">
                <a:solidFill>
                  <a:srgbClr val="000000"/>
                </a:solidFill>
                <a:latin typeface="Times New Roman" panose="02020603050405020304" pitchFamily="18" charset="0"/>
                <a:cs typeface="Times New Roman" panose="02020603050405020304" pitchFamily="18" charset="0"/>
              </a:rPr>
              <a:t>Hãy tìm một chu trình (một đường đi khép kín thỏa mãn điều kiện trên) sao cho tổng độ dài các cạnh là nhỏ nhất.</a:t>
            </a:r>
          </a:p>
        </p:txBody>
      </p:sp>
    </p:spTree>
  </p:cSld>
  <p:clrMapOvr>
    <a:masterClrMapping/>
  </p:clrMapOvr>
  <mc:AlternateContent xmlns:mc="http://schemas.openxmlformats.org/markup-compatibility/2006" xmlns:p14="http://schemas.microsoft.com/office/powerpoint/2010/main">
    <mc:Choice Requires="p14">
      <p:transition spd="slow" p14:dur="2000" advTm="32894"/>
    </mc:Choice>
    <mc:Fallback xmlns="">
      <p:transition spd="slow" advTm="3289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3429000" y="2281545"/>
            <a:ext cx="11963400" cy="6748155"/>
          </a:xfrm>
          <a:custGeom>
            <a:avLst/>
            <a:gdLst/>
            <a:ahLst/>
            <a:cxnLst/>
            <a:rect l="l" t="t" r="r" b="b"/>
            <a:pathLst>
              <a:path w="9941326" h="6767668">
                <a:moveTo>
                  <a:pt x="0" y="0"/>
                </a:moveTo>
                <a:lnTo>
                  <a:pt x="9941326" y="0"/>
                </a:lnTo>
                <a:lnTo>
                  <a:pt x="9941326" y="6767669"/>
                </a:lnTo>
                <a:lnTo>
                  <a:pt x="0" y="6767669"/>
                </a:lnTo>
                <a:lnTo>
                  <a:pt x="0" y="0"/>
                </a:lnTo>
                <a:close/>
              </a:path>
            </a:pathLst>
          </a:custGeom>
          <a:blipFill>
            <a:blip r:embed="rId3"/>
            <a:stretch>
              <a:fillRect/>
            </a:stretch>
          </a:blipFill>
        </p:spPr>
      </p:sp>
      <p:sp>
        <p:nvSpPr>
          <p:cNvPr id="4" name="TextBox 4"/>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OUTPUT CỦA BÀI TOÁN</a:t>
            </a:r>
          </a:p>
        </p:txBody>
      </p:sp>
    </p:spTree>
  </p:cSld>
  <p:clrMapOvr>
    <a:masterClrMapping/>
  </p:clrMapOvr>
  <mc:AlternateContent xmlns:mc="http://schemas.openxmlformats.org/markup-compatibility/2006" xmlns:p14="http://schemas.microsoft.com/office/powerpoint/2010/main">
    <mc:Choice Requires="p14">
      <p:transition spd="slow" p14:dur="2000" advTm="8670"/>
    </mc:Choice>
    <mc:Fallback xmlns="">
      <p:transition spd="slow" advTm="867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2489121" y="2111350"/>
            <a:ext cx="13309758" cy="5303374"/>
          </a:xfrm>
          <a:custGeom>
            <a:avLst/>
            <a:gdLst/>
            <a:ahLst/>
            <a:cxnLst/>
            <a:rect l="l" t="t" r="r" b="b"/>
            <a:pathLst>
              <a:path w="13309758" h="5303374">
                <a:moveTo>
                  <a:pt x="0" y="0"/>
                </a:moveTo>
                <a:lnTo>
                  <a:pt x="13309758" y="0"/>
                </a:lnTo>
                <a:lnTo>
                  <a:pt x="13309758" y="5303374"/>
                </a:lnTo>
                <a:lnTo>
                  <a:pt x="0" y="5303374"/>
                </a:lnTo>
                <a:lnTo>
                  <a:pt x="0" y="0"/>
                </a:lnTo>
                <a:close/>
              </a:path>
            </a:pathLst>
          </a:custGeom>
          <a:blipFill>
            <a:blip r:embed="rId3"/>
            <a:stretch>
              <a:fillRect/>
            </a:stretch>
          </a:blipFill>
        </p:spPr>
      </p:sp>
      <p:sp>
        <p:nvSpPr>
          <p:cNvPr id="4" name="TextBox 4"/>
          <p:cNvSpPr txBox="1"/>
          <p:nvPr/>
        </p:nvSpPr>
        <p:spPr>
          <a:xfrm>
            <a:off x="2889107" y="473904"/>
            <a:ext cx="14370193" cy="1187826"/>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KẾT QUẢ THỰC NGHIỆM</a:t>
            </a:r>
          </a:p>
        </p:txBody>
      </p:sp>
      <p:sp>
        <p:nvSpPr>
          <p:cNvPr id="5" name="TextBox 5"/>
          <p:cNvSpPr txBox="1"/>
          <p:nvPr/>
        </p:nvSpPr>
        <p:spPr>
          <a:xfrm>
            <a:off x="4838922" y="7478543"/>
            <a:ext cx="12306078" cy="2399370"/>
          </a:xfrm>
          <a:prstGeom prst="rect">
            <a:avLst/>
          </a:prstGeom>
        </p:spPr>
        <p:txBody>
          <a:bodyPr wrap="square" lIns="0" tIns="0" rIns="0" bIns="0" rtlCol="0" anchor="t">
            <a:spAutoFit/>
          </a:bodyPr>
          <a:lstStyle/>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Iterations of genetic algorithm: 10</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Population size of : 5</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Single point crossover with crossover probability: 0.8</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Swap mutation with probability: 0.1</a:t>
            </a:r>
          </a:p>
        </p:txBody>
      </p:sp>
      <p:sp>
        <p:nvSpPr>
          <p:cNvPr id="6" name="TextBox 6"/>
          <p:cNvSpPr txBox="1"/>
          <p:nvPr/>
        </p:nvSpPr>
        <p:spPr>
          <a:xfrm>
            <a:off x="702520" y="8031480"/>
            <a:ext cx="3676412" cy="1226820"/>
          </a:xfrm>
          <a:prstGeom prst="rect">
            <a:avLst/>
          </a:prstGeom>
        </p:spPr>
        <p:txBody>
          <a:bodyPr lIns="0" tIns="0" rIns="0" bIns="0" rtlCol="0" anchor="t">
            <a:spAutoFit/>
          </a:bodyPr>
          <a:lstStyle/>
          <a:p>
            <a:pPr algn="ctr">
              <a:lnSpc>
                <a:spcPts val="10080"/>
              </a:lnSpc>
              <a:spcBef>
                <a:spcPct val="0"/>
              </a:spcBef>
            </a:pPr>
            <a:r>
              <a:rPr lang="en-US" sz="7200">
                <a:solidFill>
                  <a:srgbClr val="000000"/>
                </a:solidFill>
                <a:latin typeface="Canva Sans Bold"/>
              </a:rPr>
              <a:t>14 cities</a:t>
            </a:r>
          </a:p>
        </p:txBody>
      </p:sp>
    </p:spTree>
  </p:cSld>
  <p:clrMapOvr>
    <a:masterClrMapping/>
  </p:clrMapOvr>
  <mc:AlternateContent xmlns:mc="http://schemas.openxmlformats.org/markup-compatibility/2006" xmlns:p14="http://schemas.microsoft.com/office/powerpoint/2010/main">
    <mc:Choice Requires="p14">
      <p:transition spd="slow" p14:dur="2000" advTm="25447"/>
    </mc:Choice>
    <mc:Fallback xmlns="">
      <p:transition spd="slow" advTm="2544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2889107" y="2047605"/>
            <a:ext cx="13134118" cy="5229325"/>
          </a:xfrm>
          <a:custGeom>
            <a:avLst/>
            <a:gdLst/>
            <a:ahLst/>
            <a:cxnLst/>
            <a:rect l="l" t="t" r="r" b="b"/>
            <a:pathLst>
              <a:path w="13134118" h="5229325">
                <a:moveTo>
                  <a:pt x="0" y="0"/>
                </a:moveTo>
                <a:lnTo>
                  <a:pt x="13134118" y="0"/>
                </a:lnTo>
                <a:lnTo>
                  <a:pt x="13134118" y="5229324"/>
                </a:lnTo>
                <a:lnTo>
                  <a:pt x="0" y="5229324"/>
                </a:lnTo>
                <a:lnTo>
                  <a:pt x="0" y="0"/>
                </a:lnTo>
                <a:close/>
              </a:path>
            </a:pathLst>
          </a:custGeom>
          <a:blipFill>
            <a:blip r:embed="rId3"/>
            <a:stretch>
              <a:fillRect/>
            </a:stretch>
          </a:blipFill>
        </p:spPr>
      </p:sp>
      <p:sp>
        <p:nvSpPr>
          <p:cNvPr id="4" name="TextBox 4"/>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KẾT QUẢ THỰC NGHIỆM</a:t>
            </a:r>
          </a:p>
        </p:txBody>
      </p:sp>
      <p:sp>
        <p:nvSpPr>
          <p:cNvPr id="5" name="TextBox 5"/>
          <p:cNvSpPr txBox="1"/>
          <p:nvPr/>
        </p:nvSpPr>
        <p:spPr>
          <a:xfrm>
            <a:off x="5089826" y="7478543"/>
            <a:ext cx="11902774" cy="2399370"/>
          </a:xfrm>
          <a:prstGeom prst="rect">
            <a:avLst/>
          </a:prstGeom>
        </p:spPr>
        <p:txBody>
          <a:bodyPr wrap="square" lIns="0" tIns="0" rIns="0" bIns="0" rtlCol="0" anchor="t">
            <a:spAutoFit/>
          </a:bodyPr>
          <a:lstStyle/>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Iterations of genetic algorithm: 500</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Population size of : 5</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Single point crossover with crossover probability: 0.8</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Swap mutation with probability: 0.1</a:t>
            </a:r>
          </a:p>
        </p:txBody>
      </p:sp>
      <p:sp>
        <p:nvSpPr>
          <p:cNvPr id="6" name="TextBox 6"/>
          <p:cNvSpPr txBox="1"/>
          <p:nvPr/>
        </p:nvSpPr>
        <p:spPr>
          <a:xfrm>
            <a:off x="702520" y="8031480"/>
            <a:ext cx="3676412" cy="1226820"/>
          </a:xfrm>
          <a:prstGeom prst="rect">
            <a:avLst/>
          </a:prstGeom>
        </p:spPr>
        <p:txBody>
          <a:bodyPr lIns="0" tIns="0" rIns="0" bIns="0" rtlCol="0" anchor="t">
            <a:spAutoFit/>
          </a:bodyPr>
          <a:lstStyle/>
          <a:p>
            <a:pPr algn="ctr">
              <a:lnSpc>
                <a:spcPts val="10080"/>
              </a:lnSpc>
              <a:spcBef>
                <a:spcPct val="0"/>
              </a:spcBef>
            </a:pPr>
            <a:r>
              <a:rPr lang="en-US" sz="7200">
                <a:solidFill>
                  <a:srgbClr val="000000"/>
                </a:solidFill>
                <a:latin typeface="Canva Sans Bold"/>
              </a:rPr>
              <a:t>14 cities</a:t>
            </a:r>
          </a:p>
        </p:txBody>
      </p:sp>
    </p:spTree>
  </p:cSld>
  <p:clrMapOvr>
    <a:masterClrMapping/>
  </p:clrMapOvr>
  <mc:AlternateContent xmlns:mc="http://schemas.openxmlformats.org/markup-compatibility/2006" xmlns:p14="http://schemas.microsoft.com/office/powerpoint/2010/main">
    <mc:Choice Requires="p14">
      <p:transition spd="slow" p14:dur="2000" advTm="12199"/>
    </mc:Choice>
    <mc:Fallback xmlns="">
      <p:transition spd="slow" advTm="1219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2049776" y="1910549"/>
            <a:ext cx="13482806" cy="5407106"/>
          </a:xfrm>
          <a:custGeom>
            <a:avLst/>
            <a:gdLst/>
            <a:ahLst/>
            <a:cxnLst/>
            <a:rect l="l" t="t" r="r" b="b"/>
            <a:pathLst>
              <a:path w="13482806" h="5407106">
                <a:moveTo>
                  <a:pt x="0" y="0"/>
                </a:moveTo>
                <a:lnTo>
                  <a:pt x="13482806" y="0"/>
                </a:lnTo>
                <a:lnTo>
                  <a:pt x="13482806" y="5407107"/>
                </a:lnTo>
                <a:lnTo>
                  <a:pt x="0" y="5407107"/>
                </a:lnTo>
                <a:lnTo>
                  <a:pt x="0" y="0"/>
                </a:lnTo>
                <a:close/>
              </a:path>
            </a:pathLst>
          </a:custGeom>
          <a:blipFill>
            <a:blip r:embed="rId3"/>
            <a:stretch>
              <a:fillRect/>
            </a:stretch>
          </a:blipFill>
        </p:spPr>
      </p:sp>
      <p:sp>
        <p:nvSpPr>
          <p:cNvPr id="4" name="TextBox 4"/>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KẾT QUẢ THỰC NGHIỆM</a:t>
            </a:r>
          </a:p>
        </p:txBody>
      </p:sp>
      <p:sp>
        <p:nvSpPr>
          <p:cNvPr id="5" name="TextBox 5"/>
          <p:cNvSpPr txBox="1"/>
          <p:nvPr/>
        </p:nvSpPr>
        <p:spPr>
          <a:xfrm>
            <a:off x="5089826" y="7478543"/>
            <a:ext cx="12169474" cy="2399370"/>
          </a:xfrm>
          <a:prstGeom prst="rect">
            <a:avLst/>
          </a:prstGeom>
        </p:spPr>
        <p:txBody>
          <a:bodyPr wrap="square" lIns="0" tIns="0" rIns="0" bIns="0" rtlCol="0" anchor="t">
            <a:spAutoFit/>
          </a:bodyPr>
          <a:lstStyle/>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Iterations of genetic algorithm: 100</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Population size of : 29</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Single point crossover with crossover probability: 0.8</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Swap mutation with probability: 0.1</a:t>
            </a:r>
          </a:p>
        </p:txBody>
      </p:sp>
      <p:sp>
        <p:nvSpPr>
          <p:cNvPr id="6" name="TextBox 6"/>
          <p:cNvSpPr txBox="1"/>
          <p:nvPr/>
        </p:nvSpPr>
        <p:spPr>
          <a:xfrm>
            <a:off x="677992" y="8031480"/>
            <a:ext cx="4351207" cy="1226820"/>
          </a:xfrm>
          <a:prstGeom prst="rect">
            <a:avLst/>
          </a:prstGeom>
        </p:spPr>
        <p:txBody>
          <a:bodyPr wrap="square" lIns="0" tIns="0" rIns="0" bIns="0" rtlCol="0" anchor="t">
            <a:spAutoFit/>
          </a:bodyPr>
          <a:lstStyle/>
          <a:p>
            <a:pPr algn="ctr">
              <a:lnSpc>
                <a:spcPts val="10080"/>
              </a:lnSpc>
              <a:spcBef>
                <a:spcPct val="0"/>
              </a:spcBef>
            </a:pPr>
            <a:r>
              <a:rPr lang="en-US" sz="7200">
                <a:solidFill>
                  <a:srgbClr val="000000"/>
                </a:solidFill>
                <a:latin typeface="Canva Sans Bold"/>
              </a:rPr>
              <a:t>29 cities</a:t>
            </a:r>
          </a:p>
        </p:txBody>
      </p:sp>
    </p:spTree>
  </p:cSld>
  <p:clrMapOvr>
    <a:masterClrMapping/>
  </p:clrMapOvr>
  <mc:AlternateContent xmlns:mc="http://schemas.openxmlformats.org/markup-compatibility/2006" xmlns:p14="http://schemas.microsoft.com/office/powerpoint/2010/main">
    <mc:Choice Requires="p14">
      <p:transition spd="slow" p14:dur="2000" advTm="9132"/>
    </mc:Choice>
    <mc:Fallback xmlns="">
      <p:transition spd="slow" advTm="913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449951" y="3155601"/>
            <a:ext cx="15662962" cy="2550737"/>
          </a:xfrm>
          <a:custGeom>
            <a:avLst/>
            <a:gdLst/>
            <a:ahLst/>
            <a:cxnLst/>
            <a:rect l="l" t="t" r="r" b="b"/>
            <a:pathLst>
              <a:path w="15662962" h="2550737">
                <a:moveTo>
                  <a:pt x="0" y="0"/>
                </a:moveTo>
                <a:lnTo>
                  <a:pt x="15662962" y="0"/>
                </a:lnTo>
                <a:lnTo>
                  <a:pt x="15662962" y="2550737"/>
                </a:lnTo>
                <a:lnTo>
                  <a:pt x="0" y="2550737"/>
                </a:lnTo>
                <a:lnTo>
                  <a:pt x="0" y="0"/>
                </a:lnTo>
                <a:close/>
              </a:path>
            </a:pathLst>
          </a:custGeom>
          <a:blipFill>
            <a:blip r:embed="rId3"/>
            <a:stretch>
              <a:fillRect/>
            </a:stretch>
          </a:blipFill>
        </p:spPr>
      </p:sp>
      <p:sp>
        <p:nvSpPr>
          <p:cNvPr id="4" name="TextBox 4"/>
          <p:cNvSpPr txBox="1"/>
          <p:nvPr/>
        </p:nvSpPr>
        <p:spPr>
          <a:xfrm>
            <a:off x="2889107" y="473904"/>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KẾT QUẢ THỰC NGHIỆM</a:t>
            </a:r>
          </a:p>
        </p:txBody>
      </p:sp>
      <p:sp>
        <p:nvSpPr>
          <p:cNvPr id="5" name="TextBox 5"/>
          <p:cNvSpPr txBox="1"/>
          <p:nvPr/>
        </p:nvSpPr>
        <p:spPr>
          <a:xfrm>
            <a:off x="5236186" y="6454019"/>
            <a:ext cx="11251129" cy="2399370"/>
          </a:xfrm>
          <a:prstGeom prst="rect">
            <a:avLst/>
          </a:prstGeom>
        </p:spPr>
        <p:txBody>
          <a:bodyPr lIns="0" tIns="0" rIns="0" bIns="0" rtlCol="0" anchor="t">
            <a:spAutoFit/>
          </a:bodyPr>
          <a:lstStyle/>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Iterations of genetic algorithm: 100</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Population size of : 76</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Single point crossover with crossover probability: 0.8</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Swap mutation with probability: 0.1</a:t>
            </a:r>
          </a:p>
        </p:txBody>
      </p:sp>
      <p:sp>
        <p:nvSpPr>
          <p:cNvPr id="6" name="TextBox 6"/>
          <p:cNvSpPr txBox="1"/>
          <p:nvPr/>
        </p:nvSpPr>
        <p:spPr>
          <a:xfrm>
            <a:off x="678932" y="6797871"/>
            <a:ext cx="3969267" cy="1226820"/>
          </a:xfrm>
          <a:prstGeom prst="rect">
            <a:avLst/>
          </a:prstGeom>
        </p:spPr>
        <p:txBody>
          <a:bodyPr wrap="square" lIns="0" tIns="0" rIns="0" bIns="0" rtlCol="0" anchor="t">
            <a:spAutoFit/>
          </a:bodyPr>
          <a:lstStyle/>
          <a:p>
            <a:pPr algn="ctr">
              <a:lnSpc>
                <a:spcPts val="10080"/>
              </a:lnSpc>
              <a:spcBef>
                <a:spcPct val="0"/>
              </a:spcBef>
            </a:pPr>
            <a:r>
              <a:rPr lang="en-US" sz="7200">
                <a:solidFill>
                  <a:srgbClr val="000000"/>
                </a:solidFill>
                <a:latin typeface="Canva Sans Bold"/>
              </a:rPr>
              <a:t>76 cities</a:t>
            </a:r>
          </a:p>
        </p:txBody>
      </p:sp>
    </p:spTree>
  </p:cSld>
  <p:clrMapOvr>
    <a:masterClrMapping/>
  </p:clrMapOvr>
  <mc:AlternateContent xmlns:mc="http://schemas.openxmlformats.org/markup-compatibility/2006" xmlns:p14="http://schemas.microsoft.com/office/powerpoint/2010/main">
    <mc:Choice Requires="p14">
      <p:transition spd="slow" p14:dur="2000" advTm="24096"/>
    </mc:Choice>
    <mc:Fallback xmlns="">
      <p:transition spd="slow" advTm="2409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TextBox 3"/>
          <p:cNvSpPr txBox="1"/>
          <p:nvPr/>
        </p:nvSpPr>
        <p:spPr>
          <a:xfrm>
            <a:off x="2889107" y="183039"/>
            <a:ext cx="14370193" cy="1226820"/>
          </a:xfrm>
          <a:prstGeom prst="rect">
            <a:avLst/>
          </a:prstGeom>
        </p:spPr>
        <p:txBody>
          <a:bodyPr lIns="0" tIns="0" rIns="0" bIns="0" rtlCol="0" anchor="t">
            <a:spAutoFit/>
          </a:bodyPr>
          <a:lstStyle/>
          <a:p>
            <a:pPr algn="ctr">
              <a:lnSpc>
                <a:spcPts val="10080"/>
              </a:lnSpc>
            </a:pPr>
            <a:r>
              <a:rPr lang="en-US" sz="7200">
                <a:solidFill>
                  <a:srgbClr val="000000"/>
                </a:solidFill>
                <a:latin typeface="Canva Sans Bold"/>
              </a:rPr>
              <a:t>Question-Answering Session</a:t>
            </a:r>
          </a:p>
        </p:txBody>
      </p:sp>
      <p:sp>
        <p:nvSpPr>
          <p:cNvPr id="4" name="TextBox 4"/>
          <p:cNvSpPr txBox="1"/>
          <p:nvPr/>
        </p:nvSpPr>
        <p:spPr>
          <a:xfrm>
            <a:off x="1028700" y="2529489"/>
            <a:ext cx="16030185" cy="5807872"/>
          </a:xfrm>
          <a:prstGeom prst="rect">
            <a:avLst/>
          </a:prstGeom>
        </p:spPr>
        <p:txBody>
          <a:bodyPr lIns="0" tIns="0" rIns="0" bIns="0" rtlCol="0" anchor="t">
            <a:spAutoFit/>
          </a:bodyPr>
          <a:lstStyle/>
          <a:p>
            <a:pPr marL="282822" lvl="1" algn="just">
              <a:lnSpc>
                <a:spcPts val="4060"/>
              </a:lnSpc>
            </a:pPr>
            <a:r>
              <a:rPr lang="en-US" sz="2619" b="1">
                <a:solidFill>
                  <a:srgbClr val="000000"/>
                </a:solidFill>
                <a:latin typeface="Times New Roman" panose="02020603050405020304" pitchFamily="18" charset="0"/>
                <a:cs typeface="Times New Roman" panose="02020603050405020304" pitchFamily="18" charset="0"/>
              </a:rPr>
              <a:t>1. Làm thế nào giải thuật di truyền (Genetic Algorithm - GA) biểu diễn cá thể và lời giải trong  Bài toán Con đường Ngắn nhất (TSP)?</a:t>
            </a:r>
          </a:p>
          <a:p>
            <a:pPr algn="just">
              <a:lnSpc>
                <a:spcPts val="4060"/>
              </a:lnSpc>
            </a:pPr>
            <a:r>
              <a:rPr lang="en-US" sz="2619">
                <a:solidFill>
                  <a:srgbClr val="000000"/>
                </a:solidFill>
                <a:latin typeface="Times New Roman" panose="02020603050405020304" pitchFamily="18" charset="0"/>
                <a:cs typeface="Times New Roman" panose="02020603050405020304" pitchFamily="18" charset="0"/>
              </a:rPr>
              <a:t>Trong GA cho TSP, một cá thể thường được biểu diễn bằng một chuỗi, trong đó mỗi thành phố xuất hiện đúng một lần. Ví dụ: [1, 3, 5, 2, 4] biểu diễn một lời giải có thứ tự các thành phố.</a:t>
            </a:r>
          </a:p>
          <a:p>
            <a:pPr algn="just">
              <a:lnSpc>
                <a:spcPts val="4060"/>
              </a:lnSpc>
            </a:pPr>
            <a:endParaRPr lang="en-US" sz="2619">
              <a:solidFill>
                <a:srgbClr val="000000"/>
              </a:solidFill>
              <a:latin typeface="Times New Roman" panose="02020603050405020304" pitchFamily="18" charset="0"/>
              <a:cs typeface="Times New Roman" panose="02020603050405020304" pitchFamily="18" charset="0"/>
            </a:endParaRPr>
          </a:p>
          <a:p>
            <a:pPr algn="just">
              <a:lnSpc>
                <a:spcPts val="4060"/>
              </a:lnSpc>
            </a:pPr>
            <a:r>
              <a:rPr lang="en-US" sz="2619" b="1">
                <a:solidFill>
                  <a:srgbClr val="000000"/>
                </a:solidFill>
                <a:latin typeface="Times New Roman" panose="02020603050405020304" pitchFamily="18" charset="0"/>
                <a:cs typeface="Times New Roman" panose="02020603050405020304" pitchFamily="18" charset="0"/>
              </a:rPr>
              <a:t>2. Làm thế nào quá trình lai ghép (crossover) được thực hiện để tạo ra lời giải mới trong GA cho TSP?</a:t>
            </a:r>
          </a:p>
          <a:p>
            <a:pPr algn="just">
              <a:lnSpc>
                <a:spcPts val="4060"/>
              </a:lnSpc>
            </a:pPr>
            <a:r>
              <a:rPr lang="en-US" sz="2619">
                <a:solidFill>
                  <a:srgbClr val="000000"/>
                </a:solidFill>
                <a:latin typeface="Times New Roman" panose="02020603050405020304" pitchFamily="18" charset="0"/>
                <a:cs typeface="Times New Roman" panose="02020603050405020304" pitchFamily="18" charset="0"/>
              </a:rPr>
              <a:t>Quá trình lai ghép thường sử dụng kỹ thuật Single-Point Crossover, trong đó một điểm cắt được chọn ngẫu nhiên và các phần của cha mẹ được hoán đổi để tạo ra hai cá thể con. Dưới đây là một ví dụ:</a:t>
            </a:r>
          </a:p>
          <a:p>
            <a:pPr marL="457200" indent="-457200" algn="just">
              <a:lnSpc>
                <a:spcPts val="4060"/>
              </a:lnSpc>
              <a:buFont typeface="Arial" panose="020B0604020202020204" pitchFamily="34" charset="0"/>
              <a:buChar char="•"/>
            </a:pPr>
            <a:r>
              <a:rPr lang="en-US" sz="3036">
                <a:solidFill>
                  <a:srgbClr val="000000"/>
                </a:solidFill>
                <a:latin typeface="Times New Roman" panose="02020603050405020304" pitchFamily="18" charset="0"/>
                <a:cs typeface="Times New Roman" panose="02020603050405020304" pitchFamily="18" charset="0"/>
              </a:rPr>
              <a:t>Parent1: [1, 3, 5, 2, 4], Parent2: [3, 1, 2, 4, 5]</a:t>
            </a:r>
          </a:p>
          <a:p>
            <a:pPr marL="457200" indent="-457200" algn="just">
              <a:lnSpc>
                <a:spcPts val="4060"/>
              </a:lnSpc>
              <a:buFont typeface="Arial" panose="020B0604020202020204" pitchFamily="34" charset="0"/>
              <a:buChar char="•"/>
            </a:pPr>
            <a:r>
              <a:rPr lang="en-US" sz="2619">
                <a:solidFill>
                  <a:srgbClr val="000000"/>
                </a:solidFill>
                <a:latin typeface="Times New Roman" panose="02020603050405020304" pitchFamily="18" charset="0"/>
                <a:cs typeface="Times New Roman" panose="02020603050405020304" pitchFamily="18" charset="0"/>
              </a:rPr>
              <a:t>Chọn điểm cắt tại vị trí 2: Child1: [1, 3, 2, 4, 5], Child2: [3, 1, 5, 2, 4]</a:t>
            </a:r>
          </a:p>
          <a:p>
            <a:pPr algn="just">
              <a:lnSpc>
                <a:spcPts val="4060"/>
              </a:lnSpc>
            </a:pPr>
            <a:endParaRPr lang="en-US" sz="2619">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3368"/>
    </mc:Choice>
    <mc:Fallback xmlns="">
      <p:transition spd="slow" advTm="7336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TextBox 3"/>
          <p:cNvSpPr txBox="1"/>
          <p:nvPr/>
        </p:nvSpPr>
        <p:spPr>
          <a:xfrm>
            <a:off x="2889107" y="183039"/>
            <a:ext cx="14370193" cy="1226820"/>
          </a:xfrm>
          <a:prstGeom prst="rect">
            <a:avLst/>
          </a:prstGeom>
        </p:spPr>
        <p:txBody>
          <a:bodyPr lIns="0" tIns="0" rIns="0" bIns="0" rtlCol="0" anchor="t">
            <a:spAutoFit/>
          </a:bodyPr>
          <a:lstStyle/>
          <a:p>
            <a:pPr algn="ctr">
              <a:lnSpc>
                <a:spcPts val="10080"/>
              </a:lnSpc>
            </a:pPr>
            <a:r>
              <a:rPr lang="en-US" sz="7200">
                <a:solidFill>
                  <a:srgbClr val="000000"/>
                </a:solidFill>
                <a:latin typeface="Canva Sans Bold"/>
              </a:rPr>
              <a:t>Question-Answering Session</a:t>
            </a:r>
          </a:p>
        </p:txBody>
      </p:sp>
      <p:sp>
        <p:nvSpPr>
          <p:cNvPr id="4" name="TextBox 4"/>
          <p:cNvSpPr txBox="1"/>
          <p:nvPr/>
        </p:nvSpPr>
        <p:spPr>
          <a:xfrm>
            <a:off x="1028700" y="2413563"/>
            <a:ext cx="16230600" cy="6104685"/>
          </a:xfrm>
          <a:prstGeom prst="rect">
            <a:avLst/>
          </a:prstGeom>
        </p:spPr>
        <p:txBody>
          <a:bodyPr lIns="0" tIns="0" rIns="0" bIns="0" rtlCol="0" anchor="t">
            <a:spAutoFit/>
          </a:bodyPr>
          <a:lstStyle/>
          <a:p>
            <a:pPr algn="just">
              <a:lnSpc>
                <a:spcPts val="3991"/>
              </a:lnSpc>
            </a:pPr>
            <a:r>
              <a:rPr lang="en-US" sz="2575" b="1">
                <a:solidFill>
                  <a:srgbClr val="000000"/>
                </a:solidFill>
                <a:latin typeface="Times New Roman" panose="02020603050405020304" pitchFamily="18" charset="0"/>
                <a:cs typeface="Times New Roman" panose="02020603050405020304" pitchFamily="18" charset="0"/>
              </a:rPr>
              <a:t>3. Làm thế nào để xác định khi nào GA nên dừng lại và trả về lời giải tốt nhất?</a:t>
            </a:r>
          </a:p>
          <a:p>
            <a:pPr algn="just">
              <a:lnSpc>
                <a:spcPts val="3991"/>
              </a:lnSpc>
            </a:pPr>
            <a:r>
              <a:rPr lang="en-US" sz="2575">
                <a:solidFill>
                  <a:srgbClr val="000000"/>
                </a:solidFill>
                <a:latin typeface="Times New Roman" panose="02020603050405020304" pitchFamily="18" charset="0"/>
                <a:cs typeface="Times New Roman" panose="02020603050405020304" pitchFamily="18" charset="0"/>
              </a:rPr>
              <a:t>Tiêu chí dừng có thể là số lượng thế hệ đã chạy, khi không có sự cải thiện nào sau một số thế hệ, hoặc khi đạt đến một ngưỡng hiệu suất nhất định. Thông thường, việc theo dõi sự thay đổi của lời giải tốt nhất qua các thế hệ giúp xác định khi nào dừng lại.</a:t>
            </a:r>
          </a:p>
          <a:p>
            <a:pPr algn="just">
              <a:lnSpc>
                <a:spcPts val="3991"/>
              </a:lnSpc>
            </a:pPr>
            <a:r>
              <a:rPr lang="en-US" sz="2575" b="1">
                <a:solidFill>
                  <a:srgbClr val="000000"/>
                </a:solidFill>
                <a:latin typeface="Times New Roman" panose="02020603050405020304" pitchFamily="18" charset="0"/>
                <a:cs typeface="Times New Roman" panose="02020603050405020304" pitchFamily="18" charset="0"/>
              </a:rPr>
              <a:t>4. Làm thế nào Genetic Algorithm (GA) thực hiện việc lựa chọn cha mẹ trong quá trình lai ghép (crossover) cho bài toán TSP?</a:t>
            </a:r>
          </a:p>
          <a:p>
            <a:pPr algn="just">
              <a:lnSpc>
                <a:spcPts val="3991"/>
              </a:lnSpc>
            </a:pPr>
            <a:r>
              <a:rPr lang="en-US" sz="2575">
                <a:solidFill>
                  <a:srgbClr val="000000"/>
                </a:solidFill>
                <a:latin typeface="Times New Roman" panose="02020603050405020304" pitchFamily="18" charset="0"/>
                <a:cs typeface="Times New Roman" panose="02020603050405020304" pitchFamily="18" charset="0"/>
              </a:rPr>
              <a:t>Trong quá trình lai ghép của GA cho TSP, cha mẹ được chọn thông qua phương pháp Roulette Wheel Selection. Cụ thể, xác suất của mỗi cá thể được tính dựa trên hàm fitness của nó trong quần thể. Các cá thể có fitness cao có xác suất cao hơn để được chọn làm cha mẹ, tương ứng với chiến lược chọn lọc tự nhiên.</a:t>
            </a:r>
          </a:p>
          <a:p>
            <a:pPr algn="just">
              <a:lnSpc>
                <a:spcPts val="3991"/>
              </a:lnSpc>
            </a:pPr>
            <a:r>
              <a:rPr lang="en-US" sz="2575" b="1">
                <a:solidFill>
                  <a:srgbClr val="000000"/>
                </a:solidFill>
                <a:latin typeface="Times New Roman" panose="02020603050405020304" pitchFamily="18" charset="0"/>
                <a:cs typeface="Times New Roman" panose="02020603050405020304" pitchFamily="18" charset="0"/>
              </a:rPr>
              <a:t>5. Làm thế nào để xử lý sự hội tụ và tránh mắc kẹt ở giải pháp cục bộ trong GA cho TSP?</a:t>
            </a:r>
          </a:p>
          <a:p>
            <a:pPr algn="just">
              <a:lnSpc>
                <a:spcPts val="3991"/>
              </a:lnSpc>
            </a:pPr>
            <a:r>
              <a:rPr lang="en-US" sz="2575">
                <a:solidFill>
                  <a:srgbClr val="000000"/>
                </a:solidFill>
                <a:latin typeface="Times New Roman" panose="02020603050405020304" pitchFamily="18" charset="0"/>
                <a:cs typeface="Times New Roman" panose="02020603050405020304" pitchFamily="18" charset="0"/>
              </a:rPr>
              <a:t>Chiến lược "elitism" giữ lại một số lượng tốt nhất các cá thể từ thế hệ trước để đảm bảo rằng các lời giải tốt nhất không bị mất đi. Điều này giúp tránh mắc kẹt ở giải pháp cục bộ bằng cách duy trì sự đa dạng của quần thể.</a:t>
            </a:r>
          </a:p>
        </p:txBody>
      </p:sp>
    </p:spTree>
  </p:cSld>
  <p:clrMapOvr>
    <a:masterClrMapping/>
  </p:clrMapOvr>
  <mc:AlternateContent xmlns:mc="http://schemas.openxmlformats.org/markup-compatibility/2006" xmlns:p14="http://schemas.microsoft.com/office/powerpoint/2010/main">
    <mc:Choice Requires="p14">
      <p:transition spd="slow" p14:dur="2000" advTm="132832"/>
    </mc:Choice>
    <mc:Fallback xmlns="">
      <p:transition spd="slow" advTm="13283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13431" y="0"/>
            <a:ext cx="8837506" cy="5143500"/>
          </a:xfrm>
          <a:custGeom>
            <a:avLst/>
            <a:gdLst/>
            <a:ahLst/>
            <a:cxnLst/>
            <a:rect l="l" t="t" r="r" b="b"/>
            <a:pathLst>
              <a:path w="8837506" h="5143500">
                <a:moveTo>
                  <a:pt x="0" y="0"/>
                </a:moveTo>
                <a:lnTo>
                  <a:pt x="8837506" y="0"/>
                </a:lnTo>
                <a:lnTo>
                  <a:pt x="8837506" y="5143500"/>
                </a:lnTo>
                <a:lnTo>
                  <a:pt x="0" y="5143500"/>
                </a:lnTo>
                <a:lnTo>
                  <a:pt x="0" y="0"/>
                </a:lnTo>
                <a:close/>
              </a:path>
            </a:pathLst>
          </a:custGeom>
          <a:blipFill>
            <a:blip r:embed="rId2"/>
            <a:stretch>
              <a:fillRect t="-35226" b="-36592"/>
            </a:stretch>
          </a:blipFill>
        </p:spPr>
      </p:sp>
      <p:sp>
        <p:nvSpPr>
          <p:cNvPr id="3" name="TextBox 3"/>
          <p:cNvSpPr txBox="1"/>
          <p:nvPr/>
        </p:nvSpPr>
        <p:spPr>
          <a:xfrm>
            <a:off x="2199122" y="5805606"/>
            <a:ext cx="14370193" cy="2483052"/>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CẢM ƠN THẦY VÀ CÁC BẠN </a:t>
            </a:r>
          </a:p>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ĐÃ LẮNG NGHE!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7CD7750-9ADA-EE2B-527E-9B0A8A592DC5}"/>
                  </a:ext>
                </a:extLst>
              </p14:cNvPr>
              <p14:cNvContentPartPr/>
              <p14:nvPr/>
            </p14:nvContentPartPr>
            <p14:xfrm>
              <a:off x="15835320" y="9232560"/>
              <a:ext cx="44640" cy="33840"/>
            </p14:xfrm>
          </p:contentPart>
        </mc:Choice>
        <mc:Fallback xmlns="">
          <p:pic>
            <p:nvPicPr>
              <p:cNvPr id="5" name="Ink 4">
                <a:extLst>
                  <a:ext uri="{FF2B5EF4-FFF2-40B4-BE49-F238E27FC236}">
                    <a16:creationId xmlns:a16="http://schemas.microsoft.com/office/drawing/2014/main" id="{37CD7750-9ADA-EE2B-527E-9B0A8A592DC5}"/>
                  </a:ext>
                </a:extLst>
              </p:cNvPr>
              <p:cNvPicPr/>
              <p:nvPr/>
            </p:nvPicPr>
            <p:blipFill>
              <a:blip r:embed="rId7"/>
              <a:stretch>
                <a:fillRect/>
              </a:stretch>
            </p:blipFill>
            <p:spPr>
              <a:xfrm>
                <a:off x="15819480" y="9169200"/>
                <a:ext cx="759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07FF800E-CE43-8A65-8753-E6D47F62B9AB}"/>
                  </a:ext>
                </a:extLst>
              </p14:cNvPr>
              <p14:cNvContentPartPr/>
              <p14:nvPr/>
            </p14:nvContentPartPr>
            <p14:xfrm>
              <a:off x="16012800" y="8977320"/>
              <a:ext cx="360" cy="360"/>
            </p14:xfrm>
          </p:contentPart>
        </mc:Choice>
        <mc:Fallback xmlns="">
          <p:pic>
            <p:nvPicPr>
              <p:cNvPr id="6" name="Ink 5">
                <a:extLst>
                  <a:ext uri="{FF2B5EF4-FFF2-40B4-BE49-F238E27FC236}">
                    <a16:creationId xmlns:a16="http://schemas.microsoft.com/office/drawing/2014/main" id="{07FF800E-CE43-8A65-8753-E6D47F62B9AB}"/>
                  </a:ext>
                </a:extLst>
              </p:cNvPr>
              <p:cNvPicPr/>
              <p:nvPr/>
            </p:nvPicPr>
            <p:blipFill>
              <a:blip r:embed="rId9"/>
              <a:stretch>
                <a:fillRect/>
              </a:stretch>
            </p:blipFill>
            <p:spPr>
              <a:xfrm>
                <a:off x="15996960" y="8913960"/>
                <a:ext cx="31680" cy="1270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4456"/>
    </mc:Choice>
    <mc:Fallback xmlns="">
      <p:transition spd="slow" advTm="44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3035467" y="4945937"/>
            <a:ext cx="12946573" cy="4939213"/>
          </a:xfrm>
          <a:custGeom>
            <a:avLst/>
            <a:gdLst/>
            <a:ahLst/>
            <a:cxnLst/>
            <a:rect l="l" t="t" r="r" b="b"/>
            <a:pathLst>
              <a:path w="12946573" h="4939213">
                <a:moveTo>
                  <a:pt x="0" y="0"/>
                </a:moveTo>
                <a:lnTo>
                  <a:pt x="12946573" y="0"/>
                </a:lnTo>
                <a:lnTo>
                  <a:pt x="12946573" y="4939213"/>
                </a:lnTo>
                <a:lnTo>
                  <a:pt x="0" y="4939213"/>
                </a:lnTo>
                <a:lnTo>
                  <a:pt x="0" y="0"/>
                </a:lnTo>
                <a:close/>
              </a:path>
            </a:pathLst>
          </a:custGeom>
          <a:blipFill>
            <a:blip r:embed="rId3"/>
            <a:stretch>
              <a:fillRect/>
            </a:stretch>
          </a:blipFill>
        </p:spPr>
      </p:sp>
      <p:sp>
        <p:nvSpPr>
          <p:cNvPr id="4" name="TextBox 4"/>
          <p:cNvSpPr txBox="1"/>
          <p:nvPr/>
        </p:nvSpPr>
        <p:spPr>
          <a:xfrm>
            <a:off x="3223645" y="183039"/>
            <a:ext cx="15053559" cy="1187826"/>
          </a:xfrm>
          <a:prstGeom prst="rect">
            <a:avLst/>
          </a:prstGeom>
        </p:spPr>
        <p:txBody>
          <a:bodyPr wrap="square"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MÃ HÓA ĐẦU VÀO THUẬT TOÁN</a:t>
            </a:r>
          </a:p>
        </p:txBody>
      </p:sp>
      <p:sp>
        <p:nvSpPr>
          <p:cNvPr id="5" name="TextBox 5"/>
          <p:cNvSpPr txBox="1"/>
          <p:nvPr/>
        </p:nvSpPr>
        <p:spPr>
          <a:xfrm>
            <a:off x="613277" y="2014922"/>
            <a:ext cx="16646023" cy="2585516"/>
          </a:xfrm>
          <a:prstGeom prst="rect">
            <a:avLst/>
          </a:prstGeom>
        </p:spPr>
        <p:txBody>
          <a:bodyPr lIns="0" tIns="0" rIns="0" bIns="0" rtlCol="0" anchor="t">
            <a:spAutoFit/>
          </a:bodyPr>
          <a:lstStyle/>
          <a:p>
            <a:pPr algn="just">
              <a:lnSpc>
                <a:spcPts val="4100"/>
              </a:lnSpc>
              <a:spcBef>
                <a:spcPct val="0"/>
              </a:spcBef>
            </a:pPr>
            <a:r>
              <a:rPr lang="en-US" sz="2928">
                <a:solidFill>
                  <a:srgbClr val="000000"/>
                </a:solidFill>
                <a:latin typeface="Times New Roman" panose="02020603050405020304" pitchFamily="18" charset="0"/>
                <a:cs typeface="Times New Roman" panose="02020603050405020304" pitchFamily="18" charset="0"/>
              </a:rPr>
              <a:t>Mã hóa đầu các thành phố vào thành một chuỗi gene:</a:t>
            </a:r>
          </a:p>
          <a:p>
            <a:pPr algn="just">
              <a:lnSpc>
                <a:spcPts val="4100"/>
              </a:lnSpc>
              <a:spcBef>
                <a:spcPct val="0"/>
              </a:spcBef>
            </a:pPr>
            <a:r>
              <a:rPr lang="en-US" sz="2928">
                <a:solidFill>
                  <a:srgbClr val="000000"/>
                </a:solidFill>
                <a:latin typeface="Times New Roman" panose="02020603050405020304" pitchFamily="18" charset="0"/>
                <a:cs typeface="Times New Roman" panose="02020603050405020304" pitchFamily="18" charset="0"/>
              </a:rPr>
              <a:t>Đầu tiên, ta đặt tên các thành phố trên bản đồ từ 1 đến n.</a:t>
            </a:r>
          </a:p>
          <a:p>
            <a:pPr algn="just">
              <a:lnSpc>
                <a:spcPts val="4100"/>
              </a:lnSpc>
              <a:spcBef>
                <a:spcPct val="0"/>
              </a:spcBef>
            </a:pPr>
            <a:r>
              <a:rPr lang="en-US" sz="2928">
                <a:solidFill>
                  <a:srgbClr val="000000"/>
                </a:solidFill>
                <a:latin typeface="Times New Roman" panose="02020603050405020304" pitchFamily="18" charset="0"/>
                <a:cs typeface="Times New Roman" panose="02020603050405020304" pitchFamily="18" charset="0"/>
              </a:rPr>
              <a:t>Một hành trình của người du lịch là một chuỗi số có độ dài n, mỗi số của chuỗi chỉ xuất hiện duy nhất một lần và có giá trị trong khoảng từ 1 đến n. Một hành trình ta luôn có một chuỗi thành phố tương ứng. Ta có thể coi đây chính là chuỗi gen cho bài toán.</a:t>
            </a:r>
          </a:p>
        </p:txBody>
      </p:sp>
    </p:spTree>
  </p:cSld>
  <p:clrMapOvr>
    <a:masterClrMapping/>
  </p:clrMapOvr>
  <mc:AlternateContent xmlns:mc="http://schemas.openxmlformats.org/markup-compatibility/2006" xmlns:p14="http://schemas.microsoft.com/office/powerpoint/2010/main">
    <mc:Choice Requires="p14">
      <p:transition spd="slow" p14:dur="2000" advTm="47231"/>
    </mc:Choice>
    <mc:Fallback xmlns="">
      <p:transition spd="slow" advTm="4723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028700" y="2219281"/>
            <a:ext cx="16230600" cy="3721765"/>
          </a:xfrm>
          <a:custGeom>
            <a:avLst/>
            <a:gdLst/>
            <a:ahLst/>
            <a:cxnLst/>
            <a:rect l="l" t="t" r="r" b="b"/>
            <a:pathLst>
              <a:path w="16230600" h="3721765">
                <a:moveTo>
                  <a:pt x="0" y="0"/>
                </a:moveTo>
                <a:lnTo>
                  <a:pt x="16230600" y="0"/>
                </a:lnTo>
                <a:lnTo>
                  <a:pt x="16230600" y="3721765"/>
                </a:lnTo>
                <a:lnTo>
                  <a:pt x="0" y="3721765"/>
                </a:lnTo>
                <a:lnTo>
                  <a:pt x="0" y="0"/>
                </a:lnTo>
                <a:close/>
              </a:path>
            </a:pathLst>
          </a:custGeom>
          <a:blipFill>
            <a:blip r:embed="rId3"/>
            <a:stretch>
              <a:fillRect/>
            </a:stretch>
          </a:blipFill>
        </p:spPr>
      </p:sp>
      <p:sp>
        <p:nvSpPr>
          <p:cNvPr id="4" name="TextBox 4"/>
          <p:cNvSpPr txBox="1"/>
          <p:nvPr/>
        </p:nvSpPr>
        <p:spPr>
          <a:xfrm>
            <a:off x="2889107" y="348615"/>
            <a:ext cx="14370193" cy="1226820"/>
          </a:xfrm>
          <a:prstGeom prst="rect">
            <a:avLst/>
          </a:prstGeom>
        </p:spPr>
        <p:txBody>
          <a:bodyPr lIns="0" tIns="0" rIns="0" bIns="0" rtlCol="0" anchor="t">
            <a:spAutoFit/>
          </a:bodyPr>
          <a:lstStyle/>
          <a:p>
            <a:pPr algn="ctr">
              <a:lnSpc>
                <a:spcPts val="10080"/>
              </a:lnSpc>
            </a:pPr>
            <a:r>
              <a:rPr lang="en-US" sz="7200" b="1">
                <a:solidFill>
                  <a:srgbClr val="000000"/>
                </a:solidFill>
                <a:latin typeface="Times New Roman" panose="02020603050405020304" pitchFamily="18" charset="0"/>
                <a:cs typeface="Times New Roman" panose="02020603050405020304" pitchFamily="18" charset="0"/>
              </a:rPr>
              <a:t>MÔ TẢ THUẬT TOÁN</a:t>
            </a:r>
          </a:p>
        </p:txBody>
      </p:sp>
      <p:sp>
        <p:nvSpPr>
          <p:cNvPr id="5" name="TextBox 5"/>
          <p:cNvSpPr txBox="1"/>
          <p:nvPr/>
        </p:nvSpPr>
        <p:spPr>
          <a:xfrm>
            <a:off x="762000" y="6286500"/>
            <a:ext cx="12519349" cy="3037948"/>
          </a:xfrm>
          <a:prstGeom prst="rect">
            <a:avLst/>
          </a:prstGeom>
        </p:spPr>
        <p:txBody>
          <a:bodyPr wrap="square" lIns="0" tIns="0" rIns="0" bIns="0" rtlCol="0" anchor="t">
            <a:spAutoFit/>
          </a:bodyPr>
          <a:lstStyle/>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Perform with parameters:</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Iterations of genetic algorithm: 5</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Population size of : 5</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Single point crossover with crossover probability: 0.8</a:t>
            </a:r>
          </a:p>
          <a:p>
            <a:pPr>
              <a:lnSpc>
                <a:spcPts val="4823"/>
              </a:lnSpc>
              <a:spcBef>
                <a:spcPct val="0"/>
              </a:spcBef>
            </a:pPr>
            <a:r>
              <a:rPr lang="en-US" sz="3445">
                <a:solidFill>
                  <a:srgbClr val="000000"/>
                </a:solidFill>
                <a:latin typeface="Times New Roman" panose="02020603050405020304" pitchFamily="18" charset="0"/>
                <a:cs typeface="Times New Roman" panose="02020603050405020304" pitchFamily="18" charset="0"/>
              </a:rPr>
              <a:t>Swap mutation with probability: 0.1</a:t>
            </a:r>
          </a:p>
        </p:txBody>
      </p:sp>
      <p:pic>
        <p:nvPicPr>
          <p:cNvPr id="9" name="Picture 8">
            <a:extLst>
              <a:ext uri="{FF2B5EF4-FFF2-40B4-BE49-F238E27FC236}">
                <a16:creationId xmlns:a16="http://schemas.microsoft.com/office/drawing/2014/main" id="{75AE8CF5-A650-86D0-E05B-08EE972DFEC5}"/>
              </a:ext>
            </a:extLst>
          </p:cNvPr>
          <p:cNvPicPr>
            <a:picLocks noChangeAspect="1"/>
          </p:cNvPicPr>
          <p:nvPr/>
        </p:nvPicPr>
        <p:blipFill>
          <a:blip r:embed="rId4"/>
          <a:stretch>
            <a:fillRect/>
          </a:stretch>
        </p:blipFill>
        <p:spPr>
          <a:xfrm>
            <a:off x="10668000" y="6286500"/>
            <a:ext cx="6400800" cy="3189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4260"/>
    </mc:Choice>
    <mc:Fallback xmlns="">
      <p:transition spd="slow" advTm="442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1277352" y="2237280"/>
            <a:ext cx="16258252" cy="4091720"/>
          </a:xfrm>
          <a:custGeom>
            <a:avLst/>
            <a:gdLst/>
            <a:ahLst/>
            <a:cxnLst/>
            <a:rect l="l" t="t" r="r" b="b"/>
            <a:pathLst>
              <a:path w="16258252" h="4091720">
                <a:moveTo>
                  <a:pt x="0" y="0"/>
                </a:moveTo>
                <a:lnTo>
                  <a:pt x="16258252" y="0"/>
                </a:lnTo>
                <a:lnTo>
                  <a:pt x="16258252" y="4091721"/>
                </a:lnTo>
                <a:lnTo>
                  <a:pt x="0" y="4091721"/>
                </a:lnTo>
                <a:lnTo>
                  <a:pt x="0" y="0"/>
                </a:lnTo>
                <a:close/>
              </a:path>
            </a:pathLst>
          </a:custGeom>
          <a:blipFill>
            <a:blip r:embed="rId3"/>
            <a:stretch>
              <a:fillRect/>
            </a:stretch>
          </a:blipFill>
        </p:spPr>
      </p:sp>
      <p:sp>
        <p:nvSpPr>
          <p:cNvPr id="4" name="TextBox 4"/>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1: Initial Population</a:t>
            </a:r>
          </a:p>
        </p:txBody>
      </p:sp>
      <p:sp>
        <p:nvSpPr>
          <p:cNvPr id="5" name="TextBox 5"/>
          <p:cNvSpPr txBox="1"/>
          <p:nvPr/>
        </p:nvSpPr>
        <p:spPr>
          <a:xfrm>
            <a:off x="2209800" y="1520584"/>
            <a:ext cx="13581272" cy="642484"/>
          </a:xfrm>
          <a:prstGeom prst="rect">
            <a:avLst/>
          </a:prstGeom>
        </p:spPr>
        <p:txBody>
          <a:bodyPr wrap="square" lIns="0" tIns="0" rIns="0" bIns="0" rtlCol="0" anchor="t">
            <a:spAutoFit/>
          </a:bodyPr>
          <a:lstStyle/>
          <a:p>
            <a:pPr algn="ctr">
              <a:lnSpc>
                <a:spcPts val="5179"/>
              </a:lnSpc>
              <a:spcBef>
                <a:spcPct val="0"/>
              </a:spcBef>
            </a:pPr>
            <a:r>
              <a:rPr lang="en-US" sz="3699">
                <a:solidFill>
                  <a:srgbClr val="000000"/>
                </a:solidFill>
                <a:latin typeface="Alegreya"/>
              </a:rPr>
              <a:t>Different paths: 1 -&gt; 2 -&gt; 3 -&gt; 4 -&gt; 5 -&gt; 6 -&gt;1 (Random solutions)</a:t>
            </a:r>
          </a:p>
        </p:txBody>
      </p:sp>
      <p:pic>
        <p:nvPicPr>
          <p:cNvPr id="9" name="Picture 8">
            <a:extLst>
              <a:ext uri="{FF2B5EF4-FFF2-40B4-BE49-F238E27FC236}">
                <a16:creationId xmlns:a16="http://schemas.microsoft.com/office/drawing/2014/main" id="{4D8B4AED-65BC-424E-96EB-5B5F6E76AEF5}"/>
              </a:ext>
            </a:extLst>
          </p:cNvPr>
          <p:cNvPicPr>
            <a:picLocks noChangeAspect="1"/>
          </p:cNvPicPr>
          <p:nvPr/>
        </p:nvPicPr>
        <p:blipFill>
          <a:blip r:embed="rId4"/>
          <a:stretch>
            <a:fillRect/>
          </a:stretch>
        </p:blipFill>
        <p:spPr>
          <a:xfrm>
            <a:off x="3810000" y="6743700"/>
            <a:ext cx="11684558" cy="31841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1085"/>
    </mc:Choice>
    <mc:Fallback xmlns="">
      <p:transition spd="slow" advTm="1110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713121" y="2405772"/>
            <a:ext cx="16466432" cy="3667357"/>
          </a:xfrm>
          <a:custGeom>
            <a:avLst/>
            <a:gdLst/>
            <a:ahLst/>
            <a:cxnLst/>
            <a:rect l="l" t="t" r="r" b="b"/>
            <a:pathLst>
              <a:path w="16466432" h="3667357">
                <a:moveTo>
                  <a:pt x="0" y="0"/>
                </a:moveTo>
                <a:lnTo>
                  <a:pt x="16466431" y="0"/>
                </a:lnTo>
                <a:lnTo>
                  <a:pt x="16466431" y="3667357"/>
                </a:lnTo>
                <a:lnTo>
                  <a:pt x="0" y="3667357"/>
                </a:lnTo>
                <a:lnTo>
                  <a:pt x="0" y="0"/>
                </a:lnTo>
                <a:close/>
              </a:path>
            </a:pathLst>
          </a:custGeom>
          <a:blipFill>
            <a:blip r:embed="rId3"/>
            <a:stretch>
              <a:fillRect/>
            </a:stretch>
          </a:blipFill>
        </p:spPr>
      </p:sp>
      <p:sp>
        <p:nvSpPr>
          <p:cNvPr id="4" name="TextBox 4"/>
          <p:cNvSpPr txBox="1"/>
          <p:nvPr/>
        </p:nvSpPr>
        <p:spPr>
          <a:xfrm>
            <a:off x="3140011" y="237331"/>
            <a:ext cx="14370193" cy="1127760"/>
          </a:xfrm>
          <a:prstGeom prst="rect">
            <a:avLst/>
          </a:prstGeom>
        </p:spPr>
        <p:txBody>
          <a:bodyPr lIns="0" tIns="0" rIns="0" bIns="0" rtlCol="0" anchor="t">
            <a:spAutoFit/>
          </a:bodyPr>
          <a:lstStyle/>
          <a:p>
            <a:pPr algn="ctr">
              <a:lnSpc>
                <a:spcPts val="9240"/>
              </a:lnSpc>
            </a:pPr>
            <a:r>
              <a:rPr lang="en-US" sz="6600">
                <a:solidFill>
                  <a:srgbClr val="000000"/>
                </a:solidFill>
                <a:latin typeface="Canva Sans Bold"/>
              </a:rPr>
              <a:t>Step 1: Initial Polutation</a:t>
            </a:r>
          </a:p>
        </p:txBody>
      </p:sp>
      <p:sp>
        <p:nvSpPr>
          <p:cNvPr id="5" name="TextBox 5"/>
          <p:cNvSpPr txBox="1"/>
          <p:nvPr/>
        </p:nvSpPr>
        <p:spPr>
          <a:xfrm>
            <a:off x="633373" y="6682926"/>
            <a:ext cx="16625927" cy="2200089"/>
          </a:xfrm>
          <a:prstGeom prst="rect">
            <a:avLst/>
          </a:prstGeom>
        </p:spPr>
        <p:txBody>
          <a:bodyPr lIns="0" tIns="0" rIns="0" bIns="0" rtlCol="0" anchor="t">
            <a:spAutoFit/>
          </a:bodyPr>
          <a:lstStyle/>
          <a:p>
            <a:pPr>
              <a:lnSpc>
                <a:spcPts val="4395"/>
              </a:lnSpc>
            </a:pPr>
            <a:r>
              <a:rPr lang="en-US" sz="2799">
                <a:solidFill>
                  <a:srgbClr val="000000"/>
                </a:solidFill>
                <a:latin typeface="Times New Roman" panose="02020603050405020304" pitchFamily="18" charset="0"/>
                <a:cs typeface="Times New Roman" panose="02020603050405020304" pitchFamily="18" charset="0"/>
              </a:rPr>
              <a:t>Relative Fitness: nó phản ánh độ "tốt" của cá thể so với các cá thể khác trong quần thể. </a:t>
            </a:r>
          </a:p>
          <a:p>
            <a:pPr>
              <a:lnSpc>
                <a:spcPts val="4395"/>
              </a:lnSpc>
            </a:pPr>
            <a:r>
              <a:rPr lang="en-US" sz="2799">
                <a:solidFill>
                  <a:srgbClr val="000000"/>
                </a:solidFill>
                <a:latin typeface="Times New Roman" panose="02020603050405020304" pitchFamily="18" charset="0"/>
                <a:cs typeface="Times New Roman" panose="02020603050405020304" pitchFamily="18" charset="0"/>
              </a:rPr>
              <a:t>Càng cao, cá thể càng có khả năng được chọn.</a:t>
            </a:r>
          </a:p>
          <a:p>
            <a:pPr>
              <a:lnSpc>
                <a:spcPts val="4395"/>
              </a:lnSpc>
              <a:spcBef>
                <a:spcPct val="0"/>
              </a:spcBef>
            </a:pPr>
            <a:r>
              <a:rPr lang="en-US" sz="2799">
                <a:solidFill>
                  <a:srgbClr val="000000"/>
                </a:solidFill>
                <a:latin typeface="Times New Roman" panose="02020603050405020304" pitchFamily="18" charset="0"/>
                <a:cs typeface="Times New Roman" panose="02020603050405020304" pitchFamily="18" charset="0"/>
              </a:rPr>
              <a:t>Probability of Selection: nó được sử dụng để quyết định xem cá thể đó có được chọn làm cha/mẹ trong quá trình sinh sản hay không. </a:t>
            </a:r>
          </a:p>
        </p:txBody>
      </p:sp>
    </p:spTree>
  </p:cSld>
  <p:clrMapOvr>
    <a:masterClrMapping/>
  </p:clrMapOvr>
  <mc:AlternateContent xmlns:mc="http://schemas.openxmlformats.org/markup-compatibility/2006" xmlns:p14="http://schemas.microsoft.com/office/powerpoint/2010/main">
    <mc:Choice Requires="p14">
      <p:transition spd="slow" p14:dur="2000" advTm="65567"/>
    </mc:Choice>
    <mc:Fallback xmlns="">
      <p:transition spd="slow" advTm="655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713121" y="2405772"/>
            <a:ext cx="16466432" cy="3667357"/>
          </a:xfrm>
          <a:custGeom>
            <a:avLst/>
            <a:gdLst/>
            <a:ahLst/>
            <a:cxnLst/>
            <a:rect l="l" t="t" r="r" b="b"/>
            <a:pathLst>
              <a:path w="16466432" h="3667357">
                <a:moveTo>
                  <a:pt x="0" y="0"/>
                </a:moveTo>
                <a:lnTo>
                  <a:pt x="16466431" y="0"/>
                </a:lnTo>
                <a:lnTo>
                  <a:pt x="16466431" y="3667357"/>
                </a:lnTo>
                <a:lnTo>
                  <a:pt x="0" y="3667357"/>
                </a:lnTo>
                <a:lnTo>
                  <a:pt x="0" y="0"/>
                </a:lnTo>
                <a:close/>
              </a:path>
            </a:pathLst>
          </a:custGeom>
          <a:blipFill>
            <a:blip r:embed="rId3"/>
            <a:stretch>
              <a:fillRect/>
            </a:stretch>
          </a:blipFill>
        </p:spPr>
      </p:sp>
      <p:sp>
        <p:nvSpPr>
          <p:cNvPr id="4" name="TextBox 4"/>
          <p:cNvSpPr txBox="1"/>
          <p:nvPr/>
        </p:nvSpPr>
        <p:spPr>
          <a:xfrm>
            <a:off x="3140011" y="237331"/>
            <a:ext cx="14370193" cy="1127760"/>
          </a:xfrm>
          <a:prstGeom prst="rect">
            <a:avLst/>
          </a:prstGeom>
        </p:spPr>
        <p:txBody>
          <a:bodyPr lIns="0" tIns="0" rIns="0" bIns="0" rtlCol="0" anchor="t">
            <a:spAutoFit/>
          </a:bodyPr>
          <a:lstStyle/>
          <a:p>
            <a:pPr algn="ctr">
              <a:lnSpc>
                <a:spcPts val="9240"/>
              </a:lnSpc>
            </a:pPr>
            <a:r>
              <a:rPr lang="en-US" sz="6600">
                <a:solidFill>
                  <a:srgbClr val="000000"/>
                </a:solidFill>
                <a:latin typeface="Canva Sans Bold"/>
              </a:rPr>
              <a:t>Step 1: Initial Polutation</a:t>
            </a:r>
          </a:p>
        </p:txBody>
      </p:sp>
      <p:pic>
        <p:nvPicPr>
          <p:cNvPr id="7" name="Picture 6">
            <a:extLst>
              <a:ext uri="{FF2B5EF4-FFF2-40B4-BE49-F238E27FC236}">
                <a16:creationId xmlns:a16="http://schemas.microsoft.com/office/drawing/2014/main" id="{3F412729-7686-9548-FC96-B7780B049E28}"/>
              </a:ext>
            </a:extLst>
          </p:cNvPr>
          <p:cNvPicPr>
            <a:picLocks noChangeAspect="1"/>
          </p:cNvPicPr>
          <p:nvPr/>
        </p:nvPicPr>
        <p:blipFill>
          <a:blip r:embed="rId4"/>
          <a:stretch>
            <a:fillRect/>
          </a:stretch>
        </p:blipFill>
        <p:spPr>
          <a:xfrm>
            <a:off x="713121" y="6633532"/>
            <a:ext cx="16797083" cy="2495391"/>
          </a:xfrm>
          <a:prstGeom prst="rect">
            <a:avLst/>
          </a:prstGeom>
        </p:spPr>
      </p:pic>
    </p:spTree>
    <p:extLst>
      <p:ext uri="{BB962C8B-B14F-4D97-AF65-F5344CB8AC3E}">
        <p14:creationId xmlns:p14="http://schemas.microsoft.com/office/powerpoint/2010/main" val="1338900095"/>
      </p:ext>
    </p:extLst>
  </p:cSld>
  <p:clrMapOvr>
    <a:masterClrMapping/>
  </p:clrMapOvr>
  <mc:AlternateContent xmlns:mc="http://schemas.openxmlformats.org/markup-compatibility/2006" xmlns:p14="http://schemas.microsoft.com/office/powerpoint/2010/main">
    <mc:Choice Requires="p14">
      <p:transition spd="slow" p14:dur="2000" advTm="65567"/>
    </mc:Choice>
    <mc:Fallback xmlns="">
      <p:transition spd="slow" advTm="655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96" y="25523"/>
            <a:ext cx="2878311" cy="1675201"/>
          </a:xfrm>
          <a:custGeom>
            <a:avLst/>
            <a:gdLst/>
            <a:ahLst/>
            <a:cxnLst/>
            <a:rect l="l" t="t" r="r" b="b"/>
            <a:pathLst>
              <a:path w="2878311" h="1675201">
                <a:moveTo>
                  <a:pt x="0" y="0"/>
                </a:moveTo>
                <a:lnTo>
                  <a:pt x="2878311" y="0"/>
                </a:lnTo>
                <a:lnTo>
                  <a:pt x="2878311" y="1675201"/>
                </a:lnTo>
                <a:lnTo>
                  <a:pt x="0" y="1675201"/>
                </a:lnTo>
                <a:lnTo>
                  <a:pt x="0" y="0"/>
                </a:lnTo>
                <a:close/>
              </a:path>
            </a:pathLst>
          </a:custGeom>
          <a:blipFill>
            <a:blip r:embed="rId2"/>
            <a:stretch>
              <a:fillRect t="-35226" b="-36592"/>
            </a:stretch>
          </a:blipFill>
        </p:spPr>
      </p:sp>
      <p:sp>
        <p:nvSpPr>
          <p:cNvPr id="3" name="Freeform 3"/>
          <p:cNvSpPr/>
          <p:nvPr/>
        </p:nvSpPr>
        <p:spPr>
          <a:xfrm>
            <a:off x="633373" y="2277195"/>
            <a:ext cx="16625927" cy="3221505"/>
          </a:xfrm>
          <a:custGeom>
            <a:avLst/>
            <a:gdLst/>
            <a:ahLst/>
            <a:cxnLst/>
            <a:rect l="l" t="t" r="r" b="b"/>
            <a:pathLst>
              <a:path w="16625927" h="3221505">
                <a:moveTo>
                  <a:pt x="0" y="0"/>
                </a:moveTo>
                <a:lnTo>
                  <a:pt x="16625927" y="0"/>
                </a:lnTo>
                <a:lnTo>
                  <a:pt x="16625927" y="3221505"/>
                </a:lnTo>
                <a:lnTo>
                  <a:pt x="0" y="3221505"/>
                </a:lnTo>
                <a:lnTo>
                  <a:pt x="0" y="0"/>
                </a:lnTo>
                <a:close/>
              </a:path>
            </a:pathLst>
          </a:custGeom>
          <a:blipFill>
            <a:blip r:embed="rId3"/>
            <a:stretch>
              <a:fillRect/>
            </a:stretch>
          </a:blipFill>
        </p:spPr>
      </p:sp>
      <p:sp>
        <p:nvSpPr>
          <p:cNvPr id="4" name="TextBox 4"/>
          <p:cNvSpPr txBox="1"/>
          <p:nvPr/>
        </p:nvSpPr>
        <p:spPr>
          <a:xfrm>
            <a:off x="3140011" y="237331"/>
            <a:ext cx="14370193" cy="1083245"/>
          </a:xfrm>
          <a:prstGeom prst="rect">
            <a:avLst/>
          </a:prstGeom>
        </p:spPr>
        <p:txBody>
          <a:bodyPr lIns="0" tIns="0" rIns="0" bIns="0" rtlCol="0" anchor="t">
            <a:spAutoFit/>
          </a:bodyPr>
          <a:lstStyle/>
          <a:p>
            <a:pPr algn="ctr">
              <a:lnSpc>
                <a:spcPts val="9240"/>
              </a:lnSpc>
            </a:pPr>
            <a:r>
              <a:rPr lang="en-US" sz="6600" b="1">
                <a:solidFill>
                  <a:srgbClr val="000000"/>
                </a:solidFill>
                <a:latin typeface="Times New Roman" panose="02020603050405020304" pitchFamily="18" charset="0"/>
                <a:cs typeface="Times New Roman" panose="02020603050405020304" pitchFamily="18" charset="0"/>
              </a:rPr>
              <a:t>Step 2: Parent Selection</a:t>
            </a:r>
          </a:p>
        </p:txBody>
      </p:sp>
      <p:sp>
        <p:nvSpPr>
          <p:cNvPr id="5" name="TextBox 5"/>
          <p:cNvSpPr txBox="1"/>
          <p:nvPr/>
        </p:nvSpPr>
        <p:spPr>
          <a:xfrm>
            <a:off x="5029200" y="6075171"/>
            <a:ext cx="9348827" cy="3337132"/>
          </a:xfrm>
          <a:prstGeom prst="rect">
            <a:avLst/>
          </a:prstGeom>
        </p:spPr>
        <p:txBody>
          <a:bodyPr wrap="square" lIns="0" tIns="0" rIns="0" bIns="0" rtlCol="0" anchor="t">
            <a:spAutoFit/>
          </a:bodyPr>
          <a:lstStyle/>
          <a:p>
            <a:pPr>
              <a:lnSpc>
                <a:spcPts val="4395"/>
              </a:lnSpc>
            </a:pPr>
            <a:r>
              <a:rPr lang="en-US" sz="2799">
                <a:solidFill>
                  <a:srgbClr val="000000"/>
                </a:solidFill>
                <a:latin typeface="Times New Roman" panose="02020603050405020304" pitchFamily="18" charset="0"/>
                <a:cs typeface="Times New Roman" panose="02020603050405020304" pitchFamily="18" charset="0"/>
              </a:rPr>
              <a:t>Random number = 0.826 </a:t>
            </a:r>
          </a:p>
          <a:p>
            <a:pPr>
              <a:lnSpc>
                <a:spcPts val="4395"/>
              </a:lnSpc>
            </a:pPr>
            <a:r>
              <a:rPr lang="en-US" sz="2799">
                <a:solidFill>
                  <a:srgbClr val="000000"/>
                </a:solidFill>
                <a:latin typeface="Times New Roman" panose="02020603050405020304" pitchFamily="18" charset="0"/>
                <a:cs typeface="Times New Roman" panose="02020603050405020304" pitchFamily="18" charset="0"/>
              </a:rPr>
              <a:t>Parent 5 has cumulative probability &gt; random number</a:t>
            </a:r>
          </a:p>
          <a:p>
            <a:pPr>
              <a:lnSpc>
                <a:spcPts val="4395"/>
              </a:lnSpc>
            </a:pPr>
            <a:r>
              <a:rPr lang="en-US" sz="2799">
                <a:solidFill>
                  <a:srgbClr val="000000"/>
                </a:solidFill>
                <a:latin typeface="Times New Roman" panose="02020603050405020304" pitchFamily="18" charset="0"/>
                <a:cs typeface="Times New Roman" panose="02020603050405020304" pitchFamily="18" charset="0"/>
              </a:rPr>
              <a:t>=&gt;Parent 5 is selected as first parent </a:t>
            </a:r>
          </a:p>
          <a:p>
            <a:pPr>
              <a:lnSpc>
                <a:spcPts val="4395"/>
              </a:lnSpc>
            </a:pPr>
            <a:r>
              <a:rPr lang="en-US" sz="2799">
                <a:solidFill>
                  <a:srgbClr val="000000"/>
                </a:solidFill>
                <a:latin typeface="Times New Roman" panose="02020603050405020304" pitchFamily="18" charset="0"/>
                <a:cs typeface="Times New Roman" panose="02020603050405020304" pitchFamily="18" charset="0"/>
              </a:rPr>
              <a:t>Random number = 0.094</a:t>
            </a:r>
          </a:p>
          <a:p>
            <a:pPr>
              <a:lnSpc>
                <a:spcPts val="4395"/>
              </a:lnSpc>
            </a:pPr>
            <a:r>
              <a:rPr lang="en-US" sz="2799">
                <a:solidFill>
                  <a:srgbClr val="000000"/>
                </a:solidFill>
                <a:latin typeface="Times New Roman" panose="02020603050405020304" pitchFamily="18" charset="0"/>
                <a:cs typeface="Times New Roman" panose="02020603050405020304" pitchFamily="18" charset="0"/>
              </a:rPr>
              <a:t>Parent 1 has cumulative probability &gt; random number</a:t>
            </a:r>
          </a:p>
          <a:p>
            <a:pPr>
              <a:lnSpc>
                <a:spcPts val="4395"/>
              </a:lnSpc>
              <a:spcBef>
                <a:spcPct val="0"/>
              </a:spcBef>
            </a:pPr>
            <a:r>
              <a:rPr lang="en-US" sz="2799">
                <a:solidFill>
                  <a:srgbClr val="000000"/>
                </a:solidFill>
                <a:latin typeface="Times New Roman" panose="02020603050405020304" pitchFamily="18" charset="0"/>
                <a:cs typeface="Times New Roman" panose="02020603050405020304" pitchFamily="18" charset="0"/>
              </a:rPr>
              <a:t>=&gt;Parent 1 is selected as second parent</a:t>
            </a:r>
          </a:p>
        </p:txBody>
      </p:sp>
    </p:spTree>
  </p:cSld>
  <p:clrMapOvr>
    <a:masterClrMapping/>
  </p:clrMapOvr>
  <mc:AlternateContent xmlns:mc="http://schemas.openxmlformats.org/markup-compatibility/2006" xmlns:p14="http://schemas.microsoft.com/office/powerpoint/2010/main">
    <mc:Choice Requires="p14">
      <p:transition spd="slow" p14:dur="2000" advTm="77471"/>
    </mc:Choice>
    <mc:Fallback xmlns="">
      <p:transition spd="slow" advTm="7747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1737</Words>
  <Application>Microsoft Office PowerPoint</Application>
  <PresentationFormat>Custom</PresentationFormat>
  <Paragraphs>165</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Calibri</vt:lpstr>
      <vt:lpstr>Arial</vt:lpstr>
      <vt:lpstr>Roboto Bold</vt:lpstr>
      <vt:lpstr>Alegreya</vt:lpstr>
      <vt:lpstr>Alice Bold</vt:lpstr>
      <vt:lpstr>Times New Roman</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DDA-midterm</dc:title>
  <cp:lastModifiedBy>Duuu Ngang Ngược</cp:lastModifiedBy>
  <cp:revision>10</cp:revision>
  <dcterms:created xsi:type="dcterms:W3CDTF">2006-08-16T00:00:00Z</dcterms:created>
  <dcterms:modified xsi:type="dcterms:W3CDTF">2023-12-01T01:58:17Z</dcterms:modified>
  <dc:identifier>DAFy4hqKrBQ</dc:identifier>
</cp:coreProperties>
</file>