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orient="horz" pos="2916">
          <p15:clr>
            <a:srgbClr val="A4A3A4"/>
          </p15:clr>
        </p15:guide>
        <p15:guide id="3" pos="168">
          <p15:clr>
            <a:srgbClr val="A4A3A4"/>
          </p15:clr>
        </p15:guide>
        <p15:guide id="4" pos="2952">
          <p15:clr>
            <a:srgbClr val="A4A3A4"/>
          </p15:clr>
        </p15:guide>
        <p15:guide id="5" orient="horz" pos="3240">
          <p15:clr>
            <a:srgbClr val="A4A3A4"/>
          </p15:clr>
        </p15:guide>
        <p15:guide id="6">
          <p15:clr>
            <a:srgbClr val="A4A3A4"/>
          </p15:clr>
        </p15:guide>
        <p15:guide id="7" orient="horz" pos="1164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8" roundtripDataSignature="AMtx7mitw5VaGSVXlHwOhXaeyySRTt2x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D46A87-738A-41EF-A00E-7A3AABB3BC25}">
  <a:tblStyle styleId="{93D46A87-738A-41EF-A00E-7A3AABB3BC2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9E7"/>
          </a:solidFill>
        </a:fill>
      </a:tcStyle>
    </a:wholeTbl>
    <a:band1H>
      <a:tcTxStyle b="off" i="off"/>
      <a:tcStyle>
        <a:fill>
          <a:solidFill>
            <a:srgbClr val="F7D0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7D0CB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2916" orient="horz"/>
        <p:guide pos="168"/>
        <p:guide pos="2952"/>
        <p:guide pos="3240" orient="horz"/>
        <p:guide/>
        <p:guide pos="1164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  <p:guide pos="173"/>
        <p:guide pos="414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customschemas.google.com/relationships/presentationmetadata" Target="meta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Helvetica Neue"/>
              <a:buChar char="‐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Helvetica Neue"/>
              <a:buChar char="‐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Helvetica Neue"/>
              <a:buChar char="‐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Helvetica Neue"/>
              <a:buChar char="‐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1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5" name="Google Shape;735;p10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2" name="Google Shape;742;p11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9" name="Google Shape;749;p12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3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7" name="Google Shape;757;p13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3" name="Google Shape;763;p14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5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p15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6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5" name="Google Shape;795;p16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7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1" name="Google Shape;801;p17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8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p18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9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3" name="Google Shape;813;p19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p2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0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9" name="Google Shape;819;p20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3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4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p5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6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7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0" lvl="0" marL="17143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/>
              <a:t>UDDI</a:t>
            </a:r>
            <a:r>
              <a:rPr lang="en-US"/>
              <a:t> is an XML-based standard for describing, publishing, and finding web services. </a:t>
            </a:r>
            <a:r>
              <a:rPr b="1" lang="en-US"/>
              <a:t>UDDI</a:t>
            </a:r>
            <a:r>
              <a:rPr lang="en-US"/>
              <a:t> stands for Universal Description, Discovery, and Integration</a:t>
            </a:r>
            <a:endParaRPr/>
          </a:p>
          <a:p>
            <a:pPr indent="-171430" lvl="0" marL="17143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</a:pPr>
            <a:r>
              <a:rPr lang="en-US"/>
              <a:t>http://www.webservicex.com/globalweather.asmx?wsdl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8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30" lvl="0" marL="17143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:notes"/>
          <p:cNvSpPr txBox="1"/>
          <p:nvPr>
            <p:ph idx="1" type="body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5" name="Google Shape;725;p9:notes"/>
          <p:cNvSpPr/>
          <p:nvPr>
            <p:ph idx="2" type="sldImg"/>
          </p:nvPr>
        </p:nvSpPr>
        <p:spPr>
          <a:xfrm>
            <a:off x="584200" y="849313"/>
            <a:ext cx="5689600" cy="320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1 line">
  <p:cSld name="Title Slide - 1 lin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22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</p:grpSpPr>
        <p:sp>
          <p:nvSpPr>
            <p:cNvPr id="17" name="Google Shape;17;p22"/>
            <p:cNvSpPr/>
            <p:nvPr/>
          </p:nvSpPr>
          <p:spPr>
            <a:xfrm>
              <a:off x="618013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2"/>
            <p:cNvSpPr/>
            <p:nvPr/>
          </p:nvSpPr>
          <p:spPr>
            <a:xfrm>
              <a:off x="4083050" y="3275013"/>
              <a:ext cx="677863" cy="63182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4614863" y="3275013"/>
              <a:ext cx="796925" cy="63182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6985000" y="3275013"/>
              <a:ext cx="166688" cy="63182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304958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3854450" y="3275013"/>
              <a:ext cx="168275" cy="63182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5383213" y="3262313"/>
              <a:ext cx="715962" cy="663575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2751138" y="4083050"/>
              <a:ext cx="153987" cy="398463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2986088" y="4198938"/>
              <a:ext cx="315912" cy="282575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3386138" y="4200525"/>
              <a:ext cx="212725" cy="288925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3635375" y="4198938"/>
              <a:ext cx="325438" cy="396875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4013200" y="4198938"/>
              <a:ext cx="123825" cy="282575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4056063" y="4084638"/>
              <a:ext cx="93662" cy="82550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4211638" y="4200525"/>
              <a:ext cx="244475" cy="2809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4486275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5210175" y="4071938"/>
              <a:ext cx="314325" cy="409575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5594350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4964113" y="4121150"/>
              <a:ext cx="212725" cy="366713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>
              <a:off x="6049963" y="4087813"/>
              <a:ext cx="450850" cy="395287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2"/>
            <p:cNvSpPr/>
            <p:nvPr/>
          </p:nvSpPr>
          <p:spPr>
            <a:xfrm>
              <a:off x="6573838" y="4200525"/>
              <a:ext cx="266700" cy="287338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>
              <a:off x="7204075" y="4121150"/>
              <a:ext cx="212725" cy="366713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2"/>
            <p:cNvSpPr/>
            <p:nvPr/>
          </p:nvSpPr>
          <p:spPr>
            <a:xfrm>
              <a:off x="6850063" y="4206875"/>
              <a:ext cx="331787" cy="274638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2"/>
            <p:cNvSpPr/>
            <p:nvPr/>
          </p:nvSpPr>
          <p:spPr>
            <a:xfrm>
              <a:off x="7175500" y="4010025"/>
              <a:ext cx="176213" cy="111125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2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/>
          <p:nvPr/>
        </p:nvSpPr>
        <p:spPr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 txBox="1"/>
          <p:nvPr>
            <p:ph type="ctrTitle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7" name="Google Shape;4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918" y="263114"/>
            <a:ext cx="1796477" cy="3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ly">
  <p:cSld name="Title with subtitle 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64160" y="877455"/>
            <a:ext cx="8575040" cy="322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with small subtitle only">
  <p:cSld name="1_Title with small subtitle 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264160" y="877455"/>
            <a:ext cx="8575040" cy="322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ONFIDENTIAL">
  <p:cSld name="Title Only - CONFIDENTIAL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3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CONFIDENTIAL – For use by Hitachi Consulting Corporation employees and other audiences under NDA only.</a:t>
            </a:r>
            <a:endParaRPr b="1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1">
  <p:cSld name="ToC 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35"/>
          <p:cNvSpPr txBox="1"/>
          <p:nvPr>
            <p:ph idx="2" type="body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5"/>
          <p:cNvSpPr txBox="1"/>
          <p:nvPr>
            <p:ph idx="3" type="body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35"/>
          <p:cNvSpPr txBox="1"/>
          <p:nvPr>
            <p:ph idx="4" type="body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5"/>
          <p:cNvSpPr txBox="1"/>
          <p:nvPr>
            <p:ph idx="5" type="body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idx="6" type="body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5"/>
          <p:cNvSpPr txBox="1"/>
          <p:nvPr>
            <p:ph idx="7" type="body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5"/>
          <p:cNvSpPr txBox="1"/>
          <p:nvPr>
            <p:ph idx="8" type="body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9" type="body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idx="13" type="body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5"/>
          <p:cNvSpPr txBox="1"/>
          <p:nvPr>
            <p:ph idx="14" type="body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5"/>
          <p:cNvSpPr txBox="1"/>
          <p:nvPr>
            <p:ph idx="15" type="body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5"/>
          <p:cNvSpPr txBox="1"/>
          <p:nvPr>
            <p:ph idx="16" type="body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5"/>
          <p:cNvSpPr txBox="1"/>
          <p:nvPr>
            <p:ph idx="17" type="body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35"/>
          <p:cNvSpPr txBox="1"/>
          <p:nvPr>
            <p:ph idx="18" type="body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5"/>
          <p:cNvSpPr txBox="1"/>
          <p:nvPr>
            <p:ph idx="19" type="body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2">
  <p:cSld name="ToC 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2" type="body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36"/>
          <p:cNvSpPr txBox="1"/>
          <p:nvPr>
            <p:ph idx="3" type="body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4" type="body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6"/>
          <p:cNvSpPr txBox="1"/>
          <p:nvPr>
            <p:ph idx="5" type="body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6"/>
          <p:cNvSpPr txBox="1"/>
          <p:nvPr>
            <p:ph idx="6" type="body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6"/>
          <p:cNvSpPr txBox="1"/>
          <p:nvPr>
            <p:ph idx="7" type="body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6"/>
          <p:cNvSpPr txBox="1"/>
          <p:nvPr>
            <p:ph idx="8" type="body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9" type="body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3" type="body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6"/>
          <p:cNvSpPr txBox="1"/>
          <p:nvPr>
            <p:ph idx="14" type="body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6"/>
          <p:cNvSpPr txBox="1"/>
          <p:nvPr>
            <p:ph idx="15" type="body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6" type="body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7" type="body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8" type="body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6"/>
          <p:cNvSpPr txBox="1"/>
          <p:nvPr>
            <p:ph idx="19" type="body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6"/>
          <p:cNvSpPr txBox="1"/>
          <p:nvPr>
            <p:ph idx="20" type="body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6"/>
          <p:cNvSpPr txBox="1"/>
          <p:nvPr>
            <p:ph idx="21" type="body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6"/>
          <p:cNvSpPr txBox="1"/>
          <p:nvPr>
            <p:ph idx="22" type="body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6"/>
          <p:cNvSpPr txBox="1"/>
          <p:nvPr>
            <p:ph idx="23" type="body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24" type="body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6"/>
          <p:cNvSpPr txBox="1"/>
          <p:nvPr>
            <p:ph idx="25" type="body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6"/>
          <p:cNvSpPr txBox="1"/>
          <p:nvPr>
            <p:ph idx="26" type="body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36"/>
          <p:cNvSpPr txBox="1"/>
          <p:nvPr>
            <p:ph idx="27" type="body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6"/>
          <p:cNvSpPr txBox="1"/>
          <p:nvPr>
            <p:ph idx="28" type="body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6"/>
          <p:cNvSpPr txBox="1"/>
          <p:nvPr>
            <p:ph idx="29" type="body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6"/>
          <p:cNvSpPr txBox="1"/>
          <p:nvPr>
            <p:ph idx="30" type="body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6"/>
          <p:cNvSpPr txBox="1"/>
          <p:nvPr>
            <p:ph idx="31" type="body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6"/>
          <p:cNvSpPr txBox="1"/>
          <p:nvPr>
            <p:ph idx="32" type="body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33" type="body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6"/>
          <p:cNvSpPr txBox="1"/>
          <p:nvPr>
            <p:ph idx="34" type="body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36"/>
          <p:cNvSpPr txBox="1"/>
          <p:nvPr>
            <p:ph idx="35" type="body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3">
  <p:cSld name="ToC 3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37"/>
          <p:cNvSpPr txBox="1"/>
          <p:nvPr>
            <p:ph idx="2" type="body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37"/>
          <p:cNvSpPr txBox="1"/>
          <p:nvPr>
            <p:ph idx="3" type="body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7"/>
          <p:cNvSpPr txBox="1"/>
          <p:nvPr>
            <p:ph idx="4" type="body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37"/>
          <p:cNvSpPr txBox="1"/>
          <p:nvPr>
            <p:ph idx="5" type="body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37"/>
          <p:cNvSpPr txBox="1"/>
          <p:nvPr>
            <p:ph idx="6" type="body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7"/>
          <p:cNvSpPr txBox="1"/>
          <p:nvPr>
            <p:ph idx="7" type="body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37"/>
          <p:cNvSpPr txBox="1"/>
          <p:nvPr>
            <p:ph idx="8" type="body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37"/>
          <p:cNvSpPr txBox="1"/>
          <p:nvPr>
            <p:ph idx="9" type="body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37"/>
          <p:cNvSpPr txBox="1"/>
          <p:nvPr>
            <p:ph idx="13" type="body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37"/>
          <p:cNvSpPr txBox="1"/>
          <p:nvPr>
            <p:ph idx="14" type="body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37"/>
          <p:cNvSpPr txBox="1"/>
          <p:nvPr>
            <p:ph idx="15" type="body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37"/>
          <p:cNvSpPr txBox="1"/>
          <p:nvPr>
            <p:ph idx="16" type="body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37"/>
          <p:cNvSpPr txBox="1"/>
          <p:nvPr>
            <p:ph idx="17" type="body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37"/>
          <p:cNvSpPr txBox="1"/>
          <p:nvPr>
            <p:ph idx="18" type="body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37"/>
          <p:cNvSpPr txBox="1"/>
          <p:nvPr>
            <p:ph idx="19" type="body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37"/>
          <p:cNvSpPr txBox="1"/>
          <p:nvPr>
            <p:ph idx="20" type="body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37"/>
          <p:cNvSpPr txBox="1"/>
          <p:nvPr>
            <p:ph idx="21" type="body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7"/>
          <p:cNvSpPr txBox="1"/>
          <p:nvPr>
            <p:ph idx="22" type="body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37"/>
          <p:cNvSpPr txBox="1"/>
          <p:nvPr>
            <p:ph idx="23" type="body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37"/>
          <p:cNvSpPr txBox="1"/>
          <p:nvPr>
            <p:ph idx="24" type="body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7"/>
          <p:cNvSpPr txBox="1"/>
          <p:nvPr>
            <p:ph idx="25" type="body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idx="26" type="body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37"/>
          <p:cNvSpPr txBox="1"/>
          <p:nvPr>
            <p:ph idx="27" type="body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C 3">
  <p:cSld name="1_ToC 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2" type="body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3" type="body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4" type="body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idx="5" type="body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idx="6" type="body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7" type="body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8" type="body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9" type="body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13" type="body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14" type="body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15" type="body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6" type="body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7" type="body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8" type="body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9" type="body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38"/>
          <p:cNvSpPr txBox="1"/>
          <p:nvPr>
            <p:ph idx="20" type="body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38"/>
          <p:cNvSpPr txBox="1"/>
          <p:nvPr>
            <p:ph idx="21" type="body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38"/>
          <p:cNvSpPr txBox="1"/>
          <p:nvPr>
            <p:ph idx="22" type="body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8"/>
          <p:cNvSpPr txBox="1"/>
          <p:nvPr>
            <p:ph idx="23" type="body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38"/>
          <p:cNvSpPr txBox="1"/>
          <p:nvPr>
            <p:ph idx="24" type="body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25" type="body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idx="26" type="body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38"/>
          <p:cNvSpPr txBox="1"/>
          <p:nvPr>
            <p:ph idx="27" type="body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ep experience photo format">
  <p:cSld name="Deep experience photo forma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264160" y="877455"/>
            <a:ext cx="6447536" cy="322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39"/>
          <p:cNvSpPr/>
          <p:nvPr>
            <p:ph idx="2" type="pic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9"/>
          <p:cNvSpPr txBox="1"/>
          <p:nvPr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9"/>
          <p:cNvSpPr/>
          <p:nvPr>
            <p:ph idx="3" type="pic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9"/>
          <p:cNvSpPr txBox="1"/>
          <p:nvPr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/>
          <p:nvPr>
            <p:ph idx="4" type="pic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39"/>
          <p:cNvSpPr txBox="1"/>
          <p:nvPr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9"/>
          <p:cNvSpPr/>
          <p:nvPr>
            <p:ph idx="5" type="pic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39"/>
          <p:cNvSpPr txBox="1"/>
          <p:nvPr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9"/>
          <p:cNvSpPr/>
          <p:nvPr>
            <p:ph idx="6" type="pic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9"/>
          <p:cNvSpPr/>
          <p:nvPr>
            <p:ph idx="7" type="pic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39"/>
          <p:cNvSpPr txBox="1"/>
          <p:nvPr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9"/>
          <p:cNvSpPr/>
          <p:nvPr>
            <p:ph idx="8" type="pic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39"/>
          <p:cNvSpPr txBox="1"/>
          <p:nvPr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9"/>
          <p:cNvSpPr/>
          <p:nvPr>
            <p:ph idx="9" type="pic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39"/>
          <p:cNvSpPr txBox="1"/>
          <p:nvPr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/>
          <p:nvPr>
            <p:ph idx="13" type="pic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39"/>
          <p:cNvSpPr txBox="1"/>
          <p:nvPr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>
            <p:ph idx="14" type="pic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39"/>
          <p:cNvSpPr txBox="1"/>
          <p:nvPr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/>
          <p:nvPr>
            <p:ph idx="15" type="pic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39"/>
          <p:cNvSpPr txBox="1"/>
          <p:nvPr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/>
          <p:nvPr>
            <p:ph idx="16" type="pic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39"/>
          <p:cNvSpPr txBox="1"/>
          <p:nvPr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39"/>
          <p:cNvCxnSpPr/>
          <p:nvPr/>
        </p:nvCxnSpPr>
        <p:spPr>
          <a:xfrm>
            <a:off x="6812107" y="1903005"/>
            <a:ext cx="210256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39"/>
          <p:cNvSpPr txBox="1"/>
          <p:nvPr>
            <p:ph idx="17" type="body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39"/>
          <p:cNvSpPr txBox="1"/>
          <p:nvPr>
            <p:ph idx="18" type="body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39"/>
          <p:cNvSpPr txBox="1"/>
          <p:nvPr>
            <p:ph idx="19" type="body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39"/>
          <p:cNvSpPr txBox="1"/>
          <p:nvPr>
            <p:ph idx="20" type="body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21" type="body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22" type="body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39"/>
          <p:cNvSpPr txBox="1"/>
          <p:nvPr>
            <p:ph idx="23" type="body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39"/>
          <p:cNvSpPr txBox="1"/>
          <p:nvPr>
            <p:ph idx="24" type="body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39"/>
          <p:cNvSpPr txBox="1"/>
          <p:nvPr>
            <p:ph idx="25" type="body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6" type="body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39"/>
          <p:cNvSpPr txBox="1"/>
          <p:nvPr>
            <p:ph idx="27" type="body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28" type="body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39"/>
          <p:cNvSpPr txBox="1"/>
          <p:nvPr>
            <p:ph idx="29" type="body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30" type="body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Sans"/>
              <a:buChar char="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entials">
  <p:cSld name="Credential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0"/>
          <p:cNvSpPr txBox="1"/>
          <p:nvPr>
            <p:ph idx="1" type="body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70510" lvl="0" marL="457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60"/>
              <a:buFont typeface="Noto Sans Symbols"/>
              <a:buChar char="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‒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40"/>
          <p:cNvSpPr txBox="1"/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0"/>
          <p:cNvSpPr txBox="1"/>
          <p:nvPr>
            <p:ph idx="2" type="body"/>
          </p:nvPr>
        </p:nvSpPr>
        <p:spPr>
          <a:xfrm>
            <a:off x="264160" y="877455"/>
            <a:ext cx="6428951" cy="322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Google Shape;359;p40"/>
          <p:cNvSpPr/>
          <p:nvPr>
            <p:ph idx="3" type="pic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0"/>
          <p:cNvSpPr txBox="1"/>
          <p:nvPr>
            <p:ph idx="4" type="body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77495" lvl="0" marL="457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CC0000"/>
              </a:buClr>
              <a:buSzPts val="77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40"/>
          <p:cNvSpPr txBox="1"/>
          <p:nvPr>
            <p:ph idx="5" type="body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40"/>
          <p:cNvSpPr txBox="1"/>
          <p:nvPr>
            <p:ph idx="6" type="body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77495" lvl="0" marL="457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CC0000"/>
              </a:buClr>
              <a:buSzPts val="77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40"/>
          <p:cNvSpPr txBox="1"/>
          <p:nvPr>
            <p:ph idx="7" type="body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05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40"/>
          <p:cNvSpPr txBox="1"/>
          <p:nvPr>
            <p:ph idx="8" type="body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05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5" name="Google Shape;365;p40"/>
          <p:cNvCxnSpPr/>
          <p:nvPr/>
        </p:nvCxnSpPr>
        <p:spPr>
          <a:xfrm>
            <a:off x="3462697" y="1889935"/>
            <a:ext cx="0" cy="2739215"/>
          </a:xfrm>
          <a:prstGeom prst="straightConnector1">
            <a:avLst/>
          </a:prstGeom>
          <a:noFill/>
          <a:ln cap="flat" cmpd="sng" w="9525">
            <a:solidFill>
              <a:srgbClr val="919D9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146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99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entials option">
  <p:cSld name="Credentials option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67017" lvl="0" marL="457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5"/>
              <a:buFont typeface="Noto Sans Symbols"/>
              <a:buChar char="◆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‒"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41"/>
          <p:cNvSpPr txBox="1"/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1"/>
          <p:cNvSpPr txBox="1"/>
          <p:nvPr>
            <p:ph idx="2" type="body"/>
          </p:nvPr>
        </p:nvSpPr>
        <p:spPr>
          <a:xfrm>
            <a:off x="264160" y="877455"/>
            <a:ext cx="6428951" cy="322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41"/>
          <p:cNvSpPr/>
          <p:nvPr>
            <p:ph idx="3" type="pic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1"/>
          <p:cNvSpPr txBox="1"/>
          <p:nvPr>
            <p:ph idx="4" type="body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77495" lvl="0" marL="457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CC0000"/>
              </a:buClr>
              <a:buSzPts val="77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41"/>
          <p:cNvSpPr txBox="1"/>
          <p:nvPr>
            <p:ph idx="5" type="body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41"/>
          <p:cNvSpPr txBox="1"/>
          <p:nvPr>
            <p:ph idx="6" type="body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77495" lvl="0" marL="457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CC0000"/>
              </a:buClr>
              <a:buSzPts val="77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41"/>
          <p:cNvSpPr txBox="1"/>
          <p:nvPr>
            <p:ph idx="7" type="body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05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8" name="Google Shape;378;p41"/>
          <p:cNvSpPr txBox="1"/>
          <p:nvPr>
            <p:ph idx="8" type="body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05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79" name="Google Shape;379;p41"/>
          <p:cNvCxnSpPr/>
          <p:nvPr/>
        </p:nvCxnSpPr>
        <p:spPr>
          <a:xfrm>
            <a:off x="3462697" y="1889935"/>
            <a:ext cx="0" cy="2739215"/>
          </a:xfrm>
          <a:prstGeom prst="straightConnector1">
            <a:avLst/>
          </a:prstGeom>
          <a:noFill/>
          <a:ln cap="flat" cmpd="sng" w="9525">
            <a:solidFill>
              <a:srgbClr val="919D9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Logo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2"/>
          <p:cNvSpPr/>
          <p:nvPr>
            <p:ph idx="2" type="pic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42"/>
          <p:cNvSpPr/>
          <p:nvPr>
            <p:ph idx="3" type="pic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42"/>
          <p:cNvSpPr/>
          <p:nvPr>
            <p:ph idx="4" type="pic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2"/>
          <p:cNvSpPr/>
          <p:nvPr>
            <p:ph idx="5" type="pic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42"/>
          <p:cNvSpPr/>
          <p:nvPr>
            <p:ph idx="6" type="pic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42"/>
          <p:cNvSpPr/>
          <p:nvPr>
            <p:ph idx="7" type="pic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42"/>
          <p:cNvSpPr/>
          <p:nvPr>
            <p:ph idx="8" type="pic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42"/>
          <p:cNvSpPr/>
          <p:nvPr>
            <p:ph idx="9" type="pic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42"/>
          <p:cNvSpPr/>
          <p:nvPr>
            <p:ph idx="13" type="pic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42"/>
          <p:cNvSpPr/>
          <p:nvPr>
            <p:ph idx="14" type="pic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42"/>
          <p:cNvSpPr/>
          <p:nvPr>
            <p:ph idx="15" type="pic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42"/>
          <p:cNvSpPr/>
          <p:nvPr>
            <p:ph idx="16" type="pic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42"/>
          <p:cNvSpPr/>
          <p:nvPr>
            <p:ph idx="17" type="pic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42"/>
          <p:cNvSpPr/>
          <p:nvPr>
            <p:ph idx="18" type="pic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42"/>
          <p:cNvSpPr/>
          <p:nvPr>
            <p:ph idx="19" type="pic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42"/>
          <p:cNvSpPr/>
          <p:nvPr>
            <p:ph idx="20" type="pic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2"/>
          <p:cNvSpPr/>
          <p:nvPr>
            <p:ph idx="21" type="pic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42"/>
          <p:cNvSpPr/>
          <p:nvPr>
            <p:ph idx="22" type="pic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42"/>
          <p:cNvSpPr/>
          <p:nvPr>
            <p:ph idx="23" type="pic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42"/>
          <p:cNvSpPr/>
          <p:nvPr>
            <p:ph idx="24" type="pic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42"/>
          <p:cNvSpPr/>
          <p:nvPr>
            <p:ph idx="25" type="pic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42"/>
          <p:cNvSpPr/>
          <p:nvPr>
            <p:ph idx="26" type="pic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42"/>
          <p:cNvSpPr/>
          <p:nvPr>
            <p:ph idx="27" type="pic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2"/>
          <p:cNvSpPr/>
          <p:nvPr>
            <p:ph idx="28" type="pic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2"/>
          <p:cNvSpPr/>
          <p:nvPr>
            <p:ph idx="29" type="pic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2"/>
          <p:cNvSpPr/>
          <p:nvPr>
            <p:ph idx="30" type="pic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42"/>
          <p:cNvSpPr/>
          <p:nvPr>
            <p:ph idx="31" type="pic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2"/>
          <p:cNvSpPr/>
          <p:nvPr>
            <p:ph idx="32" type="pic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42"/>
          <p:cNvSpPr/>
          <p:nvPr>
            <p:ph idx="33" type="pic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42"/>
          <p:cNvSpPr/>
          <p:nvPr>
            <p:ph idx="34" type="pic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264160" y="877455"/>
            <a:ext cx="7051040" cy="32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der 1">
  <p:cSld name="Divder 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/>
          <p:nvPr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43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</p:grpSpPr>
        <p:sp>
          <p:nvSpPr>
            <p:cNvPr id="417" name="Google Shape;417;p43"/>
            <p:cNvSpPr/>
            <p:nvPr/>
          </p:nvSpPr>
          <p:spPr>
            <a:xfrm>
              <a:off x="618013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4083050" y="3275013"/>
              <a:ext cx="677863" cy="63182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4614863" y="3275013"/>
              <a:ext cx="796925" cy="63182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6985000" y="3275013"/>
              <a:ext cx="166688" cy="63182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04958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854450" y="3275013"/>
              <a:ext cx="168275" cy="63182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5383213" y="3262313"/>
              <a:ext cx="715962" cy="663575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2751138" y="4083050"/>
              <a:ext cx="153987" cy="398463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2986088" y="4198938"/>
              <a:ext cx="315912" cy="282575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3386138" y="4200525"/>
              <a:ext cx="212725" cy="288925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3635375" y="4198938"/>
              <a:ext cx="325438" cy="396875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4013200" y="4198938"/>
              <a:ext cx="123825" cy="282575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4056063" y="4084638"/>
              <a:ext cx="93662" cy="82550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4211638" y="4200525"/>
              <a:ext cx="244475" cy="2809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4486275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5210175" y="4071938"/>
              <a:ext cx="314325" cy="409575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5594350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4964113" y="4121150"/>
              <a:ext cx="212725" cy="366713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6049963" y="4087813"/>
              <a:ext cx="450850" cy="395287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6573838" y="4200525"/>
              <a:ext cx="266700" cy="287338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7204075" y="4121150"/>
              <a:ext cx="212725" cy="366713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6850063" y="4206875"/>
              <a:ext cx="331787" cy="274638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7175500" y="4010025"/>
              <a:ext cx="176213" cy="111125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43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descr="diamonds-for-cover-page-grey.png" id="441" name="Google Shape;441;p43"/>
            <p:cNvPicPr preferRelativeResize="0"/>
            <p:nvPr/>
          </p:nvPicPr>
          <p:blipFill rotWithShape="1">
            <a:blip r:embed="rId2">
              <a:alphaModFix amt="41000"/>
            </a:blip>
            <a:srcRect b="0" l="0" r="0" t="0"/>
            <a:stretch/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red.png" id="442" name="Google Shape;442;p43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43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 txBox="1"/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3"/>
          <p:cNvSpPr txBox="1"/>
          <p:nvPr/>
        </p:nvSpPr>
        <p:spPr>
          <a:xfrm>
            <a:off x="5284657" y="1115250"/>
            <a:ext cx="1941512" cy="46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Better.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 txBox="1"/>
          <p:nvPr/>
        </p:nvSpPr>
        <p:spPr>
          <a:xfrm>
            <a:off x="1181454" y="1115250"/>
            <a:ext cx="3141871" cy="46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Make it Happen.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918" y="263114"/>
            <a:ext cx="1796477" cy="3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Divider 2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"/>
          <p:cNvSpPr/>
          <p:nvPr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44"/>
          <p:cNvGrpSpPr/>
          <p:nvPr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453" name="Google Shape;453;p44"/>
            <p:cNvSpPr/>
            <p:nvPr/>
          </p:nvSpPr>
          <p:spPr>
            <a:xfrm>
              <a:off x="8543525" y="279889"/>
              <a:ext cx="173163" cy="16254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8004023" y="279889"/>
              <a:ext cx="174389" cy="16254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8140839" y="279889"/>
              <a:ext cx="205019" cy="16254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8750586" y="279889"/>
              <a:ext cx="42883" cy="16254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7738152" y="279889"/>
              <a:ext cx="173163" cy="16254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7945213" y="279889"/>
              <a:ext cx="43291" cy="16254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8338506" y="276622"/>
              <a:ext cx="184190" cy="170713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7661372" y="487767"/>
              <a:ext cx="39615" cy="102510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7721816" y="517581"/>
              <a:ext cx="81272" cy="72696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7824734" y="517989"/>
              <a:ext cx="54726" cy="74330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7888853" y="517581"/>
              <a:ext cx="83723" cy="102101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7986053" y="517581"/>
              <a:ext cx="31856" cy="72696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7997080" y="488176"/>
              <a:ext cx="24096" cy="21237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8037104" y="517989"/>
              <a:ext cx="62894" cy="722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8107758" y="517989"/>
              <a:ext cx="68612" cy="73921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8293990" y="484908"/>
              <a:ext cx="80864" cy="105368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8392824" y="517989"/>
              <a:ext cx="68612" cy="73921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8230688" y="497569"/>
              <a:ext cx="54726" cy="94342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8510036" y="488992"/>
              <a:ext cx="115987" cy="101693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8644809" y="517989"/>
              <a:ext cx="68612" cy="73921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8806946" y="497569"/>
              <a:ext cx="54726" cy="94342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8715872" y="519623"/>
              <a:ext cx="85356" cy="70654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8799595" y="468981"/>
              <a:ext cx="45333" cy="28588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44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descr="diamonds-for-cover-page-grey.png" id="477" name="Google Shape;477;p44"/>
            <p:cNvPicPr preferRelativeResize="0"/>
            <p:nvPr/>
          </p:nvPicPr>
          <p:blipFill rotWithShape="1">
            <a:blip r:embed="rId2">
              <a:alphaModFix amt="41000"/>
            </a:blip>
            <a:srcRect b="0" l="0" r="0" t="0"/>
            <a:stretch/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red.png" id="478" name="Google Shape;478;p44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9" name="Google Shape;479;p44"/>
          <p:cNvSpPr/>
          <p:nvPr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4"/>
          <p:cNvSpPr/>
          <p:nvPr/>
        </p:nvSpPr>
        <p:spPr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4"/>
          <p:cNvSpPr txBox="1"/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44"/>
          <p:cNvSpPr txBox="1"/>
          <p:nvPr/>
        </p:nvSpPr>
        <p:spPr>
          <a:xfrm>
            <a:off x="5284657" y="1115250"/>
            <a:ext cx="1941512" cy="46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Better.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1181454" y="1115250"/>
            <a:ext cx="3141871" cy="46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Make it Happen.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918" y="263114"/>
            <a:ext cx="1796477" cy="3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5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45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</p:grpSpPr>
        <p:sp>
          <p:nvSpPr>
            <p:cNvPr id="489" name="Google Shape;489;p45"/>
            <p:cNvSpPr/>
            <p:nvPr/>
          </p:nvSpPr>
          <p:spPr>
            <a:xfrm>
              <a:off x="618013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4083050" y="3275013"/>
              <a:ext cx="677863" cy="63182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4614863" y="3275013"/>
              <a:ext cx="796925" cy="63182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6985000" y="3275013"/>
              <a:ext cx="166688" cy="63182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304958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3854450" y="3275013"/>
              <a:ext cx="168275" cy="63182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5383213" y="3262313"/>
              <a:ext cx="715962" cy="663575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2751138" y="4083050"/>
              <a:ext cx="153987" cy="398463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2986088" y="4198938"/>
              <a:ext cx="315912" cy="282575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3386138" y="4200525"/>
              <a:ext cx="212725" cy="288925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3635375" y="4198938"/>
              <a:ext cx="325438" cy="396875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4013200" y="4198938"/>
              <a:ext cx="123825" cy="282575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4056063" y="4084638"/>
              <a:ext cx="93662" cy="82550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4211638" y="4200525"/>
              <a:ext cx="244475" cy="2809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4486275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5210175" y="4071938"/>
              <a:ext cx="314325" cy="409575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5594350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4964113" y="4121150"/>
              <a:ext cx="212725" cy="366713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6049963" y="4087813"/>
              <a:ext cx="450850" cy="395287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6573838" y="4200525"/>
              <a:ext cx="266700" cy="287338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7204075" y="4121150"/>
              <a:ext cx="212725" cy="366713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6850063" y="4206875"/>
              <a:ext cx="331787" cy="274638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7175500" y="4010025"/>
              <a:ext cx="176213" cy="111125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45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descr="diamonds-for-cover-page-grey.png" id="513" name="Google Shape;513;p45"/>
            <p:cNvPicPr preferRelativeResize="0"/>
            <p:nvPr/>
          </p:nvPicPr>
          <p:blipFill rotWithShape="1">
            <a:blip r:embed="rId2">
              <a:alphaModFix amt="41000"/>
            </a:blip>
            <a:srcRect b="0" l="0" r="0" t="0"/>
            <a:stretch/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red.png" id="514" name="Google Shape;514;p45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5" name="Google Shape;515;p45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5"/>
          <p:cNvSpPr/>
          <p:nvPr/>
        </p:nvSpPr>
        <p:spPr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5"/>
          <p:cNvSpPr txBox="1"/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45"/>
          <p:cNvSpPr txBox="1"/>
          <p:nvPr/>
        </p:nvSpPr>
        <p:spPr>
          <a:xfrm>
            <a:off x="5284657" y="1115250"/>
            <a:ext cx="1941512" cy="46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Better.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1181454" y="1115250"/>
            <a:ext cx="3141871" cy="46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Make it Happen.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918" y="263114"/>
            <a:ext cx="1796477" cy="3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1">
  <p:cSld name="Thank You Slide 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Image_1506x431_150dpi.png" id="522" name="Google Shape;52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144"/>
            <a:ext cx="9144000" cy="212769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>
            <a:gsLst>
              <a:gs pos="0">
                <a:srgbClr val="000000">
                  <a:alpha val="52156"/>
                </a:srgbClr>
              </a:gs>
              <a:gs pos="33000">
                <a:srgbClr val="000000">
                  <a:alpha val="52156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46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</p:grpSpPr>
        <p:sp>
          <p:nvSpPr>
            <p:cNvPr id="525" name="Google Shape;525;p46"/>
            <p:cNvSpPr/>
            <p:nvPr/>
          </p:nvSpPr>
          <p:spPr>
            <a:xfrm>
              <a:off x="618013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4083050" y="3275013"/>
              <a:ext cx="677863" cy="63182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4614863" y="3275013"/>
              <a:ext cx="796925" cy="63182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6985000" y="3275013"/>
              <a:ext cx="166688" cy="63182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304958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3854450" y="3275013"/>
              <a:ext cx="168275" cy="63182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83213" y="3262313"/>
              <a:ext cx="715962" cy="663575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2751138" y="4083050"/>
              <a:ext cx="153987" cy="398463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2986088" y="4198938"/>
              <a:ext cx="315912" cy="282575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3386138" y="4200525"/>
              <a:ext cx="212725" cy="288925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3635375" y="4198938"/>
              <a:ext cx="325438" cy="396875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4013200" y="4198938"/>
              <a:ext cx="123825" cy="282575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4056063" y="4084638"/>
              <a:ext cx="93662" cy="82550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4211638" y="4200525"/>
              <a:ext cx="244475" cy="2809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486275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5210175" y="4071938"/>
              <a:ext cx="314325" cy="409575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5594350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4964113" y="4121150"/>
              <a:ext cx="212725" cy="366713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6049963" y="4087813"/>
              <a:ext cx="450850" cy="395287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6573838" y="4200525"/>
              <a:ext cx="266700" cy="287338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7204075" y="4121150"/>
              <a:ext cx="212725" cy="366713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6850063" y="4206875"/>
              <a:ext cx="331787" cy="274638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7175500" y="4010025"/>
              <a:ext cx="176213" cy="111125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4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descr="diamonds-for-cover-page-red.png" id="549" name="Google Shape;549;p46"/>
            <p:cNvPicPr preferRelativeResize="0"/>
            <p:nvPr/>
          </p:nvPicPr>
          <p:blipFill rotWithShape="1">
            <a:blip r:embed="rId3">
              <a:alphaModFix amt="78000"/>
            </a:blip>
            <a:srcRect b="0" l="0" r="0" t="0"/>
            <a:stretch/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grey.png" id="550" name="Google Shape;550;p46"/>
            <p:cNvPicPr preferRelativeResize="0"/>
            <p:nvPr/>
          </p:nvPicPr>
          <p:blipFill rotWithShape="1">
            <a:blip r:embed="rId4">
              <a:alphaModFix amt="78000"/>
            </a:blip>
            <a:srcRect b="0" l="0" r="0" t="0"/>
            <a:stretch/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BLACK-MIDDLE.png" id="551" name="Google Shape;551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2" name="Google Shape;552;p46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6"/>
          <p:cNvSpPr txBox="1"/>
          <p:nvPr>
            <p:ph type="ctrTitle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5" name="Google Shape;55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918" y="263114"/>
            <a:ext cx="1796477" cy="3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2">
  <p:cSld name="Thank You Slide 2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/>
          <p:nvPr/>
        </p:nvSpPr>
        <p:spPr>
          <a:xfrm>
            <a:off x="13370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694"/>
            <a:ext cx="9144000" cy="2124247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7"/>
          <p:cNvSpPr/>
          <p:nvPr/>
        </p:nvSpPr>
        <p:spPr>
          <a:xfrm>
            <a:off x="4545" y="-9695"/>
            <a:ext cx="9151219" cy="1188296"/>
          </a:xfrm>
          <a:prstGeom prst="rect">
            <a:avLst/>
          </a:prstGeom>
          <a:gradFill>
            <a:gsLst>
              <a:gs pos="0">
                <a:srgbClr val="000000">
                  <a:alpha val="25098"/>
                </a:srgbClr>
              </a:gs>
              <a:gs pos="33000">
                <a:srgbClr val="000000">
                  <a:alpha val="25098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47"/>
          <p:cNvGrpSpPr/>
          <p:nvPr/>
        </p:nvGrpSpPr>
        <p:grpSpPr>
          <a:xfrm>
            <a:off x="7664301" y="276624"/>
            <a:ext cx="1200300" cy="343060"/>
            <a:chOff x="2751138" y="3262313"/>
            <a:chExt cx="4665662" cy="1333500"/>
          </a:xfrm>
        </p:grpSpPr>
        <p:sp>
          <p:nvSpPr>
            <p:cNvPr id="561" name="Google Shape;561;p47"/>
            <p:cNvSpPr/>
            <p:nvPr/>
          </p:nvSpPr>
          <p:spPr>
            <a:xfrm>
              <a:off x="618013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4083050" y="3275013"/>
              <a:ext cx="677863" cy="63182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4614863" y="3275013"/>
              <a:ext cx="796925" cy="63182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6985000" y="3275013"/>
              <a:ext cx="166688" cy="63182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304958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3854450" y="3275013"/>
              <a:ext cx="168275" cy="63182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5383213" y="3262313"/>
              <a:ext cx="715962" cy="663575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751138" y="4083050"/>
              <a:ext cx="153987" cy="398463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2986088" y="4198938"/>
              <a:ext cx="315912" cy="282575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86138" y="4200525"/>
              <a:ext cx="212725" cy="288925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3635375" y="4198938"/>
              <a:ext cx="325438" cy="396875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4013200" y="4198938"/>
              <a:ext cx="123825" cy="282575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4056063" y="4084638"/>
              <a:ext cx="93662" cy="82550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4211638" y="4200525"/>
              <a:ext cx="244475" cy="2809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4486275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5210175" y="4071938"/>
              <a:ext cx="314325" cy="409575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5594350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4964113" y="4121150"/>
              <a:ext cx="212725" cy="366713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6049963" y="4087813"/>
              <a:ext cx="450850" cy="395287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6573838" y="4200525"/>
              <a:ext cx="266700" cy="287338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7204075" y="4121150"/>
              <a:ext cx="212725" cy="366713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6850063" y="4206875"/>
              <a:ext cx="331787" cy="274638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7175500" y="4010025"/>
              <a:ext cx="176213" cy="111125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47"/>
          <p:cNvGrpSpPr/>
          <p:nvPr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descr="diamonds-for-cover-page-red.png" id="585" name="Google Shape;585;p47"/>
            <p:cNvPicPr preferRelativeResize="0"/>
            <p:nvPr/>
          </p:nvPicPr>
          <p:blipFill rotWithShape="1">
            <a:blip r:embed="rId3">
              <a:alphaModFix amt="78000"/>
            </a:blip>
            <a:srcRect b="0" l="0" r="0" t="0"/>
            <a:stretch/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grey.png" id="586" name="Google Shape;586;p47"/>
            <p:cNvPicPr preferRelativeResize="0"/>
            <p:nvPr/>
          </p:nvPicPr>
          <p:blipFill rotWithShape="1">
            <a:blip r:embed="rId4">
              <a:alphaModFix amt="78000"/>
            </a:blip>
            <a:srcRect b="0" l="0" r="0" t="0"/>
            <a:stretch/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BLACK-MIDDLE.png" id="587" name="Google Shape;587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8" name="Google Shape;588;p47"/>
          <p:cNvSpPr/>
          <p:nvPr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7"/>
          <p:cNvSpPr/>
          <p:nvPr/>
        </p:nvSpPr>
        <p:spPr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7"/>
          <p:cNvSpPr txBox="1"/>
          <p:nvPr>
            <p:ph type="ctrTitle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1" name="Google Shape;591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918" y="263114"/>
            <a:ext cx="1796477" cy="3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TACHI">
  <p:cSld name="HITACHI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a60_010_030_dmac [更新済み].wmf" id="594" name="Google Shape;59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26005" y="2167156"/>
            <a:ext cx="2691994" cy="77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entials option">
  <p:cSld name="Credentials option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 txBox="1"/>
          <p:nvPr/>
        </p:nvSpPr>
        <p:spPr>
          <a:xfrm>
            <a:off x="6812107" y="1887539"/>
            <a:ext cx="2103120" cy="2740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0"/>
          <p:cNvSpPr txBox="1"/>
          <p:nvPr>
            <p:ph idx="1" type="body"/>
          </p:nvPr>
        </p:nvSpPr>
        <p:spPr>
          <a:xfrm>
            <a:off x="6812107" y="2187696"/>
            <a:ext cx="2108359" cy="2441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956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2" name="Google Shape;632;p50"/>
          <p:cNvSpPr txBox="1"/>
          <p:nvPr/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0"/>
          <p:cNvSpPr txBox="1"/>
          <p:nvPr>
            <p:ph type="title"/>
          </p:nvPr>
        </p:nvSpPr>
        <p:spPr>
          <a:xfrm>
            <a:off x="264160" y="-1906"/>
            <a:ext cx="6473952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50"/>
          <p:cNvSpPr txBox="1"/>
          <p:nvPr>
            <p:ph idx="2" type="body"/>
          </p:nvPr>
        </p:nvSpPr>
        <p:spPr>
          <a:xfrm>
            <a:off x="264160" y="877455"/>
            <a:ext cx="6470595" cy="3226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5" name="Google Shape;635;p50"/>
          <p:cNvSpPr/>
          <p:nvPr>
            <p:ph idx="3" type="pic"/>
          </p:nvPr>
        </p:nvSpPr>
        <p:spPr>
          <a:xfrm>
            <a:off x="6812107" y="1201738"/>
            <a:ext cx="2102566" cy="6858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50"/>
          <p:cNvSpPr txBox="1"/>
          <p:nvPr>
            <p:ph idx="4" type="body"/>
          </p:nvPr>
        </p:nvSpPr>
        <p:spPr>
          <a:xfrm>
            <a:off x="267057" y="2187698"/>
            <a:ext cx="3163467" cy="24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956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◆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7" name="Google Shape;637;p50"/>
          <p:cNvSpPr txBox="1"/>
          <p:nvPr>
            <p:ph idx="5" type="body"/>
          </p:nvPr>
        </p:nvSpPr>
        <p:spPr>
          <a:xfrm>
            <a:off x="264161" y="1273298"/>
            <a:ext cx="6473952" cy="545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Google Shape;638;p50"/>
          <p:cNvSpPr txBox="1"/>
          <p:nvPr>
            <p:ph idx="6" type="body"/>
          </p:nvPr>
        </p:nvSpPr>
        <p:spPr>
          <a:xfrm>
            <a:off x="3576723" y="2187697"/>
            <a:ext cx="3163824" cy="244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956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◆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9" name="Google Shape;639;p50"/>
          <p:cNvSpPr txBox="1"/>
          <p:nvPr>
            <p:ph idx="7" type="body"/>
          </p:nvPr>
        </p:nvSpPr>
        <p:spPr>
          <a:xfrm>
            <a:off x="3576724" y="1882230"/>
            <a:ext cx="3163824" cy="228600"/>
          </a:xfrm>
          <a:prstGeom prst="rect">
            <a:avLst/>
          </a:prstGeom>
          <a:solidFill>
            <a:srgbClr val="919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40" name="Google Shape;640;p50"/>
          <p:cNvCxnSpPr/>
          <p:nvPr/>
        </p:nvCxnSpPr>
        <p:spPr>
          <a:xfrm>
            <a:off x="3503624" y="1889935"/>
            <a:ext cx="0" cy="2739215"/>
          </a:xfrm>
          <a:prstGeom prst="straightConnector1">
            <a:avLst/>
          </a:prstGeom>
          <a:noFill/>
          <a:ln cap="flat" cmpd="sng" w="9525">
            <a:solidFill>
              <a:srgbClr val="919D9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1" name="Google Shape;641;p50"/>
          <p:cNvSpPr txBox="1"/>
          <p:nvPr>
            <p:ph idx="8" type="body"/>
          </p:nvPr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2" name="Google Shape;642;p50"/>
          <p:cNvSpPr txBox="1"/>
          <p:nvPr>
            <p:ph idx="9" type="body"/>
          </p:nvPr>
        </p:nvSpPr>
        <p:spPr>
          <a:xfrm>
            <a:off x="6812107" y="1887539"/>
            <a:ext cx="210170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2 line">
  <p:cSld name="Title Slide - 2 lin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Image_1506x431_150dpi.png" id="52" name="Google Shape;5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144"/>
            <a:ext cx="9144000" cy="21276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4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>
            <a:gsLst>
              <a:gs pos="0">
                <a:srgbClr val="000000">
                  <a:alpha val="52156"/>
                </a:srgbClr>
              </a:gs>
              <a:gs pos="33000">
                <a:srgbClr val="000000">
                  <a:alpha val="52156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24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</p:grpSpPr>
        <p:sp>
          <p:nvSpPr>
            <p:cNvPr id="55" name="Google Shape;55;p24"/>
            <p:cNvSpPr/>
            <p:nvPr/>
          </p:nvSpPr>
          <p:spPr>
            <a:xfrm>
              <a:off x="618013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4"/>
            <p:cNvSpPr/>
            <p:nvPr/>
          </p:nvSpPr>
          <p:spPr>
            <a:xfrm>
              <a:off x="4083050" y="3275013"/>
              <a:ext cx="677863" cy="63182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4"/>
            <p:cNvSpPr/>
            <p:nvPr/>
          </p:nvSpPr>
          <p:spPr>
            <a:xfrm>
              <a:off x="4614863" y="3275013"/>
              <a:ext cx="796925" cy="63182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6985000" y="3275013"/>
              <a:ext cx="166688" cy="63182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4"/>
            <p:cNvSpPr/>
            <p:nvPr/>
          </p:nvSpPr>
          <p:spPr>
            <a:xfrm>
              <a:off x="304958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3854450" y="3275013"/>
              <a:ext cx="168275" cy="63182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>
              <a:off x="5383213" y="3262313"/>
              <a:ext cx="715962" cy="663575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2751138" y="4083050"/>
              <a:ext cx="153987" cy="398463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4"/>
            <p:cNvSpPr/>
            <p:nvPr/>
          </p:nvSpPr>
          <p:spPr>
            <a:xfrm>
              <a:off x="2986088" y="4198938"/>
              <a:ext cx="315912" cy="282575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3386138" y="4200525"/>
              <a:ext cx="212725" cy="288925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4"/>
            <p:cNvSpPr/>
            <p:nvPr/>
          </p:nvSpPr>
          <p:spPr>
            <a:xfrm>
              <a:off x="3635375" y="4198938"/>
              <a:ext cx="325438" cy="396875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4013200" y="4198938"/>
              <a:ext cx="123825" cy="282575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4"/>
            <p:cNvSpPr/>
            <p:nvPr/>
          </p:nvSpPr>
          <p:spPr>
            <a:xfrm>
              <a:off x="4056063" y="4084638"/>
              <a:ext cx="93662" cy="82550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4211638" y="4200525"/>
              <a:ext cx="244475" cy="2809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4"/>
            <p:cNvSpPr/>
            <p:nvPr/>
          </p:nvSpPr>
          <p:spPr>
            <a:xfrm>
              <a:off x="4486275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5210175" y="4071938"/>
              <a:ext cx="314325" cy="409575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4"/>
            <p:cNvSpPr/>
            <p:nvPr/>
          </p:nvSpPr>
          <p:spPr>
            <a:xfrm>
              <a:off x="5594350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4964113" y="4121150"/>
              <a:ext cx="212725" cy="366713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4"/>
            <p:cNvSpPr/>
            <p:nvPr/>
          </p:nvSpPr>
          <p:spPr>
            <a:xfrm>
              <a:off x="6049963" y="4087813"/>
              <a:ext cx="450850" cy="395287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6573838" y="4200525"/>
              <a:ext cx="266700" cy="287338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4"/>
            <p:cNvSpPr/>
            <p:nvPr/>
          </p:nvSpPr>
          <p:spPr>
            <a:xfrm>
              <a:off x="7204075" y="4121150"/>
              <a:ext cx="212725" cy="366713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6850063" y="4206875"/>
              <a:ext cx="331787" cy="274638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4"/>
            <p:cNvSpPr/>
            <p:nvPr/>
          </p:nvSpPr>
          <p:spPr>
            <a:xfrm>
              <a:off x="7175500" y="4010025"/>
              <a:ext cx="176213" cy="111125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24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descr="diamonds-for-cover-page-red.png" id="79" name="Google Shape;79;p24"/>
            <p:cNvPicPr preferRelativeResize="0"/>
            <p:nvPr/>
          </p:nvPicPr>
          <p:blipFill rotWithShape="1">
            <a:blip r:embed="rId3">
              <a:alphaModFix amt="78000"/>
            </a:blip>
            <a:srcRect b="0" l="0" r="0" t="0"/>
            <a:stretch/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grey.png" id="80" name="Google Shape;80;p24"/>
            <p:cNvPicPr preferRelativeResize="0"/>
            <p:nvPr/>
          </p:nvPicPr>
          <p:blipFill rotWithShape="1">
            <a:blip r:embed="rId4">
              <a:alphaModFix amt="78000"/>
            </a:blip>
            <a:srcRect b="0" l="0" r="0" t="0"/>
            <a:stretch/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BLACK-MIDDLE.png" id="81" name="Google Shape;81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24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4"/>
          <p:cNvSpPr/>
          <p:nvPr/>
        </p:nvSpPr>
        <p:spPr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4"/>
          <p:cNvSpPr txBox="1"/>
          <p:nvPr>
            <p:ph type="ctrTitle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subTitle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4"/>
          <p:cNvSpPr txBox="1"/>
          <p:nvPr>
            <p:ph idx="3" type="body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4" type="body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918" y="263114"/>
            <a:ext cx="1796477" cy="3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1 line CONFIDENTIAL">
  <p:cSld name="Title Slide - 1 line CONFIDENTI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694"/>
            <a:ext cx="9144000" cy="212424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5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>
            <a:gsLst>
              <a:gs pos="0">
                <a:srgbClr val="000000">
                  <a:alpha val="25098"/>
                </a:srgbClr>
              </a:gs>
              <a:gs pos="33000">
                <a:srgbClr val="000000">
                  <a:alpha val="25098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5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25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</p:grpSpPr>
        <p:sp>
          <p:nvSpPr>
            <p:cNvPr id="96" name="Google Shape;96;p25"/>
            <p:cNvSpPr/>
            <p:nvPr/>
          </p:nvSpPr>
          <p:spPr>
            <a:xfrm>
              <a:off x="618013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5"/>
            <p:cNvSpPr/>
            <p:nvPr/>
          </p:nvSpPr>
          <p:spPr>
            <a:xfrm>
              <a:off x="4083050" y="3275013"/>
              <a:ext cx="677863" cy="63182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5"/>
            <p:cNvSpPr/>
            <p:nvPr/>
          </p:nvSpPr>
          <p:spPr>
            <a:xfrm>
              <a:off x="4614863" y="3275013"/>
              <a:ext cx="796925" cy="63182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5"/>
            <p:cNvSpPr/>
            <p:nvPr/>
          </p:nvSpPr>
          <p:spPr>
            <a:xfrm>
              <a:off x="6985000" y="3275013"/>
              <a:ext cx="166688" cy="63182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304958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3854450" y="3275013"/>
              <a:ext cx="168275" cy="63182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5383213" y="3262313"/>
              <a:ext cx="715962" cy="663575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2751138" y="4083050"/>
              <a:ext cx="153987" cy="398463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2986088" y="4198938"/>
              <a:ext cx="315912" cy="282575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3386138" y="4200525"/>
              <a:ext cx="212725" cy="288925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3635375" y="4198938"/>
              <a:ext cx="325438" cy="396875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4013200" y="4198938"/>
              <a:ext cx="123825" cy="282575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4056063" y="4084638"/>
              <a:ext cx="93662" cy="82550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4211638" y="4200525"/>
              <a:ext cx="244475" cy="2809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4486275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5210175" y="4071938"/>
              <a:ext cx="314325" cy="409575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5594350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4964113" y="4121150"/>
              <a:ext cx="212725" cy="366713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6049963" y="4087813"/>
              <a:ext cx="450850" cy="395287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6573838" y="4200525"/>
              <a:ext cx="266700" cy="287338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7204075" y="4121150"/>
              <a:ext cx="212725" cy="366713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6850063" y="4206875"/>
              <a:ext cx="331787" cy="274638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7175500" y="4010025"/>
              <a:ext cx="176213" cy="111125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5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descr="diamonds-for-cover-page-red.png" id="120" name="Google Shape;120;p25"/>
            <p:cNvPicPr preferRelativeResize="0"/>
            <p:nvPr/>
          </p:nvPicPr>
          <p:blipFill rotWithShape="1">
            <a:blip r:embed="rId3">
              <a:alphaModFix amt="78000"/>
            </a:blip>
            <a:srcRect b="0" l="0" r="0" t="0"/>
            <a:stretch/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grey.png" id="121" name="Google Shape;121;p25"/>
            <p:cNvPicPr preferRelativeResize="0"/>
            <p:nvPr/>
          </p:nvPicPr>
          <p:blipFill rotWithShape="1">
            <a:blip r:embed="rId4">
              <a:alphaModFix amt="78000"/>
            </a:blip>
            <a:srcRect b="0" l="0" r="0" t="0"/>
            <a:stretch/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BLACK-MIDDLE.png" id="122" name="Google Shape;122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25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>
            <p:ph type="ctrTitle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3" type="body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4" type="body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918" y="263114"/>
            <a:ext cx="1796477" cy="3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2 line CONFIDENTIAL">
  <p:cSld name="Title Slide - 2 line CONFIDENTIAL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694"/>
            <a:ext cx="9144000" cy="212424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>
            <a:gsLst>
              <a:gs pos="0">
                <a:srgbClr val="000000">
                  <a:alpha val="25098"/>
                </a:srgbClr>
              </a:gs>
              <a:gs pos="33000">
                <a:srgbClr val="000000">
                  <a:alpha val="25098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6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</p:grpSpPr>
        <p:sp>
          <p:nvSpPr>
            <p:cNvPr id="137" name="Google Shape;137;p26"/>
            <p:cNvSpPr/>
            <p:nvPr/>
          </p:nvSpPr>
          <p:spPr>
            <a:xfrm>
              <a:off x="618013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4083050" y="3275013"/>
              <a:ext cx="677863" cy="63182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4614863" y="3275013"/>
              <a:ext cx="796925" cy="63182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85000" y="3275013"/>
              <a:ext cx="166688" cy="63182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304958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3854450" y="3275013"/>
              <a:ext cx="168275" cy="63182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383213" y="3262313"/>
              <a:ext cx="715962" cy="663575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751138" y="4083050"/>
              <a:ext cx="153987" cy="398463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2986088" y="4198938"/>
              <a:ext cx="315912" cy="282575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3386138" y="4200525"/>
              <a:ext cx="212725" cy="288925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3635375" y="4198938"/>
              <a:ext cx="325438" cy="396875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4013200" y="4198938"/>
              <a:ext cx="123825" cy="282575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056063" y="4084638"/>
              <a:ext cx="93662" cy="82550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211638" y="4200525"/>
              <a:ext cx="244475" cy="2809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486275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5210175" y="4071938"/>
              <a:ext cx="314325" cy="409575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5594350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64113" y="4121150"/>
              <a:ext cx="212725" cy="366713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6049963" y="4087813"/>
              <a:ext cx="450850" cy="395287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573838" y="4200525"/>
              <a:ext cx="266700" cy="287338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7204075" y="4121150"/>
              <a:ext cx="212725" cy="366713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6850063" y="4206875"/>
              <a:ext cx="331787" cy="274638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7175500" y="4010025"/>
              <a:ext cx="176213" cy="111125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descr="diamonds-for-cover-page-red.png" id="161" name="Google Shape;161;p26"/>
            <p:cNvPicPr preferRelativeResize="0"/>
            <p:nvPr/>
          </p:nvPicPr>
          <p:blipFill rotWithShape="1">
            <a:blip r:embed="rId3">
              <a:alphaModFix amt="78000"/>
            </a:blip>
            <a:srcRect b="0" l="0" r="0" t="0"/>
            <a:stretch/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grey.png" id="162" name="Google Shape;162;p26"/>
            <p:cNvPicPr preferRelativeResize="0"/>
            <p:nvPr/>
          </p:nvPicPr>
          <p:blipFill rotWithShape="1">
            <a:blip r:embed="rId4">
              <a:alphaModFix amt="78000"/>
            </a:blip>
            <a:srcRect b="0" l="0" r="0" t="0"/>
            <a:stretch/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amonds-for-cover-page-BLACK-MIDDLE.png" id="163" name="Google Shape;163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26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>
            <p:ph type="ctrTitle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3" type="body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4" type="body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6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918" y="263114"/>
            <a:ext cx="1796477" cy="35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146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99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264160" y="877455"/>
            <a:ext cx="8575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subtitle and content">
  <p:cSld name="1_Title, subtitle and conte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146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99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2" type="body"/>
          </p:nvPr>
        </p:nvSpPr>
        <p:spPr>
          <a:xfrm>
            <a:off x="264160" y="877455"/>
            <a:ext cx="8575040" cy="322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CONFIDENTIAL – For use by Hitachi Consulting Corporation employees and other audiences under NDA only.</a:t>
            </a:r>
            <a:endParaRPr b="1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_Title, subtitle, content">
  <p:cSld name="Confidential_Title, subtitle,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146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99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264160" y="877455"/>
            <a:ext cx="8575040" cy="322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9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CONFIDENTIAL – For use by Hitachi Consulting Corporation employees and other audiences under NDA only.</a:t>
            </a:r>
            <a:endParaRPr b="1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fideTitle and Content with Imagential Slide">
  <p:cSld name="2_ConfideTitle and Content with Imagential Slid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>
            <p:ph idx="2" type="pic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146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99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1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21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9" name="Google Shape;9;p21"/>
            <p:cNvSpPr/>
            <p:nvPr/>
          </p:nvSpPr>
          <p:spPr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21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11" name="Google Shape;11;p21"/>
              <p:cNvSpPr/>
              <p:nvPr/>
            </p:nvSpPr>
            <p:spPr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21"/>
              <p:cNvSpPr/>
              <p:nvPr/>
            </p:nvSpPr>
            <p:spPr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" name="Google Shape;13;p21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/>
          <p:nvPr/>
        </p:nvSpPr>
        <p:spPr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9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4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599" name="Google Shape;599;p49"/>
            <p:cNvSpPr/>
            <p:nvPr/>
          </p:nvSpPr>
          <p:spPr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0" name="Google Shape;600;p49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01" name="Google Shape;601;p49"/>
              <p:cNvSpPr/>
              <p:nvPr/>
            </p:nvSpPr>
            <p:spPr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9"/>
              <p:cNvSpPr/>
              <p:nvPr/>
            </p:nvSpPr>
            <p:spPr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3" name="Google Shape;603;p49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</p:grpSpPr>
        <p:sp>
          <p:nvSpPr>
            <p:cNvPr id="604" name="Google Shape;604;p49"/>
            <p:cNvSpPr/>
            <p:nvPr/>
          </p:nvSpPr>
          <p:spPr>
            <a:xfrm>
              <a:off x="618013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4083050" y="3275013"/>
              <a:ext cx="677863" cy="631825"/>
            </a:xfrm>
            <a:custGeom>
              <a:rect b="b" l="l" r="r" t="t"/>
              <a:pathLst>
                <a:path extrusionOk="0" h="1755" w="1884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4614863" y="3275013"/>
              <a:ext cx="796925" cy="631825"/>
            </a:xfrm>
            <a:custGeom>
              <a:rect b="b" l="l" r="r" t="t"/>
              <a:pathLst>
                <a:path extrusionOk="0" h="1755" w="221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6985000" y="3275013"/>
              <a:ext cx="166688" cy="631825"/>
            </a:xfrm>
            <a:custGeom>
              <a:rect b="b" l="l" r="r" t="t"/>
              <a:pathLst>
                <a:path extrusionOk="0" h="1755" w="46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3049588" y="3275013"/>
              <a:ext cx="673100" cy="631825"/>
            </a:xfrm>
            <a:custGeom>
              <a:rect b="b" l="l" r="r" t="t"/>
              <a:pathLst>
                <a:path extrusionOk="0" h="1755" w="1868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3854450" y="3275013"/>
              <a:ext cx="168275" cy="631825"/>
            </a:xfrm>
            <a:custGeom>
              <a:rect b="b" l="l" r="r" t="t"/>
              <a:pathLst>
                <a:path extrusionOk="0" h="1755" w="466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5383213" y="3262313"/>
              <a:ext cx="715962" cy="663575"/>
            </a:xfrm>
            <a:custGeom>
              <a:rect b="b" l="l" r="r" t="t"/>
              <a:pathLst>
                <a:path extrusionOk="0" h="1842" w="1988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2751138" y="4083050"/>
              <a:ext cx="153987" cy="398463"/>
            </a:xfrm>
            <a:custGeom>
              <a:rect b="b" l="l" r="r" t="t"/>
              <a:pathLst>
                <a:path extrusionOk="0" h="1109" w="428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9"/>
            <p:cNvSpPr/>
            <p:nvPr/>
          </p:nvSpPr>
          <p:spPr>
            <a:xfrm>
              <a:off x="2986088" y="4198938"/>
              <a:ext cx="315912" cy="282575"/>
            </a:xfrm>
            <a:custGeom>
              <a:rect b="b" l="l" r="r" t="t"/>
              <a:pathLst>
                <a:path extrusionOk="0" h="785" w="876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3386138" y="4200525"/>
              <a:ext cx="212725" cy="288925"/>
            </a:xfrm>
            <a:custGeom>
              <a:rect b="b" l="l" r="r" t="t"/>
              <a:pathLst>
                <a:path extrusionOk="0" h="802" w="590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3635375" y="4198938"/>
              <a:ext cx="325438" cy="396875"/>
            </a:xfrm>
            <a:custGeom>
              <a:rect b="b" l="l" r="r" t="t"/>
              <a:pathLst>
                <a:path extrusionOk="0" h="1104" w="906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4013200" y="4198938"/>
              <a:ext cx="123825" cy="282575"/>
            </a:xfrm>
            <a:custGeom>
              <a:rect b="b" l="l" r="r" t="t"/>
              <a:pathLst>
                <a:path extrusionOk="0" h="785" w="34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9"/>
            <p:cNvSpPr/>
            <p:nvPr/>
          </p:nvSpPr>
          <p:spPr>
            <a:xfrm>
              <a:off x="4056063" y="4084638"/>
              <a:ext cx="93662" cy="82550"/>
            </a:xfrm>
            <a:custGeom>
              <a:rect b="b" l="l" r="r" t="t"/>
              <a:pathLst>
                <a:path extrusionOk="0" h="229" w="262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9"/>
            <p:cNvSpPr/>
            <p:nvPr/>
          </p:nvSpPr>
          <p:spPr>
            <a:xfrm>
              <a:off x="4211638" y="4200525"/>
              <a:ext cx="244475" cy="280988"/>
            </a:xfrm>
            <a:custGeom>
              <a:rect b="b" l="l" r="r" t="t"/>
              <a:pathLst>
                <a:path extrusionOk="0" h="781" w="677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4486275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5210175" y="4071938"/>
              <a:ext cx="314325" cy="409575"/>
            </a:xfrm>
            <a:custGeom>
              <a:rect b="b" l="l" r="r" t="t"/>
              <a:pathLst>
                <a:path extrusionOk="0" h="1138" w="872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9"/>
            <p:cNvSpPr/>
            <p:nvPr/>
          </p:nvSpPr>
          <p:spPr>
            <a:xfrm>
              <a:off x="5594350" y="4200525"/>
              <a:ext cx="266700" cy="287338"/>
            </a:xfrm>
            <a:custGeom>
              <a:rect b="b" l="l" r="r" t="t"/>
              <a:pathLst>
                <a:path extrusionOk="0" h="797" w="743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9"/>
            <p:cNvSpPr/>
            <p:nvPr/>
          </p:nvSpPr>
          <p:spPr>
            <a:xfrm>
              <a:off x="4964113" y="4121150"/>
              <a:ext cx="212725" cy="366713"/>
            </a:xfrm>
            <a:custGeom>
              <a:rect b="b" l="l" r="r" t="t"/>
              <a:pathLst>
                <a:path extrusionOk="0" h="1017" w="589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9"/>
            <p:cNvSpPr/>
            <p:nvPr/>
          </p:nvSpPr>
          <p:spPr>
            <a:xfrm>
              <a:off x="6049963" y="4087813"/>
              <a:ext cx="450850" cy="395287"/>
            </a:xfrm>
            <a:custGeom>
              <a:rect b="b" l="l" r="r" t="t"/>
              <a:pathLst>
                <a:path extrusionOk="0" h="1096" w="1254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6573838" y="4200525"/>
              <a:ext cx="266700" cy="287338"/>
            </a:xfrm>
            <a:custGeom>
              <a:rect b="b" l="l" r="r" t="t"/>
              <a:pathLst>
                <a:path extrusionOk="0" h="797" w="740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7204075" y="4121150"/>
              <a:ext cx="212725" cy="366713"/>
            </a:xfrm>
            <a:custGeom>
              <a:rect b="b" l="l" r="r" t="t"/>
              <a:pathLst>
                <a:path extrusionOk="0" h="1017" w="590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6850063" y="4206875"/>
              <a:ext cx="331787" cy="274638"/>
            </a:xfrm>
            <a:custGeom>
              <a:rect b="b" l="l" r="r" t="t"/>
              <a:pathLst>
                <a:path extrusionOk="0" h="764" w="921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7175500" y="4010025"/>
              <a:ext cx="176213" cy="111125"/>
            </a:xfrm>
            <a:custGeom>
              <a:rect b="b" l="l" r="r" t="t"/>
              <a:pathLst>
                <a:path extrusionOk="0" h="308" w="490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49"/>
          <p:cNvSpPr txBox="1"/>
          <p:nvPr>
            <p:ph type="title"/>
          </p:nvPr>
        </p:nvSpPr>
        <p:spPr>
          <a:xfrm>
            <a:off x="264160" y="-1906"/>
            <a:ext cx="705104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8" name="Google Shape;628;p49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© 2016 Hitachi Consulting Corporation. 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api.domain.com/users/" TargetMode="External"/><Relationship Id="rId4" Type="http://schemas.openxmlformats.org/officeDocument/2006/relationships/hyperlink" Target="http://api.domain.com/users/123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aps.googleapis.com/maps/api/geocode/json?address=qtsc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blog.getpostman.com/2014/03/07/writing-automated-tests-for-apis-using-postman/" TargetMode="External"/><Relationship Id="rId4" Type="http://schemas.openxmlformats.org/officeDocument/2006/relationships/hyperlink" Target="https://www.soapui.org/rest-testing/getting-started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ebservicex.com/globalweather.asmx?wsdl" TargetMode="External"/><Relationship Id="rId4" Type="http://schemas.openxmlformats.org/officeDocument/2006/relationships/hyperlink" Target="http://www.webservicex.com/globalweather.asmx?op=GetCitiesByCountry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"/>
          <p:cNvSpPr txBox="1"/>
          <p:nvPr>
            <p:ph type="ctrTitle"/>
          </p:nvPr>
        </p:nvSpPr>
        <p:spPr>
          <a:xfrm>
            <a:off x="735919" y="1000700"/>
            <a:ext cx="7651338" cy="392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Web Services API Testing</a:t>
            </a:r>
            <a:endParaRPr/>
          </a:p>
        </p:txBody>
      </p:sp>
      <p:sp>
        <p:nvSpPr>
          <p:cNvPr id="648" name="Google Shape;648;p1"/>
          <p:cNvSpPr txBox="1"/>
          <p:nvPr>
            <p:ph idx="2" type="body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Rieng Tran</a:t>
            </a:r>
            <a:endParaRPr/>
          </a:p>
        </p:txBody>
      </p:sp>
      <p:sp>
        <p:nvSpPr>
          <p:cNvPr id="649" name="Google Shape;649;p1"/>
          <p:cNvSpPr txBox="1"/>
          <p:nvPr>
            <p:ph idx="3" type="body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Testing Coaching</a:t>
            </a:r>
            <a:endParaRPr/>
          </a:p>
        </p:txBody>
      </p:sp>
      <p:sp>
        <p:nvSpPr>
          <p:cNvPr id="650" name="Google Shape;650;p1"/>
          <p:cNvSpPr txBox="1"/>
          <p:nvPr>
            <p:ph idx="4" type="body"/>
          </p:nvPr>
        </p:nvSpPr>
        <p:spPr>
          <a:xfrm>
            <a:off x="1187862" y="4313018"/>
            <a:ext cx="4633158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Updated: May-2017</a:t>
            </a:r>
            <a:endParaRPr sz="1100"/>
          </a:p>
        </p:txBody>
      </p:sp>
      <p:sp>
        <p:nvSpPr>
          <p:cNvPr id="651" name="Google Shape;651;p1"/>
          <p:cNvSpPr txBox="1"/>
          <p:nvPr>
            <p:ph idx="1" type="subTitle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lang="en-US"/>
              <a:t>Basic knowledge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How RESTful WS Works</a:t>
            </a:r>
            <a:endParaRPr/>
          </a:p>
        </p:txBody>
      </p:sp>
      <p:pic>
        <p:nvPicPr>
          <p:cNvPr id="738" name="Google Shape;73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964" y="1020577"/>
            <a:ext cx="7227633" cy="3306259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10"/>
          <p:cNvSpPr txBox="1"/>
          <p:nvPr/>
        </p:nvSpPr>
        <p:spPr>
          <a:xfrm>
            <a:off x="1764255" y="4377193"/>
            <a:ext cx="3211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/ POST / PUT / DELETE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1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RESTful WS: Some characteristics</a:t>
            </a:r>
            <a:endParaRPr/>
          </a:p>
        </p:txBody>
      </p:sp>
      <p:graphicFrame>
        <p:nvGraphicFramePr>
          <p:cNvPr id="745" name="Google Shape;745;p11"/>
          <p:cNvGraphicFramePr/>
          <p:nvPr/>
        </p:nvGraphicFramePr>
        <p:xfrm>
          <a:off x="410816" y="11189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{93D46A87-738A-41EF-A00E-7A3AABB3BC25}</a:tableStyleId>
              </a:tblPr>
              <a:tblGrid>
                <a:gridCol w="1670300"/>
                <a:gridCol w="1670300"/>
                <a:gridCol w="1670300"/>
                <a:gridCol w="1670300"/>
                <a:gridCol w="1670300"/>
              </a:tblGrid>
              <a:tr h="5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URL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GET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POST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PUT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DELETE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Collection</a:t>
                      </a:r>
                      <a:r>
                        <a:rPr b="0" lang="en-US" sz="1200" u="none" cap="none" strike="noStrike"/>
                        <a:t>: </a:t>
                      </a:r>
                      <a:r>
                        <a:rPr b="0" lang="en-US" sz="12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http://api.domain.com/users/</a:t>
                      </a:r>
                      <a:r>
                        <a:rPr b="0" lang="en-US" sz="1200" u="none" cap="none" strike="noStrike"/>
                        <a:t> </a:t>
                      </a:r>
                      <a:endParaRPr b="0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Get a list of users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Create a new user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Replace entire list with a new list of users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Delete entire list of users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Element</a:t>
                      </a:r>
                      <a:r>
                        <a:rPr lang="en-US" sz="1200" u="none" cap="none" strike="noStrike"/>
                        <a:t>: </a:t>
                      </a: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http://api.domain.com/users/1234</a:t>
                      </a:r>
                      <a:r>
                        <a:rPr lang="en-US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Get detail info of an existing user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used (or same as PUT)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Update an existing user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Delete an existing user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US" sz="1200" u="none" cap="none" strike="noStrike"/>
                        <a:t>No need request content, because param is already on URL</a:t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US" sz="1200" u="none" cap="none" strike="noStrike"/>
                        <a:t>Need request content (JSON or XML)</a:t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US" sz="1200" u="none" cap="none" strike="noStrike"/>
                        <a:t>Need request content (JSON or XML)</a:t>
                      </a:r>
                      <a:endParaRPr i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US" sz="1200" u="none" cap="none" strike="noStrike"/>
                        <a:t>No need request content, because param is already on URL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6" name="Google Shape;746;p11"/>
          <p:cNvSpPr txBox="1"/>
          <p:nvPr/>
        </p:nvSpPr>
        <p:spPr>
          <a:xfrm>
            <a:off x="410816" y="3970457"/>
            <a:ext cx="8575039" cy="755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80"/>
              <a:buFont typeface="Noto Sans Symbols"/>
              <a:buChar char="◆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header: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53" lvl="1" marL="574605" marR="0" rtl="0" algn="l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Content-Type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application/json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application/soap+xml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charset=utf-8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Sample of RESTful WS</a:t>
            </a:r>
            <a:endParaRPr/>
          </a:p>
        </p:txBody>
      </p:sp>
      <p:sp>
        <p:nvSpPr>
          <p:cNvPr id="752" name="Google Shape;752;p12"/>
          <p:cNvSpPr txBox="1"/>
          <p:nvPr>
            <p:ph idx="1" type="body"/>
          </p:nvPr>
        </p:nvSpPr>
        <p:spPr>
          <a:xfrm>
            <a:off x="264161" y="967575"/>
            <a:ext cx="8575039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URI: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http://maps.googleapis.com/maps/api/geocode/json?address=qtsc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Sample GET request to API </a:t>
            </a:r>
            <a:r>
              <a:rPr i="1" lang="en-US"/>
              <a:t>(json / xml, demo with Firefox’s RESTClient</a:t>
            </a:r>
            <a:r>
              <a:rPr lang="en-US"/>
              <a:t>)</a:t>
            </a:r>
            <a:endParaRPr/>
          </a:p>
        </p:txBody>
      </p:sp>
      <p:pic>
        <p:nvPicPr>
          <p:cNvPr id="753" name="Google Shape;75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490" y="1937071"/>
            <a:ext cx="3236843" cy="281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4291" y="1937072"/>
            <a:ext cx="3864335" cy="290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3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Authentication in Web Services</a:t>
            </a:r>
            <a:endParaRPr/>
          </a:p>
        </p:txBody>
      </p:sp>
      <p:sp>
        <p:nvSpPr>
          <p:cNvPr id="760" name="Google Shape;760;p13"/>
          <p:cNvSpPr txBox="1"/>
          <p:nvPr>
            <p:ph idx="1" type="body"/>
          </p:nvPr>
        </p:nvSpPr>
        <p:spPr>
          <a:xfrm>
            <a:off x="264161" y="967575"/>
            <a:ext cx="8575039" cy="3555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"/>
              <a:buFont typeface="Noto Sans Symbols"/>
              <a:buChar char="◆"/>
            </a:pPr>
            <a:r>
              <a:rPr lang="en-US" sz="1600"/>
              <a:t>Common authentication types: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1" lang="en-US" sz="1400"/>
              <a:t>No authentication</a:t>
            </a:r>
            <a:endParaRPr/>
          </a:p>
          <a:p>
            <a:pPr indent="-280953" lvl="2" marL="855557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Commonly used by public Web Services (weather, stock exchanges, etc.)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1" lang="en-US" sz="1400"/>
              <a:t>HTTP Basic authentication</a:t>
            </a:r>
            <a:endParaRPr/>
          </a:p>
          <a:p>
            <a:pPr indent="-280953" lvl="2" marL="855557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</a:pPr>
            <a:r>
              <a:rPr b="1" i="1" lang="en-US" sz="1400"/>
              <a:t>Example</a:t>
            </a:r>
            <a:r>
              <a:rPr i="1" lang="en-US" sz="1400"/>
              <a:t>: “Authorization: Basic YWRtaW46YWRtaW4=“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1" lang="en-US" sz="1400"/>
              <a:t>OAuth authentication (Open Authorization)</a:t>
            </a:r>
            <a:endParaRPr/>
          </a:p>
          <a:p>
            <a:pPr indent="-280953" lvl="2" marL="855557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&lt;Self research&gt;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880"/>
              <a:buFont typeface="Noto Sans Symbols"/>
              <a:buChar char="◆"/>
            </a:pPr>
            <a:r>
              <a:rPr lang="en-US" sz="1600"/>
              <a:t>How to test WS that requires authentication? 🡺 </a:t>
            </a:r>
            <a:r>
              <a:rPr b="1" lang="en-US" sz="1600"/>
              <a:t>Depends on WS specification.</a:t>
            </a:r>
            <a:endParaRPr b="1" sz="1600"/>
          </a:p>
          <a:p>
            <a:pPr indent="-293653" lvl="1" marL="574605" rtl="0" algn="l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lang="en-US" sz="1400"/>
              <a:t>Put credential directly into request payload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lang="en-US" sz="1400"/>
              <a:t>Set in HTTP Header or cookies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4"/>
          <p:cNvSpPr/>
          <p:nvPr/>
        </p:nvSpPr>
        <p:spPr>
          <a:xfrm>
            <a:off x="365760" y="1065474"/>
            <a:ext cx="1900362" cy="3395207"/>
          </a:xfrm>
          <a:prstGeom prst="rect">
            <a:avLst/>
          </a:prstGeom>
          <a:gradFill>
            <a:gsLst>
              <a:gs pos="0">
                <a:srgbClr val="FEF6F3"/>
              </a:gs>
              <a:gs pos="74000">
                <a:srgbClr val="F6B49C"/>
              </a:gs>
              <a:gs pos="83000">
                <a:srgbClr val="F6B49C"/>
              </a:gs>
              <a:gs pos="100000">
                <a:srgbClr val="F9CBBB"/>
              </a:gs>
            </a:gsLst>
            <a:lin ang="54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Common App</a:t>
            </a:r>
            <a:endParaRPr b="1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4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API WS Testing</a:t>
            </a:r>
            <a:endParaRPr/>
          </a:p>
        </p:txBody>
      </p:sp>
      <p:grpSp>
        <p:nvGrpSpPr>
          <p:cNvPr id="767" name="Google Shape;767;p14"/>
          <p:cNvGrpSpPr/>
          <p:nvPr/>
        </p:nvGrpSpPr>
        <p:grpSpPr>
          <a:xfrm>
            <a:off x="719660" y="1229181"/>
            <a:ext cx="1210865" cy="2690812"/>
            <a:chOff x="455500" y="0"/>
            <a:chExt cx="1210865" cy="2690812"/>
          </a:xfrm>
        </p:grpSpPr>
        <p:sp>
          <p:nvSpPr>
            <p:cNvPr id="768" name="Google Shape;768;p14"/>
            <p:cNvSpPr/>
            <p:nvPr/>
          </p:nvSpPr>
          <p:spPr>
            <a:xfrm>
              <a:off x="455500" y="0"/>
              <a:ext cx="1210865" cy="672703"/>
            </a:xfrm>
            <a:prstGeom prst="roundRect">
              <a:avLst>
                <a:gd fmla="val 10000" name="adj"/>
              </a:avLst>
            </a:prstGeom>
            <a:solidFill>
              <a:srgbClr val="EA58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4"/>
            <p:cNvSpPr txBox="1"/>
            <p:nvPr/>
          </p:nvSpPr>
          <p:spPr>
            <a:xfrm>
              <a:off x="475203" y="19703"/>
              <a:ext cx="1171459" cy="633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Layer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4"/>
            <p:cNvSpPr/>
            <p:nvPr/>
          </p:nvSpPr>
          <p:spPr>
            <a:xfrm rot="5400000">
              <a:off x="934801" y="689520"/>
              <a:ext cx="252263" cy="30271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3D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4"/>
            <p:cNvSpPr txBox="1"/>
            <p:nvPr/>
          </p:nvSpPr>
          <p:spPr>
            <a:xfrm>
              <a:off x="970118" y="714747"/>
              <a:ext cx="181630" cy="176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455500" y="1009054"/>
              <a:ext cx="1210865" cy="672703"/>
            </a:xfrm>
            <a:prstGeom prst="roundRect">
              <a:avLst>
                <a:gd fmla="val 10000" name="adj"/>
              </a:avLst>
            </a:prstGeom>
            <a:solidFill>
              <a:srgbClr val="EA58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4"/>
            <p:cNvSpPr txBox="1"/>
            <p:nvPr/>
          </p:nvSpPr>
          <p:spPr>
            <a:xfrm>
              <a:off x="475203" y="1028757"/>
              <a:ext cx="1171459" cy="633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Layer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4"/>
            <p:cNvSpPr/>
            <p:nvPr/>
          </p:nvSpPr>
          <p:spPr>
            <a:xfrm rot="5400000">
              <a:off x="934801" y="1698575"/>
              <a:ext cx="252263" cy="30271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3D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4"/>
            <p:cNvSpPr txBox="1"/>
            <p:nvPr/>
          </p:nvSpPr>
          <p:spPr>
            <a:xfrm>
              <a:off x="970118" y="1723802"/>
              <a:ext cx="181630" cy="176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455500" y="2018109"/>
              <a:ext cx="1210865" cy="672703"/>
            </a:xfrm>
            <a:prstGeom prst="roundRect">
              <a:avLst>
                <a:gd fmla="val 10000" name="adj"/>
              </a:avLst>
            </a:prstGeom>
            <a:solidFill>
              <a:srgbClr val="EA58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4"/>
            <p:cNvSpPr txBox="1"/>
            <p:nvPr/>
          </p:nvSpPr>
          <p:spPr>
            <a:xfrm>
              <a:off x="475203" y="2037812"/>
              <a:ext cx="1171459" cy="633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Database Layer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14"/>
          <p:cNvSpPr/>
          <p:nvPr/>
        </p:nvSpPr>
        <p:spPr>
          <a:xfrm>
            <a:off x="3041815" y="2235956"/>
            <a:ext cx="1375576" cy="763326"/>
          </a:xfrm>
          <a:prstGeom prst="flowChartMultidocument">
            <a:avLst/>
          </a:prstGeom>
          <a:gradFill>
            <a:gsLst>
              <a:gs pos="0">
                <a:srgbClr val="00B0F0"/>
              </a:gs>
              <a:gs pos="48000">
                <a:srgbClr val="7030A0"/>
              </a:gs>
              <a:gs pos="100000">
                <a:srgbClr val="0070C0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WS testing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4"/>
          <p:cNvSpPr/>
          <p:nvPr/>
        </p:nvSpPr>
        <p:spPr>
          <a:xfrm>
            <a:off x="3101891" y="1229181"/>
            <a:ext cx="1255424" cy="671181"/>
          </a:xfrm>
          <a:prstGeom prst="flowChartInternalStorage">
            <a:avLst/>
          </a:prstGeom>
          <a:gradFill>
            <a:gsLst>
              <a:gs pos="0">
                <a:srgbClr val="FF4A07"/>
              </a:gs>
              <a:gs pos="100000">
                <a:srgbClr val="FF8B72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4"/>
          <p:cNvSpPr/>
          <p:nvPr/>
        </p:nvSpPr>
        <p:spPr>
          <a:xfrm>
            <a:off x="3101891" y="3313360"/>
            <a:ext cx="1255424" cy="671181"/>
          </a:xfrm>
          <a:prstGeom prst="flowChartInternalStorage">
            <a:avLst/>
          </a:prstGeom>
          <a:gradFill>
            <a:gsLst>
              <a:gs pos="0">
                <a:srgbClr val="E9620C"/>
              </a:gs>
              <a:gs pos="23000">
                <a:srgbClr val="E9620C"/>
              </a:gs>
              <a:gs pos="69000">
                <a:srgbClr val="C4530A"/>
              </a:gs>
              <a:gs pos="97000">
                <a:srgbClr val="B74D09"/>
              </a:gs>
              <a:gs pos="100000">
                <a:srgbClr val="B74D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4"/>
          <p:cNvSpPr/>
          <p:nvPr/>
        </p:nvSpPr>
        <p:spPr>
          <a:xfrm>
            <a:off x="2099144" y="1502797"/>
            <a:ext cx="795131" cy="206733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4A07"/>
              </a:gs>
              <a:gs pos="100000">
                <a:srgbClr val="FF8B72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4"/>
          <p:cNvSpPr/>
          <p:nvPr/>
        </p:nvSpPr>
        <p:spPr>
          <a:xfrm>
            <a:off x="2099144" y="2514252"/>
            <a:ext cx="795131" cy="206733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4A07"/>
              </a:gs>
              <a:gs pos="100000">
                <a:srgbClr val="FF8B72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4"/>
          <p:cNvSpPr/>
          <p:nvPr/>
        </p:nvSpPr>
        <p:spPr>
          <a:xfrm>
            <a:off x="2099144" y="3504191"/>
            <a:ext cx="795131" cy="206733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4A07"/>
              </a:gs>
              <a:gs pos="100000">
                <a:srgbClr val="FF8B72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4"/>
          <p:cNvSpPr txBox="1"/>
          <p:nvPr/>
        </p:nvSpPr>
        <p:spPr>
          <a:xfrm>
            <a:off x="5573864" y="1072579"/>
            <a:ext cx="320437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structured request to server and analyze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8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status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8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8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8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require UI of target app.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require higher skill of testers (when scripting).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tool or own script.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cURL, RESTClient, SOAPUI, eMonkey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4"/>
          <p:cNvSpPr/>
          <p:nvPr/>
        </p:nvSpPr>
        <p:spPr>
          <a:xfrm>
            <a:off x="4828309" y="1287330"/>
            <a:ext cx="443407" cy="2952163"/>
          </a:xfrm>
          <a:prstGeom prst="leftBrace">
            <a:avLst>
              <a:gd fmla="val 8333" name="adj1"/>
              <a:gd fmla="val 45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5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What to Test in API WS Testing</a:t>
            </a:r>
            <a:endParaRPr/>
          </a:p>
        </p:txBody>
      </p:sp>
      <p:sp>
        <p:nvSpPr>
          <p:cNvPr id="791" name="Google Shape;791;p15"/>
          <p:cNvSpPr txBox="1"/>
          <p:nvPr>
            <p:ph idx="1" type="body"/>
          </p:nvPr>
        </p:nvSpPr>
        <p:spPr>
          <a:xfrm>
            <a:off x="264162" y="967575"/>
            <a:ext cx="4132909" cy="3599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b="1" lang="en-US"/>
              <a:t>Documentation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lang="en-US" sz="1400"/>
              <a:t>Make sure what is documented matches with what is published. 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b="1" lang="en-US"/>
              <a:t>Discovery</a:t>
            </a:r>
            <a:r>
              <a:rPr lang="en-US"/>
              <a:t> </a:t>
            </a:r>
            <a:r>
              <a:rPr lang="en-US" sz="1400"/>
              <a:t>the visibility of services against public document (SOAP)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b="1" lang="en-US"/>
              <a:t>Usability </a:t>
            </a:r>
            <a:r>
              <a:rPr lang="en-US" sz="1400"/>
              <a:t>of services (SOAP, RESTful)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lang="en-US" sz="1400"/>
              <a:t>Functionality of the APIs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lang="en-US" sz="1400"/>
              <a:t>Interoperability (SOAP1.1, SOAP1.2, schema…)</a:t>
            </a:r>
            <a:endParaRPr/>
          </a:p>
          <a:p>
            <a:pPr indent="-232058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70"/>
              <a:buFont typeface="Noto Sans Symbols"/>
              <a:buNone/>
            </a:pPr>
            <a:r>
              <a:t/>
            </a:r>
            <a:endParaRPr sz="1400"/>
          </a:p>
        </p:txBody>
      </p:sp>
      <p:sp>
        <p:nvSpPr>
          <p:cNvPr id="792" name="Google Shape;792;p15"/>
          <p:cNvSpPr txBox="1"/>
          <p:nvPr/>
        </p:nvSpPr>
        <p:spPr>
          <a:xfrm>
            <a:off x="4693038" y="967575"/>
            <a:ext cx="4029543" cy="3732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990"/>
              <a:buFont typeface="Noto Sans Symbols"/>
              <a:buChar char="◆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/ load / stress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53" lvl="1" marL="574605" marR="0" rtl="0" algn="l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 must always ready to serve multiple 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53" lvl="1" marL="574605" marR="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53" lvl="0" marL="280953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CC0000"/>
              </a:buClr>
              <a:buSzPts val="990"/>
              <a:buFont typeface="Noto Sans Symbols"/>
              <a:buChar char="◆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53" lvl="1" marL="574605" marR="0" rtl="0" algn="l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53" lvl="1" marL="574605" marR="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validation (combination, boundary, fuzzing of parameters)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53" lvl="1" marL="574605" marR="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logics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53" lvl="1" marL="574605" marR="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confidentiality &amp; integrity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6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Basic steps to perform API WS testing (manual)</a:t>
            </a:r>
            <a:endParaRPr sz="2000"/>
          </a:p>
        </p:txBody>
      </p:sp>
      <p:sp>
        <p:nvSpPr>
          <p:cNvPr id="798" name="Google Shape;798;p16"/>
          <p:cNvSpPr txBox="1"/>
          <p:nvPr>
            <p:ph idx="1" type="body"/>
          </p:nvPr>
        </p:nvSpPr>
        <p:spPr>
          <a:xfrm>
            <a:off x="264161" y="967575"/>
            <a:ext cx="8575039" cy="41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84"/>
              <a:buFont typeface="Arial"/>
              <a:buAutoNum type="arabicPeriod"/>
            </a:pPr>
            <a:r>
              <a:rPr lang="en-US" sz="1600"/>
              <a:t>Understand API spec (environment, input, output)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86"/>
              <a:buFont typeface="Noto Sans Symbols"/>
              <a:buChar char="▪"/>
            </a:pPr>
            <a:r>
              <a:rPr lang="en-US" sz="1400"/>
              <a:t>If spec not available, try inspect / sniff the live traffic using browsers or sniffers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86"/>
              <a:buFont typeface="Noto Sans Symbols"/>
              <a:buChar char="▪"/>
            </a:pPr>
            <a:r>
              <a:rPr lang="en-US" sz="1400"/>
              <a:t>If APIs based on SOAP, get understanding of the WSDL document.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84"/>
              <a:buFont typeface="Arial"/>
              <a:buAutoNum type="arabicPeriod"/>
            </a:pPr>
            <a:r>
              <a:rPr lang="en-US" sz="1600"/>
              <a:t>Prepare environment (OS, API’s preconditions)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84"/>
              <a:buFont typeface="Arial"/>
              <a:buAutoNum type="arabicPeriod"/>
            </a:pPr>
            <a:r>
              <a:rPr lang="en-US" sz="1600"/>
              <a:t>Select appropriate tools (manual, automation)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84"/>
              <a:buFont typeface="Arial"/>
              <a:buAutoNum type="arabicPeriod"/>
            </a:pPr>
            <a:r>
              <a:rPr lang="en-US" sz="1600"/>
              <a:t>Prepare request data (single special data, combinations of data)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84"/>
              <a:buFont typeface="Arial"/>
              <a:buAutoNum type="arabicPeriod"/>
            </a:pPr>
            <a:r>
              <a:rPr lang="en-US" sz="1600"/>
              <a:t>Define check points (response data to determine passed or failed)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84"/>
              <a:buFont typeface="Arial"/>
              <a:buAutoNum type="arabicPeriod"/>
            </a:pPr>
            <a:r>
              <a:rPr lang="en-US" sz="1600"/>
              <a:t>Write script to automate the tests (advance)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84"/>
              <a:buFont typeface="Arial"/>
              <a:buAutoNum type="arabicPeriod"/>
            </a:pPr>
            <a:r>
              <a:rPr lang="en-US" sz="1600"/>
              <a:t>Execute the tests (manual, automation)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84"/>
              <a:buFont typeface="Arial"/>
              <a:buAutoNum type="arabicPeriod"/>
            </a:pPr>
            <a:r>
              <a:rPr lang="en-US" sz="1600"/>
              <a:t>Verify response against check points (passed or failed)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7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Types of Bugs from API WS Testing</a:t>
            </a:r>
            <a:endParaRPr/>
          </a:p>
        </p:txBody>
      </p:sp>
      <p:sp>
        <p:nvSpPr>
          <p:cNvPr id="804" name="Google Shape;804;p17"/>
          <p:cNvSpPr txBox="1"/>
          <p:nvPr>
            <p:ph idx="1" type="body"/>
          </p:nvPr>
        </p:nvSpPr>
        <p:spPr>
          <a:xfrm>
            <a:off x="264161" y="967575"/>
            <a:ext cx="8575039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Invalid response data (format, structure)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Invalid response’s status code &amp; information (wrong output)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Incorrect data handling (input validation &amp; processing)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Incorrect fails handling (wrong error code, error message, wrong logics)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Undocumented information disclosure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Reliability and performance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Security related issues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…..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8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Challenges of API WS Testing</a:t>
            </a:r>
            <a:endParaRPr/>
          </a:p>
        </p:txBody>
      </p:sp>
      <p:sp>
        <p:nvSpPr>
          <p:cNvPr id="810" name="Google Shape;810;p18"/>
          <p:cNvSpPr txBox="1"/>
          <p:nvPr>
            <p:ph idx="1" type="body"/>
          </p:nvPr>
        </p:nvSpPr>
        <p:spPr>
          <a:xfrm>
            <a:off x="264161" y="978333"/>
            <a:ext cx="8575039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Testers need to understand clearly spec of APIs (input, output, environment)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Parameters combination, test data generation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Complex API calls sequencing is difficult to test (DevOps, CI integration)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Complex API requires higher skill of testers (APIs requires auth, etc)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Scripting to automate testing is difficult, requires higher skills of testers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Output validation is difficult (complex responses, server logs, database result…)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◆"/>
            </a:pPr>
            <a:r>
              <a:rPr lang="en-US" sz="2000"/>
              <a:t>…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Tools for API WS Testing</a:t>
            </a:r>
            <a:endParaRPr/>
          </a:p>
        </p:txBody>
      </p:sp>
      <p:sp>
        <p:nvSpPr>
          <p:cNvPr id="816" name="Google Shape;816;p19"/>
          <p:cNvSpPr txBox="1"/>
          <p:nvPr>
            <p:ph idx="1" type="body"/>
          </p:nvPr>
        </p:nvSpPr>
        <p:spPr>
          <a:xfrm>
            <a:off x="264161" y="967575"/>
            <a:ext cx="8575039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"/>
              <a:buChar char="◆"/>
            </a:pPr>
            <a:r>
              <a:rPr lang="en-US" sz="1600"/>
              <a:t>Browser’s plugin (FF’s RESTClient, Chrome’s Advanced REST client, POSTMAN)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Char char="◆"/>
            </a:pPr>
            <a:r>
              <a:rPr lang="en-US" sz="1600"/>
              <a:t>SOAPUI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Char char="◆"/>
            </a:pPr>
            <a:r>
              <a:rPr lang="en-US" sz="1600"/>
              <a:t>DevTest</a:t>
            </a:r>
            <a:endParaRPr sz="1600"/>
          </a:p>
          <a:p>
            <a:pPr indent="-280953" lvl="0" marL="28095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Char char="◆"/>
            </a:pPr>
            <a:r>
              <a:rPr lang="en-US" sz="1600"/>
              <a:t>QTP-UFT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Char char="◆"/>
            </a:pPr>
            <a:r>
              <a:rPr lang="en-US" sz="1600"/>
              <a:t>Parasoft dotTEST</a:t>
            </a:r>
            <a:endParaRPr sz="1600"/>
          </a:p>
          <a:p>
            <a:pPr indent="-280953" lvl="0" marL="28095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Char char="◆"/>
            </a:pPr>
            <a:r>
              <a:rPr lang="en-US" sz="1600"/>
              <a:t>cURL</a:t>
            </a:r>
            <a:endParaRPr sz="1600"/>
          </a:p>
          <a:p>
            <a:pPr indent="-280953" lvl="0" marL="28095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Char char="◆"/>
            </a:pPr>
            <a:r>
              <a:rPr lang="en-US" sz="1600"/>
              <a:t>Burp Suite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Char char="◆"/>
            </a:pPr>
            <a:r>
              <a:rPr lang="en-US" sz="1600"/>
              <a:t>Acunetix WS</a:t>
            </a:r>
            <a:endParaRPr sz="1600"/>
          </a:p>
          <a:p>
            <a:pPr indent="-280953" lvl="0" marL="28095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80"/>
              <a:buChar char="◆"/>
            </a:pPr>
            <a:r>
              <a:rPr lang="en-US" sz="1600"/>
              <a:t>…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657" name="Google Shape;657;p2"/>
          <p:cNvSpPr txBox="1"/>
          <p:nvPr>
            <p:ph idx="1" type="body"/>
          </p:nvPr>
        </p:nvSpPr>
        <p:spPr>
          <a:xfrm>
            <a:off x="264160" y="879769"/>
            <a:ext cx="8574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b="1" lang="en-US"/>
              <a:t>API</a:t>
            </a:r>
            <a:r>
              <a:rPr lang="en-US"/>
              <a:t>: </a:t>
            </a:r>
            <a:r>
              <a:rPr b="1" lang="en-US"/>
              <a:t>A</a:t>
            </a:r>
            <a:r>
              <a:rPr lang="en-US"/>
              <a:t>pplication </a:t>
            </a:r>
            <a:r>
              <a:rPr b="1" lang="en-US"/>
              <a:t>P</a:t>
            </a:r>
            <a:r>
              <a:rPr lang="en-US"/>
              <a:t>rogramming </a:t>
            </a:r>
            <a:r>
              <a:rPr b="1" lang="en-US"/>
              <a:t>I</a:t>
            </a:r>
            <a:r>
              <a:rPr lang="en-US"/>
              <a:t>nterface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</a:pPr>
            <a:r>
              <a:rPr lang="en-US"/>
              <a:t>Public interface of a function or routine that can be triggered to execute by other functions/applications.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b="1" lang="en-US"/>
              <a:t>Stateless / Stateful protocols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</a:pPr>
            <a:r>
              <a:rPr lang="en-US"/>
              <a:t>A </a:t>
            </a:r>
            <a:r>
              <a:rPr b="1" lang="en-US"/>
              <a:t>stateless protocol</a:t>
            </a:r>
            <a:r>
              <a:rPr lang="en-US"/>
              <a:t> is a communications protocol that treats each request as an independent transaction that is unrelated to any previous request so that the communication consists of independent pairs of </a:t>
            </a:r>
            <a:r>
              <a:rPr i="1" lang="en-US"/>
              <a:t>request and response</a:t>
            </a:r>
            <a:r>
              <a:rPr lang="en-US"/>
              <a:t>. A </a:t>
            </a:r>
            <a:r>
              <a:rPr b="1" lang="en-US"/>
              <a:t>stateless</a:t>
            </a:r>
            <a:r>
              <a:rPr lang="en-US"/>
              <a:t> protocol does not require the server to retain session information or status about each communications partner for the duration of multiple requests. In contrast, a protocol that requires keeping of the internal state on the server is known as a </a:t>
            </a:r>
            <a:r>
              <a:rPr b="1" lang="en-US"/>
              <a:t>stateful</a:t>
            </a:r>
            <a:r>
              <a:rPr lang="en-US"/>
              <a:t> protocol. (Wikipedia)</a:t>
            </a:r>
            <a:endParaRPr b="1"/>
          </a:p>
          <a:p>
            <a:pPr indent="-218088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Demos on some basic tools</a:t>
            </a:r>
            <a:endParaRPr/>
          </a:p>
        </p:txBody>
      </p:sp>
      <p:sp>
        <p:nvSpPr>
          <p:cNvPr id="822" name="Google Shape;822;p20"/>
          <p:cNvSpPr txBox="1"/>
          <p:nvPr>
            <p:ph idx="1" type="body"/>
          </p:nvPr>
        </p:nvSpPr>
        <p:spPr>
          <a:xfrm>
            <a:off x="264161" y="967575"/>
            <a:ext cx="8575039" cy="3884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Browser’s built-in developer tool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</a:pPr>
            <a:r>
              <a:rPr lang="en-US"/>
              <a:t>To be presented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RESTClient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</a:pPr>
            <a:r>
              <a:rPr lang="en-US"/>
              <a:t>To be presented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POSTMAN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http://blog.getpostman.com/2014/03/07/writing-automated-tests-for-apis-using-postman/</a:t>
            </a:r>
            <a:r>
              <a:rPr lang="en-US"/>
              <a:t> 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SOAPGUI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https://www.soapui.org/rest-testing/getting-started.html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Basics (cont.)</a:t>
            </a:r>
            <a:endParaRPr/>
          </a:p>
        </p:txBody>
      </p:sp>
      <p:sp>
        <p:nvSpPr>
          <p:cNvPr id="663" name="Google Shape;663;p3"/>
          <p:cNvSpPr txBox="1"/>
          <p:nvPr>
            <p:ph idx="1" type="body"/>
          </p:nvPr>
        </p:nvSpPr>
        <p:spPr>
          <a:xfrm>
            <a:off x="264161" y="967575"/>
            <a:ext cx="8575039" cy="4607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5"/>
              <a:buFont typeface="Noto Sans Symbols"/>
              <a:buChar char="◆"/>
            </a:pPr>
            <a:r>
              <a:rPr lang="en-US" sz="1500"/>
              <a:t>A </a:t>
            </a:r>
            <a:r>
              <a:rPr b="1" lang="en-US" sz="1500"/>
              <a:t>Web Service </a:t>
            </a:r>
            <a:r>
              <a:rPr lang="en-US" sz="1500"/>
              <a:t>is a software system designed to support interoperable machine-to-machine interaction over a network (W3C)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‒"/>
            </a:pPr>
            <a:r>
              <a:rPr lang="en-US" sz="1500"/>
              <a:t>Is a software function or method that communicates over network protocols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lang="en-US" sz="1400"/>
              <a:t>All Web Services are API but APIs are not Web Services</a:t>
            </a:r>
            <a:endParaRPr sz="1500"/>
          </a:p>
          <a:p>
            <a:pPr indent="-293653" lvl="1" marL="574605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‒"/>
            </a:pPr>
            <a:r>
              <a:rPr lang="en-US" sz="1500"/>
              <a:t>Working model: </a:t>
            </a:r>
            <a:r>
              <a:rPr b="1" lang="en-US" sz="1500"/>
              <a:t>Provider 🡺 Consumers</a:t>
            </a:r>
            <a:r>
              <a:rPr lang="en-US" sz="1500"/>
              <a:t>, or </a:t>
            </a:r>
            <a:r>
              <a:rPr b="1" lang="en-US" sz="1500"/>
              <a:t>Server 🡺 Clients</a:t>
            </a:r>
            <a:endParaRPr b="1" sz="1500"/>
          </a:p>
          <a:p>
            <a:pPr indent="-280953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825"/>
              <a:buFont typeface="Noto Sans Symbols"/>
              <a:buChar char="◆"/>
            </a:pPr>
            <a:r>
              <a:rPr b="1" lang="en-US" sz="1500"/>
              <a:t>2 common types of Web Services: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‒"/>
            </a:pPr>
            <a:r>
              <a:rPr lang="en-US" sz="1500"/>
              <a:t>SOAP / XML (other type is XML-RPC)</a:t>
            </a:r>
            <a:endParaRPr sz="1500"/>
          </a:p>
          <a:p>
            <a:pPr indent="-293653" lvl="1" marL="574605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‒"/>
            </a:pPr>
            <a:r>
              <a:rPr lang="en-US" sz="1500"/>
              <a:t>RESTful / JSON (more generic type is Web API)</a:t>
            </a:r>
            <a:endParaRPr sz="1500"/>
          </a:p>
          <a:p>
            <a:pPr indent="-280953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825"/>
              <a:buFont typeface="Noto Sans Symbols"/>
              <a:buChar char="◆"/>
            </a:pPr>
            <a:r>
              <a:rPr b="1" lang="en-US" sz="1500"/>
              <a:t>Generic Web API: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‒"/>
            </a:pPr>
            <a:r>
              <a:rPr lang="en-US" sz="1500"/>
              <a:t>Web HTML form actions (HTTP GET/POST)</a:t>
            </a:r>
            <a:endParaRPr sz="1500"/>
          </a:p>
          <a:p>
            <a:pPr indent="-293653" lvl="1" marL="574605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‒"/>
            </a:pPr>
            <a:r>
              <a:rPr lang="en-US" sz="1500"/>
              <a:t>Any public API that supports HTTP GET / POST / PUT / DELETE /…</a:t>
            </a:r>
            <a:endParaRPr/>
          </a:p>
          <a:p>
            <a:pPr indent="-228565" lvl="0" marL="280953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825"/>
              <a:buFont typeface="Noto Sans Symbols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How a Web Application works?</a:t>
            </a:r>
            <a:endParaRPr/>
          </a:p>
        </p:txBody>
      </p:sp>
      <p:sp>
        <p:nvSpPr>
          <p:cNvPr id="669" name="Google Shape;669;p4"/>
          <p:cNvSpPr txBox="1"/>
          <p:nvPr>
            <p:ph idx="1" type="body"/>
          </p:nvPr>
        </p:nvSpPr>
        <p:spPr>
          <a:xfrm>
            <a:off x="264161" y="967575"/>
            <a:ext cx="8575039" cy="82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Self-study: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</a:pPr>
            <a:r>
              <a:rPr lang="en-US"/>
              <a:t>https://www.youtube.com/watch?v=RsQ1tFLwldY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Common working model</a:t>
            </a:r>
            <a:endParaRPr/>
          </a:p>
        </p:txBody>
      </p:sp>
      <p:sp>
        <p:nvSpPr>
          <p:cNvPr id="675" name="Google Shape;675;p5"/>
          <p:cNvSpPr/>
          <p:nvPr/>
        </p:nvSpPr>
        <p:spPr>
          <a:xfrm>
            <a:off x="317351" y="1235971"/>
            <a:ext cx="1624405" cy="883285"/>
          </a:xfrm>
          <a:prstGeom prst="rect">
            <a:avLst/>
          </a:prstGeom>
          <a:gradFill>
            <a:gsLst>
              <a:gs pos="0">
                <a:srgbClr val="E9620C"/>
              </a:gs>
              <a:gs pos="23000">
                <a:srgbClr val="E9620C"/>
              </a:gs>
              <a:gs pos="69000">
                <a:srgbClr val="C4530A"/>
              </a:gs>
              <a:gs pos="97000">
                <a:srgbClr val="B74D09"/>
              </a:gs>
              <a:gs pos="100000">
                <a:srgbClr val="B74D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(clients)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5"/>
          <p:cNvSpPr/>
          <p:nvPr/>
        </p:nvSpPr>
        <p:spPr>
          <a:xfrm>
            <a:off x="6911784" y="1235970"/>
            <a:ext cx="1624405" cy="883285"/>
          </a:xfrm>
          <a:prstGeom prst="rect">
            <a:avLst/>
          </a:prstGeom>
          <a:gradFill>
            <a:gsLst>
              <a:gs pos="0">
                <a:srgbClr val="AA0000"/>
              </a:gs>
              <a:gs pos="48000">
                <a:srgbClr val="FF0707"/>
              </a:gs>
              <a:gs pos="100000">
                <a:srgbClr val="FF6666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(server)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5"/>
          <p:cNvSpPr/>
          <p:nvPr/>
        </p:nvSpPr>
        <p:spPr>
          <a:xfrm>
            <a:off x="1301675" y="2441985"/>
            <a:ext cx="984329" cy="395343"/>
          </a:xfrm>
          <a:prstGeom prst="rect">
            <a:avLst/>
          </a:prstGeom>
          <a:gradFill>
            <a:gsLst>
              <a:gs pos="0">
                <a:srgbClr val="FF4A07"/>
              </a:gs>
              <a:gs pos="100000">
                <a:srgbClr val="FF8B72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"/>
          <p:cNvSpPr/>
          <p:nvPr/>
        </p:nvSpPr>
        <p:spPr>
          <a:xfrm>
            <a:off x="1882588" y="3160058"/>
            <a:ext cx="984329" cy="3953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AC8CA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 b="0" i="0" sz="1600" u="none" cap="none" strike="noStrik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"/>
          <p:cNvSpPr/>
          <p:nvPr/>
        </p:nvSpPr>
        <p:spPr>
          <a:xfrm>
            <a:off x="2463501" y="3864437"/>
            <a:ext cx="984329" cy="3953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AC8CA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 b="0" i="0" sz="1600" u="none" cap="none" strike="noStrik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"/>
          <p:cNvSpPr/>
          <p:nvPr/>
        </p:nvSpPr>
        <p:spPr>
          <a:xfrm>
            <a:off x="6330871" y="2441985"/>
            <a:ext cx="984329" cy="395343"/>
          </a:xfrm>
          <a:prstGeom prst="rect">
            <a:avLst/>
          </a:prstGeom>
          <a:gradFill>
            <a:gsLst>
              <a:gs pos="0">
                <a:srgbClr val="FF4A07"/>
              </a:gs>
              <a:gs pos="100000">
                <a:srgbClr val="FF8B72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"/>
          <p:cNvSpPr/>
          <p:nvPr/>
        </p:nvSpPr>
        <p:spPr>
          <a:xfrm>
            <a:off x="5749958" y="3160058"/>
            <a:ext cx="984329" cy="3953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AC8CA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 b="0" i="0" sz="1600" u="none" cap="none" strike="noStrik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"/>
          <p:cNvSpPr/>
          <p:nvPr/>
        </p:nvSpPr>
        <p:spPr>
          <a:xfrm>
            <a:off x="5169045" y="3864437"/>
            <a:ext cx="984329" cy="3953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AC8CA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 b="0" i="0" sz="1600" u="none" cap="none" strike="noStrik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"/>
          <p:cNvSpPr/>
          <p:nvPr/>
        </p:nvSpPr>
        <p:spPr>
          <a:xfrm>
            <a:off x="2210159" y="1621839"/>
            <a:ext cx="4491323" cy="142416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4A07"/>
              </a:gs>
              <a:gs pos="100000">
                <a:srgbClr val="FF8B72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82295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SOAP / RESTful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XML / JSON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"/>
          <p:cNvSpPr/>
          <p:nvPr/>
        </p:nvSpPr>
        <p:spPr>
          <a:xfrm>
            <a:off x="2678654" y="2582555"/>
            <a:ext cx="3356387" cy="172025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E9531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7315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stateless</a:t>
            </a:r>
            <a:endParaRPr b="1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"/>
          <p:cNvSpPr/>
          <p:nvPr/>
        </p:nvSpPr>
        <p:spPr>
          <a:xfrm>
            <a:off x="3151991" y="3290907"/>
            <a:ext cx="2347854" cy="155789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E9531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7315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stateful</a:t>
            </a:r>
            <a:endParaRPr b="0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"/>
          <p:cNvSpPr/>
          <p:nvPr/>
        </p:nvSpPr>
        <p:spPr>
          <a:xfrm>
            <a:off x="3679115" y="3978739"/>
            <a:ext cx="1325878" cy="141439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E9531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7315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stateless</a:t>
            </a:r>
            <a:endParaRPr b="0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"/>
          <p:cNvSpPr/>
          <p:nvPr/>
        </p:nvSpPr>
        <p:spPr>
          <a:xfrm>
            <a:off x="3563598" y="4656504"/>
            <a:ext cx="1710467" cy="89278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E9531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7315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p5"/>
          <p:cNvCxnSpPr/>
          <p:nvPr/>
        </p:nvCxnSpPr>
        <p:spPr>
          <a:xfrm>
            <a:off x="3044414" y="4346222"/>
            <a:ext cx="0" cy="399559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89" name="Google Shape;689;p5"/>
          <p:cNvCxnSpPr/>
          <p:nvPr/>
        </p:nvCxnSpPr>
        <p:spPr>
          <a:xfrm>
            <a:off x="5749958" y="4346222"/>
            <a:ext cx="0" cy="399559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SOAP WS vs RESTful WS</a:t>
            </a:r>
            <a:endParaRPr/>
          </a:p>
        </p:txBody>
      </p:sp>
      <p:grpSp>
        <p:nvGrpSpPr>
          <p:cNvPr id="695" name="Google Shape;695;p6"/>
          <p:cNvGrpSpPr/>
          <p:nvPr/>
        </p:nvGrpSpPr>
        <p:grpSpPr>
          <a:xfrm>
            <a:off x="326446" y="1015984"/>
            <a:ext cx="8449832" cy="3614391"/>
            <a:chOff x="62921" y="178290"/>
            <a:chExt cx="8449832" cy="3614391"/>
          </a:xfrm>
        </p:grpSpPr>
        <p:sp>
          <p:nvSpPr>
            <p:cNvPr id="696" name="Google Shape;696;p6"/>
            <p:cNvSpPr/>
            <p:nvPr/>
          </p:nvSpPr>
          <p:spPr>
            <a:xfrm rot="-5400000">
              <a:off x="-1174368" y="1908896"/>
              <a:ext cx="3097358" cy="622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 txBox="1"/>
            <p:nvPr/>
          </p:nvSpPr>
          <p:spPr>
            <a:xfrm rot="-5400000">
              <a:off x="-1174368" y="1908896"/>
              <a:ext cx="3097358" cy="622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549250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SOAP WS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500505" y="671607"/>
              <a:ext cx="3472501" cy="3097358"/>
            </a:xfrm>
            <a:prstGeom prst="rect">
              <a:avLst/>
            </a:prstGeom>
            <a:solidFill>
              <a:srgbClr val="EA58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 txBox="1"/>
            <p:nvPr/>
          </p:nvSpPr>
          <p:spPr>
            <a:xfrm>
              <a:off x="500505" y="671607"/>
              <a:ext cx="3472501" cy="3097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85325" spcFirstLastPara="1" rIns="85325" wrap="square" tIns="2743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SOAP is a messaging protocol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 over HTTP/HTTPS and various protocols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 GET/POST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 WSDL as description language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 services discovery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Request/response in SOAP / XML format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Complex and strict structured data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SOAP is designed as stateful protocol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 via port / operation (action)…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354768" y="178290"/>
              <a:ext cx="661866" cy="58805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 rot="-5400000">
              <a:off x="3550574" y="1932612"/>
              <a:ext cx="3097358" cy="622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 txBox="1"/>
            <p:nvPr/>
          </p:nvSpPr>
          <p:spPr>
            <a:xfrm rot="-5400000">
              <a:off x="3550574" y="1932612"/>
              <a:ext cx="3097358" cy="622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549250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RESTful WS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5410644" y="695323"/>
              <a:ext cx="3102109" cy="3097358"/>
            </a:xfrm>
            <a:prstGeom prst="rect">
              <a:avLst/>
            </a:prstGeom>
            <a:solidFill>
              <a:srgbClr val="EA58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 txBox="1"/>
            <p:nvPr/>
          </p:nvSpPr>
          <p:spPr>
            <a:xfrm>
              <a:off x="5410644" y="695323"/>
              <a:ext cx="3102109" cy="3097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85325" spcFirstLastPara="1" rIns="85325" wrap="square" tIns="2743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 is an architectural style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 over HTTP/HTTPS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 GET/POST/PUT/DELETE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 WADL (not standardized)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Hard to discover services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Request/response in JSON / XML format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and flexible structure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 is naturally stateless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 via URI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5083024" y="178290"/>
              <a:ext cx="655240" cy="63548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42991" r="-42989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How SOAP WS Works</a:t>
            </a:r>
            <a:endParaRPr/>
          </a:p>
        </p:txBody>
      </p:sp>
      <p:sp>
        <p:nvSpPr>
          <p:cNvPr id="711" name="Google Shape;711;p7"/>
          <p:cNvSpPr txBox="1"/>
          <p:nvPr>
            <p:ph idx="1" type="body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8088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712" name="Google Shape;7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60" y="967575"/>
            <a:ext cx="5134255" cy="3993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"/>
          <p:cNvSpPr txBox="1"/>
          <p:nvPr/>
        </p:nvSpPr>
        <p:spPr>
          <a:xfrm>
            <a:off x="4730476" y="3793521"/>
            <a:ext cx="85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BA3D11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b="1" i="0" sz="1200" u="none" cap="none" strike="noStrike">
              <a:solidFill>
                <a:srgbClr val="BA3D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"/>
          <p:cNvSpPr/>
          <p:nvPr/>
        </p:nvSpPr>
        <p:spPr>
          <a:xfrm>
            <a:off x="5781600" y="1404000"/>
            <a:ext cx="3132000" cy="1699200"/>
          </a:xfrm>
          <a:prstGeom prst="flowChartDocument">
            <a:avLst/>
          </a:prstGeom>
          <a:gradFill>
            <a:gsLst>
              <a:gs pos="0">
                <a:srgbClr val="FF4A07"/>
              </a:gs>
              <a:gs pos="100000">
                <a:srgbClr val="FF8B72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http://www.webservicex.com/globalweather.asmx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?wsdl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SOAP WS: Some characteristics</a:t>
            </a:r>
            <a:endParaRPr/>
          </a:p>
        </p:txBody>
      </p:sp>
      <p:sp>
        <p:nvSpPr>
          <p:cNvPr id="720" name="Google Shape;720;p8"/>
          <p:cNvSpPr txBox="1"/>
          <p:nvPr>
            <p:ph idx="1" type="body"/>
          </p:nvPr>
        </p:nvSpPr>
        <p:spPr>
          <a:xfrm>
            <a:off x="120160" y="1022400"/>
            <a:ext cx="8575039" cy="30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3653" lvl="1" marL="57460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‒"/>
            </a:pPr>
            <a:r>
              <a:rPr lang="en-US" sz="1800"/>
              <a:t>Usually supports </a:t>
            </a:r>
            <a:r>
              <a:rPr b="1" lang="en-US" sz="1800"/>
              <a:t>POST</a:t>
            </a:r>
            <a:r>
              <a:rPr lang="en-US" sz="1800"/>
              <a:t> because of the complexity of SOAP request:</a:t>
            </a:r>
            <a:endParaRPr/>
          </a:p>
          <a:p>
            <a:pPr indent="-280953" lvl="2" marL="855557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Header (optional)</a:t>
            </a:r>
            <a:endParaRPr/>
          </a:p>
          <a:p>
            <a:pPr indent="-234920" lvl="3" marL="1090478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</a:pPr>
            <a:r>
              <a:rPr b="1" lang="en-US"/>
              <a:t>Content-Type</a:t>
            </a:r>
            <a:r>
              <a:rPr lang="en-US"/>
              <a:t>: </a:t>
            </a:r>
            <a:r>
              <a:rPr b="1" i="1" lang="en-US"/>
              <a:t>text/xml</a:t>
            </a:r>
            <a:r>
              <a:rPr i="1" lang="en-US"/>
              <a:t>; charset=utf-8</a:t>
            </a:r>
            <a:endParaRPr/>
          </a:p>
          <a:p>
            <a:pPr indent="-280953" lvl="2" marL="855557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Envelop</a:t>
            </a:r>
            <a:endParaRPr b="1" sz="1800"/>
          </a:p>
          <a:p>
            <a:pPr indent="-280953" lvl="2" marL="855557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Body</a:t>
            </a:r>
            <a:endParaRPr/>
          </a:p>
          <a:p>
            <a:pPr indent="-280953" lvl="2" marL="855557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Operation</a:t>
            </a:r>
            <a:r>
              <a:rPr lang="en-US" sz="1800"/>
              <a:t> (action)</a:t>
            </a:r>
            <a:endParaRPr/>
          </a:p>
          <a:p>
            <a:pPr indent="-280953" lvl="2" marL="855557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Parameters</a:t>
            </a:r>
            <a:endParaRPr/>
          </a:p>
          <a:p>
            <a:pPr indent="-293653" lvl="1" marL="574605" rtl="0" algn="l">
              <a:lnSpc>
                <a:spcPct val="95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‒"/>
            </a:pPr>
            <a:r>
              <a:rPr b="1" lang="en-US" sz="1800"/>
              <a:t>GET</a:t>
            </a:r>
            <a:r>
              <a:rPr lang="en-US" sz="1800"/>
              <a:t> is also supported, but cannot be used to send complex structured data.</a:t>
            </a:r>
            <a:endParaRPr/>
          </a:p>
        </p:txBody>
      </p:sp>
      <p:sp>
        <p:nvSpPr>
          <p:cNvPr id="721" name="Google Shape;721;p8"/>
          <p:cNvSpPr/>
          <p:nvPr/>
        </p:nvSpPr>
        <p:spPr>
          <a:xfrm>
            <a:off x="6624146" y="1779606"/>
            <a:ext cx="1862254" cy="1395464"/>
          </a:xfrm>
          <a:prstGeom prst="flowChartDocument">
            <a:avLst/>
          </a:prstGeom>
          <a:gradFill>
            <a:gsLst>
              <a:gs pos="0">
                <a:srgbClr val="FF4A07"/>
              </a:gs>
              <a:gs pos="100000">
                <a:srgbClr val="FF8B72"/>
              </a:gs>
            </a:gsLst>
            <a:lin ang="16200000" scaled="0"/>
          </a:gradFill>
          <a:ln cap="flat" cmpd="sng" w="9525">
            <a:solidFill>
              <a:srgbClr val="E9531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on request content (SOAP)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8"/>
          <p:cNvSpPr/>
          <p:nvPr/>
        </p:nvSpPr>
        <p:spPr>
          <a:xfrm>
            <a:off x="6019199" y="1683204"/>
            <a:ext cx="280763" cy="1588268"/>
          </a:xfrm>
          <a:prstGeom prst="rightBrace">
            <a:avLst>
              <a:gd fmla="val 8333" name="adj1"/>
              <a:gd fmla="val 48596" name="adj2"/>
            </a:avLst>
          </a:prstGeom>
          <a:noFill/>
          <a:ln cap="flat" cmpd="sng" w="9525">
            <a:solidFill>
              <a:srgbClr val="FF1D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"/>
          <p:cNvSpPr txBox="1"/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Sample of SOAP WS</a:t>
            </a:r>
            <a:endParaRPr/>
          </a:p>
        </p:txBody>
      </p:sp>
      <p:sp>
        <p:nvSpPr>
          <p:cNvPr id="728" name="Google Shape;728;p9"/>
          <p:cNvSpPr txBox="1"/>
          <p:nvPr>
            <p:ph idx="1" type="body"/>
          </p:nvPr>
        </p:nvSpPr>
        <p:spPr>
          <a:xfrm>
            <a:off x="264161" y="1119975"/>
            <a:ext cx="857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0953" lvl="0" marL="2809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WSDL: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http://www.webservicex.com/globalweather.asmx?wsdl</a:t>
            </a:r>
            <a:r>
              <a:rPr lang="en-US"/>
              <a:t> 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Operation: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http://www.webservicex.com/globalweather.asmx?op=GetCitiesByCountry</a:t>
            </a:r>
            <a:r>
              <a:rPr lang="en-US"/>
              <a:t> </a:t>
            </a:r>
            <a:endParaRPr/>
          </a:p>
          <a:p>
            <a:pPr indent="-280953" lvl="0" marL="280953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990"/>
              <a:buFont typeface="Noto Sans Symbols"/>
              <a:buChar char="◆"/>
            </a:pPr>
            <a:r>
              <a:rPr lang="en-US"/>
              <a:t>Sample POST using SOAP </a:t>
            </a:r>
            <a:r>
              <a:rPr i="1" lang="en-US"/>
              <a:t>(demo with Firefox’s RESTClient)</a:t>
            </a:r>
            <a:endParaRPr i="1"/>
          </a:p>
        </p:txBody>
      </p:sp>
      <p:pic>
        <p:nvPicPr>
          <p:cNvPr id="729" name="Google Shape;72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517" y="2444903"/>
            <a:ext cx="4118775" cy="234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3753" y="2597303"/>
            <a:ext cx="4215447" cy="2252132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9"/>
          <p:cNvSpPr txBox="1"/>
          <p:nvPr/>
        </p:nvSpPr>
        <p:spPr>
          <a:xfrm>
            <a:off x="3480416" y="2444903"/>
            <a:ext cx="9476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9"/>
          <p:cNvSpPr txBox="1"/>
          <p:nvPr/>
        </p:nvSpPr>
        <p:spPr>
          <a:xfrm>
            <a:off x="7732807" y="2457647"/>
            <a:ext cx="11063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HDS 2011">
      <a:dk1>
        <a:srgbClr val="000000"/>
      </a:dk1>
      <a:lt1>
        <a:srgbClr val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2011-02-10T00:52:49Z</dcterms:created>
  <dc:creator>Jo-Ann McIntosh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