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2" r:id="rId6"/>
    <p:sldMasterId id="214748366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6858000" cx="12192000"/>
  <p:notesSz cx="6858000" cy="9144000"/>
  <p:embeddedFontLst>
    <p:embeddedFont>
      <p:font typeface="Teko"/>
      <p:regular r:id="rId34"/>
      <p:bold r:id="rId35"/>
    </p:embeddedFont>
    <p:embeddedFont>
      <p:font typeface="Arial Narrow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  <p:embeddedFont>
      <p:font typeface="Lustria"/>
      <p:regular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jg/lkt5Cy7rttsXP1X5+zZpAd5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1DE5E5-E2B4-41FD-B7CA-B8CFA612A5AD}">
  <a:tblStyle styleId="{381DE5E5-E2B4-41FD-B7CA-B8CFA612A5AD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53D97639-1E32-482C-BCA9-97A10A0A38BD}" styleName="Table_1">
    <a:wholeTbl>
      <a:tcTxStyle b="off" i="off">
        <a:font>
          <a:latin typeface="Calisto MT"/>
          <a:ea typeface="Calisto MT"/>
          <a:cs typeface="Calisto MT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 b="off" i="off"/>
      <a:tcStyle>
        <a:fill>
          <a:solidFill>
            <a:srgbClr val="46516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465166"/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  <a:fill>
          <a:solidFill>
            <a:srgbClr val="465166"/>
          </a:solidFill>
        </a:fill>
      </a:tcStyle>
    </a:lastCol>
    <a:firstCol>
      <a:tcTxStyle b="on" i="off"/>
      <a:tcStyle>
        <a:tcBdr>
          <a:righ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  <a:fill>
          <a:solidFill>
            <a:srgbClr val="465166"/>
          </a:solidFill>
        </a:fill>
      </a:tcStyle>
    </a:firstCol>
    <a:lastRow>
      <a:tcTxStyle b="on" i="off"/>
      <a:tcStyle>
        <a:tcBdr>
          <a:top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3A4355"/>
          </a:solidFill>
        </a:fill>
      </a:tcStyle>
    </a:lastRow>
    <a:seCell>
      <a:tcTxStyle b="off" i="off"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seCell>
    <a:swCell>
      <a:tcTxStyle b="off" i="off"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neCell>
    <a:nwCell>
      <a:tcTxStyle b="off" i="off"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nwCell>
  </a:tblStyle>
  <a:tblStyle styleId="{A301CC87-7794-48A3-9459-D467C901C064}" styleName="Table_2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AE7"/>
          </a:solidFill>
        </a:fill>
      </a:tcStyle>
    </a:wholeTbl>
    <a:band1H>
      <a:tcTxStyle b="off" i="off"/>
      <a:tcStyle>
        <a:fill>
          <a:solidFill>
            <a:srgbClr val="F5D3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5D3CB"/>
          </a:solidFill>
        </a:fill>
      </a:tcStyle>
    </a:band1V>
    <a:band2V>
      <a:tcTxStyle b="off" i="off"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A7C8313D-6F31-49DF-8D61-75C7BF7877CF}" styleName="Table_3">
    <a:wholeTbl>
      <a:tcTxStyle b="off" i="off">
        <a:font>
          <a:latin typeface="Calisto MT"/>
          <a:ea typeface="Calisto MT"/>
          <a:cs typeface="Calisto MT"/>
        </a:font>
        <a:schemeClr val="lt1"/>
      </a:tcTxStyle>
      <a:tcStyle>
        <a:tcBdr>
          <a:left>
            <a:ln cap="flat" cmpd="sng" w="9525">
              <a:solidFill>
                <a:srgbClr val="EED4D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EED4D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EED4D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EED4D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l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lt1">
              <a:alpha val="2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 b="off" i="off"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 b="off" i="off"/>
    </a:nwCell>
  </a:tblStyle>
  <a:tblStyle styleId="{BD47ADCE-C588-4493-A126-B311A3188322}" styleName="Table_4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EFEE"/>
          </a:solidFill>
        </a:fill>
      </a:tcStyle>
    </a:wholeTbl>
    <a:band1H>
      <a:tcTxStyle b="off" i="off"/>
      <a:tcStyle>
        <a:fill>
          <a:solidFill>
            <a:srgbClr val="F1DDD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1DDDB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8EFEE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F8EFEE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44" Type="http://schemas.openxmlformats.org/officeDocument/2006/relationships/font" Target="fonts/Lustria-regular.fntdata"/><Relationship Id="rId43" Type="http://schemas.openxmlformats.org/officeDocument/2006/relationships/font" Target="fonts/QuattrocentoSans-boldItalic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font" Target="fonts/Teko-bold.fntdata"/><Relationship Id="rId34" Type="http://schemas.openxmlformats.org/officeDocument/2006/relationships/font" Target="fonts/Teko-regular.fntdata"/><Relationship Id="rId37" Type="http://schemas.openxmlformats.org/officeDocument/2006/relationships/font" Target="fonts/ArialNarrow-bold.fntdata"/><Relationship Id="rId36" Type="http://schemas.openxmlformats.org/officeDocument/2006/relationships/font" Target="fonts/ArialNarrow-regular.fntdata"/><Relationship Id="rId39" Type="http://schemas.openxmlformats.org/officeDocument/2006/relationships/font" Target="fonts/ArialNarrow-boldItalic.fntdata"/><Relationship Id="rId38" Type="http://schemas.openxmlformats.org/officeDocument/2006/relationships/font" Target="fonts/ArialNarrow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" type="subTitle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" name="Google Shape;16;p27"/>
          <p:cNvSpPr/>
          <p:nvPr>
            <p:ph idx="2" type="pic"/>
          </p:nvPr>
        </p:nvSpPr>
        <p:spPr>
          <a:xfrm>
            <a:off x="4876158" y="0"/>
            <a:ext cx="7315841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27"/>
          <p:cNvCxnSpPr/>
          <p:nvPr/>
        </p:nvCxnSpPr>
        <p:spPr>
          <a:xfrm>
            <a:off x="800100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7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40"/>
          <p:cNvCxnSpPr/>
          <p:nvPr/>
        </p:nvCxnSpPr>
        <p:spPr>
          <a:xfrm>
            <a:off x="7987523" y="729692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40"/>
          <p:cNvSpPr txBox="1"/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40"/>
          <p:cNvSpPr/>
          <p:nvPr>
            <p:ph idx="2" type="pic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40"/>
          <p:cNvSpPr/>
          <p:nvPr>
            <p:ph idx="3" type="pic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40"/>
          <p:cNvSpPr/>
          <p:nvPr>
            <p:ph idx="4" type="pic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0"/>
          <p:cNvSpPr/>
          <p:nvPr>
            <p:ph idx="5" type="pic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0"/>
          <p:cNvSpPr txBox="1"/>
          <p:nvPr>
            <p:ph idx="1" type="body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9" name="Google Shape;99;p40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ctrTitle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41"/>
          <p:cNvSpPr txBox="1"/>
          <p:nvPr>
            <p:ph idx="1" type="subTitle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Google Shape;105;p41"/>
          <p:cNvSpPr/>
          <p:nvPr>
            <p:ph idx="2" type="pic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1"/>
          <p:cNvSpPr/>
          <p:nvPr>
            <p:ph idx="3" type="pic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7" name="Google Shape;107;p41"/>
          <p:cNvCxnSpPr/>
          <p:nvPr/>
        </p:nvCxnSpPr>
        <p:spPr>
          <a:xfrm>
            <a:off x="800100" y="4144434"/>
            <a:ext cx="10629900" cy="0"/>
          </a:xfrm>
          <a:prstGeom prst="straightConnector1">
            <a:avLst/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4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/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3" name="Google Shape;113;p42"/>
          <p:cNvCxnSpPr/>
          <p:nvPr/>
        </p:nvCxnSpPr>
        <p:spPr>
          <a:xfrm>
            <a:off x="9751536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42"/>
          <p:cNvSpPr txBox="1"/>
          <p:nvPr>
            <p:ph idx="1" type="body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5" name="Google Shape;115;p4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 txBox="1"/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43"/>
          <p:cNvSpPr txBox="1"/>
          <p:nvPr>
            <p:ph idx="1" type="body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cxnSp>
        <p:nvCxnSpPr>
          <p:cNvPr id="121" name="Google Shape;121;p43"/>
          <p:cNvCxnSpPr/>
          <p:nvPr/>
        </p:nvCxnSpPr>
        <p:spPr>
          <a:xfrm>
            <a:off x="800100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3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 Dark">
  <p:cSld name="Right Pattern Content Dark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3" name="Google Shape;13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5106" y="0"/>
            <a:ext cx="313689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3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 Dark">
  <p:cSld name="Right Pattern Content Dark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5106" y="0"/>
            <a:ext cx="313689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8"/>
          <p:cNvSpPr/>
          <p:nvPr>
            <p:ph idx="2" type="pic"/>
          </p:nvPr>
        </p:nvSpPr>
        <p:spPr>
          <a:xfrm>
            <a:off x="-1" y="1"/>
            <a:ext cx="4876799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" name="Google Shape;24;p28"/>
          <p:cNvCxnSpPr/>
          <p:nvPr/>
        </p:nvCxnSpPr>
        <p:spPr>
          <a:xfrm>
            <a:off x="5715000" y="738013"/>
            <a:ext cx="56769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cxnSp>
        <p:nvCxnSpPr>
          <p:cNvPr id="26" name="Google Shape;26;p28"/>
          <p:cNvCxnSpPr/>
          <p:nvPr/>
        </p:nvCxnSpPr>
        <p:spPr>
          <a:xfrm>
            <a:off x="5715000" y="6134100"/>
            <a:ext cx="567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cxnSp>
        <p:nvCxnSpPr>
          <p:cNvPr id="33" name="Google Shape;33;p29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9"/>
          <p:cNvSpPr/>
          <p:nvPr>
            <p:ph idx="2" type="pic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9"/>
          <p:cNvSpPr/>
          <p:nvPr>
            <p:ph idx="3" type="pic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9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4"/>
          <p:cNvSpPr txBox="1"/>
          <p:nvPr>
            <p:ph idx="1" type="subTitle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2" name="Google Shape;42;p34"/>
          <p:cNvSpPr/>
          <p:nvPr>
            <p:ph idx="2" type="pic"/>
          </p:nvPr>
        </p:nvSpPr>
        <p:spPr>
          <a:xfrm>
            <a:off x="6515100" y="0"/>
            <a:ext cx="5676900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3" name="Google Shape;43;p34"/>
          <p:cNvCxnSpPr/>
          <p:nvPr/>
        </p:nvCxnSpPr>
        <p:spPr>
          <a:xfrm>
            <a:off x="800100" y="723900"/>
            <a:ext cx="49149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" name="Google Shape;44;p34"/>
          <p:cNvCxnSpPr/>
          <p:nvPr/>
        </p:nvCxnSpPr>
        <p:spPr>
          <a:xfrm>
            <a:off x="800100" y="6134100"/>
            <a:ext cx="4914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7" name="Google Shape;47;p35"/>
          <p:cNvCxnSpPr/>
          <p:nvPr/>
        </p:nvCxnSpPr>
        <p:spPr>
          <a:xfrm>
            <a:off x="800100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4" name="Google Shape;54;p36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6" name="Google Shape;56;p36"/>
          <p:cNvSpPr txBox="1"/>
          <p:nvPr>
            <p:ph idx="2" type="body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7" name="Google Shape;57;p36"/>
          <p:cNvSpPr txBox="1"/>
          <p:nvPr>
            <p:ph idx="3" type="body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8" name="Google Shape;58;p36"/>
          <p:cNvSpPr txBox="1"/>
          <p:nvPr>
            <p:ph idx="4" type="body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cxnSp>
        <p:nvCxnSpPr>
          <p:cNvPr id="59" name="Google Shape;59;p36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37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37"/>
          <p:cNvSpPr txBox="1"/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2" type="body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3" type="body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9" name="Google Shape;69;p37"/>
          <p:cNvSpPr txBox="1"/>
          <p:nvPr>
            <p:ph idx="4" type="body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0" name="Google Shape;70;p37"/>
          <p:cNvSpPr txBox="1"/>
          <p:nvPr>
            <p:ph idx="5" type="body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37"/>
          <p:cNvSpPr txBox="1"/>
          <p:nvPr>
            <p:ph idx="6" type="body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cxnSp>
        <p:nvCxnSpPr>
          <p:cNvPr id="72" name="Google Shape;72;p37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37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8" name="Google Shape;78;p38"/>
          <p:cNvCxnSpPr/>
          <p:nvPr/>
        </p:nvCxnSpPr>
        <p:spPr>
          <a:xfrm>
            <a:off x="9751536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38"/>
          <p:cNvSpPr txBox="1"/>
          <p:nvPr>
            <p:ph idx="1" type="body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9"/>
          <p:cNvSpPr txBox="1"/>
          <p:nvPr>
            <p:ph type="title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9"/>
          <p:cNvSpPr txBox="1"/>
          <p:nvPr>
            <p:ph idx="1" type="subTitle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39"/>
          <p:cNvCxnSpPr/>
          <p:nvPr/>
        </p:nvCxnSpPr>
        <p:spPr>
          <a:xfrm>
            <a:off x="800476" y="723900"/>
            <a:ext cx="10610474" cy="0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sx="99000" rotWithShape="0" algn="tl" dir="2700000" dist="25400" sy="99000">
              <a:srgbClr val="000000">
                <a:alpha val="20000"/>
              </a:srgbClr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Relationship Id="rId5" Type="http://schemas.openxmlformats.org/officeDocument/2006/relationships/image" Target="../media/image14.jpg"/><Relationship Id="rId6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Flowers in a tree " id="152" name="Google Shape;15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185" l="0" r="0" t="34815"/>
          <a:stretch/>
        </p:blipFill>
        <p:spPr>
          <a:xfrm>
            <a:off x="1" y="1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/>
          <p:nvPr/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0000"/>
                </a:srgbClr>
              </a:gs>
              <a:gs pos="47744">
                <a:srgbClr val="000000">
                  <a:alpha val="50196"/>
                </a:srgbClr>
              </a:gs>
              <a:gs pos="70000">
                <a:srgbClr val="000000">
                  <a:alpha val="3607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4" name="Google Shape;154;p1"/>
          <p:cNvSpPr txBox="1"/>
          <p:nvPr>
            <p:ph type="ctrTitle"/>
          </p:nvPr>
        </p:nvSpPr>
        <p:spPr>
          <a:xfrm>
            <a:off x="1833541" y="990599"/>
            <a:ext cx="5619054" cy="484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pen Sans"/>
              <a:buNone/>
            </a:pPr>
            <a:r>
              <a:rPr lang="en-US" sz="5400">
                <a:solidFill>
                  <a:srgbClr val="FFFFFF"/>
                </a:solidFill>
              </a:rPr>
              <a:t>AGILE BEST PRACTICE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8712865" y="1447799"/>
            <a:ext cx="2368905" cy="407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Rieng Tran</a:t>
            </a:r>
            <a:endParaRPr/>
          </a:p>
        </p:txBody>
      </p:sp>
      <p:cxnSp>
        <p:nvCxnSpPr>
          <p:cNvPr id="156" name="Google Shape;156;p1"/>
          <p:cNvCxnSpPr/>
          <p:nvPr/>
        </p:nvCxnSpPr>
        <p:spPr>
          <a:xfrm rot="10800000">
            <a:off x="8115300" y="1780927"/>
            <a:ext cx="0" cy="339090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sx="88000" rotWithShape="0" algn="tl" dir="2700000" dist="38100" sy="88000">
              <a:srgbClr val="000000">
                <a:alpha val="25098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10"/>
          <p:cNvGraphicFramePr/>
          <p:nvPr/>
        </p:nvGraphicFramePr>
        <p:xfrm>
          <a:off x="115410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{53D97639-1E32-482C-BCA9-97A10A0A38BD}</a:tableStyleId>
              </a:tblPr>
              <a:tblGrid>
                <a:gridCol w="4120800"/>
                <a:gridCol w="3528425"/>
                <a:gridCol w="4325750"/>
              </a:tblGrid>
              <a:tr h="47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Architect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Manager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DevOps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8174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Operates at a high level with requirements and business vision to deliver detailed architecture and solutions that leverage the chosen technologies as required by Client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Produce and maintain the system architecture document through the lifetime of the project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Presents the solution design to TDA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Supports integration with experience of integrating new &amp; legacy systems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Supports the development teams with guidance on design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Ensures the solution developed does not break any architectural principles set in place as part of the initial design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Analysis/designs required solutions to fulfil the breadth of nonfunctional requirements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cap="none" strike="noStrike"/>
                        <a:t> </a:t>
                      </a:r>
                      <a:r>
                        <a:rPr lang="en-US" sz="1800" u="none" cap="none" strike="noStrike"/>
                        <a:t>Collaborates with Scrum Master and PO to deliver releasable features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Owns multi-disciplinary technical delivery strands and coordinate releases in parallel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Removes impediments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Ensures quality of features built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Ensures alignment across all scrum delivery streams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Ensures effective communication within the teams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Oversight of (but not responsibility for) the development team in checking that solutions are built to an appropriate level of quality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Analysis/Design for environments impacted by user stories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Implement pipeline tasks and scripts to support deployment of all developed artefacts, dependent services and infrastructure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Ensure the technical aspects and integrations are functioning for getting a release from development to production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Ensures that version control is applied.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Monitor DevOps pipelines for efficiency improvements and respond to failures.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Documentation of automation and orchestration processes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Responsible for applying a level of governance and security measures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3" name="Google Shape;243;p10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244" name="Google Shape;244;p1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1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{A301CC87-7794-48A3-9459-D467C901C064}</a:tableStyleId>
              </a:tblPr>
              <a:tblGrid>
                <a:gridCol w="6431275"/>
                <a:gridCol w="5760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Business Analyst (BA)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Owner (PO)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420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Works with PO to take solution requirements agreed and elaborate into software requirements to be provided to development team.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Develops epics, features and user stories based on the requirements.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Qualifies requirements. Identify and progress backlog items to a state of “ready” in preparation for the next sprint.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Supports the validation of the product backlog during the project development.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Runs workshops and training sessions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Work with business users to understand the business requirements, production issues and other questions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Own the product backlog and prioritize requirements with business users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Validates requirements against expected level of detail for development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Admits requirements to sprint backlog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Supports BA in refinement of user stories when required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Manages client stakeholders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Developer lead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69875">
                <a:tc gridSpan="2"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 Lead developers team to make appropriate technical decisions in the design of their software against requirements with a close focus on </a:t>
                      </a:r>
                      <a:r>
                        <a:rPr b="1" lang="en-US" sz="1800" u="none" cap="none" strike="noStrike"/>
                        <a:t>Definition of Done</a:t>
                      </a:r>
                      <a:r>
                        <a:rPr lang="en-US" sz="1800" u="none" cap="none" strike="noStrike"/>
                        <a:t>.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Own low-level design of system components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Own technical delivery of the solution, and oversight of development, being responsible for adherence to design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 Resolve technical blockers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Identify needs for technical conversations and arrange sessions between key stakeholders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Be primary contact for development team on day-to-day basis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Assist Project Manager with plan and progress reviews, highlighting risks and issues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Escalation for Early Life Support (where requested)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1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DFA59B"/>
                    </a:gs>
                    <a:gs pos="50000">
                      <a:srgbClr val="DE978B"/>
                    </a:gs>
                    <a:gs pos="100000">
                      <a:srgbClr val="C88175"/>
                    </a:gs>
                  </a:gsLst>
                  <a:lin ang="5400000" scaled="0"/>
                </a:gradFill>
                <a:tableStyleId>{A7C8313D-6F31-49DF-8D61-75C7BF7877CF}</a:tableStyleId>
              </a:tblPr>
              <a:tblGrid>
                <a:gridCol w="3746375"/>
                <a:gridCol w="3928550"/>
                <a:gridCol w="4517075"/>
              </a:tblGrid>
              <a:tr h="62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Development</a:t>
                      </a:r>
                      <a:r>
                        <a:rPr lang="en-US" sz="2000" u="none" cap="none" strike="noStrike"/>
                        <a:t> </a:t>
                      </a:r>
                      <a:r>
                        <a:rPr lang="en-US" sz="2400" u="none" cap="none" strike="noStrike"/>
                        <a:t>team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3333CC"/>
                          </a:solidFill>
                        </a:rPr>
                        <a:t>Test</a:t>
                      </a:r>
                      <a:r>
                        <a:rPr lang="en-US" sz="2000" u="none" cap="none" strike="noStrike">
                          <a:solidFill>
                            <a:srgbClr val="3333CC"/>
                          </a:solidFill>
                        </a:rPr>
                        <a:t> </a:t>
                      </a:r>
                      <a:r>
                        <a:rPr lang="en-US" sz="2400" u="none" cap="none" strike="noStrike">
                          <a:solidFill>
                            <a:srgbClr val="3333CC"/>
                          </a:solidFill>
                        </a:rPr>
                        <a:t>Lead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Test Team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1159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/>
                        <a:t>Participate in sprint planning, collaborate with PO to refine user stories and acceptance criteria.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/>
                        <a:t>Own sprint backlog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/>
                        <a:t>Provide daily work progress in the daily stand-up meetings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/>
                        <a:t>Research, design, prototyping and other exploration activities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/>
                        <a:t>Responsible for the development of the designed solution and implementation, writing code that conforms to the definition of done.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/>
                        <a:t>Write unit tested code and check new code into the shared source code repository.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/>
                        <a:t>Participate in the Scrum ceremonies as required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solidFill>
                            <a:srgbClr val="3333CC"/>
                          </a:solidFill>
                        </a:rPr>
                        <a:t> </a:t>
                      </a: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Lead the test team and co-ordinate testing against plan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Analysis of requirements &amp; design in order to review testing scope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Defines </a:t>
                      </a:r>
                      <a:r>
                        <a:rPr b="1" lang="en-US" sz="1900" u="none" cap="none" strike="noStrike">
                          <a:solidFill>
                            <a:srgbClr val="3333CC"/>
                          </a:solidFill>
                        </a:rPr>
                        <a:t>test strategy </a:t>
                      </a: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and creates test plan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Develop test artefacts namely: scenarios, scripts, cases data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Coordinate test execution and test scripting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Defect creation, analysis and management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Ensures acceptance criteria have been met before proceeding to next environment/phase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Monitors and reports on test progress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rgbClr val="3333CC"/>
                          </a:solidFill>
                        </a:rPr>
                        <a:t>Point of contact for testing and QA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Participate in sprint planning, collaborate with PO to refine user stories and acceptance criteria.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Provide Daily test progress in the daily stand-up meetings.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Analyze the user stories to understand the test scenarios and test cases needed to be created and executed.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Execute acceptance cases and maintain the test cases in a shared repository.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Design, develop and execute functional acceptance test scripts.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Design, develop and execute automated acceptance test scripts.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Support the Test Lead with the detailed information for test results and reporting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Participate in the Scrum ceremonies as required.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lice of a tree, showing the rings" id="262" name="Google Shape;262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3"/>
          <p:cNvSpPr txBox="1"/>
          <p:nvPr>
            <p:ph type="title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en-US"/>
              <a:t>The way to get started is to quit talking and begin doing.</a:t>
            </a:r>
            <a:br>
              <a:rPr lang="en-US"/>
            </a:br>
            <a:endParaRPr/>
          </a:p>
        </p:txBody>
      </p:sp>
      <p:sp>
        <p:nvSpPr>
          <p:cNvPr id="264" name="Google Shape;264;p13"/>
          <p:cNvSpPr txBox="1"/>
          <p:nvPr>
            <p:ph idx="1" type="subTitle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Walt Disney</a:t>
            </a:r>
            <a:endParaRPr/>
          </a:p>
        </p:txBody>
      </p:sp>
      <p:sp>
        <p:nvSpPr>
          <p:cNvPr id="265" name="Google Shape;265;p13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266" name="Google Shape;266;p1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PREPARATION</a:t>
            </a:r>
            <a:endParaRPr/>
          </a:p>
        </p:txBody>
      </p:sp>
      <p:pic>
        <p:nvPicPr>
          <p:cNvPr descr="Autumn Orange Forest " id="273" name="Google Shape;273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83" y="723900"/>
            <a:ext cx="2160982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umn Orange leaves Forest " id="274" name="Google Shape;274;p1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383" y="2200275"/>
            <a:ext cx="3178175" cy="1901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Bark" id="275" name="Google Shape;275;p1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6365" y="723900"/>
            <a:ext cx="33718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umn yellow leaves in a Forest " id="276" name="Google Shape;276;p14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6110" y="2217922"/>
            <a:ext cx="2322106" cy="190120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 txBox="1"/>
          <p:nvPr>
            <p:ph idx="1" type="body"/>
          </p:nvPr>
        </p:nvSpPr>
        <p:spPr>
          <a:xfrm>
            <a:off x="6427433" y="1686757"/>
            <a:ext cx="5163933" cy="243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Don’t take longer than a week.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• Do keep it lightweight and avoid big design principles.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• Don’t do more than is expressly needed for the first sprint to have a successful kickoff.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• Do work together as a team and emphasize a culture of team building. ​</a:t>
            </a:r>
            <a:endParaRPr/>
          </a:p>
        </p:txBody>
      </p:sp>
      <p:sp>
        <p:nvSpPr>
          <p:cNvPr id="278" name="Google Shape;278;p14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2/11/20XX</a:t>
            </a:r>
            <a:endParaRPr/>
          </a:p>
        </p:txBody>
      </p:sp>
      <p:sp>
        <p:nvSpPr>
          <p:cNvPr id="279" name="Google Shape;279;p1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1003177" y="4429957"/>
            <a:ext cx="7366271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Why preparation?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• Product Owner and the team needs to get along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• Environments to not exist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• Processes are not clear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• Definition of Ready and Done are not 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• Sprint Agenda is unsure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15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5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519235" y="194901"/>
            <a:ext cx="10872665" cy="3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PREPARATION -&gt; CHECK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5"/>
          <p:cNvCxnSpPr/>
          <p:nvPr/>
        </p:nvCxnSpPr>
        <p:spPr>
          <a:xfrm>
            <a:off x="800100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5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2/11/20XX</a:t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93" name="Google Shape;293;p15"/>
          <p:cNvGraphicFramePr/>
          <p:nvPr/>
        </p:nvGraphicFramePr>
        <p:xfrm>
          <a:off x="144966" y="918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{BD47ADCE-C588-4493-A126-B311A3188322}</a:tableStyleId>
              </a:tblPr>
              <a:tblGrid>
                <a:gridCol w="1983675"/>
                <a:gridCol w="3304500"/>
                <a:gridCol w="2644100"/>
                <a:gridCol w="3969775"/>
              </a:tblGrid>
              <a:tr h="34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HR</a:t>
                      </a:r>
                      <a:endParaRPr sz="1400" u="none" cap="none" strike="noStrike"/>
                    </a:p>
                  </a:txBody>
                  <a:tcPr marT="30725" marB="30725" marR="61475" marL="6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Environments</a:t>
                      </a:r>
                      <a:endParaRPr sz="1400" u="none" cap="none" strike="noStrike"/>
                    </a:p>
                  </a:txBody>
                  <a:tcPr marT="30725" marB="30725" marR="61475" marL="6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Technical</a:t>
                      </a:r>
                      <a:endParaRPr sz="1400" u="none" cap="none" strike="noStrike"/>
                    </a:p>
                  </a:txBody>
                  <a:tcPr marT="30725" marB="30725" marR="61475" marL="6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Process</a:t>
                      </a:r>
                      <a:endParaRPr sz="1400" u="none" cap="none" strike="noStrike"/>
                    </a:p>
                  </a:txBody>
                  <a:tcPr marT="30725" marB="30725" marR="61475" marL="61475"/>
                </a:tc>
              </a:tr>
              <a:tr h="558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Evaluate Scrum knowledge level of all team members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Are client Stakeholders aware of their role and their available time?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Is team trained for technologies that will be used in the project?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Is team aware and capable to be cross-functional?</a:t>
                      </a:r>
                      <a:endParaRPr sz="1400" u="none" cap="none" strike="noStrike"/>
                    </a:p>
                  </a:txBody>
                  <a:tcPr marT="30725" marB="30725" marR="61475" marL="6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All team members have the necessary software installed?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All team members have all needed accesses sorted?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Are servers configured are ready to be used?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Are meeting facilities set up? All team members are aware of what is needed to schedule calls and perform video conferences?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Is the Version Control system setup? All team members have the minimum knowledge?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Are the project online workspace configured and aligned with the Scrum process? (e.g. Azure DevOps, JIRA, etc.)</a:t>
                      </a:r>
                      <a:endParaRPr sz="1400" u="none" cap="none" strike="noStrike"/>
                    </a:p>
                  </a:txBody>
                  <a:tcPr marT="30725" marB="30725" marR="61475" marL="6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Definition of code conventions among development team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Definition of version control rules among development team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Is the base architecture clear to all team members?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Definition of test strategy ‒ TDD approach? ‒ Unit tests code coverage goal ‒ Type of testing needed: manual, automated, security, performance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Is the deploy process clear to all team members?</a:t>
                      </a:r>
                      <a:endParaRPr sz="1400" u="none" cap="none" strike="noStrike"/>
                    </a:p>
                  </a:txBody>
                  <a:tcPr marT="30725" marB="30725" marR="61475" marL="6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Craft a team 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Agree ways of working with the client ‒ Sprint duration ‒ Sprint ceremonies ‒ Project stakeholders ‒ The result should be an approved document that will be valid for all the project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Agree about the Definition of Ready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Agree about the Definition of Done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Start the creation of the Product Backlog (if not exists already)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Sprint 1 refinement session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• Build a story pointing matrix ‒ Technique to help the team estimate each future story ‒ Consists in having general terms around each story that helps on the estimation process ‒ Base story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725" marB="30725" marR="61475" marL="614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pen Sans"/>
              <a:buNone/>
            </a:pPr>
            <a:r>
              <a:rPr lang="en-US" sz="4000">
                <a:solidFill>
                  <a:schemeClr val="lt2"/>
                </a:solidFill>
              </a:rPr>
              <a:t>CEREMONIES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Daily Standup | Sprint Planning | Backlog Refinement</a:t>
            </a:r>
            <a:endParaRPr/>
          </a:p>
        </p:txBody>
      </p:sp>
      <p:pic>
        <p:nvPicPr>
          <p:cNvPr descr="Weathered piece of wood" id="301" name="Google Shape;301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727075"/>
            <a:ext cx="5176838" cy="3071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ss and mushrooms" id="302" name="Google Shape;302;p1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6800" y="727075"/>
            <a:ext cx="5245100" cy="30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17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7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Diagram&#10;&#10;Description automatically generated" id="313" name="Google Shape;313;p17"/>
          <p:cNvPicPr preferRelativeResize="0"/>
          <p:nvPr/>
        </p:nvPicPr>
        <p:blipFill rotWithShape="1">
          <a:blip r:embed="rId3">
            <a:alphaModFix/>
          </a:blip>
          <a:srcRect b="16181" l="0" r="1" t="282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/>
          <p:nvPr/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2000">
                <a:srgbClr val="000000">
                  <a:alpha val="16862"/>
                </a:srgbClr>
              </a:gs>
              <a:gs pos="100000">
                <a:srgbClr val="000000">
                  <a:alpha val="3803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5" name="Google Shape;315;p17"/>
          <p:cNvSpPr txBox="1"/>
          <p:nvPr>
            <p:ph type="ctrTitle"/>
          </p:nvPr>
        </p:nvSpPr>
        <p:spPr>
          <a:xfrm>
            <a:off x="133816" y="328783"/>
            <a:ext cx="6637525" cy="10316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5400"/>
              <a:buFont typeface="Open Sans"/>
              <a:buNone/>
            </a:pPr>
            <a:r>
              <a:rPr lang="en-US" sz="5400">
                <a:solidFill>
                  <a:srgbClr val="3333CC"/>
                </a:solidFill>
              </a:rPr>
              <a:t>DAILY STANDUP</a:t>
            </a:r>
            <a:endParaRPr/>
          </a:p>
        </p:txBody>
      </p:sp>
      <p:sp>
        <p:nvSpPr>
          <p:cNvPr id="316" name="Google Shape;316;p17"/>
          <p:cNvSpPr txBox="1"/>
          <p:nvPr>
            <p:ph idx="1" type="subTitle"/>
          </p:nvPr>
        </p:nvSpPr>
        <p:spPr>
          <a:xfrm>
            <a:off x="133815" y="1574013"/>
            <a:ext cx="9458828" cy="24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None/>
            </a:pPr>
            <a:r>
              <a:rPr lang="en-US" sz="2800">
                <a:solidFill>
                  <a:srgbClr val="3333CC"/>
                </a:solidFill>
                <a:latin typeface="Open Sans"/>
                <a:ea typeface="Open Sans"/>
                <a:cs typeface="Open Sans"/>
                <a:sym typeface="Open Sans"/>
              </a:rPr>
              <a:t>Quickly inform everyone of what's going on across the team. Each team member answer the following questions: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‒ </a:t>
            </a:r>
            <a:r>
              <a:rPr lang="en-US" sz="28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What did I complete yesterday?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‒ What will I work on today?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‒ Am I blocked by anything?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Input: Updated Sprint Backlog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Duration: 15 minutes.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Outputs: Identification of blockers</a:t>
            </a:r>
            <a:endParaRPr/>
          </a:p>
        </p:txBody>
      </p:sp>
      <p:cxnSp>
        <p:nvCxnSpPr>
          <p:cNvPr id="317" name="Google Shape;317;p17"/>
          <p:cNvCxnSpPr/>
          <p:nvPr/>
        </p:nvCxnSpPr>
        <p:spPr>
          <a:xfrm>
            <a:off x="800100" y="1447800"/>
            <a:ext cx="1638300" cy="0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12156"/>
              </a:srgbClr>
            </a:outerShdw>
          </a:effectLst>
        </p:spPr>
      </p:cxnSp>
      <p:sp>
        <p:nvSpPr>
          <p:cNvPr id="318" name="Google Shape;318;p1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2/11/20XX</a:t>
            </a:r>
            <a:endParaRPr/>
          </a:p>
        </p:txBody>
      </p:sp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5109863" y="4288924"/>
            <a:ext cx="373531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▪ Dev team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▪ Scrum Master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▪ PO / BA [optional]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▪ Architect [optional]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18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18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Flowers in a tree " id="328" name="Google Shape;328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185" l="0" r="0" t="34815"/>
          <a:stretch/>
        </p:blipFill>
        <p:spPr>
          <a:xfrm>
            <a:off x="1" y="1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/>
          <p:nvPr/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0000"/>
                </a:srgbClr>
              </a:gs>
              <a:gs pos="47744">
                <a:srgbClr val="000000">
                  <a:alpha val="50196"/>
                </a:srgbClr>
              </a:gs>
              <a:gs pos="70000">
                <a:srgbClr val="000000">
                  <a:alpha val="3607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0" name="Google Shape;330;p18"/>
          <p:cNvSpPr txBox="1"/>
          <p:nvPr>
            <p:ph type="ctrTitle"/>
          </p:nvPr>
        </p:nvSpPr>
        <p:spPr>
          <a:xfrm>
            <a:off x="0" y="583598"/>
            <a:ext cx="8082730" cy="1869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r>
              <a:rPr lang="en-US" sz="2000">
                <a:solidFill>
                  <a:srgbClr val="FFFFFF"/>
                </a:solidFill>
              </a:rPr>
              <a:t>PLANS THE WORK TO BE PERFORMED IN A SPRINT. ANSWERS THE FOLLOWING: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‒ WHAT CAN BE DELIVERED IN THE INCREMENT RESULTING FROM THE UPCOMING SPRINT?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‒ HOW WILL THE WORK NEEDED TO DELIVER THE INCREMENT BE ACHIEVED?</a:t>
            </a:r>
            <a:endParaRPr/>
          </a:p>
        </p:txBody>
      </p: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8712865" y="1447799"/>
            <a:ext cx="2995909" cy="407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Sprint Planning</a:t>
            </a:r>
            <a:endParaRPr/>
          </a:p>
        </p:txBody>
      </p:sp>
      <p:cxnSp>
        <p:nvCxnSpPr>
          <p:cNvPr id="332" name="Google Shape;332;p18"/>
          <p:cNvCxnSpPr/>
          <p:nvPr/>
        </p:nvCxnSpPr>
        <p:spPr>
          <a:xfrm rot="10800000">
            <a:off x="8115300" y="1780927"/>
            <a:ext cx="0" cy="339090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sx="88000" rotWithShape="0" algn="tl" dir="2700000" dist="38100" sy="88000">
              <a:srgbClr val="000000">
                <a:alpha val="25098"/>
              </a:srgbClr>
            </a:outerShdw>
          </a:effectLst>
        </p:spPr>
      </p:cxnSp>
      <p:sp>
        <p:nvSpPr>
          <p:cNvPr id="333" name="Google Shape;333;p18"/>
          <p:cNvSpPr txBox="1"/>
          <p:nvPr/>
        </p:nvSpPr>
        <p:spPr>
          <a:xfrm>
            <a:off x="483226" y="2536874"/>
            <a:ext cx="6467702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Prioritized Product 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Duration</a:t>
            </a: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Max. 4h for 2-week sprint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- 2h for commitment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- 2h for task forecasting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Outputs</a:t>
            </a: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Sprint 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Sprint 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▪ PO / BA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▪ Scrum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▪ Dev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▪ Architect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19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19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1" name="Google Shape;341;p19"/>
          <p:cNvSpPr txBox="1"/>
          <p:nvPr>
            <p:ph type="title"/>
          </p:nvPr>
        </p:nvSpPr>
        <p:spPr>
          <a:xfrm>
            <a:off x="5604846" y="860615"/>
            <a:ext cx="5922279" cy="5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BACKLOG REFINEMENT</a:t>
            </a:r>
            <a:endParaRPr/>
          </a:p>
        </p:txBody>
      </p:sp>
      <p:pic>
        <p:nvPicPr>
          <p:cNvPr descr="Icon&#10;&#10;Description automatically generated" id="342" name="Google Shape;342;p19"/>
          <p:cNvPicPr preferRelativeResize="0"/>
          <p:nvPr/>
        </p:nvPicPr>
        <p:blipFill rotWithShape="1">
          <a:blip r:embed="rId3">
            <a:alphaModFix/>
          </a:blip>
          <a:srcRect b="-2" l="23059" r="29418" t="0"/>
          <a:stretch/>
        </p:blipFill>
        <p:spPr>
          <a:xfrm>
            <a:off x="20" y="-17928"/>
            <a:ext cx="4876780" cy="4767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19"/>
          <p:cNvCxnSpPr/>
          <p:nvPr/>
        </p:nvCxnSpPr>
        <p:spPr>
          <a:xfrm>
            <a:off x="5715000" y="738013"/>
            <a:ext cx="56769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5459767" y="1555092"/>
            <a:ext cx="6113109" cy="206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Review items on the backlog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‒ Remove user stories no longer relevant.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‒ Create new user stories in response to newly needs.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‒ Assign estimates to stories which have yet to receive one.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‒ Correct estimates in light of recently discovered information.</a:t>
            </a:r>
            <a:endParaRPr/>
          </a:p>
        </p:txBody>
      </p:sp>
      <p:cxnSp>
        <p:nvCxnSpPr>
          <p:cNvPr id="345" name="Google Shape;345;p19"/>
          <p:cNvCxnSpPr/>
          <p:nvPr/>
        </p:nvCxnSpPr>
        <p:spPr>
          <a:xfrm>
            <a:off x="5715000" y="6134100"/>
            <a:ext cx="567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1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347" name="Google Shape;347;p1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5005197" y="3622090"/>
            <a:ext cx="5928403" cy="288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sng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Product 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sng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Duration</a:t>
            </a: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Max. 2h for 2-week sprint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sng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Outputs</a:t>
            </a: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Updated Product 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sng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▪ Dev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▪ PO / BA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▪ Scrum Master [optional]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▪ Architect [optional]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AGENDA</a:t>
            </a:r>
            <a:endParaRPr/>
          </a:p>
        </p:txBody>
      </p:sp>
      <p:pic>
        <p:nvPicPr>
          <p:cNvPr descr="Logs Stacked " id="163" name="Google Shape;16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8767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Best Practices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Team Roles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Preparation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Scrum Ceremonies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Retrospective Techniques</a:t>
            </a:r>
            <a:endParaRPr/>
          </a:p>
        </p:txBody>
      </p:sp>
      <p:sp>
        <p:nvSpPr>
          <p:cNvPr id="165" name="Google Shape;165;p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166" name="Google Shape;166;p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20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20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Sprint Review vs Sprint Retrospective | Infinity" id="357" name="Google Shape;357;p20"/>
          <p:cNvPicPr preferRelativeResize="0"/>
          <p:nvPr/>
        </p:nvPicPr>
        <p:blipFill rotWithShape="1">
          <a:blip r:embed="rId3">
            <a:alphaModFix/>
          </a:blip>
          <a:srcRect b="1" l="0" r="2223" t="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0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2/11/20XX</a:t>
            </a:r>
            <a:endParaRPr/>
          </a:p>
        </p:txBody>
      </p:sp>
      <p:sp>
        <p:nvSpPr>
          <p:cNvPr id="359" name="Google Shape;359;p2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ctrTitle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en-US"/>
              <a:t>AGILE TESTER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6" name="Google Shape;366;p21"/>
          <p:cNvSpPr txBox="1"/>
          <p:nvPr>
            <p:ph idx="1" type="subTitle"/>
          </p:nvPr>
        </p:nvSpPr>
        <p:spPr>
          <a:xfrm>
            <a:off x="695324" y="5149050"/>
            <a:ext cx="9972675" cy="92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Agile Software Development | Fundamental Agile Testing Principles, Practices, and Processes | Agile Testing Methods, Techniques</a:t>
            </a:r>
            <a:endParaRPr/>
          </a:p>
        </p:txBody>
      </p:sp>
      <p:pic>
        <p:nvPicPr>
          <p:cNvPr descr="Weathered piece of wood" id="367" name="Google Shape;367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727075"/>
            <a:ext cx="5176838" cy="3071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ss and mushrooms" id="368" name="Google Shape;368;p2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6800" y="727075"/>
            <a:ext cx="5245100" cy="30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370" name="Google Shape;370;p2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22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2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78" name="Google Shape;378;p22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22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2"/>
          <p:cNvSpPr txBox="1"/>
          <p:nvPr>
            <p:ph type="title"/>
          </p:nvPr>
        </p:nvSpPr>
        <p:spPr>
          <a:xfrm>
            <a:off x="3403600" y="227737"/>
            <a:ext cx="2174875" cy="4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/>
          </a:p>
        </p:txBody>
      </p:sp>
      <p:grpSp>
        <p:nvGrpSpPr>
          <p:cNvPr id="382" name="Google Shape;382;p22"/>
          <p:cNvGrpSpPr/>
          <p:nvPr/>
        </p:nvGrpSpPr>
        <p:grpSpPr>
          <a:xfrm>
            <a:off x="3668358" y="754853"/>
            <a:ext cx="8279802" cy="5319770"/>
            <a:chOff x="0" y="49559"/>
            <a:chExt cx="8279802" cy="5319770"/>
          </a:xfrm>
        </p:grpSpPr>
        <p:sp>
          <p:nvSpPr>
            <p:cNvPr id="383" name="Google Shape;383;p22"/>
            <p:cNvSpPr/>
            <p:nvPr/>
          </p:nvSpPr>
          <p:spPr>
            <a:xfrm>
              <a:off x="0" y="49559"/>
              <a:ext cx="8279802" cy="896439"/>
            </a:xfrm>
            <a:prstGeom prst="roundRect">
              <a:avLst>
                <a:gd fmla="val 16667" name="adj"/>
              </a:avLst>
            </a:prstGeom>
            <a:solidFill>
              <a:srgbClr val="DA9A8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43761" y="93320"/>
              <a:ext cx="8192280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Lustria"/>
                <a:buNone/>
              </a:pPr>
              <a:r>
                <a:rPr b="1" i="0" lang="en-US" sz="23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Agile Software Development</a:t>
              </a:r>
              <a:endParaRPr b="0" i="0" sz="23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0" y="945998"/>
              <a:ext cx="8279802" cy="58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 txBox="1"/>
            <p:nvPr/>
          </p:nvSpPr>
          <p:spPr>
            <a:xfrm>
              <a:off x="0" y="945998"/>
              <a:ext cx="8279802" cy="58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62875" spcFirstLastPara="1" rIns="128000" wrap="square" tIns="228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Fundamentals of Agile Software 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Aspects of Agile approaches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0" y="1529221"/>
              <a:ext cx="8279802" cy="896439"/>
            </a:xfrm>
            <a:prstGeom prst="roundRect">
              <a:avLst>
                <a:gd fmla="val 16667" name="adj"/>
              </a:avLst>
            </a:prstGeom>
            <a:solidFill>
              <a:srgbClr val="93CDC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43761" y="1572982"/>
              <a:ext cx="8192280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Lustria"/>
                <a:buNone/>
              </a:pPr>
              <a:r>
                <a:rPr b="1" i="0" lang="en-US" sz="23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Fundamental Agile Testing Principles, Practices, and Processes </a:t>
              </a:r>
              <a:endParaRPr b="0" i="0" sz="23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0" y="2425660"/>
              <a:ext cx="8279802" cy="880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0" y="2425660"/>
              <a:ext cx="8279802" cy="880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62875" spcFirstLastPara="1" rIns="128000" wrap="square" tIns="228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Differences between Testing in Traditional and Agile Approaches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Status of Testing in Agile Projects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 and Skills of a Tester in an Agile Team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0" y="3306445"/>
              <a:ext cx="8279802" cy="896439"/>
            </a:xfrm>
            <a:prstGeom prst="roundRect">
              <a:avLst>
                <a:gd fmla="val 16667" name="adj"/>
              </a:avLst>
            </a:prstGeom>
            <a:solidFill>
              <a:srgbClr val="C099B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 txBox="1"/>
            <p:nvPr/>
          </p:nvSpPr>
          <p:spPr>
            <a:xfrm>
              <a:off x="43761" y="3350206"/>
              <a:ext cx="8192280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Lustria"/>
                <a:buNone/>
              </a:pPr>
              <a:r>
                <a:rPr b="1" i="0" lang="en-US" sz="23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Agile Testing Methods, Techniques, and Tools </a:t>
              </a:r>
              <a:endParaRPr b="0" i="0" sz="23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0" y="4202884"/>
              <a:ext cx="8279802" cy="116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0" y="4202884"/>
              <a:ext cx="8279802" cy="116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62875" spcFirstLastPara="1" rIns="128000" wrap="square" tIns="228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Agile Testing Methods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Assessing Quality Risks and Estimating Test Effort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Techniques in Agile Projects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Tools in Agile Projects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22"/>
          <p:cNvSpPr txBox="1"/>
          <p:nvPr/>
        </p:nvSpPr>
        <p:spPr>
          <a:xfrm>
            <a:off x="223519" y="1381760"/>
            <a:ext cx="333726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Agile Manifesto – 4 statements of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Individuals and interactions </a:t>
            </a:r>
            <a:r>
              <a:rPr b="0" i="0" lang="en-US" sz="2400" u="sng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over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 processes and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Working software </a:t>
            </a:r>
            <a:r>
              <a:rPr b="0" i="0" lang="en-US" sz="2400" u="sng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over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 comprehensive documentation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Customer collaboration </a:t>
            </a:r>
            <a:r>
              <a:rPr b="0" i="0" lang="en-US" sz="2400" u="sng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over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 contract negotiation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Responding to change </a:t>
            </a:r>
            <a:r>
              <a:rPr b="0" i="0" lang="en-US" sz="2400" u="sng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over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 following a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23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1" name="Google Shape;401;p23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3" name="Google Shape;403;p23"/>
          <p:cNvSpPr txBox="1"/>
          <p:nvPr>
            <p:ph type="title"/>
          </p:nvPr>
        </p:nvSpPr>
        <p:spPr>
          <a:xfrm>
            <a:off x="502285" y="115316"/>
            <a:ext cx="9989004" cy="581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AGILE MANIFESTO – 12 PRINCIPLES </a:t>
            </a:r>
            <a:endParaRPr sz="24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4" name="Google Shape;404;p23"/>
          <p:cNvCxnSpPr/>
          <p:nvPr/>
        </p:nvCxnSpPr>
        <p:spPr>
          <a:xfrm>
            <a:off x="800100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2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6" name="Google Shape;406;p23"/>
          <p:cNvGrpSpPr/>
          <p:nvPr/>
        </p:nvGrpSpPr>
        <p:grpSpPr>
          <a:xfrm>
            <a:off x="514862" y="729399"/>
            <a:ext cx="11248089" cy="5231668"/>
            <a:chOff x="328432" y="1430"/>
            <a:chExt cx="11248089" cy="5231668"/>
          </a:xfrm>
        </p:grpSpPr>
        <p:sp>
          <p:nvSpPr>
            <p:cNvPr id="407" name="Google Shape;407;p23"/>
            <p:cNvSpPr/>
            <p:nvPr/>
          </p:nvSpPr>
          <p:spPr>
            <a:xfrm>
              <a:off x="328432" y="1430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 txBox="1"/>
            <p:nvPr/>
          </p:nvSpPr>
          <p:spPr>
            <a:xfrm>
              <a:off x="328432" y="1430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Our highest priority is to satisfy the customer through early and continuous delivery of valuable software.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3205850" y="1430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3205850" y="1430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Welcome changing requirements, even late in development. Agile processes harness change for the customer's competitive advantage.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083269" y="1430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6083269" y="1430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Deliver working software frequently, at intervals of between a few weeks to a few months, with a preference to the shorter timescale.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8960687" y="1430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8960687" y="1430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Business people and developers must work together daily throughout the project.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28432" y="1832514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 txBox="1"/>
            <p:nvPr/>
          </p:nvSpPr>
          <p:spPr>
            <a:xfrm>
              <a:off x="328432" y="1832514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Build projects around motivated individuals. Give them the environment and support they need, and trust them to get the job done.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3205850" y="1832514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 txBox="1"/>
            <p:nvPr/>
          </p:nvSpPr>
          <p:spPr>
            <a:xfrm>
              <a:off x="3293725" y="1832527"/>
              <a:ext cx="26157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The most efficient and effective method of conveying information to and within a development team is face-to-face conversation.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083269" y="1832514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3"/>
            <p:cNvSpPr txBox="1"/>
            <p:nvPr/>
          </p:nvSpPr>
          <p:spPr>
            <a:xfrm>
              <a:off x="6083269" y="1832514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Working software is the primary measure of progress.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8960687" y="1832514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3"/>
            <p:cNvSpPr txBox="1"/>
            <p:nvPr/>
          </p:nvSpPr>
          <p:spPr>
            <a:xfrm>
              <a:off x="8960687" y="1832514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Agile processes promote sustainable development. The sponsors, developers, and users should be able to maintain a constant pace indefinitely.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328432" y="3663598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3"/>
            <p:cNvSpPr txBox="1"/>
            <p:nvPr/>
          </p:nvSpPr>
          <p:spPr>
            <a:xfrm>
              <a:off x="328432" y="3663598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Continuous attention to technical excellence and good design enhances agility.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205850" y="3663598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205850" y="3663598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Simplicity—the art of maximizing the amount of work not done—is essential.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6083269" y="3663598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6083269" y="3663598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The best architectures, requirements, and designs emerge from self-organizing teams.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8960687" y="3663598"/>
              <a:ext cx="2615834" cy="1569500"/>
            </a:xfrm>
            <a:prstGeom prst="rect">
              <a:avLst/>
            </a:prstGeom>
            <a:solidFill>
              <a:srgbClr val="734A6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3"/>
            <p:cNvSpPr txBox="1"/>
            <p:nvPr/>
          </p:nvSpPr>
          <p:spPr>
            <a:xfrm>
              <a:off x="8960687" y="3663598"/>
              <a:ext cx="2615834" cy="15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At regular intervals, the team reflects on how to become more effective, then tunes and adjusts its behavior accordingly.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24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24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8" name="Google Shape;438;p24"/>
          <p:cNvSpPr txBox="1"/>
          <p:nvPr>
            <p:ph type="title"/>
          </p:nvPr>
        </p:nvSpPr>
        <p:spPr>
          <a:xfrm>
            <a:off x="228687" y="86858"/>
            <a:ext cx="5680500" cy="671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WHOLE-TEAM APPROACH </a:t>
            </a:r>
            <a:endParaRPr/>
          </a:p>
        </p:txBody>
      </p:sp>
      <p:cxnSp>
        <p:nvCxnSpPr>
          <p:cNvPr id="439" name="Google Shape;439;p24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amwork" id="440" name="Google Shape;4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87" y="2118476"/>
            <a:ext cx="2445687" cy="339808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4"/>
          <p:cNvSpPr txBox="1"/>
          <p:nvPr>
            <p:ph idx="1" type="body"/>
          </p:nvPr>
        </p:nvSpPr>
        <p:spPr>
          <a:xfrm>
            <a:off x="2399071" y="844838"/>
            <a:ext cx="9564243" cy="4917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Involving everyone having knowledge &amp; skills necessary to ensure project success. Includes customer representatives, business stakeholders. 3 – 9 people, ideally, share the same work space/ co-location to facilitates communication &amp; interaction. Supported through daily stand-up meeting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 u="sng"/>
              <a:t>Benefits: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/>
              <a:t>Enhancing</a:t>
            </a:r>
            <a:r>
              <a:rPr lang="en-US" sz="1700"/>
              <a:t> </a:t>
            </a:r>
            <a:r>
              <a:rPr b="1" lang="en-US" sz="1700"/>
              <a:t>communication</a:t>
            </a:r>
            <a:r>
              <a:rPr lang="en-US" sz="1700"/>
              <a:t> and </a:t>
            </a:r>
            <a:r>
              <a:rPr b="1" lang="en-US" sz="1700"/>
              <a:t>collaboration</a:t>
            </a:r>
            <a:r>
              <a:rPr lang="en-US" sz="1700"/>
              <a:t> within the team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/>
              <a:t>Enabling</a:t>
            </a:r>
            <a:r>
              <a:rPr lang="en-US" sz="1700"/>
              <a:t> the </a:t>
            </a:r>
            <a:r>
              <a:rPr b="1" lang="en-US" sz="1700"/>
              <a:t>various skill sets </a:t>
            </a:r>
            <a:r>
              <a:rPr lang="en-US" sz="1700"/>
              <a:t>within the team to be leveraged to the benefit of the project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/>
              <a:t>Making</a:t>
            </a:r>
            <a:r>
              <a:rPr lang="en-US" sz="1700"/>
              <a:t> </a:t>
            </a:r>
            <a:r>
              <a:rPr b="1" lang="en-US" sz="1700"/>
              <a:t>quality</a:t>
            </a:r>
            <a:r>
              <a:rPr lang="en-US" sz="1700"/>
              <a:t> everyone’s responsibility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/>
              <a:t>Tester</a:t>
            </a:r>
            <a:r>
              <a:rPr lang="en-US" sz="1700"/>
              <a:t> ensures desired quality levels are achieved by: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Include supporting &amp; collaborating with business representatives to help creating suitable acceptance tests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Working with developers to agree on the testing strategy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Deciding on test automation approaches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Thus can transfer &amp; extend testing knowledge to other team members &amp; influence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 u="sng"/>
              <a:t>The power of three concept:</a:t>
            </a:r>
            <a:r>
              <a:rPr b="1" lang="en-US" sz="1700"/>
              <a:t> </a:t>
            </a:r>
            <a:r>
              <a:rPr lang="en-US" sz="1700"/>
              <a:t>involving testers, developers, &amp; business representatives in all feature discussions</a:t>
            </a:r>
            <a:endParaRPr/>
          </a:p>
        </p:txBody>
      </p:sp>
      <p:cxnSp>
        <p:nvCxnSpPr>
          <p:cNvPr id="442" name="Google Shape;442;p24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p2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25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25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0" name="Google Shape;45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51" name="Google Shape;451;p25"/>
          <p:cNvSpPr txBox="1"/>
          <p:nvPr>
            <p:ph type="title"/>
          </p:nvPr>
        </p:nvSpPr>
        <p:spPr>
          <a:xfrm>
            <a:off x="0" y="86858"/>
            <a:ext cx="6791417" cy="671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3200"/>
              <a:t>EARLY AND FREQUENT FEEDBACK</a:t>
            </a:r>
            <a:endParaRPr/>
          </a:p>
        </p:txBody>
      </p:sp>
      <p:cxnSp>
        <p:nvCxnSpPr>
          <p:cNvPr id="452" name="Google Shape;452;p25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3" name="Google Shape;453;p25"/>
          <p:cNvSpPr txBox="1"/>
          <p:nvPr>
            <p:ph idx="1" type="body"/>
          </p:nvPr>
        </p:nvSpPr>
        <p:spPr>
          <a:xfrm>
            <a:off x="2399071" y="844838"/>
            <a:ext cx="9564243" cy="4917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Benefits: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/>
              <a:t>Avoiding requirements misunderstandings</a:t>
            </a:r>
            <a:r>
              <a:rPr lang="en-US"/>
              <a:t>, which may not have been detected until later in the development cycle when they are more expensive to fix.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Clarifying customer feature requests, making them available for customer use early. This way, the </a:t>
            </a:r>
            <a:r>
              <a:rPr b="1" lang="en-US"/>
              <a:t>product better reflects what the customer wants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Discovering (via continuous integration), isolating, and resolving </a:t>
            </a:r>
            <a:r>
              <a:rPr b="1" lang="en-US"/>
              <a:t>quality problems early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Providing </a:t>
            </a:r>
            <a:r>
              <a:rPr b="1" lang="en-US"/>
              <a:t>information to the Agile team </a:t>
            </a:r>
            <a:r>
              <a:rPr lang="en-US"/>
              <a:t>regarding its productivity and ability to deliver.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/>
              <a:t>Promoting</a:t>
            </a:r>
            <a:r>
              <a:rPr lang="en-US"/>
              <a:t> consistent </a:t>
            </a:r>
            <a:r>
              <a:rPr b="1" lang="en-US"/>
              <a:t>project momentum</a:t>
            </a:r>
            <a:r>
              <a:rPr lang="en-US"/>
              <a:t>. </a:t>
            </a:r>
            <a:endParaRPr/>
          </a:p>
        </p:txBody>
      </p:sp>
      <p:cxnSp>
        <p:nvCxnSpPr>
          <p:cNvPr id="454" name="Google Shape;454;p25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5" name="Google Shape;455;p2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0" y="808969"/>
            <a:ext cx="3506680" cy="1652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/>
              <a:t>BEST PRACTICES</a:t>
            </a:r>
            <a:br>
              <a:rPr lang="en-US"/>
            </a:br>
            <a:r>
              <a:rPr lang="en-US"/>
              <a:t>- DISCOVERY</a:t>
            </a:r>
            <a:endParaRPr/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3346882" y="136525"/>
            <a:ext cx="8682361" cy="314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Clients to have clarity of the product vision and roadmap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Client involvement (helps make them responsible and accountable for their deliverables): Instead of Architects and BA writing the use stories, have the client involved in write (or reviewing &amp; approving) the user stories along with developers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Estimations to use the thumb rule of “1 story point per person per day” to define expected Sprint Velocity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Two sprints worth of User Stories to be groomed before starting Sprint Cycles. DoR (Definition of Ready) or (Safe to Start) to be defined for each User Story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 Acceptance Criteria to be defined at the sprint/ release level but DoD (Definition of Done) to be captured at the User Story level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Product Owner should be "Voice of the customer" and to be regularly and consistently engages with business stakeholders and is accountable for product success</a:t>
            </a:r>
            <a:endParaRPr/>
          </a:p>
        </p:txBody>
      </p:sp>
      <p:pic>
        <p:nvPicPr>
          <p:cNvPr descr="A person walking along a bridge in a forest " id="174" name="Google Shape;17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9" y="3573263"/>
            <a:ext cx="5133990" cy="2212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aerial view of a forest in the snow" id="175" name="Google Shape;175;p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9621" y="3573263"/>
            <a:ext cx="5182278" cy="221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177" name="Google Shape;177;p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/>
              <a:t>Spring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762000" y="1905000"/>
            <a:ext cx="10210800" cy="4346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 Client involvement (helps make them responsible and accountable for their deliverables): Invite key client stakeholders to participate in Sprint Planning, Sprint Reviews/ Demo, Retrospective Sessions. Follow-through on important items over email after each session.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Schedule Product Backlog Refinement sessions regularly with sufficient time to maintain backlog of 2 sprints worth of ready user stories (1-2 per week for 2 hours)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Sprint Duration to be not less than 2 weeks and not more than 4 weeks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User Stories not to be updated for an existing Sprint, instead update Product backlog and bring the new requirement as part of new User Story in a new Sprint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User Stories to be consistent and have the framework covering “Who-&gt;What-&gt;Why”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Maximum duration of a User Story in a Sprint should be 1/2 a Sprint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Daily Stand-up Meeting to be for 15min only and to be scheduled at the same time daily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Team members to log and track 'Actual hours' and TO DO accurately in the tool. This will serve as input to the daily burndown charts / metrics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Create a "Bug" subtask within the user story. All the defects / review comments can be logged in the bug subtask and linked to the user story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ctrTitle"/>
          </p:nvPr>
        </p:nvSpPr>
        <p:spPr>
          <a:xfrm>
            <a:off x="684643" y="871759"/>
            <a:ext cx="6355349" cy="12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ENGAGEMENT BILLING TYPE</a:t>
            </a:r>
            <a:endParaRPr/>
          </a:p>
        </p:txBody>
      </p:sp>
      <p:sp>
        <p:nvSpPr>
          <p:cNvPr id="190" name="Google Shape;190;p5"/>
          <p:cNvSpPr txBox="1"/>
          <p:nvPr>
            <p:ph idx="1" type="subTitle"/>
          </p:nvPr>
        </p:nvSpPr>
        <p:spPr>
          <a:xfrm>
            <a:off x="695325" y="2317073"/>
            <a:ext cx="6442322" cy="3474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Agile 'Fixed fee' engagement type to be committed only if 'Capacity’ and ‘Scope’ is known and estimated.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There are 2 options: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/>
              <a:t>"Discovery Phase" can be T&amp;M where the scope gets defined and frozen while the future "Sprint Phase" can be Fixed Fee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/>
              <a:t>"Discovery Phase" can be Fixed Fee if client is not clear with the scope while the future "Sprint Phase" can be T&amp;M to accommodate changing requirements as part of future backlogs sprints</a:t>
            </a:r>
            <a:endParaRPr/>
          </a:p>
        </p:txBody>
      </p:sp>
      <p:pic>
        <p:nvPicPr>
          <p:cNvPr descr="A dog sitting in the sun rays coming through the trees in a forest " id="191" name="Google Shape;191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3976" y="0"/>
            <a:ext cx="478802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695325" y="888999"/>
            <a:ext cx="10798176" cy="658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ESTIMATIONS - RELATIVE ESTIMATION  </a:t>
            </a:r>
            <a:endParaRPr/>
          </a:p>
        </p:txBody>
      </p:sp>
      <p:grpSp>
        <p:nvGrpSpPr>
          <p:cNvPr id="198" name="Google Shape;198;p6"/>
          <p:cNvGrpSpPr/>
          <p:nvPr/>
        </p:nvGrpSpPr>
        <p:grpSpPr>
          <a:xfrm>
            <a:off x="697654" y="1547812"/>
            <a:ext cx="10793516" cy="4414838"/>
            <a:chOff x="2329" y="-1"/>
            <a:chExt cx="10793516" cy="4414838"/>
          </a:xfrm>
        </p:grpSpPr>
        <p:sp>
          <p:nvSpPr>
            <p:cNvPr id="199" name="Google Shape;199;p6"/>
            <p:cNvSpPr/>
            <p:nvPr/>
          </p:nvSpPr>
          <p:spPr>
            <a:xfrm rot="-5400000">
              <a:off x="-1463417" y="1465746"/>
              <a:ext cx="4414837" cy="1483344"/>
            </a:xfrm>
            <a:prstGeom prst="flowChartManualOperation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2329" y="882967"/>
              <a:ext cx="1483344" cy="2648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1600" spcFirstLastPara="1" rIns="1016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Estimate features using t-shirt sizing, user stories in story points, and tasks in hours </a:t>
              </a:r>
              <a:endPara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 rot="-5400000">
              <a:off x="440672" y="1249047"/>
              <a:ext cx="4414837" cy="1916741"/>
            </a:xfrm>
            <a:prstGeom prst="flowChartManualOperation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1689720" y="882966"/>
              <a:ext cx="1916741" cy="2648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1600" spcFirstLastPara="1" rIns="1016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T-shirt sizing (XS, S, M, L, XL) is an effective way of removing the element of time from the level of effort.</a:t>
              </a:r>
              <a:endPara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2953069" y="857439"/>
              <a:ext cx="4414837" cy="2699957"/>
            </a:xfrm>
            <a:prstGeom prst="flowChartManualOperation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3810509" y="882966"/>
              <a:ext cx="2699957" cy="2648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1600" spcFirstLastPara="1" rIns="1016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Story point estimating is done during PBR as the user story is further detailed. Story points represent relative measure of size or complexity of a story, based on a modified Fibonacci sequence; collaborative estimation techniques like planning poker drive discussion and consensus on the work that needs to be done </a:t>
              </a:r>
              <a:endPara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5452923" y="1261590"/>
              <a:ext cx="4414837" cy="1891656"/>
            </a:xfrm>
            <a:prstGeom prst="flowChartManualOperation">
              <a:avLst/>
            </a:prstGeom>
            <a:solidFill>
              <a:srgbClr val="DA9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6714513" y="882967"/>
              <a:ext cx="1891656" cy="2648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7800" spcFirstLastPara="1" rIns="177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Task estimation in hours is done during sprint planning by team committing to delivering it &amp; is based upon the actual effort each task is expected to consume </a:t>
              </a:r>
              <a:endPara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 rot="-5400000">
              <a:off x="7595613" y="1214604"/>
              <a:ext cx="4414837" cy="1985627"/>
            </a:xfrm>
            <a:prstGeom prst="flowChartManualOperation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8810218" y="882966"/>
              <a:ext cx="1985627" cy="2648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7800" spcFirstLastPara="1" rIns="177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Develop estimation guidelines for scrum teams so that estimates are generally consistent from one team to the next</a:t>
              </a:r>
              <a:endPara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9" name="Google Shape;209;p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2/11/20XX</a:t>
            </a:r>
            <a:endParaRPr/>
          </a:p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TEAM CAPACITY</a:t>
            </a:r>
            <a:endParaRPr/>
          </a:p>
        </p:txBody>
      </p:sp>
      <p:sp>
        <p:nvSpPr>
          <p:cNvPr id="217" name="Google Shape;217;p7"/>
          <p:cNvSpPr txBox="1"/>
          <p:nvPr>
            <p:ph idx="2" type="body"/>
          </p:nvPr>
        </p:nvSpPr>
        <p:spPr>
          <a:xfrm>
            <a:off x="800099" y="1819922"/>
            <a:ext cx="9062992" cy="4004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Total number of hours each team member is available to work on backlog items during the upcoming sprint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Initially calculated during discovery and revisited in sprint planning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Considers holidays, PTO, training, conferences, etc.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Capacity = total FTE days in the sprint x ideal hours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Ideal hours guideline is ~6 hours/day to allow time for meetings, overhead, non-sprint work</a:t>
            </a:r>
            <a:endParaRPr/>
          </a:p>
        </p:txBody>
      </p:sp>
      <p:sp>
        <p:nvSpPr>
          <p:cNvPr id="218" name="Google Shape;218;p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219" name="Google Shape;219;p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TEAM VELOCITY </a:t>
            </a:r>
            <a:endParaRPr/>
          </a:p>
        </p:txBody>
      </p:sp>
      <p:sp>
        <p:nvSpPr>
          <p:cNvPr id="225" name="Google Shape;225;p8"/>
          <p:cNvSpPr txBox="1"/>
          <p:nvPr>
            <p:ph idx="2" type="body"/>
          </p:nvPr>
        </p:nvSpPr>
        <p:spPr>
          <a:xfrm>
            <a:off x="800098" y="1864311"/>
            <a:ext cx="9364833" cy="396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Estimated total number of story points a scrum team can be expected to complete in a sprint. Used to plan for sprint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Estimate thumb rule for expected Sprint Velocity: 1 story point per person per day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Calculated as the rolling average of the velocity from the previous 3 sprints – as this can keep changing based on project dynamics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Velocity should not be compared with other teams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While a Team's velocity will oscillate from Sprint to Sprint, over time, a well-functioning Scrum Team's velocity should steadily trend upward by roughly 10% each Sprint till the curve stabilizes. It also facilitates very accurate forecasting of how many stories a Team can do in a Sprint.. </a:t>
            </a:r>
            <a:endParaRPr/>
          </a:p>
        </p:txBody>
      </p:sp>
      <p:sp>
        <p:nvSpPr>
          <p:cNvPr id="226" name="Google Shape;226;p8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227" name="Google Shape;227;p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695325" y="888999"/>
            <a:ext cx="10798176" cy="629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TEAM ROLES</a:t>
            </a:r>
            <a:endParaRPr/>
          </a:p>
        </p:txBody>
      </p:sp>
      <p:sp>
        <p:nvSpPr>
          <p:cNvPr id="234" name="Google Shape;234;p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2/11/2021</a:t>
            </a:r>
            <a:endParaRPr/>
          </a:p>
        </p:txBody>
      </p:sp>
      <p:sp>
        <p:nvSpPr>
          <p:cNvPr id="235" name="Google Shape;235;p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6" name="Google Shape;236;p9"/>
          <p:cNvGraphicFramePr/>
          <p:nvPr/>
        </p:nvGraphicFramePr>
        <p:xfrm>
          <a:off x="142240" y="1518082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EDCECA"/>
                    </a:gs>
                    <a:gs pos="50000">
                      <a:srgbClr val="E9C2BC"/>
                    </a:gs>
                    <a:gs pos="100000">
                      <a:srgbClr val="E8B9B1"/>
                    </a:gs>
                  </a:gsLst>
                  <a:lin ang="5400000" scaled="0"/>
                </a:gradFill>
                <a:tableStyleId>{381DE5E5-E2B4-41FD-B7CA-B8CFA612A5AD}</a:tableStyleId>
              </a:tblPr>
              <a:tblGrid>
                <a:gridCol w="5712625"/>
                <a:gridCol w="58903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 Manager (PM)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Scrum Master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4926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Accountable for the project execution and therefore performs a project execution oversight to help the teamwork towards overall project success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Accountable for the financial tracking, reporting and invoicing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Accountable for availability of project code in Oracle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Manage the resourcing of the project (planning and acquisition)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Tracking and reporting of utilization of team members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Team logistics (resourcing, travel, accommodation) and expenses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Identifies and manages risks and issues on the project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Serves as a consistent point of contact for Client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Coaches the team on Agile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Track the team progress, and run the daily team stand up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Manage sprints to ensure the team work as efficiently as possible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Leads the team towards continuous improvement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Removes impediments of scrum team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Protects the team from uncontrolled work expansion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Communicates with other programme teams, especially the business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Supports estimating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Facilitates meetings and creates rigour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Facilitates preparation and readiness for events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Forecasts deliverables, meetings and project milestones.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2021-05-09T18:17:59Z</dcterms:created>
  <dc:creator>Rieng Thuy Tran</dc:creator>
</cp:coreProperties>
</file>