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12192000"/>
  <p:notesSz cx="6858000" cy="9144000"/>
  <p:embeddedFontLst>
    <p:embeddedFont>
      <p:font typeface="Quattrocento Sans"/>
      <p:regular r:id="rId23"/>
      <p:bold r:id="rId24"/>
      <p:italic r:id="rId25"/>
      <p:boldItalic r:id="rId26"/>
    </p:embeddedFont>
    <p:embeddedFont>
      <p:font typeface="Source Sans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480">
          <p15:clr>
            <a:srgbClr val="A4A3A4"/>
          </p15:clr>
        </p15:guide>
        <p15:guide id="3" pos="7200">
          <p15:clr>
            <a:srgbClr val="A4A3A4"/>
          </p15:clr>
        </p15:guide>
        <p15:guide id="4" pos="436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iHhPceAuxd2t5Fd9sxUqWYN6lS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7F0907-D70A-4033-B2D5-AEDDB14854EB}">
  <a:tblStyle styleId="{297F0907-D70A-4033-B2D5-AEDDB14854EB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2E8"/>
          </a:solidFill>
        </a:fill>
      </a:tcStyle>
    </a:wholeTbl>
    <a:band1H>
      <a:tcTxStyle b="off" i="off"/>
      <a:tcStyle>
        <a:fill>
          <a:solidFill>
            <a:srgbClr val="D5E4C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5E4CD"/>
          </a:solidFill>
        </a:fill>
      </a:tcStyle>
    </a:band1V>
    <a:band2V>
      <a:tcTxStyle b="off" i="off"/>
    </a:band2V>
    <a:la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</a:neCell>
    <a:nwCell>
      <a:tcTxStyle b="off" i="off"/>
    </a:nwCell>
  </a:tblStyle>
  <a:tblStyle styleId="{1DD52F33-9B6F-42A0-91C9-9EED9976D2A5}" styleName="Table_1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AE7"/>
          </a:solidFill>
        </a:fill>
      </a:tcStyle>
    </a:wholeTbl>
    <a:band1H>
      <a:tcTxStyle b="off" i="off"/>
      <a:tcStyle>
        <a:fill>
          <a:solidFill>
            <a:srgbClr val="F5D3CB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5D3CB"/>
          </a:solidFill>
        </a:fill>
      </a:tcStyle>
    </a:band1V>
    <a:band2V>
      <a:tcTxStyle b="off" i="off"/>
    </a:band2V>
    <a:la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480"/>
        <p:guide pos="7200"/>
        <p:guide pos="4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SourceSansPr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customschemas.google.com/relationships/presentationmetadata" Target="metadata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">
  <p:cSld name="Title 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7"/>
          <p:cNvSpPr txBox="1"/>
          <p:nvPr>
            <p:ph type="title"/>
          </p:nvPr>
        </p:nvSpPr>
        <p:spPr>
          <a:xfrm>
            <a:off x="2581656" y="2304288"/>
            <a:ext cx="7022592" cy="2258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B9B1"/>
              </a:buClr>
              <a:buSzPts val="4800"/>
              <a:buFont typeface="Quattrocento Sans"/>
              <a:buNone/>
              <a:defRPr b="1" sz="4800">
                <a:solidFill>
                  <a:srgbClr val="70B9B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Pattern Content Dark">
  <p:cSld name="Right Pattern Content Dark">
    <p:bg>
      <p:bgPr>
        <a:solidFill>
          <a:schemeClr val="accent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5" name="Google Shape;5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55106" y="0"/>
            <a:ext cx="313689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9"/>
          <p:cNvSpPr txBox="1"/>
          <p:nvPr>
            <p:ph type="title"/>
          </p:nvPr>
        </p:nvSpPr>
        <p:spPr>
          <a:xfrm>
            <a:off x="761999" y="715961"/>
            <a:ext cx="6476999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  <a:defRPr b="1"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Pattern Content Light">
  <p:cSld name="Right Pattern Content Light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330E"/>
              </a:buClr>
              <a:buSzPts val="1800"/>
              <a:buNone/>
              <a:defRPr b="1" sz="1800">
                <a:solidFill>
                  <a:srgbClr val="76330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330E"/>
              </a:buClr>
              <a:buSzPts val="1800"/>
              <a:buChar char="•"/>
              <a:defRPr sz="1800">
                <a:solidFill>
                  <a:srgbClr val="76330E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9" name="Google Shape;5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55106" y="0"/>
            <a:ext cx="313689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3"/>
          <p:cNvSpPr txBox="1"/>
          <p:nvPr>
            <p:ph type="title"/>
          </p:nvPr>
        </p:nvSpPr>
        <p:spPr>
          <a:xfrm>
            <a:off x="761999" y="715961"/>
            <a:ext cx="6476999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  <a:defRPr b="1" sz="4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Pattern Content Dark">
  <p:cSld name="Right Pattern Content Dark"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3" name="Google Shape;7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55106" y="0"/>
            <a:ext cx="313689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0"/>
          <p:cNvSpPr txBox="1"/>
          <p:nvPr>
            <p:ph type="title"/>
          </p:nvPr>
        </p:nvSpPr>
        <p:spPr>
          <a:xfrm>
            <a:off x="761999" y="715961"/>
            <a:ext cx="6476999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  <a:defRPr b="1"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Pattern Content Light">
  <p:cSld name="Right Pattern Content Light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idx="1" type="body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330E"/>
              </a:buClr>
              <a:buSzPts val="1800"/>
              <a:buNone/>
              <a:defRPr b="1" sz="1800">
                <a:solidFill>
                  <a:srgbClr val="76330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330E"/>
              </a:buClr>
              <a:buSzPts val="1800"/>
              <a:buChar char="•"/>
              <a:defRPr sz="1800">
                <a:solidFill>
                  <a:srgbClr val="76330E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7" name="Google Shape;7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55106" y="0"/>
            <a:ext cx="313689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4"/>
          <p:cNvSpPr txBox="1"/>
          <p:nvPr>
            <p:ph type="title"/>
          </p:nvPr>
        </p:nvSpPr>
        <p:spPr>
          <a:xfrm>
            <a:off x="761999" y="715961"/>
            <a:ext cx="6476999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  <a:defRPr b="1" sz="4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etti Content Orange">
  <p:cSld name="Confetti Content Orange">
    <p:bg>
      <p:bgPr>
        <a:solidFill>
          <a:schemeClr val="accen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1"/>
          <p:cNvPicPr preferRelativeResize="0"/>
          <p:nvPr/>
        </p:nvPicPr>
        <p:blipFill rotWithShape="1">
          <a:blip r:embed="rId2">
            <a:alphaModFix/>
          </a:blip>
          <a:srcRect b="45480" l="3994" r="11052" t="34041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1"/>
          <p:cNvSpPr txBox="1"/>
          <p:nvPr>
            <p:ph type="title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  <a:defRPr b="1" i="0" sz="400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" type="body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>
          <p15:clr>
            <a:srgbClr val="5ACBF0"/>
          </p15:clr>
        </p15:guide>
        <p15:guide id="4" orient="horz" pos="24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accent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type="title"/>
          </p:nvPr>
        </p:nvSpPr>
        <p:spPr>
          <a:xfrm>
            <a:off x="762000" y="716577"/>
            <a:ext cx="10668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FEE"/>
              </a:buClr>
              <a:buSzPts val="4000"/>
              <a:buFont typeface="Quattrocento Sans"/>
              <a:buNone/>
              <a:defRPr b="1" i="0" sz="4000" cap="none">
                <a:solidFill>
                  <a:srgbClr val="DFEFE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" name="Google Shape;2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5418919" y="0"/>
            <a:ext cx="6407956" cy="1783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ttom Pattern White">
  <p:cSld name="Bottom Pattern White">
    <p:bg>
      <p:bgPr>
        <a:solidFill>
          <a:schemeClr val="accent5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/>
          <p:nvPr>
            <p:ph type="title"/>
          </p:nvPr>
        </p:nvSpPr>
        <p:spPr>
          <a:xfrm>
            <a:off x="762000" y="716577"/>
            <a:ext cx="10668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  <a:defRPr b="1" i="0" sz="400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" type="body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9" name="Google Shape;29;p25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>
            <a:off x="0" y="5791200"/>
            <a:ext cx="121920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Photo Content">
  <p:cSld name="One Photo Content">
    <p:bg>
      <p:bgPr>
        <a:solidFill>
          <a:schemeClr val="accent4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857E"/>
              </a:buClr>
              <a:buSzPts val="1800"/>
              <a:buNone/>
              <a:defRPr b="1" sz="1800">
                <a:solidFill>
                  <a:srgbClr val="40857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857E"/>
              </a:buClr>
              <a:buSzPts val="1800"/>
              <a:buChar char="•"/>
              <a:defRPr sz="1800">
                <a:solidFill>
                  <a:srgbClr val="40857E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6"/>
          <p:cNvSpPr/>
          <p:nvPr>
            <p:ph idx="2" type="pic"/>
          </p:nvPr>
        </p:nvSpPr>
        <p:spPr>
          <a:xfrm>
            <a:off x="6858000" y="715963"/>
            <a:ext cx="4572000" cy="5113336"/>
          </a:xfrm>
          <a:prstGeom prst="rect">
            <a:avLst/>
          </a:prstGeom>
          <a:noFill/>
          <a:ln>
            <a:noFill/>
          </a:ln>
        </p:spPr>
      </p:sp>
      <p:pic>
        <p:nvPicPr>
          <p:cNvPr id="33" name="Google Shape;3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074048"/>
            <a:ext cx="6407956" cy="17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6"/>
          <p:cNvSpPr txBox="1"/>
          <p:nvPr>
            <p:ph type="title"/>
          </p:nvPr>
        </p:nvSpPr>
        <p:spPr>
          <a:xfrm>
            <a:off x="762000" y="715961"/>
            <a:ext cx="5334000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  <a:defRPr b="1" sz="4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Pattern Content">
  <p:cSld name="Left Pattern Content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>
            <p:ph idx="1" type="body"/>
          </p:nvPr>
        </p:nvSpPr>
        <p:spPr>
          <a:xfrm>
            <a:off x="4457700" y="1905000"/>
            <a:ext cx="7219043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330E"/>
              </a:buClr>
              <a:buSzPts val="1800"/>
              <a:buNone/>
              <a:defRPr b="1" sz="1800">
                <a:solidFill>
                  <a:srgbClr val="76330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330E"/>
              </a:buClr>
              <a:buSzPts val="1800"/>
              <a:buChar char="•"/>
              <a:defRPr sz="1800">
                <a:solidFill>
                  <a:srgbClr val="76330E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7" name="Google Shape;3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3"/>
            <a:ext cx="3720664" cy="685719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7"/>
          <p:cNvSpPr txBox="1"/>
          <p:nvPr>
            <p:ph type="title"/>
          </p:nvPr>
        </p:nvSpPr>
        <p:spPr>
          <a:xfrm>
            <a:off x="4457699" y="715961"/>
            <a:ext cx="7219043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  <a:defRPr b="1" sz="4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2808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Photo Content">
  <p:cSld name="Two Photo Content">
    <p:bg>
      <p:bgPr>
        <a:solidFill>
          <a:schemeClr val="accen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idx="1" type="body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8"/>
          <p:cNvSpPr/>
          <p:nvPr>
            <p:ph idx="2" type="pic"/>
          </p:nvPr>
        </p:nvSpPr>
        <p:spPr>
          <a:xfrm>
            <a:off x="6858000" y="3444081"/>
            <a:ext cx="4572000" cy="23622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28"/>
          <p:cNvSpPr/>
          <p:nvPr>
            <p:ph idx="3" type="pic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noFill/>
          <a:ln>
            <a:noFill/>
          </a:ln>
        </p:spPr>
      </p:sp>
      <p:pic>
        <p:nvPicPr>
          <p:cNvPr id="43" name="Google Shape;4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27681"/>
            <a:ext cx="5496910" cy="153032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8"/>
          <p:cNvSpPr txBox="1"/>
          <p:nvPr>
            <p:ph type="title"/>
          </p:nvPr>
        </p:nvSpPr>
        <p:spPr>
          <a:xfrm>
            <a:off x="762000" y="715961"/>
            <a:ext cx="5334000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  <a:defRPr b="1"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6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etti Content Green">
  <p:cSld name="Confetti Content Green">
    <p:bg>
      <p:bgPr>
        <a:solidFill>
          <a:schemeClr val="accent5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9"/>
          <p:cNvPicPr preferRelativeResize="0"/>
          <p:nvPr/>
        </p:nvPicPr>
        <p:blipFill rotWithShape="1">
          <a:blip r:embed="rId2">
            <a:alphaModFix/>
          </a:blip>
          <a:srcRect b="45480" l="3994" r="11052" t="34041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9"/>
          <p:cNvSpPr txBox="1"/>
          <p:nvPr>
            <p:ph type="title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  <a:defRPr b="1" i="0" sz="400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" type="body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>
          <p15:clr>
            <a:srgbClr val="5ACBF0"/>
          </p15:clr>
        </p15:guide>
        <p15:guide id="4" orient="horz" pos="24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ttom Pattern Black">
  <p:cSld name="Bottom Pattern Black">
    <p:bg>
      <p:bgPr>
        <a:solidFill>
          <a:schemeClr val="accent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idx="1" type="body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4C15"/>
              </a:buClr>
              <a:buSzPts val="1800"/>
              <a:buFont typeface="Arial"/>
              <a:buNone/>
              <a:defRPr sz="1800">
                <a:solidFill>
                  <a:srgbClr val="B24C1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type="title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  <a:defRPr b="1" i="0" sz="4000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" name="Google Shape;52;p30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0" y="5791200"/>
            <a:ext cx="121920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2581656" y="2304288"/>
            <a:ext cx="7022592" cy="2258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B9B1"/>
              </a:buClr>
              <a:buSzPts val="4800"/>
              <a:buFont typeface="Quattrocento Sans"/>
              <a:buNone/>
            </a:pPr>
            <a:r>
              <a:rPr lang="en-US"/>
              <a:t>GUI Testing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4457700" y="1905000"/>
            <a:ext cx="7219043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330E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 txBox="1"/>
          <p:nvPr>
            <p:ph type="title"/>
          </p:nvPr>
        </p:nvSpPr>
        <p:spPr>
          <a:xfrm>
            <a:off x="4457699" y="715961"/>
            <a:ext cx="7219043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t/>
            </a:r>
            <a:endParaRPr/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9102" y="219075"/>
            <a:ext cx="10176416" cy="64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762000" y="165545"/>
            <a:ext cx="5709821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US"/>
              <a:t>Common Errors/Failures</a:t>
            </a:r>
            <a:br>
              <a:rPr lang="en-US"/>
            </a:br>
            <a:endParaRPr/>
          </a:p>
        </p:txBody>
      </p:sp>
      <p:sp>
        <p:nvSpPr>
          <p:cNvPr id="168" name="Google Shape;168;p11"/>
          <p:cNvSpPr txBox="1"/>
          <p:nvPr/>
        </p:nvSpPr>
        <p:spPr>
          <a:xfrm>
            <a:off x="762000" y="949911"/>
            <a:ext cx="98645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GUI testing is often performed first so most of GUI issues are detected. Below are some highlight sections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186432" y="1650377"/>
            <a:ext cx="590956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Wrong default or initial 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Broken layout (e.g., layout is broken when changing screen resolution/size, zooming)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Overlapping (e.g.: the large data or lots of GUI elements)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Missing content/images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Spacing (unwanted space between list items, vertical spacing bug)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Alignment related issues e.g., left/right/center-aligned,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 image/color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310725" y="4939451"/>
            <a:ext cx="5637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Default value/setting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Default focus when invoked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Default data when invoked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Default alignment/setting/sort/filter/display when invoked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6402278" y="1650377"/>
            <a:ext cx="570982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Wrong Initial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Wrong content e.g., spelling mistakes, get the content from wrong source/spec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Wrong alignment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Miss boundary checking e.g., with no data, with latest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Wrong font size, font color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Abnormal data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6402278" y="4512699"/>
            <a:ext cx="547900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Changing/navigation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Making any change on the screen/dialog -&gt; refreshing 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Making any interruption on the screen/dialog -&gt; refreshing 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Goback/gonext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idx="1" type="body"/>
          </p:nvPr>
        </p:nvSpPr>
        <p:spPr>
          <a:xfrm>
            <a:off x="762000" y="1384917"/>
            <a:ext cx="9287522" cy="467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latin typeface="Source Sans Pro"/>
                <a:ea typeface="Source Sans Pro"/>
                <a:cs typeface="Source Sans Pro"/>
                <a:sym typeface="Source Sans Pro"/>
              </a:rPr>
              <a:t>When performing GUI testing, we should have a habit to create then update your own GUI checklist to detect common defects/failures quickly as well as avoid missing common GUI defects.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i="0" lang="en-US" sz="1400">
                <a:latin typeface="Source Sans Pro"/>
                <a:ea typeface="Source Sans Pro"/>
                <a:cs typeface="Source Sans Pro"/>
                <a:sym typeface="Source Sans Pro"/>
              </a:rPr>
              <a:t>The following checklist is an example for you</a:t>
            </a:r>
            <a:endParaRPr b="0" i="0"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>
                <a:latin typeface="Source Sans Pro"/>
                <a:ea typeface="Source Sans Pro"/>
                <a:cs typeface="Source Sans Pro"/>
                <a:sym typeface="Source Sans Pro"/>
              </a:rPr>
              <a:t>Check all the GUI elements e.g., size, position, width, length, and acceptance of characters or numbers. For instance, you must be able to provide inputs to the input fields.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>
                <a:latin typeface="Source Sans Pro"/>
                <a:ea typeface="Source Sans Pro"/>
                <a:cs typeface="Source Sans Pro"/>
                <a:sym typeface="Source Sans Pro"/>
              </a:rPr>
              <a:t>Check you can execute the intended functionality of the application using the GUI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>
                <a:latin typeface="Source Sans Pro"/>
                <a:ea typeface="Source Sans Pro"/>
                <a:cs typeface="Source Sans Pro"/>
                <a:sym typeface="Source Sans Pro"/>
              </a:rPr>
              <a:t>Check Error Messages are displayed correctly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>
                <a:latin typeface="Source Sans Pro"/>
                <a:ea typeface="Source Sans Pro"/>
                <a:cs typeface="Source Sans Pro"/>
                <a:sym typeface="Source Sans Pro"/>
              </a:rPr>
              <a:t>Check for Clear demarcation of different sections on screen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>
                <a:latin typeface="Source Sans Pro"/>
                <a:ea typeface="Source Sans Pro"/>
                <a:cs typeface="Source Sans Pro"/>
                <a:sym typeface="Source Sans Pro"/>
              </a:rPr>
              <a:t>Check Font used in an application is readable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>
                <a:latin typeface="Source Sans Pro"/>
                <a:ea typeface="Source Sans Pro"/>
                <a:cs typeface="Source Sans Pro"/>
                <a:sym typeface="Source Sans Pro"/>
              </a:rPr>
              <a:t>Check the alignment of the text is proper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>
                <a:latin typeface="Source Sans Pro"/>
                <a:ea typeface="Source Sans Pro"/>
                <a:cs typeface="Source Sans Pro"/>
                <a:sym typeface="Source Sans Pro"/>
              </a:rPr>
              <a:t>Check the Color of the font and warning messages is aesthetically pleasing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>
                <a:latin typeface="Source Sans Pro"/>
                <a:ea typeface="Source Sans Pro"/>
                <a:cs typeface="Source Sans Pro"/>
                <a:sym typeface="Source Sans Pro"/>
              </a:rPr>
              <a:t>Check that the images have good clarity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>
                <a:latin typeface="Source Sans Pro"/>
                <a:ea typeface="Source Sans Pro"/>
                <a:cs typeface="Source Sans Pro"/>
                <a:sym typeface="Source Sans Pro"/>
              </a:rPr>
              <a:t>Check that the images are properly aligned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>
                <a:latin typeface="Source Sans Pro"/>
                <a:ea typeface="Source Sans Pro"/>
                <a:cs typeface="Source Sans Pro"/>
                <a:sym typeface="Source Sans Pro"/>
              </a:rPr>
              <a:t>Check the positioning of GUI elements for different screen resolution.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lang="en-US" sz="1400">
                <a:latin typeface="Source Sans Pro"/>
                <a:ea typeface="Source Sans Pro"/>
                <a:cs typeface="Source Sans Pro"/>
                <a:sym typeface="Source Sans Pro"/>
              </a:rPr>
              <a:t>Check the display in case of no data to too much data.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>
                <a:latin typeface="Source Sans Pro"/>
                <a:ea typeface="Source Sans Pro"/>
                <a:cs typeface="Source Sans Pro"/>
                <a:sym typeface="Source Sans Pro"/>
              </a:rPr>
              <a:t>etc</a:t>
            </a:r>
            <a:endParaRPr b="0" i="0"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78" name="Google Shape;178;p12"/>
          <p:cNvSpPr txBox="1"/>
          <p:nvPr>
            <p:ph type="title"/>
          </p:nvPr>
        </p:nvSpPr>
        <p:spPr>
          <a:xfrm>
            <a:off x="761999" y="715961"/>
            <a:ext cx="7787197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n-US"/>
              <a:t>GUI Testing Checklist Example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b="1" lang="en-US" sz="4000">
                <a:solidFill>
                  <a:schemeClr val="lt1"/>
                </a:solidFill>
              </a:rPr>
              <a:t>Conclusion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4" name="Google Shape;184;p13"/>
          <p:cNvSpPr txBox="1"/>
          <p:nvPr>
            <p:ph idx="1" type="body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solidFill>
                  <a:schemeClr val="lt1"/>
                </a:solidFill>
              </a:rPr>
              <a:t>Do you love the beauty? ☺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Sure, we are.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solidFill>
                  <a:schemeClr val="lt1"/>
                </a:solidFill>
              </a:rPr>
              <a:t>So, the application is same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When testing GUI, let keep in your mind that “We all love the beauty, our application needs to be beautiful too” ☺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type="title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/>
              <a:t>Questions </a:t>
            </a:r>
            <a:r>
              <a:rPr lang="en-US">
                <a:solidFill>
                  <a:srgbClr val="40857E"/>
                </a:solidFill>
              </a:rPr>
              <a:t>&amp;</a:t>
            </a:r>
            <a:r>
              <a:rPr lang="en-US"/>
              <a:t> answers</a:t>
            </a:r>
            <a:endParaRPr/>
          </a:p>
        </p:txBody>
      </p:sp>
      <p:sp>
        <p:nvSpPr>
          <p:cNvPr id="191" name="Google Shape;191;p14"/>
          <p:cNvSpPr txBox="1"/>
          <p:nvPr>
            <p:ph idx="1" type="body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857E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40857E"/>
                </a:solidFill>
              </a:rPr>
              <a:t>Let me know if you have any questions, thanks.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4C15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40857E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4457699" y="715961"/>
            <a:ext cx="7219043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/>
              <a:t>Resources</a:t>
            </a:r>
            <a:br>
              <a:rPr lang="en-US"/>
            </a:br>
            <a:endParaRPr/>
          </a:p>
        </p:txBody>
      </p:sp>
      <p:sp>
        <p:nvSpPr>
          <p:cNvPr id="197" name="Google Shape;197;p15"/>
          <p:cNvSpPr txBox="1"/>
          <p:nvPr>
            <p:ph idx="1" type="body"/>
          </p:nvPr>
        </p:nvSpPr>
        <p:spPr>
          <a:xfrm>
            <a:off x="4457700" y="1905000"/>
            <a:ext cx="7219043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330E"/>
              </a:buClr>
              <a:buSzPts val="1800"/>
              <a:buNone/>
            </a:pPr>
            <a:r>
              <a:rPr lang="en-US"/>
              <a:t>List the resources you used for your research:</a:t>
            </a:r>
            <a:endParaRPr/>
          </a:p>
          <a:p>
            <a:pPr indent="-283464" lvl="1" marL="28346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330E"/>
              </a:buClr>
              <a:buSzPts val="1800"/>
              <a:buChar char="•"/>
            </a:pPr>
            <a:r>
              <a:rPr lang="en-US"/>
              <a:t>Source #1</a:t>
            </a:r>
            <a:endParaRPr/>
          </a:p>
          <a:p>
            <a:pPr indent="-283464" lvl="1" marL="28346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330E"/>
              </a:buClr>
              <a:buSzPts val="1800"/>
              <a:buChar char="•"/>
            </a:pPr>
            <a:r>
              <a:rPr lang="en-US"/>
              <a:t>Source #2</a:t>
            </a:r>
            <a:endParaRPr/>
          </a:p>
          <a:p>
            <a:pPr indent="-283464" lvl="1" marL="28346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330E"/>
              </a:buClr>
              <a:buSzPts val="1800"/>
              <a:buChar char="•"/>
            </a:pPr>
            <a:r>
              <a:rPr lang="en-US"/>
              <a:t>Source #3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330E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761999" y="715961"/>
            <a:ext cx="6476999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Screen common rules</a:t>
            </a:r>
            <a:endParaRPr/>
          </a:p>
          <a:p>
            <a:pPr indent="-283464" lvl="1" marL="28346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Common specification rules</a:t>
            </a:r>
            <a:endParaRPr/>
          </a:p>
          <a:p>
            <a:pPr indent="-283464" lvl="1" marL="28346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GUI processing specification</a:t>
            </a:r>
            <a:endParaRPr/>
          </a:p>
          <a:p>
            <a:pPr indent="-186309" lvl="1" marL="28346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/>
              <a:t>Applied</a:t>
            </a:r>
            <a:r>
              <a:rPr lang="en-US"/>
              <a:t> </a:t>
            </a:r>
            <a:r>
              <a:rPr b="1" lang="en-US"/>
              <a:t>Techniques</a:t>
            </a:r>
            <a:endParaRPr/>
          </a:p>
          <a:p>
            <a:pPr indent="-283464" lvl="1" marL="28346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Boundary Value Analysis (BVA)</a:t>
            </a:r>
            <a:endParaRPr/>
          </a:p>
          <a:p>
            <a:pPr indent="-283464" lvl="1" marL="28346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Equivalence partitioning (EP)</a:t>
            </a:r>
            <a:endParaRPr/>
          </a:p>
          <a:p>
            <a:pPr indent="-186309" lvl="1" marL="28346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/>
              <a:t>GUI check-list Example</a:t>
            </a:r>
            <a:endParaRPr/>
          </a:p>
          <a:p>
            <a:pPr indent="-186309" lvl="1" marL="28346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/>
              <a:t>Common GUI Defects/Errors/Failures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1418768" y="170056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b="1" lang="en-US" sz="4000">
                <a:solidFill>
                  <a:schemeClr val="lt1"/>
                </a:solidFill>
              </a:rPr>
              <a:t>Overview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396534" y="1340719"/>
            <a:ext cx="11185864" cy="2334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>
                <a:latin typeface="Source Sans Pro"/>
                <a:ea typeface="Source Sans Pro"/>
                <a:cs typeface="Source Sans Pro"/>
                <a:sym typeface="Source Sans Pro"/>
              </a:rPr>
              <a:t>GUI Testing</a:t>
            </a:r>
            <a:r>
              <a:rPr b="0" i="0" lang="en-US">
                <a:latin typeface="Source Sans Pro"/>
                <a:ea typeface="Source Sans Pro"/>
                <a:cs typeface="Source Sans Pro"/>
                <a:sym typeface="Source Sans Pro"/>
              </a:rPr>
              <a:t> is a software testing type that checks the Graphical User Interface (GUI) of the Software. 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>
                <a:latin typeface="Source Sans Pro"/>
                <a:ea typeface="Source Sans Pro"/>
                <a:cs typeface="Source Sans Pro"/>
                <a:sym typeface="Source Sans Pro"/>
              </a:rPr>
              <a:t>The purpose of GUI Testing is to ensure the functionalities of software application work as per specifications by checking screens and controls like menus, buttons, icons, etc.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>
                <a:latin typeface="Source Sans Pro"/>
                <a:ea typeface="Source Sans Pro"/>
                <a:cs typeface="Source Sans Pro"/>
                <a:sym typeface="Source Sans Pro"/>
              </a:rPr>
              <a:t>GUI is what the user sees. A user does not see the source code. The interface is visible to the user. Especially the focus is on the design structure, images that they are working properly or not.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301658" y="3479110"/>
            <a:ext cx="26544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do GUI testing?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340130" y="844657"/>
            <a:ext cx="2654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GUI Testing?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340130" y="3850571"/>
            <a:ext cx="108990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normal User first observes the design and looks of the Application/Software, all we expect - it is easy to use, and GUI does exactly what it means.</a:t>
            </a:r>
            <a:endParaRPr b="0" i="0" sz="19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a user is not comfortable with the Interface or find Application complex to understand he would never be going to use that Application again or may cause misused the functionality.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That's why, GUI is a matter for concern, and proper testing should be carried out in order to make sure that GUI is free of Bugs.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319597" y="152221"/>
            <a:ext cx="10668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>
                <a:solidFill>
                  <a:schemeClr val="accent1"/>
                </a:solidFill>
              </a:rPr>
              <a:t>List of GUI elements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319597" y="1286242"/>
            <a:ext cx="11258365" cy="20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Button			Check Box		Chart			Combo Box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Common Dialog		Custom Control		Date Time Picker		Dialog Tool Bar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Edit Box			Form			Group Box		Icon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List Box			List View			Menu			Message Box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Picture			Progress Bar		Push Button		Radio Button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Shape			Slide Bar			Static Text		Tab Control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Text Box			Toggle Button		Tool Bar			NumericUpDown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Vscroll/ HScroll Bar</a:t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115409" y="826953"/>
            <a:ext cx="17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"/>
              <a:buChar char="❖"/>
            </a:pPr>
            <a:r>
              <a:rPr b="0" i="0" lang="en-US" sz="2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Part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115409" y="3410028"/>
            <a:ext cx="3861786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"/>
              <a:buChar char="❖"/>
            </a:pPr>
            <a:r>
              <a:rPr b="0" i="0" lang="en-US" sz="2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Arrangement of characters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Left-alignment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Right alignment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115409" y="4698199"/>
            <a:ext cx="2991775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"/>
              <a:buChar char="❖"/>
            </a:pPr>
            <a:r>
              <a:rPr b="0" i="0" lang="en-US" sz="2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Character direction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Left&gt;Right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Right&gt;Left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3726400" y="3410027"/>
            <a:ext cx="316932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"/>
              <a:buChar char="❖"/>
            </a:pPr>
            <a:r>
              <a:rPr b="0" i="0" lang="en-US" sz="2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Output condition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 screen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resource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2858611" y="4730899"/>
            <a:ext cx="334688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"/>
              <a:buChar char="❖"/>
            </a:pPr>
            <a:r>
              <a:rPr b="0" i="0" lang="en-US" sz="2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Screen attribute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 modal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modal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9910442" y="4982246"/>
            <a:ext cx="197972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"/>
              <a:buChar char="❖"/>
            </a:pPr>
            <a:r>
              <a:rPr b="0" i="0" lang="en-US" sz="2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Resize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Fixed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6895729" y="3385613"/>
            <a:ext cx="2080336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"/>
              <a:buChar char="❖"/>
            </a:pPr>
            <a:r>
              <a:rPr b="0" i="0" lang="en-US" sz="2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Left click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Right click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Double click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Focus 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Press and hold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Hover over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9124026" y="3451076"/>
            <a:ext cx="258784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"/>
              <a:buChar char="❖"/>
            </a:pPr>
            <a:r>
              <a:rPr b="0" i="0" lang="en-US" sz="2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Dialog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5552242" y="5223342"/>
            <a:ext cx="476730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"/>
              <a:buChar char="❖"/>
            </a:pPr>
            <a:r>
              <a:rPr b="0" i="0" lang="en-US" sz="2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Minimum/Maximize/Close buttons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Enabled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Disabled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762000" y="240268"/>
            <a:ext cx="7201271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/>
              <a:t>Common specification rules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762000" y="949911"/>
            <a:ext cx="8018016" cy="4231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9525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6330E"/>
              </a:buClr>
              <a:buSzPct val="100000"/>
              <a:buFont typeface="Noto Sans"/>
              <a:buChar char="❖"/>
            </a:pPr>
            <a:r>
              <a:rPr lang="en-US" sz="6000"/>
              <a:t> Display: Resolution e.g. FHD					</a:t>
            </a:r>
            <a:endParaRPr/>
          </a:p>
          <a:p>
            <a:pPr indent="-9525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6330E"/>
              </a:buClr>
              <a:buSzPct val="100000"/>
              <a:buFont typeface="Noto Sans"/>
              <a:buChar char="❖"/>
            </a:pPr>
            <a:r>
              <a:rPr lang="en-US" sz="6000"/>
              <a:t> OS: Windows theme					</a:t>
            </a:r>
            <a:endParaRPr/>
          </a:p>
          <a:p>
            <a:pPr indent="-9525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6330E"/>
              </a:buClr>
              <a:buSzPct val="100000"/>
              <a:buFont typeface="Noto Sans"/>
              <a:buChar char="❖"/>
            </a:pPr>
            <a:r>
              <a:rPr lang="en-US" sz="6000"/>
              <a:t> Framework: .Net Framework version			</a:t>
            </a:r>
            <a:endParaRPr/>
          </a:p>
          <a:p>
            <a:pPr indent="-9525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6330E"/>
              </a:buClr>
              <a:buSzPct val="100000"/>
              <a:buFont typeface="Noto Sans"/>
              <a:buChar char="❖"/>
            </a:pPr>
            <a:r>
              <a:rPr lang="en-US" sz="6000"/>
              <a:t> Language: EN/JP/etc.:</a:t>
            </a:r>
            <a:endParaRPr/>
          </a:p>
          <a:p>
            <a:pPr indent="-9525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6330E"/>
              </a:buClr>
              <a:buSzPct val="100000"/>
              <a:buFont typeface="Noto Sans"/>
              <a:buChar char="❖"/>
            </a:pPr>
            <a:r>
              <a:rPr lang="en-US" sz="6000"/>
              <a:t> Design</a:t>
            </a:r>
            <a:endParaRPr/>
          </a:p>
          <a:p>
            <a:pPr indent="-283464" lvl="1" marL="28346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330E"/>
              </a:buClr>
              <a:buSzPct val="100000"/>
              <a:buChar char="•"/>
            </a:pPr>
            <a:r>
              <a:rPr lang="en-US" sz="6000"/>
              <a:t>Color scheme			Window base color		</a:t>
            </a:r>
            <a:endParaRPr/>
          </a:p>
          <a:p>
            <a:pPr indent="-283464" lvl="1" marL="28346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330E"/>
              </a:buClr>
              <a:buSzPct val="100000"/>
              <a:buChar char="•"/>
            </a:pPr>
            <a:r>
              <a:rPr lang="en-US" sz="6000"/>
              <a:t>Font				Date format			</a:t>
            </a:r>
            <a:endParaRPr/>
          </a:p>
          <a:p>
            <a:pPr indent="-283464" lvl="1" marL="28346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330E"/>
              </a:buClr>
              <a:buSzPct val="100000"/>
              <a:buChar char="•"/>
            </a:pPr>
            <a:r>
              <a:rPr lang="en-US" sz="6000"/>
              <a:t>The display area of buttons to be clicked	</a:t>
            </a:r>
            <a:endParaRPr/>
          </a:p>
          <a:p>
            <a:pPr indent="-283464" lvl="1" marL="28346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330E"/>
              </a:buClr>
              <a:buSzPct val="100000"/>
              <a:buChar char="•"/>
            </a:pPr>
            <a:r>
              <a:rPr lang="en-US" sz="6000"/>
              <a:t>Window size			Scroll bar	</a:t>
            </a:r>
            <a:endParaRPr/>
          </a:p>
          <a:p>
            <a:pPr indent="-283464" lvl="1" marL="28346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330E"/>
              </a:buClr>
              <a:buSzPct val="100000"/>
              <a:buChar char="•"/>
            </a:pPr>
            <a:r>
              <a:rPr lang="en-US" sz="6000"/>
              <a:t>Screen size			Margin width from the edge of the screen</a:t>
            </a:r>
            <a:endParaRPr/>
          </a:p>
          <a:p>
            <a:pPr indent="-283464" lvl="1" marL="28346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330E"/>
              </a:buClr>
              <a:buSzPct val="100000"/>
              <a:buChar char="•"/>
            </a:pPr>
            <a:r>
              <a:rPr lang="en-US" sz="6000"/>
              <a:t>Button arrangement		Control arrangement		</a:t>
            </a:r>
            <a:endParaRPr/>
          </a:p>
          <a:p>
            <a:pPr indent="-283464" lvl="1" marL="28346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330E"/>
              </a:buClr>
              <a:buSzPct val="100000"/>
              <a:buChar char="•"/>
            </a:pPr>
            <a:r>
              <a:rPr lang="en-US" sz="6000"/>
              <a:t>Control and control interval		Maximum/Minimum control size	</a:t>
            </a:r>
            <a:endParaRPr/>
          </a:p>
          <a:p>
            <a:pPr indent="-283464" lvl="1" marL="28346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330E"/>
              </a:buClr>
              <a:buSzPct val="100000"/>
              <a:buChar char="•"/>
            </a:pPr>
            <a:r>
              <a:rPr lang="en-US" sz="6000"/>
              <a:t>The display position of child screen (dialog box, message box)	</a:t>
            </a:r>
            <a:endParaRPr/>
          </a:p>
          <a:p>
            <a:pPr indent="-283464" lvl="1" marL="28346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330E"/>
              </a:buClr>
              <a:buSzPct val="100000"/>
              <a:buChar char="•"/>
            </a:pPr>
            <a:r>
              <a:rPr lang="en-US" sz="6000"/>
              <a:t>Row numbers and width of list	Ruled line of list box	</a:t>
            </a:r>
            <a:endParaRPr/>
          </a:p>
          <a:p>
            <a:pPr indent="-283464" lvl="1" marL="28346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330E"/>
              </a:buClr>
              <a:buSzPct val="100000"/>
              <a:buChar char="•"/>
            </a:pPr>
            <a:r>
              <a:rPr lang="en-US" sz="6000"/>
              <a:t>Type definition			Handling of half-width Katakana	</a:t>
            </a:r>
            <a:endParaRPr/>
          </a:p>
          <a:p>
            <a:pPr indent="-283464" lvl="1" marL="28346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330E"/>
              </a:buClr>
              <a:buSzPct val="100000"/>
              <a:buChar char="•"/>
            </a:pPr>
            <a:r>
              <a:rPr lang="en-US" sz="6000"/>
              <a:t>Unification of parenthesis notation ()	Punctuation notation	</a:t>
            </a:r>
            <a:endParaRPr/>
          </a:p>
          <a:p>
            <a:pPr indent="-283464" lvl="1" marL="28346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330E"/>
              </a:buClr>
              <a:buSzPct val="100000"/>
              <a:buChar char="•"/>
            </a:pPr>
            <a:r>
              <a:rPr lang="en-US" sz="6000"/>
              <a:t>Right-justified, left-justified of textbox	Text wrapping setting	</a:t>
            </a:r>
            <a:endParaRPr/>
          </a:p>
          <a:p>
            <a:pPr indent="-283464" lvl="1" marL="28346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330E"/>
              </a:buClr>
              <a:buSzPct val="100000"/>
              <a:buChar char="•"/>
            </a:pPr>
            <a:r>
              <a:rPr lang="en-US" sz="6000"/>
              <a:t>Base definition of button control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330E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762000" y="716577"/>
            <a:ext cx="10668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n-US"/>
              <a:t>Usability</a:t>
            </a:r>
            <a:endParaRPr/>
          </a:p>
        </p:txBody>
      </p:sp>
      <p:graphicFrame>
        <p:nvGraphicFramePr>
          <p:cNvPr id="128" name="Google Shape;128;p6"/>
          <p:cNvGraphicFramePr/>
          <p:nvPr/>
        </p:nvGraphicFramePr>
        <p:xfrm>
          <a:off x="355106" y="14736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{297F0907-D70A-4033-B2D5-AEDDB14854EB}</a:tableStyleId>
              </a:tblPr>
              <a:tblGrid>
                <a:gridCol w="5073450"/>
                <a:gridCol w="5757300"/>
              </a:tblGrid>
              <a:tr h="4649225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Reduction of number of operations	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Simultaneous display is possible	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Display the default value	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Filter setting by user	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Operation mistake prevention	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Highlighting	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Check location of the display screen	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During processing screen display	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Screen transitions when clicking buttons in dialog box	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The menu display when selecting list	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Tab key focus design policy	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Default button	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Header fixed when list control scrolling	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Default sort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Sort specification	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Changing column width of table	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Processing when pressing various keys	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List selection state preservation	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Menu display	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Minimum horizontal size of each split screen.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Initial display of combo box	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Period default display	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Combo box 	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Screen resizing policy	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About screen display position and screen size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Maximum number of tabs displayed in the right pane of base screen	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The display of indefinite state	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/>
                        <a:t>Screen re-displaying during display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846325" y="692477"/>
            <a:ext cx="1066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n-US"/>
              <a:t>How to test each element of GUI?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For each part type e.g. , in order to text a text box that allow to input your birthday with format dd/mm/yyyy.</a:t>
            </a: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9150" y="2476500"/>
            <a:ext cx="4495800" cy="15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762000" y="4287915"/>
            <a:ext cx="533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Exercise: use your knowledge, list out all possible cases that can use to test this spec ☺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122807" y="68189"/>
            <a:ext cx="11995211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Quattrocento Sans"/>
              <a:buNone/>
            </a:pPr>
            <a:r>
              <a:rPr lang="en-US" sz="3200"/>
              <a:t>Most applied techniques – Boundary and Equivalence Partitioning  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73982" y="1148516"/>
            <a:ext cx="6890552" cy="34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857E"/>
              </a:buClr>
              <a:buSzPts val="1800"/>
              <a:buNone/>
            </a:pPr>
            <a:r>
              <a:rPr lang="en-US"/>
              <a:t>(1) What is limit value (boundary value) for each data type?</a:t>
            </a:r>
            <a:endParaRPr/>
          </a:p>
          <a:p>
            <a:pPr indent="-283464" lvl="1" marL="28346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857E"/>
              </a:buClr>
              <a:buSzPts val="1800"/>
              <a:buChar char="•"/>
            </a:pPr>
            <a:r>
              <a:rPr lang="en-US"/>
              <a:t>The target of next limit value test for each data type.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857E"/>
              </a:buClr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43" name="Google Shape;143;p8"/>
          <p:cNvGraphicFramePr/>
          <p:nvPr/>
        </p:nvGraphicFramePr>
        <p:xfrm>
          <a:off x="6551754" y="11485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{1DD52F33-9B6F-42A0-91C9-9EED9976D2A5}</a:tableStyleId>
              </a:tblPr>
              <a:tblGrid>
                <a:gridCol w="117525"/>
                <a:gridCol w="1339225"/>
                <a:gridCol w="1452625"/>
                <a:gridCol w="2382525"/>
              </a:tblGrid>
              <a:tr h="20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#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Data type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Example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Limit value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3897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Numerical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short, int, long, float, double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Value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078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Character string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String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Length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078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Date and time data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DateTime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Value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3897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File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File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Size, existence/non-existence, maximum 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  <p:sp>
        <p:nvSpPr>
          <p:cNvPr id="144" name="Google Shape;144;p8"/>
          <p:cNvSpPr txBox="1"/>
          <p:nvPr/>
        </p:nvSpPr>
        <p:spPr>
          <a:xfrm>
            <a:off x="122807" y="1861854"/>
            <a:ext cx="570834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085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(2) Setting method of test data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085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nearby value and limit value decided by spec.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085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Specifically, test below test data.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085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Lower limit-1 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085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Lower limit 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085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Upper limit 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085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Upper limit+1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085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Example:	 Program spec is Input integer 0~99.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6268" y="2710454"/>
            <a:ext cx="6381750" cy="953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4718" y="4357793"/>
            <a:ext cx="7353300" cy="220280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8"/>
          <p:cNvSpPr txBox="1"/>
          <p:nvPr/>
        </p:nvSpPr>
        <p:spPr>
          <a:xfrm>
            <a:off x="195308" y="4622307"/>
            <a:ext cx="2902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085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(3) Another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4085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2743200" y="236566"/>
            <a:ext cx="8933543" cy="695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attrocento Sans"/>
              <a:buNone/>
            </a:pPr>
            <a:r>
              <a:rPr lang="en-US"/>
              <a:t>Common Input check (test viewpoint)</a:t>
            </a:r>
            <a:br>
              <a:rPr lang="en-US"/>
            </a:br>
            <a:endParaRPr/>
          </a:p>
        </p:txBody>
      </p:sp>
      <p:sp>
        <p:nvSpPr>
          <p:cNvPr id="153" name="Google Shape;153;p9"/>
          <p:cNvSpPr txBox="1"/>
          <p:nvPr/>
        </p:nvSpPr>
        <p:spPr>
          <a:xfrm>
            <a:off x="1003177" y="876201"/>
            <a:ext cx="103691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Below are some test viewpoints that help us to build up common database for inputting checking.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Remember that don’t care how the application complex is, we just need to identify what input/output are, we can test any application.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2308194" y="1809305"/>
            <a:ext cx="3506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Initial display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2634062" y="2226925"/>
            <a:ext cx="8933542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Confirm that layout of initial display perfectly matches with design document.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focus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data for any element such as fixed label, combo box, list,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Confirm that activation/ deactivation of initial display perfectly matches with design document.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Example：・When user logs in as admin, "Edit" button is activated.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・When user logs in as member, "Edit" button is deactivated.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Confirm that display/ non-display state of corresponding item of initial display perfectly matches with design document. (Possibility of decentralization)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Especially, pay attention to below initial values for easily making mistake.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－Null character/data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－NULL/empty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－Half/full-width space/chars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－Lots of chars/data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2021-02-14T10:50:07Z</dcterms:created>
  <dc:creator>Rieng Thuy Tran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