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Slab"/>
      <p:regular r:id="rId37"/>
      <p:bold r:id="rId38"/>
    </p:embeddedFont>
    <p:embeddedFont>
      <p:font typeface="Roboto"/>
      <p:regular r:id="rId39"/>
      <p:bold r:id="rId40"/>
      <p:italic r:id="rId41"/>
      <p:boldItalic r:id="rId42"/>
    </p:embeddedFont>
    <p:embeddedFont>
      <p:font typeface="Nuni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3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obotoSlab-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9c038ceb1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9c038ceb1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3cf2070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3cf2070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3cf2070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3cf2070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analysis with tools will give the best results for improving maintainability and ensuring adherence to good coding practices.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3cf20702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3cf20702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3cf20702f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3cf20702f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analyzer can be used to find defects such as </a:t>
            </a:r>
            <a:r>
              <a:rPr lang="en"/>
              <a:t>uninitialized</a:t>
            </a:r>
            <a:r>
              <a:rPr lang="en"/>
              <a:t> variables that could be difficult to catch with dynamic testing.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3cf20702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83cf20702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3cf20702f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3cf20702f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3cf20702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3cf20702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3cf20702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3cf20702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3cf20702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3cf20702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69c038ceb1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69c038ceb1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83cf20702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83cf20702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3cf20702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83cf20702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3cf20702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3cf20702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3cf20702f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3cf20702f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3cf20702f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3cf20702f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3cf20702f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83cf20702f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3cf20702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83cf20702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83cf20702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83cf20702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83cf20702f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83cf20702f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83cf20702f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83cf20702f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9c038ceb1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9c038ceb1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3cf20702f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3cf20702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3cf20702f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3cf20702f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9c038ceb1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9c038ceb1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9c038ceb1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9c038ceb1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9c038ceb1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9c038ceb1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9c038ceb1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9c038ceb1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9c038ceb1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9c038ceb1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9c038ceb1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9c038ceb1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ISTQB Foundation quiz</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Studying journey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Consider the following definitions and match the term with the definition</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romanUcPeriod"/>
            </a:pPr>
            <a:r>
              <a:rPr lang="en"/>
              <a:t>The reason or purpose of testing.</a:t>
            </a:r>
            <a:endParaRPr/>
          </a:p>
          <a:p>
            <a:pPr indent="-342900" lvl="0" marL="457200" rtl="0" algn="l">
              <a:spcBef>
                <a:spcPts val="0"/>
              </a:spcBef>
              <a:spcAft>
                <a:spcPts val="0"/>
              </a:spcAft>
              <a:buSzPts val="1800"/>
              <a:buAutoNum type="romanUcPeriod"/>
            </a:pPr>
            <a:r>
              <a:rPr lang="en"/>
              <a:t>The work product to be tested</a:t>
            </a:r>
            <a:endParaRPr/>
          </a:p>
          <a:p>
            <a:pPr indent="-342900" lvl="0" marL="457200" rtl="0" algn="l">
              <a:spcBef>
                <a:spcPts val="0"/>
              </a:spcBef>
              <a:spcAft>
                <a:spcPts val="0"/>
              </a:spcAft>
              <a:buSzPts val="1800"/>
              <a:buAutoNum type="romanUcPeriod"/>
            </a:pPr>
            <a:r>
              <a:rPr lang="en"/>
              <a:t>Confirmation by examination and through provision of objective evidence that the requirements for a specific intended use or application have been fulfilled.</a:t>
            </a:r>
            <a:endParaRPr/>
          </a:p>
          <a:p>
            <a:pPr indent="-342900" lvl="0" marL="457200" rtl="0" algn="l">
              <a:spcBef>
                <a:spcPts val="0"/>
              </a:spcBef>
              <a:spcAft>
                <a:spcPts val="0"/>
              </a:spcAft>
              <a:buSzPts val="1800"/>
              <a:buAutoNum type="alphaLcPeriod"/>
            </a:pPr>
            <a:r>
              <a:rPr lang="en"/>
              <a:t>I. test object, II. test objective, III. validation</a:t>
            </a:r>
            <a:endParaRPr/>
          </a:p>
          <a:p>
            <a:pPr indent="-342900" lvl="0" marL="457200" rtl="0" algn="l">
              <a:spcBef>
                <a:spcPts val="0"/>
              </a:spcBef>
              <a:spcAft>
                <a:spcPts val="0"/>
              </a:spcAft>
              <a:buSzPts val="1800"/>
              <a:buAutoNum type="alphaLcPeriod"/>
            </a:pPr>
            <a:r>
              <a:rPr lang="en"/>
              <a:t>* </a:t>
            </a:r>
            <a:r>
              <a:rPr lang="en"/>
              <a:t>I. test objective, II. test object, III. validation</a:t>
            </a:r>
            <a:endParaRPr/>
          </a:p>
          <a:p>
            <a:pPr indent="-342900" lvl="0" marL="457200" rtl="0" algn="l">
              <a:spcBef>
                <a:spcPts val="0"/>
              </a:spcBef>
              <a:spcAft>
                <a:spcPts val="0"/>
              </a:spcAft>
              <a:buSzPts val="1800"/>
              <a:buAutoNum type="alphaLcPeriod"/>
            </a:pPr>
            <a:r>
              <a:rPr lang="en"/>
              <a:t>I. validation, II. test basis, III. verification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3.1 </a:t>
            </a:r>
            <a:r>
              <a:rPr lang="en"/>
              <a:t>Static Testing Basics</a:t>
            </a:r>
            <a:endParaRPr/>
          </a:p>
        </p:txBody>
      </p:sp>
      <p:sp>
        <p:nvSpPr>
          <p:cNvPr id="123" name="Google Shape;123;p23"/>
          <p:cNvSpPr txBox="1"/>
          <p:nvPr>
            <p:ph idx="1" type="body"/>
          </p:nvPr>
        </p:nvSpPr>
        <p:spPr>
          <a:xfrm>
            <a:off x="387900" y="1489825"/>
            <a:ext cx="50358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Quiz 01 | 19 questions</a:t>
            </a:r>
            <a:endParaRPr sz="2100"/>
          </a:p>
          <a:p>
            <a:pPr indent="0" lvl="0" marL="0" rtl="0" algn="l">
              <a:spcBef>
                <a:spcPts val="1200"/>
              </a:spcBef>
              <a:spcAft>
                <a:spcPts val="0"/>
              </a:spcAft>
              <a:buNone/>
            </a:pPr>
            <a:r>
              <a:rPr lang="en" sz="2100"/>
              <a:t>3.1 Static Testing Basics</a:t>
            </a:r>
            <a:endParaRPr sz="2100"/>
          </a:p>
          <a:p>
            <a:pPr indent="0" lvl="0" marL="0" rtl="0" algn="l">
              <a:spcBef>
                <a:spcPts val="1200"/>
              </a:spcBef>
              <a:spcAft>
                <a:spcPts val="0"/>
              </a:spcAft>
              <a:buNone/>
            </a:pPr>
            <a:r>
              <a:rPr lang="en" sz="2100"/>
              <a:t>3.1.1 Work products that can be examined by static testing</a:t>
            </a:r>
            <a:endParaRPr sz="2100"/>
          </a:p>
          <a:p>
            <a:pPr indent="0" lvl="0" marL="0" rtl="0" algn="l">
              <a:spcBef>
                <a:spcPts val="1200"/>
              </a:spcBef>
              <a:spcAft>
                <a:spcPts val="0"/>
              </a:spcAft>
              <a:buNone/>
            </a:pPr>
            <a:r>
              <a:rPr lang="en" sz="2100"/>
              <a:t>3.1.2 Benefits of static testing</a:t>
            </a:r>
            <a:endParaRPr sz="2100"/>
          </a:p>
          <a:p>
            <a:pPr indent="0" lvl="0" marL="0" rtl="0" algn="l">
              <a:spcBef>
                <a:spcPts val="1200"/>
              </a:spcBef>
              <a:spcAft>
                <a:spcPts val="1200"/>
              </a:spcAft>
              <a:buNone/>
            </a:pPr>
            <a:r>
              <a:rPr lang="en" sz="2100"/>
              <a:t>3.1.3 Differences between static and dynamic testing.</a:t>
            </a:r>
            <a:endParaRPr sz="2100"/>
          </a:p>
        </p:txBody>
      </p:sp>
      <p:pic>
        <p:nvPicPr>
          <p:cNvPr id="124" name="Google Shape;124;p23"/>
          <p:cNvPicPr preferRelativeResize="0"/>
          <p:nvPr/>
        </p:nvPicPr>
        <p:blipFill>
          <a:blip r:embed="rId3">
            <a:alphaModFix/>
          </a:blip>
          <a:stretch>
            <a:fillRect/>
          </a:stretch>
        </p:blipFill>
        <p:spPr>
          <a:xfrm>
            <a:off x="5535925" y="758725"/>
            <a:ext cx="3608075"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975" y="125687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 which testing technique would be most effective in determining and improving the maintainability of the code ( assuming developers fix what is found)?</a:t>
            </a:r>
            <a:endParaRPr/>
          </a:p>
        </p:txBody>
      </p:sp>
      <p:sp>
        <p:nvSpPr>
          <p:cNvPr id="130" name="Google Shape;130;p24"/>
          <p:cNvSpPr txBox="1"/>
          <p:nvPr>
            <p:ph idx="1" type="body"/>
          </p:nvPr>
        </p:nvSpPr>
        <p:spPr>
          <a:xfrm>
            <a:off x="1085050" y="2130275"/>
            <a:ext cx="7030500" cy="17007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lphaLcPeriod"/>
            </a:pPr>
            <a:r>
              <a:rPr lang="en" sz="2600"/>
              <a:t>Peer reviews</a:t>
            </a:r>
            <a:endParaRPr sz="2600"/>
          </a:p>
          <a:p>
            <a:pPr indent="-393700" lvl="0" marL="457200" rtl="0" algn="l">
              <a:spcBef>
                <a:spcPts val="0"/>
              </a:spcBef>
              <a:spcAft>
                <a:spcPts val="0"/>
              </a:spcAft>
              <a:buSzPts val="2600"/>
              <a:buAutoNum type="alphaLcPeriod"/>
            </a:pPr>
            <a:r>
              <a:rPr lang="en" sz="2600">
                <a:highlight>
                  <a:srgbClr val="FF9900"/>
                </a:highlight>
              </a:rPr>
              <a:t>Static analysis</a:t>
            </a:r>
            <a:endParaRPr sz="2600">
              <a:highlight>
                <a:srgbClr val="FF9900"/>
              </a:highlight>
            </a:endParaRPr>
          </a:p>
          <a:p>
            <a:pPr indent="-393700" lvl="0" marL="457200" rtl="0" algn="l">
              <a:spcBef>
                <a:spcPts val="0"/>
              </a:spcBef>
              <a:spcAft>
                <a:spcPts val="0"/>
              </a:spcAft>
              <a:buSzPts val="2600"/>
              <a:buAutoNum type="alphaLcPeriod"/>
            </a:pPr>
            <a:r>
              <a:rPr lang="en" sz="2600"/>
              <a:t>Dynamic testing</a:t>
            </a:r>
            <a:endParaRPr sz="2600"/>
          </a:p>
          <a:p>
            <a:pPr indent="-393700" lvl="0" marL="457200" rtl="0" algn="l">
              <a:spcBef>
                <a:spcPts val="0"/>
              </a:spcBef>
              <a:spcAft>
                <a:spcPts val="0"/>
              </a:spcAft>
              <a:buSzPts val="2600"/>
              <a:buAutoNum type="alphaLcPeriod"/>
            </a:pPr>
            <a:r>
              <a:rPr lang="en" sz="2600"/>
              <a:t>Unit testing </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Q2: Which of the following techniques is a form of static testing?</a:t>
            </a:r>
            <a:endParaRPr/>
          </a:p>
        </p:txBody>
      </p:sp>
      <p:sp>
        <p:nvSpPr>
          <p:cNvPr id="136" name="Google Shape;136;p25"/>
          <p:cNvSpPr txBox="1"/>
          <p:nvPr>
            <p:ph idx="1" type="body"/>
          </p:nvPr>
        </p:nvSpPr>
        <p:spPr>
          <a:xfrm>
            <a:off x="311700" y="1471575"/>
            <a:ext cx="8520600" cy="3097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lphaLcPeriod"/>
            </a:pPr>
            <a:r>
              <a:rPr lang="en" sz="2800"/>
              <a:t>Error guessing</a:t>
            </a:r>
            <a:endParaRPr sz="2800"/>
          </a:p>
          <a:p>
            <a:pPr indent="-406400" lvl="0" marL="457200" rtl="0" algn="l">
              <a:spcBef>
                <a:spcPts val="0"/>
              </a:spcBef>
              <a:spcAft>
                <a:spcPts val="0"/>
              </a:spcAft>
              <a:buSzPts val="2800"/>
              <a:buAutoNum type="alphaLcPeriod"/>
            </a:pPr>
            <a:r>
              <a:rPr lang="en" sz="2800"/>
              <a:t>Automated regression testing</a:t>
            </a:r>
            <a:endParaRPr sz="2800"/>
          </a:p>
          <a:p>
            <a:pPr indent="-406400" lvl="0" marL="457200" rtl="0" algn="l">
              <a:spcBef>
                <a:spcPts val="0"/>
              </a:spcBef>
              <a:spcAft>
                <a:spcPts val="0"/>
              </a:spcAft>
              <a:buSzPts val="2800"/>
              <a:buAutoNum type="alphaLcPeriod"/>
            </a:pPr>
            <a:r>
              <a:rPr lang="en" sz="2800"/>
              <a:t>Providing inputs and examining the resulting outputs</a:t>
            </a:r>
            <a:endParaRPr sz="2800"/>
          </a:p>
          <a:p>
            <a:pPr indent="-406400" lvl="0" marL="457200" rtl="0" algn="l">
              <a:spcBef>
                <a:spcPts val="0"/>
              </a:spcBef>
              <a:spcAft>
                <a:spcPts val="0"/>
              </a:spcAft>
              <a:buSzPts val="2800"/>
              <a:buAutoNum type="alphaLcPeriod"/>
            </a:pPr>
            <a:r>
              <a:rPr lang="en" sz="2800">
                <a:highlight>
                  <a:srgbClr val="FF9900"/>
                </a:highlight>
              </a:rPr>
              <a:t>Code preview.</a:t>
            </a:r>
            <a:endParaRPr sz="2800">
              <a:highlight>
                <a:srgbClr val="FF99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Q3. Which of the following is a benefit of static analysis?</a:t>
            </a:r>
            <a:endParaRPr/>
          </a:p>
        </p:txBody>
      </p:sp>
      <p:sp>
        <p:nvSpPr>
          <p:cNvPr id="142" name="Google Shape;142;p26"/>
          <p:cNvSpPr txBox="1"/>
          <p:nvPr>
            <p:ph idx="1" type="body"/>
          </p:nvPr>
        </p:nvSpPr>
        <p:spPr>
          <a:xfrm>
            <a:off x="387900" y="1489825"/>
            <a:ext cx="49659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eriod"/>
            </a:pPr>
            <a:r>
              <a:rPr lang="en">
                <a:highlight>
                  <a:srgbClr val="FF9900"/>
                </a:highlight>
              </a:rPr>
              <a:t>Defects can be identified that might not be caught by dynamic testing.</a:t>
            </a:r>
            <a:endParaRPr>
              <a:highlight>
                <a:srgbClr val="FF9900"/>
              </a:highlight>
            </a:endParaRPr>
          </a:p>
          <a:p>
            <a:pPr indent="-342900" lvl="0" marL="457200" rtl="0" algn="l">
              <a:spcBef>
                <a:spcPts val="0"/>
              </a:spcBef>
              <a:spcAft>
                <a:spcPts val="0"/>
              </a:spcAft>
              <a:buSzPts val="1800"/>
              <a:buAutoNum type="alphaLcPeriod"/>
            </a:pPr>
            <a:r>
              <a:rPr lang="en"/>
              <a:t>Early defect identification requires less documentation.</a:t>
            </a:r>
            <a:endParaRPr/>
          </a:p>
          <a:p>
            <a:pPr indent="-342900" lvl="0" marL="457200" rtl="0" algn="l">
              <a:spcBef>
                <a:spcPts val="0"/>
              </a:spcBef>
              <a:spcAft>
                <a:spcPts val="0"/>
              </a:spcAft>
              <a:buSzPts val="1800"/>
              <a:buAutoNum type="alphaLcPeriod"/>
            </a:pPr>
            <a:r>
              <a:rPr lang="en"/>
              <a:t>Early execution of the code provides a gauge of code quality.</a:t>
            </a:r>
            <a:endParaRPr/>
          </a:p>
          <a:p>
            <a:pPr indent="-342900" lvl="0" marL="457200" rtl="0" algn="l">
              <a:spcBef>
                <a:spcPts val="0"/>
              </a:spcBef>
              <a:spcAft>
                <a:spcPts val="0"/>
              </a:spcAft>
              <a:buSzPts val="1800"/>
              <a:buAutoNum type="alphaLcPeriod"/>
            </a:pPr>
            <a:r>
              <a:rPr lang="en"/>
              <a:t>Tools are not needed because reviews are used instead of executing code.</a:t>
            </a:r>
            <a:endParaRPr/>
          </a:p>
        </p:txBody>
      </p:sp>
      <p:pic>
        <p:nvPicPr>
          <p:cNvPr id="143" name="Google Shape;143;p26"/>
          <p:cNvPicPr preferRelativeResize="0"/>
          <p:nvPr/>
        </p:nvPicPr>
        <p:blipFill>
          <a:blip r:embed="rId3">
            <a:alphaModFix/>
          </a:blip>
          <a:stretch>
            <a:fillRect/>
          </a:stretch>
        </p:blipFill>
        <p:spPr>
          <a:xfrm>
            <a:off x="5676075" y="1489825"/>
            <a:ext cx="3409600" cy="320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Q4: </a:t>
            </a:r>
            <a:r>
              <a:rPr lang="en"/>
              <a:t>W</a:t>
            </a:r>
            <a:r>
              <a:rPr lang="en"/>
              <a:t>hat is the main difference between static and dynamic testing?</a:t>
            </a:r>
            <a:endParaRPr/>
          </a:p>
        </p:txBody>
      </p:sp>
      <p:sp>
        <p:nvSpPr>
          <p:cNvPr id="149" name="Google Shape;149;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lphaLcPeriod"/>
            </a:pPr>
            <a:r>
              <a:rPr lang="en" sz="2100"/>
              <a:t>Static testing is performed by developers; dynamic testing is performed by testers.</a:t>
            </a:r>
            <a:endParaRPr sz="2100"/>
          </a:p>
          <a:p>
            <a:pPr indent="-361950" lvl="0" marL="457200" rtl="0" algn="l">
              <a:spcBef>
                <a:spcPts val="0"/>
              </a:spcBef>
              <a:spcAft>
                <a:spcPts val="0"/>
              </a:spcAft>
              <a:buSzPts val="2100"/>
              <a:buAutoNum type="alphaLcPeriod"/>
            </a:pPr>
            <a:r>
              <a:rPr lang="en" sz="2100"/>
              <a:t>Manual test cases are used for dynamic testing; automated tests are used for static testing.</a:t>
            </a:r>
            <a:endParaRPr sz="2100"/>
          </a:p>
          <a:p>
            <a:pPr indent="-361950" lvl="0" marL="457200" rtl="0" algn="l">
              <a:spcBef>
                <a:spcPts val="0"/>
              </a:spcBef>
              <a:spcAft>
                <a:spcPts val="0"/>
              </a:spcAft>
              <a:buSzPts val="2100"/>
              <a:buAutoNum type="alphaLcPeriod"/>
            </a:pPr>
            <a:r>
              <a:rPr lang="en" sz="2100"/>
              <a:t>Static testing must be be executed before dynamic testing.</a:t>
            </a:r>
            <a:endParaRPr sz="2100"/>
          </a:p>
          <a:p>
            <a:pPr indent="-361950" lvl="0" marL="457200" rtl="0" algn="l">
              <a:spcBef>
                <a:spcPts val="0"/>
              </a:spcBef>
              <a:spcAft>
                <a:spcPts val="0"/>
              </a:spcAft>
              <a:buSzPts val="2100"/>
              <a:buAutoNum type="alphaLcPeriod"/>
            </a:pPr>
            <a:r>
              <a:rPr lang="en" sz="2100">
                <a:highlight>
                  <a:srgbClr val="FF9900"/>
                </a:highlight>
              </a:rPr>
              <a:t>Dynamic testing requires executing the software; the software is not executed during static testing.</a:t>
            </a:r>
            <a:endParaRPr sz="2100">
              <a:highlight>
                <a:srgbClr val="FF99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Q5: which of the following statements about static testing is False?</a:t>
            </a:r>
            <a:endParaRPr/>
          </a:p>
        </p:txBody>
      </p:sp>
      <p:sp>
        <p:nvSpPr>
          <p:cNvPr id="155" name="Google Shape;155;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lphaLcPeriod"/>
            </a:pPr>
            <a:r>
              <a:rPr lang="en" sz="2200"/>
              <a:t>Reviews are applicable to web pages and user guides.</a:t>
            </a:r>
            <a:endParaRPr sz="2200"/>
          </a:p>
          <a:p>
            <a:pPr indent="-368300" lvl="0" marL="457200" rtl="0" algn="l">
              <a:spcBef>
                <a:spcPts val="0"/>
              </a:spcBef>
              <a:spcAft>
                <a:spcPts val="0"/>
              </a:spcAft>
              <a:buSzPts val="2200"/>
              <a:buAutoNum type="alphaLcPeriod"/>
            </a:pPr>
            <a:r>
              <a:rPr lang="en" sz="2200">
                <a:highlight>
                  <a:srgbClr val="FF9900"/>
                </a:highlight>
              </a:rPr>
              <a:t>Static analysis is applicable to executing test scripts.</a:t>
            </a:r>
            <a:endParaRPr sz="2200">
              <a:highlight>
                <a:srgbClr val="FF9900"/>
              </a:highlight>
            </a:endParaRPr>
          </a:p>
          <a:p>
            <a:pPr indent="-368300" lvl="0" marL="457200" rtl="0" algn="l">
              <a:spcBef>
                <a:spcPts val="0"/>
              </a:spcBef>
              <a:spcAft>
                <a:spcPts val="0"/>
              </a:spcAft>
              <a:buSzPts val="2200"/>
              <a:buAutoNum type="alphaLcPeriod"/>
            </a:pPr>
            <a:r>
              <a:rPr lang="en" sz="2200"/>
              <a:t>Static analysis can be applied to work products written in natural language (e.g. English).</a:t>
            </a:r>
            <a:endParaRPr sz="2200"/>
          </a:p>
          <a:p>
            <a:pPr indent="-368300" lvl="0" marL="457200" rtl="0" algn="l">
              <a:spcBef>
                <a:spcPts val="0"/>
              </a:spcBef>
              <a:spcAft>
                <a:spcPts val="0"/>
              </a:spcAft>
              <a:buSzPts val="2200"/>
              <a:buAutoNum type="alphaLcPeriod"/>
            </a:pPr>
            <a:r>
              <a:rPr lang="en" sz="2200"/>
              <a:t>Reviews can be applied to security requirements and project budgets.</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87900" y="8037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Q6: which of the following statements are characteristics of static testing, and which are characteristics of dynamic testing?</a:t>
            </a:r>
            <a:endParaRPr/>
          </a:p>
        </p:txBody>
      </p:sp>
      <p:sp>
        <p:nvSpPr>
          <p:cNvPr id="161" name="Google Shape;161;p29"/>
          <p:cNvSpPr txBox="1"/>
          <p:nvPr>
            <p:ph idx="1" type="body"/>
          </p:nvPr>
        </p:nvSpPr>
        <p:spPr>
          <a:xfrm>
            <a:off x="387900" y="1569675"/>
            <a:ext cx="8651700" cy="3321600"/>
          </a:xfrm>
          <a:prstGeom prst="rect">
            <a:avLst/>
          </a:prstGeom>
        </p:spPr>
        <p:txBody>
          <a:bodyPr anchorCtr="0" anchor="t" bIns="91425" lIns="91425" spcFirstLastPara="1" rIns="91425" wrap="square" tIns="91425">
            <a:noAutofit/>
          </a:bodyPr>
          <a:lstStyle/>
          <a:p>
            <a:pPr indent="-349250" lvl="0" marL="457200" rtl="0" algn="l">
              <a:lnSpc>
                <a:spcPct val="95000"/>
              </a:lnSpc>
              <a:spcBef>
                <a:spcPts val="0"/>
              </a:spcBef>
              <a:spcAft>
                <a:spcPts val="0"/>
              </a:spcAft>
              <a:buSzPts val="1900"/>
              <a:buAutoNum type="arabicPeriod"/>
            </a:pPr>
            <a:r>
              <a:rPr lang="en" sz="1900"/>
              <a:t>Find defects in work products directly.</a:t>
            </a:r>
            <a:endParaRPr sz="1900"/>
          </a:p>
          <a:p>
            <a:pPr indent="-349250" lvl="0" marL="457200" rtl="0" algn="l">
              <a:lnSpc>
                <a:spcPct val="95000"/>
              </a:lnSpc>
              <a:spcBef>
                <a:spcPts val="0"/>
              </a:spcBef>
              <a:spcAft>
                <a:spcPts val="0"/>
              </a:spcAft>
              <a:buSzPts val="1900"/>
              <a:buAutoNum type="arabicPeriod"/>
            </a:pPr>
            <a:r>
              <a:rPr lang="en" sz="1900"/>
              <a:t>Better for ensuring internal quality (e.g. standards are followed).</a:t>
            </a:r>
            <a:endParaRPr sz="1900"/>
          </a:p>
          <a:p>
            <a:pPr indent="-349250" lvl="0" marL="457200" rtl="0" algn="l">
              <a:lnSpc>
                <a:spcPct val="95000"/>
              </a:lnSpc>
              <a:spcBef>
                <a:spcPts val="0"/>
              </a:spcBef>
              <a:spcAft>
                <a:spcPts val="0"/>
              </a:spcAft>
              <a:buSzPts val="1900"/>
              <a:buAutoNum type="arabicPeriod"/>
            </a:pPr>
            <a:r>
              <a:rPr lang="en" sz="1900"/>
              <a:t>Find defects through failures in execution.</a:t>
            </a:r>
            <a:endParaRPr sz="1900"/>
          </a:p>
          <a:p>
            <a:pPr indent="-349250" lvl="0" marL="457200" rtl="0" algn="l">
              <a:lnSpc>
                <a:spcPct val="95000"/>
              </a:lnSpc>
              <a:spcBef>
                <a:spcPts val="0"/>
              </a:spcBef>
              <a:spcAft>
                <a:spcPts val="0"/>
              </a:spcAft>
              <a:buSzPts val="1900"/>
              <a:buAutoNum type="arabicPeriod"/>
            </a:pPr>
            <a:r>
              <a:rPr lang="en" sz="1900"/>
              <a:t>Easier and cheaper to find and fix security </a:t>
            </a:r>
            <a:r>
              <a:rPr lang="en" sz="1900"/>
              <a:t>vulnerabilities</a:t>
            </a:r>
            <a:r>
              <a:rPr lang="en" sz="1900"/>
              <a:t> (e.g. buffer overflow).</a:t>
            </a:r>
            <a:endParaRPr sz="1900"/>
          </a:p>
          <a:p>
            <a:pPr indent="-349250" lvl="0" marL="457200" rtl="0" algn="l">
              <a:lnSpc>
                <a:spcPct val="95000"/>
              </a:lnSpc>
              <a:spcBef>
                <a:spcPts val="0"/>
              </a:spcBef>
              <a:spcAft>
                <a:spcPts val="0"/>
              </a:spcAft>
              <a:buSzPts val="1900"/>
              <a:buAutoNum type="arabicPeriod"/>
            </a:pPr>
            <a:r>
              <a:rPr lang="en" sz="1900"/>
              <a:t>Focus on external visible behaviors.</a:t>
            </a:r>
            <a:endParaRPr sz="1900"/>
          </a:p>
          <a:p>
            <a:pPr indent="0" lvl="0" marL="457200" rtl="0" algn="l">
              <a:lnSpc>
                <a:spcPct val="95000"/>
              </a:lnSpc>
              <a:spcBef>
                <a:spcPts val="1200"/>
              </a:spcBef>
              <a:spcAft>
                <a:spcPts val="0"/>
              </a:spcAft>
              <a:buNone/>
            </a:pPr>
            <a:r>
              <a:t/>
            </a:r>
            <a:endParaRPr sz="1900"/>
          </a:p>
          <a:p>
            <a:pPr indent="-349250" lvl="0" marL="457200" rtl="0" algn="l">
              <a:lnSpc>
                <a:spcPct val="95000"/>
              </a:lnSpc>
              <a:spcBef>
                <a:spcPts val="1200"/>
              </a:spcBef>
              <a:spcAft>
                <a:spcPts val="0"/>
              </a:spcAft>
              <a:buSzPts val="1900"/>
              <a:buAutoNum type="alphaLcPeriod"/>
            </a:pPr>
            <a:r>
              <a:rPr lang="en" sz="1900"/>
              <a:t>Static testing: 2 and 4; Dynamic testing: 1, 3, and 5.</a:t>
            </a:r>
            <a:endParaRPr sz="1900"/>
          </a:p>
          <a:p>
            <a:pPr indent="-349250" lvl="0" marL="457200" rtl="0" algn="l">
              <a:lnSpc>
                <a:spcPct val="95000"/>
              </a:lnSpc>
              <a:spcBef>
                <a:spcPts val="0"/>
              </a:spcBef>
              <a:spcAft>
                <a:spcPts val="0"/>
              </a:spcAft>
              <a:buSzPts val="1900"/>
              <a:buAutoNum type="alphaLcPeriod"/>
            </a:pPr>
            <a:r>
              <a:rPr lang="en" sz="1900"/>
              <a:t>Static testing: 3 and 5; Dynamic testing: 1, 2, and 4.</a:t>
            </a:r>
            <a:endParaRPr sz="1900"/>
          </a:p>
          <a:p>
            <a:pPr indent="-349250" lvl="0" marL="457200" rtl="0" algn="l">
              <a:lnSpc>
                <a:spcPct val="95000"/>
              </a:lnSpc>
              <a:spcBef>
                <a:spcPts val="0"/>
              </a:spcBef>
              <a:spcAft>
                <a:spcPts val="0"/>
              </a:spcAft>
              <a:buSzPts val="1900"/>
              <a:buAutoNum type="alphaLcPeriod"/>
            </a:pPr>
            <a:r>
              <a:rPr lang="en" sz="1900">
                <a:highlight>
                  <a:srgbClr val="FF9900"/>
                </a:highlight>
              </a:rPr>
              <a:t>Static testing: 1, 2 and 4; Dynamic testing: 3, and 5.</a:t>
            </a:r>
            <a:endParaRPr sz="1900">
              <a:highlight>
                <a:srgbClr val="FF9900"/>
              </a:highlight>
            </a:endParaRPr>
          </a:p>
          <a:p>
            <a:pPr indent="-349250" lvl="0" marL="457200" rtl="0" algn="l">
              <a:lnSpc>
                <a:spcPct val="95000"/>
              </a:lnSpc>
              <a:spcBef>
                <a:spcPts val="0"/>
              </a:spcBef>
              <a:spcAft>
                <a:spcPts val="0"/>
              </a:spcAft>
              <a:buSzPts val="1900"/>
              <a:buAutoNum type="alphaLcPeriod"/>
            </a:pPr>
            <a:r>
              <a:rPr lang="en" sz="1900"/>
              <a:t>Static testing: 1, 2 and 3; Dynamic testing: 4 and 5.</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Q7: which of the following statements BEST states the values of static testing?</a:t>
            </a:r>
            <a:endParaRPr/>
          </a:p>
        </p:txBody>
      </p:sp>
      <p:sp>
        <p:nvSpPr>
          <p:cNvPr id="167" name="Google Shape;167;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lphaLcPeriod"/>
            </a:pPr>
            <a:r>
              <a:rPr lang="en" sz="2100">
                <a:highlight>
                  <a:srgbClr val="FF9900"/>
                </a:highlight>
              </a:rPr>
              <a:t>I</a:t>
            </a:r>
            <a:r>
              <a:rPr lang="en" sz="2100">
                <a:highlight>
                  <a:srgbClr val="FF9900"/>
                </a:highlight>
              </a:rPr>
              <a:t>t can prevent defects later in the design and coding by uncovering issues in requirements.</a:t>
            </a:r>
            <a:endParaRPr sz="2100">
              <a:highlight>
                <a:srgbClr val="FF9900"/>
              </a:highlight>
            </a:endParaRPr>
          </a:p>
          <a:p>
            <a:pPr indent="-361950" lvl="0" marL="457200" rtl="0" algn="l">
              <a:spcBef>
                <a:spcPts val="0"/>
              </a:spcBef>
              <a:spcAft>
                <a:spcPts val="0"/>
              </a:spcAft>
              <a:buSzPts val="2100"/>
              <a:buAutoNum type="alphaLcPeriod"/>
            </a:pPr>
            <a:r>
              <a:rPr lang="en" sz="2100"/>
              <a:t>It’s most effective when performed after dynamic testing.</a:t>
            </a:r>
            <a:endParaRPr sz="2100"/>
          </a:p>
          <a:p>
            <a:pPr indent="-361950" lvl="0" marL="457200" rtl="0" algn="l">
              <a:spcBef>
                <a:spcPts val="0"/>
              </a:spcBef>
              <a:spcAft>
                <a:spcPts val="0"/>
              </a:spcAft>
              <a:buSzPts val="2100"/>
              <a:buAutoNum type="alphaLcPeriod"/>
            </a:pPr>
            <a:r>
              <a:rPr lang="en" sz="2100"/>
              <a:t>It can detect the same defects as those found by dynamic testing.</a:t>
            </a:r>
            <a:endParaRPr sz="2100"/>
          </a:p>
          <a:p>
            <a:pPr indent="-361950" lvl="0" marL="457200" rtl="0" algn="l">
              <a:spcBef>
                <a:spcPts val="0"/>
              </a:spcBef>
              <a:spcAft>
                <a:spcPts val="0"/>
              </a:spcAft>
              <a:buSzPts val="2100"/>
              <a:buAutoNum type="alphaLcPeriod"/>
            </a:pPr>
            <a:r>
              <a:rPr lang="en" sz="2100"/>
              <a:t>It can eliminate the need for unnecessary team member communication.</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Q8: typical defects discovered by static analysis includes:</a:t>
            </a:r>
            <a:endParaRPr/>
          </a:p>
        </p:txBody>
      </p:sp>
      <p:sp>
        <p:nvSpPr>
          <p:cNvPr id="173" name="Google Shape;173;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lphaLcPeriod"/>
            </a:pPr>
            <a:r>
              <a:rPr lang="en" sz="2800"/>
              <a:t>P</a:t>
            </a:r>
            <a:r>
              <a:rPr lang="en" sz="2800"/>
              <a:t>rogramming standard violations</a:t>
            </a:r>
            <a:endParaRPr sz="2800"/>
          </a:p>
          <a:p>
            <a:pPr indent="-406400" lvl="0" marL="457200" rtl="0" algn="l">
              <a:spcBef>
                <a:spcPts val="0"/>
              </a:spcBef>
              <a:spcAft>
                <a:spcPts val="0"/>
              </a:spcAft>
              <a:buSzPts val="2800"/>
              <a:buAutoNum type="alphaLcPeriod"/>
            </a:pPr>
            <a:r>
              <a:rPr lang="en" sz="2800"/>
              <a:t>Variables with undefined values</a:t>
            </a:r>
            <a:endParaRPr sz="2800"/>
          </a:p>
          <a:p>
            <a:pPr indent="-406400" lvl="0" marL="457200" rtl="0" algn="l">
              <a:spcBef>
                <a:spcPts val="0"/>
              </a:spcBef>
              <a:spcAft>
                <a:spcPts val="0"/>
              </a:spcAft>
              <a:buSzPts val="2800"/>
              <a:buAutoNum type="alphaLcPeriod"/>
            </a:pPr>
            <a:r>
              <a:rPr lang="en" sz="2800"/>
              <a:t>Unreachable code and duplicate code</a:t>
            </a:r>
            <a:endParaRPr sz="2800"/>
          </a:p>
          <a:p>
            <a:pPr indent="-406400" lvl="0" marL="457200" rtl="0" algn="l">
              <a:spcBef>
                <a:spcPts val="0"/>
              </a:spcBef>
              <a:spcAft>
                <a:spcPts val="0"/>
              </a:spcAft>
              <a:buSzPts val="2800"/>
              <a:buAutoNum type="alphaLcPeriod"/>
            </a:pPr>
            <a:r>
              <a:rPr lang="en" sz="2800">
                <a:highlight>
                  <a:srgbClr val="FF9900"/>
                </a:highlight>
              </a:rPr>
              <a:t>All of above.</a:t>
            </a:r>
            <a:endParaRPr sz="2800">
              <a:highlight>
                <a:srgbClr val="FF99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Chapter1. Fundamentals of 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Q9: Which statement about the function of a static analysis tool is true?</a:t>
            </a:r>
            <a:endParaRPr/>
          </a:p>
        </p:txBody>
      </p:sp>
      <p:sp>
        <p:nvSpPr>
          <p:cNvPr id="179" name="Google Shape;179;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lphaLcPeriod"/>
            </a:pPr>
            <a:r>
              <a:rPr lang="en" sz="2100">
                <a:highlight>
                  <a:srgbClr val="FF9900"/>
                </a:highlight>
              </a:rPr>
              <a:t>Gives quality information about the code without executing it *.</a:t>
            </a:r>
            <a:endParaRPr sz="2100">
              <a:highlight>
                <a:srgbClr val="FF9900"/>
              </a:highlight>
            </a:endParaRPr>
          </a:p>
          <a:p>
            <a:pPr indent="-361950" lvl="0" marL="457200" rtl="0" algn="l">
              <a:spcBef>
                <a:spcPts val="0"/>
              </a:spcBef>
              <a:spcAft>
                <a:spcPts val="0"/>
              </a:spcAft>
              <a:buSzPts val="2100"/>
              <a:buAutoNum type="alphaLcPeriod"/>
            </a:pPr>
            <a:r>
              <a:rPr lang="en" sz="2100"/>
              <a:t>Check expected results against actual results</a:t>
            </a:r>
            <a:endParaRPr sz="2100"/>
          </a:p>
          <a:p>
            <a:pPr indent="-361950" lvl="0" marL="457200" rtl="0" algn="l">
              <a:spcBef>
                <a:spcPts val="0"/>
              </a:spcBef>
              <a:spcAft>
                <a:spcPts val="0"/>
              </a:spcAft>
              <a:buSzPts val="2100"/>
              <a:buAutoNum type="alphaLcPeriod"/>
            </a:pPr>
            <a:r>
              <a:rPr lang="en" sz="2100"/>
              <a:t>Can detect memory leaks</a:t>
            </a:r>
            <a:endParaRPr sz="2100"/>
          </a:p>
          <a:p>
            <a:pPr indent="-361950" lvl="0" marL="457200" rtl="0" algn="l">
              <a:spcBef>
                <a:spcPts val="0"/>
              </a:spcBef>
              <a:spcAft>
                <a:spcPts val="0"/>
              </a:spcAft>
              <a:buSzPts val="2100"/>
              <a:buAutoNum type="alphaLcPeriod"/>
            </a:pPr>
            <a:r>
              <a:rPr lang="en" sz="2100"/>
              <a:t>Give information about what code has and has not been </a:t>
            </a:r>
            <a:r>
              <a:rPr lang="en" sz="2100"/>
              <a:t>exercised</a:t>
            </a:r>
            <a:r>
              <a:rPr lang="en" sz="2100"/>
              <a:t>.</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Q10: In which phase static tests are used?</a:t>
            </a:r>
            <a:endParaRPr/>
          </a:p>
        </p:txBody>
      </p:sp>
      <p:sp>
        <p:nvSpPr>
          <p:cNvPr id="185" name="Google Shape;185;p33"/>
          <p:cNvSpPr txBox="1"/>
          <p:nvPr>
            <p:ph idx="1" type="body"/>
          </p:nvPr>
        </p:nvSpPr>
        <p:spPr>
          <a:xfrm>
            <a:off x="387900" y="1496899"/>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eriod"/>
            </a:pPr>
            <a:r>
              <a:rPr lang="en"/>
              <a:t>Requirements</a:t>
            </a:r>
            <a:endParaRPr/>
          </a:p>
          <a:p>
            <a:pPr indent="-342900" lvl="0" marL="457200" rtl="0" algn="l">
              <a:spcBef>
                <a:spcPts val="0"/>
              </a:spcBef>
              <a:spcAft>
                <a:spcPts val="0"/>
              </a:spcAft>
              <a:buSzPts val="1800"/>
              <a:buAutoNum type="alphaLcPeriod"/>
            </a:pPr>
            <a:r>
              <a:rPr lang="en"/>
              <a:t>Design</a:t>
            </a:r>
            <a:endParaRPr/>
          </a:p>
          <a:p>
            <a:pPr indent="-342900" lvl="0" marL="457200" rtl="0" algn="l">
              <a:spcBef>
                <a:spcPts val="0"/>
              </a:spcBef>
              <a:spcAft>
                <a:spcPts val="0"/>
              </a:spcAft>
              <a:buSzPts val="1800"/>
              <a:buAutoNum type="alphaLcPeriod"/>
            </a:pPr>
            <a:r>
              <a:rPr lang="en"/>
              <a:t>Coding</a:t>
            </a:r>
            <a:endParaRPr/>
          </a:p>
          <a:p>
            <a:pPr indent="-342900" lvl="0" marL="457200" rtl="0" algn="l">
              <a:spcBef>
                <a:spcPts val="0"/>
              </a:spcBef>
              <a:spcAft>
                <a:spcPts val="0"/>
              </a:spcAft>
              <a:buSzPts val="1800"/>
              <a:buAutoNum type="alphaLcPeriod"/>
            </a:pPr>
            <a:r>
              <a:rPr lang="en">
                <a:highlight>
                  <a:srgbClr val="FF9900"/>
                </a:highlight>
              </a:rPr>
              <a:t>All of above.</a:t>
            </a:r>
            <a:endParaRPr>
              <a:highlight>
                <a:srgbClr val="FF99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87900" y="8037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Q11: Which of the following software work products would be examined using static testing (reviews and/or static analysis) techniques?</a:t>
            </a:r>
            <a:endParaRPr/>
          </a:p>
        </p:txBody>
      </p:sp>
      <p:sp>
        <p:nvSpPr>
          <p:cNvPr id="191" name="Google Shape;191;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Test procedure</a:t>
            </a:r>
            <a:endParaRPr/>
          </a:p>
          <a:p>
            <a:pPr indent="-342900" lvl="0" marL="457200" rtl="0" algn="l">
              <a:spcBef>
                <a:spcPts val="0"/>
              </a:spcBef>
              <a:spcAft>
                <a:spcPts val="0"/>
              </a:spcAft>
              <a:buSzPts val="1800"/>
              <a:buAutoNum type="arabicPeriod"/>
            </a:pPr>
            <a:r>
              <a:rPr lang="en"/>
              <a:t>Component’s code</a:t>
            </a:r>
            <a:endParaRPr/>
          </a:p>
          <a:p>
            <a:pPr indent="-342900" lvl="0" marL="457200" rtl="0" algn="l">
              <a:spcBef>
                <a:spcPts val="0"/>
              </a:spcBef>
              <a:spcAft>
                <a:spcPts val="0"/>
              </a:spcAft>
              <a:buSzPts val="1800"/>
              <a:buAutoNum type="arabicPeriod"/>
            </a:pPr>
            <a:r>
              <a:rPr lang="en"/>
              <a:t>Web pages</a:t>
            </a:r>
            <a:endParaRPr/>
          </a:p>
          <a:p>
            <a:pPr indent="-342900" lvl="0" marL="457200" rtl="0" algn="l">
              <a:spcBef>
                <a:spcPts val="0"/>
              </a:spcBef>
              <a:spcAft>
                <a:spcPts val="0"/>
              </a:spcAft>
              <a:buSzPts val="1800"/>
              <a:buAutoNum type="arabicPeriod"/>
            </a:pPr>
            <a:r>
              <a:rPr lang="en"/>
              <a:t>Test cases</a:t>
            </a:r>
            <a:endParaRPr/>
          </a:p>
          <a:p>
            <a:pPr indent="-342900" lvl="0" marL="457200" rtl="0" algn="l">
              <a:spcBef>
                <a:spcPts val="0"/>
              </a:spcBef>
              <a:spcAft>
                <a:spcPts val="0"/>
              </a:spcAft>
              <a:buSzPts val="1800"/>
              <a:buAutoNum type="arabicPeriod"/>
            </a:pPr>
            <a:r>
              <a:rPr lang="en"/>
              <a:t>User stories.</a:t>
            </a:r>
            <a:endParaRPr/>
          </a:p>
          <a:p>
            <a:pPr indent="-342900" lvl="0" marL="457200" rtl="0" algn="l">
              <a:spcBef>
                <a:spcPts val="0"/>
              </a:spcBef>
              <a:spcAft>
                <a:spcPts val="0"/>
              </a:spcAft>
              <a:buSzPts val="1800"/>
              <a:buAutoNum type="alphaLcPeriod"/>
            </a:pPr>
            <a:r>
              <a:rPr lang="en"/>
              <a:t>1, 2, 3, and 4</a:t>
            </a:r>
            <a:endParaRPr/>
          </a:p>
          <a:p>
            <a:pPr indent="-342900" lvl="0" marL="457200" rtl="0" algn="l">
              <a:spcBef>
                <a:spcPts val="0"/>
              </a:spcBef>
              <a:spcAft>
                <a:spcPts val="0"/>
              </a:spcAft>
              <a:buSzPts val="1800"/>
              <a:buAutoNum type="alphaLcPeriod"/>
            </a:pPr>
            <a:r>
              <a:rPr lang="en">
                <a:highlight>
                  <a:srgbClr val="FF9900"/>
                </a:highlight>
              </a:rPr>
              <a:t>1, 2, 3, 4 and 5</a:t>
            </a:r>
            <a:endParaRPr>
              <a:highlight>
                <a:srgbClr val="FF9900"/>
              </a:highlight>
            </a:endParaRPr>
          </a:p>
          <a:p>
            <a:pPr indent="-342900" lvl="0" marL="457200" rtl="0" algn="l">
              <a:spcBef>
                <a:spcPts val="0"/>
              </a:spcBef>
              <a:spcAft>
                <a:spcPts val="0"/>
              </a:spcAft>
              <a:buSzPts val="1800"/>
              <a:buAutoNum type="alphaLcPeriod"/>
            </a:pPr>
            <a:r>
              <a:rPr lang="en"/>
              <a:t>2, 3, 4, and 5</a:t>
            </a:r>
            <a:endParaRPr/>
          </a:p>
          <a:p>
            <a:pPr indent="-342900" lvl="0" marL="457200" rtl="0" algn="l">
              <a:spcBef>
                <a:spcPts val="0"/>
              </a:spcBef>
              <a:spcAft>
                <a:spcPts val="0"/>
              </a:spcAft>
              <a:buSzPts val="1800"/>
              <a:buAutoNum type="alphaLcPeriod"/>
            </a:pPr>
            <a:r>
              <a:rPr lang="en"/>
              <a:t>1, 2, and 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Q12: which of the following artifacts can be examined by using review techniques?</a:t>
            </a:r>
            <a:endParaRPr/>
          </a:p>
        </p:txBody>
      </p:sp>
      <p:sp>
        <p:nvSpPr>
          <p:cNvPr id="197" name="Google Shape;197;p35"/>
          <p:cNvSpPr txBox="1"/>
          <p:nvPr>
            <p:ph idx="1" type="body"/>
          </p:nvPr>
        </p:nvSpPr>
        <p:spPr>
          <a:xfrm>
            <a:off x="387900" y="1489824"/>
            <a:ext cx="8368200" cy="3078900"/>
          </a:xfrm>
          <a:prstGeom prst="rect">
            <a:avLst/>
          </a:prstGeom>
          <a:ln cap="flat" cmpd="sng" w="9525">
            <a:solidFill>
              <a:srgbClr val="FF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lphaLcPeriod"/>
            </a:pPr>
            <a:r>
              <a:rPr lang="en" sz="2100"/>
              <a:t>S</a:t>
            </a:r>
            <a:r>
              <a:rPr lang="en" sz="2100"/>
              <a:t>oftware code</a:t>
            </a:r>
            <a:endParaRPr sz="2100"/>
          </a:p>
          <a:p>
            <a:pPr indent="-361950" lvl="0" marL="457200" rtl="0" algn="l">
              <a:spcBef>
                <a:spcPts val="0"/>
              </a:spcBef>
              <a:spcAft>
                <a:spcPts val="0"/>
              </a:spcAft>
              <a:buSzPts val="2100"/>
              <a:buAutoNum type="alphaLcPeriod"/>
            </a:pPr>
            <a:r>
              <a:rPr lang="en" sz="2100"/>
              <a:t>Requirements specification</a:t>
            </a:r>
            <a:endParaRPr sz="2100"/>
          </a:p>
          <a:p>
            <a:pPr indent="-361950" lvl="0" marL="457200" rtl="0" algn="l">
              <a:spcBef>
                <a:spcPts val="0"/>
              </a:spcBef>
              <a:spcAft>
                <a:spcPts val="0"/>
              </a:spcAft>
              <a:buSzPts val="2100"/>
              <a:buAutoNum type="alphaLcPeriod"/>
            </a:pPr>
            <a:r>
              <a:rPr lang="en" sz="2100"/>
              <a:t>Test plans</a:t>
            </a:r>
            <a:endParaRPr sz="2100"/>
          </a:p>
          <a:p>
            <a:pPr indent="-361950" lvl="0" marL="457200" rtl="0" algn="l">
              <a:spcBef>
                <a:spcPts val="0"/>
              </a:spcBef>
              <a:spcAft>
                <a:spcPts val="0"/>
              </a:spcAft>
              <a:buSzPts val="2100"/>
              <a:buAutoNum type="alphaLcPeriod"/>
            </a:pPr>
            <a:r>
              <a:rPr lang="en" sz="2100">
                <a:highlight>
                  <a:srgbClr val="FF9900"/>
                </a:highlight>
              </a:rPr>
              <a:t>All of the above.</a:t>
            </a:r>
            <a:endParaRPr sz="2100">
              <a:highlight>
                <a:srgbClr val="FF99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87900" y="59245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Q13: defects discovered by static analysis tools included:</a:t>
            </a:r>
            <a:endParaRPr/>
          </a:p>
        </p:txBody>
      </p:sp>
      <p:sp>
        <p:nvSpPr>
          <p:cNvPr id="203" name="Google Shape;203;p36"/>
          <p:cNvSpPr txBox="1"/>
          <p:nvPr>
            <p:ph idx="1" type="body"/>
          </p:nvPr>
        </p:nvSpPr>
        <p:spPr>
          <a:xfrm>
            <a:off x="295925" y="1511049"/>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V</a:t>
            </a:r>
            <a:r>
              <a:rPr lang="en"/>
              <a:t>ariables that are never used</a:t>
            </a:r>
            <a:endParaRPr/>
          </a:p>
          <a:p>
            <a:pPr indent="-342900" lvl="0" marL="457200" rtl="0" algn="l">
              <a:spcBef>
                <a:spcPts val="0"/>
              </a:spcBef>
              <a:spcAft>
                <a:spcPts val="0"/>
              </a:spcAft>
              <a:buSzPts val="1800"/>
              <a:buAutoNum type="arabicPeriod"/>
            </a:pPr>
            <a:r>
              <a:rPr lang="en"/>
              <a:t>Security vulnerabilities</a:t>
            </a:r>
            <a:endParaRPr/>
          </a:p>
          <a:p>
            <a:pPr indent="-342900" lvl="0" marL="457200" rtl="0" algn="l">
              <a:spcBef>
                <a:spcPts val="0"/>
              </a:spcBef>
              <a:spcAft>
                <a:spcPts val="0"/>
              </a:spcAft>
              <a:buSzPts val="1800"/>
              <a:buAutoNum type="arabicPeriod"/>
            </a:pPr>
            <a:r>
              <a:rPr lang="en"/>
              <a:t>Programming standard violations</a:t>
            </a:r>
            <a:endParaRPr/>
          </a:p>
          <a:p>
            <a:pPr indent="-342900" lvl="0" marL="457200" rtl="0" algn="l">
              <a:spcBef>
                <a:spcPts val="0"/>
              </a:spcBef>
              <a:spcAft>
                <a:spcPts val="0"/>
              </a:spcAft>
              <a:buSzPts val="1800"/>
              <a:buAutoNum type="arabicPeriod"/>
            </a:pPr>
            <a:r>
              <a:rPr lang="en"/>
              <a:t>Uncalled functions and procedures.</a:t>
            </a:r>
            <a:endParaRPr/>
          </a:p>
          <a:p>
            <a:pPr indent="0" lvl="0" marL="0" rtl="0" algn="l">
              <a:spcBef>
                <a:spcPts val="1200"/>
              </a:spcBef>
              <a:spcAft>
                <a:spcPts val="0"/>
              </a:spcAft>
              <a:buNone/>
            </a:pPr>
            <a:r>
              <a:rPr lang="en"/>
              <a:t>A 1, 2, and 3</a:t>
            </a:r>
            <a:endParaRPr/>
          </a:p>
          <a:p>
            <a:pPr indent="0" lvl="0" marL="0" rtl="0" algn="l">
              <a:spcBef>
                <a:spcPts val="1200"/>
              </a:spcBef>
              <a:spcAft>
                <a:spcPts val="0"/>
              </a:spcAft>
              <a:buNone/>
            </a:pPr>
            <a:r>
              <a:rPr lang="en"/>
              <a:t>B. 2, 3, and 4</a:t>
            </a:r>
            <a:endParaRPr/>
          </a:p>
          <a:p>
            <a:pPr indent="0" lvl="0" marL="0" rtl="0" algn="l">
              <a:spcBef>
                <a:spcPts val="1200"/>
              </a:spcBef>
              <a:spcAft>
                <a:spcPts val="0"/>
              </a:spcAft>
              <a:buNone/>
            </a:pPr>
            <a:r>
              <a:rPr lang="en"/>
              <a:t>C. 1,3, and 4</a:t>
            </a:r>
            <a:endParaRPr/>
          </a:p>
          <a:p>
            <a:pPr indent="0" lvl="0" marL="0" rtl="0" algn="l">
              <a:spcBef>
                <a:spcPts val="1200"/>
              </a:spcBef>
              <a:spcAft>
                <a:spcPts val="1200"/>
              </a:spcAft>
              <a:buNone/>
            </a:pPr>
            <a:r>
              <a:rPr lang="en"/>
              <a:t>D </a:t>
            </a:r>
            <a:r>
              <a:rPr lang="en">
                <a:highlight>
                  <a:srgbClr val="FF9900"/>
                </a:highlight>
              </a:rPr>
              <a:t>all of above.</a:t>
            </a:r>
            <a:endParaRPr>
              <a:highlight>
                <a:srgbClr val="FF9900"/>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Q14: Why are static testing and dynamic testing </a:t>
            </a:r>
            <a:r>
              <a:rPr lang="en"/>
              <a:t>described</a:t>
            </a:r>
            <a:r>
              <a:rPr lang="en"/>
              <a:t> as complementary?</a:t>
            </a:r>
            <a:endParaRPr/>
          </a:p>
        </p:txBody>
      </p:sp>
      <p:sp>
        <p:nvSpPr>
          <p:cNvPr id="209" name="Google Shape;209;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eriod"/>
            </a:pPr>
            <a:r>
              <a:rPr lang="en"/>
              <a:t>Because they share the aim of identifying defects and find the same types of defect.</a:t>
            </a:r>
            <a:endParaRPr/>
          </a:p>
          <a:p>
            <a:pPr indent="-342900" lvl="0" marL="457200" rtl="0" algn="l">
              <a:spcBef>
                <a:spcPts val="0"/>
              </a:spcBef>
              <a:spcAft>
                <a:spcPts val="0"/>
              </a:spcAft>
              <a:buSzPts val="1800"/>
              <a:buAutoNum type="alphaLcPeriod"/>
            </a:pPr>
            <a:r>
              <a:rPr lang="en"/>
              <a:t>Because they have different aims and differ in the types of defect they find.</a:t>
            </a:r>
            <a:endParaRPr/>
          </a:p>
          <a:p>
            <a:pPr indent="-342900" lvl="0" marL="457200" rtl="0" algn="l">
              <a:spcBef>
                <a:spcPts val="0"/>
              </a:spcBef>
              <a:spcAft>
                <a:spcPts val="0"/>
              </a:spcAft>
              <a:buSzPts val="1800"/>
              <a:buAutoNum type="alphaLcPeriod"/>
            </a:pPr>
            <a:r>
              <a:rPr lang="en"/>
              <a:t>Because they have different aims but find the same type of defect.</a:t>
            </a:r>
            <a:endParaRPr/>
          </a:p>
          <a:p>
            <a:pPr indent="-342900" lvl="0" marL="457200" rtl="0" algn="l">
              <a:spcBef>
                <a:spcPts val="0"/>
              </a:spcBef>
              <a:spcAft>
                <a:spcPts val="0"/>
              </a:spcAft>
              <a:buSzPts val="1800"/>
              <a:buAutoNum type="alphaLcPeriod"/>
            </a:pPr>
            <a:r>
              <a:rPr lang="en">
                <a:highlight>
                  <a:srgbClr val="FF9900"/>
                </a:highlight>
              </a:rPr>
              <a:t>Because they share the aim of identifying defects but differ in the types of defect they find.</a:t>
            </a:r>
            <a:endParaRPr>
              <a:highlight>
                <a:srgbClr val="FF9900"/>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289800" y="90650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Q15: which of the following types of defects are typically found in reviews rather than in dynamic testing?</a:t>
            </a:r>
            <a:endParaRPr/>
          </a:p>
        </p:txBody>
      </p:sp>
      <p:sp>
        <p:nvSpPr>
          <p:cNvPr id="215" name="Google Shape;215;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Deviations from standards</a:t>
            </a:r>
            <a:endParaRPr/>
          </a:p>
          <a:p>
            <a:pPr indent="-342900" lvl="0" marL="457200" rtl="0" algn="l">
              <a:spcBef>
                <a:spcPts val="0"/>
              </a:spcBef>
              <a:spcAft>
                <a:spcPts val="0"/>
              </a:spcAft>
              <a:buSzPts val="1800"/>
              <a:buAutoNum type="arabicPeriod"/>
            </a:pPr>
            <a:r>
              <a:rPr lang="en"/>
              <a:t>Poor </a:t>
            </a:r>
            <a:r>
              <a:rPr lang="en"/>
              <a:t>performance</a:t>
            </a:r>
            <a:r>
              <a:rPr lang="en"/>
              <a:t> of the system.</a:t>
            </a:r>
            <a:endParaRPr/>
          </a:p>
          <a:p>
            <a:pPr indent="-342900" lvl="0" marL="457200" rtl="0" algn="l">
              <a:spcBef>
                <a:spcPts val="0"/>
              </a:spcBef>
              <a:spcAft>
                <a:spcPts val="0"/>
              </a:spcAft>
              <a:buSzPts val="1800"/>
              <a:buAutoNum type="arabicPeriod"/>
            </a:pPr>
            <a:r>
              <a:rPr lang="en"/>
              <a:t>Poor maintainability of code</a:t>
            </a:r>
            <a:endParaRPr/>
          </a:p>
          <a:p>
            <a:pPr indent="-342900" lvl="0" marL="457200" rtl="0" algn="l">
              <a:spcBef>
                <a:spcPts val="0"/>
              </a:spcBef>
              <a:spcAft>
                <a:spcPts val="0"/>
              </a:spcAft>
              <a:buSzPts val="1800"/>
              <a:buAutoNum type="arabicPeriod"/>
            </a:pPr>
            <a:r>
              <a:rPr lang="en"/>
              <a:t>Defects in requirements.</a:t>
            </a:r>
            <a:endParaRPr/>
          </a:p>
          <a:p>
            <a:pPr indent="-342900" lvl="0" marL="457200" rtl="0" algn="l">
              <a:spcBef>
                <a:spcPts val="0"/>
              </a:spcBef>
              <a:spcAft>
                <a:spcPts val="0"/>
              </a:spcAft>
              <a:buSzPts val="1800"/>
              <a:buAutoNum type="alphaLcPeriod"/>
            </a:pPr>
            <a:r>
              <a:rPr lang="en"/>
              <a:t>1 and 4</a:t>
            </a:r>
            <a:endParaRPr/>
          </a:p>
          <a:p>
            <a:pPr indent="-342900" lvl="0" marL="457200" rtl="0" algn="l">
              <a:spcBef>
                <a:spcPts val="0"/>
              </a:spcBef>
              <a:spcAft>
                <a:spcPts val="0"/>
              </a:spcAft>
              <a:buSzPts val="1800"/>
              <a:buAutoNum type="alphaLcPeriod"/>
            </a:pPr>
            <a:r>
              <a:rPr lang="en"/>
              <a:t>1 and 3</a:t>
            </a:r>
            <a:endParaRPr/>
          </a:p>
          <a:p>
            <a:pPr indent="-342900" lvl="0" marL="457200" rtl="0" algn="l">
              <a:spcBef>
                <a:spcPts val="0"/>
              </a:spcBef>
              <a:spcAft>
                <a:spcPts val="0"/>
              </a:spcAft>
              <a:buSzPts val="1800"/>
              <a:buAutoNum type="alphaLcPeriod"/>
            </a:pPr>
            <a:r>
              <a:rPr lang="en"/>
              <a:t>1, 2, and 4</a:t>
            </a:r>
            <a:endParaRPr/>
          </a:p>
          <a:p>
            <a:pPr indent="-342900" lvl="0" marL="457200" rtl="0" algn="l">
              <a:spcBef>
                <a:spcPts val="0"/>
              </a:spcBef>
              <a:spcAft>
                <a:spcPts val="0"/>
              </a:spcAft>
              <a:buSzPts val="1800"/>
              <a:buAutoNum type="alphaLcPeriod"/>
            </a:pPr>
            <a:r>
              <a:rPr lang="en">
                <a:highlight>
                  <a:srgbClr val="FF9900"/>
                </a:highlight>
              </a:rPr>
              <a:t>1, 3, and 4</a:t>
            </a:r>
            <a:endParaRPr>
              <a:highlight>
                <a:srgbClr val="FF9900"/>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Q16: what statement about static analysis is true?</a:t>
            </a:r>
            <a:endParaRPr/>
          </a:p>
        </p:txBody>
      </p:sp>
      <p:sp>
        <p:nvSpPr>
          <p:cNvPr id="221" name="Google Shape;221;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lphaLcPeriod"/>
            </a:pPr>
            <a:r>
              <a:rPr lang="en" sz="2200">
                <a:highlight>
                  <a:srgbClr val="FF9900"/>
                </a:highlight>
              </a:rPr>
              <a:t>With static analysis, defects can be found that are difficult to find with dynamic testing.</a:t>
            </a:r>
            <a:endParaRPr sz="2200">
              <a:highlight>
                <a:srgbClr val="FF9900"/>
              </a:highlight>
            </a:endParaRPr>
          </a:p>
          <a:p>
            <a:pPr indent="-368300" lvl="0" marL="457200" rtl="0" algn="l">
              <a:spcBef>
                <a:spcPts val="0"/>
              </a:spcBef>
              <a:spcAft>
                <a:spcPts val="0"/>
              </a:spcAft>
              <a:buSzPts val="2200"/>
              <a:buAutoNum type="alphaLcPeriod"/>
            </a:pPr>
            <a:r>
              <a:rPr lang="en" sz="2200"/>
              <a:t>Compiling is not a form of static analysis.</a:t>
            </a:r>
            <a:endParaRPr sz="2200"/>
          </a:p>
          <a:p>
            <a:pPr indent="-368300" lvl="0" marL="457200" rtl="0" algn="l">
              <a:spcBef>
                <a:spcPts val="0"/>
              </a:spcBef>
              <a:spcAft>
                <a:spcPts val="0"/>
              </a:spcAft>
              <a:buSzPts val="2200"/>
              <a:buAutoNum type="alphaLcPeriod"/>
            </a:pPr>
            <a:r>
              <a:rPr lang="en" sz="2200"/>
              <a:t>When properly performed, static analysis makes functional testing redundant.</a:t>
            </a:r>
            <a:endParaRPr sz="2200"/>
          </a:p>
          <a:p>
            <a:pPr indent="-368300" lvl="0" marL="457200" rtl="0" algn="l">
              <a:spcBef>
                <a:spcPts val="0"/>
              </a:spcBef>
              <a:spcAft>
                <a:spcPts val="0"/>
              </a:spcAft>
              <a:buSzPts val="2200"/>
              <a:buAutoNum type="alphaLcPeriod"/>
            </a:pPr>
            <a:r>
              <a:rPr lang="en" sz="2200"/>
              <a:t>Static analysis finds all faults.</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Q17: which typical defects are easier to find using static instead of dynamic testing?</a:t>
            </a:r>
            <a:endParaRPr/>
          </a:p>
        </p:txBody>
      </p:sp>
      <p:sp>
        <p:nvSpPr>
          <p:cNvPr id="227" name="Google Shape;227;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Deviation from standards.</a:t>
            </a:r>
            <a:endParaRPr sz="2000"/>
          </a:p>
          <a:p>
            <a:pPr indent="-355600" lvl="0" marL="457200" rtl="0" algn="l">
              <a:spcBef>
                <a:spcPts val="0"/>
              </a:spcBef>
              <a:spcAft>
                <a:spcPts val="0"/>
              </a:spcAft>
              <a:buSzPts val="2000"/>
              <a:buAutoNum type="arabicPeriod"/>
            </a:pPr>
            <a:r>
              <a:rPr lang="en" sz="2000"/>
              <a:t>Requirements defects.</a:t>
            </a:r>
            <a:endParaRPr sz="2000"/>
          </a:p>
          <a:p>
            <a:pPr indent="-355600" lvl="0" marL="457200" rtl="0" algn="l">
              <a:spcBef>
                <a:spcPts val="0"/>
              </a:spcBef>
              <a:spcAft>
                <a:spcPts val="0"/>
              </a:spcAft>
              <a:buSzPts val="2000"/>
              <a:buAutoNum type="arabicPeriod"/>
            </a:pPr>
            <a:r>
              <a:rPr lang="en" sz="2000"/>
              <a:t>Insufficient maintainability.</a:t>
            </a:r>
            <a:endParaRPr sz="2000"/>
          </a:p>
          <a:p>
            <a:pPr indent="-355600" lvl="0" marL="457200" rtl="0" algn="l">
              <a:spcBef>
                <a:spcPts val="0"/>
              </a:spcBef>
              <a:spcAft>
                <a:spcPts val="0"/>
              </a:spcAft>
              <a:buSzPts val="2000"/>
              <a:buAutoNum type="arabicPeriod"/>
            </a:pPr>
            <a:r>
              <a:rPr lang="en" sz="2000"/>
              <a:t>Incorrect interface specifications.</a:t>
            </a:r>
            <a:endParaRPr sz="2000"/>
          </a:p>
          <a:p>
            <a:pPr indent="-355600" lvl="0" marL="457200" rtl="0" algn="l">
              <a:spcBef>
                <a:spcPts val="0"/>
              </a:spcBef>
              <a:spcAft>
                <a:spcPts val="0"/>
              </a:spcAft>
              <a:buSzPts val="2000"/>
              <a:buAutoNum type="alphaLcPeriod"/>
            </a:pPr>
            <a:r>
              <a:rPr lang="en" sz="2000"/>
              <a:t>1, 3, and 4</a:t>
            </a:r>
            <a:endParaRPr sz="2000"/>
          </a:p>
          <a:p>
            <a:pPr indent="-355600" lvl="0" marL="457200" rtl="0" algn="l">
              <a:spcBef>
                <a:spcPts val="0"/>
              </a:spcBef>
              <a:spcAft>
                <a:spcPts val="0"/>
              </a:spcAft>
              <a:buSzPts val="2000"/>
              <a:buAutoNum type="alphaLcPeriod"/>
            </a:pPr>
            <a:r>
              <a:rPr lang="en" sz="2000"/>
              <a:t>1 and 3</a:t>
            </a:r>
            <a:endParaRPr sz="2000"/>
          </a:p>
          <a:p>
            <a:pPr indent="-355600" lvl="0" marL="457200" rtl="0" algn="l">
              <a:spcBef>
                <a:spcPts val="0"/>
              </a:spcBef>
              <a:spcAft>
                <a:spcPts val="0"/>
              </a:spcAft>
              <a:buSzPts val="2000"/>
              <a:buAutoNum type="alphaLcPeriod"/>
            </a:pPr>
            <a:r>
              <a:rPr lang="en" sz="2000">
                <a:highlight>
                  <a:srgbClr val="FF9900"/>
                </a:highlight>
              </a:rPr>
              <a:t>1, 2, 3, and 4</a:t>
            </a:r>
            <a:endParaRPr sz="2000">
              <a:highlight>
                <a:srgbClr val="FF9900"/>
              </a:highlight>
            </a:endParaRPr>
          </a:p>
          <a:p>
            <a:pPr indent="-355600" lvl="0" marL="457200" rtl="0" algn="l">
              <a:spcBef>
                <a:spcPts val="0"/>
              </a:spcBef>
              <a:spcAft>
                <a:spcPts val="0"/>
              </a:spcAft>
              <a:buSzPts val="2000"/>
              <a:buAutoNum type="alphaLcPeriod"/>
            </a:pPr>
            <a:r>
              <a:rPr lang="en" sz="2000"/>
              <a:t>1, 2, and 3</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430350" y="4297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Q18: which of the following statements regarding static testing is false</a:t>
            </a:r>
            <a:endParaRPr/>
          </a:p>
        </p:txBody>
      </p:sp>
      <p:sp>
        <p:nvSpPr>
          <p:cNvPr id="233" name="Google Shape;233;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lphaLcPeriod"/>
            </a:pPr>
            <a:r>
              <a:rPr lang="en" sz="2300">
                <a:highlight>
                  <a:srgbClr val="FF9900"/>
                </a:highlight>
              </a:rPr>
              <a:t>Static testing requires the running of tests through the code*</a:t>
            </a:r>
            <a:endParaRPr sz="2300">
              <a:highlight>
                <a:srgbClr val="FF9900"/>
              </a:highlight>
            </a:endParaRPr>
          </a:p>
          <a:p>
            <a:pPr indent="-374650" lvl="0" marL="457200" rtl="0" algn="l">
              <a:spcBef>
                <a:spcPts val="0"/>
              </a:spcBef>
              <a:spcAft>
                <a:spcPts val="0"/>
              </a:spcAft>
              <a:buSzPts val="2300"/>
              <a:buAutoNum type="alphaLcPeriod"/>
            </a:pPr>
            <a:r>
              <a:rPr lang="en" sz="2300"/>
              <a:t>Prevents defects in future design and code.</a:t>
            </a:r>
            <a:endParaRPr sz="2300"/>
          </a:p>
          <a:p>
            <a:pPr indent="-374650" lvl="0" marL="457200" rtl="0" algn="l">
              <a:spcBef>
                <a:spcPts val="0"/>
              </a:spcBef>
              <a:spcAft>
                <a:spcPts val="0"/>
              </a:spcAft>
              <a:buSzPts val="2300"/>
              <a:buAutoNum type="alphaLcPeriod"/>
            </a:pPr>
            <a:r>
              <a:rPr lang="en" sz="2300"/>
              <a:t>Improved communication within the team.</a:t>
            </a:r>
            <a:endParaRPr sz="2300"/>
          </a:p>
          <a:p>
            <a:pPr indent="-374650" lvl="0" marL="457200" rtl="0" algn="l">
              <a:spcBef>
                <a:spcPts val="0"/>
              </a:spcBef>
              <a:spcAft>
                <a:spcPts val="0"/>
              </a:spcAft>
              <a:buSzPts val="2300"/>
              <a:buAutoNum type="alphaLcPeriod"/>
            </a:pPr>
            <a:r>
              <a:rPr lang="en" sz="2300"/>
              <a:t>Reducing total cost of quality.</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1303800" y="598575"/>
            <a:ext cx="5586300" cy="1590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Quiz 1: 1.1 What is Testing?</a:t>
            </a:r>
            <a:endParaRPr/>
          </a:p>
          <a:p>
            <a:pPr indent="0" lvl="0" marL="0" rtl="0" algn="l">
              <a:spcBef>
                <a:spcPts val="0"/>
              </a:spcBef>
              <a:spcAft>
                <a:spcPts val="0"/>
              </a:spcAft>
              <a:buNone/>
            </a:pPr>
            <a:r>
              <a:rPr lang="en"/>
              <a:t>Quiz 1 | 23 questions</a:t>
            </a:r>
            <a:endParaRPr/>
          </a:p>
        </p:txBody>
      </p:sp>
      <p:sp>
        <p:nvSpPr>
          <p:cNvPr id="75" name="Google Shape;75;p15"/>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a:t>Fundamentals of Testing</a:t>
            </a:r>
            <a:endParaRPr/>
          </a:p>
          <a:p>
            <a:pPr indent="-304800" lvl="0" marL="457200" rtl="0" algn="l">
              <a:spcBef>
                <a:spcPts val="0"/>
              </a:spcBef>
              <a:spcAft>
                <a:spcPts val="0"/>
              </a:spcAft>
              <a:buSzPts val="1200"/>
              <a:buAutoNum type="arabicPeriod"/>
            </a:pPr>
            <a:r>
              <a:rPr lang="en"/>
              <a:t>1.1 What is Testing?</a:t>
            </a:r>
            <a:endParaRPr/>
          </a:p>
          <a:p>
            <a:pPr indent="-304800" lvl="0" marL="457200" rtl="0" algn="l">
              <a:spcBef>
                <a:spcPts val="0"/>
              </a:spcBef>
              <a:spcAft>
                <a:spcPts val="0"/>
              </a:spcAft>
              <a:buSzPts val="1200"/>
              <a:buAutoNum type="arabicPeriod"/>
            </a:pPr>
            <a:r>
              <a:rPr lang="en"/>
              <a:t>1.1.1 Typical Objectives of Testing</a:t>
            </a:r>
            <a:endParaRPr/>
          </a:p>
          <a:p>
            <a:pPr indent="-304800" lvl="0" marL="457200" rtl="0" algn="l">
              <a:spcBef>
                <a:spcPts val="0"/>
              </a:spcBef>
              <a:spcAft>
                <a:spcPts val="0"/>
              </a:spcAft>
              <a:buSzPts val="1200"/>
              <a:buAutoNum type="arabicPeriod"/>
            </a:pPr>
            <a:r>
              <a:rPr lang="en"/>
              <a:t>1.1.2 Testing and Debugging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Q19: Which of the following statements about static analysis is FALSE?</a:t>
            </a:r>
            <a:endParaRPr/>
          </a:p>
        </p:txBody>
      </p:sp>
      <p:sp>
        <p:nvSpPr>
          <p:cNvPr id="239" name="Google Shape;239;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lphaLcPeriod"/>
            </a:pPr>
            <a:r>
              <a:rPr lang="en" sz="2000"/>
              <a:t>Static analysis can find defects that are likely to be missed by dynamic testing.</a:t>
            </a:r>
            <a:endParaRPr sz="2000"/>
          </a:p>
          <a:p>
            <a:pPr indent="-355600" lvl="0" marL="457200" rtl="0" algn="l">
              <a:spcBef>
                <a:spcPts val="0"/>
              </a:spcBef>
              <a:spcAft>
                <a:spcPts val="0"/>
              </a:spcAft>
              <a:buSzPts val="2000"/>
              <a:buAutoNum type="alphaLcPeriod"/>
            </a:pPr>
            <a:r>
              <a:rPr lang="en" sz="2000">
                <a:highlight>
                  <a:srgbClr val="FF9900"/>
                </a:highlight>
              </a:rPr>
              <a:t>Static analysis is a good way to force failure in the software.</a:t>
            </a:r>
            <a:endParaRPr sz="2000">
              <a:highlight>
                <a:srgbClr val="FF9900"/>
              </a:highlight>
            </a:endParaRPr>
          </a:p>
          <a:p>
            <a:pPr indent="-355600" lvl="0" marL="457200" rtl="0" algn="l">
              <a:spcBef>
                <a:spcPts val="0"/>
              </a:spcBef>
              <a:spcAft>
                <a:spcPts val="0"/>
              </a:spcAft>
              <a:buSzPts val="2000"/>
              <a:buAutoNum type="alphaLcPeriod"/>
            </a:pPr>
            <a:r>
              <a:rPr lang="en" sz="2000"/>
              <a:t>Static analysis tools examine code or other types of product </a:t>
            </a:r>
            <a:r>
              <a:rPr lang="en" sz="2000"/>
              <a:t>documentation</a:t>
            </a:r>
            <a:endParaRPr sz="2000"/>
          </a:p>
          <a:p>
            <a:pPr indent="-355600" lvl="0" marL="457200" rtl="0" algn="l">
              <a:spcBef>
                <a:spcPts val="0"/>
              </a:spcBef>
              <a:spcAft>
                <a:spcPts val="0"/>
              </a:spcAft>
              <a:buSzPts val="2000"/>
              <a:buAutoNum type="alphaLcPeriod"/>
            </a:pPr>
            <a:r>
              <a:rPr lang="en" sz="2000"/>
              <a:t>Static analysis can result in cost saving by finding bugs early.</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3.2 Review Process Quiz</a:t>
            </a:r>
            <a:endParaRPr/>
          </a:p>
        </p:txBody>
      </p:sp>
      <p:sp>
        <p:nvSpPr>
          <p:cNvPr id="245" name="Google Shape;245;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3.2 Review Process</a:t>
            </a:r>
            <a:endParaRPr/>
          </a:p>
          <a:p>
            <a:pPr indent="0" lvl="0" marL="0" rtl="0" algn="l">
              <a:spcBef>
                <a:spcPts val="1200"/>
              </a:spcBef>
              <a:spcAft>
                <a:spcPts val="0"/>
              </a:spcAft>
              <a:buNone/>
            </a:pPr>
            <a:r>
              <a:rPr lang="en"/>
              <a:t>3.2.1 Work product review process</a:t>
            </a:r>
            <a:endParaRPr/>
          </a:p>
          <a:p>
            <a:pPr indent="0" lvl="0" marL="0" rtl="0" algn="l">
              <a:spcBef>
                <a:spcPts val="1200"/>
              </a:spcBef>
              <a:spcAft>
                <a:spcPts val="0"/>
              </a:spcAft>
              <a:buNone/>
            </a:pPr>
            <a:r>
              <a:rPr lang="en"/>
              <a:t>3.2.2 roles and </a:t>
            </a:r>
            <a:r>
              <a:rPr lang="en"/>
              <a:t>responsibilities</a:t>
            </a:r>
            <a:r>
              <a:rPr lang="en"/>
              <a:t> in a formal review</a:t>
            </a:r>
            <a:endParaRPr/>
          </a:p>
          <a:p>
            <a:pPr indent="0" lvl="0" marL="0" rtl="0" algn="l">
              <a:spcBef>
                <a:spcPts val="1200"/>
              </a:spcBef>
              <a:spcAft>
                <a:spcPts val="0"/>
              </a:spcAft>
              <a:buNone/>
            </a:pPr>
            <a:r>
              <a:rPr lang="en"/>
              <a:t>3.2.3 review types</a:t>
            </a:r>
            <a:endParaRPr/>
          </a:p>
          <a:p>
            <a:pPr indent="0" lvl="0" marL="0" rtl="0" algn="l">
              <a:spcBef>
                <a:spcPts val="1200"/>
              </a:spcBef>
              <a:spcAft>
                <a:spcPts val="0"/>
              </a:spcAft>
              <a:buNone/>
            </a:pPr>
            <a:r>
              <a:rPr lang="en"/>
              <a:t>3.2.4 applying review techniques</a:t>
            </a:r>
            <a:endParaRPr/>
          </a:p>
          <a:p>
            <a:pPr indent="0" lvl="0" marL="0" rtl="0" algn="l">
              <a:spcBef>
                <a:spcPts val="1200"/>
              </a:spcBef>
              <a:spcAft>
                <a:spcPts val="1200"/>
              </a:spcAft>
              <a:buNone/>
            </a:pPr>
            <a:r>
              <a:rPr lang="en"/>
              <a:t>3.2.5 success factors for reviews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0" lang="en" sz="1300">
                <a:latin typeface="Nunito"/>
                <a:ea typeface="Nunito"/>
                <a:cs typeface="Nunito"/>
                <a:sym typeface="Nunito"/>
              </a:rPr>
              <a:t>Question #3 (1 Point) Which of the following statements correctly describes the difference between testing and debugging? </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Testing identifies the source of defects; debugging analyzes the defects and proposes prevention activities </a:t>
            </a:r>
            <a:endParaRPr/>
          </a:p>
          <a:p>
            <a:pPr indent="0" lvl="0" marL="0" rtl="0" algn="l">
              <a:spcBef>
                <a:spcPts val="1200"/>
              </a:spcBef>
              <a:spcAft>
                <a:spcPts val="0"/>
              </a:spcAft>
              <a:buNone/>
            </a:pPr>
            <a:r>
              <a:rPr lang="en"/>
              <a:t>b) Dynamic testing shows failures caused by defects; debugging eliminates the defects, which are the source of failures </a:t>
            </a:r>
            <a:endParaRPr/>
          </a:p>
          <a:p>
            <a:pPr indent="0" lvl="0" marL="0" rtl="0" algn="l">
              <a:spcBef>
                <a:spcPts val="1200"/>
              </a:spcBef>
              <a:spcAft>
                <a:spcPts val="0"/>
              </a:spcAft>
              <a:buNone/>
            </a:pPr>
            <a:r>
              <a:rPr lang="en"/>
              <a:t>c) Testing removes faults; but debugging removes defects that cause the faults </a:t>
            </a:r>
            <a:endParaRPr/>
          </a:p>
          <a:p>
            <a:pPr indent="0" lvl="0" marL="0" rtl="0" algn="l">
              <a:spcBef>
                <a:spcPts val="1200"/>
              </a:spcBef>
              <a:spcAft>
                <a:spcPts val="0"/>
              </a:spcAft>
              <a:buNone/>
            </a:pPr>
            <a:r>
              <a:rPr lang="en"/>
              <a:t>d) Dynamic testing prevents the causes of failures; debugging removes the failures </a:t>
            </a:r>
            <a:endParaRPr/>
          </a:p>
          <a:p>
            <a:pPr indent="0" lvl="0" marL="0" rtl="0" algn="l">
              <a:spcBef>
                <a:spcPts val="1200"/>
              </a:spcBef>
              <a:spcAft>
                <a:spcPts val="1200"/>
              </a:spcAft>
              <a:buNone/>
            </a:pPr>
            <a:r>
              <a:rPr lang="en"/>
              <a:t>Select ONE option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b="0" lang="en" sz="1800">
                <a:latin typeface="Nunito"/>
                <a:ea typeface="Nunito"/>
                <a:cs typeface="Nunito"/>
                <a:sym typeface="Nunito"/>
              </a:rPr>
              <a:t>Question #2 (1 Point) Which of the following statements is a valid objective for testing? </a:t>
            </a:r>
            <a:endParaRPr sz="3500"/>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The test should start as late as possible so that development had enough time to create a good product.</a:t>
            </a:r>
            <a:endParaRPr/>
          </a:p>
          <a:p>
            <a:pPr indent="0" lvl="0" marL="0" rtl="0" algn="l">
              <a:spcBef>
                <a:spcPts val="1200"/>
              </a:spcBef>
              <a:spcAft>
                <a:spcPts val="0"/>
              </a:spcAft>
              <a:buNone/>
            </a:pPr>
            <a:r>
              <a:rPr lang="en"/>
              <a:t>b) To validate whether the test object works as expected by the users and other stakeholders </a:t>
            </a:r>
            <a:endParaRPr/>
          </a:p>
          <a:p>
            <a:pPr indent="0" lvl="0" marL="0" rtl="0" algn="l">
              <a:spcBef>
                <a:spcPts val="1200"/>
              </a:spcBef>
              <a:spcAft>
                <a:spcPts val="0"/>
              </a:spcAft>
              <a:buNone/>
            </a:pPr>
            <a:r>
              <a:rPr lang="en"/>
              <a:t>c) To prove that all possible defects are identified </a:t>
            </a:r>
            <a:endParaRPr/>
          </a:p>
          <a:p>
            <a:pPr indent="0" lvl="0" marL="0" rtl="0" algn="l">
              <a:spcBef>
                <a:spcPts val="1200"/>
              </a:spcBef>
              <a:spcAft>
                <a:spcPts val="0"/>
              </a:spcAft>
              <a:buNone/>
            </a:pPr>
            <a:r>
              <a:rPr lang="en"/>
              <a:t>d) To prove that any remaining defects will not cause any failures </a:t>
            </a:r>
            <a:endParaRPr/>
          </a:p>
          <a:p>
            <a:pPr indent="0" lvl="0" marL="0" rtl="0" algn="l">
              <a:spcBef>
                <a:spcPts val="1200"/>
              </a:spcBef>
              <a:spcAft>
                <a:spcPts val="1200"/>
              </a:spcAft>
              <a:buNone/>
            </a:pPr>
            <a:r>
              <a:rPr lang="en"/>
              <a:t>Select ONE option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0" lang="en" sz="1300">
                <a:latin typeface="Nunito"/>
                <a:ea typeface="Nunito"/>
                <a:cs typeface="Nunito"/>
                <a:sym typeface="Nunito"/>
              </a:rPr>
              <a:t>Question #2 (1 Point) Which of the following is a typical objective of testing?</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To find defects and failures </a:t>
            </a:r>
            <a:endParaRPr/>
          </a:p>
          <a:p>
            <a:pPr indent="0" lvl="0" marL="0" rtl="0" algn="l">
              <a:spcBef>
                <a:spcPts val="1200"/>
              </a:spcBef>
              <a:spcAft>
                <a:spcPts val="0"/>
              </a:spcAft>
              <a:buNone/>
            </a:pPr>
            <a:r>
              <a:rPr lang="en"/>
              <a:t>b) To validate the project plan works as required </a:t>
            </a:r>
            <a:endParaRPr/>
          </a:p>
          <a:p>
            <a:pPr indent="0" lvl="0" marL="0" rtl="0" algn="l">
              <a:spcBef>
                <a:spcPts val="1200"/>
              </a:spcBef>
              <a:spcAft>
                <a:spcPts val="0"/>
              </a:spcAft>
              <a:buNone/>
            </a:pPr>
            <a:r>
              <a:rPr lang="en"/>
              <a:t>c) Ensuring of complete testing </a:t>
            </a:r>
            <a:endParaRPr/>
          </a:p>
          <a:p>
            <a:pPr indent="0" lvl="0" marL="0" rtl="0" algn="l">
              <a:spcBef>
                <a:spcPts val="1200"/>
              </a:spcBef>
              <a:spcAft>
                <a:spcPts val="0"/>
              </a:spcAft>
              <a:buNone/>
            </a:pPr>
            <a:r>
              <a:rPr lang="en"/>
              <a:t>d) Comparing actual results with expected results</a:t>
            </a:r>
            <a:endParaRPr/>
          </a:p>
          <a:p>
            <a:pPr indent="0" lvl="0" marL="0" rtl="0" algn="l">
              <a:spcBef>
                <a:spcPts val="1200"/>
              </a:spcBef>
              <a:spcAft>
                <a:spcPts val="1200"/>
              </a:spcAft>
              <a:buNone/>
            </a:pPr>
            <a:r>
              <a:rPr lang="en"/>
              <a:t>Select ONE option.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0" lang="en" sz="1300">
                <a:latin typeface="Nunito"/>
                <a:ea typeface="Nunito"/>
                <a:cs typeface="Nunito"/>
                <a:sym typeface="Nunito"/>
              </a:rPr>
              <a:t>Which of the following is a typical test objective?</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Preventing defects </a:t>
            </a:r>
            <a:endParaRPr/>
          </a:p>
          <a:p>
            <a:pPr indent="0" lvl="0" marL="0" rtl="0" algn="l">
              <a:spcBef>
                <a:spcPts val="1200"/>
              </a:spcBef>
              <a:spcAft>
                <a:spcPts val="0"/>
              </a:spcAft>
              <a:buNone/>
            </a:pPr>
            <a:r>
              <a:rPr lang="en"/>
              <a:t>b) Repairing defects </a:t>
            </a:r>
            <a:endParaRPr/>
          </a:p>
          <a:p>
            <a:pPr indent="0" lvl="0" marL="0" rtl="0" algn="l">
              <a:spcBef>
                <a:spcPts val="1200"/>
              </a:spcBef>
              <a:spcAft>
                <a:spcPts val="0"/>
              </a:spcAft>
              <a:buNone/>
            </a:pPr>
            <a:r>
              <a:rPr lang="en"/>
              <a:t>c) Comparing actual results to expected results </a:t>
            </a:r>
            <a:endParaRPr/>
          </a:p>
          <a:p>
            <a:pPr indent="0" lvl="0" marL="0" rtl="0" algn="l">
              <a:spcBef>
                <a:spcPts val="1200"/>
              </a:spcBef>
              <a:spcAft>
                <a:spcPts val="0"/>
              </a:spcAft>
              <a:buNone/>
            </a:pPr>
            <a:r>
              <a:rPr lang="en"/>
              <a:t>d) Analyzing the cause of failure </a:t>
            </a:r>
            <a:endParaRPr/>
          </a:p>
          <a:p>
            <a:pPr indent="0" lvl="0" marL="0" rtl="0" algn="l">
              <a:spcBef>
                <a:spcPts val="1200"/>
              </a:spcBef>
              <a:spcAft>
                <a:spcPts val="1200"/>
              </a:spcAft>
              <a:buNone/>
            </a:pPr>
            <a:r>
              <a:rPr lang="en"/>
              <a:t>Select ONE option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1303800" y="598575"/>
            <a:ext cx="75624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800"/>
              <a:t>Consider the following statements about testing and debugging and identify which are True:</a:t>
            </a:r>
            <a:endParaRPr sz="1800"/>
          </a:p>
        </p:txBody>
      </p:sp>
      <p:sp>
        <p:nvSpPr>
          <p:cNvPr id="105" name="Google Shape;105;p20"/>
          <p:cNvSpPr txBox="1"/>
          <p:nvPr>
            <p:ph idx="1" type="body"/>
          </p:nvPr>
        </p:nvSpPr>
        <p:spPr>
          <a:xfrm>
            <a:off x="1303800" y="1391175"/>
            <a:ext cx="7030500" cy="3140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romanUcPeriod"/>
            </a:pPr>
            <a:r>
              <a:rPr lang="en"/>
              <a:t>Debugging is a testing activity</a:t>
            </a:r>
            <a:endParaRPr/>
          </a:p>
          <a:p>
            <a:pPr indent="-325755" lvl="0" marL="457200" rtl="0" algn="l">
              <a:spcBef>
                <a:spcPts val="0"/>
              </a:spcBef>
              <a:spcAft>
                <a:spcPts val="0"/>
              </a:spcAft>
              <a:buSzPct val="100000"/>
              <a:buAutoNum type="romanUcPeriod"/>
            </a:pPr>
            <a:r>
              <a:rPr lang="en"/>
              <a:t>Testers may be invoked in debugging and component testing in Agile development</a:t>
            </a:r>
            <a:endParaRPr/>
          </a:p>
          <a:p>
            <a:pPr indent="-325755" lvl="0" marL="457200" rtl="0" algn="l">
              <a:spcBef>
                <a:spcPts val="0"/>
              </a:spcBef>
              <a:spcAft>
                <a:spcPts val="0"/>
              </a:spcAft>
              <a:buSzPct val="100000"/>
              <a:buAutoNum type="romanUcPeriod"/>
            </a:pPr>
            <a:r>
              <a:rPr lang="en"/>
              <a:t>Testing finds, analyzes and fixes defects</a:t>
            </a:r>
            <a:endParaRPr/>
          </a:p>
          <a:p>
            <a:pPr indent="-325755" lvl="0" marL="457200" rtl="0" algn="l">
              <a:spcBef>
                <a:spcPts val="0"/>
              </a:spcBef>
              <a:spcAft>
                <a:spcPts val="0"/>
              </a:spcAft>
              <a:buSzPct val="100000"/>
              <a:buAutoNum type="romanUcPeriod"/>
            </a:pPr>
            <a:r>
              <a:rPr lang="en"/>
              <a:t>Debugging executes tests to show failures caused by defects</a:t>
            </a:r>
            <a:endParaRPr/>
          </a:p>
          <a:p>
            <a:pPr indent="-325755" lvl="0" marL="457200" rtl="0" algn="l">
              <a:spcBef>
                <a:spcPts val="0"/>
              </a:spcBef>
              <a:spcAft>
                <a:spcPts val="0"/>
              </a:spcAft>
              <a:buSzPct val="100000"/>
              <a:buAutoNum type="romanUcPeriod"/>
            </a:pPr>
            <a:r>
              <a:rPr lang="en"/>
              <a:t>Checking whether fixes resolved the defects found is a form of testing</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AutoNum type="alphaLcPeriod"/>
            </a:pPr>
            <a:r>
              <a:rPr lang="en"/>
              <a:t>II and V</a:t>
            </a:r>
            <a:endParaRPr/>
          </a:p>
          <a:p>
            <a:pPr indent="-325755" lvl="0" marL="457200" rtl="0" algn="l">
              <a:spcBef>
                <a:spcPts val="0"/>
              </a:spcBef>
              <a:spcAft>
                <a:spcPts val="0"/>
              </a:spcAft>
              <a:buSzPct val="100000"/>
              <a:buAutoNum type="alphaLcPeriod"/>
            </a:pPr>
            <a:r>
              <a:rPr lang="en"/>
              <a:t>II, III and IV</a:t>
            </a:r>
            <a:endParaRPr/>
          </a:p>
          <a:p>
            <a:pPr indent="-325755" lvl="0" marL="457200" rtl="0" algn="l">
              <a:spcBef>
                <a:spcPts val="0"/>
              </a:spcBef>
              <a:spcAft>
                <a:spcPts val="0"/>
              </a:spcAft>
              <a:buSzPct val="100000"/>
              <a:buAutoNum type="alphaLcPeriod"/>
            </a:pPr>
            <a:r>
              <a:rPr lang="en"/>
              <a:t>I, II and V</a:t>
            </a:r>
            <a:endParaRPr/>
          </a:p>
          <a:p>
            <a:pPr indent="-325755" lvl="0" marL="457200" rtl="0" algn="l">
              <a:spcBef>
                <a:spcPts val="0"/>
              </a:spcBef>
              <a:spcAft>
                <a:spcPts val="0"/>
              </a:spcAft>
              <a:buSzPct val="100000"/>
              <a:buAutoNum type="alphaLcPeriod"/>
            </a:pPr>
            <a:r>
              <a:rPr lang="en"/>
              <a:t>Only V is true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1303800" y="598575"/>
            <a:ext cx="7732500" cy="9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System test </a:t>
            </a:r>
            <a:r>
              <a:rPr lang="en" sz="1600"/>
              <a:t>execution</a:t>
            </a:r>
            <a:r>
              <a:rPr lang="en" sz="1600"/>
              <a:t> on a project is planned for eight weeks. After a week of testing, a tester suggests that the test objective stated in the test plan of “finding as many defects as possible during system test” may be more closely met by redirecting the test effort in what way?</a:t>
            </a:r>
            <a:endParaRPr sz="1600"/>
          </a:p>
        </p:txBody>
      </p:sp>
      <p:sp>
        <p:nvSpPr>
          <p:cNvPr id="111" name="Google Shape;111;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eriod"/>
            </a:pPr>
            <a:r>
              <a:rPr lang="en"/>
              <a:t>By asking a selection of users what is most important for them, and testing that.</a:t>
            </a:r>
            <a:endParaRPr/>
          </a:p>
          <a:p>
            <a:pPr indent="-342900" lvl="0" marL="457200" rtl="0" algn="l">
              <a:spcBef>
                <a:spcPts val="0"/>
              </a:spcBef>
              <a:spcAft>
                <a:spcPts val="0"/>
              </a:spcAft>
              <a:buSzPts val="1800"/>
              <a:buAutoNum type="alphaLcPeriod"/>
            </a:pPr>
            <a:r>
              <a:rPr lang="en"/>
              <a:t>By testing the main workflows of the business.</a:t>
            </a:r>
            <a:endParaRPr/>
          </a:p>
          <a:p>
            <a:pPr indent="-342900" lvl="0" marL="457200" rtl="0" algn="l">
              <a:spcBef>
                <a:spcPts val="0"/>
              </a:spcBef>
              <a:spcAft>
                <a:spcPts val="0"/>
              </a:spcAft>
              <a:buSzPts val="1800"/>
              <a:buAutoNum type="alphaLcPeriod"/>
            </a:pPr>
            <a:r>
              <a:rPr lang="en"/>
              <a:t>By repeating the unit and integration tests.</a:t>
            </a:r>
            <a:endParaRPr/>
          </a:p>
          <a:p>
            <a:pPr indent="-342900" lvl="0" marL="457200" rtl="0" algn="l">
              <a:spcBef>
                <a:spcPts val="0"/>
              </a:spcBef>
              <a:spcAft>
                <a:spcPts val="0"/>
              </a:spcAft>
              <a:buSzPts val="1800"/>
              <a:buAutoNum type="alphaLcPeriod"/>
            </a:pPr>
            <a:r>
              <a:rPr lang="en"/>
              <a:t>*By testing in areas where the most defects have already been found.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