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In7C+xSjkW0lzFkfL4ukkIv4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4573E3-7AC0-4264-9666-1450DB8BA86E}">
  <a:tblStyle styleId="{514573E3-7AC0-4264-9666-1450DB8BA86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8F3E9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8F3E9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NOTE: To change images on this slide, select a picture and delete it. Then click the Insert Picture icon in the placeholder to insert your own image.</a:t>
            </a:r>
            <a:endParaRPr/>
          </a:p>
        </p:txBody>
      </p:sp>
      <p:sp>
        <p:nvSpPr>
          <p:cNvPr id="123" name="Google Shape;12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 b="422" l="2124" r="323" t="0"/>
          <a:stretch/>
        </p:blipFill>
        <p:spPr>
          <a:xfrm>
            <a:off x="1524" y="1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2"/>
          <p:cNvSpPr txBox="1"/>
          <p:nvPr>
            <p:ph type="ctrTitle"/>
          </p:nvPr>
        </p:nvSpPr>
        <p:spPr>
          <a:xfrm>
            <a:off x="838200" y="533400"/>
            <a:ext cx="8458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838200" y="2438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ictures with Captions" showMasterSp="0">
  <p:cSld name="Two Pictures with Captio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5" y="1716"/>
            <a:ext cx="12188952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1"/>
          <p:cNvSpPr txBox="1"/>
          <p:nvPr>
            <p:ph type="title"/>
          </p:nvPr>
        </p:nvSpPr>
        <p:spPr>
          <a:xfrm>
            <a:off x="1028580" y="5791200"/>
            <a:ext cx="8115419" cy="701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/>
          <p:nvPr/>
        </p:nvSpPr>
        <p:spPr>
          <a:xfrm>
            <a:off x="762000" y="933449"/>
            <a:ext cx="41148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823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74" name="Google Shape;74;p21"/>
          <p:cNvSpPr/>
          <p:nvPr>
            <p:ph idx="2" type="pic"/>
          </p:nvPr>
        </p:nvSpPr>
        <p:spPr>
          <a:xfrm>
            <a:off x="992435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1028581" y="5181600"/>
            <a:ext cx="3566160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/>
          <p:nvPr/>
        </p:nvSpPr>
        <p:spPr>
          <a:xfrm>
            <a:off x="5300133" y="933449"/>
            <a:ext cx="41148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823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77" name="Google Shape;77;p21"/>
          <p:cNvSpPr/>
          <p:nvPr>
            <p:ph idx="3" type="pic"/>
          </p:nvPr>
        </p:nvSpPr>
        <p:spPr>
          <a:xfrm>
            <a:off x="5530568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78" name="Google Shape;78;p21"/>
          <p:cNvSpPr txBox="1"/>
          <p:nvPr>
            <p:ph idx="4" type="body"/>
          </p:nvPr>
        </p:nvSpPr>
        <p:spPr>
          <a:xfrm>
            <a:off x="5566714" y="5181600"/>
            <a:ext cx="3566160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ctures with Caption" showMasterSp="0">
  <p:cSld name="Three Pictures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5" y="1716"/>
            <a:ext cx="12188952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>
            <p:ph type="title"/>
          </p:nvPr>
        </p:nvSpPr>
        <p:spPr>
          <a:xfrm>
            <a:off x="1028580" y="5305424"/>
            <a:ext cx="8104083" cy="579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/>
          <p:nvPr/>
        </p:nvSpPr>
        <p:spPr>
          <a:xfrm>
            <a:off x="762000" y="933449"/>
            <a:ext cx="53340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823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83" name="Google Shape;83;p22"/>
          <p:cNvSpPr/>
          <p:nvPr>
            <p:ph idx="2" type="pic"/>
          </p:nvPr>
        </p:nvSpPr>
        <p:spPr>
          <a:xfrm>
            <a:off x="991888" y="1113022"/>
            <a:ext cx="4874224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84" name="Google Shape;84;p22"/>
          <p:cNvSpPr/>
          <p:nvPr/>
        </p:nvSpPr>
        <p:spPr>
          <a:xfrm>
            <a:off x="6323873" y="967316"/>
            <a:ext cx="2990942" cy="1934384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823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85" name="Google Shape;85;p22"/>
          <p:cNvSpPr/>
          <p:nvPr>
            <p:ph idx="3" type="pic"/>
          </p:nvPr>
        </p:nvSpPr>
        <p:spPr>
          <a:xfrm>
            <a:off x="6506025" y="1109743"/>
            <a:ext cx="2626638" cy="164953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86" name="Google Shape;86;p22"/>
          <p:cNvSpPr/>
          <p:nvPr/>
        </p:nvSpPr>
        <p:spPr>
          <a:xfrm>
            <a:off x="6323873" y="3060954"/>
            <a:ext cx="2990942" cy="1934384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823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87" name="Google Shape;87;p22"/>
          <p:cNvSpPr/>
          <p:nvPr>
            <p:ph idx="4" type="pic"/>
          </p:nvPr>
        </p:nvSpPr>
        <p:spPr>
          <a:xfrm>
            <a:off x="6506025" y="3203381"/>
            <a:ext cx="2626638" cy="164953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1028581" y="5919255"/>
            <a:ext cx="8104082" cy="497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ictures" showMasterSp="0">
  <p:cSld name="Five Picture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3" y="283"/>
            <a:ext cx="12188952" cy="68597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3"/>
          <p:cNvSpPr txBox="1"/>
          <p:nvPr>
            <p:ph type="title"/>
          </p:nvPr>
        </p:nvSpPr>
        <p:spPr>
          <a:xfrm>
            <a:off x="9677400" y="365126"/>
            <a:ext cx="2133600" cy="1539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/>
          <p:nvPr/>
        </p:nvSpPr>
        <p:spPr>
          <a:xfrm>
            <a:off x="4182533" y="265044"/>
            <a:ext cx="5232399" cy="3020023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823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93" name="Google Shape;93;p23"/>
          <p:cNvSpPr/>
          <p:nvPr>
            <p:ph idx="2" type="pic"/>
          </p:nvPr>
        </p:nvSpPr>
        <p:spPr>
          <a:xfrm>
            <a:off x="4424435" y="436315"/>
            <a:ext cx="4748594" cy="2677481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94" name="Google Shape;94;p23"/>
          <p:cNvSpPr/>
          <p:nvPr/>
        </p:nvSpPr>
        <p:spPr>
          <a:xfrm>
            <a:off x="816188" y="384723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823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95" name="Google Shape;95;p23"/>
          <p:cNvSpPr/>
          <p:nvPr>
            <p:ph idx="3" type="pic"/>
          </p:nvPr>
        </p:nvSpPr>
        <p:spPr>
          <a:xfrm>
            <a:off x="1013022" y="538232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96" name="Google Shape;96;p23"/>
          <p:cNvSpPr/>
          <p:nvPr/>
        </p:nvSpPr>
        <p:spPr>
          <a:xfrm>
            <a:off x="816188" y="2478361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823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97" name="Google Shape;97;p23"/>
          <p:cNvSpPr/>
          <p:nvPr>
            <p:ph idx="4" type="pic"/>
          </p:nvPr>
        </p:nvSpPr>
        <p:spPr>
          <a:xfrm>
            <a:off x="1013022" y="2631870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98" name="Google Shape;98;p23"/>
          <p:cNvSpPr/>
          <p:nvPr/>
        </p:nvSpPr>
        <p:spPr>
          <a:xfrm>
            <a:off x="816188" y="4571999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823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99" name="Google Shape;99;p23"/>
          <p:cNvSpPr/>
          <p:nvPr>
            <p:ph idx="5" type="pic"/>
          </p:nvPr>
        </p:nvSpPr>
        <p:spPr>
          <a:xfrm>
            <a:off x="1013022" y="4725508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4182533" y="3448511"/>
            <a:ext cx="5232399" cy="3020023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823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101" name="Google Shape;101;p23"/>
          <p:cNvSpPr/>
          <p:nvPr>
            <p:ph idx="6" type="pic"/>
          </p:nvPr>
        </p:nvSpPr>
        <p:spPr>
          <a:xfrm>
            <a:off x="4424435" y="3619782"/>
            <a:ext cx="4748594" cy="2677481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 rot="5400000">
            <a:off x="4358640" y="-1005840"/>
            <a:ext cx="347472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 rot="5400000">
            <a:off x="7283450" y="1920876"/>
            <a:ext cx="4940300" cy="1828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 rot="5400000">
            <a:off x="2482850" y="-593725"/>
            <a:ext cx="49403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>
            <a:off x="804333" y="1695450"/>
            <a:ext cx="5596467" cy="3295650"/>
          </a:xfrm>
          <a:custGeom>
            <a:rect b="b" l="l" r="r" t="t"/>
            <a:pathLst>
              <a:path extrusionOk="0" h="986" w="1347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823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23" name="Google Shape;23;p13"/>
          <p:cNvSpPr/>
          <p:nvPr>
            <p:ph idx="2" type="pic"/>
          </p:nvPr>
        </p:nvSpPr>
        <p:spPr>
          <a:xfrm>
            <a:off x="1006022" y="1874520"/>
            <a:ext cx="5193089" cy="293751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7010400" y="2245995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 b="0" l="434" r="0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5"/>
          <p:cNvSpPr txBox="1"/>
          <p:nvPr>
            <p:ph type="title"/>
          </p:nvPr>
        </p:nvSpPr>
        <p:spPr>
          <a:xfrm>
            <a:off x="3352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3352800" y="24384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09090"/>
              </a:buClr>
              <a:buSzPts val="2000"/>
              <a:buNone/>
              <a:defRPr sz="20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800"/>
              <a:buNone/>
              <a:defRPr sz="18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1524000" y="1825625"/>
            <a:ext cx="438912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6278880" y="1825625"/>
            <a:ext cx="438912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1524000" y="1828799"/>
            <a:ext cx="4389120" cy="79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b="0" sz="240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1524000" y="2624666"/>
            <a:ext cx="4389120" cy="267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278880" y="1828799"/>
            <a:ext cx="4389120" cy="79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b="0" sz="240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278880" y="2624666"/>
            <a:ext cx="4389120" cy="267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4724400" y="1828800"/>
            <a:ext cx="5943600" cy="347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1523999" y="1828800"/>
            <a:ext cx="2926080" cy="347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/>
          <p:cNvPicPr preferRelativeResize="0"/>
          <p:nvPr/>
        </p:nvPicPr>
        <p:blipFill rotWithShape="1">
          <a:blip r:embed="rId1">
            <a:alphaModFix/>
          </a:blip>
          <a:srcRect b="2999" l="525" r="522" t="511"/>
          <a:stretch/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>
            <p:ph type="ctrTitle"/>
          </p:nvPr>
        </p:nvSpPr>
        <p:spPr>
          <a:xfrm>
            <a:off x="968475" y="52155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Test Case Development</a:t>
            </a:r>
            <a:endParaRPr/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838200" y="1752600"/>
            <a:ext cx="8458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1) What Is A Test Case In Software Testing?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3) How to Write Test Cases for Software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4) Writing Test Cases from User Stories &amp; Acceptance Criteria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5) Positive vs Negative vs Destructive Test Cases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838200" y="365126"/>
            <a:ext cx="9829800" cy="62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/>
              <a:t>Example User Story &amp; Acceptance Criteria</a:t>
            </a:r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990600" y="1066801"/>
            <a:ext cx="10058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</a:pPr>
            <a:r>
              <a:rPr lang="en-US"/>
              <a:t>As a recurring customer, I want to reorder items from my previous orders so I don’t have to search for them each time. </a:t>
            </a:r>
            <a:endParaRPr/>
          </a:p>
        </p:txBody>
      </p:sp>
      <p:sp>
        <p:nvSpPr>
          <p:cNvPr id="175" name="Google Shape;175;p10"/>
          <p:cNvSpPr txBox="1"/>
          <p:nvPr>
            <p:ph idx="2" type="body"/>
          </p:nvPr>
        </p:nvSpPr>
        <p:spPr>
          <a:xfrm>
            <a:off x="838200" y="2067077"/>
            <a:ext cx="99822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AC1. Order history option is displayed on accounts page.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AC2. Previously purchased items are displayed when clicking on </a:t>
            </a:r>
            <a:r>
              <a:rPr lang="en-US"/>
              <a:t>o</a:t>
            </a:r>
            <a:r>
              <a:rPr lang="en-US"/>
              <a:t>rder history.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AC3. User may add previously ordered items to the cart.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Request: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Think about the Workflow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Create the Happy Path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3. </a:t>
            </a:r>
            <a:r>
              <a:rPr lang="en-US"/>
              <a:t>Negative Testing: What are all the possible error cases that can happen?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Boundaries:??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838200" y="365126"/>
            <a:ext cx="9829800" cy="320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/>
              <a:t>What Is A Test Case In Software Testing?</a:t>
            </a:r>
            <a:endParaRPr/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1066800" y="838200"/>
            <a:ext cx="10134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ISTQB: A set of preconditions, inputs, actions (where applicable), expected results and post-conditions, developed based on test conditions.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These help in validating the coverage of an application.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A test case should be 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Easy to understand and execute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Accurate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Easy to trace as per requirements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Not Repeatable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Reusable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838200" y="365126"/>
            <a:ext cx="9829800" cy="549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/>
              <a:t>Test cases include: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914400" y="1066800"/>
            <a:ext cx="10058400" cy="423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Test cases include various fields which help in traceability of test as per the requirements. Following are the fields which are most likely to be a part of a test case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Test Case ID</a:t>
            </a:r>
            <a:r>
              <a:rPr lang="en-US"/>
              <a:t> – This is a unique ID for identification of a particular test case.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Description</a:t>
            </a:r>
            <a:r>
              <a:rPr lang="en-US"/>
              <a:t> – This comprises of a brief detail about what is going to be tested.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Pre-condition</a:t>
            </a:r>
            <a:r>
              <a:rPr lang="en-US"/>
              <a:t> – This includes any pre-requisite before moving towards the steps to test.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Test Steps </a:t>
            </a:r>
            <a:r>
              <a:rPr lang="en-US"/>
              <a:t>- This includes a step-wise approach to test a particular test case.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Expected</a:t>
            </a:r>
            <a:r>
              <a:rPr lang="en-US"/>
              <a:t> </a:t>
            </a:r>
            <a:r>
              <a:rPr b="1" lang="en-US"/>
              <a:t>Result</a:t>
            </a:r>
            <a:r>
              <a:rPr lang="en-US"/>
              <a:t> – This covers what should happen.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Actual</a:t>
            </a:r>
            <a:r>
              <a:rPr lang="en-US"/>
              <a:t> </a:t>
            </a:r>
            <a:r>
              <a:rPr b="1" lang="en-US"/>
              <a:t>Result</a:t>
            </a:r>
            <a:r>
              <a:rPr lang="en-US"/>
              <a:t> – This encompasses of what actually happened.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Status (Pass/Fail)</a:t>
            </a:r>
            <a:r>
              <a:rPr lang="en-US"/>
              <a:t> – This involves the status of a test case after performing a test, whether a test case was passed or failed.</a:t>
            </a:r>
            <a:endParaRPr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2895600" y="5638800"/>
            <a:ext cx="7315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Test Case Example</a:t>
            </a:r>
            <a:endParaRPr/>
          </a:p>
        </p:txBody>
      </p:sp>
      <p:graphicFrame>
        <p:nvGraphicFramePr>
          <p:cNvPr id="138" name="Google Shape;138;p4"/>
          <p:cNvGraphicFramePr/>
          <p:nvPr/>
        </p:nvGraphicFramePr>
        <p:xfrm>
          <a:off x="228601" y="304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{514573E3-7AC0-4264-9666-1450DB8BA86E}</a:tableStyleId>
              </a:tblPr>
              <a:tblGrid>
                <a:gridCol w="3276600"/>
                <a:gridCol w="4394200"/>
                <a:gridCol w="3835400"/>
              </a:tblGrid>
              <a:tr h="35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Test 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Test Steps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Expected Result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9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Login Page – Authenticate Successfully on gmail.com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Description: 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registered user should be able to successfully login at gmail.com.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Precondition: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the user must already be registered with an email address and password.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Assumption: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a supported browser is being used.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Steps: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28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AutoNum type="arabicPeriod"/>
                      </a:pPr>
                      <a:r>
                        <a:rPr lang="en-US" sz="1800" u="none" cap="none" strike="noStrike"/>
                        <a:t>Navigate to gmail.com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AutoNum type="arabicPeriod"/>
                      </a:pPr>
                      <a:r>
                        <a:rPr lang="en-US" sz="1800" u="none" cap="none" strike="noStrike"/>
                        <a:t>In the ’email’ field, enter the email address of the registered user.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AutoNum type="arabicPeriod"/>
                      </a:pPr>
                      <a:r>
                        <a:rPr lang="en-US" sz="1800" u="none" cap="none" strike="noStrike"/>
                        <a:t>Click the ‘Next’ button.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AutoNum type="arabicPeriod"/>
                      </a:pPr>
                      <a:r>
                        <a:rPr lang="en-US" sz="1800" u="none" cap="none" strike="noStrike"/>
                        <a:t>Enter the password of the registered user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AutoNum type="arabicPeriod"/>
                      </a:pPr>
                      <a:r>
                        <a:rPr lang="en-US" sz="1800" u="none" cap="none" strike="noStrike"/>
                        <a:t>Click ‘Sign In’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 page displaying the gmail user’s inbox should load, showing any new message at the top of the page.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ctrTitle"/>
          </p:nvPr>
        </p:nvSpPr>
        <p:spPr>
          <a:xfrm>
            <a:off x="838200" y="533400"/>
            <a:ext cx="990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000"/>
              <a:t>Best Practice for writing good Test Case </a:t>
            </a:r>
            <a:endParaRPr sz="4000"/>
          </a:p>
        </p:txBody>
      </p: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838200" y="1219200"/>
            <a:ext cx="8458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1. Test Cases need to be simple and easy to understand: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2. Create Test Case with End User in Mind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3. Avoid repeated test cases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4. Do not Assume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5. Ensure 100% Coverage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6. Test Cases must be identifiable.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7. Implement Testing Techniques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838200" y="365126"/>
            <a:ext cx="9829800" cy="549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/>
              <a:t>Best Practice for writing good Test Case  (cont.)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381000" y="990600"/>
            <a:ext cx="11353800" cy="43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1. Test Cases need to be simple and easy to understand: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 test cases that are as simple as possible. They must be clear and concise as the author of the test case may not execute them.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assertive language like go to the home page, enter data, click on this and so on. This makes the understanding the test steps easy and tests execution faster.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2. Create Test Case with End User in Mind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ultimate goal of any software project is to create test cases that meet customer requirements and is easy to use and operate. A tester must create test cases keeping in mind the end user perspective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3. Avoid test case repetition.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 not repeat test cases. If a test case is needed for executing some other test case, call the test case by its test case id in the pre-condition column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4. Do not Assume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 not assume functionality and features of your software application while preparing test case. Stick to the Specification Documents.</a:t>
            </a:r>
            <a:endParaRPr/>
          </a:p>
          <a:p>
            <a:pPr indent="-13017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838200" y="365126"/>
            <a:ext cx="98298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/>
              <a:t>Best Practice for writing good Test Case  (cont.)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838200" y="762000"/>
            <a:ext cx="11049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5. Ensure 100% Coverage: </a:t>
            </a:r>
            <a:r>
              <a:rPr lang="en-US"/>
              <a:t>Make sure you write test cases to check all software requirements mentioned in the specification document. Use </a:t>
            </a:r>
            <a:r>
              <a:rPr b="1" lang="en-US"/>
              <a:t>Traceability Matrix</a:t>
            </a:r>
            <a:r>
              <a:rPr lang="en-US"/>
              <a:t> to ensure no functions/conditions is left untested.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6. Test Cases must be identifiable: </a:t>
            </a:r>
            <a:r>
              <a:rPr lang="en-US"/>
              <a:t>Name the test case id such that they are identified easily while tracking defects or identifying a software requirement at a later stage.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7. Implement Testing Techniques: </a:t>
            </a:r>
            <a:r>
              <a:rPr lang="en-US"/>
              <a:t>It's not possible to check every possible condition in your software application. Software Testing techniques help you select a few test cases with the maximum possibility of finding a defect.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Boundary Value Analysis (BVA):</a:t>
            </a:r>
            <a:r>
              <a:rPr lang="en-US"/>
              <a:t> As the name suggests it's the technique that defines the testing of boundaries for a specified range of values.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Equivalence Partition (EP): </a:t>
            </a:r>
            <a:r>
              <a:rPr lang="en-US"/>
              <a:t>This technique partitions the range into equal parts/groups that tend to have the same behavior.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State Transition Technique</a:t>
            </a:r>
            <a:r>
              <a:rPr lang="en-US"/>
              <a:t>: This method is used when software behavior changes from one state to another following particular action.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Error Guessing Technique:</a:t>
            </a:r>
            <a:r>
              <a:rPr lang="en-US"/>
              <a:t> This is guessing/anticipating the error that may arise while doing manual testing. This is not a formal method and takes advantages of a tester's experience with the application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2209800" y="5334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Test case design – practice examples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3352800" y="1219200"/>
            <a:ext cx="5486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Steps to perform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/>
              <a:t>Read and understand the requirement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/>
              <a:t>Identify test cases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/>
              <a:t>Practice to write them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/>
              <a:t>Writing Test Cases from User Stories &amp; Acceptance Criteria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1524000" y="1825625"/>
            <a:ext cx="84582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Process: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Business creates requirements and acceptance criteria for a user story.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QA reviews and begins writing test cases.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While examining test cases, QA identifies a scenario that is not covered by the requirements.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QA communicates the scenario to the Business Analyst.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BA realizes a change to requirements.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ildren Friends 16x9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2020-06-27T08:52:00Z</dcterms:created>
  <dc:creator>Rieng Thuy Tran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